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anklin Gothic" panose="020B0604020202020204" charset="0"/>
      <p:bold r:id="rId14"/>
    </p:embeddedFont>
    <p:embeddedFont>
      <p:font typeface="Libre Franklin" pitchFamily="2" charset="0"/>
      <p:regular r:id="rId15"/>
      <p:bold r:id="rId16"/>
      <p:italic r:id="rId17"/>
      <p:boldItalic r:id="rId18"/>
    </p:embeddedFont>
    <p:embeddedFont>
      <p:font typeface="Libre Franklin Medium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Slab" panose="020B0604020202020204" charset="0"/>
      <p:regular r:id="rId27"/>
      <p:bold r:id="rId28"/>
    </p:embeddedFont>
    <p:embeddedFont>
      <p:font typeface="Rockwell" panose="02060603020205020403" pitchFamily="18" charset="0"/>
      <p:regular r:id="rId29"/>
      <p:bold r:id="rId30"/>
      <p:italic r:id="rId31"/>
      <p:boldItalic r:id="rId32"/>
    </p:embeddedFont>
    <p:embeddedFont>
      <p:font typeface="Sacramento" panose="02000507000000020000" pitchFamily="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i2PfUv5Uh9VJPTyXwzfmI6VzR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f1e3adb48_1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ff1e3adb48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ff1e3adb48_1_10"/>
          <p:cNvSpPr/>
          <p:nvPr/>
        </p:nvSpPr>
        <p:spPr>
          <a:xfrm>
            <a:off x="2033067" y="896808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" name="Google Shape;15;gff1e3adb48_1_10"/>
          <p:cNvSpPr/>
          <p:nvPr/>
        </p:nvSpPr>
        <p:spPr>
          <a:xfrm rot="10800000">
            <a:off x="8716786" y="44572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6" name="Google Shape;16;gff1e3adb48_1_10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gff1e3adb48_1_10"/>
          <p:cNvSpPr txBox="1">
            <a:spLocks noGrp="1"/>
          </p:cNvSpPr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8" name="Google Shape;18;gff1e3adb48_1_10"/>
          <p:cNvSpPr txBox="1">
            <a:spLocks noGrp="1"/>
          </p:cNvSpPr>
          <p:nvPr>
            <p:ph type="subTitle" idx="1"/>
          </p:nvPr>
        </p:nvSpPr>
        <p:spPr>
          <a:xfrm>
            <a:off x="2240402" y="4065933"/>
            <a:ext cx="7711200" cy="121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9" name="Google Shape;19;gff1e3adb48_1_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f1e3adb48_1_53"/>
          <p:cNvSpPr/>
          <p:nvPr/>
        </p:nvSpPr>
        <p:spPr>
          <a:xfrm>
            <a:off x="200" y="6769100"/>
            <a:ext cx="12191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ff1e3adb48_1_53"/>
          <p:cNvSpPr txBox="1">
            <a:spLocks noGrp="1"/>
          </p:cNvSpPr>
          <p:nvPr>
            <p:ph type="title" hasCustomPrompt="1"/>
          </p:nvPr>
        </p:nvSpPr>
        <p:spPr>
          <a:xfrm>
            <a:off x="517200" y="1536600"/>
            <a:ext cx="111576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gff1e3adb48_1_53"/>
          <p:cNvSpPr txBox="1">
            <a:spLocks noGrp="1"/>
          </p:cNvSpPr>
          <p:nvPr>
            <p:ph type="body" idx="1"/>
          </p:nvPr>
        </p:nvSpPr>
        <p:spPr>
          <a:xfrm>
            <a:off x="517200" y="3892600"/>
            <a:ext cx="111576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gff1e3adb48_1_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f1e3adb48_1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ight Content Left">
  <p:cSld name="Title right Content Lef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f1e3adb48_1_60"/>
          <p:cNvSpPr/>
          <p:nvPr/>
        </p:nvSpPr>
        <p:spPr>
          <a:xfrm>
            <a:off x="5263637" y="0"/>
            <a:ext cx="6928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" name="Google Shape;65;gff1e3adb48_1_60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ff1e3adb48_1_60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ff1e3adb48_1_60"/>
          <p:cNvSpPr txBox="1">
            <a:spLocks noGrp="1"/>
          </p:cNvSpPr>
          <p:nvPr>
            <p:ph type="body" idx="1"/>
          </p:nvPr>
        </p:nvSpPr>
        <p:spPr>
          <a:xfrm>
            <a:off x="6322695" y="358646"/>
            <a:ext cx="5505600" cy="58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800"/>
              <a:buChar char="●"/>
              <a:defRPr sz="2800"/>
            </a:lvl1pPr>
            <a:lvl2pPr marL="914400" lvl="1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112000"/>
              </a:lnSpc>
              <a:spcBef>
                <a:spcPts val="1600"/>
              </a:spcBef>
              <a:spcAft>
                <a:spcPts val="1600"/>
              </a:spcAft>
              <a:buClr>
                <a:srgbClr val="262626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gff1e3adb48_1_60" title="Page Number Shape"/>
          <p:cNvSpPr/>
          <p:nvPr/>
        </p:nvSpPr>
        <p:spPr>
          <a:xfrm>
            <a:off x="11793378" y="360167"/>
            <a:ext cx="407986" cy="819147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69" name="Google Shape;69;gff1e3adb48_1_60"/>
          <p:cNvSpPr txBox="1">
            <a:spLocks noGrp="1"/>
          </p:cNvSpPr>
          <p:nvPr>
            <p:ph type="title"/>
          </p:nvPr>
        </p:nvSpPr>
        <p:spPr>
          <a:xfrm>
            <a:off x="707570" y="548792"/>
            <a:ext cx="3834000" cy="49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f1e3adb48_1_67"/>
          <p:cNvSpPr/>
          <p:nvPr/>
        </p:nvSpPr>
        <p:spPr>
          <a:xfrm>
            <a:off x="6901869" y="0"/>
            <a:ext cx="52935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2" name="Google Shape;72;gff1e3adb48_1_67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ff1e3adb48_1_67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ff1e3adb48_1_67"/>
          <p:cNvSpPr txBox="1">
            <a:spLocks noGrp="1"/>
          </p:cNvSpPr>
          <p:nvPr>
            <p:ph type="body" idx="1"/>
          </p:nvPr>
        </p:nvSpPr>
        <p:spPr>
          <a:xfrm>
            <a:off x="1146659" y="688779"/>
            <a:ext cx="5746500" cy="52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112000"/>
              </a:lnSpc>
              <a:spcBef>
                <a:spcPts val="1600"/>
              </a:spcBef>
              <a:spcAft>
                <a:spcPts val="1600"/>
              </a:spcAft>
              <a:buClr>
                <a:srgbClr val="262626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gff1e3adb48_1_67"/>
          <p:cNvSpPr txBox="1">
            <a:spLocks noGrp="1"/>
          </p:cNvSpPr>
          <p:nvPr>
            <p:ph type="title"/>
          </p:nvPr>
        </p:nvSpPr>
        <p:spPr>
          <a:xfrm>
            <a:off x="7213600" y="280278"/>
            <a:ext cx="4641000" cy="2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Franklin Gothic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ff1e3adb48_1_67" title="Page Number Shape"/>
          <p:cNvSpPr/>
          <p:nvPr/>
        </p:nvSpPr>
        <p:spPr>
          <a:xfrm>
            <a:off x="11792583" y="356478"/>
            <a:ext cx="407986" cy="819147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f1e3adb48_1_74"/>
          <p:cNvSpPr/>
          <p:nvPr/>
        </p:nvSpPr>
        <p:spPr>
          <a:xfrm>
            <a:off x="0" y="1"/>
            <a:ext cx="12192000" cy="15474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9" name="Google Shape;79;gff1e3adb48_1_74"/>
          <p:cNvSpPr txBox="1">
            <a:spLocks noGrp="1"/>
          </p:cNvSpPr>
          <p:nvPr>
            <p:ph type="title"/>
          </p:nvPr>
        </p:nvSpPr>
        <p:spPr>
          <a:xfrm>
            <a:off x="762000" y="305678"/>
            <a:ext cx="106680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Franklin Gothic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ff1e3adb48_1_74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ff1e3adb48_1_74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ff1e3adb48_1_74"/>
          <p:cNvSpPr txBox="1">
            <a:spLocks noGrp="1"/>
          </p:cNvSpPr>
          <p:nvPr>
            <p:ph type="body" idx="1"/>
          </p:nvPr>
        </p:nvSpPr>
        <p:spPr>
          <a:xfrm>
            <a:off x="761999" y="2443527"/>
            <a:ext cx="3348000" cy="22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112000"/>
              </a:lnSpc>
              <a:spcBef>
                <a:spcPts val="1600"/>
              </a:spcBef>
              <a:spcAft>
                <a:spcPts val="1600"/>
              </a:spcAft>
              <a:buClr>
                <a:srgbClr val="262626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ff1e3adb48_1_74" title="Page Number Shape"/>
          <p:cNvSpPr/>
          <p:nvPr/>
        </p:nvSpPr>
        <p:spPr>
          <a:xfrm>
            <a:off x="11792583" y="356478"/>
            <a:ext cx="407986" cy="819147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4" name="Google Shape;84;gff1e3adb48_1_74"/>
          <p:cNvSpPr txBox="1">
            <a:spLocks noGrp="1"/>
          </p:cNvSpPr>
          <p:nvPr>
            <p:ph type="sldNum" idx="12"/>
          </p:nvPr>
        </p:nvSpPr>
        <p:spPr>
          <a:xfrm>
            <a:off x="11784011" y="587179"/>
            <a:ext cx="40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gff1e3adb48_1_74"/>
          <p:cNvSpPr txBox="1">
            <a:spLocks noGrp="1"/>
          </p:cNvSpPr>
          <p:nvPr>
            <p:ph type="body" idx="2"/>
          </p:nvPr>
        </p:nvSpPr>
        <p:spPr>
          <a:xfrm>
            <a:off x="4421999" y="2443527"/>
            <a:ext cx="3348000" cy="22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112000"/>
              </a:lnSpc>
              <a:spcBef>
                <a:spcPts val="1600"/>
              </a:spcBef>
              <a:spcAft>
                <a:spcPts val="1600"/>
              </a:spcAft>
              <a:buClr>
                <a:srgbClr val="262626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gff1e3adb48_1_74"/>
          <p:cNvSpPr txBox="1">
            <a:spLocks noGrp="1"/>
          </p:cNvSpPr>
          <p:nvPr>
            <p:ph type="body" idx="3"/>
          </p:nvPr>
        </p:nvSpPr>
        <p:spPr>
          <a:xfrm>
            <a:off x="8081999" y="2443527"/>
            <a:ext cx="3348000" cy="22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112000"/>
              </a:lnSpc>
              <a:spcBef>
                <a:spcPts val="1600"/>
              </a:spcBef>
              <a:spcAft>
                <a:spcPts val="1600"/>
              </a:spcAft>
              <a:buClr>
                <a:srgbClr val="262626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f1e3adb48_1_8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" name="Google Shape;89;gff1e3adb48_1_84"/>
          <p:cNvSpPr txBox="1">
            <a:spLocks noGrp="1"/>
          </p:cNvSpPr>
          <p:nvPr>
            <p:ph type="title"/>
          </p:nvPr>
        </p:nvSpPr>
        <p:spPr>
          <a:xfrm>
            <a:off x="6375400" y="431747"/>
            <a:ext cx="51054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Franklin Gothic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ff1e3adb48_1_84"/>
          <p:cNvSpPr txBox="1">
            <a:spLocks noGrp="1"/>
          </p:cNvSpPr>
          <p:nvPr>
            <p:ph type="body" idx="1"/>
          </p:nvPr>
        </p:nvSpPr>
        <p:spPr>
          <a:xfrm>
            <a:off x="7088800" y="1468316"/>
            <a:ext cx="4831800" cy="3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112000"/>
              </a:lnSpc>
              <a:spcBef>
                <a:spcPts val="1600"/>
              </a:spcBef>
              <a:spcAft>
                <a:spcPts val="1600"/>
              </a:spcAft>
              <a:buClr>
                <a:srgbClr val="262626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gff1e3adb48_1_84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ff1e3adb48_1_84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ff1e3adb48_1_84"/>
          <p:cNvSpPr txBox="1">
            <a:spLocks noGrp="1"/>
          </p:cNvSpPr>
          <p:nvPr>
            <p:ph type="sldNum" idx="12"/>
          </p:nvPr>
        </p:nvSpPr>
        <p:spPr>
          <a:xfrm>
            <a:off x="11784011" y="587179"/>
            <a:ext cx="40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chemeClr val="l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f1e3adb48_1_91"/>
          <p:cNvSpPr/>
          <p:nvPr/>
        </p:nvSpPr>
        <p:spPr>
          <a:xfrm>
            <a:off x="0" y="1540330"/>
            <a:ext cx="12192000" cy="471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6" name="Google Shape;96;gff1e3adb48_1_91"/>
          <p:cNvSpPr/>
          <p:nvPr/>
        </p:nvSpPr>
        <p:spPr>
          <a:xfrm>
            <a:off x="0" y="1"/>
            <a:ext cx="12192000" cy="15474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7" name="Google Shape;97;gff1e3adb48_1_91"/>
          <p:cNvSpPr txBox="1">
            <a:spLocks noGrp="1"/>
          </p:cNvSpPr>
          <p:nvPr>
            <p:ph type="dt" idx="10"/>
          </p:nvPr>
        </p:nvSpPr>
        <p:spPr>
          <a:xfrm>
            <a:off x="7628571" y="6314440"/>
            <a:ext cx="38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ff1e3adb48_1_91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ff1e3adb48_1_91"/>
          <p:cNvSpPr txBox="1">
            <a:spLocks noGrp="1"/>
          </p:cNvSpPr>
          <p:nvPr>
            <p:ph type="body" idx="1"/>
          </p:nvPr>
        </p:nvSpPr>
        <p:spPr>
          <a:xfrm>
            <a:off x="761999" y="2875327"/>
            <a:ext cx="3348000" cy="22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112000"/>
              </a:lnSpc>
              <a:spcBef>
                <a:spcPts val="1600"/>
              </a:spcBef>
              <a:spcAft>
                <a:spcPts val="1600"/>
              </a:spcAft>
              <a:buClr>
                <a:srgbClr val="262626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gff1e3adb48_1_91" title="Page Number Shape"/>
          <p:cNvSpPr/>
          <p:nvPr/>
        </p:nvSpPr>
        <p:spPr>
          <a:xfrm>
            <a:off x="11792583" y="356478"/>
            <a:ext cx="407986" cy="819147"/>
          </a:xfrm>
          <a:custGeom>
            <a:avLst/>
            <a:gdLst/>
            <a:ahLst/>
            <a:cxnLst/>
            <a:rect l="l" t="t" r="r" b="b"/>
            <a:pathLst>
              <a:path w="1799" h="3612" extrusionOk="0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1" name="Google Shape;101;gff1e3adb48_1_91"/>
          <p:cNvSpPr txBox="1">
            <a:spLocks noGrp="1"/>
          </p:cNvSpPr>
          <p:nvPr>
            <p:ph type="sldNum" idx="12"/>
          </p:nvPr>
        </p:nvSpPr>
        <p:spPr>
          <a:xfrm>
            <a:off x="11784011" y="587179"/>
            <a:ext cx="40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gff1e3adb48_1_91"/>
          <p:cNvSpPr txBox="1">
            <a:spLocks noGrp="1"/>
          </p:cNvSpPr>
          <p:nvPr>
            <p:ph type="body" idx="2"/>
          </p:nvPr>
        </p:nvSpPr>
        <p:spPr>
          <a:xfrm>
            <a:off x="8081999" y="2875327"/>
            <a:ext cx="3348000" cy="22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112000"/>
              </a:lnSpc>
              <a:spcBef>
                <a:spcPts val="1600"/>
              </a:spcBef>
              <a:spcAft>
                <a:spcPts val="1600"/>
              </a:spcAft>
              <a:buClr>
                <a:srgbClr val="262626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gff1e3adb48_1_91"/>
          <p:cNvSpPr txBox="1">
            <a:spLocks noGrp="1"/>
          </p:cNvSpPr>
          <p:nvPr>
            <p:ph type="title"/>
          </p:nvPr>
        </p:nvSpPr>
        <p:spPr>
          <a:xfrm>
            <a:off x="761999" y="280278"/>
            <a:ext cx="106767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Franklin Gothic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gff1e3adb48_1_17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gff1e3adb48_1_17"/>
          <p:cNvSpPr txBox="1">
            <a:spLocks noGrp="1"/>
          </p:cNvSpPr>
          <p:nvPr>
            <p:ph type="title"/>
          </p:nvPr>
        </p:nvSpPr>
        <p:spPr>
          <a:xfrm>
            <a:off x="641000" y="2353267"/>
            <a:ext cx="10962900" cy="1209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3" name="Google Shape;23;gff1e3adb48_1_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gff1e3adb48_1_21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gff1e3adb48_1_21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ff1e3adb48_1_21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gff1e3adb48_1_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gff1e3adb48_1_26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gff1e3adb48_1_26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ff1e3adb48_1_26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gff1e3adb48_1_26"/>
          <p:cNvSpPr txBox="1">
            <a:spLocks noGrp="1"/>
          </p:cNvSpPr>
          <p:nvPr>
            <p:ph type="body" idx="2"/>
          </p:nvPr>
        </p:nvSpPr>
        <p:spPr>
          <a:xfrm>
            <a:off x="63416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gff1e3adb48_1_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ff1e3adb48_1_32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ff1e3adb48_1_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gff1e3adb48_1_35"/>
          <p:cNvCxnSpPr/>
          <p:nvPr/>
        </p:nvCxnSpPr>
        <p:spPr>
          <a:xfrm>
            <a:off x="652291" y="1883036"/>
            <a:ext cx="4419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gff1e3adb48_1_35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1" name="Google Shape;41;gff1e3adb48_1_35"/>
          <p:cNvSpPr txBox="1">
            <a:spLocks noGrp="1"/>
          </p:cNvSpPr>
          <p:nvPr>
            <p:ph type="body" idx="1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gff1e3adb48_1_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ff1e3adb48_1_40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5" name="Google Shape;45;gff1e3adb48_1_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ff1e3adb48_1_43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gff1e3adb48_1_43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gff1e3adb48_1_43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700" cy="20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50" name="Google Shape;50;gff1e3adb48_1_43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ff1e3adb48_1_4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gff1e3adb48_1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ff1e3adb48_1_5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5" name="Google Shape;55;gff1e3adb48_1_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f1e3adb48_1_6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1" name="Google Shape;11;gff1e3adb48_1_6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gff1e3adb48_1_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gonza12@houstonisd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Franklin Gothic"/>
              <a:buNone/>
            </a:pPr>
            <a:r>
              <a:rPr lang="en-US" sz="4600" b="1">
                <a:latin typeface="Sacramento"/>
                <a:ea typeface="Sacramento"/>
                <a:cs typeface="Sacramento"/>
                <a:sym typeface="Sacramento"/>
              </a:rPr>
              <a:t>Welcome!</a:t>
            </a:r>
            <a:endParaRPr sz="4600" b="1">
              <a:latin typeface="Sacramento"/>
              <a:ea typeface="Sacramento"/>
              <a:cs typeface="Sacramento"/>
              <a:sym typeface="Sacramento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Franklin Gothic"/>
              <a:buNone/>
            </a:pPr>
            <a:endParaRPr sz="4600" b="1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Franklin Gothic"/>
              <a:buNone/>
            </a:pPr>
            <a:endParaRPr sz="4400" b="1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Franklin Gothic"/>
              <a:buNone/>
            </a:pPr>
            <a:r>
              <a:rPr lang="en-US" sz="4400" b="1">
                <a:latin typeface="Rockwell"/>
                <a:ea typeface="Rockwell"/>
                <a:cs typeface="Rockwell"/>
                <a:sym typeface="Rockwell"/>
              </a:rPr>
              <a:t>Digital Media &amp; Technology Applications</a:t>
            </a:r>
            <a:endParaRPr sz="4400" b="1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Franklin Gothic"/>
              <a:buNone/>
            </a:pPr>
            <a:r>
              <a:rPr lang="en-US" sz="4400" b="1">
                <a:latin typeface="Rockwell"/>
                <a:ea typeface="Rockwell"/>
                <a:cs typeface="Rockwell"/>
                <a:sym typeface="Rockwell"/>
              </a:rPr>
              <a:t>2022-2023</a:t>
            </a:r>
            <a:endParaRPr sz="4400" b="1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Franklin Gothic"/>
              <a:buNone/>
            </a:pPr>
            <a:r>
              <a:rPr lang="en-US" sz="4000"/>
              <a:t> </a:t>
            </a:r>
            <a:endParaRPr sz="4000"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Franklin Gothic"/>
              <a:buNone/>
            </a:pPr>
            <a:endParaRPr sz="4000"/>
          </a:p>
        </p:txBody>
      </p:sp>
      <p:sp>
        <p:nvSpPr>
          <p:cNvPr id="109" name="Google Shape;109;p1"/>
          <p:cNvSpPr txBox="1">
            <a:spLocks noGrp="1"/>
          </p:cNvSpPr>
          <p:nvPr>
            <p:ph type="subTitle" idx="1"/>
          </p:nvPr>
        </p:nvSpPr>
        <p:spPr>
          <a:xfrm>
            <a:off x="2240402" y="4065933"/>
            <a:ext cx="77112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Franklin Gothic"/>
              <a:buNone/>
            </a:pPr>
            <a:r>
              <a:rPr lang="en-US" sz="5100" b="1" i="0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rPr>
              <a:t>Mr. Gonzales</a:t>
            </a:r>
            <a:endParaRPr sz="3100" b="1">
              <a:solidFill>
                <a:schemeClr val="dk1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grpSp>
        <p:nvGrpSpPr>
          <p:cNvPr id="110" name="Google Shape;110;p1"/>
          <p:cNvGrpSpPr/>
          <p:nvPr/>
        </p:nvGrpSpPr>
        <p:grpSpPr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111" name="Google Shape;111;p1"/>
            <p:cNvCxnSpPr/>
            <p:nvPr/>
          </p:nvCxnSpPr>
          <p:spPr>
            <a:xfrm>
              <a:off x="2989385" y="1679331"/>
              <a:ext cx="7376746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" name="Google Shape;112;p1"/>
            <p:cNvCxnSpPr/>
            <p:nvPr/>
          </p:nvCxnSpPr>
          <p:spPr>
            <a:xfrm>
              <a:off x="10366130" y="1688123"/>
              <a:ext cx="0" cy="2672862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" name="Google Shape;113;p1"/>
            <p:cNvCxnSpPr/>
            <p:nvPr/>
          </p:nvCxnSpPr>
          <p:spPr>
            <a:xfrm>
              <a:off x="2989385" y="1679331"/>
              <a:ext cx="0" cy="26748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" name="Google Shape;114;p1"/>
            <p:cNvCxnSpPr/>
            <p:nvPr/>
          </p:nvCxnSpPr>
          <p:spPr>
            <a:xfrm>
              <a:off x="2989385" y="4354131"/>
              <a:ext cx="1740877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" name="Google Shape;115;p1"/>
            <p:cNvCxnSpPr/>
            <p:nvPr/>
          </p:nvCxnSpPr>
          <p:spPr>
            <a:xfrm>
              <a:off x="8625254" y="4360985"/>
              <a:ext cx="1740877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>
            <a:spLocks noGrp="1"/>
          </p:cNvSpPr>
          <p:nvPr>
            <p:ph type="title"/>
          </p:nvPr>
        </p:nvSpPr>
        <p:spPr>
          <a:xfrm>
            <a:off x="678815" y="358646"/>
            <a:ext cx="3833906" cy="227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Franklin Gothic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Franklin Gothic"/>
              <a:buNone/>
            </a:pPr>
            <a:r>
              <a:rPr lang="en-US" u="sng">
                <a:latin typeface="Rockwell"/>
                <a:ea typeface="Rockwell"/>
                <a:cs typeface="Rockwell"/>
                <a:sym typeface="Rockwell"/>
              </a:rPr>
              <a:t>ABOUT ME</a:t>
            </a:r>
            <a:endParaRPr u="sng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5951850" y="1657350"/>
            <a:ext cx="468000" cy="4680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6037384" y="1680649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</a:t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5951850" y="2602024"/>
            <a:ext cx="468000" cy="4680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6028592" y="2635969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</a:t>
            </a: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5951850" y="3574757"/>
            <a:ext cx="468000" cy="4680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6028592" y="3615640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3</a:t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5951850" y="4470536"/>
            <a:ext cx="468000" cy="4680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6028592" y="4493835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4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6494025" y="1504950"/>
            <a:ext cx="4092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This is my second year at Rogers. I have been in education for 10 years. 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6494025" y="2449625"/>
            <a:ext cx="383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graduated from UT-Austin in 2007 and from Texas State University in 2010.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6515325" y="3507950"/>
            <a:ext cx="404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enjoy spending time with my family, friends, and 3 cats.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6515325" y="4504425"/>
            <a:ext cx="40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enjoy exercising and playing volleyball for fun.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3" name="Google Shape;133;p2"/>
          <p:cNvPicPr preferRelativeResize="0"/>
          <p:nvPr/>
        </p:nvPicPr>
        <p:blipFill rotWithShape="1">
          <a:blip r:embed="rId3">
            <a:alphaModFix amt="94000"/>
          </a:blip>
          <a:srcRect r="2362" b="4552"/>
          <a:stretch/>
        </p:blipFill>
        <p:spPr>
          <a:xfrm>
            <a:off x="728875" y="1957450"/>
            <a:ext cx="3645576" cy="3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7213600" y="280278"/>
            <a:ext cx="4641006" cy="239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Franklin Gothic"/>
              <a:buNone/>
            </a:pPr>
            <a:r>
              <a:rPr lang="en-US"/>
              <a:t>Topics Covered: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Franklin Gothic"/>
              <a:buNone/>
            </a:pPr>
            <a:r>
              <a:rPr lang="en-US" b="1"/>
              <a:t>DIGITAL MEDIA</a:t>
            </a:r>
            <a:endParaRPr b="1"/>
          </a:p>
        </p:txBody>
      </p:sp>
      <p:sp>
        <p:nvSpPr>
          <p:cNvPr id="139" name="Google Shape;139;p3"/>
          <p:cNvSpPr/>
          <p:nvPr/>
        </p:nvSpPr>
        <p:spPr>
          <a:xfrm>
            <a:off x="724243" y="1061427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800252" y="1075201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</a:t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724243" y="1962141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791460" y="1985440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</a:t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724243" y="2814709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800985" y="2846800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3</a:t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724243" y="3567864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792193" y="3591163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4</a:t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724243" y="4432023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791460" y="4464114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5</a:t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724243" y="5445034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792193" y="5468333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6</a:t>
            </a:r>
            <a:endParaRPr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1134284" y="594704"/>
            <a:ext cx="5746500" cy="52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>
                <a:latin typeface="Libre Franklin"/>
                <a:ea typeface="Libre Franklin"/>
                <a:cs typeface="Libre Franklin"/>
                <a:sym typeface="Libre Franklin"/>
              </a:rPr>
              <a:t>Digital Safety</a:t>
            </a:r>
            <a:endParaRPr sz="3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>
                <a:latin typeface="Libre Franklin"/>
                <a:ea typeface="Libre Franklin"/>
                <a:cs typeface="Libre Franklin"/>
                <a:sym typeface="Libre Franklin"/>
              </a:rPr>
              <a:t>Introduction to Digital Media</a:t>
            </a:r>
            <a:endParaRPr sz="3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>
                <a:latin typeface="Libre Franklin"/>
                <a:ea typeface="Libre Franklin"/>
                <a:cs typeface="Libre Franklin"/>
                <a:sym typeface="Libre Franklin"/>
              </a:rPr>
              <a:t>Video Production</a:t>
            </a:r>
            <a:endParaRPr sz="3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>
                <a:latin typeface="Libre Franklin"/>
                <a:ea typeface="Libre Franklin"/>
                <a:cs typeface="Libre Franklin"/>
                <a:sym typeface="Libre Franklin"/>
              </a:rPr>
              <a:t>Animation</a:t>
            </a:r>
            <a:endParaRPr sz="3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>
                <a:latin typeface="Libre Franklin"/>
                <a:ea typeface="Libre Franklin"/>
                <a:cs typeface="Libre Franklin"/>
                <a:sym typeface="Libre Franklin"/>
              </a:rPr>
              <a:t>Digital Graphics</a:t>
            </a:r>
            <a:endParaRPr sz="3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>
                <a:latin typeface="Libre Franklin"/>
                <a:ea typeface="Libre Franklin"/>
                <a:cs typeface="Libre Franklin"/>
                <a:sym typeface="Libre Franklin"/>
              </a:rPr>
              <a:t>Planning, Design, and Development</a:t>
            </a:r>
            <a:endParaRPr sz="30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7620854" y="2301110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53" name="Google Shape;15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1060" y="2786098"/>
            <a:ext cx="1641052" cy="1641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f1e3adb48_1_102"/>
          <p:cNvSpPr txBox="1">
            <a:spLocks noGrp="1"/>
          </p:cNvSpPr>
          <p:nvPr>
            <p:ph type="title"/>
          </p:nvPr>
        </p:nvSpPr>
        <p:spPr>
          <a:xfrm>
            <a:off x="7217350" y="154178"/>
            <a:ext cx="4641000" cy="2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Franklin Gothic"/>
              <a:buNone/>
            </a:pPr>
            <a:r>
              <a:rPr lang="en-US"/>
              <a:t>Topics Covered: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Franklin Gothic"/>
              <a:buNone/>
            </a:pPr>
            <a:r>
              <a:rPr lang="en-US" b="1"/>
              <a:t>TECHNOLOGY APPLICATIONS</a:t>
            </a:r>
            <a:endParaRPr b="1"/>
          </a:p>
        </p:txBody>
      </p:sp>
      <p:sp>
        <p:nvSpPr>
          <p:cNvPr id="159" name="Google Shape;159;gff1e3adb48_1_102"/>
          <p:cNvSpPr/>
          <p:nvPr/>
        </p:nvSpPr>
        <p:spPr>
          <a:xfrm>
            <a:off x="542533" y="1141534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60" name="Google Shape;160;gff1e3adb48_1_102"/>
          <p:cNvSpPr txBox="1"/>
          <p:nvPr/>
        </p:nvSpPr>
        <p:spPr>
          <a:xfrm>
            <a:off x="618542" y="1178758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</a:t>
            </a:r>
            <a:endParaRPr/>
          </a:p>
        </p:txBody>
      </p:sp>
      <p:sp>
        <p:nvSpPr>
          <p:cNvPr id="161" name="Google Shape;161;gff1e3adb48_1_102"/>
          <p:cNvSpPr/>
          <p:nvPr/>
        </p:nvSpPr>
        <p:spPr>
          <a:xfrm>
            <a:off x="542533" y="2042248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62" name="Google Shape;162;gff1e3adb48_1_102"/>
          <p:cNvSpPr txBox="1"/>
          <p:nvPr/>
        </p:nvSpPr>
        <p:spPr>
          <a:xfrm>
            <a:off x="609750" y="2088997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</a:t>
            </a:r>
            <a:endParaRPr/>
          </a:p>
        </p:txBody>
      </p:sp>
      <p:sp>
        <p:nvSpPr>
          <p:cNvPr id="163" name="Google Shape;163;gff1e3adb48_1_102"/>
          <p:cNvSpPr/>
          <p:nvPr/>
        </p:nvSpPr>
        <p:spPr>
          <a:xfrm>
            <a:off x="542533" y="2894816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64" name="Google Shape;164;gff1e3adb48_1_102"/>
          <p:cNvSpPr txBox="1"/>
          <p:nvPr/>
        </p:nvSpPr>
        <p:spPr>
          <a:xfrm>
            <a:off x="619275" y="2950357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3</a:t>
            </a:r>
            <a:endParaRPr/>
          </a:p>
        </p:txBody>
      </p:sp>
      <p:sp>
        <p:nvSpPr>
          <p:cNvPr id="165" name="Google Shape;165;gff1e3adb48_1_102"/>
          <p:cNvSpPr/>
          <p:nvPr/>
        </p:nvSpPr>
        <p:spPr>
          <a:xfrm>
            <a:off x="542533" y="3773011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66" name="Google Shape;166;gff1e3adb48_1_102"/>
          <p:cNvSpPr txBox="1"/>
          <p:nvPr/>
        </p:nvSpPr>
        <p:spPr>
          <a:xfrm>
            <a:off x="610483" y="3819760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4</a:t>
            </a:r>
            <a:endParaRPr/>
          </a:p>
        </p:txBody>
      </p:sp>
      <p:sp>
        <p:nvSpPr>
          <p:cNvPr id="167" name="Google Shape;167;gff1e3adb48_1_102"/>
          <p:cNvSpPr/>
          <p:nvPr/>
        </p:nvSpPr>
        <p:spPr>
          <a:xfrm>
            <a:off x="542533" y="4664530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68" name="Google Shape;168;gff1e3adb48_1_102"/>
          <p:cNvSpPr txBox="1"/>
          <p:nvPr/>
        </p:nvSpPr>
        <p:spPr>
          <a:xfrm>
            <a:off x="609750" y="4720071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5</a:t>
            </a:r>
            <a:endParaRPr/>
          </a:p>
        </p:txBody>
      </p:sp>
      <p:sp>
        <p:nvSpPr>
          <p:cNvPr id="169" name="Google Shape;169;gff1e3adb48_1_102"/>
          <p:cNvSpPr/>
          <p:nvPr/>
        </p:nvSpPr>
        <p:spPr>
          <a:xfrm>
            <a:off x="542533" y="5525141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70" name="Google Shape;170;gff1e3adb48_1_102"/>
          <p:cNvSpPr txBox="1"/>
          <p:nvPr/>
        </p:nvSpPr>
        <p:spPr>
          <a:xfrm>
            <a:off x="610483" y="5571890"/>
            <a:ext cx="33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6</a:t>
            </a:r>
            <a:endParaRPr/>
          </a:p>
        </p:txBody>
      </p:sp>
      <p:sp>
        <p:nvSpPr>
          <p:cNvPr id="171" name="Google Shape;171;gff1e3adb48_1_102"/>
          <p:cNvSpPr txBox="1">
            <a:spLocks noGrp="1"/>
          </p:cNvSpPr>
          <p:nvPr>
            <p:ph type="body" idx="1"/>
          </p:nvPr>
        </p:nvSpPr>
        <p:spPr>
          <a:xfrm>
            <a:off x="1146659" y="688779"/>
            <a:ext cx="5746500" cy="52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>
                <a:latin typeface="Libre Franklin"/>
                <a:ea typeface="Libre Franklin"/>
                <a:cs typeface="Libre Franklin"/>
                <a:sym typeface="Libre Franklin"/>
              </a:rPr>
              <a:t>Digital Safety</a:t>
            </a:r>
            <a:endParaRPr sz="3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>
                <a:latin typeface="Libre Franklin"/>
                <a:ea typeface="Libre Franklin"/>
                <a:cs typeface="Libre Franklin"/>
                <a:sym typeface="Libre Franklin"/>
              </a:rPr>
              <a:t>Google Suite</a:t>
            </a:r>
            <a:endParaRPr sz="3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>
                <a:latin typeface="Libre Franklin"/>
                <a:ea typeface="Libre Franklin"/>
                <a:cs typeface="Libre Franklin"/>
                <a:sym typeface="Libre Franklin"/>
              </a:rPr>
              <a:t>Coding</a:t>
            </a:r>
            <a:endParaRPr sz="3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>
                <a:latin typeface="Libre Franklin"/>
                <a:ea typeface="Libre Franklin"/>
                <a:cs typeface="Libre Franklin"/>
                <a:sym typeface="Libre Franklin"/>
              </a:rPr>
              <a:t>Graphic Design</a:t>
            </a:r>
            <a:endParaRPr sz="3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>
                <a:latin typeface="Libre Franklin"/>
                <a:ea typeface="Libre Franklin"/>
                <a:cs typeface="Libre Franklin"/>
                <a:sym typeface="Libre Franklin"/>
              </a:rPr>
              <a:t>Game Design</a:t>
            </a:r>
            <a:endParaRPr sz="3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>
                <a:latin typeface="Libre Franklin"/>
                <a:ea typeface="Libre Franklin"/>
                <a:cs typeface="Libre Franklin"/>
                <a:sym typeface="Libre Franklin"/>
              </a:rPr>
              <a:t>3D Modeling</a:t>
            </a:r>
            <a:endParaRPr sz="30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" name="Google Shape;172;gff1e3adb48_1_102"/>
          <p:cNvSpPr/>
          <p:nvPr/>
        </p:nvSpPr>
        <p:spPr>
          <a:xfrm>
            <a:off x="7620854" y="2301110"/>
            <a:ext cx="3834000" cy="2610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73" name="Google Shape;173;gff1e3adb48_1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1060" y="2786098"/>
            <a:ext cx="1641052" cy="1641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>
            <a:spLocks noGrp="1"/>
          </p:cNvSpPr>
          <p:nvPr>
            <p:ph type="title"/>
          </p:nvPr>
        </p:nvSpPr>
        <p:spPr>
          <a:xfrm>
            <a:off x="669425" y="2816553"/>
            <a:ext cx="38340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ranklin Gothic"/>
              <a:buNone/>
            </a:pPr>
            <a:r>
              <a:rPr lang="en-US">
                <a:solidFill>
                  <a:schemeClr val="dk1"/>
                </a:solidFill>
              </a:rPr>
              <a:t>Grading </a:t>
            </a:r>
            <a:r>
              <a:rPr lang="en-US"/>
              <a:t>&amp; Late Work Policy</a:t>
            </a:r>
            <a:endParaRPr/>
          </a:p>
        </p:txBody>
      </p:sp>
      <p:sp>
        <p:nvSpPr>
          <p:cNvPr id="179" name="Google Shape;179;p4"/>
          <p:cNvSpPr/>
          <p:nvPr/>
        </p:nvSpPr>
        <p:spPr>
          <a:xfrm>
            <a:off x="5611110" y="982789"/>
            <a:ext cx="468000" cy="4680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5611110" y="1852944"/>
            <a:ext cx="468000" cy="4680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5611110" y="2730161"/>
            <a:ext cx="468000" cy="4680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5611110" y="3608006"/>
            <a:ext cx="468000" cy="4680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5611110" y="4497923"/>
            <a:ext cx="468000" cy="4680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6196400" y="982800"/>
            <a:ext cx="409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Project or Test - 40%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6196400" y="1890375"/>
            <a:ext cx="383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Classroom - 30%</a:t>
            </a:r>
            <a:endParaRPr/>
          </a:p>
        </p:txBody>
      </p:sp>
      <p:sp>
        <p:nvSpPr>
          <p:cNvPr id="186" name="Google Shape;186;p4"/>
          <p:cNvSpPr txBox="1"/>
          <p:nvPr/>
        </p:nvSpPr>
        <p:spPr>
          <a:xfrm>
            <a:off x="6196400" y="2764050"/>
            <a:ext cx="40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Quiz - 20%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6196400" y="3637725"/>
            <a:ext cx="40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Homework - 10%</a:t>
            </a:r>
            <a:endParaRPr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6196400" y="451140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Any work turned in late is automatically 10% off for each school day it is late, on top of any other missed points on the assignment.</a:t>
            </a:r>
            <a:endParaRPr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762000" y="305678"/>
            <a:ext cx="10667998" cy="100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Franklin Gothic"/>
              <a:buNone/>
            </a:pPr>
            <a:r>
              <a:rPr lang="en-US"/>
              <a:t>NORMS AND EXPECTATIONS</a:t>
            </a: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2182367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2249679" y="1855939"/>
            <a:ext cx="333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</a:t>
            </a:r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761999" y="2443527"/>
            <a:ext cx="3348000" cy="229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US" sz="2400"/>
              <a:t>I will see your child either tw</a:t>
            </a:r>
            <a:r>
              <a:rPr lang="en-US"/>
              <a:t>o or </a:t>
            </a:r>
            <a:r>
              <a:rPr lang="en-US" sz="2400"/>
              <a:t>three times according to the schedule the block schedule.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1600"/>
              </a:spcAft>
              <a:buClr>
                <a:srgbClr val="262626"/>
              </a:buClr>
              <a:buSzPts val="2400"/>
              <a:buNone/>
            </a:pPr>
            <a:endParaRPr sz="2400"/>
          </a:p>
        </p:txBody>
      </p:sp>
      <p:sp>
        <p:nvSpPr>
          <p:cNvPr id="197" name="Google Shape;197;p5"/>
          <p:cNvSpPr/>
          <p:nvPr/>
        </p:nvSpPr>
        <p:spPr>
          <a:xfrm>
            <a:off x="5855273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5928910" y="1855939"/>
            <a:ext cx="333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</a:t>
            </a:r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body" idx="2"/>
          </p:nvPr>
        </p:nvSpPr>
        <p:spPr>
          <a:xfrm>
            <a:off x="4421999" y="2443527"/>
            <a:ext cx="3348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US"/>
              <a:t>Students are to participate in verbal and online discussions, moderated by the teacher.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1600"/>
              </a:spcAft>
              <a:buClr>
                <a:srgbClr val="262626"/>
              </a:buClr>
              <a:buSzPts val="2400"/>
              <a:buNone/>
            </a:pPr>
            <a:endParaRPr sz="2400"/>
          </a:p>
        </p:txBody>
      </p:sp>
      <p:sp>
        <p:nvSpPr>
          <p:cNvPr id="200" name="Google Shape;200;p5"/>
          <p:cNvSpPr/>
          <p:nvPr/>
        </p:nvSpPr>
        <p:spPr>
          <a:xfrm>
            <a:off x="9520046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9587358" y="1855939"/>
            <a:ext cx="333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</a:t>
            </a: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body" idx="3"/>
          </p:nvPr>
        </p:nvSpPr>
        <p:spPr>
          <a:xfrm>
            <a:off x="7685590" y="2443527"/>
            <a:ext cx="3993266" cy="229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US"/>
              <a:t>Students are expected to turn in all work and assignments on time. 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1600"/>
              </a:spcAft>
              <a:buClr>
                <a:srgbClr val="262626"/>
              </a:buClr>
              <a:buSzPts val="2400"/>
              <a:buNone/>
            </a:pPr>
            <a:endParaRPr sz="2400"/>
          </a:p>
        </p:txBody>
      </p:sp>
      <p:sp>
        <p:nvSpPr>
          <p:cNvPr id="203" name="Google Shape;203;p5"/>
          <p:cNvSpPr txBox="1">
            <a:spLocks noGrp="1"/>
          </p:cNvSpPr>
          <p:nvPr>
            <p:ph type="sldNum" idx="12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xfrm>
            <a:off x="761999" y="280278"/>
            <a:ext cx="10676571" cy="100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Franklin Gothic"/>
              <a:buNone/>
            </a:pPr>
            <a:r>
              <a:rPr lang="en-US"/>
              <a:t>Parent Communication</a:t>
            </a: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5539940" y="1842404"/>
            <a:ext cx="683400" cy="683400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714926" y="1891556"/>
            <a:ext cx="333300" cy="585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</a:t>
            </a:r>
            <a:endParaRPr/>
          </a:p>
        </p:txBody>
      </p:sp>
      <p:sp>
        <p:nvSpPr>
          <p:cNvPr id="211" name="Google Shape;211;p7"/>
          <p:cNvSpPr txBox="1">
            <a:spLocks noGrp="1"/>
          </p:cNvSpPr>
          <p:nvPr>
            <p:ph type="body" idx="1"/>
          </p:nvPr>
        </p:nvSpPr>
        <p:spPr>
          <a:xfrm>
            <a:off x="3264373" y="2818902"/>
            <a:ext cx="5513400" cy="22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/>
              <a:t>Please email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tgonza12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@houstonisd.org	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1600"/>
              </a:spcAft>
              <a:buClr>
                <a:srgbClr val="262626"/>
              </a:buClr>
              <a:buSzPts val="3000"/>
              <a:buNone/>
            </a:pPr>
            <a:endParaRPr sz="3000"/>
          </a:p>
        </p:txBody>
      </p:sp>
      <p:sp>
        <p:nvSpPr>
          <p:cNvPr id="212" name="Google Shape;212;p7"/>
          <p:cNvSpPr txBox="1">
            <a:spLocks noGrp="1"/>
          </p:cNvSpPr>
          <p:nvPr>
            <p:ph type="sldNum" idx="12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Widescreen</PresentationFormat>
  <Paragraphs>64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Roboto Slab</vt:lpstr>
      <vt:lpstr>Libre Franklin Medium</vt:lpstr>
      <vt:lpstr>Sacramento</vt:lpstr>
      <vt:lpstr>Libre Franklin</vt:lpstr>
      <vt:lpstr>Franklin Gothic</vt:lpstr>
      <vt:lpstr>Rockwell</vt:lpstr>
      <vt:lpstr>Arial</vt:lpstr>
      <vt:lpstr>Calibri</vt:lpstr>
      <vt:lpstr>Roboto</vt:lpstr>
      <vt:lpstr>Marina</vt:lpstr>
      <vt:lpstr>Welcome!   Digital Media &amp; Technology Applications 2022-2023   </vt:lpstr>
      <vt:lpstr> ABOUT ME</vt:lpstr>
      <vt:lpstr>Topics Covered: DIGITAL MEDIA</vt:lpstr>
      <vt:lpstr>Topics Covered: TECHNOLOGY APPLICATIONS</vt:lpstr>
      <vt:lpstr>Grading &amp; Late Work Policy</vt:lpstr>
      <vt:lpstr>NORMS AND EXPECTATIONS</vt:lpstr>
      <vt:lpstr>Parent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 Digital Media &amp; Technology Applications 2022-2023   </dc:title>
  <dc:creator>Brian Miller</dc:creator>
  <cp:lastModifiedBy>Gonzales, Troy S</cp:lastModifiedBy>
  <cp:revision>1</cp:revision>
  <dcterms:created xsi:type="dcterms:W3CDTF">2022-09-19T21:50:56Z</dcterms:created>
  <dcterms:modified xsi:type="dcterms:W3CDTF">2022-09-21T19:58:22Z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0x0101004D475D90DE8E4A41ADA9BDCD80C1FF5A</vt:lpwstr>
  </property>
</Properties>
</file>