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IBg7qUta1PLLG+H3HZYIHREVZ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cc0942f2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5cc0942f2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cd1888d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5cd1888d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simmons@houstonisd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ywSF7PLdAdwyCfp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2700000">
            <a:off x="82782" y="-1386168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2700000">
            <a:off x="1571000" y="-338582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2700000">
            <a:off x="9627985" y="-6588"/>
            <a:ext cx="4059393" cy="2548110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2700000">
            <a:off x="-29557" y="5198743"/>
            <a:ext cx="2444907" cy="2366116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3387744" y="763734"/>
            <a:ext cx="5335213" cy="5335213"/>
          </a:xfrm>
          <a:custGeom>
            <a:avLst/>
            <a:gdLst/>
            <a:ahLst/>
            <a:cxnLst/>
            <a:rect l="l" t="t" r="r" b="b"/>
            <a:pathLst>
              <a:path w="5389379" h="5389379" extrusionOk="0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2700283" y="33283"/>
            <a:ext cx="6791435" cy="6791435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9629823" y="5457591"/>
            <a:ext cx="2231794" cy="2568811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180950" y="3174750"/>
            <a:ext cx="3512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4600" b="1">
              <a:solidFill>
                <a:srgbClr val="3C7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525" y="4992900"/>
            <a:ext cx="2884550" cy="11898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1685250" y="897575"/>
            <a:ext cx="8503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</a:rPr>
              <a:t>6th Grade Math – HISDADV VG</a:t>
            </a:r>
            <a:endParaRPr sz="36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</a:rPr>
              <a:t>Mrs. Victoria Simmons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610100" y="1689175"/>
            <a:ext cx="297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E3124"/>
                </a:solidFill>
              </a:rPr>
              <a:t>Open House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544398" cy="1526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5195" y="152400"/>
            <a:ext cx="1509030" cy="1526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5257650" y="2223675"/>
            <a:ext cx="167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September 21, 2022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cc0942f2e_2_0"/>
          <p:cNvSpPr/>
          <p:nvPr/>
        </p:nvSpPr>
        <p:spPr>
          <a:xfrm>
            <a:off x="62350" y="-5195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5cc0942f2e_2_0"/>
          <p:cNvSpPr/>
          <p:nvPr/>
        </p:nvSpPr>
        <p:spPr>
          <a:xfrm rot="2700000">
            <a:off x="81875" y="-1385985"/>
            <a:ext cx="2426221" cy="3613199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5cc0942f2e_2_0"/>
          <p:cNvSpPr/>
          <p:nvPr/>
        </p:nvSpPr>
        <p:spPr>
          <a:xfrm rot="2700000">
            <a:off x="1570545" y="-338394"/>
            <a:ext cx="1636865" cy="163686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5cc0942f2e_2_0"/>
          <p:cNvSpPr/>
          <p:nvPr/>
        </p:nvSpPr>
        <p:spPr>
          <a:xfrm rot="2700000">
            <a:off x="9429803" y="181478"/>
            <a:ext cx="4061650" cy="2549527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15cc0942f2e_2_0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5cc0942f2e_2_0"/>
          <p:cNvSpPr/>
          <p:nvPr/>
        </p:nvSpPr>
        <p:spPr>
          <a:xfrm rot="2700000">
            <a:off x="-30342" y="5199083"/>
            <a:ext cx="2446513" cy="2367671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5cc0942f2e_2_0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5cc0942f2e_2_0"/>
          <p:cNvSpPr/>
          <p:nvPr/>
        </p:nvSpPr>
        <p:spPr>
          <a:xfrm rot="2700000">
            <a:off x="3338394" y="1053009"/>
            <a:ext cx="5335213" cy="5335213"/>
          </a:xfrm>
          <a:custGeom>
            <a:avLst/>
            <a:gdLst/>
            <a:ahLst/>
            <a:cxnLst/>
            <a:rect l="l" t="t" r="r" b="b"/>
            <a:pathLst>
              <a:path w="5389379" h="5389379" extrusionOk="0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5cc0942f2e_2_0"/>
          <p:cNvSpPr/>
          <p:nvPr/>
        </p:nvSpPr>
        <p:spPr>
          <a:xfrm rot="2700000">
            <a:off x="2698395" y="34065"/>
            <a:ext cx="6795212" cy="6795212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5cc0942f2e_2_0"/>
          <p:cNvSpPr/>
          <p:nvPr/>
        </p:nvSpPr>
        <p:spPr>
          <a:xfrm rot="2700000">
            <a:off x="9628117" y="5458161"/>
            <a:ext cx="2234876" cy="2572359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5cc0942f2e_2_0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5cc0942f2e_2_0"/>
          <p:cNvSpPr txBox="1"/>
          <p:nvPr/>
        </p:nvSpPr>
        <p:spPr>
          <a:xfrm>
            <a:off x="3457800" y="660200"/>
            <a:ext cx="5729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If you would like to share your comment/s or question/s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latin typeface="Calibri"/>
                <a:ea typeface="Calibri"/>
                <a:cs typeface="Calibri"/>
                <a:sym typeface="Calibri"/>
              </a:rPr>
              <a:t>you can use the form (scan - QR code)</a:t>
            </a:r>
            <a:endParaRPr sz="26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15cc0942f2e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049" y="2045600"/>
            <a:ext cx="4043901" cy="404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5cd1888df0_0_6"/>
          <p:cNvSpPr/>
          <p:nvPr/>
        </p:nvSpPr>
        <p:spPr>
          <a:xfrm>
            <a:off x="62350" y="-5195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5cd1888df0_0_6"/>
          <p:cNvSpPr/>
          <p:nvPr/>
        </p:nvSpPr>
        <p:spPr>
          <a:xfrm rot="2700000">
            <a:off x="81875" y="-1385985"/>
            <a:ext cx="2426221" cy="3613199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5cd1888df0_0_6"/>
          <p:cNvSpPr/>
          <p:nvPr/>
        </p:nvSpPr>
        <p:spPr>
          <a:xfrm rot="2700000">
            <a:off x="1570545" y="-338394"/>
            <a:ext cx="1636865" cy="163686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5cd1888df0_0_6"/>
          <p:cNvSpPr/>
          <p:nvPr/>
        </p:nvSpPr>
        <p:spPr>
          <a:xfrm rot="2700000">
            <a:off x="9429803" y="181478"/>
            <a:ext cx="4061650" cy="2549527"/>
          </a:xfrm>
          <a:custGeom>
            <a:avLst/>
            <a:gdLst/>
            <a:ahLst/>
            <a:cxnLst/>
            <a:rect l="l" t="t" r="r" b="b"/>
            <a:pathLst>
              <a:path w="4059393" h="2548110" extrusionOk="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15cd1888df0_0_6"/>
          <p:cNvSpPr/>
          <p:nvPr/>
        </p:nvSpPr>
        <p:spPr>
          <a:xfrm rot="2700000">
            <a:off x="10262869" y="1465803"/>
            <a:ext cx="1185818" cy="1185818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5cd1888df0_0_6"/>
          <p:cNvSpPr/>
          <p:nvPr/>
        </p:nvSpPr>
        <p:spPr>
          <a:xfrm rot="2700000">
            <a:off x="-30342" y="5199083"/>
            <a:ext cx="2446513" cy="2367671"/>
          </a:xfrm>
          <a:custGeom>
            <a:avLst/>
            <a:gdLst/>
            <a:ahLst/>
            <a:cxnLst/>
            <a:rect l="l" t="t" r="r" b="b"/>
            <a:pathLst>
              <a:path w="2203753" h="2132734" extrusionOk="0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5cd1888df0_0_6"/>
          <p:cNvSpPr/>
          <p:nvPr/>
        </p:nvSpPr>
        <p:spPr>
          <a:xfrm rot="2700000">
            <a:off x="1769876" y="5439856"/>
            <a:ext cx="928290" cy="928290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5cd1888df0_0_6"/>
          <p:cNvSpPr/>
          <p:nvPr/>
        </p:nvSpPr>
        <p:spPr>
          <a:xfrm rot="2700000">
            <a:off x="3338394" y="1053009"/>
            <a:ext cx="5335213" cy="5335213"/>
          </a:xfrm>
          <a:custGeom>
            <a:avLst/>
            <a:gdLst/>
            <a:ahLst/>
            <a:cxnLst/>
            <a:rect l="l" t="t" r="r" b="b"/>
            <a:pathLst>
              <a:path w="5389379" h="5389379" extrusionOk="0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5cd1888df0_0_6"/>
          <p:cNvSpPr/>
          <p:nvPr/>
        </p:nvSpPr>
        <p:spPr>
          <a:xfrm rot="2700000">
            <a:off x="2698395" y="34065"/>
            <a:ext cx="6795212" cy="6795212"/>
          </a:xfrm>
          <a:custGeom>
            <a:avLst/>
            <a:gdLst/>
            <a:ahLst/>
            <a:cxnLst/>
            <a:rect l="l" t="t" r="r" b="b"/>
            <a:pathLst>
              <a:path w="6791435" h="6791435" extrusionOk="0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5cd1888df0_0_6"/>
          <p:cNvSpPr/>
          <p:nvPr/>
        </p:nvSpPr>
        <p:spPr>
          <a:xfrm rot="2700000">
            <a:off x="9628117" y="5458161"/>
            <a:ext cx="2234876" cy="2572359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5cd1888df0_0_6"/>
          <p:cNvSpPr/>
          <p:nvPr/>
        </p:nvSpPr>
        <p:spPr>
          <a:xfrm rot="2700000">
            <a:off x="9719997" y="5243571"/>
            <a:ext cx="960110" cy="96011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5cd1888df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825" y="185788"/>
            <a:ext cx="10585052" cy="64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744700" y="1471525"/>
            <a:ext cx="10965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Victoria Simmons</a:t>
            </a:r>
            <a:br>
              <a:rPr lang="en-US" sz="4400"/>
            </a:br>
            <a:r>
              <a:rPr lang="en-US" sz="4400"/>
              <a:t>Math Teacher</a:t>
            </a:r>
            <a:br>
              <a:rPr lang="en-US" sz="4400"/>
            </a:br>
            <a:r>
              <a:rPr lang="en-US" sz="4400"/>
              <a:t>20+ years of teaching experience</a:t>
            </a:r>
            <a:br>
              <a:rPr lang="en-US" sz="4400"/>
            </a:br>
            <a:r>
              <a:rPr lang="en-US" sz="4400"/>
              <a:t>5</a:t>
            </a:r>
            <a:r>
              <a:rPr lang="en-US" sz="4400" baseline="30000"/>
              <a:t>th</a:t>
            </a:r>
            <a:r>
              <a:rPr lang="en-US" sz="4400"/>
              <a:t> year teaching at TH Rogers this school year 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Plans and what is happening in the classroom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I am excited and glad to have your child in my class.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We are using  the following in the classroom: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     </a:t>
            </a:r>
            <a:r>
              <a:rPr lang="en-US" b="1">
                <a:solidFill>
                  <a:srgbClr val="FF0000"/>
                </a:solidFill>
              </a:rPr>
              <a:t>Curriculum</a:t>
            </a:r>
            <a:r>
              <a:rPr lang="en-US" b="1"/>
              <a:t>: Based on HISD Scope and Sequence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      </a:t>
            </a:r>
            <a:r>
              <a:rPr lang="en-US" b="1">
                <a:solidFill>
                  <a:srgbClr val="FF0000"/>
                </a:solidFill>
              </a:rPr>
              <a:t>Textbook</a:t>
            </a:r>
            <a:r>
              <a:rPr lang="en-US" b="1"/>
              <a:t>: Carnegie Learning Accelerated Grade 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      </a:t>
            </a:r>
            <a:r>
              <a:rPr lang="en-US" b="1">
                <a:solidFill>
                  <a:srgbClr val="FF0000"/>
                </a:solidFill>
              </a:rPr>
              <a:t>Software</a:t>
            </a:r>
            <a:r>
              <a:rPr lang="en-US" b="1"/>
              <a:t>: MATHia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We are doing different activities based on Carnegie Learning lessons as cutting, drawing, tracing, and folding figures to model the math concepts we are learning in class. We are solving real-world problems as well.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Students are encouraged to work collaboratively.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8200" y="1877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Learning in your classrooms, students’ daily schedules, grades, assignments, quizzes, etc.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8200" y="1255354"/>
            <a:ext cx="10515600" cy="475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lang="en-US" b="1">
                <a:solidFill>
                  <a:srgbClr val="0E101A"/>
                </a:solidFill>
              </a:rPr>
              <a:t>Students will be working using the </a:t>
            </a:r>
            <a:r>
              <a:rPr lang="en-US" b="1">
                <a:solidFill>
                  <a:srgbClr val="FF0000"/>
                </a:solidFill>
              </a:rPr>
              <a:t>Carnegie Learning Lessons</a:t>
            </a:r>
            <a:r>
              <a:rPr lang="en-US" b="1">
                <a:solidFill>
                  <a:srgbClr val="0E101A"/>
                </a:solidFill>
              </a:rPr>
              <a:t> following the structure: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lang="en-US" b="1">
                <a:solidFill>
                  <a:srgbClr val="0E101A"/>
                </a:solidFill>
              </a:rPr>
              <a:t>          Engage, Develop and Demonstrate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lang="en-US" b="1">
                <a:solidFill>
                  <a:srgbClr val="0E101A"/>
                </a:solidFill>
              </a:rPr>
              <a:t>Students complete practice items by working in groups, in pairs, or individually. 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lang="en-US" b="1">
                <a:solidFill>
                  <a:srgbClr val="0E101A"/>
                </a:solidFill>
              </a:rPr>
              <a:t>We utilize additional </a:t>
            </a:r>
            <a:r>
              <a:rPr lang="en-US" b="1">
                <a:solidFill>
                  <a:srgbClr val="FF0000"/>
                </a:solidFill>
              </a:rPr>
              <a:t>digital resources </a:t>
            </a:r>
            <a:r>
              <a:rPr lang="en-US" b="1">
                <a:solidFill>
                  <a:srgbClr val="0E101A"/>
                </a:solidFill>
              </a:rPr>
              <a:t>such as Study Island, BrainPop, Flocabulary, and Khan Academy. Also, worksheets are available for completion by students from different math books</a:t>
            </a:r>
            <a:r>
              <a:rPr lang="en-US">
                <a:solidFill>
                  <a:srgbClr val="0E101A"/>
                </a:solidFill>
              </a:rPr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lang="en-US" b="1">
                <a:solidFill>
                  <a:srgbClr val="0E101A"/>
                </a:solidFill>
              </a:rPr>
              <a:t>Grades are computed based on the following</a:t>
            </a:r>
            <a:r>
              <a:rPr lang="en-US">
                <a:solidFill>
                  <a:srgbClr val="0E101A"/>
                </a:solidFill>
              </a:rPr>
              <a:t>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 b="1">
                <a:solidFill>
                  <a:srgbClr val="FF0000"/>
                </a:solidFill>
              </a:rPr>
              <a:t>Learning (70%)</a:t>
            </a:r>
            <a:r>
              <a:rPr lang="en-US">
                <a:solidFill>
                  <a:srgbClr val="0E101A"/>
                </a:solidFill>
              </a:rPr>
              <a:t> – exit tickets, quizzes, classwork, homework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en-US">
                <a:solidFill>
                  <a:srgbClr val="FF0000"/>
                </a:solidFill>
              </a:rPr>
              <a:t>and </a:t>
            </a:r>
            <a:r>
              <a:rPr lang="en-US" b="1">
                <a:solidFill>
                  <a:srgbClr val="FF0000"/>
                </a:solidFill>
              </a:rPr>
              <a:t>Assessments (30%) </a:t>
            </a:r>
            <a:r>
              <a:rPr lang="en-US">
                <a:solidFill>
                  <a:srgbClr val="0E101A"/>
                </a:solidFill>
              </a:rPr>
              <a:t>– mid-topic and topic assessments, projects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Graded assessments and standardized tests.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</a:rPr>
              <a:t>Students' assessments</a:t>
            </a:r>
            <a:r>
              <a:rPr lang="en-US" b="1">
                <a:solidFill>
                  <a:srgbClr val="0E101A"/>
                </a:solidFill>
              </a:rPr>
              <a:t> are from the </a:t>
            </a:r>
            <a:r>
              <a:rPr lang="en-US" b="1">
                <a:solidFill>
                  <a:srgbClr val="FF0000"/>
                </a:solidFill>
              </a:rPr>
              <a:t>Carnegie Learning resources</a:t>
            </a:r>
            <a:r>
              <a:rPr lang="en-US" b="1">
                <a:solidFill>
                  <a:srgbClr val="0E101A"/>
                </a:solidFill>
              </a:rPr>
              <a:t>. </a:t>
            </a:r>
            <a:endParaRPr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800"/>
              <a:buNone/>
            </a:pPr>
            <a:r>
              <a:rPr lang="en-US" b="1">
                <a:solidFill>
                  <a:srgbClr val="0E101A"/>
                </a:solidFill>
              </a:rPr>
              <a:t>After each topic which consists of a few lessons, students will take the enhanced mid or end-topic assessments. 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800"/>
              <a:buNone/>
            </a:pPr>
            <a:r>
              <a:rPr lang="en-US" b="1">
                <a:solidFill>
                  <a:srgbClr val="0E101A"/>
                </a:solidFill>
              </a:rPr>
              <a:t>Students are also required to take the </a:t>
            </a:r>
            <a:r>
              <a:rPr lang="en-US" b="1">
                <a:solidFill>
                  <a:srgbClr val="FF0000"/>
                </a:solidFill>
              </a:rPr>
              <a:t>District assessments </a:t>
            </a:r>
            <a:r>
              <a:rPr lang="en-US" b="1">
                <a:solidFill>
                  <a:srgbClr val="0E101A"/>
                </a:solidFill>
              </a:rPr>
              <a:t>such as Renaissance 360 BOY, MOY and EOY.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800"/>
              <a:buNone/>
            </a:pPr>
            <a:r>
              <a:rPr lang="en-US" b="1">
                <a:solidFill>
                  <a:srgbClr val="0E101A"/>
                </a:solidFill>
              </a:rPr>
              <a:t>In May 2023, the </a:t>
            </a:r>
            <a:r>
              <a:rPr lang="en-US" b="1">
                <a:solidFill>
                  <a:srgbClr val="FF0000"/>
                </a:solidFill>
              </a:rPr>
              <a:t>STAAR test </a:t>
            </a:r>
            <a:r>
              <a:rPr lang="en-US" b="1">
                <a:solidFill>
                  <a:srgbClr val="0E101A"/>
                </a:solidFill>
              </a:rPr>
              <a:t>will be given in Math and Reading for 6th Grade.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838200" y="77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Behavior management strategies and class rules and routines that you are following</a:t>
            </a: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838200" y="150116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</a:rPr>
              <a:t>Class rules </a:t>
            </a:r>
            <a:r>
              <a:rPr lang="en-US" b="1"/>
              <a:t>were established by the students during the 1</a:t>
            </a:r>
            <a:r>
              <a:rPr lang="en-US" b="1" baseline="30000"/>
              <a:t>st</a:t>
            </a:r>
            <a:r>
              <a:rPr lang="en-US" b="1"/>
              <a:t> week of school based on the following class expectations: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1. Be Respectful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2. Be Prepared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3. Be On Task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</a:rPr>
              <a:t>Class Procedures </a:t>
            </a:r>
            <a:r>
              <a:rPr lang="en-US" b="1"/>
              <a:t>are posted in the classroom to remind them of what to do every class meeting.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How I communicate with parents/guardians? 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8200" y="1325563"/>
            <a:ext cx="106749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800"/>
              <a:buNone/>
            </a:pPr>
            <a:r>
              <a:rPr lang="en-US" b="1">
                <a:solidFill>
                  <a:srgbClr val="0E101A"/>
                </a:solidFill>
              </a:rPr>
              <a:t>I </a:t>
            </a:r>
            <a:r>
              <a:rPr lang="en-US" b="1">
                <a:solidFill>
                  <a:srgbClr val="FF0000"/>
                </a:solidFill>
              </a:rPr>
              <a:t>email</a:t>
            </a:r>
            <a:r>
              <a:rPr lang="en-US" b="1">
                <a:solidFill>
                  <a:srgbClr val="0E101A"/>
                </a:solidFill>
              </a:rPr>
              <a:t> parents if my students are missing assignments, or if I have a concern about their behavior in class.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800"/>
              <a:buNone/>
            </a:pPr>
            <a:r>
              <a:rPr lang="en-US" b="1">
                <a:solidFill>
                  <a:srgbClr val="0E101A"/>
                </a:solidFill>
              </a:rPr>
              <a:t>Parents can also check the Power School for their child’s grade.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E101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0E101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45242" y="0"/>
            <a:ext cx="1090151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Explain how you will reach out to parents and how you will handle their questions.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936522" y="1253331"/>
            <a:ext cx="101739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If you have any questions or concerns, email me at                         </a:t>
            </a:r>
            <a:r>
              <a:rPr lang="en-US" b="1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victoria.simmons@houstonisd.org</a:t>
            </a:r>
            <a:r>
              <a:rPr lang="en-US" b="1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I will try my best to reply in </a:t>
            </a:r>
            <a:r>
              <a:rPr lang="en-US" b="1">
                <a:solidFill>
                  <a:srgbClr val="FF0000"/>
                </a:solidFill>
              </a:rPr>
              <a:t>48 hours </a:t>
            </a:r>
            <a:r>
              <a:rPr lang="en-US" b="1"/>
              <a:t>to an email I receive.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30000">
              <a:srgbClr val="D5CDA5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/>
          <p:nvPr/>
        </p:nvSpPr>
        <p:spPr>
          <a:xfrm>
            <a:off x="308225" y="596807"/>
            <a:ext cx="11599523" cy="38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 Rogers Math Club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qualifying test will be on dates below: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Elementary Division(Grade 3 to 5) on Thursday,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Oct 6th,2022 ; Time  3:30 PM to 4:30 PM in school 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School Division(Grade 6 to 8) on Friday,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Oct 7th,2022 ; Time  3:30 PM to 4:30 PM in schoo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Parents are requested to fill the google form </a:t>
            </a:r>
            <a:r>
              <a:rPr lang="en-US" sz="3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or using the QR code below.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3343" y="4066807"/>
            <a:ext cx="1765044" cy="1765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Widescreen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Introduction</vt:lpstr>
      <vt:lpstr>Plans and what is happening in the classroom</vt:lpstr>
      <vt:lpstr>Learning in your classrooms, students’ daily schedules, grades, assignments, quizzes, etc. </vt:lpstr>
      <vt:lpstr>Graded assessments and standardized tests.</vt:lpstr>
      <vt:lpstr>Behavior management strategies and class rules and routines that you are following</vt:lpstr>
      <vt:lpstr>How I communicate with parents/guardians? </vt:lpstr>
      <vt:lpstr>    Explain how you will reach out to parents and how you will handle their questions.    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Simmons, Victoria S</dc:creator>
  <cp:lastModifiedBy>Gonzales, Troy S</cp:lastModifiedBy>
  <cp:revision>1</cp:revision>
  <dcterms:created xsi:type="dcterms:W3CDTF">2022-09-18T02:39:48Z</dcterms:created>
  <dcterms:modified xsi:type="dcterms:W3CDTF">2022-09-27T18:58:40Z</dcterms:modified>
</cp:coreProperties>
</file>