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04" r:id="rId3"/>
    <p:sldId id="315" r:id="rId4"/>
    <p:sldId id="320" r:id="rId5"/>
    <p:sldId id="324" r:id="rId6"/>
    <p:sldId id="325" r:id="rId7"/>
    <p:sldId id="319" r:id="rId8"/>
    <p:sldId id="311" r:id="rId9"/>
    <p:sldId id="312" r:id="rId10"/>
    <p:sldId id="306" r:id="rId11"/>
    <p:sldId id="317" r:id="rId12"/>
    <p:sldId id="321" r:id="rId13"/>
    <p:sldId id="318" r:id="rId14"/>
    <p:sldId id="316" r:id="rId15"/>
    <p:sldId id="326" r:id="rId16"/>
  </p:sldIdLst>
  <p:sldSz cx="13414375" cy="10058400"/>
  <p:notesSz cx="9601200" cy="15087600"/>
  <p:defaultTextStyle>
    <a:defPPr>
      <a:defRPr lang="en-US"/>
    </a:defPPr>
    <a:lvl1pPr marL="0" algn="l" defTabSz="13412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70621" algn="l" defTabSz="13412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41242" algn="l" defTabSz="13412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011863" algn="l" defTabSz="13412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82484" algn="l" defTabSz="13412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353105" algn="l" defTabSz="13412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4023726" algn="l" defTabSz="13412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94347" algn="l" defTabSz="13412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364968" algn="l" defTabSz="13412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42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E2E2E2"/>
    <a:srgbClr val="E0E0E0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76" d="100"/>
          <a:sy n="76" d="100"/>
        </p:scale>
        <p:origin x="1620" y="96"/>
      </p:cViewPr>
      <p:guideLst>
        <p:guide orient="horz" pos="3168"/>
        <p:guide pos="42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754380"/>
          </a:xfrm>
          <a:prstGeom prst="rect">
            <a:avLst/>
          </a:prstGeom>
        </p:spPr>
        <p:txBody>
          <a:bodyPr vert="horz" lIns="141067" tIns="70534" rIns="141067" bIns="70534" rtlCol="0"/>
          <a:lstStyle>
            <a:lvl1pPr algn="l">
              <a:defRPr sz="19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754380"/>
          </a:xfrm>
          <a:prstGeom prst="rect">
            <a:avLst/>
          </a:prstGeom>
        </p:spPr>
        <p:txBody>
          <a:bodyPr vert="horz" lIns="141067" tIns="70534" rIns="141067" bIns="70534" rtlCol="0"/>
          <a:lstStyle>
            <a:lvl1pPr algn="r">
              <a:defRPr sz="1900"/>
            </a:lvl1pPr>
          </a:lstStyle>
          <a:p>
            <a:fld id="{BEF4AAB3-FAB4-42A5-B986-D1F2C4755BB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131888"/>
            <a:ext cx="7543800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67" tIns="70534" rIns="141067" bIns="70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</p:spPr>
        <p:txBody>
          <a:bodyPr vert="horz" lIns="141067" tIns="70534" rIns="141067" bIns="7053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0602"/>
            <a:ext cx="4160520" cy="754380"/>
          </a:xfrm>
          <a:prstGeom prst="rect">
            <a:avLst/>
          </a:prstGeom>
        </p:spPr>
        <p:txBody>
          <a:bodyPr vert="horz" lIns="141067" tIns="70534" rIns="141067" bIns="70534" rtlCol="0" anchor="b"/>
          <a:lstStyle>
            <a:lvl1pPr algn="l">
              <a:defRPr sz="1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14330602"/>
            <a:ext cx="4160520" cy="754380"/>
          </a:xfrm>
          <a:prstGeom prst="rect">
            <a:avLst/>
          </a:prstGeom>
        </p:spPr>
        <p:txBody>
          <a:bodyPr vert="horz" lIns="141067" tIns="70534" rIns="141067" bIns="70534" rtlCol="0" anchor="b"/>
          <a:lstStyle>
            <a:lvl1pPr algn="r">
              <a:defRPr sz="1900"/>
            </a:lvl1pPr>
          </a:lstStyle>
          <a:p>
            <a:fld id="{BC94575D-73B4-4700-A6CE-FBD820BBEE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7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41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70621" algn="l" defTabSz="1341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41242" algn="l" defTabSz="1341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11863" algn="l" defTabSz="1341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682484" algn="l" defTabSz="1341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353105" algn="l" defTabSz="1341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23726" algn="l" defTabSz="1341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694347" algn="l" defTabSz="1341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364968" algn="l" defTabSz="1341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6078" y="3124624"/>
            <a:ext cx="11402219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2156" y="5699760"/>
            <a:ext cx="9390063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0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3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4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AC-E3F9-47DE-AC4B-73A5C43713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4CD-672A-467B-94C7-C503E9E61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AC-E3F9-47DE-AC4B-73A5C43713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4CD-672A-467B-94C7-C503E9E61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896" y="786978"/>
            <a:ext cx="3318661" cy="167872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8258" y="786978"/>
            <a:ext cx="9737066" cy="167872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AC-E3F9-47DE-AC4B-73A5C43713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4CD-672A-467B-94C7-C503E9E61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AC-E3F9-47DE-AC4B-73A5C43713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4CD-672A-467B-94C7-C503E9E61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43" y="6463454"/>
            <a:ext cx="11402219" cy="199771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643" y="4263179"/>
            <a:ext cx="11402219" cy="2200275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7062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12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118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6824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531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237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6943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3649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AC-E3F9-47DE-AC4B-73A5C43713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4CD-672A-467B-94C7-C503E9E61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8258" y="4591474"/>
            <a:ext cx="6527862" cy="12982786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9695" y="4591474"/>
            <a:ext cx="6527864" cy="12982786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AC-E3F9-47DE-AC4B-73A5C43713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4CD-672A-467B-94C7-C503E9E61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19" y="402803"/>
            <a:ext cx="12072938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720" y="2251500"/>
            <a:ext cx="5927012" cy="938317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70621" indent="0">
              <a:buNone/>
              <a:defRPr sz="2900" b="1"/>
            </a:lvl2pPr>
            <a:lvl3pPr marL="1341242" indent="0">
              <a:buNone/>
              <a:defRPr sz="2600" b="1"/>
            </a:lvl3pPr>
            <a:lvl4pPr marL="2011863" indent="0">
              <a:buNone/>
              <a:defRPr sz="2300" b="1"/>
            </a:lvl4pPr>
            <a:lvl5pPr marL="2682484" indent="0">
              <a:buNone/>
              <a:defRPr sz="2300" b="1"/>
            </a:lvl5pPr>
            <a:lvl6pPr marL="3353105" indent="0">
              <a:buNone/>
              <a:defRPr sz="2300" b="1"/>
            </a:lvl6pPr>
            <a:lvl7pPr marL="4023726" indent="0">
              <a:buNone/>
              <a:defRPr sz="2300" b="1"/>
            </a:lvl7pPr>
            <a:lvl8pPr marL="4694347" indent="0">
              <a:buNone/>
              <a:defRPr sz="2300" b="1"/>
            </a:lvl8pPr>
            <a:lvl9pPr marL="536496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720" y="3189817"/>
            <a:ext cx="5927012" cy="5795223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14317" y="2251500"/>
            <a:ext cx="5929341" cy="938317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70621" indent="0">
              <a:buNone/>
              <a:defRPr sz="2900" b="1"/>
            </a:lvl2pPr>
            <a:lvl3pPr marL="1341242" indent="0">
              <a:buNone/>
              <a:defRPr sz="2600" b="1"/>
            </a:lvl3pPr>
            <a:lvl4pPr marL="2011863" indent="0">
              <a:buNone/>
              <a:defRPr sz="2300" b="1"/>
            </a:lvl4pPr>
            <a:lvl5pPr marL="2682484" indent="0">
              <a:buNone/>
              <a:defRPr sz="2300" b="1"/>
            </a:lvl5pPr>
            <a:lvl6pPr marL="3353105" indent="0">
              <a:buNone/>
              <a:defRPr sz="2300" b="1"/>
            </a:lvl6pPr>
            <a:lvl7pPr marL="4023726" indent="0">
              <a:buNone/>
              <a:defRPr sz="2300" b="1"/>
            </a:lvl7pPr>
            <a:lvl8pPr marL="4694347" indent="0">
              <a:buNone/>
              <a:defRPr sz="2300" b="1"/>
            </a:lvl8pPr>
            <a:lvl9pPr marL="536496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4317" y="3189817"/>
            <a:ext cx="5929341" cy="5795223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AC-E3F9-47DE-AC4B-73A5C43713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4CD-672A-467B-94C7-C503E9E61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AC-E3F9-47DE-AC4B-73A5C43713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4CD-672A-467B-94C7-C503E9E61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AC-E3F9-47DE-AC4B-73A5C43713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4CD-672A-467B-94C7-C503E9E61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20" y="400474"/>
            <a:ext cx="4413237" cy="170434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649" y="400475"/>
            <a:ext cx="7499008" cy="8584565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720" y="2104814"/>
            <a:ext cx="4413237" cy="6880226"/>
          </a:xfrm>
        </p:spPr>
        <p:txBody>
          <a:bodyPr/>
          <a:lstStyle>
            <a:lvl1pPr marL="0" indent="0">
              <a:buNone/>
              <a:defRPr sz="2100"/>
            </a:lvl1pPr>
            <a:lvl2pPr marL="670621" indent="0">
              <a:buNone/>
              <a:defRPr sz="1800"/>
            </a:lvl2pPr>
            <a:lvl3pPr marL="1341242" indent="0">
              <a:buNone/>
              <a:defRPr sz="1500"/>
            </a:lvl3pPr>
            <a:lvl4pPr marL="2011863" indent="0">
              <a:buNone/>
              <a:defRPr sz="1300"/>
            </a:lvl4pPr>
            <a:lvl5pPr marL="2682484" indent="0">
              <a:buNone/>
              <a:defRPr sz="1300"/>
            </a:lvl5pPr>
            <a:lvl6pPr marL="3353105" indent="0">
              <a:buNone/>
              <a:defRPr sz="1300"/>
            </a:lvl6pPr>
            <a:lvl7pPr marL="4023726" indent="0">
              <a:buNone/>
              <a:defRPr sz="1300"/>
            </a:lvl7pPr>
            <a:lvl8pPr marL="4694347" indent="0">
              <a:buNone/>
              <a:defRPr sz="1300"/>
            </a:lvl8pPr>
            <a:lvl9pPr marL="536496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AC-E3F9-47DE-AC4B-73A5C43713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4CD-672A-467B-94C7-C503E9E61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312" y="7040880"/>
            <a:ext cx="8048625" cy="83121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29312" y="898737"/>
            <a:ext cx="8048625" cy="6035040"/>
          </a:xfrm>
        </p:spPr>
        <p:txBody>
          <a:bodyPr/>
          <a:lstStyle>
            <a:lvl1pPr marL="0" indent="0">
              <a:buNone/>
              <a:defRPr sz="4700"/>
            </a:lvl1pPr>
            <a:lvl2pPr marL="670621" indent="0">
              <a:buNone/>
              <a:defRPr sz="4100"/>
            </a:lvl2pPr>
            <a:lvl3pPr marL="1341242" indent="0">
              <a:buNone/>
              <a:defRPr sz="3500"/>
            </a:lvl3pPr>
            <a:lvl4pPr marL="2011863" indent="0">
              <a:buNone/>
              <a:defRPr sz="2900"/>
            </a:lvl4pPr>
            <a:lvl5pPr marL="2682484" indent="0">
              <a:buNone/>
              <a:defRPr sz="2900"/>
            </a:lvl5pPr>
            <a:lvl6pPr marL="3353105" indent="0">
              <a:buNone/>
              <a:defRPr sz="2900"/>
            </a:lvl6pPr>
            <a:lvl7pPr marL="4023726" indent="0">
              <a:buNone/>
              <a:defRPr sz="2900"/>
            </a:lvl7pPr>
            <a:lvl8pPr marL="4694347" indent="0">
              <a:buNone/>
              <a:defRPr sz="2900"/>
            </a:lvl8pPr>
            <a:lvl9pPr marL="5364968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9312" y="7872097"/>
            <a:ext cx="8048625" cy="1180464"/>
          </a:xfrm>
        </p:spPr>
        <p:txBody>
          <a:bodyPr/>
          <a:lstStyle>
            <a:lvl1pPr marL="0" indent="0">
              <a:buNone/>
              <a:defRPr sz="2100"/>
            </a:lvl1pPr>
            <a:lvl2pPr marL="670621" indent="0">
              <a:buNone/>
              <a:defRPr sz="1800"/>
            </a:lvl2pPr>
            <a:lvl3pPr marL="1341242" indent="0">
              <a:buNone/>
              <a:defRPr sz="1500"/>
            </a:lvl3pPr>
            <a:lvl4pPr marL="2011863" indent="0">
              <a:buNone/>
              <a:defRPr sz="1300"/>
            </a:lvl4pPr>
            <a:lvl5pPr marL="2682484" indent="0">
              <a:buNone/>
              <a:defRPr sz="1300"/>
            </a:lvl5pPr>
            <a:lvl6pPr marL="3353105" indent="0">
              <a:buNone/>
              <a:defRPr sz="1300"/>
            </a:lvl6pPr>
            <a:lvl7pPr marL="4023726" indent="0">
              <a:buNone/>
              <a:defRPr sz="1300"/>
            </a:lvl7pPr>
            <a:lvl8pPr marL="4694347" indent="0">
              <a:buNone/>
              <a:defRPr sz="1300"/>
            </a:lvl8pPr>
            <a:lvl9pPr marL="536496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78AC-E3F9-47DE-AC4B-73A5C43713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4CD-672A-467B-94C7-C503E9E61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719" y="402803"/>
            <a:ext cx="12072938" cy="1676400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719" y="2346961"/>
            <a:ext cx="12072938" cy="6638079"/>
          </a:xfrm>
          <a:prstGeom prst="rect">
            <a:avLst/>
          </a:prstGeom>
        </p:spPr>
        <p:txBody>
          <a:bodyPr vert="horz" lIns="134124" tIns="67062" rIns="134124" bIns="670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719" y="9322648"/>
            <a:ext cx="3130021" cy="535516"/>
          </a:xfrm>
          <a:prstGeom prst="rect">
            <a:avLst/>
          </a:prstGeom>
        </p:spPr>
        <p:txBody>
          <a:bodyPr vert="horz" lIns="134124" tIns="67062" rIns="134124" bIns="67062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F78AC-E3F9-47DE-AC4B-73A5C43713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3245" y="9322648"/>
            <a:ext cx="4247885" cy="535516"/>
          </a:xfrm>
          <a:prstGeom prst="rect">
            <a:avLst/>
          </a:prstGeom>
        </p:spPr>
        <p:txBody>
          <a:bodyPr vert="horz" lIns="134124" tIns="67062" rIns="134124" bIns="67062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3635" y="9322648"/>
            <a:ext cx="3130021" cy="535516"/>
          </a:xfrm>
          <a:prstGeom prst="rect">
            <a:avLst/>
          </a:prstGeom>
        </p:spPr>
        <p:txBody>
          <a:bodyPr vert="horz" lIns="134124" tIns="67062" rIns="134124" bIns="67062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94CD-672A-467B-94C7-C503E9E61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41242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66" indent="-502966" algn="l" defTabSz="134124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759" indent="-419138" algn="l" defTabSz="1341242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76552" indent="-335310" algn="l" defTabSz="1341242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7173" indent="-335310" algn="l" defTabSz="134124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17794" indent="-335310" algn="l" defTabSz="1341242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8415" indent="-335310" algn="l" defTabSz="134124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9036" indent="-335310" algn="l" defTabSz="134124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657" indent="-335310" algn="l" defTabSz="134124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700278" indent="-335310" algn="l" defTabSz="134124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2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0621" algn="l" defTabSz="13412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242" algn="l" defTabSz="13412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863" algn="l" defTabSz="13412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2484" algn="l" defTabSz="13412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105" algn="l" defTabSz="13412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23726" algn="l" defTabSz="13412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94347" algn="l" defTabSz="13412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64968" algn="l" defTabSz="13412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obby 01 adj.jpg"/>
          <p:cNvPicPr>
            <a:picLocks noChangeAspect="1"/>
          </p:cNvPicPr>
          <p:nvPr/>
        </p:nvPicPr>
        <p:blipFill>
          <a:blip r:embed="rId2" cstate="print"/>
          <a:srcRect t="7771" b="11179"/>
          <a:stretch>
            <a:fillRect/>
          </a:stretch>
        </p:blipFill>
        <p:spPr>
          <a:xfrm>
            <a:off x="-1588" y="0"/>
            <a:ext cx="13415963" cy="883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13635" y="9322647"/>
            <a:ext cx="3130021" cy="535517"/>
          </a:xfrm>
          <a:prstGeom prst="rect">
            <a:avLst/>
          </a:prstGeom>
        </p:spPr>
        <p:txBody>
          <a:bodyPr/>
          <a:lstStyle/>
          <a:p>
            <a:fld id="{FD52C1F8-3BA5-F24E-8618-E52498D87186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64387" y="457200"/>
            <a:ext cx="59436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457200" indent="-457200" algn="r"/>
            <a:r>
              <a:rPr lang="en-US" sz="2000" u="sng" dirty="0" smtClean="0">
                <a:latin typeface="Rockwell"/>
              </a:rPr>
              <a:t>CONSTRUCTION PROGRESS UPDATE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6387" y="1"/>
            <a:ext cx="7616824" cy="2048102"/>
          </a:xfrm>
          <a:prstGeom prst="rect">
            <a:avLst/>
          </a:prstGeom>
          <a:noFill/>
        </p:spPr>
        <p:txBody>
          <a:bodyPr wrap="square" lIns="62335" tIns="31167" rIns="62335" bIns="31167" rtlCol="0">
            <a:spAutoFit/>
          </a:bodyPr>
          <a:lstStyle/>
          <a:p>
            <a:pPr marL="457200" indent="-457200"/>
            <a:endParaRPr lang="en-US" sz="2400" u="sng" dirty="0" smtClean="0">
              <a:latin typeface="Rockwell"/>
            </a:endParaRPr>
          </a:p>
          <a:p>
            <a:pPr marL="457200" indent="-457200"/>
            <a:r>
              <a:rPr lang="en-US" sz="2400" dirty="0" smtClean="0">
                <a:latin typeface="Rockwell"/>
              </a:rPr>
              <a:t>             Tilt Wall Panel Erections</a:t>
            </a:r>
          </a:p>
          <a:p>
            <a:pPr marL="457200" indent="-457200"/>
            <a:endParaRPr lang="en-US" sz="2400" dirty="0" smtClean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87" y="1333500"/>
            <a:ext cx="8001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64387" y="457200"/>
            <a:ext cx="59436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457200" indent="-457200" algn="r"/>
            <a:r>
              <a:rPr lang="en-US" sz="2000" u="sng" dirty="0" smtClean="0">
                <a:latin typeface="Rockwell"/>
              </a:rPr>
              <a:t>CONSTRUCTION PROGRESS UPDATE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6387" y="1"/>
            <a:ext cx="7616824" cy="2048102"/>
          </a:xfrm>
          <a:prstGeom prst="rect">
            <a:avLst/>
          </a:prstGeom>
          <a:noFill/>
        </p:spPr>
        <p:txBody>
          <a:bodyPr wrap="square" lIns="62335" tIns="31167" rIns="62335" bIns="31167" rtlCol="0">
            <a:spAutoFit/>
          </a:bodyPr>
          <a:lstStyle/>
          <a:p>
            <a:pPr marL="457200" indent="-457200"/>
            <a:endParaRPr lang="en-US" sz="2400" u="sng" dirty="0" smtClean="0">
              <a:latin typeface="Rockwell"/>
            </a:endParaRPr>
          </a:p>
          <a:p>
            <a:pPr marL="457200" indent="-457200"/>
            <a:r>
              <a:rPr lang="en-US" sz="2400" dirty="0" smtClean="0">
                <a:latin typeface="Rockwell"/>
              </a:rPr>
              <a:t>             Tilt Wall Panel Erections &amp; Slab Pours</a:t>
            </a:r>
          </a:p>
          <a:p>
            <a:pPr marL="457200" indent="-457200"/>
            <a:endParaRPr lang="en-US" sz="2400" dirty="0" smtClean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87" y="1622390"/>
            <a:ext cx="8763000" cy="706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64387" y="457200"/>
            <a:ext cx="59436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457200" indent="-457200" algn="r"/>
            <a:r>
              <a:rPr lang="en-US" sz="2000" u="sng" dirty="0" smtClean="0">
                <a:latin typeface="Rockwell"/>
              </a:rPr>
              <a:t>CONSTRUCTION PROGRESS UPDATE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6387" y="1"/>
            <a:ext cx="7616824" cy="2048102"/>
          </a:xfrm>
          <a:prstGeom prst="rect">
            <a:avLst/>
          </a:prstGeom>
          <a:noFill/>
        </p:spPr>
        <p:txBody>
          <a:bodyPr wrap="square" lIns="62335" tIns="31167" rIns="62335" bIns="31167" rtlCol="0">
            <a:spAutoFit/>
          </a:bodyPr>
          <a:lstStyle/>
          <a:p>
            <a:pPr marL="457200" indent="-457200"/>
            <a:endParaRPr lang="en-US" sz="2400" u="sng" dirty="0" smtClean="0">
              <a:latin typeface="Rockwell"/>
            </a:endParaRPr>
          </a:p>
          <a:p>
            <a:pPr marL="457200" indent="-457200"/>
            <a:r>
              <a:rPr lang="en-US" sz="2400" dirty="0" smtClean="0">
                <a:latin typeface="Rockwell"/>
              </a:rPr>
              <a:t>             Steel Joists Delivery</a:t>
            </a:r>
          </a:p>
          <a:p>
            <a:pPr marL="457200" indent="-457200"/>
            <a:endParaRPr lang="en-US" sz="2400" dirty="0" smtClean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9812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64387" y="457200"/>
            <a:ext cx="59436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457200" indent="-457200" algn="r"/>
            <a:r>
              <a:rPr lang="en-US" sz="2000" u="sng" dirty="0" smtClean="0">
                <a:latin typeface="Rockwell"/>
              </a:rPr>
              <a:t>CONSTRUCTION PROGRESS UPDATE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3587" y="1"/>
            <a:ext cx="7159624" cy="2048102"/>
          </a:xfrm>
          <a:prstGeom prst="rect">
            <a:avLst/>
          </a:prstGeom>
          <a:noFill/>
        </p:spPr>
        <p:txBody>
          <a:bodyPr wrap="square" lIns="62335" tIns="31167" rIns="62335" bIns="31167" rtlCol="0">
            <a:spAutoFit/>
          </a:bodyPr>
          <a:lstStyle/>
          <a:p>
            <a:pPr marL="457200" indent="-457200"/>
            <a:endParaRPr lang="en-US" sz="2400" u="sng" dirty="0" smtClean="0">
              <a:latin typeface="Rockwell"/>
            </a:endParaRPr>
          </a:p>
          <a:p>
            <a:pPr marL="457200" indent="-457200"/>
            <a:r>
              <a:rPr lang="en-US" sz="2400" dirty="0" smtClean="0">
                <a:latin typeface="Rockwell"/>
              </a:rPr>
              <a:t>             Lint Trap – 9,500 #’s</a:t>
            </a:r>
          </a:p>
          <a:p>
            <a:pPr marL="457200" indent="-457200"/>
            <a:endParaRPr lang="en-US" sz="2400" dirty="0" smtClean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87" y="1273598"/>
            <a:ext cx="8077200" cy="72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8987" y="1241391"/>
            <a:ext cx="9067800" cy="7141804"/>
          </a:xfrm>
          <a:prstGeom prst="rect">
            <a:avLst/>
          </a:prstGeom>
          <a:noFill/>
        </p:spPr>
        <p:txBody>
          <a:bodyPr wrap="square" lIns="62335" tIns="31167" rIns="62335" bIns="31167" rtlCol="0">
            <a:spAutoFit/>
          </a:bodyPr>
          <a:lstStyle/>
          <a:p>
            <a:pPr marL="457200" indent="-457200" algn="ctr"/>
            <a:r>
              <a:rPr lang="en-US" sz="4000" dirty="0" smtClean="0">
                <a:latin typeface="Rockwell"/>
                <a:cs typeface="Arial" pitchFamily="34" charset="0"/>
              </a:rPr>
              <a:t>SCHEDULE FOR 2017</a:t>
            </a:r>
          </a:p>
          <a:p>
            <a:pPr marL="457200" indent="-457200"/>
            <a:endParaRPr lang="en-US" sz="2800" dirty="0" smtClean="0">
              <a:latin typeface="Rockwell"/>
              <a:cs typeface="Arial" pitchFamily="34" charset="0"/>
            </a:endParaRPr>
          </a:p>
          <a:p>
            <a:pPr marL="457200" indent="-457200"/>
            <a:endParaRPr lang="en-US" sz="2800" dirty="0">
              <a:latin typeface="Rockwell"/>
              <a:cs typeface="Arial" pitchFamily="34" charset="0"/>
            </a:endParaRPr>
          </a:p>
          <a:p>
            <a:pPr marL="457200" indent="-457200"/>
            <a:r>
              <a:rPr lang="en-US" sz="2800" dirty="0" smtClean="0">
                <a:latin typeface="Rockwell"/>
                <a:cs typeface="Arial" pitchFamily="34" charset="0"/>
              </a:rPr>
              <a:t>February 16, 2017 – Construction Progress Update</a:t>
            </a:r>
          </a:p>
          <a:p>
            <a:pPr marL="457200" indent="-457200"/>
            <a:endParaRPr lang="en-US" sz="2800" dirty="0">
              <a:latin typeface="Rockwell"/>
              <a:cs typeface="Arial" pitchFamily="34" charset="0"/>
            </a:endParaRPr>
          </a:p>
          <a:p>
            <a:pPr marL="457200" indent="-457200"/>
            <a:r>
              <a:rPr lang="en-US" sz="2800" dirty="0" smtClean="0">
                <a:latin typeface="Rockwell"/>
                <a:cs typeface="Arial" pitchFamily="34" charset="0"/>
              </a:rPr>
              <a:t>May 18, 2017 – Construction Progress Update</a:t>
            </a:r>
          </a:p>
          <a:p>
            <a:pPr marL="457200" indent="-457200"/>
            <a:endParaRPr lang="en-US" sz="2800" dirty="0">
              <a:latin typeface="Rockwell"/>
              <a:cs typeface="Arial" pitchFamily="34" charset="0"/>
            </a:endParaRPr>
          </a:p>
          <a:p>
            <a:pPr marL="457200" indent="-457200"/>
            <a:r>
              <a:rPr lang="en-US" sz="2800" dirty="0" smtClean="0">
                <a:latin typeface="Rockwell"/>
                <a:cs typeface="Arial" pitchFamily="34" charset="0"/>
              </a:rPr>
              <a:t>September 21, 2017 – Construction Progress Update</a:t>
            </a:r>
          </a:p>
          <a:p>
            <a:pPr marL="457200" indent="-457200"/>
            <a:endParaRPr lang="en-US" sz="2800" dirty="0">
              <a:latin typeface="Rockwell"/>
              <a:cs typeface="Arial" pitchFamily="34" charset="0"/>
            </a:endParaRPr>
          </a:p>
          <a:p>
            <a:pPr marL="457200" indent="-457200"/>
            <a:r>
              <a:rPr lang="en-US" sz="2800" dirty="0" smtClean="0">
                <a:latin typeface="Rockwell"/>
                <a:cs typeface="Arial" pitchFamily="34" charset="0"/>
              </a:rPr>
              <a:t>December 14, 2017 – Construction Progress Update	</a:t>
            </a:r>
          </a:p>
          <a:p>
            <a:pPr marL="457200" indent="-457200"/>
            <a:endParaRPr lang="en-US" sz="2800" dirty="0" smtClean="0">
              <a:latin typeface="Rockwell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  <a:cs typeface="Arial" pitchFamily="34" charset="0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2787" y="3617755"/>
            <a:ext cx="9144000" cy="2402045"/>
          </a:xfrm>
          <a:prstGeom prst="rect">
            <a:avLst/>
          </a:prstGeom>
          <a:noFill/>
        </p:spPr>
        <p:txBody>
          <a:bodyPr wrap="square" lIns="62335" tIns="31167" rIns="62335" bIns="31167" rtlCol="0">
            <a:spAutoFit/>
          </a:bodyPr>
          <a:lstStyle/>
          <a:p>
            <a:pPr marL="457200" indent="-457200" algn="ctr"/>
            <a:r>
              <a:rPr lang="en-US" sz="4000" dirty="0" smtClean="0">
                <a:latin typeface="Rockwell"/>
                <a:cs typeface="Arial" pitchFamily="34" charset="0"/>
              </a:rPr>
              <a:t>Questions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  <a:cs typeface="Arial" pitchFamily="34" charset="0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2787" y="1495347"/>
            <a:ext cx="9144000" cy="5233589"/>
          </a:xfrm>
          <a:prstGeom prst="rect">
            <a:avLst/>
          </a:prstGeom>
          <a:noFill/>
        </p:spPr>
        <p:txBody>
          <a:bodyPr wrap="square" lIns="62335" tIns="31167" rIns="62335" bIns="31167" rtlCol="0">
            <a:spAutoFit/>
          </a:bodyPr>
          <a:lstStyle/>
          <a:p>
            <a:endParaRPr lang="en-US" sz="3200" dirty="0" smtClean="0">
              <a:solidFill>
                <a:srgbClr val="EFB10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400" b="1" u="sng" dirty="0" smtClean="0">
                <a:latin typeface="Rockwell"/>
                <a:cs typeface="Arial" pitchFamily="34" charset="0"/>
              </a:rPr>
              <a:t>AGENDA</a:t>
            </a:r>
          </a:p>
          <a:p>
            <a:pPr marL="457200" indent="-457200"/>
            <a:endParaRPr lang="en-US" sz="2400" dirty="0" smtClean="0">
              <a:latin typeface="Rockwell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Introduction - Participants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Construction Progress Update – Turner Construction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General Questions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Remaining PAT Meetings Schedule for 2017</a:t>
            </a: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678987" y="479002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 smtClean="0">
                <a:latin typeface="Rockwell"/>
                <a:ea typeface="+mj-ea"/>
                <a:cs typeface="Rockwell"/>
              </a:rPr>
              <a:t>AGENDA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8987" y="1495347"/>
            <a:ext cx="10058400" cy="7449580"/>
          </a:xfrm>
          <a:prstGeom prst="rect">
            <a:avLst/>
          </a:prstGeom>
          <a:noFill/>
        </p:spPr>
        <p:txBody>
          <a:bodyPr wrap="square" lIns="62335" tIns="31167" rIns="62335" bIns="31167" rtlCol="0">
            <a:spAutoFit/>
          </a:bodyPr>
          <a:lstStyle/>
          <a:p>
            <a:endParaRPr lang="en-US" sz="3200" dirty="0" smtClean="0">
              <a:solidFill>
                <a:srgbClr val="EFB10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400" b="1" u="sng" dirty="0" smtClean="0">
                <a:latin typeface="Rockwell"/>
                <a:cs typeface="Arial" pitchFamily="34" charset="0"/>
              </a:rPr>
              <a:t>PARTICIPANTS</a:t>
            </a:r>
          </a:p>
          <a:p>
            <a:pPr marL="457200" indent="-457200"/>
            <a:endParaRPr lang="en-US" sz="2400" b="1" u="sng" dirty="0">
              <a:latin typeface="Rockwell"/>
              <a:cs typeface="Arial" pitchFamily="34" charset="0"/>
            </a:endParaRPr>
          </a:p>
          <a:p>
            <a:pPr marL="457200" indent="-457200"/>
            <a:endParaRPr lang="en-US" sz="2400" dirty="0" smtClean="0">
              <a:latin typeface="Rockwell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Eric Ford, Project Manager, HISD Facilities Design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Linda McClure, Project Manager, Turner Construction Company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Cándido Lizárraga , Project Engineer, Turner Construction Company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Luke Hiller , Assistant Engineer, Turner Construction Company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Wardell Ross Jr., Project Manager/Architect, Moody Nolan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Jonathan Mitchell., Construction Administrator, Moody Nolan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678987" y="479002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 smtClean="0">
                <a:latin typeface="Rockwell"/>
                <a:ea typeface="+mj-ea"/>
                <a:cs typeface="Rockwell"/>
              </a:rPr>
              <a:t>INTRODUCTIONS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2787" y="3617755"/>
            <a:ext cx="9144000" cy="2402045"/>
          </a:xfrm>
          <a:prstGeom prst="rect">
            <a:avLst/>
          </a:prstGeom>
          <a:noFill/>
        </p:spPr>
        <p:txBody>
          <a:bodyPr wrap="square" lIns="62335" tIns="31167" rIns="62335" bIns="31167" rtlCol="0">
            <a:spAutoFit/>
          </a:bodyPr>
          <a:lstStyle/>
          <a:p>
            <a:pPr marL="457200" indent="-457200" algn="ctr"/>
            <a:r>
              <a:rPr lang="en-US" sz="4000" dirty="0" smtClean="0">
                <a:latin typeface="Rockwell"/>
                <a:cs typeface="Arial" pitchFamily="34" charset="0"/>
              </a:rPr>
              <a:t>Construction Progress Update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  <a:cs typeface="Arial" pitchFamily="34" charset="0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187" y="1524000"/>
            <a:ext cx="11582400" cy="3633151"/>
          </a:xfrm>
          <a:prstGeom prst="rect">
            <a:avLst/>
          </a:prstGeom>
          <a:noFill/>
        </p:spPr>
        <p:txBody>
          <a:bodyPr wrap="square" lIns="62335" tIns="31167" rIns="62335" bIns="31167" rtlCol="0">
            <a:spAutoFit/>
          </a:bodyPr>
          <a:lstStyle/>
          <a:p>
            <a:pPr marL="457200" indent="-457200" algn="ctr"/>
            <a:r>
              <a:rPr lang="en-US" sz="2400" b="1" u="sng" dirty="0" smtClean="0">
                <a:latin typeface="Rockwell"/>
              </a:rPr>
              <a:t>CONSTRUCTION PROGRESS SCHEDULE</a:t>
            </a:r>
          </a:p>
          <a:p>
            <a:pPr marL="457200" indent="-457200"/>
            <a:endParaRPr lang="en-US" sz="2400" b="1" u="sng" dirty="0">
              <a:latin typeface="Rockwell"/>
            </a:endParaRPr>
          </a:p>
          <a:p>
            <a:pPr marL="457200" indent="-457200"/>
            <a:endParaRPr lang="en-US" sz="2400" b="1" u="sng" dirty="0" smtClean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457200" indent="-457200"/>
            <a:endParaRPr lang="en-US" sz="2400" dirty="0" smtClean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64387" y="457200"/>
            <a:ext cx="59436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457200" indent="-457200" algn="r"/>
            <a:r>
              <a:rPr lang="en-US" sz="2000" u="sng" dirty="0" smtClean="0">
                <a:latin typeface="Rockwell"/>
              </a:rPr>
              <a:t>CONSTRUCTION PROGRESS UPDATE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7" y="2302298"/>
            <a:ext cx="11430000" cy="62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TURNER SAFETY &amp;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Turner is working to maintain a safe jobsite for the community and the workers</a:t>
            </a:r>
          </a:p>
          <a:p>
            <a:pPr marL="1501193" lvl="1" indent="-914400">
              <a:buFont typeface="+mj-lt"/>
              <a:buAutoNum type="arabicPeriod"/>
            </a:pPr>
            <a:r>
              <a:rPr lang="en-US" sz="2800" dirty="0" smtClean="0"/>
              <a:t>Complete site perimeter fencing with lockable gates including signage to ensure authorized entry only.</a:t>
            </a:r>
          </a:p>
          <a:p>
            <a:pPr marL="1501193" lvl="1" indent="-914400">
              <a:buFont typeface="+mj-lt"/>
              <a:buAutoNum type="arabicPeriod"/>
            </a:pPr>
            <a:endParaRPr lang="en-US" sz="2800" dirty="0"/>
          </a:p>
          <a:p>
            <a:pPr marL="1501193" lvl="1" indent="-914400">
              <a:buFont typeface="+mj-lt"/>
              <a:buAutoNum type="arabicPeriod"/>
            </a:pPr>
            <a:r>
              <a:rPr lang="en-US" sz="2800" dirty="0" smtClean="0"/>
              <a:t>On site cameras with 24 hour monitoring to alert us when someone has entered the site without authorization.</a:t>
            </a:r>
          </a:p>
          <a:p>
            <a:pPr marL="1501193" lvl="1" indent="-914400">
              <a:buFont typeface="+mj-lt"/>
              <a:buAutoNum type="arabicPeriod"/>
            </a:pPr>
            <a:endParaRPr lang="en-US" sz="2800" dirty="0"/>
          </a:p>
          <a:p>
            <a:pPr marL="1501193" lvl="1" indent="-914400">
              <a:buFont typeface="+mj-lt"/>
              <a:buAutoNum type="arabicPeriod"/>
            </a:pPr>
            <a:r>
              <a:rPr lang="en-US" sz="2800" dirty="0" smtClean="0"/>
              <a:t>Full time on-site safety manager to ensure construction processes are safe and to improve worker safety.</a:t>
            </a:r>
          </a:p>
          <a:p>
            <a:pPr marL="1501193" lvl="1" indent="-914400">
              <a:buFont typeface="+mj-lt"/>
              <a:buAutoNum type="arabicPeriod"/>
            </a:pPr>
            <a:endParaRPr lang="en-US" sz="2800" dirty="0"/>
          </a:p>
          <a:p>
            <a:pPr marL="1501193" lvl="1" indent="-914400">
              <a:buFont typeface="+mj-lt"/>
              <a:buAutoNum type="arabicPeriod"/>
            </a:pPr>
            <a:r>
              <a:rPr lang="en-US" sz="2800" dirty="0" smtClean="0"/>
              <a:t>Weekly site weeks with the Yates students to monitor and record construction progress.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51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787" y="1273598"/>
            <a:ext cx="11734800" cy="10162195"/>
          </a:xfrm>
          <a:prstGeom prst="rect">
            <a:avLst/>
          </a:prstGeom>
          <a:noFill/>
        </p:spPr>
        <p:txBody>
          <a:bodyPr wrap="square" lIns="62335" tIns="31167" rIns="62335" bIns="31167" rtlCol="0">
            <a:spAutoFit/>
          </a:bodyPr>
          <a:lstStyle/>
          <a:p>
            <a:pPr marL="457200" indent="-457200"/>
            <a:r>
              <a:rPr lang="en-US" sz="2400" b="1" u="sng" dirty="0" smtClean="0">
                <a:latin typeface="Rockwell"/>
              </a:rPr>
              <a:t>CONSTRUCTION PROGRESS UPDATE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Rockwell"/>
              </a:rPr>
              <a:t>Building Pad and Piers have been completed.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Rockwell"/>
              </a:rPr>
              <a:t>Mockup panels are erected &amp; painted, metal panels are up, storefront/window is installed. 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Rockwell"/>
              </a:rPr>
              <a:t>Temporary metal panels are installed at building B &amp; building A Separation.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Rockwell"/>
              </a:rPr>
              <a:t>Slab on Grade and forming/pouring of the tilt wall panels has begun, Area D &amp; C are complete.  U/G Plumbing/Electrical is moving ahead of this activity by Area and will be complete by 2/13/17.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Rockwell"/>
              </a:rPr>
              <a:t>Site utilities have been completed to the extent they can until Summer 2017.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Rockwell"/>
              </a:rPr>
              <a:t>BIM Coordination is 95% complete, working through clashes and resolutions.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Rockwell"/>
            </a:endParaRPr>
          </a:p>
          <a:p>
            <a:pPr marL="457200" indent="-457200">
              <a:buAutoNum type="arabicPeriod" startAt="5"/>
            </a:pPr>
            <a:r>
              <a:rPr lang="en-US" sz="2400" dirty="0" smtClean="0">
                <a:latin typeface="Rockwell"/>
              </a:rPr>
              <a:t>Lifting or “tilting” the panels has begun on 2/2/17 in area D.</a:t>
            </a:r>
          </a:p>
          <a:p>
            <a:pPr marL="457200" indent="-457200">
              <a:buAutoNum type="arabicPeriod" startAt="5"/>
            </a:pPr>
            <a:endParaRPr lang="en-US" sz="2400" dirty="0">
              <a:latin typeface="Rockwell"/>
            </a:endParaRPr>
          </a:p>
          <a:p>
            <a:pPr marL="457200" indent="-457200">
              <a:buAutoNum type="arabicPeriod" startAt="5"/>
            </a:pPr>
            <a:r>
              <a:rPr lang="en-US" sz="2400" dirty="0" smtClean="0">
                <a:latin typeface="Rockwell"/>
              </a:rPr>
              <a:t>Steel Erection will follow the lifting of the panels. </a:t>
            </a:r>
          </a:p>
          <a:p>
            <a:r>
              <a:rPr lang="en-US" sz="2400" dirty="0" smtClean="0">
                <a:latin typeface="Rockwell"/>
              </a:rPr>
              <a:t> </a:t>
            </a:r>
          </a:p>
          <a:p>
            <a:pPr marL="457200" indent="-457200"/>
            <a:endParaRPr lang="en-US" sz="2400" dirty="0" smtClean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64387" y="457200"/>
            <a:ext cx="59436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457200" indent="-457200" algn="r"/>
            <a:r>
              <a:rPr lang="en-US" sz="2000" u="sng" dirty="0" smtClean="0">
                <a:latin typeface="Rockwell"/>
              </a:rPr>
              <a:t>CONSTRUCTION PROGRESS UPDATE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64387" y="457200"/>
            <a:ext cx="59436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457200" indent="-457200" algn="r"/>
            <a:r>
              <a:rPr lang="en-US" sz="2000" u="sng" dirty="0" smtClean="0">
                <a:latin typeface="Rockwell"/>
              </a:rPr>
              <a:t>CONSTRUCTION PROGRESS UPDATE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6387" y="1"/>
            <a:ext cx="7616824" cy="3263819"/>
          </a:xfrm>
          <a:prstGeom prst="rect">
            <a:avLst/>
          </a:prstGeom>
          <a:noFill/>
        </p:spPr>
        <p:txBody>
          <a:bodyPr wrap="square" lIns="62335" tIns="31167" rIns="62335" bIns="31167" rtlCol="0">
            <a:spAutoFit/>
          </a:bodyPr>
          <a:lstStyle/>
          <a:p>
            <a:pPr marL="457200" indent="-457200"/>
            <a:endParaRPr lang="en-US" sz="2400" u="sng" dirty="0" smtClean="0">
              <a:latin typeface="Rockwell"/>
            </a:endParaRPr>
          </a:p>
          <a:p>
            <a:pPr marL="457200" indent="-457200"/>
            <a:r>
              <a:rPr lang="en-US" sz="2400" dirty="0" smtClean="0">
                <a:latin typeface="Rockwell"/>
              </a:rPr>
              <a:t>                   Building Exterior Mockup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457200" indent="-457200"/>
            <a:endParaRPr lang="en-US" sz="2400" dirty="0" smtClean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87" y="1311698"/>
            <a:ext cx="7620000" cy="70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678987" y="76200"/>
            <a:ext cx="34290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0" marR="0" lvl="0" indent="0" algn="r" defTabSz="670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ea typeface="+mj-ea"/>
                <a:cs typeface="Rockwell"/>
              </a:rPr>
              <a:t>PAT MEETING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64387" y="457200"/>
            <a:ext cx="5943600" cy="816398"/>
          </a:xfrm>
          <a:prstGeom prst="rect">
            <a:avLst/>
          </a:prstGeom>
        </p:spPr>
        <p:txBody>
          <a:bodyPr vert="horz" lIns="134124" tIns="67062" rIns="134124" bIns="67062" rtlCol="0" anchor="ctr">
            <a:normAutofit/>
          </a:bodyPr>
          <a:lstStyle/>
          <a:p>
            <a:pPr marL="457200" indent="-457200" algn="r"/>
            <a:r>
              <a:rPr lang="en-US" sz="2000" u="sng" dirty="0" smtClean="0">
                <a:latin typeface="Rockwell"/>
              </a:rPr>
              <a:t>CONSTRUCTION PROGRESS UPDATE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8801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0" y="9944100"/>
            <a:ext cx="13414375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DChennault\Desktop\Chiefs meeting2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0806" r="85345" b="17461"/>
          <a:stretch/>
        </p:blipFill>
        <p:spPr bwMode="auto">
          <a:xfrm>
            <a:off x="77787" y="8991600"/>
            <a:ext cx="980347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8387" y="9067800"/>
            <a:ext cx="3024810" cy="457200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HISD JACK YATES HIGH SCHOOL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>
          <a:xfrm>
            <a:off x="1068387" y="9372600"/>
            <a:ext cx="4602972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PAT MEETING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68081" y="9264192"/>
            <a:ext cx="3030896" cy="5656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740000"/>
                </a:solidFill>
                <a:latin typeface="Arial Narrow" pitchFamily="34" charset="0"/>
                <a:ea typeface="+mj-ea"/>
                <a:cs typeface="Arial" pitchFamily="34" charset="0"/>
              </a:rPr>
              <a:t>February 16, 2017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6" descr="HISD_seal-refresh-3D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8387" y="8991600"/>
            <a:ext cx="826770" cy="826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6387" y="1"/>
            <a:ext cx="7616824" cy="3633151"/>
          </a:xfrm>
          <a:prstGeom prst="rect">
            <a:avLst/>
          </a:prstGeom>
          <a:noFill/>
        </p:spPr>
        <p:txBody>
          <a:bodyPr wrap="square" lIns="62335" tIns="31167" rIns="62335" bIns="31167" rtlCol="0">
            <a:spAutoFit/>
          </a:bodyPr>
          <a:lstStyle/>
          <a:p>
            <a:pPr marL="457200" indent="-457200"/>
            <a:endParaRPr lang="en-US" sz="2400" u="sng" dirty="0" smtClean="0">
              <a:latin typeface="Rockwell"/>
            </a:endParaRPr>
          </a:p>
          <a:p>
            <a:pPr marL="457200" indent="-457200"/>
            <a:endParaRPr lang="en-US" sz="2400" dirty="0" smtClean="0">
              <a:latin typeface="Rockwell"/>
            </a:endParaRPr>
          </a:p>
          <a:p>
            <a:pPr marL="457200" indent="-457200"/>
            <a:r>
              <a:rPr lang="en-US" sz="2400" dirty="0" smtClean="0">
                <a:latin typeface="Rockwell"/>
              </a:rPr>
              <a:t>              Building Pad and drilling piers.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457200" indent="-457200"/>
            <a:endParaRPr lang="en-US" sz="2400" dirty="0" smtClean="0">
              <a:latin typeface="Rockwel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Rockwell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pPr marL="350632" indent="-350632">
              <a:lnSpc>
                <a:spcPct val="200000"/>
              </a:lnSpc>
              <a:buFont typeface="+mj-lt"/>
              <a:buAutoNum type="arabicPeriod"/>
            </a:pPr>
            <a:endParaRPr lang="en-US" sz="1650" b="1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7" y="1311698"/>
            <a:ext cx="11887200" cy="74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570</Words>
  <Application>Microsoft Office PowerPoint</Application>
  <PresentationFormat>Custom</PresentationFormat>
  <Paragraphs>176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TURNER SAFETY &amp;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MoodyNolan,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Wardell Ross</dc:creator>
  <cp:lastModifiedBy>McClure, Linda - (TEXAS)</cp:lastModifiedBy>
  <cp:revision>46</cp:revision>
  <dcterms:created xsi:type="dcterms:W3CDTF">2016-06-07T20:05:09Z</dcterms:created>
  <dcterms:modified xsi:type="dcterms:W3CDTF">2017-02-14T20:46:36Z</dcterms:modified>
</cp:coreProperties>
</file>