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60" r:id="rId4"/>
    <p:sldMasterId id="2147483648" r:id="rId5"/>
  </p:sldMasterIdLst>
  <p:notesMasterIdLst>
    <p:notesMasterId r:id="rId39"/>
  </p:notesMasterIdLst>
  <p:sldIdLst>
    <p:sldId id="256" r:id="rId6"/>
    <p:sldId id="290" r:id="rId7"/>
    <p:sldId id="257" r:id="rId8"/>
    <p:sldId id="258" r:id="rId9"/>
    <p:sldId id="291" r:id="rId10"/>
    <p:sldId id="268" r:id="rId11"/>
    <p:sldId id="259" r:id="rId12"/>
    <p:sldId id="260" r:id="rId13"/>
    <p:sldId id="261" r:id="rId14"/>
    <p:sldId id="262" r:id="rId15"/>
    <p:sldId id="263" r:id="rId16"/>
    <p:sldId id="264" r:id="rId17"/>
    <p:sldId id="265" r:id="rId18"/>
    <p:sldId id="266" r:id="rId19"/>
    <p:sldId id="288" r:id="rId20"/>
    <p:sldId id="289" r:id="rId21"/>
    <p:sldId id="282" r:id="rId22"/>
    <p:sldId id="286" r:id="rId23"/>
    <p:sldId id="283" r:id="rId24"/>
    <p:sldId id="284" r:id="rId25"/>
    <p:sldId id="285" r:id="rId26"/>
    <p:sldId id="287" r:id="rId27"/>
    <p:sldId id="269" r:id="rId28"/>
    <p:sldId id="271" r:id="rId29"/>
    <p:sldId id="272" r:id="rId30"/>
    <p:sldId id="273" r:id="rId31"/>
    <p:sldId id="270" r:id="rId32"/>
    <p:sldId id="275" r:id="rId33"/>
    <p:sldId id="267" r:id="rId34"/>
    <p:sldId id="278" r:id="rId35"/>
    <p:sldId id="279" r:id="rId36"/>
    <p:sldId id="280" r:id="rId37"/>
    <p:sldId id="281" r:id="rId38"/>
  </p:sldIdLst>
  <p:sldSz cx="12192000" cy="6858000"/>
  <p:notesSz cx="6858000" cy="9144000"/>
  <p:defaultTextStyle>
    <a:defPPr>
      <a:defRPr lang="en-US"/>
    </a:defPPr>
    <a:lvl1pPr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4572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9144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3716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1828800" algn="l" defTabSz="457200" rtl="0" eaLnBrk="0" fontAlgn="base" hangingPunct="0">
      <a:spcBef>
        <a:spcPct val="0"/>
      </a:spcBef>
      <a:spcAft>
        <a:spcPct val="0"/>
      </a:spcAft>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2860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7432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2004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657600" algn="l" defTabSz="914400" rtl="0" eaLnBrk="1" latinLnBrk="0" hangingPunct="1">
      <a:defRPr kern="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5" autoAdjust="0"/>
  </p:normalViewPr>
  <p:slideViewPr>
    <p:cSldViewPr>
      <p:cViewPr varScale="1">
        <p:scale>
          <a:sx n="61" d="100"/>
          <a:sy n="61" d="100"/>
        </p:scale>
        <p:origin x="86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sym typeface="Avenir" charset="0"/>
              </a:rPr>
              <a:t>Click to edit Master text styles</a:t>
            </a:r>
          </a:p>
          <a:p>
            <a:pPr lvl="1"/>
            <a:r>
              <a:rPr lang="en-US" noProof="0" smtClean="0">
                <a:sym typeface="Avenir" charset="0"/>
              </a:rPr>
              <a:t>Second level</a:t>
            </a:r>
          </a:p>
          <a:p>
            <a:pPr lvl="2"/>
            <a:r>
              <a:rPr lang="en-US" noProof="0" smtClean="0">
                <a:sym typeface="Avenir" charset="0"/>
              </a:rPr>
              <a:t>Third level</a:t>
            </a:r>
          </a:p>
          <a:p>
            <a:pPr lvl="3"/>
            <a:r>
              <a:rPr lang="en-US" noProof="0" smtClean="0">
                <a:sym typeface="Avenir" charset="0"/>
              </a:rPr>
              <a:t>Fourth level</a:t>
            </a:r>
          </a:p>
          <a:p>
            <a:pPr lvl="4"/>
            <a:r>
              <a:rPr lang="en-US" noProof="0" smtClean="0">
                <a:sym typeface="Avenir" charset="0"/>
              </a:rPr>
              <a:t>Fifth level</a:t>
            </a:r>
          </a:p>
        </p:txBody>
      </p:sp>
    </p:spTree>
    <p:extLst>
      <p:ext uri="{BB962C8B-B14F-4D97-AF65-F5344CB8AC3E}">
        <p14:creationId xmlns:p14="http://schemas.microsoft.com/office/powerpoint/2010/main" val="469382252"/>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1. Revie</a:t>
            </a:r>
            <a:r>
              <a:rPr lang="en-US" baseline="0" dirty="0" smtClean="0"/>
              <a:t>w your list of students eligible to receive a laptop. </a:t>
            </a:r>
          </a:p>
          <a:p>
            <a:r>
              <a:rPr lang="en-US" baseline="0" dirty="0" smtClean="0"/>
              <a:t>2. Send one student at a time to the </a:t>
            </a:r>
            <a:r>
              <a:rPr lang="en-US" baseline="0" dirty="0" err="1" smtClean="0"/>
              <a:t>netsync</a:t>
            </a:r>
            <a:r>
              <a:rPr lang="en-US" baseline="0" dirty="0" smtClean="0"/>
              <a:t> representative to get their laptop. As each student receives their laptop, instruct them to power on the device and log in with their PS Connect (</a:t>
            </a:r>
            <a:r>
              <a:rPr lang="en-US" baseline="0" dirty="0" err="1" smtClean="0"/>
              <a:t>gradespeed</a:t>
            </a:r>
            <a:r>
              <a:rPr lang="en-US" baseline="0" dirty="0" smtClean="0"/>
              <a:t>) username and password. Note: Initial startup may take up to 5 minutes.</a:t>
            </a:r>
          </a:p>
          <a:p>
            <a:r>
              <a:rPr lang="en-US" baseline="0" dirty="0" smtClean="0"/>
              <a:t>3. While you wait on all students to receive their laptop, begin to review laptop specs (slide 2) and what to do if (slide 3)</a:t>
            </a:r>
          </a:p>
        </p:txBody>
      </p:sp>
    </p:spTree>
    <p:extLst>
      <p:ext uri="{BB962C8B-B14F-4D97-AF65-F5344CB8AC3E}">
        <p14:creationId xmlns:p14="http://schemas.microsoft.com/office/powerpoint/2010/main" val="1413325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Different</a:t>
            </a:r>
            <a:r>
              <a:rPr lang="en-US" baseline="0" dirty="0" smtClean="0"/>
              <a:t> things may happen at this point. For most students they will see what’s on the next slide. </a:t>
            </a:r>
          </a:p>
          <a:p>
            <a:endParaRPr lang="en-US" baseline="0" dirty="0" smtClean="0"/>
          </a:p>
          <a:p>
            <a:r>
              <a:rPr lang="en-US" baseline="0" dirty="0" smtClean="0"/>
              <a:t>If nothing happens when they click on sync, instruct students to repeat this step, click on sync and that usually resolves it.</a:t>
            </a:r>
          </a:p>
          <a:p>
            <a:endParaRPr lang="en-US" baseline="0" dirty="0" smtClean="0"/>
          </a:p>
          <a:p>
            <a:r>
              <a:rPr lang="en-US" baseline="0" dirty="0" smtClean="0"/>
              <a:t>Some students may see an external protocol request screen, tell students to click on launch protocol.</a:t>
            </a:r>
          </a:p>
          <a:p>
            <a:endParaRPr lang="en-US" baseline="0" dirty="0" smtClean="0"/>
          </a:p>
        </p:txBody>
      </p:sp>
    </p:spTree>
    <p:extLst>
      <p:ext uri="{BB962C8B-B14F-4D97-AF65-F5344CB8AC3E}">
        <p14:creationId xmlns:p14="http://schemas.microsoft.com/office/powerpoint/2010/main" val="225000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smtClean="0"/>
              <a:t>After step 6, before moving to the next slide…. </a:t>
            </a:r>
            <a:r>
              <a:rPr lang="en-US" sz="3600" dirty="0" smtClean="0"/>
              <a:t>instruct</a:t>
            </a:r>
            <a:r>
              <a:rPr lang="en-US" sz="3600" baseline="0" dirty="0" smtClean="0"/>
              <a:t> students to remove hands from keyboard…all eyes on you. </a:t>
            </a:r>
            <a:endParaRPr lang="en-US" sz="3600" dirty="0" smtClean="0"/>
          </a:p>
          <a:p>
            <a:endParaRPr lang="en-US" dirty="0"/>
          </a:p>
        </p:txBody>
      </p:sp>
    </p:spTree>
    <p:extLst>
      <p:ext uri="{BB962C8B-B14F-4D97-AF65-F5344CB8AC3E}">
        <p14:creationId xmlns:p14="http://schemas.microsoft.com/office/powerpoint/2010/main" val="245221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VERY important</a:t>
            </a:r>
            <a:r>
              <a:rPr lang="en-US" baseline="0" dirty="0" smtClean="0"/>
              <a:t> for students not to get ahead during this step otherwise you will have to show them how to </a:t>
            </a:r>
            <a:r>
              <a:rPr lang="en-US" baseline="0" dirty="0" err="1" smtClean="0"/>
              <a:t>unsync</a:t>
            </a:r>
            <a:r>
              <a:rPr lang="en-US" baseline="0" dirty="0" smtClean="0"/>
              <a:t> and go through the syncing steps again starting with step 1.</a:t>
            </a:r>
            <a:endParaRPr lang="en-US" dirty="0"/>
          </a:p>
        </p:txBody>
      </p:sp>
    </p:spTree>
    <p:extLst>
      <p:ext uri="{BB962C8B-B14F-4D97-AF65-F5344CB8AC3E}">
        <p14:creationId xmlns:p14="http://schemas.microsoft.com/office/powerpoint/2010/main" val="1851280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Once</a:t>
            </a:r>
            <a:r>
              <a:rPr lang="en-US" baseline="0" dirty="0" smtClean="0"/>
              <a:t> syncing is complete students can close the show my files box. </a:t>
            </a:r>
          </a:p>
          <a:p>
            <a:endParaRPr lang="en-US" baseline="0" dirty="0" smtClean="0"/>
          </a:p>
          <a:p>
            <a:r>
              <a:rPr lang="en-US" baseline="0" dirty="0" smtClean="0"/>
              <a:t>To confirm they synced correctly:</a:t>
            </a:r>
          </a:p>
          <a:p>
            <a:r>
              <a:rPr lang="en-US" baseline="0" dirty="0" smtClean="0"/>
              <a:t>Ask students to click on the file icon next to the start menu. </a:t>
            </a:r>
          </a:p>
          <a:p>
            <a:r>
              <a:rPr lang="en-US" baseline="0" dirty="0" smtClean="0"/>
              <a:t>Ask students to look under favorites for their </a:t>
            </a:r>
            <a:r>
              <a:rPr lang="en-US" baseline="0" dirty="0" err="1" smtClean="0"/>
              <a:t>OneDrive</a:t>
            </a:r>
            <a:r>
              <a:rPr lang="en-US" baseline="0" dirty="0" smtClean="0"/>
              <a:t>/</a:t>
            </a:r>
            <a:r>
              <a:rPr lang="en-US" baseline="0" dirty="0" err="1" smtClean="0"/>
              <a:t>Skydrive</a:t>
            </a:r>
            <a:r>
              <a:rPr lang="en-US" baseline="0" dirty="0" smtClean="0"/>
              <a:t> </a:t>
            </a:r>
          </a:p>
          <a:p>
            <a:r>
              <a:rPr lang="en-US" baseline="0" dirty="0" smtClean="0"/>
              <a:t>Note to students that this is where they will save their documents. </a:t>
            </a:r>
          </a:p>
          <a:p>
            <a:endParaRPr lang="en-US" baseline="0" dirty="0" smtClean="0"/>
          </a:p>
          <a:p>
            <a:r>
              <a:rPr lang="en-US" baseline="0" dirty="0" smtClean="0"/>
              <a:t>If they do not see their </a:t>
            </a:r>
            <a:r>
              <a:rPr lang="en-US" baseline="0" dirty="0" err="1" smtClean="0"/>
              <a:t>OneDrive</a:t>
            </a:r>
            <a:r>
              <a:rPr lang="en-US" baseline="0" dirty="0" smtClean="0"/>
              <a:t>/</a:t>
            </a:r>
            <a:r>
              <a:rPr lang="en-US" baseline="0" dirty="0" err="1" smtClean="0"/>
              <a:t>Skydrive</a:t>
            </a:r>
            <a:r>
              <a:rPr lang="en-US" baseline="0" dirty="0" smtClean="0"/>
              <a:t> they did not sync correctly…students will need to repeat the syncing steps.</a:t>
            </a:r>
            <a:endParaRPr lang="en-US" dirty="0"/>
          </a:p>
        </p:txBody>
      </p:sp>
    </p:spTree>
    <p:extLst>
      <p:ext uri="{BB962C8B-B14F-4D97-AF65-F5344CB8AC3E}">
        <p14:creationId xmlns:p14="http://schemas.microsoft.com/office/powerpoint/2010/main" val="1526406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52247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59036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smtClean="0"/>
              <a:t>Tell</a:t>
            </a:r>
            <a:r>
              <a:rPr lang="en-US" baseline="0" dirty="0" smtClean="0"/>
              <a:t> students that by syncing they have created a pathway between Office 365 </a:t>
            </a:r>
            <a:r>
              <a:rPr lang="en-US" baseline="0" dirty="0" err="1" smtClean="0"/>
              <a:t>OneDrive</a:t>
            </a:r>
            <a:r>
              <a:rPr lang="en-US" baseline="0" dirty="0" smtClean="0"/>
              <a:t> and their laptop. </a:t>
            </a:r>
            <a:r>
              <a:rPr lang="en-US" i="0" baseline="0" dirty="0" smtClean="0"/>
              <a:t>They need to remember this website (write it down) in case they need to access their saved documents from another device, like a home computer, for printing. Moreover, via this website is how they will access their HISD email. Students only have web outlook access via Office 365…not desk type access like teachers have.</a:t>
            </a:r>
            <a:endParaRPr lang="en-US" i="0" dirty="0" smtClean="0"/>
          </a:p>
          <a:p>
            <a:endParaRPr lang="en-US" dirty="0"/>
          </a:p>
        </p:txBody>
      </p:sp>
    </p:spTree>
    <p:extLst>
      <p:ext uri="{BB962C8B-B14F-4D97-AF65-F5344CB8AC3E}">
        <p14:creationId xmlns:p14="http://schemas.microsoft.com/office/powerpoint/2010/main" val="346529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5838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the address bar type in the website office365.houstonisd.org (students should have the Office 365 site open since they just finished syncing)</a:t>
            </a:r>
          </a:p>
        </p:txBody>
      </p:sp>
    </p:spTree>
    <p:extLst>
      <p:ext uri="{BB962C8B-B14F-4D97-AF65-F5344CB8AC3E}">
        <p14:creationId xmlns:p14="http://schemas.microsoft.com/office/powerpoint/2010/main" val="1463564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54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627096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320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At this point</a:t>
            </a:r>
            <a:r>
              <a:rPr lang="en-US" baseline="0" dirty="0" smtClean="0"/>
              <a:t> you can help students create a shortcut to their web outlook. Students can click and drag the “O” icon on the address bar down to the task bar.</a:t>
            </a:r>
            <a:endParaRPr lang="en-US" dirty="0"/>
          </a:p>
        </p:txBody>
      </p:sp>
    </p:spTree>
    <p:extLst>
      <p:ext uri="{BB962C8B-B14F-4D97-AF65-F5344CB8AC3E}">
        <p14:creationId xmlns:p14="http://schemas.microsoft.com/office/powerpoint/2010/main" val="385794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25000"/>
              </a:lnSpc>
              <a:spcBef>
                <a:spcPct val="0"/>
              </a:spcBef>
              <a:spcAft>
                <a:spcPct val="0"/>
              </a:spcAft>
              <a:buClrTx/>
              <a:buSzTx/>
              <a:buFontTx/>
              <a:buNone/>
              <a:tabLst/>
              <a:defRPr/>
            </a:pPr>
            <a:r>
              <a:rPr lang="en-US" dirty="0" smtClean="0"/>
              <a:t>At</a:t>
            </a:r>
            <a:r>
              <a:rPr lang="en-US" baseline="0" dirty="0" smtClean="0"/>
              <a:t> HAIS, the next set of information (HUB slides 19 – 23)  will be covered with students the next class period.</a:t>
            </a:r>
            <a:endParaRPr lang="en-US" dirty="0" smtClean="0"/>
          </a:p>
          <a:p>
            <a:endParaRPr lang="en-US" dirty="0"/>
          </a:p>
        </p:txBody>
      </p:sp>
    </p:spTree>
    <p:extLst>
      <p:ext uri="{BB962C8B-B14F-4D97-AF65-F5344CB8AC3E}">
        <p14:creationId xmlns:p14="http://schemas.microsoft.com/office/powerpoint/2010/main" val="195178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Revie</a:t>
            </a:r>
            <a:r>
              <a:rPr lang="en-US" baseline="0" dirty="0" smtClean="0"/>
              <a:t>w the laptop spec sheet items 1-20 (if limited on time, review this slide with students before the day of deployment and highlight the following on the day of deployment):</a:t>
            </a:r>
          </a:p>
          <a:p>
            <a:endParaRPr lang="en-US" baseline="0" dirty="0" smtClean="0"/>
          </a:p>
          <a:p>
            <a:r>
              <a:rPr lang="en-US" baseline="0" dirty="0" smtClean="0"/>
              <a:t>#5 wireless On/Off button </a:t>
            </a:r>
          </a:p>
          <a:p>
            <a:r>
              <a:rPr lang="en-US" dirty="0" smtClean="0"/>
              <a:t>#6 volume</a:t>
            </a:r>
            <a:r>
              <a:rPr lang="en-US" baseline="0" dirty="0" smtClean="0"/>
              <a:t> mute button</a:t>
            </a:r>
          </a:p>
          <a:p>
            <a:r>
              <a:rPr lang="en-US" baseline="0" dirty="0" smtClean="0"/>
              <a:t>#18 USB 3.0 charging port</a:t>
            </a:r>
          </a:p>
          <a:p>
            <a:endParaRPr lang="en-US" baseline="0" dirty="0" smtClean="0"/>
          </a:p>
          <a:p>
            <a:r>
              <a:rPr lang="en-US" baseline="0" dirty="0" smtClean="0"/>
              <a:t>Also, review how to disable and enable the touchpad.</a:t>
            </a:r>
            <a:endParaRPr lang="en-US" dirty="0" smtClean="0"/>
          </a:p>
        </p:txBody>
      </p:sp>
    </p:spTree>
    <p:extLst>
      <p:ext uri="{BB962C8B-B14F-4D97-AF65-F5344CB8AC3E}">
        <p14:creationId xmlns:p14="http://schemas.microsoft.com/office/powerpoint/2010/main" val="2570148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To </a:t>
            </a:r>
            <a:r>
              <a:rPr lang="en-US" b="1" dirty="0" smtClean="0"/>
              <a:t>reset</a:t>
            </a:r>
            <a:r>
              <a:rPr lang="en-US" b="1" baseline="0" dirty="0" smtClean="0"/>
              <a:t> password or find your username </a:t>
            </a:r>
            <a:r>
              <a:rPr lang="en-US" baseline="0" dirty="0" smtClean="0"/>
              <a:t>go to www.houstonisd.org/psc or call the help desk 713-892-7378</a:t>
            </a:r>
          </a:p>
          <a:p>
            <a:endParaRPr lang="en-US" baseline="0" dirty="0" smtClean="0"/>
          </a:p>
          <a:p>
            <a:r>
              <a:rPr lang="en-US" b="1" baseline="0" dirty="0" smtClean="0"/>
              <a:t>Basic care of laptop </a:t>
            </a:r>
            <a:r>
              <a:rPr lang="en-US" baseline="0" dirty="0" smtClean="0"/>
              <a:t>section –</a:t>
            </a:r>
          </a:p>
          <a:p>
            <a:r>
              <a:rPr lang="en-US" baseline="0" dirty="0" smtClean="0"/>
              <a:t>Keep the laptop in its case otherwise you will void the warranty</a:t>
            </a:r>
          </a:p>
          <a:p>
            <a:r>
              <a:rPr lang="en-US" baseline="0" dirty="0" smtClean="0"/>
              <a:t>Do not close the lid with anything inside (</a:t>
            </a:r>
            <a:r>
              <a:rPr lang="en-US" baseline="0" dirty="0" err="1" smtClean="0"/>
              <a:t>i.e</a:t>
            </a:r>
            <a:r>
              <a:rPr lang="en-US" baseline="0" dirty="0" smtClean="0"/>
              <a:t> </a:t>
            </a:r>
            <a:r>
              <a:rPr lang="en-US" baseline="0" dirty="0" err="1" smtClean="0"/>
              <a:t>earbuds</a:t>
            </a:r>
            <a:r>
              <a:rPr lang="en-US" baseline="0" dirty="0" smtClean="0"/>
              <a:t>, stapled papers) Most laptop tickets are from cracked screens due to lids being closed with things still on the keyboard.</a:t>
            </a:r>
          </a:p>
          <a:p>
            <a:r>
              <a:rPr lang="en-US" baseline="0" dirty="0" smtClean="0"/>
              <a:t>Do not leave laptop unattended anywhere. </a:t>
            </a:r>
          </a:p>
          <a:p>
            <a:r>
              <a:rPr lang="en-US" baseline="0" dirty="0" smtClean="0"/>
              <a:t>Charge it daily and bring it to school daily</a:t>
            </a:r>
          </a:p>
          <a:p>
            <a:endParaRPr lang="en-US" baseline="0" dirty="0" smtClean="0"/>
          </a:p>
          <a:p>
            <a:r>
              <a:rPr lang="en-US" b="1" baseline="0" dirty="0" smtClean="0"/>
              <a:t>Laptops lost or stolen </a:t>
            </a:r>
            <a:r>
              <a:rPr lang="en-US" baseline="0" dirty="0" smtClean="0"/>
              <a:t>- </a:t>
            </a:r>
          </a:p>
          <a:p>
            <a:r>
              <a:rPr lang="en-US" baseline="0" dirty="0" smtClean="0"/>
              <a:t>Laptops have low jack installed meaning devices can be tracked and recovered if lost or stolen. Report lost/stolen devices to Mr. Thorn IMMEDIATELY. A report needs to be filed within 10 days for insurance to cover it. Any problems with the laptop, see Mr. Lewis (Room ____) to submit a help desk ticket. </a:t>
            </a:r>
          </a:p>
          <a:p>
            <a:endParaRPr lang="en-US" baseline="0" dirty="0" smtClean="0"/>
          </a:p>
          <a:p>
            <a:endParaRPr lang="en-US" baseline="0" dirty="0" smtClean="0"/>
          </a:p>
          <a:p>
            <a:r>
              <a:rPr lang="en-US" b="1" baseline="0" dirty="0" smtClean="0"/>
              <a:t>Trouble with </a:t>
            </a:r>
            <a:r>
              <a:rPr lang="en-US" b="1" baseline="0" dirty="0" err="1" smtClean="0"/>
              <a:t>WiFi</a:t>
            </a:r>
            <a:r>
              <a:rPr lang="en-US" b="1" baseline="0" dirty="0" smtClean="0"/>
              <a:t> </a:t>
            </a:r>
            <a:r>
              <a:rPr lang="en-US" baseline="0" dirty="0" smtClean="0"/>
              <a:t>–</a:t>
            </a:r>
          </a:p>
          <a:p>
            <a:r>
              <a:rPr lang="en-US" baseline="0" dirty="0" smtClean="0"/>
              <a:t>first make sure </a:t>
            </a:r>
            <a:r>
              <a:rPr lang="en-US" baseline="0" dirty="0" err="1" smtClean="0"/>
              <a:t>WiFi</a:t>
            </a:r>
            <a:r>
              <a:rPr lang="en-US" baseline="0" dirty="0" smtClean="0"/>
              <a:t> is enabled. If the </a:t>
            </a:r>
            <a:r>
              <a:rPr lang="en-US" baseline="0" dirty="0" err="1" smtClean="0"/>
              <a:t>WiFi</a:t>
            </a:r>
            <a:r>
              <a:rPr lang="en-US" baseline="0" dirty="0" smtClean="0"/>
              <a:t> button on your keyboard is glowing orange (#5 on laptop spec slide 2) then </a:t>
            </a:r>
            <a:r>
              <a:rPr lang="en-US" baseline="0" dirty="0" err="1" smtClean="0"/>
              <a:t>WiFi</a:t>
            </a:r>
            <a:r>
              <a:rPr lang="en-US" baseline="0" dirty="0" smtClean="0"/>
              <a:t> is off, press the button to turn it on. If this doesn’t resolve your issue, then press the </a:t>
            </a:r>
            <a:r>
              <a:rPr lang="en-US" baseline="0" dirty="0" err="1" smtClean="0"/>
              <a:t>WiFi</a:t>
            </a:r>
            <a:r>
              <a:rPr lang="en-US" baseline="0" dirty="0" smtClean="0"/>
              <a:t> button to disable, wait a few seconds, and press it again to enable </a:t>
            </a:r>
            <a:r>
              <a:rPr lang="en-US" baseline="0" dirty="0" err="1" smtClean="0"/>
              <a:t>WiFi</a:t>
            </a:r>
            <a:r>
              <a:rPr lang="en-US" baseline="0" dirty="0" smtClean="0"/>
              <a:t> (next to mute volume button)</a:t>
            </a:r>
          </a:p>
        </p:txBody>
      </p:sp>
    </p:spTree>
    <p:extLst>
      <p:ext uri="{BB962C8B-B14F-4D97-AF65-F5344CB8AC3E}">
        <p14:creationId xmlns:p14="http://schemas.microsoft.com/office/powerpoint/2010/main" val="140019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0481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Now we are going to walk</a:t>
            </a:r>
            <a:r>
              <a:rPr lang="en-US" baseline="0" dirty="0" smtClean="0"/>
              <a:t> through the steps to sync your </a:t>
            </a:r>
            <a:r>
              <a:rPr lang="en-US" baseline="0" dirty="0" err="1" smtClean="0"/>
              <a:t>OneDrive</a:t>
            </a:r>
            <a:r>
              <a:rPr lang="en-US" baseline="0" dirty="0" smtClean="0"/>
              <a:t> with your laptop. </a:t>
            </a:r>
          </a:p>
          <a:p>
            <a:pPr marL="0" marR="0" indent="0" algn="l" defTabSz="457200" rtl="0" eaLnBrk="0" fontAlgn="base" latinLnBrk="0" hangingPunct="0">
              <a:lnSpc>
                <a:spcPct val="125000"/>
              </a:lnSpc>
              <a:spcBef>
                <a:spcPct val="0"/>
              </a:spcBef>
              <a:spcAft>
                <a:spcPct val="0"/>
              </a:spcAft>
              <a:buClrTx/>
              <a:buSzTx/>
              <a:buFontTx/>
              <a:buNone/>
              <a:tabLst/>
              <a:defRPr/>
            </a:pPr>
            <a:r>
              <a:rPr lang="en-US" b="1" i="1" dirty="0" smtClean="0"/>
              <a:t>Note to students that you will be going through the following steps as a class and that it is very important</a:t>
            </a:r>
            <a:r>
              <a:rPr lang="en-US" b="1" i="1" baseline="0" dirty="0" smtClean="0"/>
              <a:t> that no one jumps ahead. After each step check with a thumbs up that students are ready to proceed.</a:t>
            </a:r>
            <a:endParaRPr lang="en-US" b="1" i="1" dirty="0" smtClean="0"/>
          </a:p>
          <a:p>
            <a:endParaRPr lang="en-US" b="1" baseline="0" dirty="0" smtClean="0"/>
          </a:p>
          <a:p>
            <a:endParaRPr lang="en-US" baseline="0" dirty="0" smtClean="0"/>
          </a:p>
          <a:p>
            <a:r>
              <a:rPr lang="en-US" baseline="0" dirty="0" smtClean="0"/>
              <a:t>At this point, you can discuss with students what </a:t>
            </a:r>
            <a:r>
              <a:rPr lang="en-US" baseline="0" dirty="0" err="1" smtClean="0"/>
              <a:t>OneDrive</a:t>
            </a:r>
            <a:r>
              <a:rPr lang="en-US" baseline="0" dirty="0" smtClean="0"/>
              <a:t> is and what it is for:</a:t>
            </a:r>
          </a:p>
          <a:p>
            <a:pPr marL="342900" indent="-342900">
              <a:buFontTx/>
              <a:buChar char="-"/>
            </a:pPr>
            <a:r>
              <a:rPr lang="en-US" baseline="0" dirty="0" smtClean="0"/>
              <a:t>1 TB of cloud storage space</a:t>
            </a:r>
          </a:p>
          <a:p>
            <a:pPr marL="342900" indent="-342900">
              <a:buFontTx/>
              <a:buChar char="-"/>
            </a:pPr>
            <a:r>
              <a:rPr lang="en-US" baseline="0" dirty="0" smtClean="0"/>
              <a:t>The place where they will be saving their documents </a:t>
            </a:r>
            <a:endParaRPr lang="en-US" dirty="0"/>
          </a:p>
        </p:txBody>
      </p:sp>
    </p:spTree>
    <p:extLst>
      <p:ext uri="{BB962C8B-B14F-4D97-AF65-F5344CB8AC3E}">
        <p14:creationId xmlns:p14="http://schemas.microsoft.com/office/powerpoint/2010/main" val="1712060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Use internet explorer for this because </a:t>
            </a:r>
            <a:r>
              <a:rPr lang="en-US" dirty="0" err="1" smtClean="0"/>
              <a:t>OneDrive</a:t>
            </a:r>
            <a:r>
              <a:rPr lang="en-US" dirty="0" smtClean="0"/>
              <a:t> works</a:t>
            </a:r>
            <a:r>
              <a:rPr lang="en-US" baseline="0" dirty="0" smtClean="0"/>
              <a:t> best in IE</a:t>
            </a:r>
          </a:p>
          <a:p>
            <a:endParaRPr lang="en-US" baseline="0" dirty="0" smtClean="0"/>
          </a:p>
        </p:txBody>
      </p:sp>
    </p:spTree>
    <p:extLst>
      <p:ext uri="{BB962C8B-B14F-4D97-AF65-F5344CB8AC3E}">
        <p14:creationId xmlns:p14="http://schemas.microsoft.com/office/powerpoint/2010/main" val="867188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a:t>
            </a:r>
            <a:r>
              <a:rPr lang="en-US" baseline="0" dirty="0" smtClean="0"/>
              <a:t> the address bar type in the website office365.houstonisd.org. </a:t>
            </a:r>
          </a:p>
          <a:p>
            <a:endParaRPr lang="en-US" baseline="0" dirty="0" smtClean="0"/>
          </a:p>
          <a:p>
            <a:r>
              <a:rPr lang="en-US" i="1" baseline="0" dirty="0" smtClean="0"/>
              <a:t>Encourage students to write down the site so they can remember later. This is especially important if they have home computers they use and need to access their saved documents from that device for printing. Moreover, after syncing you will also show them that this is the website where they will access their HISD email. Students only have web outlook access via Office 365…not desk type access like teachers have.</a:t>
            </a:r>
            <a:endParaRPr lang="en-US" i="1" dirty="0"/>
          </a:p>
        </p:txBody>
      </p:sp>
    </p:spTree>
    <p:extLst>
      <p:ext uri="{BB962C8B-B14F-4D97-AF65-F5344CB8AC3E}">
        <p14:creationId xmlns:p14="http://schemas.microsoft.com/office/powerpoint/2010/main" val="50048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181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112235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567697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61430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2"/>
          <p:cNvSpPr>
            <a:spLocks noGrp="1"/>
          </p:cNvSpPr>
          <p:nvPr>
            <p:ph type="sldNum" sz="quarter" idx="10"/>
          </p:nvPr>
        </p:nvSpPr>
        <p:spPr>
          <a:ln/>
        </p:spPr>
        <p:txBody>
          <a:bodyPr/>
          <a:lstStyle>
            <a:lvl1pPr>
              <a:defRPr/>
            </a:lvl1pPr>
          </a:lstStyle>
          <a:p>
            <a:fld id="{5E84BF86-6BE9-408A-A8E4-13B7D15B8424}" type="slidenum">
              <a:rPr lang="en-US" altLang="en-US"/>
              <a:pPr/>
              <a:t>‹#›</a:t>
            </a:fld>
            <a:endParaRPr lang="en-US" altLang="en-US"/>
          </a:p>
        </p:txBody>
      </p:sp>
    </p:spTree>
    <p:extLst>
      <p:ext uri="{BB962C8B-B14F-4D97-AF65-F5344CB8AC3E}">
        <p14:creationId xmlns:p14="http://schemas.microsoft.com/office/powerpoint/2010/main" val="3032253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fld id="{307AB847-8A19-49FD-BDC6-6242939B7A49}" type="slidenum">
              <a:rPr lang="en-US" altLang="en-US"/>
              <a:pPr/>
              <a:t>‹#›</a:t>
            </a:fld>
            <a:endParaRPr lang="en-US" altLang="en-US"/>
          </a:p>
        </p:txBody>
      </p:sp>
    </p:spTree>
    <p:extLst>
      <p:ext uri="{BB962C8B-B14F-4D97-AF65-F5344CB8AC3E}">
        <p14:creationId xmlns:p14="http://schemas.microsoft.com/office/powerpoint/2010/main" val="399922674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
          <p:cNvSpPr>
            <a:spLocks noGrp="1"/>
          </p:cNvSpPr>
          <p:nvPr>
            <p:ph type="sldNum" sz="quarter" idx="10"/>
          </p:nvPr>
        </p:nvSpPr>
        <p:spPr>
          <a:ln/>
        </p:spPr>
        <p:txBody>
          <a:bodyPr/>
          <a:lstStyle>
            <a:lvl1pPr>
              <a:defRPr/>
            </a:lvl1pPr>
          </a:lstStyle>
          <a:p>
            <a:fld id="{8A87B92C-C975-4952-BD65-C61C5D3A8C7D}" type="slidenum">
              <a:rPr lang="en-US" altLang="en-US"/>
              <a:pPr/>
              <a:t>‹#›</a:t>
            </a:fld>
            <a:endParaRPr lang="en-US" altLang="en-US"/>
          </a:p>
        </p:txBody>
      </p:sp>
    </p:spTree>
    <p:extLst>
      <p:ext uri="{BB962C8B-B14F-4D97-AF65-F5344CB8AC3E}">
        <p14:creationId xmlns:p14="http://schemas.microsoft.com/office/powerpoint/2010/main" val="1441205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p:cNvSpPr>
          <p:nvPr>
            <p:ph type="sldNum" sz="quarter" idx="10"/>
          </p:nvPr>
        </p:nvSpPr>
        <p:spPr>
          <a:ln/>
        </p:spPr>
        <p:txBody>
          <a:bodyPr/>
          <a:lstStyle>
            <a:lvl1pPr>
              <a:defRPr/>
            </a:lvl1pPr>
          </a:lstStyle>
          <a:p>
            <a:fld id="{5EAA27B8-F2AE-4F2F-BFBE-A063F0141748}" type="slidenum">
              <a:rPr lang="en-US" altLang="en-US"/>
              <a:pPr/>
              <a:t>‹#›</a:t>
            </a:fld>
            <a:endParaRPr lang="en-US" altLang="en-US"/>
          </a:p>
        </p:txBody>
      </p:sp>
    </p:spTree>
    <p:extLst>
      <p:ext uri="{BB962C8B-B14F-4D97-AF65-F5344CB8AC3E}">
        <p14:creationId xmlns:p14="http://schemas.microsoft.com/office/powerpoint/2010/main" val="33415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p:cNvSpPr>
          <p:nvPr>
            <p:ph type="sldNum" sz="quarter" idx="10"/>
          </p:nvPr>
        </p:nvSpPr>
        <p:spPr>
          <a:ln/>
        </p:spPr>
        <p:txBody>
          <a:bodyPr/>
          <a:lstStyle>
            <a:lvl1pPr>
              <a:defRPr/>
            </a:lvl1pPr>
          </a:lstStyle>
          <a:p>
            <a:fld id="{E0AFD643-36BD-4AA9-AAF4-599666A252E0}" type="slidenum">
              <a:rPr lang="en-US" altLang="en-US"/>
              <a:pPr/>
              <a:t>‹#›</a:t>
            </a:fld>
            <a:endParaRPr lang="en-US" altLang="en-US"/>
          </a:p>
        </p:txBody>
      </p:sp>
    </p:spTree>
    <p:extLst>
      <p:ext uri="{BB962C8B-B14F-4D97-AF65-F5344CB8AC3E}">
        <p14:creationId xmlns:p14="http://schemas.microsoft.com/office/powerpoint/2010/main" val="1813931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Rectangle 2"/>
          <p:cNvSpPr>
            <a:spLocks noGrp="1"/>
          </p:cNvSpPr>
          <p:nvPr>
            <p:ph type="sldNum" sz="quarter" idx="10"/>
          </p:nvPr>
        </p:nvSpPr>
        <p:spPr>
          <a:ln/>
        </p:spPr>
        <p:txBody>
          <a:bodyPr/>
          <a:lstStyle>
            <a:lvl1pPr>
              <a:defRPr/>
            </a:lvl1pPr>
          </a:lstStyle>
          <a:p>
            <a:fld id="{61CEE588-DE4B-4F6E-AB68-67EDC5407219}" type="slidenum">
              <a:rPr lang="en-US" altLang="en-US"/>
              <a:pPr/>
              <a:t>‹#›</a:t>
            </a:fld>
            <a:endParaRPr lang="en-US" altLang="en-US"/>
          </a:p>
        </p:txBody>
      </p:sp>
    </p:spTree>
    <p:extLst>
      <p:ext uri="{BB962C8B-B14F-4D97-AF65-F5344CB8AC3E}">
        <p14:creationId xmlns:p14="http://schemas.microsoft.com/office/powerpoint/2010/main" val="4291604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p:cNvSpPr>
          <p:nvPr>
            <p:ph type="sldNum" sz="quarter" idx="10"/>
          </p:nvPr>
        </p:nvSpPr>
        <p:spPr>
          <a:ln/>
        </p:spPr>
        <p:txBody>
          <a:bodyPr/>
          <a:lstStyle>
            <a:lvl1pPr>
              <a:defRPr/>
            </a:lvl1pPr>
          </a:lstStyle>
          <a:p>
            <a:fld id="{63880632-B189-4EB1-A73D-559304DFB7EB}" type="slidenum">
              <a:rPr lang="en-US" altLang="en-US"/>
              <a:pPr/>
              <a:t>‹#›</a:t>
            </a:fld>
            <a:endParaRPr lang="en-US" altLang="en-US"/>
          </a:p>
        </p:txBody>
      </p:sp>
    </p:spTree>
    <p:extLst>
      <p:ext uri="{BB962C8B-B14F-4D97-AF65-F5344CB8AC3E}">
        <p14:creationId xmlns:p14="http://schemas.microsoft.com/office/powerpoint/2010/main" val="2298218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p:cNvSpPr>
          <p:nvPr>
            <p:ph type="sldNum" sz="quarter" idx="10"/>
          </p:nvPr>
        </p:nvSpPr>
        <p:spPr>
          <a:ln/>
        </p:spPr>
        <p:txBody>
          <a:bodyPr/>
          <a:lstStyle>
            <a:lvl1pPr>
              <a:defRPr/>
            </a:lvl1pPr>
          </a:lstStyle>
          <a:p>
            <a:fld id="{56F3BCEE-BAB8-44B0-B68E-CB7E4B5CE1BD}" type="slidenum">
              <a:rPr lang="en-US" altLang="en-US"/>
              <a:pPr/>
              <a:t>‹#›</a:t>
            </a:fld>
            <a:endParaRPr lang="en-US" altLang="en-US"/>
          </a:p>
        </p:txBody>
      </p:sp>
    </p:spTree>
    <p:extLst>
      <p:ext uri="{BB962C8B-B14F-4D97-AF65-F5344CB8AC3E}">
        <p14:creationId xmlns:p14="http://schemas.microsoft.com/office/powerpoint/2010/main" val="4039941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3012FC-0294-447E-AAFA-C51E158988FB}"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2322063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panose="020B0604020202020204" pitchFamily="34" charset="0"/>
            </a:endParaRP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p:cNvSpPr>
          <p:nvPr>
            <p:ph type="sldNum" sz="quarter" idx="10"/>
          </p:nvPr>
        </p:nvSpPr>
        <p:spPr>
          <a:ln/>
        </p:spPr>
        <p:txBody>
          <a:bodyPr/>
          <a:lstStyle>
            <a:lvl1pPr>
              <a:defRPr/>
            </a:lvl1pPr>
          </a:lstStyle>
          <a:p>
            <a:fld id="{389E529C-6A20-4726-9E8E-89BE438798EE}" type="slidenum">
              <a:rPr lang="en-US" altLang="en-US"/>
              <a:pPr/>
              <a:t>‹#›</a:t>
            </a:fld>
            <a:endParaRPr lang="en-US" altLang="en-US"/>
          </a:p>
        </p:txBody>
      </p:sp>
    </p:spTree>
    <p:extLst>
      <p:ext uri="{BB962C8B-B14F-4D97-AF65-F5344CB8AC3E}">
        <p14:creationId xmlns:p14="http://schemas.microsoft.com/office/powerpoint/2010/main" val="856720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fld id="{A194CF20-9407-499E-BE45-275A720FF2FA}" type="slidenum">
              <a:rPr lang="en-US" altLang="en-US"/>
              <a:pPr/>
              <a:t>‹#›</a:t>
            </a:fld>
            <a:endParaRPr lang="en-US" altLang="en-US"/>
          </a:p>
        </p:txBody>
      </p:sp>
    </p:spTree>
    <p:extLst>
      <p:ext uri="{BB962C8B-B14F-4D97-AF65-F5344CB8AC3E}">
        <p14:creationId xmlns:p14="http://schemas.microsoft.com/office/powerpoint/2010/main" val="1760656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p:cNvSpPr>
          <p:nvPr>
            <p:ph type="sldNum" sz="quarter" idx="10"/>
          </p:nvPr>
        </p:nvSpPr>
        <p:spPr>
          <a:ln/>
        </p:spPr>
        <p:txBody>
          <a:bodyPr/>
          <a:lstStyle>
            <a:lvl1pPr>
              <a:defRPr/>
            </a:lvl1pPr>
          </a:lstStyle>
          <a:p>
            <a:fld id="{0476B071-AC03-4015-904D-440DBA822033}" type="slidenum">
              <a:rPr lang="en-US" altLang="en-US"/>
              <a:pPr/>
              <a:t>‹#›</a:t>
            </a:fld>
            <a:endParaRPr lang="en-US" altLang="en-US"/>
          </a:p>
        </p:txBody>
      </p:sp>
    </p:spTree>
    <p:extLst>
      <p:ext uri="{BB962C8B-B14F-4D97-AF65-F5344CB8AC3E}">
        <p14:creationId xmlns:p14="http://schemas.microsoft.com/office/powerpoint/2010/main" val="2419009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3012FC-0294-447E-AAFA-C51E158988FB}"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809286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3012FC-0294-447E-AAFA-C51E158988FB}"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2486401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3012FC-0294-447E-AAFA-C51E158988FB}"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23451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012FC-0294-447E-AAFA-C51E158988FB}"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26756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012FC-0294-447E-AAFA-C51E158988FB}"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169754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012FC-0294-447E-AAFA-C51E158988FB}"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317530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3012FC-0294-447E-AAFA-C51E158988FB}"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D3B926-132A-4018-805C-E3558534FDFB}" type="slidenum">
              <a:rPr lang="en-US" smtClean="0"/>
              <a:t>‹#›</a:t>
            </a:fld>
            <a:endParaRPr lang="en-US"/>
          </a:p>
        </p:txBody>
      </p:sp>
    </p:spTree>
    <p:extLst>
      <p:ext uri="{BB962C8B-B14F-4D97-AF65-F5344CB8AC3E}">
        <p14:creationId xmlns:p14="http://schemas.microsoft.com/office/powerpoint/2010/main" val="427899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3012FC-0294-447E-AAFA-C51E158988FB}"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D3B926-132A-4018-805C-E3558534FDFB}" type="slidenum">
              <a:rPr lang="en-US" smtClean="0"/>
              <a:t>‹#›</a:t>
            </a:fld>
            <a:endParaRPr lang="en-US"/>
          </a:p>
        </p:txBody>
      </p:sp>
    </p:spTree>
    <p:extLst>
      <p:ext uri="{BB962C8B-B14F-4D97-AF65-F5344CB8AC3E}">
        <p14:creationId xmlns:p14="http://schemas.microsoft.com/office/powerpoint/2010/main" val="744914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AutoShape 1"/>
          <p:cNvSpPr>
            <a:spLocks/>
          </p:cNvSpPr>
          <p:nvPr/>
        </p:nvSpPr>
        <p:spPr bwMode="auto">
          <a:xfrm>
            <a:off x="1689100" y="0"/>
            <a:ext cx="61913" cy="6858000"/>
          </a:xfrm>
          <a:custGeom>
            <a:avLst/>
            <a:gdLst>
              <a:gd name="T0" fmla="*/ 30957 w 21600"/>
              <a:gd name="T1" fmla="*/ 3429000 h 21600"/>
              <a:gd name="T2" fmla="*/ 30957 w 21600"/>
              <a:gd name="T3" fmla="*/ 3429000 h 21600"/>
              <a:gd name="T4" fmla="*/ 30957 w 21600"/>
              <a:gd name="T5" fmla="*/ 3429000 h 21600"/>
              <a:gd name="T6" fmla="*/ 30957 w 21600"/>
              <a:gd name="T7" fmla="*/ 3429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1CADE4"/>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en-US"/>
          </a:p>
        </p:txBody>
      </p:sp>
      <p:sp>
        <p:nvSpPr>
          <p:cNvPr id="2" name="Rectangle 2"/>
          <p:cNvSpPr>
            <a:spLocks noGrp="1"/>
          </p:cNvSpPr>
          <p:nvPr>
            <p:ph type="sldNum" sz="quarter" idx="2"/>
          </p:nvPr>
        </p:nvSpPr>
        <p:spPr bwMode="auto">
          <a:xfrm>
            <a:off x="9899650" y="6454775"/>
            <a:ext cx="140335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18" tIns="45718" rIns="45718" bIns="45718" numCol="1" anchor="ctr" anchorCtr="0" compatLnSpc="1">
            <a:prstTxWarp prst="textNoShape">
              <a:avLst/>
            </a:prstTxWarp>
          </a:bodyPr>
          <a:lstStyle>
            <a:lvl1pPr algn="r" defTabSz="914400" eaLnBrk="1">
              <a:defRPr/>
            </a:lvl1pPr>
          </a:lstStyle>
          <a:p>
            <a:fld id="{05ACA679-5F1B-4FB9-B6B3-6B218F08A778}" type="slidenum">
              <a:rPr lang="en-US" altLang="en-US"/>
              <a:pPr/>
              <a:t>‹#›</a:t>
            </a:fld>
            <a:endParaRPr lang="en-US" altLang="en-US"/>
          </a:p>
        </p:txBody>
      </p:sp>
      <p:pic>
        <p:nvPicPr>
          <p:cNvPr id="4" name="Picture 2" descr="image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28600" y="5577467"/>
            <a:ext cx="1103313"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8907" y="5105400"/>
            <a:ext cx="1371600" cy="395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457200" rtl="0" eaLnBrk="0" fontAlgn="base" hangingPunct="0">
        <a:spcBef>
          <a:spcPct val="0"/>
        </a:spcBef>
        <a:spcAft>
          <a:spcPct val="0"/>
        </a:spcAft>
        <a:defRPr sz="1200" kern="1200">
          <a:solidFill>
            <a:srgbClr val="000000"/>
          </a:solidFill>
          <a:latin typeface="+mj-lt"/>
          <a:ea typeface="+mj-ea"/>
          <a:cs typeface="+mj-cs"/>
          <a:sym typeface="Helvetica" panose="020B0604020202020204" pitchFamily="34" charset="0"/>
        </a:defRPr>
      </a:lvl1pPr>
      <a:lvl2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algn="l" defTabSz="457200" rtl="0" eaLnBrk="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4572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9144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13716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1828800" algn="l" defTabSz="457200" rtl="0" fontAlgn="base" hangingPunct="0">
        <a:spcBef>
          <a:spcPct val="0"/>
        </a:spcBef>
        <a:spcAft>
          <a:spcPct val="0"/>
        </a:spcAft>
        <a:defRPr sz="1200">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p:titleStyle>
    <p:bodyStyle>
      <a:lvl1pPr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1pPr>
      <a:lvl2pPr marL="2286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2pPr>
      <a:lvl3pPr marL="4572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3pPr>
      <a:lvl4pPr marL="6858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4pPr>
      <a:lvl5pPr marL="914400" algn="l" defTabSz="457200" rtl="0" eaLnBrk="0" fontAlgn="base" hangingPunct="0">
        <a:spcBef>
          <a:spcPct val="0"/>
        </a:spcBef>
        <a:spcAft>
          <a:spcPct val="0"/>
        </a:spcAft>
        <a:defRPr sz="1200" kern="1200">
          <a:solidFill>
            <a:srgbClr val="000000"/>
          </a:solidFill>
          <a:latin typeface="+mn-lt"/>
          <a:ea typeface="+mn-ea"/>
          <a:cs typeface="+mn-cs"/>
          <a:sym typeface="Helvetica"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hyperlink" Target="http://office365.houstonisd.org"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houstonisd.org/HUB"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hyperlink" Target="http://hdw.eweb4.com/search/broken+scree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hyperlink" Target="https://plus.google.com/communities/103440936717695672955"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hyperlink" Target="http://office365.houstonisd.org" TargetMode="Externa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3"/>
          <p:cNvGrpSpPr>
            <a:grpSpLocks/>
          </p:cNvGrpSpPr>
          <p:nvPr/>
        </p:nvGrpSpPr>
        <p:grpSpPr bwMode="auto">
          <a:xfrm>
            <a:off x="2286000" y="4724400"/>
            <a:ext cx="8991600" cy="552450"/>
            <a:chOff x="-1" y="-1"/>
            <a:chExt cx="4092576" cy="552426"/>
          </a:xfrm>
        </p:grpSpPr>
        <p:sp>
          <p:nvSpPr>
            <p:cNvPr id="3077" name="AutoShape 4"/>
            <p:cNvSpPr>
              <a:spLocks/>
            </p:cNvSpPr>
            <p:nvPr/>
          </p:nvSpPr>
          <p:spPr bwMode="auto">
            <a:xfrm>
              <a:off x="0" y="0"/>
              <a:ext cx="4092575" cy="552425"/>
            </a:xfrm>
            <a:custGeom>
              <a:avLst/>
              <a:gdLst>
                <a:gd name="T0" fmla="*/ 2046288 w 21600"/>
                <a:gd name="T1" fmla="*/ 276213 h 21600"/>
                <a:gd name="T2" fmla="*/ 2046288 w 21600"/>
                <a:gd name="T3" fmla="*/ 276213 h 21600"/>
                <a:gd name="T4" fmla="*/ 2046288 w 21600"/>
                <a:gd name="T5" fmla="*/ 276213 h 21600"/>
                <a:gd name="T6" fmla="*/ 2046288 w 21600"/>
                <a:gd name="T7" fmla="*/ 27621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noFill/>
            <a:ln w="15875" cap="flat" cmpd="sng">
              <a:no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algn="ctr"/>
              <a:endParaRPr lang="en-US"/>
            </a:p>
          </p:txBody>
        </p:sp>
        <p:sp>
          <p:nvSpPr>
            <p:cNvPr id="3078" name="AutoShape 5"/>
            <p:cNvSpPr>
              <a:spLocks/>
            </p:cNvSpPr>
            <p:nvPr/>
          </p:nvSpPr>
          <p:spPr bwMode="auto">
            <a:xfrm>
              <a:off x="0" y="0"/>
              <a:ext cx="4092575" cy="548638"/>
            </a:xfrm>
            <a:custGeom>
              <a:avLst/>
              <a:gdLst>
                <a:gd name="T0" fmla="*/ 2046288 w 21600"/>
                <a:gd name="T1" fmla="*/ 274319 h 21600"/>
                <a:gd name="T2" fmla="*/ 2046288 w 21600"/>
                <a:gd name="T3" fmla="*/ 274319 h 21600"/>
                <a:gd name="T4" fmla="*/ 2046288 w 21600"/>
                <a:gd name="T5" fmla="*/ 274319 h 21600"/>
                <a:gd name="T6" fmla="*/ 2046288 w 21600"/>
                <a:gd name="T7" fmla="*/ 2743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ln>
              <a:noFill/>
            </a:ln>
            <a:extLst/>
          </p:spPr>
          <p:style>
            <a:lnRef idx="2">
              <a:schemeClr val="accent3"/>
            </a:lnRef>
            <a:fillRef idx="1">
              <a:schemeClr val="lt1"/>
            </a:fillRef>
            <a:effectRef idx="0">
              <a:schemeClr val="accent3"/>
            </a:effectRef>
            <a:fontRef idx="minor">
              <a:schemeClr val="dk1"/>
            </a:fontRef>
          </p:style>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eaLnBrk="1"/>
              <a:r>
                <a:rPr lang="en-US" altLang="en-US" sz="72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Student Deployment</a:t>
              </a:r>
            </a:p>
          </p:txBody>
        </p:sp>
      </p:gr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914400"/>
            <a:ext cx="3657475" cy="3657475"/>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4"/>
          <p:cNvSpPr>
            <a:spLocks/>
          </p:cNvSpPr>
          <p:nvPr/>
        </p:nvSpPr>
        <p:spPr bwMode="auto">
          <a:xfrm>
            <a:off x="4038600" y="5299075"/>
            <a:ext cx="6914734" cy="1376363"/>
          </a:xfrm>
          <a:custGeom>
            <a:avLst/>
            <a:gdLst>
              <a:gd name="T0" fmla="*/ 3598863 w 21600"/>
              <a:gd name="T1" fmla="*/ 688182 h 21600"/>
              <a:gd name="T2" fmla="*/ 3598863 w 21600"/>
              <a:gd name="T3" fmla="*/ 688182 h 21600"/>
              <a:gd name="T4" fmla="*/ 3598863 w 21600"/>
              <a:gd name="T5" fmla="*/ 688182 h 21600"/>
              <a:gd name="T6" fmla="*/ 3598863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Now click on the word “Sync” </a:t>
            </a:r>
          </a:p>
          <a:p>
            <a:pPr defTabSz="914400" eaLnBrk="1">
              <a:lnSpc>
                <a:spcPct val="90000"/>
              </a:lnSpc>
              <a:spcBef>
                <a:spcPts val="1000"/>
              </a:spcBef>
            </a:pPr>
            <a:r>
              <a:rPr lang="en-US" altLang="en-US" sz="3800" dirty="0"/>
              <a:t>at the </a:t>
            </a:r>
            <a:r>
              <a:rPr lang="en-US" altLang="en-US" sz="3800" dirty="0" smtClean="0"/>
              <a:t>top of the screen.</a:t>
            </a:r>
            <a:endParaRPr lang="en-US" altLang="en-US" sz="3800" dirty="0"/>
          </a:p>
        </p:txBody>
      </p:sp>
      <p:pic>
        <p:nvPicPr>
          <p:cNvPr id="2" name="Picture 1"/>
          <p:cNvPicPr>
            <a:picLocks noChangeAspect="1"/>
          </p:cNvPicPr>
          <p:nvPr/>
        </p:nvPicPr>
        <p:blipFill>
          <a:blip r:embed="rId3"/>
          <a:stretch>
            <a:fillRect/>
          </a:stretch>
        </p:blipFill>
        <p:spPr>
          <a:xfrm>
            <a:off x="2421982" y="244167"/>
            <a:ext cx="8531352" cy="4770258"/>
          </a:xfrm>
          <a:prstGeom prst="rect">
            <a:avLst/>
          </a:prstGeom>
        </p:spPr>
      </p:pic>
      <p:sp>
        <p:nvSpPr>
          <p:cNvPr id="3" name="Oval 2"/>
          <p:cNvSpPr/>
          <p:nvPr/>
        </p:nvSpPr>
        <p:spPr bwMode="auto">
          <a:xfrm>
            <a:off x="4191000" y="1676400"/>
            <a:ext cx="484188" cy="228600"/>
          </a:xfrm>
          <a:prstGeom prst="ellipse">
            <a:avLst/>
          </a:prstGeom>
          <a:noFill/>
          <a:ln w="9525" cap="flat" cmpd="sng" algn="ctr">
            <a:solidFill>
              <a:srgbClr val="C00000"/>
            </a:solidFill>
            <a:prstDash val="solid"/>
            <a:round/>
            <a:headEnd type="none" w="med" len="med"/>
            <a:tailEnd type="none" w="med" len="med"/>
          </a:ln>
          <a:effectLst>
            <a:outerShdw blurRad="38100" dist="25401" dir="2700000" algn="ctr" rotWithShape="0">
              <a:srgbClr val="000000">
                <a:alpha val="59999"/>
              </a:srgbClr>
            </a:outerShdw>
          </a:effectLst>
        </p:spPr>
        <p:txBody>
          <a:bodyPr vert="horz" wrap="square" lIns="45718" tIns="45718" rIns="45718" bIns="45718" numCol="1" rtlCol="0" anchor="ctr" anchorCtr="0" compatLnSpc="1">
            <a:prstTxWarp prst="textNoShape">
              <a:avLst/>
            </a:prstTxWarp>
          </a:bodyPr>
          <a:lstStyle/>
          <a:p>
            <a:pPr marL="457200" marR="0" indent="0" algn="l" defTabSz="457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pic>
        <p:nvPicPr>
          <p:cNvPr id="7" name="Picture 6"/>
          <p:cNvPicPr>
            <a:picLocks noChangeAspect="1"/>
          </p:cNvPicPr>
          <p:nvPr/>
        </p:nvPicPr>
        <p:blipFill rotWithShape="1">
          <a:blip r:embed="rId3"/>
          <a:srcRect l="20362" t="28088" r="74242" b="65222"/>
          <a:stretch/>
        </p:blipFill>
        <p:spPr>
          <a:xfrm>
            <a:off x="4038600" y="1381675"/>
            <a:ext cx="1143000" cy="762001"/>
          </a:xfrm>
          <a:prstGeom prst="rect">
            <a:avLst/>
          </a:prstGeom>
        </p:spPr>
      </p:pic>
      <p:sp>
        <p:nvSpPr>
          <p:cNvPr id="9220" name="AutoShape 3"/>
          <p:cNvSpPr>
            <a:spLocks/>
          </p:cNvSpPr>
          <p:nvPr/>
        </p:nvSpPr>
        <p:spPr bwMode="auto">
          <a:xfrm rot="10800000">
            <a:off x="4433094" y="1997351"/>
            <a:ext cx="484188" cy="1073150"/>
          </a:xfrm>
          <a:custGeom>
            <a:avLst/>
            <a:gdLst>
              <a:gd name="T0" fmla="*/ 242094 w 21600"/>
              <a:gd name="T1" fmla="*/ 536575 h 21600"/>
              <a:gd name="T2" fmla="*/ 242094 w 21600"/>
              <a:gd name="T3" fmla="*/ 536575 h 21600"/>
              <a:gd name="T4" fmla="*/ 242094 w 21600"/>
              <a:gd name="T5" fmla="*/ 536575 h 21600"/>
              <a:gd name="T6" fmla="*/ 242094 w 21600"/>
              <a:gd name="T7" fmla="*/ 536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8" name="TextBox 7"/>
          <p:cNvSpPr txBox="1"/>
          <p:nvPr/>
        </p:nvSpPr>
        <p:spPr>
          <a:xfrm>
            <a:off x="2362200" y="5181600"/>
            <a:ext cx="1905000" cy="677108"/>
          </a:xfrm>
          <a:prstGeom prst="rect">
            <a:avLst/>
          </a:prstGeom>
          <a:noFill/>
        </p:spPr>
        <p:txBody>
          <a:bodyPr wrap="square" rtlCol="0">
            <a:spAutoFit/>
          </a:bodyPr>
          <a:lstStyle/>
          <a:p>
            <a:r>
              <a:rPr lang="en-US" sz="3800" i="1" dirty="0" smtClean="0">
                <a:solidFill>
                  <a:srgbClr val="FF0000"/>
                </a:solidFill>
              </a:rPr>
              <a:t>Step 4: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8</a:t>
            </a:r>
            <a:endParaRPr lang="en-US" altLang="en-US"/>
          </a:p>
        </p:txBody>
      </p:sp>
      <p:pic>
        <p:nvPicPr>
          <p:cNvPr id="10243" name="Picture 2" descr="image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5" y="1066800"/>
            <a:ext cx="4679950" cy="2843213"/>
          </a:xfrm>
          <a:prstGeom prst="rect">
            <a:avLst/>
          </a:prstGeom>
          <a:noFill/>
          <a:ln w="9525">
            <a:solidFill>
              <a:srgbClr val="5B9BD5"/>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AutoShape 3"/>
          <p:cNvSpPr>
            <a:spLocks/>
          </p:cNvSpPr>
          <p:nvPr/>
        </p:nvSpPr>
        <p:spPr bwMode="auto">
          <a:xfrm rot="-5764360">
            <a:off x="1815630" y="2413693"/>
            <a:ext cx="506413" cy="730250"/>
          </a:xfrm>
          <a:custGeom>
            <a:avLst/>
            <a:gdLst>
              <a:gd name="T0" fmla="*/ 253207 w 21600"/>
              <a:gd name="T1" fmla="*/ 365125 h 21600"/>
              <a:gd name="T2" fmla="*/ 253207 w 21600"/>
              <a:gd name="T3" fmla="*/ 365125 h 21600"/>
              <a:gd name="T4" fmla="*/ 253207 w 21600"/>
              <a:gd name="T5" fmla="*/ 365125 h 21600"/>
              <a:gd name="T6" fmla="*/ 253207 w 21600"/>
              <a:gd name="T7" fmla="*/ 36512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10245" name="Picture 4" descr="image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35813" y="1676400"/>
            <a:ext cx="4841875" cy="2962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AutoShape 5"/>
          <p:cNvSpPr>
            <a:spLocks/>
          </p:cNvSpPr>
          <p:nvPr/>
        </p:nvSpPr>
        <p:spPr bwMode="auto">
          <a:xfrm rot="-5623925">
            <a:off x="9559131" y="3910807"/>
            <a:ext cx="550863" cy="825500"/>
          </a:xfrm>
          <a:custGeom>
            <a:avLst/>
            <a:gdLst>
              <a:gd name="T0" fmla="*/ 275432 w 21600"/>
              <a:gd name="T1" fmla="*/ 412750 h 21600"/>
              <a:gd name="T2" fmla="*/ 275432 w 21600"/>
              <a:gd name="T3" fmla="*/ 412750 h 21600"/>
              <a:gd name="T4" fmla="*/ 275432 w 21600"/>
              <a:gd name="T5" fmla="*/ 412750 h 21600"/>
              <a:gd name="T6" fmla="*/ 275432 w 21600"/>
              <a:gd name="T7" fmla="*/ 4127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39"/>
                </a:moveTo>
                <a:lnTo>
                  <a:pt x="5399" y="16739"/>
                </a:lnTo>
                <a:lnTo>
                  <a:pt x="5399" y="0"/>
                </a:lnTo>
                <a:lnTo>
                  <a:pt x="16200" y="0"/>
                </a:lnTo>
                <a:lnTo>
                  <a:pt x="16200" y="16739"/>
                </a:lnTo>
                <a:lnTo>
                  <a:pt x="21600" y="16739"/>
                </a:lnTo>
                <a:lnTo>
                  <a:pt x="10800" y="21599"/>
                </a:lnTo>
                <a:lnTo>
                  <a:pt x="0" y="16739"/>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247" name="AutoShape 6"/>
          <p:cNvSpPr>
            <a:spLocks/>
          </p:cNvSpPr>
          <p:nvPr/>
        </p:nvSpPr>
        <p:spPr bwMode="auto">
          <a:xfrm>
            <a:off x="5082654" y="4879093"/>
            <a:ext cx="7267994" cy="1376363"/>
          </a:xfrm>
          <a:custGeom>
            <a:avLst/>
            <a:gdLst>
              <a:gd name="T0" fmla="*/ 2503488 w 21600"/>
              <a:gd name="T1" fmla="*/ 688182 h 21600"/>
              <a:gd name="T2" fmla="*/ 2503488 w 21600"/>
              <a:gd name="T3" fmla="*/ 688182 h 21600"/>
              <a:gd name="T4" fmla="*/ 2503488 w 21600"/>
              <a:gd name="T5" fmla="*/ 688182 h 21600"/>
              <a:gd name="T6" fmla="*/ 250348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 on “Sync now”</a:t>
            </a:r>
          </a:p>
          <a:p>
            <a:pPr defTabSz="914400" eaLnBrk="1">
              <a:lnSpc>
                <a:spcPct val="90000"/>
              </a:lnSpc>
              <a:spcBef>
                <a:spcPts val="1000"/>
              </a:spcBef>
            </a:pPr>
            <a:r>
              <a:rPr lang="en-US" altLang="en-US" sz="3800" dirty="0"/>
              <a:t>Next click on “Allow”</a:t>
            </a:r>
          </a:p>
        </p:txBody>
      </p:sp>
      <p:sp>
        <p:nvSpPr>
          <p:cNvPr id="8" name="TextBox 7"/>
          <p:cNvSpPr txBox="1"/>
          <p:nvPr/>
        </p:nvSpPr>
        <p:spPr>
          <a:xfrm>
            <a:off x="3200400" y="4782961"/>
            <a:ext cx="1905000" cy="677108"/>
          </a:xfrm>
          <a:prstGeom prst="rect">
            <a:avLst/>
          </a:prstGeom>
          <a:noFill/>
        </p:spPr>
        <p:txBody>
          <a:bodyPr wrap="square" rtlCol="0">
            <a:spAutoFit/>
          </a:bodyPr>
          <a:lstStyle/>
          <a:p>
            <a:r>
              <a:rPr lang="en-US" sz="3800" i="1" dirty="0" smtClean="0">
                <a:solidFill>
                  <a:srgbClr val="FF0000"/>
                </a:solidFill>
              </a:rPr>
              <a:t>Step 5: </a:t>
            </a:r>
            <a:endParaRPr lang="en-US" sz="3800" i="1" dirty="0">
              <a:solidFill>
                <a:srgbClr val="FF0000"/>
              </a:solidFill>
            </a:endParaRPr>
          </a:p>
        </p:txBody>
      </p:sp>
      <p:sp>
        <p:nvSpPr>
          <p:cNvPr id="9" name="TextBox 8"/>
          <p:cNvSpPr txBox="1"/>
          <p:nvPr/>
        </p:nvSpPr>
        <p:spPr>
          <a:xfrm>
            <a:off x="3200400" y="5460069"/>
            <a:ext cx="1905000" cy="677108"/>
          </a:xfrm>
          <a:prstGeom prst="rect">
            <a:avLst/>
          </a:prstGeom>
          <a:noFill/>
        </p:spPr>
        <p:txBody>
          <a:bodyPr wrap="square" rtlCol="0">
            <a:spAutoFit/>
          </a:bodyPr>
          <a:lstStyle/>
          <a:p>
            <a:r>
              <a:rPr lang="en-US" sz="3800" i="1" dirty="0" smtClean="0">
                <a:solidFill>
                  <a:srgbClr val="FF0000"/>
                </a:solidFill>
              </a:rPr>
              <a:t>Step 6: </a:t>
            </a:r>
            <a:endParaRPr lang="en-US" sz="3800" i="1" dirty="0">
              <a:solidFill>
                <a:srgbClr val="FF0000"/>
              </a:solidFill>
            </a:endParaRPr>
          </a:p>
        </p:txBody>
      </p:sp>
      <p:sp>
        <p:nvSpPr>
          <p:cNvPr id="2" name="TextBox 1"/>
          <p:cNvSpPr txBox="1"/>
          <p:nvPr/>
        </p:nvSpPr>
        <p:spPr>
          <a:xfrm>
            <a:off x="3200400" y="6137177"/>
            <a:ext cx="8458200" cy="523220"/>
          </a:xfrm>
          <a:prstGeom prst="rect">
            <a:avLst/>
          </a:prstGeom>
          <a:noFill/>
        </p:spPr>
        <p:txBody>
          <a:bodyPr wrap="square" rtlCol="0">
            <a:spAutoFit/>
          </a:bodyPr>
          <a:lstStyle/>
          <a:p>
            <a:r>
              <a:rPr lang="en-US" sz="2800" b="1" dirty="0" smtClean="0"/>
              <a:t>And then </a:t>
            </a:r>
            <a:r>
              <a:rPr lang="en-US" sz="2800" b="1" dirty="0" smtClean="0">
                <a:solidFill>
                  <a:srgbClr val="FF0000"/>
                </a:solidFill>
              </a:rPr>
              <a:t>STOP</a:t>
            </a:r>
            <a:r>
              <a:rPr lang="en-US" sz="2800" b="1" dirty="0" smtClean="0"/>
              <a:t>, do not click on anything else!</a:t>
            </a:r>
            <a:endParaRPr lang="en-US" sz="2800" b="1"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9</a:t>
            </a:r>
            <a:endParaRPr lang="en-US" altLang="en-US"/>
          </a:p>
        </p:txBody>
      </p:sp>
      <p:pic>
        <p:nvPicPr>
          <p:cNvPr id="11267" name="Picture 2" descr="image9.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199" y="1803400"/>
            <a:ext cx="6924675" cy="37218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8" name="AutoShape 3"/>
          <p:cNvSpPr>
            <a:spLocks/>
          </p:cNvSpPr>
          <p:nvPr/>
        </p:nvSpPr>
        <p:spPr bwMode="auto">
          <a:xfrm rot="-10357181">
            <a:off x="3430634" y="4069441"/>
            <a:ext cx="542197" cy="961460"/>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269" name="AutoShape 4"/>
          <p:cNvSpPr>
            <a:spLocks/>
          </p:cNvSpPr>
          <p:nvPr/>
        </p:nvSpPr>
        <p:spPr bwMode="auto">
          <a:xfrm>
            <a:off x="8293100" y="4921401"/>
            <a:ext cx="681038" cy="625475"/>
          </a:xfrm>
          <a:custGeom>
            <a:avLst/>
            <a:gdLst>
              <a:gd name="T0" fmla="*/ 340519 w 21600"/>
              <a:gd name="T1" fmla="*/ 312738 h 21600"/>
              <a:gd name="T2" fmla="*/ 340519 w 21600"/>
              <a:gd name="T3" fmla="*/ 312738 h 21600"/>
              <a:gd name="T4" fmla="*/ 340519 w 21600"/>
              <a:gd name="T5" fmla="*/ 312738 h 21600"/>
              <a:gd name="T6" fmla="*/ 340519 w 21600"/>
              <a:gd name="T7" fmla="*/ 312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0800"/>
                </a:moveTo>
                <a:cubicBezTo>
                  <a:pt x="0" y="4835"/>
                  <a:pt x="4834" y="0"/>
                  <a:pt x="10800" y="0"/>
                </a:cubicBezTo>
                <a:cubicBezTo>
                  <a:pt x="16764" y="0"/>
                  <a:pt x="21600" y="4835"/>
                  <a:pt x="21600" y="10800"/>
                </a:cubicBezTo>
                <a:cubicBezTo>
                  <a:pt x="21600" y="16764"/>
                  <a:pt x="16764" y="21600"/>
                  <a:pt x="10800" y="21600"/>
                </a:cubicBezTo>
                <a:cubicBezTo>
                  <a:pt x="4834" y="21600"/>
                  <a:pt x="0" y="16764"/>
                  <a:pt x="0" y="10800"/>
                </a:cubicBezTo>
                <a:close/>
                <a:moveTo>
                  <a:pt x="17050" y="14313"/>
                </a:moveTo>
                <a:cubicBezTo>
                  <a:pt x="19155" y="11130"/>
                  <a:pt x="18062" y="6976"/>
                  <a:pt x="14610" y="5036"/>
                </a:cubicBezTo>
                <a:cubicBezTo>
                  <a:pt x="12381" y="3783"/>
                  <a:pt x="9597" y="3719"/>
                  <a:pt x="7304" y="4868"/>
                </a:cubicBezTo>
                <a:lnTo>
                  <a:pt x="17050" y="14313"/>
                </a:lnTo>
                <a:close/>
                <a:moveTo>
                  <a:pt x="4548" y="7286"/>
                </a:moveTo>
                <a:cubicBezTo>
                  <a:pt x="2443" y="10469"/>
                  <a:pt x="3536" y="14623"/>
                  <a:pt x="6988" y="16563"/>
                </a:cubicBezTo>
                <a:cubicBezTo>
                  <a:pt x="9217" y="17816"/>
                  <a:pt x="12001" y="17880"/>
                  <a:pt x="14294" y="16731"/>
                </a:cubicBezTo>
                <a:lnTo>
                  <a:pt x="4548" y="7286"/>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270" name="AutoShape 5"/>
          <p:cNvSpPr>
            <a:spLocks/>
          </p:cNvSpPr>
          <p:nvPr/>
        </p:nvSpPr>
        <p:spPr bwMode="auto">
          <a:xfrm>
            <a:off x="3544888" y="754063"/>
            <a:ext cx="4786312" cy="839787"/>
          </a:xfrm>
          <a:custGeom>
            <a:avLst/>
            <a:gdLst>
              <a:gd name="T0" fmla="*/ 2393156 w 21600"/>
              <a:gd name="T1" fmla="*/ 419894 h 21600"/>
              <a:gd name="T2" fmla="*/ 2393156 w 21600"/>
              <a:gd name="T3" fmla="*/ 419894 h 21600"/>
              <a:gd name="T4" fmla="*/ 2393156 w 21600"/>
              <a:gd name="T5" fmla="*/ 419894 h 21600"/>
              <a:gd name="T6" fmla="*/ 2393156 w 21600"/>
              <a:gd name="T7" fmla="*/ 41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altLang="en-US" sz="4900" b="1" i="1" u="sng" dirty="0"/>
              <a:t>DO NOT </a:t>
            </a:r>
            <a:r>
              <a:rPr lang="en-US" altLang="en-US" sz="4900" b="1" dirty="0"/>
              <a:t>CLICK</a:t>
            </a:r>
            <a:endParaRPr lang="en-US" altLang="en-US" dirty="0"/>
          </a:p>
        </p:txBody>
      </p:sp>
      <p:sp>
        <p:nvSpPr>
          <p:cNvPr id="11271" name="AutoShape 6"/>
          <p:cNvSpPr>
            <a:spLocks/>
          </p:cNvSpPr>
          <p:nvPr/>
        </p:nvSpPr>
        <p:spPr bwMode="auto">
          <a:xfrm>
            <a:off x="4724400" y="5699125"/>
            <a:ext cx="5715000" cy="522288"/>
          </a:xfrm>
          <a:custGeom>
            <a:avLst/>
            <a:gdLst>
              <a:gd name="T0" fmla="*/ 2857500 w 21600"/>
              <a:gd name="T1" fmla="*/ 261144 h 21600"/>
              <a:gd name="T2" fmla="*/ 2857500 w 21600"/>
              <a:gd name="T3" fmla="*/ 261144 h 21600"/>
              <a:gd name="T4" fmla="*/ 2857500 w 21600"/>
              <a:gd name="T5" fmla="*/ 261144 h 21600"/>
              <a:gd name="T6" fmla="*/ 2857500 w 21600"/>
              <a:gd name="T7" fmla="*/ 2611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 the blue </a:t>
            </a:r>
            <a:r>
              <a:rPr lang="en-US" altLang="en-US" sz="3800" dirty="0" smtClean="0"/>
              <a:t>change </a:t>
            </a:r>
            <a:r>
              <a:rPr lang="en-US" altLang="en-US" sz="3800" dirty="0"/>
              <a:t>link</a:t>
            </a:r>
          </a:p>
        </p:txBody>
      </p:sp>
      <p:sp>
        <p:nvSpPr>
          <p:cNvPr id="2" name="AutoShape 7"/>
          <p:cNvSpPr>
            <a:spLocks/>
          </p:cNvSpPr>
          <p:nvPr/>
        </p:nvSpPr>
        <p:spPr bwMode="auto">
          <a:xfrm>
            <a:off x="8293100" y="963613"/>
            <a:ext cx="1689100" cy="420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25400" cap="flat" cmpd="sng">
            <a:solidFill>
              <a:srgbClr val="2683C6"/>
            </a:solidFill>
            <a:prstDash val="solid"/>
            <a:round/>
            <a:headEnd/>
            <a:tailEnd/>
          </a:ln>
          <a:effectLst>
            <a:outerShdw blurRad="38100" dist="25401" dir="2700000" algn="ctr" rotWithShape="0">
              <a:srgbClr val="000000">
                <a:alpha val="59999"/>
              </a:srgbClr>
            </a:outerShdw>
          </a:effectLst>
          <a:extLst>
            <a:ext uri="{909E8E84-426E-40DD-AFC4-6F175D3DCCD1}">
              <a14:hiddenFill xmlns:a14="http://schemas.microsoft.com/office/drawing/2010/main">
                <a:solidFill>
                  <a:srgbClr val="FFFFFF"/>
                </a:solidFill>
              </a14:hiddenFill>
            </a:ext>
          </a:extLst>
        </p:spPr>
        <p:txBody>
          <a:bodyPr lIns="45718" tIns="45718" rIns="45718" bIns="45718"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sz="2400" dirty="0">
                <a:latin typeface="Kozuka Gothic Pr6N" charset="0"/>
                <a:ea typeface="Kozuka Gothic Pr6N" charset="0"/>
                <a:cs typeface="Kozuka Gothic Pr6N" charset="0"/>
                <a:sym typeface="Kozuka Gothic Pr6N" charset="0"/>
              </a:rPr>
              <a:t>Sync Now</a:t>
            </a:r>
            <a:endParaRPr lang="en-US" altLang="en-US" dirty="0"/>
          </a:p>
        </p:txBody>
      </p:sp>
      <p:sp>
        <p:nvSpPr>
          <p:cNvPr id="9" name="TextBox 8"/>
          <p:cNvSpPr txBox="1"/>
          <p:nvPr/>
        </p:nvSpPr>
        <p:spPr>
          <a:xfrm>
            <a:off x="3124200" y="5621715"/>
            <a:ext cx="1905000" cy="677108"/>
          </a:xfrm>
          <a:prstGeom prst="rect">
            <a:avLst/>
          </a:prstGeom>
          <a:noFill/>
        </p:spPr>
        <p:txBody>
          <a:bodyPr wrap="square" rtlCol="0">
            <a:spAutoFit/>
          </a:bodyPr>
          <a:lstStyle/>
          <a:p>
            <a:r>
              <a:rPr lang="en-US" sz="3800" i="1" dirty="0" smtClean="0">
                <a:solidFill>
                  <a:srgbClr val="FF0000"/>
                </a:solidFill>
              </a:rPr>
              <a:t>Step 7: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10</a:t>
            </a:r>
            <a:endParaRPr lang="en-US" altLang="en-US"/>
          </a:p>
        </p:txBody>
      </p:sp>
      <p:sp>
        <p:nvSpPr>
          <p:cNvPr id="12292" name="AutoShape 3"/>
          <p:cNvSpPr>
            <a:spLocks/>
          </p:cNvSpPr>
          <p:nvPr/>
        </p:nvSpPr>
        <p:spPr bwMode="auto">
          <a:xfrm>
            <a:off x="6248400" y="1066800"/>
            <a:ext cx="5791200" cy="5695950"/>
          </a:xfrm>
          <a:custGeom>
            <a:avLst/>
            <a:gdLst>
              <a:gd name="T0" fmla="*/ 2500313 w 21600"/>
              <a:gd name="T1" fmla="*/ 3448050 h 21600"/>
              <a:gd name="T2" fmla="*/ 2500313 w 21600"/>
              <a:gd name="T3" fmla="*/ 3448050 h 21600"/>
              <a:gd name="T4" fmla="*/ 2500313 w 21600"/>
              <a:gd name="T5" fmla="*/ 3448050 h 21600"/>
              <a:gd name="T6" fmla="*/ 2500313 w 21600"/>
              <a:gd name="T7" fmla="*/ 3448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on Computer.</a:t>
            </a:r>
          </a:p>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on Local Disk (D:)</a:t>
            </a:r>
          </a:p>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on the folder with your </a:t>
            </a:r>
            <a:r>
              <a:rPr lang="en-US" altLang="en-US" sz="3600" dirty="0" smtClean="0"/>
              <a:t>Username.</a:t>
            </a:r>
          </a:p>
          <a:p>
            <a:pPr marL="742950" indent="-742950" defTabSz="914400" eaLnBrk="1">
              <a:lnSpc>
                <a:spcPct val="90000"/>
              </a:lnSpc>
              <a:spcBef>
                <a:spcPts val="1000"/>
              </a:spcBef>
              <a:buFont typeface="+mj-lt"/>
              <a:buAutoNum type="alphaLcParenR"/>
            </a:pPr>
            <a:r>
              <a:rPr lang="en-US" altLang="en-US" sz="3600" dirty="0" smtClean="0"/>
              <a:t>Click </a:t>
            </a:r>
            <a:r>
              <a:rPr lang="en-US" altLang="en-US" sz="3600" dirty="0"/>
              <a:t>OK once you are done.</a:t>
            </a:r>
          </a:p>
          <a:p>
            <a:pPr defTabSz="914400" eaLnBrk="1">
              <a:lnSpc>
                <a:spcPct val="90000"/>
              </a:lnSpc>
              <a:spcBef>
                <a:spcPts val="1000"/>
              </a:spcBef>
            </a:pPr>
            <a:endParaRPr lang="en-US" altLang="en-US" sz="3600" dirty="0" smtClean="0"/>
          </a:p>
          <a:p>
            <a:pPr defTabSz="914400" eaLnBrk="1">
              <a:lnSpc>
                <a:spcPct val="90000"/>
              </a:lnSpc>
              <a:spcBef>
                <a:spcPts val="1000"/>
              </a:spcBef>
            </a:pPr>
            <a:endParaRPr lang="en-US" altLang="en-US" sz="3600" dirty="0"/>
          </a:p>
          <a:p>
            <a:pPr defTabSz="914400" eaLnBrk="1">
              <a:lnSpc>
                <a:spcPct val="90000"/>
              </a:lnSpc>
              <a:spcBef>
                <a:spcPts val="1000"/>
              </a:spcBef>
            </a:pPr>
            <a:r>
              <a:rPr lang="en-US" altLang="en-US" dirty="0"/>
              <a:t>If you do not see your folder with your name, </a:t>
            </a:r>
            <a:r>
              <a:rPr lang="en-US" altLang="en-US" dirty="0" smtClean="0"/>
              <a:t>select “Make New Folder” and create one under Local Disk (D:) </a:t>
            </a:r>
            <a:endParaRPr lang="en-US" altLang="en-US" dirty="0"/>
          </a:p>
          <a:p>
            <a:pPr algn="ctr" defTabSz="914400" eaLnBrk="1">
              <a:lnSpc>
                <a:spcPct val="90000"/>
              </a:lnSpc>
              <a:spcBef>
                <a:spcPts val="1000"/>
              </a:spcBef>
            </a:pPr>
            <a:endParaRPr lang="en-US" altLang="en-US" sz="3800" dirty="0"/>
          </a:p>
        </p:txBody>
      </p:sp>
      <p:pic>
        <p:nvPicPr>
          <p:cNvPr id="1026" name="Picture 1"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731" t="743" r="1299" b="583"/>
          <a:stretch/>
        </p:blipFill>
        <p:spPr bwMode="auto">
          <a:xfrm>
            <a:off x="2438400" y="990600"/>
            <a:ext cx="35219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72200" y="313492"/>
            <a:ext cx="1905000" cy="677108"/>
          </a:xfrm>
          <a:prstGeom prst="rect">
            <a:avLst/>
          </a:prstGeom>
          <a:noFill/>
        </p:spPr>
        <p:txBody>
          <a:bodyPr wrap="square" rtlCol="0">
            <a:spAutoFit/>
          </a:bodyPr>
          <a:lstStyle/>
          <a:p>
            <a:r>
              <a:rPr lang="en-US" sz="3800" i="1" dirty="0" smtClean="0">
                <a:solidFill>
                  <a:srgbClr val="FF0000"/>
                </a:solidFill>
              </a:rPr>
              <a:t>Step 8: </a:t>
            </a:r>
            <a:endParaRPr lang="en-US" sz="3800" i="1" dirty="0">
              <a:solidFill>
                <a:srgbClr val="FF0000"/>
              </a:solidFill>
            </a:endParaRPr>
          </a:p>
        </p:txBody>
      </p:sp>
      <p:sp>
        <p:nvSpPr>
          <p:cNvPr id="9" name="AutoShape 3"/>
          <p:cNvSpPr>
            <a:spLocks/>
          </p:cNvSpPr>
          <p:nvPr/>
        </p:nvSpPr>
        <p:spPr bwMode="auto">
          <a:xfrm rot="16200000">
            <a:off x="2144150" y="2199248"/>
            <a:ext cx="324017" cy="649918"/>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AutoShape 3"/>
          <p:cNvSpPr>
            <a:spLocks/>
          </p:cNvSpPr>
          <p:nvPr/>
        </p:nvSpPr>
        <p:spPr bwMode="auto">
          <a:xfrm rot="16200000">
            <a:off x="2144150" y="2580248"/>
            <a:ext cx="324017" cy="649919"/>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1" name="AutoShape 3"/>
          <p:cNvSpPr>
            <a:spLocks/>
          </p:cNvSpPr>
          <p:nvPr/>
        </p:nvSpPr>
        <p:spPr bwMode="auto">
          <a:xfrm rot="16200000">
            <a:off x="2144150" y="3589814"/>
            <a:ext cx="324017" cy="649919"/>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2" name="AutoShape 3"/>
          <p:cNvSpPr>
            <a:spLocks/>
          </p:cNvSpPr>
          <p:nvPr/>
        </p:nvSpPr>
        <p:spPr bwMode="auto">
          <a:xfrm rot="10800000">
            <a:off x="4572000" y="5715000"/>
            <a:ext cx="304801" cy="684842"/>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2" name="TextBox 1"/>
          <p:cNvSpPr txBox="1"/>
          <p:nvPr/>
        </p:nvSpPr>
        <p:spPr>
          <a:xfrm>
            <a:off x="1752600" y="2316884"/>
            <a:ext cx="3048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1752600" y="2686216"/>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a:t>
            </a:r>
          </a:p>
        </p:txBody>
      </p:sp>
      <p:sp>
        <p:nvSpPr>
          <p:cNvPr id="15" name="TextBox 14"/>
          <p:cNvSpPr txBox="1"/>
          <p:nvPr/>
        </p:nvSpPr>
        <p:spPr>
          <a:xfrm>
            <a:off x="1752600" y="3707451"/>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c</a:t>
            </a:r>
          </a:p>
        </p:txBody>
      </p:sp>
      <p:sp>
        <p:nvSpPr>
          <p:cNvPr id="16" name="TextBox 15"/>
          <p:cNvSpPr txBox="1"/>
          <p:nvPr/>
        </p:nvSpPr>
        <p:spPr>
          <a:xfrm>
            <a:off x="4572001" y="6333609"/>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d</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pic>
        <p:nvPicPr>
          <p:cNvPr id="13315" name="Picture 2" descr="image1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799"/>
            <a:ext cx="7308850" cy="357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AutoShape 3"/>
          <p:cNvSpPr>
            <a:spLocks/>
          </p:cNvSpPr>
          <p:nvPr/>
        </p:nvSpPr>
        <p:spPr bwMode="auto">
          <a:xfrm>
            <a:off x="8136189" y="3124200"/>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8" name="AutoShape 5"/>
          <p:cNvSpPr>
            <a:spLocks/>
          </p:cNvSpPr>
          <p:nvPr/>
        </p:nvSpPr>
        <p:spPr bwMode="auto">
          <a:xfrm rot="16200000">
            <a:off x="2353945" y="2078774"/>
            <a:ext cx="376642" cy="1047520"/>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nvGrpSpPr>
          <p:cNvPr id="2" name="Group 1"/>
          <p:cNvGrpSpPr/>
          <p:nvPr/>
        </p:nvGrpSpPr>
        <p:grpSpPr>
          <a:xfrm>
            <a:off x="2018506" y="5033901"/>
            <a:ext cx="10097294" cy="1376363"/>
            <a:chOff x="2018506" y="4859337"/>
            <a:chExt cx="10097294" cy="1376363"/>
          </a:xfrm>
        </p:grpSpPr>
        <p:sp>
          <p:nvSpPr>
            <p:cNvPr id="13317" name="AutoShape 4"/>
            <p:cNvSpPr>
              <a:spLocks/>
            </p:cNvSpPr>
            <p:nvPr/>
          </p:nvSpPr>
          <p:spPr bwMode="auto">
            <a:xfrm>
              <a:off x="2018506" y="4859337"/>
              <a:ext cx="10097294" cy="1376363"/>
            </a:xfrm>
            <a:custGeom>
              <a:avLst/>
              <a:gdLst>
                <a:gd name="T0" fmla="*/ 4953794 w 21600"/>
                <a:gd name="T1" fmla="*/ 688182 h 21600"/>
                <a:gd name="T2" fmla="*/ 4953794 w 21600"/>
                <a:gd name="T3" fmla="*/ 688182 h 21600"/>
                <a:gd name="T4" fmla="*/ 4953794 w 21600"/>
                <a:gd name="T5" fmla="*/ 688182 h 21600"/>
                <a:gd name="T6" fmla="*/ 4953794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800" dirty="0" smtClean="0"/>
                <a:t>The </a:t>
              </a:r>
              <a:r>
                <a:rPr lang="en-US" altLang="en-US" sz="3800" dirty="0"/>
                <a:t>window should show D:\</a:t>
              </a:r>
              <a:r>
                <a:rPr lang="en-US" altLang="en-US" sz="3800" dirty="0" smtClean="0"/>
                <a:t>yourusername</a:t>
              </a:r>
            </a:p>
            <a:p>
              <a:pPr marL="742950" indent="-742950" defTabSz="914400" eaLnBrk="1">
                <a:lnSpc>
                  <a:spcPct val="90000"/>
                </a:lnSpc>
                <a:spcBef>
                  <a:spcPts val="1000"/>
                </a:spcBef>
                <a:buFont typeface="+mj-lt"/>
                <a:buAutoNum type="alphaLcParenR"/>
              </a:pPr>
              <a:r>
                <a:rPr lang="en-US" altLang="en-US" sz="3800" dirty="0" smtClean="0"/>
                <a:t>Click on </a:t>
              </a:r>
              <a:endParaRPr lang="en-US" altLang="en-US" sz="3800" dirty="0"/>
            </a:p>
            <a:p>
              <a:pPr algn="ctr" defTabSz="914400" eaLnBrk="1">
                <a:lnSpc>
                  <a:spcPct val="90000"/>
                </a:lnSpc>
                <a:spcBef>
                  <a:spcPts val="1000"/>
                </a:spcBef>
              </a:pPr>
              <a:r>
                <a:rPr lang="en-US" altLang="en-US" sz="3800" dirty="0"/>
                <a:t>				</a:t>
              </a:r>
            </a:p>
          </p:txBody>
        </p:sp>
        <p:sp>
          <p:nvSpPr>
            <p:cNvPr id="8" name="AutoShape 7"/>
            <p:cNvSpPr>
              <a:spLocks/>
            </p:cNvSpPr>
            <p:nvPr/>
          </p:nvSpPr>
          <p:spPr bwMode="auto">
            <a:xfrm>
              <a:off x="4648200" y="5547518"/>
              <a:ext cx="1689100" cy="4206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w="25400" cap="flat" cmpd="sng">
              <a:solidFill>
                <a:srgbClr val="2683C6"/>
              </a:solidFill>
              <a:prstDash val="solid"/>
              <a:round/>
              <a:headEnd/>
              <a:tailEnd/>
            </a:ln>
            <a:effectLst>
              <a:outerShdw blurRad="38100" dist="25401" dir="2700000" algn="ctr" rotWithShape="0">
                <a:srgbClr val="000000">
                  <a:alpha val="59999"/>
                </a:srgbClr>
              </a:outerShdw>
            </a:effectLst>
            <a:extLst>
              <a:ext uri="{909E8E84-426E-40DD-AFC4-6F175D3DCCD1}">
                <a14:hiddenFill xmlns:a14="http://schemas.microsoft.com/office/drawing/2010/main">
                  <a:solidFill>
                    <a:srgbClr val="FFFFFF"/>
                  </a:solidFill>
                </a14:hiddenFill>
              </a:ext>
            </a:extLst>
          </p:spPr>
          <p:txBody>
            <a:bodyPr lIns="45718" tIns="45718" rIns="45718" bIns="45718"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defTabSz="4572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eaLnBrk="1"/>
              <a:r>
                <a:rPr lang="en-US" altLang="en-US" sz="2400" dirty="0">
                  <a:latin typeface="Kozuka Gothic Pr6N" charset="0"/>
                  <a:ea typeface="Kozuka Gothic Pr6N" charset="0"/>
                  <a:cs typeface="Kozuka Gothic Pr6N" charset="0"/>
                  <a:sym typeface="Kozuka Gothic Pr6N" charset="0"/>
                </a:rPr>
                <a:t>Sync Now</a:t>
              </a:r>
              <a:endParaRPr lang="en-US" altLang="en-US" dirty="0"/>
            </a:p>
          </p:txBody>
        </p:sp>
      </p:grpSp>
      <p:sp>
        <p:nvSpPr>
          <p:cNvPr id="9" name="TextBox 8"/>
          <p:cNvSpPr txBox="1"/>
          <p:nvPr/>
        </p:nvSpPr>
        <p:spPr>
          <a:xfrm>
            <a:off x="1905000" y="4356793"/>
            <a:ext cx="1905000" cy="677108"/>
          </a:xfrm>
          <a:prstGeom prst="rect">
            <a:avLst/>
          </a:prstGeom>
          <a:noFill/>
        </p:spPr>
        <p:txBody>
          <a:bodyPr wrap="square" rtlCol="0">
            <a:spAutoFit/>
          </a:bodyPr>
          <a:lstStyle/>
          <a:p>
            <a:r>
              <a:rPr lang="en-US" sz="3800" i="1" dirty="0" smtClean="0">
                <a:solidFill>
                  <a:srgbClr val="FF0000"/>
                </a:solidFill>
              </a:rPr>
              <a:t>Step 9: </a:t>
            </a:r>
            <a:endParaRPr lang="en-US" sz="3800" i="1" dirty="0">
              <a:solidFill>
                <a:srgbClr val="FF0000"/>
              </a:solidFill>
            </a:endParaRPr>
          </a:p>
        </p:txBody>
      </p:sp>
      <p:sp>
        <p:nvSpPr>
          <p:cNvPr id="10" name="TextBox 9"/>
          <p:cNvSpPr txBox="1"/>
          <p:nvPr/>
        </p:nvSpPr>
        <p:spPr>
          <a:xfrm>
            <a:off x="1752600" y="2398632"/>
            <a:ext cx="3048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8136189" y="2747562"/>
            <a:ext cx="304800"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rPr>
              <a:t>b</a:t>
            </a: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pic>
        <p:nvPicPr>
          <p:cNvPr id="3" name="Picture 2"/>
          <p:cNvPicPr>
            <a:picLocks noChangeAspect="1"/>
          </p:cNvPicPr>
          <p:nvPr/>
        </p:nvPicPr>
        <p:blipFill rotWithShape="1">
          <a:blip r:embed="rId3"/>
          <a:srcRect t="21621"/>
          <a:stretch/>
        </p:blipFill>
        <p:spPr>
          <a:xfrm>
            <a:off x="6504110" y="2089099"/>
            <a:ext cx="5083053" cy="552450"/>
          </a:xfrm>
          <a:prstGeom prst="rect">
            <a:avLst/>
          </a:prstGeom>
        </p:spPr>
      </p:pic>
      <p:sp>
        <p:nvSpPr>
          <p:cNvPr id="13316" name="AutoShape 3"/>
          <p:cNvSpPr>
            <a:spLocks/>
          </p:cNvSpPr>
          <p:nvPr/>
        </p:nvSpPr>
        <p:spPr bwMode="auto">
          <a:xfrm>
            <a:off x="9144000" y="1500643"/>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4" name="Picture 3"/>
          <p:cNvPicPr>
            <a:picLocks noChangeAspect="1"/>
          </p:cNvPicPr>
          <p:nvPr/>
        </p:nvPicPr>
        <p:blipFill>
          <a:blip r:embed="rId4"/>
          <a:stretch>
            <a:fillRect/>
          </a:stretch>
        </p:blipFill>
        <p:spPr>
          <a:xfrm>
            <a:off x="7772400" y="3435248"/>
            <a:ext cx="3814763" cy="2569588"/>
          </a:xfrm>
          <a:prstGeom prst="rect">
            <a:avLst/>
          </a:prstGeom>
        </p:spPr>
      </p:pic>
      <p:sp>
        <p:nvSpPr>
          <p:cNvPr id="13318" name="AutoShape 5"/>
          <p:cNvSpPr>
            <a:spLocks/>
          </p:cNvSpPr>
          <p:nvPr/>
        </p:nvSpPr>
        <p:spPr bwMode="auto">
          <a:xfrm rot="16200000">
            <a:off x="7193439" y="5150961"/>
            <a:ext cx="376642" cy="1047520"/>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5" name="AutoShape 3"/>
          <p:cNvSpPr>
            <a:spLocks/>
          </p:cNvSpPr>
          <p:nvPr/>
        </p:nvSpPr>
        <p:spPr bwMode="auto">
          <a:xfrm>
            <a:off x="1828800" y="2178478"/>
            <a:ext cx="4446710" cy="3826358"/>
          </a:xfrm>
          <a:custGeom>
            <a:avLst/>
            <a:gdLst>
              <a:gd name="T0" fmla="*/ 2500313 w 21600"/>
              <a:gd name="T1" fmla="*/ 3448050 h 21600"/>
              <a:gd name="T2" fmla="*/ 2500313 w 21600"/>
              <a:gd name="T3" fmla="*/ 3448050 h 21600"/>
              <a:gd name="T4" fmla="*/ 2500313 w 21600"/>
              <a:gd name="T5" fmla="*/ 3448050 h 21600"/>
              <a:gd name="T6" fmla="*/ 2500313 w 21600"/>
              <a:gd name="T7" fmla="*/ 3448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600" dirty="0" smtClean="0"/>
              <a:t>Click on the folder at the bottom right.</a:t>
            </a:r>
            <a:endParaRPr lang="en-US" altLang="en-US" sz="3600" dirty="0"/>
          </a:p>
          <a:p>
            <a:pPr marL="742950" indent="-742950" defTabSz="914400" eaLnBrk="1">
              <a:lnSpc>
                <a:spcPct val="90000"/>
              </a:lnSpc>
              <a:spcBef>
                <a:spcPts val="1000"/>
              </a:spcBef>
              <a:buFont typeface="+mj-lt"/>
              <a:buAutoNum type="alphaLcParenR"/>
            </a:pPr>
            <a:r>
              <a:rPr lang="en-US" altLang="en-US" sz="3600" dirty="0" smtClean="0"/>
              <a:t>Look for your </a:t>
            </a:r>
            <a:r>
              <a:rPr lang="en-US" altLang="en-US" sz="3600" dirty="0" err="1" smtClean="0"/>
              <a:t>OneDrive</a:t>
            </a:r>
            <a:r>
              <a:rPr lang="en-US" altLang="en-US" sz="3600" dirty="0" smtClean="0"/>
              <a:t>.  It is represented with a cloud icon.</a:t>
            </a:r>
            <a:endParaRPr lang="en-US" altLang="en-US" sz="3600" dirty="0"/>
          </a:p>
          <a:p>
            <a:pPr algn="ctr" defTabSz="914400" eaLnBrk="1">
              <a:lnSpc>
                <a:spcPct val="90000"/>
              </a:lnSpc>
              <a:spcBef>
                <a:spcPts val="1000"/>
              </a:spcBef>
            </a:pPr>
            <a:endParaRPr lang="en-US" altLang="en-US" sz="3800" dirty="0"/>
          </a:p>
        </p:txBody>
      </p:sp>
      <p:sp>
        <p:nvSpPr>
          <p:cNvPr id="16" name="AutoShape 5"/>
          <p:cNvSpPr>
            <a:spLocks/>
          </p:cNvSpPr>
          <p:nvPr/>
        </p:nvSpPr>
        <p:spPr bwMode="auto">
          <a:xfrm>
            <a:off x="2389310" y="366628"/>
            <a:ext cx="8229600" cy="839787"/>
          </a:xfrm>
          <a:custGeom>
            <a:avLst/>
            <a:gdLst>
              <a:gd name="T0" fmla="*/ 2393156 w 21600"/>
              <a:gd name="T1" fmla="*/ 419894 h 21600"/>
              <a:gd name="T2" fmla="*/ 2393156 w 21600"/>
              <a:gd name="T3" fmla="*/ 419894 h 21600"/>
              <a:gd name="T4" fmla="*/ 2393156 w 21600"/>
              <a:gd name="T5" fmla="*/ 419894 h 21600"/>
              <a:gd name="T6" fmla="*/ 2393156 w 21600"/>
              <a:gd name="T7" fmla="*/ 41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altLang="en-US" sz="4900" b="1" dirty="0" smtClean="0"/>
              <a:t>Checking Your </a:t>
            </a:r>
            <a:r>
              <a:rPr lang="en-US" altLang="en-US" sz="4900" b="1" dirty="0" err="1" smtClean="0"/>
              <a:t>OneDrive</a:t>
            </a:r>
            <a:endParaRPr lang="en-US" altLang="en-US" dirty="0"/>
          </a:p>
        </p:txBody>
      </p:sp>
    </p:spTree>
    <p:extLst>
      <p:ext uri="{BB962C8B-B14F-4D97-AF65-F5344CB8AC3E}">
        <p14:creationId xmlns:p14="http://schemas.microsoft.com/office/powerpoint/2010/main" val="2407002776"/>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pic>
        <p:nvPicPr>
          <p:cNvPr id="5" name="Picture 4"/>
          <p:cNvPicPr>
            <a:picLocks noChangeAspect="1"/>
          </p:cNvPicPr>
          <p:nvPr/>
        </p:nvPicPr>
        <p:blipFill>
          <a:blip r:embed="rId3"/>
          <a:stretch>
            <a:fillRect/>
          </a:stretch>
        </p:blipFill>
        <p:spPr>
          <a:xfrm>
            <a:off x="5791200" y="1143000"/>
            <a:ext cx="5746906" cy="5168755"/>
          </a:xfrm>
          <a:prstGeom prst="rect">
            <a:avLst/>
          </a:prstGeom>
        </p:spPr>
      </p:pic>
      <p:sp>
        <p:nvSpPr>
          <p:cNvPr id="13318" name="AutoShape 5"/>
          <p:cNvSpPr>
            <a:spLocks/>
          </p:cNvSpPr>
          <p:nvPr/>
        </p:nvSpPr>
        <p:spPr bwMode="auto">
          <a:xfrm rot="5400000">
            <a:off x="11048853" y="2340622"/>
            <a:ext cx="508292" cy="1363663"/>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6" name="AutoShape 3"/>
          <p:cNvSpPr>
            <a:spLocks/>
          </p:cNvSpPr>
          <p:nvPr/>
        </p:nvSpPr>
        <p:spPr bwMode="auto">
          <a:xfrm rot="5400000">
            <a:off x="10076339" y="4469924"/>
            <a:ext cx="511843" cy="86839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8" name="AutoShape 3"/>
          <p:cNvSpPr>
            <a:spLocks/>
          </p:cNvSpPr>
          <p:nvPr/>
        </p:nvSpPr>
        <p:spPr bwMode="auto">
          <a:xfrm rot="16444458">
            <a:off x="5469818" y="4881127"/>
            <a:ext cx="511843" cy="86839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AutoShape 5"/>
          <p:cNvSpPr>
            <a:spLocks/>
          </p:cNvSpPr>
          <p:nvPr/>
        </p:nvSpPr>
        <p:spPr bwMode="auto">
          <a:xfrm>
            <a:off x="2407333" y="199953"/>
            <a:ext cx="8229600" cy="839787"/>
          </a:xfrm>
          <a:custGeom>
            <a:avLst/>
            <a:gdLst>
              <a:gd name="T0" fmla="*/ 2393156 w 21600"/>
              <a:gd name="T1" fmla="*/ 419894 h 21600"/>
              <a:gd name="T2" fmla="*/ 2393156 w 21600"/>
              <a:gd name="T3" fmla="*/ 419894 h 21600"/>
              <a:gd name="T4" fmla="*/ 2393156 w 21600"/>
              <a:gd name="T5" fmla="*/ 419894 h 21600"/>
              <a:gd name="T6" fmla="*/ 2393156 w 21600"/>
              <a:gd name="T7" fmla="*/ 4198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r>
              <a:rPr lang="en-US" altLang="en-US" sz="4900" b="1" dirty="0" smtClean="0"/>
              <a:t>Shortcut Your </a:t>
            </a:r>
            <a:r>
              <a:rPr lang="en-US" altLang="en-US" sz="4900" b="1" dirty="0" err="1" smtClean="0"/>
              <a:t>OneDrive</a:t>
            </a:r>
            <a:endParaRPr lang="en-US" altLang="en-US" dirty="0"/>
          </a:p>
        </p:txBody>
      </p:sp>
      <p:sp>
        <p:nvSpPr>
          <p:cNvPr id="11" name="AutoShape 3"/>
          <p:cNvSpPr>
            <a:spLocks/>
          </p:cNvSpPr>
          <p:nvPr/>
        </p:nvSpPr>
        <p:spPr bwMode="auto">
          <a:xfrm>
            <a:off x="1752600" y="1775091"/>
            <a:ext cx="4038600" cy="3826358"/>
          </a:xfrm>
          <a:custGeom>
            <a:avLst/>
            <a:gdLst>
              <a:gd name="T0" fmla="*/ 2500313 w 21600"/>
              <a:gd name="T1" fmla="*/ 3448050 h 21600"/>
              <a:gd name="T2" fmla="*/ 2500313 w 21600"/>
              <a:gd name="T3" fmla="*/ 3448050 h 21600"/>
              <a:gd name="T4" fmla="*/ 2500313 w 21600"/>
              <a:gd name="T5" fmla="*/ 3448050 h 21600"/>
              <a:gd name="T6" fmla="*/ 2500313 w 21600"/>
              <a:gd name="T7" fmla="*/ 34480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marL="742950" indent="-742950" defTabSz="914400" eaLnBrk="1">
              <a:lnSpc>
                <a:spcPct val="90000"/>
              </a:lnSpc>
              <a:spcBef>
                <a:spcPts val="1000"/>
              </a:spcBef>
              <a:buFont typeface="+mj-lt"/>
              <a:buAutoNum type="alphaLcParenR"/>
            </a:pPr>
            <a:r>
              <a:rPr lang="en-US" altLang="en-US" sz="3200" dirty="0" smtClean="0"/>
              <a:t>Right click on your </a:t>
            </a:r>
            <a:r>
              <a:rPr lang="en-US" altLang="en-US" sz="3200" dirty="0" err="1" smtClean="0"/>
              <a:t>Onedrive</a:t>
            </a:r>
            <a:r>
              <a:rPr lang="en-US" altLang="en-US" sz="3200" dirty="0" smtClean="0"/>
              <a:t>.</a:t>
            </a:r>
            <a:endParaRPr lang="en-US" altLang="en-US" sz="3200" dirty="0"/>
          </a:p>
          <a:p>
            <a:pPr marL="742950" indent="-742950" defTabSz="914400" eaLnBrk="1">
              <a:lnSpc>
                <a:spcPct val="90000"/>
              </a:lnSpc>
              <a:spcBef>
                <a:spcPts val="1000"/>
              </a:spcBef>
              <a:buFont typeface="+mj-lt"/>
              <a:buAutoNum type="alphaLcParenR"/>
            </a:pPr>
            <a:r>
              <a:rPr lang="en-US" altLang="en-US" sz="3200" dirty="0" smtClean="0"/>
              <a:t>Hover your mouse over “Send to.”</a:t>
            </a:r>
          </a:p>
          <a:p>
            <a:pPr marL="742950" indent="-742950" defTabSz="914400" eaLnBrk="1">
              <a:lnSpc>
                <a:spcPct val="90000"/>
              </a:lnSpc>
              <a:spcBef>
                <a:spcPts val="1000"/>
              </a:spcBef>
              <a:buFont typeface="+mj-lt"/>
              <a:buAutoNum type="alphaLcParenR"/>
            </a:pPr>
            <a:r>
              <a:rPr lang="en-US" altLang="en-US" sz="3200" dirty="0" smtClean="0"/>
              <a:t>Left click on (create shortcut)</a:t>
            </a:r>
            <a:endParaRPr lang="en-US" altLang="en-US" sz="3200" dirty="0"/>
          </a:p>
          <a:p>
            <a:pPr algn="ctr" defTabSz="914400" eaLnBrk="1">
              <a:lnSpc>
                <a:spcPct val="90000"/>
              </a:lnSpc>
              <a:spcBef>
                <a:spcPts val="1000"/>
              </a:spcBef>
            </a:pPr>
            <a:endParaRPr lang="en-US" altLang="en-US" sz="3800" dirty="0"/>
          </a:p>
        </p:txBody>
      </p:sp>
    </p:spTree>
    <p:extLst>
      <p:ext uri="{BB962C8B-B14F-4D97-AF65-F5344CB8AC3E}">
        <p14:creationId xmlns:p14="http://schemas.microsoft.com/office/powerpoint/2010/main" val="161783116"/>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11</a:t>
            </a:r>
            <a:endParaRPr lang="en-US" altLang="en-US"/>
          </a:p>
        </p:txBody>
      </p:sp>
      <p:sp>
        <p:nvSpPr>
          <p:cNvPr id="13316" name="AutoShape 3"/>
          <p:cNvSpPr>
            <a:spLocks/>
          </p:cNvSpPr>
          <p:nvPr/>
        </p:nvSpPr>
        <p:spPr bwMode="auto">
          <a:xfrm>
            <a:off x="8077200" y="4135110"/>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317" name="AutoShape 4"/>
          <p:cNvSpPr>
            <a:spLocks/>
          </p:cNvSpPr>
          <p:nvPr/>
        </p:nvSpPr>
        <p:spPr bwMode="auto">
          <a:xfrm>
            <a:off x="1905000" y="533400"/>
            <a:ext cx="10097294" cy="1376363"/>
          </a:xfrm>
          <a:custGeom>
            <a:avLst/>
            <a:gdLst>
              <a:gd name="T0" fmla="*/ 4953794 w 21600"/>
              <a:gd name="T1" fmla="*/ 688182 h 21600"/>
              <a:gd name="T2" fmla="*/ 4953794 w 21600"/>
              <a:gd name="T3" fmla="*/ 688182 h 21600"/>
              <a:gd name="T4" fmla="*/ 4953794 w 21600"/>
              <a:gd name="T5" fmla="*/ 688182 h 21600"/>
              <a:gd name="T6" fmla="*/ 4953794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ctr" defTabSz="914400" eaLnBrk="1">
              <a:lnSpc>
                <a:spcPct val="90000"/>
              </a:lnSpc>
              <a:spcBef>
                <a:spcPts val="1000"/>
              </a:spcBef>
            </a:pPr>
            <a:r>
              <a:rPr lang="en-US" altLang="en-US" sz="3800" dirty="0" smtClean="0"/>
              <a:t>Why should I remember this website? </a:t>
            </a:r>
            <a:r>
              <a:rPr lang="en-US" altLang="en-US" sz="3800" b="1" dirty="0" smtClean="0"/>
              <a:t>office365.houstonisd.org</a:t>
            </a:r>
          </a:p>
          <a:p>
            <a:pPr algn="ctr" defTabSz="914400" eaLnBrk="1">
              <a:lnSpc>
                <a:spcPct val="90000"/>
              </a:lnSpc>
              <a:spcBef>
                <a:spcPts val="1000"/>
              </a:spcBef>
            </a:pPr>
            <a:endParaRPr lang="en-US" altLang="en-US" sz="3800" b="1" dirty="0"/>
          </a:p>
          <a:p>
            <a:pPr algn="ctr" defTabSz="914400" eaLnBrk="1">
              <a:lnSpc>
                <a:spcPct val="90000"/>
              </a:lnSpc>
              <a:spcBef>
                <a:spcPts val="1000"/>
              </a:spcBef>
            </a:pPr>
            <a:endParaRPr lang="en-US" altLang="en-US" sz="3800" b="1" dirty="0" smtClean="0"/>
          </a:p>
          <a:p>
            <a:pPr defTabSz="914400" eaLnBrk="1">
              <a:lnSpc>
                <a:spcPct val="90000"/>
              </a:lnSpc>
              <a:spcBef>
                <a:spcPts val="1000"/>
              </a:spcBef>
            </a:pPr>
            <a:r>
              <a:rPr lang="en-US" altLang="en-US" sz="2400" b="1" dirty="0" err="1" smtClean="0"/>
              <a:t>OneDrive</a:t>
            </a:r>
            <a:r>
              <a:rPr lang="en-US" altLang="en-US" sz="2400" dirty="0"/>
              <a:t> </a:t>
            </a:r>
            <a:r>
              <a:rPr lang="en-US" altLang="en-US" sz="2400" dirty="0" smtClean="0"/>
              <a:t>– where you save your documents</a:t>
            </a:r>
          </a:p>
          <a:p>
            <a:pPr defTabSz="914400" eaLnBrk="1">
              <a:lnSpc>
                <a:spcPct val="90000"/>
              </a:lnSpc>
              <a:spcBef>
                <a:spcPts val="1000"/>
              </a:spcBef>
            </a:pPr>
            <a:r>
              <a:rPr lang="en-US" altLang="en-US" sz="2400" b="1" dirty="0" smtClean="0"/>
              <a:t>Outlook</a:t>
            </a:r>
            <a:r>
              <a:rPr lang="en-US" altLang="en-US" sz="2400" dirty="0" smtClean="0"/>
              <a:t> - access your HISD email (username@online.houstonisd.org)</a:t>
            </a:r>
          </a:p>
          <a:p>
            <a:pPr algn="ctr" defTabSz="914400" eaLnBrk="1">
              <a:lnSpc>
                <a:spcPct val="90000"/>
              </a:lnSpc>
              <a:spcBef>
                <a:spcPts val="1000"/>
              </a:spcBef>
            </a:pPr>
            <a:endParaRPr lang="en-US" altLang="en-US" sz="3800" b="1" dirty="0" smtClean="0"/>
          </a:p>
          <a:p>
            <a:pPr defTabSz="914400" eaLnBrk="1">
              <a:lnSpc>
                <a:spcPct val="90000"/>
              </a:lnSpc>
              <a:spcBef>
                <a:spcPts val="1000"/>
              </a:spcBef>
            </a:pPr>
            <a:endParaRPr lang="en-US" altLang="en-US" sz="3800" dirty="0"/>
          </a:p>
          <a:p>
            <a:pPr algn="ctr" defTabSz="914400" eaLnBrk="1">
              <a:lnSpc>
                <a:spcPct val="90000"/>
              </a:lnSpc>
              <a:spcBef>
                <a:spcPts val="1000"/>
              </a:spcBef>
            </a:pPr>
            <a:r>
              <a:rPr lang="en-US" altLang="en-US" sz="3800" dirty="0"/>
              <a:t>				</a:t>
            </a: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2209800" y="4876800"/>
            <a:ext cx="8865870" cy="342900"/>
          </a:xfrm>
          <a:prstGeom prst="rect">
            <a:avLst/>
          </a:prstGeom>
        </p:spPr>
      </p:pic>
      <p:sp>
        <p:nvSpPr>
          <p:cNvPr id="14" name="AutoShape 3"/>
          <p:cNvSpPr>
            <a:spLocks/>
          </p:cNvSpPr>
          <p:nvPr/>
        </p:nvSpPr>
        <p:spPr bwMode="auto">
          <a:xfrm>
            <a:off x="6283292" y="4135111"/>
            <a:ext cx="359443"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extLst>
      <p:ext uri="{BB962C8B-B14F-4D97-AF65-F5344CB8AC3E}">
        <p14:creationId xmlns:p14="http://schemas.microsoft.com/office/powerpoint/2010/main" val="315827010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16" y="2362200"/>
            <a:ext cx="10515600" cy="1325563"/>
          </a:xfrm>
        </p:spPr>
        <p:txBody>
          <a:bodyPr/>
          <a:lstStyle/>
          <a:p>
            <a:pPr algn="ct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Student Guide – </a:t>
            </a:r>
            <a:b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br>
            <a:r>
              <a:rPr lang="en-US" altLang="en-US" sz="7200" b="1" dirty="0" smtClean="0">
                <a:solidFill>
                  <a:srgbClr val="00B0F0"/>
                </a:solidFill>
                <a:effectLst>
                  <a:outerShdw blurRad="38100" dist="38100" dir="2700000" algn="tl">
                    <a:srgbClr val="000000">
                      <a:alpha val="43137"/>
                    </a:srgbClr>
                  </a:outerShdw>
                </a:effectLst>
                <a:latin typeface="Modern No. 20" panose="02070704070505020303" pitchFamily="18" charset="0"/>
                <a:ea typeface="Courier" charset="0"/>
                <a:cs typeface="Arial" panose="020B0604020202020204" pitchFamily="34" charset="0"/>
                <a:sym typeface="Courier" charset="0"/>
              </a:rPr>
              <a:t>Web Outlook – HISD email</a:t>
            </a:r>
            <a: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7200" dirty="0"/>
          </a:p>
        </p:txBody>
      </p:sp>
    </p:spTree>
    <p:extLst>
      <p:ext uri="{BB962C8B-B14F-4D97-AF65-F5344CB8AC3E}">
        <p14:creationId xmlns:p14="http://schemas.microsoft.com/office/powerpoint/2010/main" val="3332146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5</a:t>
            </a:r>
            <a:endParaRPr lang="en-US" altLang="en-US"/>
          </a:p>
        </p:txBody>
      </p:sp>
      <p:pic>
        <p:nvPicPr>
          <p:cNvPr id="7171" name="Picture 2"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440" y="1015104"/>
            <a:ext cx="7054850" cy="3966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3" descr="image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619287"/>
            <a:ext cx="454342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4"/>
          <p:cNvSpPr>
            <a:spLocks/>
          </p:cNvSpPr>
          <p:nvPr/>
        </p:nvSpPr>
        <p:spPr bwMode="auto">
          <a:xfrm rot="-3955530">
            <a:off x="2176088" y="156026"/>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174" name="AutoShape 5"/>
          <p:cNvSpPr>
            <a:spLocks/>
          </p:cNvSpPr>
          <p:nvPr/>
        </p:nvSpPr>
        <p:spPr bwMode="auto">
          <a:xfrm>
            <a:off x="3007565" y="5304127"/>
            <a:ext cx="8295435" cy="1350962"/>
          </a:xfrm>
          <a:custGeom>
            <a:avLst/>
            <a:gdLst>
              <a:gd name="T0" fmla="*/ 3283744 w 21600"/>
              <a:gd name="T1" fmla="*/ 675481 h 21600"/>
              <a:gd name="T2" fmla="*/ 3283744 w 21600"/>
              <a:gd name="T3" fmla="*/ 675481 h 21600"/>
              <a:gd name="T4" fmla="*/ 3283744 w 21600"/>
              <a:gd name="T5" fmla="*/ 675481 h 21600"/>
              <a:gd name="T6" fmla="*/ 3283744 w 21600"/>
              <a:gd name="T7" fmla="*/ 675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ln>
            <a:noFill/>
          </a:ln>
          <a:extLst/>
        </p:spPr>
        <p:style>
          <a:lnRef idx="2">
            <a:schemeClr val="accent2"/>
          </a:lnRef>
          <a:fillRef idx="1">
            <a:schemeClr val="lt1"/>
          </a:fillRef>
          <a:effectRef idx="0">
            <a:schemeClr val="accent2"/>
          </a:effectRef>
          <a:fontRef idx="minor">
            <a:schemeClr val="dk1"/>
          </a:fontRef>
        </p:style>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4000" dirty="0" smtClean="0"/>
              <a:t>Go back to </a:t>
            </a:r>
            <a:r>
              <a:rPr lang="en-US" altLang="en-US" sz="3800" dirty="0" smtClean="0">
                <a:solidFill>
                  <a:srgbClr val="FF0000"/>
                </a:solidFill>
                <a:hlinkClick r:id="rId5"/>
              </a:rPr>
              <a:t>office365.houstonisd.org</a:t>
            </a:r>
            <a:endParaRPr lang="en-US" altLang="en-US" dirty="0">
              <a:solidFill>
                <a:srgbClr val="FF0000"/>
              </a:solidFill>
            </a:endParaRPr>
          </a:p>
        </p:txBody>
      </p:sp>
    </p:spTree>
    <p:extLst>
      <p:ext uri="{BB962C8B-B14F-4D97-AF65-F5344CB8AC3E}">
        <p14:creationId xmlns:p14="http://schemas.microsoft.com/office/powerpoint/2010/main" val="243689877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515600" cy="1325563"/>
          </a:xfrm>
        </p:spPr>
        <p:txBody>
          <a:bodyPr/>
          <a:lstStyle/>
          <a:p>
            <a:pPr algn="ct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Logging In </a:t>
            </a:r>
            <a:endParaRPr lang="en-US" sz="7200" dirty="0"/>
          </a:p>
        </p:txBody>
      </p:sp>
      <p:sp>
        <p:nvSpPr>
          <p:cNvPr id="3" name="TextBox 2"/>
          <p:cNvSpPr txBox="1"/>
          <p:nvPr/>
        </p:nvSpPr>
        <p:spPr>
          <a:xfrm>
            <a:off x="5486400" y="2590800"/>
            <a:ext cx="6553200" cy="2246769"/>
          </a:xfrm>
          <a:prstGeom prst="rect">
            <a:avLst/>
          </a:prstGeom>
          <a:noFill/>
        </p:spPr>
        <p:txBody>
          <a:bodyPr wrap="square" rtlCol="0">
            <a:spAutoFit/>
          </a:bodyPr>
          <a:lstStyle/>
          <a:p>
            <a:r>
              <a:rPr lang="en-US" sz="2800" dirty="0" smtClean="0"/>
              <a:t>When you receive your computer, you will log in using your PS Connect login.  This is the username and password you use to check your grades on Gradespeed.  </a:t>
            </a:r>
            <a:r>
              <a:rPr lang="en-US" sz="2000" dirty="0" smtClean="0"/>
              <a:t> </a:t>
            </a:r>
            <a:endParaRPr lang="en-US" sz="2000" dirty="0"/>
          </a:p>
        </p:txBody>
      </p:sp>
      <p:pic>
        <p:nvPicPr>
          <p:cNvPr id="1026" name="Picture 2" descr="http://help.lafayette.edu/sites/default/files/images/docs/samba/windomain/domain_log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133600"/>
            <a:ext cx="3238500" cy="3469821"/>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2743200" y="4267200"/>
            <a:ext cx="457200" cy="152400"/>
          </a:xfrm>
          <a:prstGeom prst="rect">
            <a:avLst/>
          </a:prstGeom>
          <a:solidFill>
            <a:srgbClr val="FFFFFF"/>
          </a:solidFill>
          <a:ln w="25400" cap="flat" cmpd="sng" algn="ctr">
            <a:noFill/>
            <a:prstDash val="solid"/>
            <a:round/>
            <a:headEnd type="none" w="med" len="med"/>
            <a:tailEnd type="none" w="med" len="med"/>
          </a:ln>
          <a:effectLst>
            <a:outerShdw blurRad="38100" dist="25401" dir="2700000" algn="ctr" rotWithShape="0">
              <a:srgbClr val="000000">
                <a:alpha val="59999"/>
              </a:srgbClr>
            </a:outerShdw>
          </a:effectLst>
        </p:spPr>
        <p:txBody>
          <a:bodyPr vert="horz" wrap="square" lIns="45718" tIns="45718" rIns="45718" bIns="45718" numCol="1" rtlCol="0" anchor="ctr" anchorCtr="0" compatLnSpc="1">
            <a:prstTxWarp prst="textNoShape">
              <a:avLst/>
            </a:prstTxWarp>
          </a:bodyPr>
          <a:lstStyle/>
          <a:p>
            <a:pPr marL="457200" marR="0" indent="0" algn="l" defTabSz="457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910229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0" y="381000"/>
            <a:ext cx="8534400" cy="4823909"/>
          </a:xfrm>
          <a:prstGeom prst="rect">
            <a:avLst/>
          </a:prstGeom>
        </p:spPr>
      </p:pic>
      <p:sp>
        <p:nvSpPr>
          <p:cNvPr id="8197" name="AutoShape 4"/>
          <p:cNvSpPr>
            <a:spLocks/>
          </p:cNvSpPr>
          <p:nvPr/>
        </p:nvSpPr>
        <p:spPr bwMode="auto">
          <a:xfrm>
            <a:off x="3429000" y="5691519"/>
            <a:ext cx="77724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a:t>
            </a:r>
            <a:r>
              <a:rPr lang="en-US" altLang="en-US" sz="4000" dirty="0"/>
              <a:t> </a:t>
            </a:r>
            <a:r>
              <a:rPr lang="en-US" altLang="en-US" sz="3800" dirty="0"/>
              <a:t>on the word </a:t>
            </a:r>
            <a:r>
              <a:rPr lang="en-US" altLang="en-US" sz="3800" dirty="0" smtClean="0"/>
              <a:t>“Outlook” </a:t>
            </a:r>
            <a:endParaRPr lang="en-US" altLang="en-US" sz="3800" dirty="0"/>
          </a:p>
        </p:txBody>
      </p:sp>
      <p:sp>
        <p:nvSpPr>
          <p:cNvPr id="8196" name="AutoShape 3"/>
          <p:cNvSpPr>
            <a:spLocks/>
          </p:cNvSpPr>
          <p:nvPr/>
        </p:nvSpPr>
        <p:spPr bwMode="auto">
          <a:xfrm rot="-10289396">
            <a:off x="6373156" y="1170315"/>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pic>
        <p:nvPicPr>
          <p:cNvPr id="3" name="Picture 2"/>
          <p:cNvPicPr>
            <a:picLocks noChangeAspect="1"/>
          </p:cNvPicPr>
          <p:nvPr/>
        </p:nvPicPr>
        <p:blipFill>
          <a:blip r:embed="rId4"/>
          <a:stretch>
            <a:fillRect/>
          </a:stretch>
        </p:blipFill>
        <p:spPr>
          <a:xfrm>
            <a:off x="6172200" y="653795"/>
            <a:ext cx="5600694" cy="500062"/>
          </a:xfrm>
          <a:prstGeom prst="rect">
            <a:avLst/>
          </a:prstGeom>
        </p:spPr>
      </p:pic>
    </p:spTree>
    <p:extLst>
      <p:ext uri="{BB962C8B-B14F-4D97-AF65-F5344CB8AC3E}">
        <p14:creationId xmlns:p14="http://schemas.microsoft.com/office/powerpoint/2010/main" val="3493245761"/>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4"/>
          <p:cNvSpPr>
            <a:spLocks/>
          </p:cNvSpPr>
          <p:nvPr/>
        </p:nvSpPr>
        <p:spPr bwMode="auto">
          <a:xfrm>
            <a:off x="3429000" y="5691519"/>
            <a:ext cx="77724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smtClean="0"/>
              <a:t>Set the time zone</a:t>
            </a:r>
            <a:endParaRPr lang="en-US" altLang="en-US" sz="3800" dirty="0"/>
          </a:p>
        </p:txBody>
      </p:sp>
      <p:pic>
        <p:nvPicPr>
          <p:cNvPr id="4" name="Picture 3"/>
          <p:cNvPicPr>
            <a:picLocks noChangeAspect="1"/>
          </p:cNvPicPr>
          <p:nvPr/>
        </p:nvPicPr>
        <p:blipFill>
          <a:blip r:embed="rId3"/>
          <a:stretch>
            <a:fillRect/>
          </a:stretch>
        </p:blipFill>
        <p:spPr>
          <a:xfrm>
            <a:off x="457200" y="1371600"/>
            <a:ext cx="11250404" cy="2852737"/>
          </a:xfrm>
          <a:prstGeom prst="rect">
            <a:avLst/>
          </a:prstGeom>
        </p:spPr>
      </p:pic>
    </p:spTree>
    <p:extLst>
      <p:ext uri="{BB962C8B-B14F-4D97-AF65-F5344CB8AC3E}">
        <p14:creationId xmlns:p14="http://schemas.microsoft.com/office/powerpoint/2010/main" val="3587215520"/>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4"/>
          <p:cNvSpPr>
            <a:spLocks/>
          </p:cNvSpPr>
          <p:nvPr/>
        </p:nvSpPr>
        <p:spPr bwMode="auto">
          <a:xfrm>
            <a:off x="2084294" y="4876800"/>
            <a:ext cx="91440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smtClean="0"/>
              <a:t>You should now be in your email inbox!</a:t>
            </a:r>
            <a:endParaRPr lang="en-US" altLang="en-US" sz="3800" dirty="0"/>
          </a:p>
        </p:txBody>
      </p:sp>
      <p:sp>
        <p:nvSpPr>
          <p:cNvPr id="5" name="Text Box 11"/>
          <p:cNvSpPr txBox="1"/>
          <p:nvPr/>
        </p:nvSpPr>
        <p:spPr>
          <a:xfrm>
            <a:off x="1819274" y="2133600"/>
            <a:ext cx="9382126" cy="1524000"/>
          </a:xfrm>
          <a:prstGeom prst="rect">
            <a:avLst/>
          </a:prstGeom>
          <a:ln>
            <a:prstDash val="lgDash"/>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457200" marR="0">
              <a:lnSpc>
                <a:spcPct val="107000"/>
              </a:lnSpc>
              <a:spcBef>
                <a:spcPts val="0"/>
              </a:spcBef>
              <a:spcAft>
                <a:spcPts val="800"/>
              </a:spcAft>
            </a:pPr>
            <a:r>
              <a:rPr lang="en-US" sz="40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Student e-mail address: </a:t>
            </a:r>
            <a:r>
              <a:rPr lang="en-US" sz="4000" b="1" i="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username</a:t>
            </a:r>
            <a:r>
              <a:rPr lang="en-US" sz="4000" b="1" dirty="0">
                <a:solidFill>
                  <a:srgbClr val="1F4E79"/>
                </a:solidFill>
                <a:effectLst/>
                <a:latin typeface="Arial" panose="020B0604020202020204" pitchFamily="34" charset="0"/>
                <a:ea typeface="Calibri" panose="020F0502020204030204" pitchFamily="34" charset="0"/>
                <a:cs typeface="Times New Roman" panose="02020603050405020304" pitchFamily="18" charset="0"/>
              </a:rPr>
              <a:t>@online.houstonisd.org</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873945"/>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676400" y="2743200"/>
            <a:ext cx="10515600" cy="1325563"/>
          </a:xfrm>
        </p:spPr>
        <p:txBody>
          <a:bodyPr/>
          <a:lstStyle/>
          <a:p>
            <a:pPr algn="ct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Let’s Talk HUB</a:t>
            </a:r>
            <a:endParaRPr lang="en-US" sz="7200" dirty="0"/>
          </a:p>
        </p:txBody>
      </p:sp>
      <p:sp>
        <p:nvSpPr>
          <p:cNvPr id="2" name="TextBox 1"/>
          <p:cNvSpPr txBox="1"/>
          <p:nvPr/>
        </p:nvSpPr>
        <p:spPr>
          <a:xfrm>
            <a:off x="2514600" y="1408113"/>
            <a:ext cx="8991600" cy="511016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86674115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9601200" cy="1325563"/>
          </a:xfrm>
        </p:spPr>
        <p:txBody>
          <a:bodyPr/>
          <a:lstStyle/>
          <a:p>
            <a:pPr algn="ctr"/>
            <a:r>
              <a:rPr lang="en-US" sz="66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How to login </a:t>
            </a:r>
          </a:p>
        </p:txBody>
      </p:sp>
      <p:sp>
        <p:nvSpPr>
          <p:cNvPr id="3" name="Content Placeholder 2"/>
          <p:cNvSpPr>
            <a:spLocks noGrp="1"/>
          </p:cNvSpPr>
          <p:nvPr>
            <p:ph idx="1"/>
          </p:nvPr>
        </p:nvSpPr>
        <p:spPr>
          <a:xfrm>
            <a:off x="2057400" y="5732027"/>
            <a:ext cx="9982200" cy="307975"/>
          </a:xfrm>
        </p:spPr>
        <p:txBody>
          <a:bodyPr/>
          <a:lstStyle/>
          <a:p>
            <a:r>
              <a:rPr lang="en-US" sz="3200" dirty="0">
                <a:latin typeface="Helvetica" panose="020B0604020202020204" pitchFamily="34" charset="0"/>
                <a:ea typeface="Helvetica" panose="020B0604020202020204" pitchFamily="34" charset="0"/>
                <a:cs typeface="Helvetica" panose="020B0604020202020204" pitchFamily="34" charset="0"/>
              </a:rPr>
              <a:t>Using a web browser, go to </a:t>
            </a:r>
            <a:r>
              <a:rPr lang="en-US" sz="3200" dirty="0" smtClean="0">
                <a:latin typeface="Helvetica" panose="020B0604020202020204" pitchFamily="34" charset="0"/>
                <a:ea typeface="Helvetica" panose="020B0604020202020204" pitchFamily="34" charset="0"/>
                <a:cs typeface="Helvetica" panose="020B0604020202020204" pitchFamily="34" charset="0"/>
                <a:hlinkClick r:id="rId2"/>
              </a:rPr>
              <a:t>www.houstonisd.org/HUB</a:t>
            </a:r>
            <a:endParaRPr lang="en-US" sz="3200" dirty="0" smtClean="0">
              <a:latin typeface="Helvetica" panose="020B0604020202020204" pitchFamily="34" charset="0"/>
              <a:ea typeface="Helvetica" panose="020B0604020202020204" pitchFamily="34" charset="0"/>
              <a:cs typeface="Helvetica" panose="020B0604020202020204" pitchFamily="34" charset="0"/>
            </a:endParaRPr>
          </a:p>
          <a:p>
            <a:r>
              <a:rPr lang="en-US" sz="3200" dirty="0" smtClean="0">
                <a:latin typeface="Helvetica" panose="020B0604020202020204" pitchFamily="34" charset="0"/>
                <a:ea typeface="Helvetica" panose="020B0604020202020204" pitchFamily="34" charset="0"/>
                <a:cs typeface="Helvetica" panose="020B0604020202020204" pitchFamily="34" charset="0"/>
              </a:rPr>
              <a:t> </a:t>
            </a:r>
            <a:endParaRPr lang="en-US" sz="3200" dirty="0">
              <a:latin typeface="Helvetica" panose="020B0604020202020204" pitchFamily="34" charset="0"/>
              <a:ea typeface="Helvetica" panose="020B0604020202020204" pitchFamily="34" charset="0"/>
              <a:cs typeface="Helvetica" panose="020B0604020202020204" pitchFamily="34" charset="0"/>
            </a:endParaRPr>
          </a:p>
        </p:txBody>
      </p:sp>
      <p:pic>
        <p:nvPicPr>
          <p:cNvPr id="4" name="Picture 3"/>
          <p:cNvPicPr>
            <a:picLocks noChangeAspect="1"/>
          </p:cNvPicPr>
          <p:nvPr/>
        </p:nvPicPr>
        <p:blipFill>
          <a:blip r:embed="rId3"/>
          <a:stretch>
            <a:fillRect/>
          </a:stretch>
        </p:blipFill>
        <p:spPr>
          <a:xfrm>
            <a:off x="3159562" y="1527725"/>
            <a:ext cx="7117362" cy="3812740"/>
          </a:xfrm>
          <a:prstGeom prst="rect">
            <a:avLst/>
          </a:prstGeom>
        </p:spPr>
      </p:pic>
      <p:pic>
        <p:nvPicPr>
          <p:cNvPr id="5" name="Picture 4"/>
          <p:cNvPicPr>
            <a:picLocks noChangeAspect="1"/>
          </p:cNvPicPr>
          <p:nvPr/>
        </p:nvPicPr>
        <p:blipFill rotWithShape="1">
          <a:blip r:embed="rId3"/>
          <a:srcRect r="77735" b="94235"/>
          <a:stretch/>
        </p:blipFill>
        <p:spPr>
          <a:xfrm>
            <a:off x="2819400" y="1440594"/>
            <a:ext cx="3646990" cy="505860"/>
          </a:xfrm>
          <a:prstGeom prst="rect">
            <a:avLst/>
          </a:prstGeom>
        </p:spPr>
      </p:pic>
      <p:sp>
        <p:nvSpPr>
          <p:cNvPr id="6" name="AutoShape 3"/>
          <p:cNvSpPr>
            <a:spLocks/>
          </p:cNvSpPr>
          <p:nvPr/>
        </p:nvSpPr>
        <p:spPr bwMode="auto">
          <a:xfrm rot="16200000">
            <a:off x="3401450" y="1268987"/>
            <a:ext cx="324017" cy="1030917"/>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Tree>
    <p:extLst>
      <p:ext uri="{BB962C8B-B14F-4D97-AF65-F5344CB8AC3E}">
        <p14:creationId xmlns:p14="http://schemas.microsoft.com/office/powerpoint/2010/main" val="1765039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4932055"/>
            <a:ext cx="8915400" cy="766763"/>
          </a:xfrm>
        </p:spPr>
        <p:txBody>
          <a:bodyPr/>
          <a:lstStyle/>
          <a:p>
            <a:r>
              <a:rPr lang="en-US" sz="3200" dirty="0" smtClean="0"/>
              <a:t>If you get this screen, click on </a:t>
            </a:r>
          </a:p>
          <a:p>
            <a:r>
              <a:rPr lang="en-US" sz="3200" dirty="0" smtClean="0"/>
              <a:t>“Sign in with Houston ISD account”.  </a:t>
            </a:r>
            <a:endParaRPr lang="en-US" sz="3200" dirty="0"/>
          </a:p>
        </p:txBody>
      </p:sp>
      <p:grpSp>
        <p:nvGrpSpPr>
          <p:cNvPr id="6" name="Group 5"/>
          <p:cNvGrpSpPr/>
          <p:nvPr/>
        </p:nvGrpSpPr>
        <p:grpSpPr>
          <a:xfrm>
            <a:off x="2743200" y="762000"/>
            <a:ext cx="7786561" cy="3842724"/>
            <a:chOff x="2652839" y="685800"/>
            <a:chExt cx="7786561" cy="3842724"/>
          </a:xfrm>
        </p:grpSpPr>
        <p:pic>
          <p:nvPicPr>
            <p:cNvPr id="4" name="Picture 3"/>
            <p:cNvPicPr>
              <a:picLocks noChangeAspect="1"/>
            </p:cNvPicPr>
            <p:nvPr/>
          </p:nvPicPr>
          <p:blipFill>
            <a:blip r:embed="rId2"/>
            <a:stretch>
              <a:fillRect/>
            </a:stretch>
          </p:blipFill>
          <p:spPr>
            <a:xfrm>
              <a:off x="2652839" y="685800"/>
              <a:ext cx="7443659" cy="3842724"/>
            </a:xfrm>
            <a:prstGeom prst="rect">
              <a:avLst/>
            </a:prstGeom>
          </p:spPr>
        </p:pic>
        <p:sp>
          <p:nvSpPr>
            <p:cNvPr id="5" name="AutoShape 3"/>
            <p:cNvSpPr>
              <a:spLocks/>
            </p:cNvSpPr>
            <p:nvPr/>
          </p:nvSpPr>
          <p:spPr bwMode="auto">
            <a:xfrm rot="5400000">
              <a:off x="9858291" y="2350071"/>
              <a:ext cx="324017" cy="838200"/>
            </a:xfrm>
            <a:custGeom>
              <a:avLst/>
              <a:gdLst>
                <a:gd name="T0" fmla="*/ 430213 w 21600"/>
                <a:gd name="T1" fmla="*/ 708819 h 21600"/>
                <a:gd name="T2" fmla="*/ 430213 w 21600"/>
                <a:gd name="T3" fmla="*/ 708819 h 21600"/>
                <a:gd name="T4" fmla="*/ 430213 w 21600"/>
                <a:gd name="T5" fmla="*/ 708819 h 21600"/>
                <a:gd name="T6" fmla="*/ 430213 w 21600"/>
                <a:gd name="T7" fmla="*/ 7088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600"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Tree>
    <p:extLst>
      <p:ext uri="{BB962C8B-B14F-4D97-AF65-F5344CB8AC3E}">
        <p14:creationId xmlns:p14="http://schemas.microsoft.com/office/powerpoint/2010/main" val="385566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65125"/>
            <a:ext cx="10439400" cy="1325563"/>
          </a:xfrm>
        </p:spPr>
        <p:txBody>
          <a:bodyPr/>
          <a:lstStyle/>
          <a:p>
            <a:pPr algn="ctr"/>
            <a:r>
              <a:rPr lang="en-US" sz="66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HUB Dashboard</a:t>
            </a:r>
          </a:p>
        </p:txBody>
      </p:sp>
      <p:grpSp>
        <p:nvGrpSpPr>
          <p:cNvPr id="15" name="Group 14"/>
          <p:cNvGrpSpPr/>
          <p:nvPr/>
        </p:nvGrpSpPr>
        <p:grpSpPr>
          <a:xfrm>
            <a:off x="2590800" y="1828800"/>
            <a:ext cx="8915400" cy="4343400"/>
            <a:chOff x="2326433" y="1905000"/>
            <a:chExt cx="7731966" cy="3337075"/>
          </a:xfrm>
        </p:grpSpPr>
        <p:pic>
          <p:nvPicPr>
            <p:cNvPr id="11" name="Picture 10"/>
            <p:cNvPicPr>
              <a:picLocks noChangeAspect="1"/>
            </p:cNvPicPr>
            <p:nvPr/>
          </p:nvPicPr>
          <p:blipFill>
            <a:blip r:embed="rId2"/>
            <a:stretch>
              <a:fillRect/>
            </a:stretch>
          </p:blipFill>
          <p:spPr>
            <a:xfrm>
              <a:off x="2971800" y="1905000"/>
              <a:ext cx="6705599" cy="3337075"/>
            </a:xfrm>
            <a:prstGeom prst="rect">
              <a:avLst/>
            </a:prstGeom>
          </p:spPr>
        </p:pic>
        <p:sp>
          <p:nvSpPr>
            <p:cNvPr id="12" name="AutoShape 3"/>
            <p:cNvSpPr>
              <a:spLocks/>
            </p:cNvSpPr>
            <p:nvPr/>
          </p:nvSpPr>
          <p:spPr bwMode="auto">
            <a:xfrm rot="5400000">
              <a:off x="9459577" y="2986643"/>
              <a:ext cx="359443" cy="838200"/>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3" name="AutoShape 3"/>
            <p:cNvSpPr>
              <a:spLocks/>
            </p:cNvSpPr>
            <p:nvPr/>
          </p:nvSpPr>
          <p:spPr bwMode="auto">
            <a:xfrm rot="16200000">
              <a:off x="2521410" y="2565141"/>
              <a:ext cx="287881" cy="677835"/>
            </a:xfrm>
            <a:custGeom>
              <a:avLst/>
              <a:gdLst>
                <a:gd name="T0" fmla="*/ 370682 w 21600"/>
                <a:gd name="T1" fmla="*/ 808831 h 21600"/>
                <a:gd name="T2" fmla="*/ 370682 w 21600"/>
                <a:gd name="T3" fmla="*/ 808831 h 21600"/>
                <a:gd name="T4" fmla="*/ 370682 w 21600"/>
                <a:gd name="T5" fmla="*/ 808831 h 21600"/>
                <a:gd name="T6" fmla="*/ 370682 w 21600"/>
                <a:gd name="T7" fmla="*/ 8088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200" y="0"/>
                  </a:lnTo>
                  <a:lnTo>
                    <a:pt x="16200" y="16740"/>
                  </a:lnTo>
                  <a:lnTo>
                    <a:pt x="21599" y="16740"/>
                  </a:lnTo>
                  <a:lnTo>
                    <a:pt x="10800" y="21600"/>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grpSp>
      <p:sp>
        <p:nvSpPr>
          <p:cNvPr id="16" name="TextBox 15"/>
          <p:cNvSpPr txBox="1"/>
          <p:nvPr/>
        </p:nvSpPr>
        <p:spPr>
          <a:xfrm>
            <a:off x="1853352" y="2393151"/>
            <a:ext cx="1447800" cy="923330"/>
          </a:xfrm>
          <a:prstGeom prst="rect">
            <a:avLst/>
          </a:prstGeom>
          <a:noFill/>
        </p:spPr>
        <p:txBody>
          <a:bodyPr wrap="square" rtlCol="0">
            <a:spAutoFit/>
          </a:bodyPr>
          <a:lstStyle/>
          <a:p>
            <a:r>
              <a:rPr lang="en-US" dirty="0" smtClean="0"/>
              <a:t>View other Dashboards here. </a:t>
            </a:r>
            <a:endParaRPr lang="en-US" dirty="0"/>
          </a:p>
        </p:txBody>
      </p:sp>
      <p:sp>
        <p:nvSpPr>
          <p:cNvPr id="17" name="TextBox 16"/>
          <p:cNvSpPr txBox="1"/>
          <p:nvPr/>
        </p:nvSpPr>
        <p:spPr>
          <a:xfrm>
            <a:off x="11001087" y="2993315"/>
            <a:ext cx="1190913" cy="646331"/>
          </a:xfrm>
          <a:prstGeom prst="rect">
            <a:avLst/>
          </a:prstGeom>
          <a:noFill/>
        </p:spPr>
        <p:txBody>
          <a:bodyPr wrap="square" rtlCol="0">
            <a:spAutoFit/>
          </a:bodyPr>
          <a:lstStyle/>
          <a:p>
            <a:r>
              <a:rPr lang="en-US" dirty="0" smtClean="0"/>
              <a:t>Your Courses </a:t>
            </a:r>
            <a:endParaRPr lang="en-US" dirty="0"/>
          </a:p>
        </p:txBody>
      </p:sp>
    </p:spTree>
    <p:extLst>
      <p:ext uri="{BB962C8B-B14F-4D97-AF65-F5344CB8AC3E}">
        <p14:creationId xmlns:p14="http://schemas.microsoft.com/office/powerpoint/2010/main" val="14527370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825625"/>
            <a:ext cx="9601200" cy="4351338"/>
          </a:xfrm>
        </p:spPr>
        <p:txBody>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2057400" y="1025256"/>
            <a:ext cx="9858375" cy="5742952"/>
          </a:xfrm>
          <a:prstGeom prst="rect">
            <a:avLst/>
          </a:prstGeom>
        </p:spPr>
      </p:pic>
      <p:sp>
        <p:nvSpPr>
          <p:cNvPr id="5" name="Title 1"/>
          <p:cNvSpPr>
            <a:spLocks noGrp="1"/>
          </p:cNvSpPr>
          <p:nvPr>
            <p:ph type="title"/>
          </p:nvPr>
        </p:nvSpPr>
        <p:spPr>
          <a:xfrm>
            <a:off x="1752600" y="99877"/>
            <a:ext cx="9601200" cy="1325563"/>
          </a:xfrm>
        </p:spPr>
        <p:txBody>
          <a:bodyPr/>
          <a:lstStyle/>
          <a:p>
            <a:pPr algn="ctr"/>
            <a:r>
              <a:rPr lang="en-US" sz="66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rPr>
              <a:t>Course Dashboard</a:t>
            </a:r>
            <a:endParaRPr lang="en-US" sz="66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endParaRPr>
          </a:p>
        </p:txBody>
      </p:sp>
    </p:spTree>
    <p:extLst>
      <p:ext uri="{BB962C8B-B14F-4D97-AF65-F5344CB8AC3E}">
        <p14:creationId xmlns:p14="http://schemas.microsoft.com/office/powerpoint/2010/main" val="3470689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752600" y="2438400"/>
            <a:ext cx="10439400" cy="1325563"/>
          </a:xfrm>
        </p:spPr>
        <p:txBody>
          <a:bodyPr/>
          <a:lstStyle/>
          <a:p>
            <a:pPr algn="ct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Things to remember:</a:t>
            </a:r>
            <a:b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endParaRPr lang="en-US" sz="7200" dirty="0"/>
          </a:p>
        </p:txBody>
      </p:sp>
    </p:spTree>
    <p:extLst>
      <p:ext uri="{BB962C8B-B14F-4D97-AF65-F5344CB8AC3E}">
        <p14:creationId xmlns:p14="http://schemas.microsoft.com/office/powerpoint/2010/main" val="35349167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Do not leave your computer unattended</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sp>
        <p:nvSpPr>
          <p:cNvPr id="2" name="TextBox 1"/>
          <p:cNvSpPr txBox="1"/>
          <p:nvPr/>
        </p:nvSpPr>
        <p:spPr>
          <a:xfrm>
            <a:off x="7696200" y="5181600"/>
            <a:ext cx="3207716" cy="954107"/>
          </a:xfrm>
          <a:prstGeom prst="rect">
            <a:avLst/>
          </a:prstGeom>
          <a:noFill/>
        </p:spPr>
        <p:txBody>
          <a:bodyPr wrap="square" rtlCol="0">
            <a:spAutoFit/>
          </a:bodyPr>
          <a:lstStyle/>
          <a:p>
            <a:r>
              <a:rPr lang="en-US" sz="2800" dirty="0" smtClean="0"/>
              <a:t>It could be stolen by Ninjas…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425700"/>
            <a:ext cx="5036344" cy="4029075"/>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0" y="6570228"/>
            <a:ext cx="7764463" cy="246221"/>
          </a:xfrm>
          <a:prstGeom prst="rect">
            <a:avLst/>
          </a:prstGeom>
          <a:noFill/>
        </p:spPr>
        <p:txBody>
          <a:bodyPr wrap="square" rtlCol="0">
            <a:spAutoFit/>
          </a:bodyPr>
          <a:lstStyle/>
          <a:p>
            <a:r>
              <a:rPr lang="en-US" sz="1000" dirty="0" smtClean="0"/>
              <a:t>Original Image </a:t>
            </a:r>
            <a:r>
              <a:rPr lang="en-US" sz="1000" dirty="0"/>
              <a:t>from: http://blog.hathix.com/2012/06/why-be-developer/</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5088"/>
            <a:ext cx="3665537" cy="331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0" name="Picture 3" descr="pasted-imag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4613" y="811213"/>
            <a:ext cx="3403600" cy="193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1" name="Picture 4"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92313" y="3306763"/>
            <a:ext cx="5040312" cy="3462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2" name="Picture 5"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64363" y="3379788"/>
            <a:ext cx="5089525" cy="331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94613" y="760054"/>
            <a:ext cx="3481379" cy="1228289"/>
          </a:xfrm>
          <a:prstGeom prst="rect">
            <a:avLst/>
          </a:prstGeom>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48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Remove everything from your keyboard before you close your computer</a:t>
            </a:r>
            <a:r>
              <a:rPr lang="en-US" sz="6000" dirty="0"/>
              <a:t/>
            </a:r>
            <a:br>
              <a:rPr lang="en-US" sz="6000" dirty="0"/>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sp>
        <p:nvSpPr>
          <p:cNvPr id="2" name="TextBox 1"/>
          <p:cNvSpPr txBox="1"/>
          <p:nvPr/>
        </p:nvSpPr>
        <p:spPr>
          <a:xfrm>
            <a:off x="8305800" y="5181600"/>
            <a:ext cx="3657600" cy="954107"/>
          </a:xfrm>
          <a:prstGeom prst="rect">
            <a:avLst/>
          </a:prstGeom>
          <a:noFill/>
        </p:spPr>
        <p:txBody>
          <a:bodyPr wrap="square" rtlCol="0">
            <a:spAutoFit/>
          </a:bodyPr>
          <a:lstStyle/>
          <a:p>
            <a:r>
              <a:rPr lang="en-US" sz="2800" dirty="0"/>
              <a:t>be gentle, computers are sensitive…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514600"/>
            <a:ext cx="6096000" cy="3810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0" y="6518275"/>
            <a:ext cx="6477000" cy="246221"/>
          </a:xfrm>
          <a:prstGeom prst="rect">
            <a:avLst/>
          </a:prstGeom>
          <a:noFill/>
        </p:spPr>
        <p:txBody>
          <a:bodyPr wrap="square" rtlCol="0">
            <a:spAutoFit/>
          </a:bodyPr>
          <a:lstStyle/>
          <a:p>
            <a:r>
              <a:rPr lang="en-US" sz="1000" dirty="0" smtClean="0"/>
              <a:t>Image from: </a:t>
            </a:r>
            <a:r>
              <a:rPr lang="en-US" sz="1000" u="sng" dirty="0">
                <a:hlinkClick r:id="rId4"/>
              </a:rPr>
              <a:t>http://hdw.eweb4.com/search/broken+screen/</a:t>
            </a:r>
            <a:endParaRPr lang="en-US" sz="1000" dirty="0"/>
          </a:p>
        </p:txBody>
      </p:sp>
    </p:spTree>
    <p:extLst>
      <p:ext uri="{BB962C8B-B14F-4D97-AF65-F5344CB8AC3E}">
        <p14:creationId xmlns:p14="http://schemas.microsoft.com/office/powerpoint/2010/main" val="1315098691"/>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48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Do not share your password with others </a:t>
            </a:r>
            <a:r>
              <a:rPr lang="en-US" sz="4800" dirty="0"/>
              <a:t/>
            </a:r>
            <a:br>
              <a:rPr lang="en-US" sz="4800" dirty="0"/>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125333" y="2362200"/>
            <a:ext cx="3558801" cy="3524250"/>
          </a:xfrm>
          <a:prstGeom prst="rect">
            <a:avLst/>
          </a:prstGeom>
        </p:spPr>
      </p:pic>
      <p:pic>
        <p:nvPicPr>
          <p:cNvPr id="6" name="Picture 5"/>
          <p:cNvPicPr>
            <a:picLocks noChangeAspect="1"/>
          </p:cNvPicPr>
          <p:nvPr/>
        </p:nvPicPr>
        <p:blipFill>
          <a:blip r:embed="rId3"/>
          <a:stretch>
            <a:fillRect/>
          </a:stretch>
        </p:blipFill>
        <p:spPr>
          <a:xfrm>
            <a:off x="2655629" y="1749287"/>
            <a:ext cx="3516571" cy="4651513"/>
          </a:xfrm>
          <a:prstGeom prst="rect">
            <a:avLst/>
          </a:prstGeom>
        </p:spPr>
      </p:pic>
      <p:sp>
        <p:nvSpPr>
          <p:cNvPr id="8" name="Rectangle 7"/>
          <p:cNvSpPr/>
          <p:nvPr/>
        </p:nvSpPr>
        <p:spPr>
          <a:xfrm>
            <a:off x="6477000" y="6532190"/>
            <a:ext cx="4531519" cy="246221"/>
          </a:xfrm>
          <a:prstGeom prst="rect">
            <a:avLst/>
          </a:prstGeom>
        </p:spPr>
        <p:txBody>
          <a:bodyPr wrap="square">
            <a:spAutoFit/>
          </a:bodyPr>
          <a:lstStyle/>
          <a:p>
            <a:r>
              <a:rPr lang="en-US" sz="1000" dirty="0"/>
              <a:t>Image from: </a:t>
            </a:r>
            <a:r>
              <a:rPr lang="en-US" sz="1000" u="sng" dirty="0">
                <a:hlinkClick r:id="rId4"/>
              </a:rPr>
              <a:t>https://plus.google.com/communities/103440936717695672955</a:t>
            </a:r>
            <a:endParaRPr lang="en-US" sz="1000" dirty="0"/>
          </a:p>
        </p:txBody>
      </p:sp>
    </p:spTree>
    <p:extLst>
      <p:ext uri="{BB962C8B-B14F-4D97-AF65-F5344CB8AC3E}">
        <p14:creationId xmlns:p14="http://schemas.microsoft.com/office/powerpoint/2010/main" val="419259506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12</a:t>
            </a:r>
            <a:endParaRPr lang="en-US" altLang="en-US"/>
          </a:p>
        </p:txBody>
      </p:sp>
      <p:sp>
        <p:nvSpPr>
          <p:cNvPr id="14342" name="AutoShape 5"/>
          <p:cNvSpPr>
            <a:spLocks/>
          </p:cNvSpPr>
          <p:nvPr/>
        </p:nvSpPr>
        <p:spPr bwMode="auto">
          <a:xfrm>
            <a:off x="4244975" y="820738"/>
            <a:ext cx="4849813" cy="1604962"/>
          </a:xfrm>
          <a:custGeom>
            <a:avLst/>
            <a:gdLst>
              <a:gd name="T0" fmla="*/ 2424907 w 21600"/>
              <a:gd name="T1" fmla="*/ 802481 h 21600"/>
              <a:gd name="T2" fmla="*/ 2424907 w 21600"/>
              <a:gd name="T3" fmla="*/ 802481 h 21600"/>
              <a:gd name="T4" fmla="*/ 2424907 w 21600"/>
              <a:gd name="T5" fmla="*/ 802481 h 21600"/>
              <a:gd name="T6" fmla="*/ 2424907 w 21600"/>
              <a:gd name="T7" fmla="*/ 802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endParaRPr lang="en-US" altLang="en-US" dirty="0"/>
          </a:p>
        </p:txBody>
      </p:sp>
      <p:sp>
        <p:nvSpPr>
          <p:cNvPr id="7" name="Title 1"/>
          <p:cNvSpPr>
            <a:spLocks noGrp="1"/>
          </p:cNvSpPr>
          <p:nvPr>
            <p:ph type="title"/>
          </p:nvPr>
        </p:nvSpPr>
        <p:spPr>
          <a:xfrm>
            <a:off x="1752600" y="532392"/>
            <a:ext cx="10439400" cy="1325563"/>
          </a:xfrm>
        </p:spPr>
        <p:txBody>
          <a:bodyPr/>
          <a:lstStyle/>
          <a:p>
            <a:pPr algn="ctr"/>
            <a:r>
              <a:rPr lang="en-US" sz="48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Do not leave your computer in your car</a:t>
            </a:r>
            <a:r>
              <a:rPr lang="en-US" sz="4800" dirty="0"/>
              <a:t/>
            </a:r>
            <a:br>
              <a:rPr lang="en-US" sz="4800" dirty="0"/>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endParaRPr>
          </a:p>
        </p:txBody>
      </p:sp>
      <p:sp>
        <p:nvSpPr>
          <p:cNvPr id="8" name="TextBox 7"/>
          <p:cNvSpPr txBox="1"/>
          <p:nvPr/>
        </p:nvSpPr>
        <p:spPr>
          <a:xfrm>
            <a:off x="7239000" y="4648200"/>
            <a:ext cx="3886200" cy="954107"/>
          </a:xfrm>
          <a:prstGeom prst="rect">
            <a:avLst/>
          </a:prstGeom>
          <a:noFill/>
        </p:spPr>
        <p:txBody>
          <a:bodyPr wrap="square" rtlCol="0">
            <a:spAutoFit/>
          </a:bodyPr>
          <a:lstStyle/>
          <a:p>
            <a:r>
              <a:rPr lang="en-US" sz="2800" dirty="0" smtClean="0"/>
              <a:t>You don’t want to make your computer sick</a:t>
            </a:r>
            <a:endParaRPr lang="en-US" sz="28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9375"/>
          <a:stretch/>
        </p:blipFill>
        <p:spPr>
          <a:xfrm>
            <a:off x="3726657" y="2146301"/>
            <a:ext cx="3116262" cy="3585771"/>
          </a:xfrm>
          <a:prstGeom prst="rect">
            <a:avLst/>
          </a:prstGeom>
        </p:spPr>
      </p:pic>
      <p:sp>
        <p:nvSpPr>
          <p:cNvPr id="9" name="TextBox 8"/>
          <p:cNvSpPr txBox="1"/>
          <p:nvPr/>
        </p:nvSpPr>
        <p:spPr>
          <a:xfrm>
            <a:off x="1981200" y="6518275"/>
            <a:ext cx="8001000" cy="246221"/>
          </a:xfrm>
          <a:prstGeom prst="rect">
            <a:avLst/>
          </a:prstGeom>
          <a:noFill/>
        </p:spPr>
        <p:txBody>
          <a:bodyPr wrap="square" rtlCol="0">
            <a:spAutoFit/>
          </a:bodyPr>
          <a:lstStyle/>
          <a:p>
            <a:r>
              <a:rPr lang="en-US" sz="1000" dirty="0"/>
              <a:t>Image from: http://www.clipartof.com/gallery/clipart/computer_repair.html</a:t>
            </a:r>
          </a:p>
        </p:txBody>
      </p:sp>
    </p:spTree>
    <p:extLst>
      <p:ext uri="{BB962C8B-B14F-4D97-AF65-F5344CB8AC3E}">
        <p14:creationId xmlns:p14="http://schemas.microsoft.com/office/powerpoint/2010/main" val="193127785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14600" y="1447800"/>
            <a:ext cx="8979568" cy="1325563"/>
          </a:xfrm>
        </p:spPr>
        <p:txBody>
          <a:bodyPr/>
          <a:lstStyle/>
          <a:p>
            <a:pPr algn="ctr"/>
            <a: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If you have any questions, </a:t>
            </a:r>
            <a:b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r>
              <a:rPr lang="en-US" sz="6000" b="1" dirty="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b</a:t>
            </a:r>
            <a: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e sure to ask your teachers or visit </a:t>
            </a:r>
            <a:br>
              <a:rPr lang="en-US" sz="60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houstonisd.org/</a:t>
            </a:r>
            <a:r>
              <a:rPr lang="en-US" sz="7200" b="1" dirty="0" err="1"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powerup</a:t>
            </a:r>
            <a: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t/>
            </a:r>
            <a:br>
              <a:rPr 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sym typeface="Stencil Std" pitchFamily="82" charset="0"/>
              </a:rPr>
            </a:br>
            <a:endParaRPr lang="en-US" sz="7200" dirty="0"/>
          </a:p>
        </p:txBody>
      </p:sp>
    </p:spTree>
    <p:extLst>
      <p:ext uri="{BB962C8B-B14F-4D97-AF65-F5344CB8AC3E}">
        <p14:creationId xmlns:p14="http://schemas.microsoft.com/office/powerpoint/2010/main" val="26067996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3</a:t>
            </a:r>
            <a:endParaRPr lang="en-US" altLang="en-US"/>
          </a:p>
        </p:txBody>
      </p:sp>
      <p:pic>
        <p:nvPicPr>
          <p:cNvPr id="5123" name="Picture 2" descr="pasted-ima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7263" y="33338"/>
            <a:ext cx="3976687" cy="98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3" descr="pasted-imag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1014413"/>
            <a:ext cx="4568825" cy="577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4" descr="pasted-ima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78613" y="22225"/>
            <a:ext cx="5487987" cy="209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6" name="Picture 5" descr="pasted-image.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78613" y="2198688"/>
            <a:ext cx="4881562" cy="4583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2337" y="223173"/>
            <a:ext cx="10515600" cy="1325563"/>
          </a:xfrm>
        </p:spPr>
        <p:txBody>
          <a:bodyPr/>
          <a:lstStyle/>
          <a:p>
            <a:pPr algn="ctr"/>
            <a:r>
              <a:rPr lang="en-US" altLang="en-US" sz="7200" b="1" dirty="0" err="1"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Computrace</a:t>
            </a: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 (</a:t>
            </a:r>
            <a:r>
              <a:rPr lang="en-US" altLang="en-US" sz="7200" b="1" dirty="0" err="1"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LoJack</a:t>
            </a: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 </a:t>
            </a:r>
            <a:endParaRPr lang="en-US" sz="7200" dirty="0"/>
          </a:p>
        </p:txBody>
      </p:sp>
      <p:sp>
        <p:nvSpPr>
          <p:cNvPr id="3" name="TextBox 2"/>
          <p:cNvSpPr txBox="1"/>
          <p:nvPr/>
        </p:nvSpPr>
        <p:spPr>
          <a:xfrm>
            <a:off x="1905000" y="5105400"/>
            <a:ext cx="10058400" cy="1569660"/>
          </a:xfrm>
          <a:prstGeom prst="rect">
            <a:avLst/>
          </a:prstGeom>
          <a:noFill/>
        </p:spPr>
        <p:txBody>
          <a:bodyPr wrap="square" rtlCol="0">
            <a:spAutoFit/>
          </a:bodyPr>
          <a:lstStyle/>
          <a:p>
            <a:r>
              <a:rPr lang="en-US" sz="2400" dirty="0" smtClean="0"/>
              <a:t>Each computer is equipped with a GPS location tracking system.  In the event that your computer is lost or stolen, report it to your school immediately.  Students must report a lost or stolen computer to school authorities within 7 days. </a:t>
            </a:r>
            <a:r>
              <a:rPr lang="en-US" dirty="0" smtClean="0"/>
              <a:t>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2000279"/>
            <a:ext cx="2190750" cy="2190750"/>
          </a:xfrm>
          <a:prstGeom prst="rect">
            <a:avLst/>
          </a:prstGeom>
        </p:spPr>
      </p:pic>
      <p:pic>
        <p:nvPicPr>
          <p:cNvPr id="5" name="Picture 4"/>
          <p:cNvPicPr>
            <a:picLocks noChangeAspect="1"/>
          </p:cNvPicPr>
          <p:nvPr/>
        </p:nvPicPr>
        <p:blipFill>
          <a:blip r:embed="rId4"/>
          <a:stretch>
            <a:fillRect/>
          </a:stretch>
        </p:blipFill>
        <p:spPr>
          <a:xfrm>
            <a:off x="5943599" y="1654630"/>
            <a:ext cx="4484271" cy="3069770"/>
          </a:xfrm>
          <a:prstGeom prst="rect">
            <a:avLst/>
          </a:prstGeom>
        </p:spPr>
      </p:pic>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667" b="100000" l="0" r="100000">
                        <a14:foregroundMark x1="32333" y1="23667" x2="32333" y2="23667"/>
                        <a14:foregroundMark x1="47333" y1="36333" x2="47333" y2="36333"/>
                      </a14:backgroundRemoval>
                    </a14:imgEffect>
                  </a14:imgLayer>
                </a14:imgProps>
              </a:ext>
              <a:ext uri="{28A0092B-C50C-407E-A947-70E740481C1C}">
                <a14:useLocalDpi xmlns:a14="http://schemas.microsoft.com/office/drawing/2010/main" val="0"/>
              </a:ext>
            </a:extLst>
          </a:blip>
          <a:stretch>
            <a:fillRect/>
          </a:stretch>
        </p:blipFill>
        <p:spPr>
          <a:xfrm>
            <a:off x="6781800" y="2971800"/>
            <a:ext cx="461963" cy="461963"/>
          </a:xfrm>
          <a:prstGeom prst="rect">
            <a:avLst/>
          </a:prstGeom>
        </p:spPr>
      </p:pic>
      <p:sp>
        <p:nvSpPr>
          <p:cNvPr id="8" name="Down Arrow 7"/>
          <p:cNvSpPr/>
          <p:nvPr/>
        </p:nvSpPr>
        <p:spPr bwMode="auto">
          <a:xfrm rot="18728184">
            <a:off x="6351920" y="2418847"/>
            <a:ext cx="363931" cy="693375"/>
          </a:xfrm>
          <a:prstGeom prst="downArrow">
            <a:avLst/>
          </a:prstGeom>
          <a:solidFill>
            <a:srgbClr val="FF0000"/>
          </a:solidFill>
          <a:ln w="25400" cap="flat" cmpd="sng" algn="ctr">
            <a:solidFill>
              <a:srgbClr val="1CADE4"/>
            </a:solidFill>
            <a:prstDash val="solid"/>
            <a:round/>
            <a:headEnd type="none" w="med" len="med"/>
            <a:tailEnd type="none" w="med" len="med"/>
          </a:ln>
          <a:effectLst>
            <a:outerShdw blurRad="38100" dist="25401" dir="2700000" algn="ctr" rotWithShape="0">
              <a:srgbClr val="000000">
                <a:alpha val="59999"/>
              </a:srgbClr>
            </a:outerShdw>
          </a:effectLst>
        </p:spPr>
        <p:txBody>
          <a:bodyPr vert="horz" wrap="square" lIns="45718" tIns="45718" rIns="45718" bIns="45718" numCol="1" rtlCol="0" anchor="ctr" anchorCtr="0" compatLnSpc="1">
            <a:prstTxWarp prst="textNoShape">
              <a:avLst/>
            </a:prstTxWarp>
          </a:bodyPr>
          <a:lstStyle/>
          <a:p>
            <a:pPr marL="457200" marR="0" indent="0" algn="l" defTabSz="4572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34227674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316" y="2362200"/>
            <a:ext cx="10515600" cy="1325563"/>
          </a:xfrm>
        </p:spPr>
        <p:txBody>
          <a:bodyPr/>
          <a:lstStyle/>
          <a:p>
            <a:pPr algn="ctr"/>
            <a:r>
              <a:rPr lang="en-US" altLang="en-US" sz="7200" b="1" dirty="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Student Guide </a:t>
            </a:r>
            <a: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t>– </a:t>
            </a:r>
            <a:br>
              <a:rPr lang="en-US" altLang="en-US" sz="7200" b="1" dirty="0" smtClean="0">
                <a:solidFill>
                  <a:schemeClr val="tx1"/>
                </a:solidFill>
                <a:effectLst>
                  <a:outerShdw blurRad="38100" dist="38100" dir="2700000" algn="tl">
                    <a:srgbClr val="000000">
                      <a:alpha val="43137"/>
                    </a:srgbClr>
                  </a:outerShdw>
                </a:effectLst>
                <a:latin typeface="Modern No. 20" panose="02070704070505020303" pitchFamily="18" charset="0"/>
                <a:ea typeface="Stencil Std" pitchFamily="82" charset="0"/>
                <a:cs typeface="Arial" panose="020B0604020202020204" pitchFamily="34" charset="0"/>
                <a:sym typeface="Stencil Std" pitchFamily="82" charset="0"/>
              </a:rPr>
            </a:br>
            <a:r>
              <a:rPr lang="en-US" altLang="en-US" sz="7200" b="1" dirty="0" smtClean="0">
                <a:solidFill>
                  <a:srgbClr val="00B0F0"/>
                </a:solidFill>
                <a:effectLst>
                  <a:outerShdw blurRad="38100" dist="38100" dir="2700000" algn="tl">
                    <a:srgbClr val="000000">
                      <a:alpha val="43137"/>
                    </a:srgbClr>
                  </a:outerShdw>
                </a:effectLst>
                <a:latin typeface="Modern No. 20" panose="02070704070505020303" pitchFamily="18" charset="0"/>
                <a:ea typeface="Courier" charset="0"/>
                <a:cs typeface="Arial" panose="020B0604020202020204" pitchFamily="34" charset="0"/>
                <a:sym typeface="Courier" charset="0"/>
              </a:rPr>
              <a:t>Syncing </a:t>
            </a:r>
            <a:r>
              <a:rPr lang="en-US" altLang="en-US" sz="7200" b="1" dirty="0">
                <a:solidFill>
                  <a:srgbClr val="00B0F0"/>
                </a:solidFill>
                <a:effectLst>
                  <a:outerShdw blurRad="38100" dist="38100" dir="2700000" algn="tl">
                    <a:srgbClr val="000000">
                      <a:alpha val="43137"/>
                    </a:srgbClr>
                  </a:outerShdw>
                </a:effectLst>
                <a:latin typeface="Modern No. 20" panose="02070704070505020303" pitchFamily="18" charset="0"/>
                <a:ea typeface="Courier" charset="0"/>
                <a:cs typeface="Arial" panose="020B0604020202020204" pitchFamily="34" charset="0"/>
                <a:sym typeface="Courier" charset="0"/>
              </a:rPr>
              <a:t>your OneDrive</a:t>
            </a:r>
            <a: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t/>
            </a:r>
            <a:br>
              <a:rPr lang="en-US" altLang="en-US" sz="7200" dirty="0">
                <a:solidFill>
                  <a:srgbClr val="00B0F0"/>
                </a:solidFill>
                <a:effectLst>
                  <a:outerShdw blurRad="38100" dist="38100" dir="2700000" algn="tl">
                    <a:srgbClr val="000000">
                      <a:alpha val="43137"/>
                    </a:srgbClr>
                  </a:outerShdw>
                </a:effectLst>
                <a:latin typeface="Modern No. 20" panose="02070704070505020303" pitchFamily="18" charset="0"/>
                <a:cs typeface="Arial" panose="020B0604020202020204" pitchFamily="34" charset="0"/>
              </a:rPr>
            </a:br>
            <a:endParaRPr lang="en-US" sz="7200" dirty="0"/>
          </a:p>
        </p:txBody>
      </p:sp>
    </p:spTree>
    <p:extLst>
      <p:ext uri="{BB962C8B-B14F-4D97-AF65-F5344CB8AC3E}">
        <p14:creationId xmlns:p14="http://schemas.microsoft.com/office/powerpoint/2010/main" val="1837429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4</a:t>
            </a:r>
            <a:endParaRPr lang="en-US" altLang="en-US"/>
          </a:p>
        </p:txBody>
      </p:sp>
      <p:pic>
        <p:nvPicPr>
          <p:cNvPr id="6149" name="Picture 6" descr="image1.png"/>
          <p:cNvPicPr>
            <a:picLocks noChangeAspect="1"/>
          </p:cNvPicPr>
          <p:nvPr/>
        </p:nvPicPr>
        <p:blipFill>
          <a:blip r:embed="rId3">
            <a:extLst>
              <a:ext uri="{28A0092B-C50C-407E-A947-70E740481C1C}">
                <a14:useLocalDpi xmlns:a14="http://schemas.microsoft.com/office/drawing/2010/main" val="0"/>
              </a:ext>
            </a:extLst>
          </a:blip>
          <a:srcRect t="3806" r="3282"/>
          <a:stretch>
            <a:fillRect/>
          </a:stretch>
        </p:blipFill>
        <p:spPr bwMode="auto">
          <a:xfrm>
            <a:off x="2655363" y="1295400"/>
            <a:ext cx="8650287" cy="340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0" name="AutoShape 7"/>
          <p:cNvSpPr>
            <a:spLocks/>
          </p:cNvSpPr>
          <p:nvPr/>
        </p:nvSpPr>
        <p:spPr bwMode="auto">
          <a:xfrm>
            <a:off x="4267200" y="5127296"/>
            <a:ext cx="7448498" cy="685801"/>
          </a:xfrm>
          <a:custGeom>
            <a:avLst/>
            <a:gdLst>
              <a:gd name="T0" fmla="*/ 4000500 w 21600"/>
              <a:gd name="T1" fmla="*/ 898525 h 21600"/>
              <a:gd name="T2" fmla="*/ 4000500 w 21600"/>
              <a:gd name="T3" fmla="*/ 898525 h 21600"/>
              <a:gd name="T4" fmla="*/ 4000500 w 21600"/>
              <a:gd name="T5" fmla="*/ 898525 h 21600"/>
              <a:gd name="T6" fmla="*/ 4000500 w 21600"/>
              <a:gd name="T7" fmla="*/ 8985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500" dirty="0" smtClean="0">
                <a:latin typeface="Nirmala UI" panose="020B0502040204020203" pitchFamily="34" charset="0"/>
                <a:cs typeface="Nirmala UI" panose="020B0502040204020203" pitchFamily="34" charset="0"/>
              </a:rPr>
              <a:t>Open the </a:t>
            </a:r>
            <a:r>
              <a:rPr lang="en-US" altLang="en-US" sz="3500" dirty="0" smtClean="0">
                <a:solidFill>
                  <a:srgbClr val="FF0000"/>
                </a:solidFill>
                <a:latin typeface="Nirmala UI" panose="020B0502040204020203" pitchFamily="34" charset="0"/>
                <a:cs typeface="Nirmala UI" panose="020B0502040204020203" pitchFamily="34" charset="0"/>
              </a:rPr>
              <a:t>Internet Explorer</a:t>
            </a:r>
            <a:r>
              <a:rPr lang="en-US" altLang="en-US" sz="3500" dirty="0" smtClean="0">
                <a:latin typeface="Nirmala UI" panose="020B0502040204020203" pitchFamily="34" charset="0"/>
                <a:cs typeface="Nirmala UI" panose="020B0502040204020203" pitchFamily="34" charset="0"/>
              </a:rPr>
              <a:t> web browser. </a:t>
            </a:r>
            <a:endParaRPr lang="en-US" altLang="en-US" sz="3500" dirty="0">
              <a:latin typeface="Nirmala UI" panose="020B0502040204020203" pitchFamily="34" charset="0"/>
              <a:cs typeface="Nirmala UI" panose="020B0502040204020203" pitchFamily="34" charset="0"/>
            </a:endParaRPr>
          </a:p>
        </p:txBody>
      </p:sp>
      <p:sp>
        <p:nvSpPr>
          <p:cNvPr id="6151" name="AutoShape 8"/>
          <p:cNvSpPr>
            <a:spLocks/>
          </p:cNvSpPr>
          <p:nvPr/>
        </p:nvSpPr>
        <p:spPr bwMode="auto">
          <a:xfrm rot="-669983">
            <a:off x="3452129" y="3018051"/>
            <a:ext cx="484188" cy="1073150"/>
          </a:xfrm>
          <a:custGeom>
            <a:avLst/>
            <a:gdLst>
              <a:gd name="T0" fmla="*/ 242094 w 21600"/>
              <a:gd name="T1" fmla="*/ 536575 h 21600"/>
              <a:gd name="T2" fmla="*/ 242094 w 21600"/>
              <a:gd name="T3" fmla="*/ 536575 h 21600"/>
              <a:gd name="T4" fmla="*/ 242094 w 21600"/>
              <a:gd name="T5" fmla="*/ 536575 h 21600"/>
              <a:gd name="T6" fmla="*/ 242094 w 21600"/>
              <a:gd name="T7" fmla="*/ 536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600"/>
                </a:lnTo>
                <a:lnTo>
                  <a:pt x="0" y="16740"/>
                </a:lnTo>
                <a:close/>
              </a:path>
            </a:pathLst>
          </a:custGeom>
          <a:solidFill>
            <a:srgbClr val="FF0000">
              <a:alpha val="76077"/>
            </a:srgbClr>
          </a:solidFill>
          <a:ln w="1270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10" name="TextBox 9"/>
          <p:cNvSpPr txBox="1"/>
          <p:nvPr/>
        </p:nvSpPr>
        <p:spPr>
          <a:xfrm>
            <a:off x="2514600" y="4953000"/>
            <a:ext cx="1905000" cy="677108"/>
          </a:xfrm>
          <a:prstGeom prst="rect">
            <a:avLst/>
          </a:prstGeom>
          <a:noFill/>
        </p:spPr>
        <p:txBody>
          <a:bodyPr wrap="square" rtlCol="0">
            <a:spAutoFit/>
          </a:bodyPr>
          <a:lstStyle/>
          <a:p>
            <a:r>
              <a:rPr lang="en-US" sz="3800" i="1" dirty="0" smtClean="0">
                <a:solidFill>
                  <a:srgbClr val="FF0000"/>
                </a:solidFill>
              </a:rPr>
              <a:t>Step 1: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9898063" y="6518275"/>
            <a:ext cx="1404937" cy="244475"/>
          </a:xfrm>
          <a:custGeom>
            <a:avLst/>
            <a:gdLst>
              <a:gd name="T0" fmla="*/ 702469 w 21600"/>
              <a:gd name="T1" fmla="*/ 122237 h 21600"/>
              <a:gd name="T2" fmla="*/ 702469 w 21600"/>
              <a:gd name="T3" fmla="*/ 122237 h 21600"/>
              <a:gd name="T4" fmla="*/ 702469 w 21600"/>
              <a:gd name="T5" fmla="*/ 122237 h 21600"/>
              <a:gd name="T6" fmla="*/ 702469 w 21600"/>
              <a:gd name="T7" fmla="*/ 12223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algn="r" defTabSz="914400" eaLnBrk="1"/>
            <a:r>
              <a:rPr lang="en-US" altLang="en-US" sz="1000">
                <a:solidFill>
                  <a:srgbClr val="344068"/>
                </a:solidFill>
              </a:rPr>
              <a:t>5</a:t>
            </a:r>
            <a:endParaRPr lang="en-US" altLang="en-US"/>
          </a:p>
        </p:txBody>
      </p:sp>
      <p:pic>
        <p:nvPicPr>
          <p:cNvPr id="7171" name="Picture 2" descr="imag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440" y="1015104"/>
            <a:ext cx="7054850" cy="3966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2" name="Picture 3" descr="image3.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4719" y="619287"/>
            <a:ext cx="4543425"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AutoShape 4"/>
          <p:cNvSpPr>
            <a:spLocks/>
          </p:cNvSpPr>
          <p:nvPr/>
        </p:nvSpPr>
        <p:spPr bwMode="auto">
          <a:xfrm rot="-3955530">
            <a:off x="2176088" y="156026"/>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174" name="AutoShape 5"/>
          <p:cNvSpPr>
            <a:spLocks/>
          </p:cNvSpPr>
          <p:nvPr/>
        </p:nvSpPr>
        <p:spPr bwMode="auto">
          <a:xfrm>
            <a:off x="4903288" y="5304127"/>
            <a:ext cx="5930108" cy="1350962"/>
          </a:xfrm>
          <a:custGeom>
            <a:avLst/>
            <a:gdLst>
              <a:gd name="T0" fmla="*/ 3283744 w 21600"/>
              <a:gd name="T1" fmla="*/ 675481 h 21600"/>
              <a:gd name="T2" fmla="*/ 3283744 w 21600"/>
              <a:gd name="T3" fmla="*/ 675481 h 21600"/>
              <a:gd name="T4" fmla="*/ 3283744 w 21600"/>
              <a:gd name="T5" fmla="*/ 675481 h 21600"/>
              <a:gd name="T6" fmla="*/ 3283744 w 21600"/>
              <a:gd name="T7" fmla="*/ 6754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ln>
            <a:noFill/>
          </a:ln>
          <a:extLst/>
        </p:spPr>
        <p:style>
          <a:lnRef idx="2">
            <a:schemeClr val="accent2"/>
          </a:lnRef>
          <a:fillRef idx="1">
            <a:schemeClr val="lt1"/>
          </a:fillRef>
          <a:effectRef idx="0">
            <a:schemeClr val="accent2"/>
          </a:effectRef>
          <a:fontRef idx="minor">
            <a:schemeClr val="dk1"/>
          </a:fontRef>
        </p:style>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4000" dirty="0" smtClean="0"/>
              <a:t>I</a:t>
            </a:r>
            <a:r>
              <a:rPr lang="en-US" altLang="en-US" sz="3800" dirty="0" smtClean="0"/>
              <a:t>n </a:t>
            </a:r>
            <a:r>
              <a:rPr lang="en-US" altLang="en-US" sz="3800" dirty="0"/>
              <a:t>the address </a:t>
            </a:r>
            <a:r>
              <a:rPr lang="en-US" altLang="en-US" sz="3800" dirty="0" smtClean="0"/>
              <a:t>bar, type </a:t>
            </a:r>
            <a:r>
              <a:rPr lang="en-US" altLang="en-US" sz="3800" dirty="0">
                <a:solidFill>
                  <a:srgbClr val="FF0000"/>
                </a:solidFill>
                <a:hlinkClick r:id="rId5"/>
              </a:rPr>
              <a:t>office365.houstonisd.org</a:t>
            </a:r>
            <a:endParaRPr lang="en-US" altLang="en-US" dirty="0">
              <a:solidFill>
                <a:srgbClr val="FF0000"/>
              </a:solidFill>
            </a:endParaRPr>
          </a:p>
        </p:txBody>
      </p:sp>
      <p:sp>
        <p:nvSpPr>
          <p:cNvPr id="3" name="TextBox 2"/>
          <p:cNvSpPr txBox="1"/>
          <p:nvPr/>
        </p:nvSpPr>
        <p:spPr>
          <a:xfrm>
            <a:off x="3175911" y="5196466"/>
            <a:ext cx="1905000" cy="677108"/>
          </a:xfrm>
          <a:prstGeom prst="rect">
            <a:avLst/>
          </a:prstGeom>
          <a:noFill/>
        </p:spPr>
        <p:txBody>
          <a:bodyPr wrap="square" rtlCol="0">
            <a:spAutoFit/>
          </a:bodyPr>
          <a:lstStyle/>
          <a:p>
            <a:r>
              <a:rPr lang="en-US" sz="3800" i="1" dirty="0" smtClean="0">
                <a:solidFill>
                  <a:srgbClr val="FF0000"/>
                </a:solidFill>
              </a:rPr>
              <a:t>Step 2: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67000" y="381000"/>
            <a:ext cx="8534400" cy="4823909"/>
          </a:xfrm>
          <a:prstGeom prst="rect">
            <a:avLst/>
          </a:prstGeom>
        </p:spPr>
      </p:pic>
      <p:sp>
        <p:nvSpPr>
          <p:cNvPr id="8197" name="AutoShape 4"/>
          <p:cNvSpPr>
            <a:spLocks/>
          </p:cNvSpPr>
          <p:nvPr/>
        </p:nvSpPr>
        <p:spPr bwMode="auto">
          <a:xfrm>
            <a:off x="4267200" y="5410200"/>
            <a:ext cx="6781800" cy="1376363"/>
          </a:xfrm>
          <a:custGeom>
            <a:avLst/>
            <a:gdLst>
              <a:gd name="T0" fmla="*/ 3500438 w 21600"/>
              <a:gd name="T1" fmla="*/ 688182 h 21600"/>
              <a:gd name="T2" fmla="*/ 3500438 w 21600"/>
              <a:gd name="T3" fmla="*/ 688182 h 21600"/>
              <a:gd name="T4" fmla="*/ 3500438 w 21600"/>
              <a:gd name="T5" fmla="*/ 688182 h 21600"/>
              <a:gd name="T6" fmla="*/ 3500438 w 21600"/>
              <a:gd name="T7" fmla="*/ 6881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1pPr>
            <a:lvl2pPr marL="742950" indent="-28575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2pPr>
            <a:lvl3pPr marL="11430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3pPr>
            <a:lvl4pPr marL="16002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4pPr>
            <a:lvl5pPr marL="2057400" indent="-228600">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5pPr>
            <a:lvl6pPr marL="25146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6pPr>
            <a:lvl7pPr marL="29718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7pPr>
            <a:lvl8pPr marL="34290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8pPr>
            <a:lvl9pPr marL="3886200" indent="-228600" eaLnBrk="0" fontAlgn="base" hangingPunct="0">
              <a:spcBef>
                <a:spcPct val="0"/>
              </a:spcBef>
              <a:spcAft>
                <a:spcPct val="0"/>
              </a:spcAft>
              <a:defRPr>
                <a:solidFill>
                  <a:srgbClr val="000000"/>
                </a:solidFill>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lvl9pPr>
          </a:lstStyle>
          <a:p>
            <a:pPr defTabSz="914400" eaLnBrk="1">
              <a:lnSpc>
                <a:spcPct val="90000"/>
              </a:lnSpc>
              <a:spcBef>
                <a:spcPts val="1000"/>
              </a:spcBef>
            </a:pPr>
            <a:r>
              <a:rPr lang="en-US" altLang="en-US" sz="3800" dirty="0"/>
              <a:t>Click</a:t>
            </a:r>
            <a:r>
              <a:rPr lang="en-US" altLang="en-US" sz="4000" dirty="0"/>
              <a:t> </a:t>
            </a:r>
            <a:r>
              <a:rPr lang="en-US" altLang="en-US" sz="3800" dirty="0"/>
              <a:t>on the word “OneDrive” </a:t>
            </a:r>
          </a:p>
          <a:p>
            <a:pPr defTabSz="914400" eaLnBrk="1">
              <a:lnSpc>
                <a:spcPct val="90000"/>
              </a:lnSpc>
              <a:spcBef>
                <a:spcPts val="1000"/>
              </a:spcBef>
            </a:pPr>
            <a:r>
              <a:rPr lang="en-US" altLang="en-US" sz="3800" dirty="0"/>
              <a:t>at the top right. </a:t>
            </a:r>
          </a:p>
        </p:txBody>
      </p:sp>
      <p:pic>
        <p:nvPicPr>
          <p:cNvPr id="6" name="Picture 5"/>
          <p:cNvPicPr>
            <a:picLocks noChangeAspect="1"/>
          </p:cNvPicPr>
          <p:nvPr/>
        </p:nvPicPr>
        <p:blipFill rotWithShape="1">
          <a:blip r:embed="rId3"/>
          <a:srcRect l="72321" t="9478" r="12500" b="85783"/>
          <a:stretch/>
        </p:blipFill>
        <p:spPr>
          <a:xfrm>
            <a:off x="7823206" y="685799"/>
            <a:ext cx="3454394" cy="609599"/>
          </a:xfrm>
          <a:prstGeom prst="rect">
            <a:avLst/>
          </a:prstGeom>
        </p:spPr>
      </p:pic>
      <p:sp>
        <p:nvSpPr>
          <p:cNvPr id="8196" name="AutoShape 3"/>
          <p:cNvSpPr>
            <a:spLocks/>
          </p:cNvSpPr>
          <p:nvPr/>
        </p:nvSpPr>
        <p:spPr bwMode="auto">
          <a:xfrm rot="-10289396">
            <a:off x="9308309" y="1062827"/>
            <a:ext cx="484188" cy="1074738"/>
          </a:xfrm>
          <a:custGeom>
            <a:avLst/>
            <a:gdLst>
              <a:gd name="T0" fmla="*/ 242094 w 21600"/>
              <a:gd name="T1" fmla="*/ 537369 h 21600"/>
              <a:gd name="T2" fmla="*/ 242094 w 21600"/>
              <a:gd name="T3" fmla="*/ 537369 h 21600"/>
              <a:gd name="T4" fmla="*/ 242094 w 21600"/>
              <a:gd name="T5" fmla="*/ 537369 h 21600"/>
              <a:gd name="T6" fmla="*/ 242094 w 21600"/>
              <a:gd name="T7" fmla="*/ 53736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6740"/>
                </a:moveTo>
                <a:lnTo>
                  <a:pt x="5400" y="16740"/>
                </a:lnTo>
                <a:lnTo>
                  <a:pt x="5400" y="0"/>
                </a:lnTo>
                <a:lnTo>
                  <a:pt x="16199" y="0"/>
                </a:lnTo>
                <a:lnTo>
                  <a:pt x="16199" y="16740"/>
                </a:lnTo>
                <a:lnTo>
                  <a:pt x="21599" y="16740"/>
                </a:lnTo>
                <a:lnTo>
                  <a:pt x="10800" y="21599"/>
                </a:lnTo>
                <a:lnTo>
                  <a:pt x="0" y="16740"/>
                </a:lnTo>
                <a:close/>
              </a:path>
            </a:pathLst>
          </a:custGeom>
          <a:solidFill>
            <a:srgbClr val="FF0000">
              <a:alpha val="76077"/>
            </a:srgbClr>
          </a:solidFill>
          <a:ln w="6350" cap="flat" cmpd="sng">
            <a:solidFill>
              <a:srgbClr val="000000"/>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endParaRPr lang="en-US"/>
          </a:p>
        </p:txBody>
      </p:sp>
      <p:sp>
        <p:nvSpPr>
          <p:cNvPr id="7" name="TextBox 6"/>
          <p:cNvSpPr txBox="1"/>
          <p:nvPr/>
        </p:nvSpPr>
        <p:spPr>
          <a:xfrm>
            <a:off x="2514600" y="5334000"/>
            <a:ext cx="1905000" cy="677108"/>
          </a:xfrm>
          <a:prstGeom prst="rect">
            <a:avLst/>
          </a:prstGeom>
          <a:noFill/>
        </p:spPr>
        <p:txBody>
          <a:bodyPr wrap="square" rtlCol="0">
            <a:spAutoFit/>
          </a:bodyPr>
          <a:lstStyle/>
          <a:p>
            <a:r>
              <a:rPr lang="en-US" sz="3800" i="1" dirty="0" smtClean="0">
                <a:solidFill>
                  <a:srgbClr val="FF0000"/>
                </a:solidFill>
              </a:rPr>
              <a:t>Step 3: </a:t>
            </a:r>
            <a:endParaRPr lang="en-US" sz="3800" i="1" dirty="0">
              <a:solidFill>
                <a:srgbClr val="FF0000"/>
              </a:solidFill>
            </a:endParaRPr>
          </a:p>
        </p:txBody>
      </p:sp>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1CADE4"/>
      </a:accent1>
      <a:accent2>
        <a:srgbClr val="2683C6"/>
      </a:accent2>
      <a:accent3>
        <a:srgbClr val="FFFFFF"/>
      </a:accent3>
      <a:accent4>
        <a:srgbClr val="000000"/>
      </a:accent4>
      <a:accent5>
        <a:srgbClr val="ABD3EF"/>
      </a:accent5>
      <a:accent6>
        <a:srgbClr val="2176B3"/>
      </a:accent6>
      <a:hlink>
        <a:srgbClr val="0000FF"/>
      </a:hlink>
      <a:folHlink>
        <a:srgbClr val="FF00FF"/>
      </a:folHlink>
    </a:clrScheme>
    <a:fontScheme name="Office Theme">
      <a:majorFont>
        <a:latin typeface="Helvetica"/>
        <a:ea typeface="Helvetica"/>
        <a:cs typeface="Helvetica"/>
      </a:majorFont>
      <a:minorFont>
        <a:latin typeface="Helvetica"/>
        <a:ea typeface="Helvetica"/>
        <a:cs typeface="Helvetic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1CADE4"/>
          </a:solidFill>
          <a:prstDash val="solid"/>
          <a:round/>
          <a:headEnd type="none" w="med" len="med"/>
          <a:tailEnd type="none" w="med" len="med"/>
        </a:ln>
        <a:effectLst>
          <a:outerShdw blurRad="38100" dist="25401" dir="2700000" algn="ctr" rotWithShape="0">
            <a:srgbClr val="000000">
              <a:alpha val="59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1CADE4"/>
          </a:solidFill>
          <a:prstDash val="solid"/>
          <a:round/>
          <a:headEnd type="none" w="med" len="med"/>
          <a:tailEnd type="none" w="med" len="med"/>
        </a:ln>
        <a:effectLst>
          <a:outerShdw blurRad="38100" dist="25401" dir="2700000" algn="ctr" rotWithShape="0">
            <a:srgbClr val="000000">
              <a:alpha val="59999"/>
            </a:srgbClr>
          </a:outerShdw>
        </a:effectLst>
      </a:spPr>
      <a:bodyPr vert="horz" wrap="square" lIns="45718" tIns="45718" rIns="45718" bIns="45718" numCol="1" anchor="ctr" anchorCtr="0" compatLnSpc="1">
        <a:prstTxWarp prst="textNoShape">
          <a:avLst/>
        </a:prstTxWarp>
      </a:bodyPr>
      <a:lstStyle>
        <a:defPPr marL="457200" marR="0" indent="0" algn="l" defTabSz="4572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Helvetica" panose="020B0604020202020204" pitchFamily="34" charset="0"/>
            <a:ea typeface="Helvetica" panose="020B0604020202020204" pitchFamily="34" charset="0"/>
            <a:cs typeface="Helvetica" panose="020B0604020202020204" pitchFamily="34" charset="0"/>
            <a:sym typeface="Helvetica" panose="020B0604020202020204" pitchFamily="34" charset="0"/>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A7A7A7"/>
      </a:dk2>
      <a:lt2>
        <a:srgbClr val="535353"/>
      </a:lt2>
      <a:accent1>
        <a:srgbClr val="1CADE4"/>
      </a:accent1>
      <a:accent2>
        <a:srgbClr val="2683C6"/>
      </a:accent2>
      <a:accent3>
        <a:srgbClr val="FFFFFF"/>
      </a:accent3>
      <a:accent4>
        <a:srgbClr val="000000"/>
      </a:accent4>
      <a:accent5>
        <a:srgbClr val="ABD3EF"/>
      </a:accent5>
      <a:accent6>
        <a:srgbClr val="2176B3"/>
      </a:accent6>
      <a:hlink>
        <a:srgbClr val="0000FF"/>
      </a:hlink>
      <a:folHlink>
        <a:srgbClr val="FF00F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A7A7A7"/>
    </a:dk2>
    <a:lt2>
      <a:srgbClr val="535353"/>
    </a:lt2>
    <a:accent1>
      <a:srgbClr val="1CADE4"/>
    </a:accent1>
    <a:accent2>
      <a:srgbClr val="2683C6"/>
    </a:accent2>
    <a:accent3>
      <a:srgbClr val="FFFFFF"/>
    </a:accent3>
    <a:accent4>
      <a:srgbClr val="000000"/>
    </a:accent4>
    <a:accent5>
      <a:srgbClr val="ABD3EF"/>
    </a:accent5>
    <a:accent6>
      <a:srgbClr val="2176B3"/>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74C32BBC4B084DB80A0013F2DE2E0D" ma:contentTypeVersion="1" ma:contentTypeDescription="Create a new document." ma:contentTypeScope="" ma:versionID="df576a0e235da3fc66a6ae812e0d17a2">
  <xsd:schema xmlns:xsd="http://www.w3.org/2001/XMLSchema" xmlns:xs="http://www.w3.org/2001/XMLSchema" xmlns:p="http://schemas.microsoft.com/office/2006/metadata/properties" xmlns:ns2="5e985762-2afa-4305-8191-f986fb1ee06a" targetNamespace="http://schemas.microsoft.com/office/2006/metadata/properties" ma:root="true" ma:fieldsID="a8dd0a1d151f979e21ce3b14ddaf4cd8" ns2:_="">
    <xsd:import namespace="5e985762-2afa-4305-8191-f986fb1ee06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985762-2afa-4305-8191-f986fb1ee06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C430665-BC73-4316-B794-2A7E23AACEBC}">
  <ds:schemaRefs>
    <ds:schemaRef ds:uri="http://schemas.microsoft.com/sharepoint/v3/contenttype/forms"/>
  </ds:schemaRefs>
</ds:datastoreItem>
</file>

<file path=customXml/itemProps2.xml><?xml version="1.0" encoding="utf-8"?>
<ds:datastoreItem xmlns:ds="http://schemas.openxmlformats.org/officeDocument/2006/customXml" ds:itemID="{96349D84-1DB1-40AE-ADF7-258E8F768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85762-2afa-4305-8191-f986fb1ee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EA495D-422E-458A-895C-BE127FF617B5}">
  <ds:schemaRefs>
    <ds:schemaRef ds:uri="http://purl.org/dc/dcmitype/"/>
    <ds:schemaRef ds:uri="5e985762-2afa-4305-8191-f986fb1ee06a"/>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5485</TotalTime>
  <Words>1441</Words>
  <Application>Microsoft Office PowerPoint</Application>
  <PresentationFormat>Widescreen</PresentationFormat>
  <Paragraphs>159</Paragraphs>
  <Slides>33</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Arial</vt:lpstr>
      <vt:lpstr>Avenir</vt:lpstr>
      <vt:lpstr>Calibri</vt:lpstr>
      <vt:lpstr>Calibri Light</vt:lpstr>
      <vt:lpstr>Courier</vt:lpstr>
      <vt:lpstr>Helvetica</vt:lpstr>
      <vt:lpstr>Kozuka Gothic Pr6N</vt:lpstr>
      <vt:lpstr>Modern No. 20</vt:lpstr>
      <vt:lpstr>Nirmala UI</vt:lpstr>
      <vt:lpstr>Stencil Std</vt:lpstr>
      <vt:lpstr>Times New Roman</vt:lpstr>
      <vt:lpstr>Custom Design</vt:lpstr>
      <vt:lpstr>Office Theme</vt:lpstr>
      <vt:lpstr>PowerPoint Presentation</vt:lpstr>
      <vt:lpstr>Logging In </vt:lpstr>
      <vt:lpstr>PowerPoint Presentation</vt:lpstr>
      <vt:lpstr>PowerPoint Presentation</vt:lpstr>
      <vt:lpstr>Computrace (LoJack) </vt:lpstr>
      <vt:lpstr>Student Guide –  Syncing your OneDrive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Guide –  Web Outlook – HISD email </vt:lpstr>
      <vt:lpstr>PowerPoint Presentation</vt:lpstr>
      <vt:lpstr>PowerPoint Presentation</vt:lpstr>
      <vt:lpstr>PowerPoint Presentation</vt:lpstr>
      <vt:lpstr>PowerPoint Presentation</vt:lpstr>
      <vt:lpstr>Let’s Talk HUB</vt:lpstr>
      <vt:lpstr>How to login </vt:lpstr>
      <vt:lpstr>PowerPoint Presentation</vt:lpstr>
      <vt:lpstr>HUB Dashboard</vt:lpstr>
      <vt:lpstr>Course Dashboard</vt:lpstr>
      <vt:lpstr>Things to remember: </vt:lpstr>
      <vt:lpstr>Do not leave your computer unattended </vt:lpstr>
      <vt:lpstr>Remove everything from your keyboard before you close your computer  </vt:lpstr>
      <vt:lpstr>Do not share your password with others   </vt:lpstr>
      <vt:lpstr>Do not leave your computer in your car  </vt:lpstr>
      <vt:lpstr>If you have any questions,  be sure to ask your teachers or visit  houstonisd.org/powerup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Brittany E</dc:creator>
  <cp:lastModifiedBy>Feese, Rachel E</cp:lastModifiedBy>
  <cp:revision>67</cp:revision>
  <dcterms:modified xsi:type="dcterms:W3CDTF">2015-01-22T15:33:17Z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0x0101008E74C32BBC4B084DB80A0013F2DE2E0D</vt:lpwstr>
  </property>
</Properties>
</file>