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56" r:id="rId2"/>
    <p:sldId id="463" r:id="rId3"/>
    <p:sldId id="465" r:id="rId4"/>
    <p:sldId id="391" r:id="rId5"/>
    <p:sldId id="455" r:id="rId6"/>
    <p:sldId id="454" r:id="rId7"/>
    <p:sldId id="464" r:id="rId8"/>
    <p:sldId id="468" r:id="rId9"/>
    <p:sldId id="469" r:id="rId10"/>
    <p:sldId id="444" r:id="rId11"/>
    <p:sldId id="458" r:id="rId12"/>
    <p:sldId id="459" r:id="rId13"/>
    <p:sldId id="460" r:id="rId14"/>
    <p:sldId id="461" r:id="rId15"/>
    <p:sldId id="462" r:id="rId16"/>
    <p:sldId id="466" r:id="rId17"/>
    <p:sldId id="467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8B5C6"/>
    <a:srgbClr val="67A2B9"/>
    <a:srgbClr val="61A60E"/>
    <a:srgbClr val="EAF0F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8043" autoAdjust="0"/>
  </p:normalViewPr>
  <p:slideViewPr>
    <p:cSldViewPr snapToGrid="0" snapToObjects="1">
      <p:cViewPr varScale="1">
        <p:scale>
          <a:sx n="50" d="100"/>
          <a:sy n="50" d="100"/>
        </p:scale>
        <p:origin x="198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25332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13932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16-17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10155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581664"/>
        <c:axId val="439582056"/>
      </c:barChart>
      <c:catAx>
        <c:axId val="439581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9582056"/>
        <c:crosses val="autoZero"/>
        <c:auto val="1"/>
        <c:lblAlgn val="ctr"/>
        <c:lblOffset val="100"/>
        <c:noMultiLvlLbl val="0"/>
      </c:catAx>
      <c:valAx>
        <c:axId val="439582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58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OSS 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OSS AA 15-16</c:v>
                </c:pt>
                <c:pt idx="1">
                  <c:v>OSS AA 16-17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HISD 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OSS AA 15-16</c:v>
                </c:pt>
                <c:pt idx="1">
                  <c:v>OSS AA 16-17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8662368"/>
        <c:axId val="438662760"/>
      </c:barChart>
      <c:catAx>
        <c:axId val="438662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662760"/>
        <c:crosses val="autoZero"/>
        <c:auto val="1"/>
        <c:lblAlgn val="ctr"/>
        <c:lblOffset val="100"/>
        <c:noMultiLvlLbl val="0"/>
      </c:catAx>
      <c:valAx>
        <c:axId val="438662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66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54170-9E8F-2B48-BD7A-2276E75E0DE2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0680E-5D13-7D4E-9B36-78930D05C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34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285E3-15E3-EE4C-9208-5C8B40A94859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FA3AB-C505-2249-9268-634B5AAFE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94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30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26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58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8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83002"/>
            <a:ext cx="7772400" cy="17147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200"/>
              </a:lnSpc>
              <a:defRPr sz="7200" b="1" i="0" kern="0" spc="20" baseline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8597"/>
            <a:ext cx="7677431" cy="17526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4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35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629400" y="274638"/>
            <a:ext cx="0" cy="58515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42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85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2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05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83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50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0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5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4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2315"/>
            <a:ext cx="9144000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8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7A2B9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1244952"/>
            <a:ext cx="7772400" cy="1714725"/>
          </a:xfrm>
        </p:spPr>
        <p:txBody>
          <a:bodyPr/>
          <a:lstStyle/>
          <a:p>
            <a:r>
              <a:rPr lang="en-US" dirty="0" smtClean="0"/>
              <a:t>ALL Behavior is Motivated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3142447"/>
            <a:ext cx="7677431" cy="1752600"/>
          </a:xfrm>
        </p:spPr>
        <p:txBody>
          <a:bodyPr/>
          <a:lstStyle/>
          <a:p>
            <a:r>
              <a:rPr lang="en-US" dirty="0" smtClean="0"/>
              <a:t>Social and Emotional Learning (SEL) Department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D52C1F8-3BA5-F24E-8618-E52498D8718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Assessment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266" y="1600200"/>
            <a:ext cx="4351468" cy="4525963"/>
          </a:xfrm>
        </p:spPr>
      </p:pic>
      <p:sp>
        <p:nvSpPr>
          <p:cNvPr id="4" name="TextBox 3"/>
          <p:cNvSpPr txBox="1"/>
          <p:nvPr/>
        </p:nvSpPr>
        <p:spPr>
          <a:xfrm>
            <a:off x="6444391" y="1436688"/>
            <a:ext cx="2876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Office Referrals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56434" y="4187171"/>
            <a:ext cx="3162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Out of School Suspensions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56434" y="1431271"/>
            <a:ext cx="3162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 School Suspensions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25266" y="5179428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E, S, N &amp; U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429375" y="3327108"/>
            <a:ext cx="2876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DAEP Referrals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58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Autopsy Data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and Emotional Learning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Elementary</a:t>
            </a:r>
          </a:p>
          <a:p>
            <a:r>
              <a:rPr lang="en-US" dirty="0" smtClean="0"/>
              <a:t>Late Elementary </a:t>
            </a:r>
          </a:p>
          <a:p>
            <a:r>
              <a:rPr lang="en-US" dirty="0" smtClean="0"/>
              <a:t>Middle School</a:t>
            </a:r>
          </a:p>
          <a:p>
            <a:r>
              <a:rPr lang="en-US" dirty="0" smtClean="0"/>
              <a:t>Early High School</a:t>
            </a:r>
          </a:p>
          <a:p>
            <a:r>
              <a:rPr lang="en-US" dirty="0" smtClean="0"/>
              <a:t>Middle High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00564803"/>
              </p:ext>
            </p:extLst>
          </p:nvPr>
        </p:nvGraphicFramePr>
        <p:xfrm>
          <a:off x="576695" y="3294063"/>
          <a:ext cx="6080760" cy="2891790"/>
        </p:xfrm>
        <a:graphic>
          <a:graphicData uri="http://schemas.openxmlformats.org/drawingml/2006/table">
            <a:tbl>
              <a:tblPr firstRow="1" firstCol="1" bandRow="1"/>
              <a:tblGrid>
                <a:gridCol w="4069080"/>
                <a:gridCol w="514350"/>
                <a:gridCol w="514350"/>
                <a:gridCol w="514350"/>
                <a:gridCol w="46863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 Likert Ratings by Marking Period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 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 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Recognize Emotions as Indicators of Situations in Need of Attention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How Personal Qualities and Temperaments Influence Choices and Successes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Reflect on Possible Consequences, Both Positive and Negative, Before Expressing an Emotion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Apply Strategies to Manage Stress and to Motivate Successful Performance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Adjust Behavior Based on Perceive Emotional Impact on Others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Differentiate Between Passive, Assertive, and Aggressive Responses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Demonstrate an Ability to Be a Team Player in Achieving Group Goals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and Apply the Steps of Systematic Decision-Making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Evaluate Strategies for Resisting Pressures to Engage in Unsafe or Unethical Activities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Isosceles Triangle 6"/>
          <p:cNvSpPr/>
          <p:nvPr/>
        </p:nvSpPr>
        <p:spPr>
          <a:xfrm rot="12811742">
            <a:off x="1846074" y="1291705"/>
            <a:ext cx="925916" cy="3383958"/>
          </a:xfrm>
          <a:prstGeom prst="triangle">
            <a:avLst>
              <a:gd name="adj" fmla="val 50200"/>
            </a:avLst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28900" y="171450"/>
            <a:ext cx="6324600" cy="2292140"/>
          </a:xfrm>
          <a:prstGeom prst="ellipse">
            <a:avLst/>
          </a:prstGeom>
          <a:gradFill>
            <a:gsLst>
              <a:gs pos="0">
                <a:srgbClr val="67A2B9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Apply Strategies to Manage Stress and to Motivate Successful Performance</a:t>
            </a:r>
          </a:p>
        </p:txBody>
      </p:sp>
    </p:spTree>
    <p:extLst>
      <p:ext uri="{BB962C8B-B14F-4D97-AF65-F5344CB8AC3E}">
        <p14:creationId xmlns:p14="http://schemas.microsoft.com/office/powerpoint/2010/main" val="1048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00564803"/>
              </p:ext>
            </p:extLst>
          </p:nvPr>
        </p:nvGraphicFramePr>
        <p:xfrm>
          <a:off x="576695" y="3294063"/>
          <a:ext cx="6080760" cy="2891790"/>
        </p:xfrm>
        <a:graphic>
          <a:graphicData uri="http://schemas.openxmlformats.org/drawingml/2006/table">
            <a:tbl>
              <a:tblPr firstRow="1" firstCol="1" bandRow="1"/>
              <a:tblGrid>
                <a:gridCol w="4069080"/>
                <a:gridCol w="514350"/>
                <a:gridCol w="514350"/>
                <a:gridCol w="514350"/>
                <a:gridCol w="46863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 Likert Ratings by Marking Period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 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 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Recognize Emotions as Indicators of Situations in Need of Attention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How Personal Qualities and Temperaments Influence Choices and Successes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Reflect on Possible Consequences, Both Positive and Negative, Before Expressing an Emotion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Apply Strategies to Manage Stress and to Motivate Successful Performance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Adjust Behavior Based on Perceive Emotional Impact on Others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Differentiate Between Passive, Assertive, and Aggressive Responses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Demonstrate an Ability to Be a Team Player in Achieving Group Goals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and Apply the Steps of Systematic Decision-Making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Evaluate Strategies for Resisting Pressures to Engage in Unsafe or Unethical Activities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Isosceles Triangle 6"/>
          <p:cNvSpPr/>
          <p:nvPr/>
        </p:nvSpPr>
        <p:spPr>
          <a:xfrm rot="12811742">
            <a:off x="3103374" y="1830684"/>
            <a:ext cx="925916" cy="3383958"/>
          </a:xfrm>
          <a:prstGeom prst="triangle">
            <a:avLst>
              <a:gd name="adj" fmla="val 50200"/>
            </a:avLst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28900" y="171450"/>
            <a:ext cx="6324600" cy="2292140"/>
          </a:xfrm>
          <a:prstGeom prst="ellipse">
            <a:avLst/>
          </a:prstGeom>
          <a:gradFill>
            <a:gsLst>
              <a:gs pos="0">
                <a:srgbClr val="67A2B9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Reflect on Possible Consequences, Both Positive and Negative, Before Expressing an Emotion</a:t>
            </a:r>
          </a:p>
        </p:txBody>
      </p:sp>
    </p:spTree>
    <p:extLst>
      <p:ext uri="{BB962C8B-B14F-4D97-AF65-F5344CB8AC3E}">
        <p14:creationId xmlns:p14="http://schemas.microsoft.com/office/powerpoint/2010/main" val="21718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Uses of SEL Assessment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Intervention Assistance Team (IAT):  </a:t>
            </a:r>
            <a:r>
              <a:rPr lang="en-US" dirty="0" smtClean="0"/>
              <a:t>Goal Setting, Feedback and Progress Monitoring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Focused </a:t>
            </a:r>
            <a:r>
              <a:rPr lang="en-US" b="1" i="1" dirty="0" smtClean="0">
                <a:solidFill>
                  <a:schemeClr val="tx1"/>
                </a:solidFill>
              </a:rPr>
              <a:t>Parent-Teacher</a:t>
            </a:r>
            <a:r>
              <a:rPr lang="en-US" dirty="0" smtClean="0"/>
              <a:t> meetings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Establishes goals for </a:t>
            </a:r>
            <a:r>
              <a:rPr lang="en-US" b="1" dirty="0" smtClean="0">
                <a:solidFill>
                  <a:schemeClr val="tx1"/>
                </a:solidFill>
              </a:rPr>
              <a:t>Classroom Teaching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Provides feedback for </a:t>
            </a:r>
            <a:r>
              <a:rPr lang="en-US" b="1" dirty="0" smtClean="0">
                <a:solidFill>
                  <a:schemeClr val="tx1"/>
                </a:solidFill>
              </a:rPr>
              <a:t>differentiated instruction for behavior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664" t="8418" r="11899" b="7401"/>
          <a:stretch/>
        </p:blipFill>
        <p:spPr>
          <a:xfrm>
            <a:off x="266700" y="647701"/>
            <a:ext cx="8420100" cy="52136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81150" y="3219450"/>
            <a:ext cx="5943600" cy="0"/>
          </a:xfrm>
          <a:prstGeom prst="straightConnector1">
            <a:avLst/>
          </a:prstGeom>
          <a:ln w="2508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173" r="1875" b="9315"/>
          <a:stretch/>
        </p:blipFill>
        <p:spPr>
          <a:xfrm>
            <a:off x="0" y="914400"/>
            <a:ext cx="8972550" cy="45529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17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334125" y="3727450"/>
            <a:ext cx="219075" cy="2044700"/>
          </a:xfrm>
          <a:prstGeom prst="straightConnector1">
            <a:avLst/>
          </a:prstGeom>
          <a:ln w="2508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838451" y="3879850"/>
            <a:ext cx="2228849" cy="1892300"/>
          </a:xfrm>
          <a:prstGeom prst="straightConnector1">
            <a:avLst/>
          </a:prstGeom>
          <a:ln w="2508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5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883001"/>
            <a:ext cx="7772400" cy="3390235"/>
          </a:xfrm>
        </p:spPr>
        <p:txBody>
          <a:bodyPr anchor="ctr"/>
          <a:lstStyle/>
          <a:p>
            <a:pPr algn="ctr"/>
            <a:r>
              <a:rPr lang="en-US" dirty="0" smtClean="0"/>
              <a:t>#</a:t>
            </a:r>
            <a:r>
              <a:rPr lang="en-US" dirty="0" err="1" smtClean="0"/>
              <a:t>SELectLOVE</a:t>
            </a:r>
            <a:endParaRPr lang="en-US" dirty="0"/>
          </a:p>
        </p:txBody>
      </p:sp>
      <p:sp>
        <p:nvSpPr>
          <p:cNvPr id="7" name="Text Placeholder 20"/>
          <p:cNvSpPr txBox="1">
            <a:spLocks/>
          </p:cNvSpPr>
          <p:nvPr/>
        </p:nvSpPr>
        <p:spPr>
          <a:xfrm>
            <a:off x="457200" y="4535488"/>
            <a:ext cx="4830763" cy="1463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solidFill>
                  <a:srgbClr val="FFFFFF"/>
                </a:solidFill>
              </a:rPr>
              <a:t>Social and Emotional Learning Department</a:t>
            </a:r>
            <a:endParaRPr lang="en-US" sz="1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behavior is not motivated by consequences only.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Differentiate between </a:t>
            </a:r>
            <a:r>
              <a:rPr lang="en-US" b="1" i="1" dirty="0" smtClean="0"/>
              <a:t>Hardwired Skills </a:t>
            </a:r>
            <a:r>
              <a:rPr lang="en-US" dirty="0" smtClean="0"/>
              <a:t>and Skills that must be </a:t>
            </a:r>
            <a:r>
              <a:rPr lang="en-US" b="1" i="1" dirty="0" smtClean="0"/>
              <a:t>Taught.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Consider the use of Social and Emotional Learning Skills </a:t>
            </a:r>
            <a:r>
              <a:rPr lang="en-US" b="1" i="1" dirty="0" smtClean="0"/>
              <a:t>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Consider</a:t>
            </a:r>
            <a:r>
              <a:rPr lang="en-US" b="1" dirty="0" smtClean="0"/>
              <a:t> </a:t>
            </a:r>
            <a:r>
              <a:rPr lang="en-US" b="1" i="1" dirty="0" err="1" smtClean="0"/>
              <a:t>myOn</a:t>
            </a:r>
            <a:r>
              <a:rPr lang="en-US" i="1" dirty="0" smtClean="0"/>
              <a:t> </a:t>
            </a:r>
            <a:r>
              <a:rPr lang="en-US" dirty="0" smtClean="0"/>
              <a:t>to promote positive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930" t="19531" r="41801" b="9635"/>
          <a:stretch/>
        </p:blipFill>
        <p:spPr>
          <a:xfrm>
            <a:off x="0" y="-1"/>
            <a:ext cx="9144000" cy="66716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19500" y="271225"/>
            <a:ext cx="173355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Rule is Broken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949" y="1028663"/>
            <a:ext cx="18891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Teacher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38449" y="2064704"/>
            <a:ext cx="143241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Contract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38676" y="4034631"/>
            <a:ext cx="131445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3650" y="2047875"/>
            <a:ext cx="16192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Parent Conf.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2064704"/>
            <a:ext cx="223165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Loss of Privilege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621637" y="2898860"/>
            <a:ext cx="173355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Administrator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5675" y="3083526"/>
            <a:ext cx="1314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Success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5049" y="4010462"/>
            <a:ext cx="131445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JJAEP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4974" y="4052531"/>
            <a:ext cx="131445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DAEP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71825" y="4052531"/>
            <a:ext cx="131445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81512" y="2057400"/>
            <a:ext cx="16711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Phone Call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704323"/>
            <a:ext cx="9144000" cy="5262979"/>
          </a:xfrm>
          <a:prstGeom prst="rect">
            <a:avLst/>
          </a:prstGeom>
          <a:solidFill>
            <a:srgbClr val="88B5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Does your campus spend more time </a:t>
            </a:r>
            <a:r>
              <a:rPr lang="en-US" sz="4800" b="1" dirty="0" smtClean="0"/>
              <a:t>promoting positive behavior</a:t>
            </a:r>
          </a:p>
          <a:p>
            <a:pPr algn="ctr"/>
            <a:r>
              <a:rPr lang="en-US" sz="4800" b="1" dirty="0" smtClean="0"/>
              <a:t>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(OR) </a:t>
            </a:r>
          </a:p>
          <a:p>
            <a:pPr algn="ctr"/>
            <a:endParaRPr lang="en-US" sz="4800" dirty="0" smtClean="0"/>
          </a:p>
          <a:p>
            <a:pPr algn="ctr"/>
            <a:r>
              <a:rPr lang="en-US" sz="4800" dirty="0" smtClean="0"/>
              <a:t>reacting to </a:t>
            </a:r>
            <a:r>
              <a:rPr lang="en-US" sz="4800" b="1" dirty="0" smtClean="0"/>
              <a:t>negative behavior?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15922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All Behavior is Motivated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224587"/>
              </p:ext>
            </p:extLst>
          </p:nvPr>
        </p:nvGraphicFramePr>
        <p:xfrm>
          <a:off x="190500" y="1600201"/>
          <a:ext cx="8953500" cy="4324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2628900"/>
                <a:gridCol w="2381250"/>
              </a:tblGrid>
              <a:tr h="1426116"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Expectancy Rate</a:t>
                      </a:r>
                    </a:p>
                    <a:p>
                      <a:r>
                        <a:rPr lang="en-US" sz="2800" dirty="0" smtClean="0"/>
                        <a:t>(Will I </a:t>
                      </a:r>
                      <a:r>
                        <a:rPr lang="en-US" sz="2800" smtClean="0"/>
                        <a:t>be successful?)</a:t>
                      </a:r>
                      <a:endParaRPr lang="en-US" sz="2800" dirty="0"/>
                    </a:p>
                  </a:txBody>
                  <a:tcPr>
                    <a:solidFill>
                      <a:srgbClr val="67A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(X) Value Rate (Costs?)</a:t>
                      </a:r>
                      <a:endParaRPr lang="en-US" sz="2800" dirty="0"/>
                    </a:p>
                  </a:txBody>
                  <a:tcPr>
                    <a:solidFill>
                      <a:srgbClr val="67A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= Motivation</a:t>
                      </a:r>
                      <a:endParaRPr lang="en-US" sz="2800" dirty="0"/>
                    </a:p>
                  </a:txBody>
                  <a:tcPr>
                    <a:solidFill>
                      <a:srgbClr val="67A2B9"/>
                    </a:solidFill>
                  </a:tcPr>
                </a:tc>
              </a:tr>
              <a:tr h="96607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(x) 10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= 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</a:tr>
              <a:tr h="96607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(x)  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=  0</a:t>
                      </a:r>
                      <a:endParaRPr lang="en-US" sz="3600" dirty="0"/>
                    </a:p>
                  </a:txBody>
                  <a:tcPr/>
                </a:tc>
              </a:tr>
              <a:tr h="96607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(x) 10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= </a:t>
                      </a:r>
                      <a:r>
                        <a:rPr lang="en-US" sz="3600" baseline="0" dirty="0" smtClean="0"/>
                        <a:t> 100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2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One</a:t>
            </a:r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84" y="1600200"/>
            <a:ext cx="679203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5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4508" y="1647825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Anger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2604194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Fear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360818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Disgust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6553200" y="242291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Joy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6553200" y="153138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Surprise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886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Adolescents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06" y="1783953"/>
            <a:ext cx="2917969" cy="42060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78395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Patience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55118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Gratitude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34991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Humility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14864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Forgiveness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080986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Empathy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767388" y="178395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Sympathy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53100" y="255118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Shame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742638" y="331840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Optimism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767388" y="4213807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Compassion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957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0"/>
            <a:ext cx="6115050" cy="6115050"/>
          </a:xfrm>
        </p:spPr>
      </p:pic>
    </p:spTree>
    <p:extLst>
      <p:ext uri="{BB962C8B-B14F-4D97-AF65-F5344CB8AC3E}">
        <p14:creationId xmlns:p14="http://schemas.microsoft.com/office/powerpoint/2010/main" val="31945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Exclusionary Discipline (OSS)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3410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2532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SD-Template-2014-Standard">
  <a:themeElements>
    <a:clrScheme name="2014 HISD Color Theme">
      <a:dk1>
        <a:sysClr val="windowText" lastClr="000000"/>
      </a:dk1>
      <a:lt1>
        <a:sysClr val="window" lastClr="FFFFFF"/>
      </a:lt1>
      <a:dk2>
        <a:srgbClr val="67A2B9"/>
      </a:dk2>
      <a:lt2>
        <a:srgbClr val="F1F5F6"/>
      </a:lt2>
      <a:accent1>
        <a:srgbClr val="DCA900"/>
      </a:accent1>
      <a:accent2>
        <a:srgbClr val="B5CFDB"/>
      </a:accent2>
      <a:accent3>
        <a:srgbClr val="88B5C6"/>
      </a:accent3>
      <a:accent4>
        <a:srgbClr val="949494"/>
      </a:accent4>
      <a:accent5>
        <a:srgbClr val="58595B"/>
      </a:accent5>
      <a:accent6>
        <a:srgbClr val="EAF0F3"/>
      </a:accent6>
      <a:hlink>
        <a:srgbClr val="58595B"/>
      </a:hlink>
      <a:folHlink>
        <a:srgbClr val="D2D2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HISD-Template-2014-Standard2 (3)</Template>
  <TotalTime>36212</TotalTime>
  <Words>493</Words>
  <Application>Microsoft Office PowerPoint</Application>
  <PresentationFormat>On-screen Show (4:3)</PresentationFormat>
  <Paragraphs>202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Rockwell</vt:lpstr>
      <vt:lpstr>Times New Roman</vt:lpstr>
      <vt:lpstr>HISD-Template-2014-Standard</vt:lpstr>
      <vt:lpstr>ALL Behavior is Motivated</vt:lpstr>
      <vt:lpstr>Learning Goals</vt:lpstr>
      <vt:lpstr>PowerPoint Presentation</vt:lpstr>
      <vt:lpstr>All Behavior is Motivated</vt:lpstr>
      <vt:lpstr>Day One</vt:lpstr>
      <vt:lpstr>Adolescents</vt:lpstr>
      <vt:lpstr>PowerPoint Presentation</vt:lpstr>
      <vt:lpstr>Exclusionary Discipline (OSS)</vt:lpstr>
      <vt:lpstr>Equity</vt:lpstr>
      <vt:lpstr>Behavior Assessment</vt:lpstr>
      <vt:lpstr>Autopsy Data</vt:lpstr>
      <vt:lpstr>Social and Emotional Learning Assessment</vt:lpstr>
      <vt:lpstr>PowerPoint Presentation</vt:lpstr>
      <vt:lpstr>PowerPoint Presentation</vt:lpstr>
      <vt:lpstr>Possible Uses of SEL Assessment</vt:lpstr>
      <vt:lpstr>PowerPoint Presentation</vt:lpstr>
      <vt:lpstr>PowerPoint Presentation</vt:lpstr>
      <vt:lpstr>#SELectLOVE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Webb, Michael A</dc:creator>
  <cp:lastModifiedBy>Webb, Michael A</cp:lastModifiedBy>
  <cp:revision>111</cp:revision>
  <dcterms:created xsi:type="dcterms:W3CDTF">2016-08-27T14:59:59Z</dcterms:created>
  <dcterms:modified xsi:type="dcterms:W3CDTF">2017-02-02T15:14:41Z</dcterms:modified>
</cp:coreProperties>
</file>