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33" r:id="rId3"/>
    <p:sldId id="334" r:id="rId4"/>
    <p:sldId id="345" r:id="rId5"/>
    <p:sldId id="335" r:id="rId6"/>
    <p:sldId id="336" r:id="rId7"/>
    <p:sldId id="337" r:id="rId8"/>
    <p:sldId id="338" r:id="rId9"/>
    <p:sldId id="339" r:id="rId10"/>
    <p:sldId id="340" r:id="rId11"/>
    <p:sldId id="341" r:id="rId12"/>
    <p:sldId id="342" r:id="rId13"/>
    <p:sldId id="343" r:id="rId14"/>
    <p:sldId id="344" r:id="rId15"/>
    <p:sldId id="284" r:id="rId16"/>
    <p:sldId id="317" r:id="rId17"/>
    <p:sldId id="316" r:id="rId18"/>
    <p:sldId id="298" r:id="rId19"/>
    <p:sldId id="299" r:id="rId20"/>
    <p:sldId id="300" r:id="rId21"/>
    <p:sldId id="301" r:id="rId22"/>
    <p:sldId id="303" r:id="rId23"/>
    <p:sldId id="321" r:id="rId24"/>
    <p:sldId id="311" r:id="rId25"/>
    <p:sldId id="322" r:id="rId26"/>
    <p:sldId id="330" r:id="rId27"/>
    <p:sldId id="323" r:id="rId28"/>
    <p:sldId id="314" r:id="rId29"/>
    <p:sldId id="312" r:id="rId30"/>
    <p:sldId id="331" r:id="rId31"/>
    <p:sldId id="292"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F0F3"/>
    <a:srgbClr val="FF00FF"/>
    <a:srgbClr val="61A60E"/>
    <a:srgbClr val="88B5C6"/>
    <a:srgbClr val="67A2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6840" autoAdjust="0"/>
  </p:normalViewPr>
  <p:slideViewPr>
    <p:cSldViewPr snapToGrid="0" snapToObjects="1">
      <p:cViewPr varScale="1">
        <p:scale>
          <a:sx n="57" d="100"/>
          <a:sy n="57" d="100"/>
        </p:scale>
        <p:origin x="1674"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454170-9E8F-2B48-BD7A-2276E75E0DE2}" type="datetimeFigureOut">
              <a:rPr lang="en-US" smtClean="0"/>
              <a:t>11/1/2016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E0680E-5D13-7D4E-9B36-78930D05C6BA}" type="slidenum">
              <a:rPr lang="en-US" smtClean="0"/>
              <a:t>‹#›</a:t>
            </a:fld>
            <a:endParaRPr lang="en-US" dirty="0"/>
          </a:p>
        </p:txBody>
      </p:sp>
    </p:spTree>
    <p:extLst>
      <p:ext uri="{BB962C8B-B14F-4D97-AF65-F5344CB8AC3E}">
        <p14:creationId xmlns:p14="http://schemas.microsoft.com/office/powerpoint/2010/main" val="4227834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285E3-15E3-EE4C-9208-5C8B40A94859}" type="datetimeFigureOut">
              <a:rPr lang="en-US" smtClean="0"/>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FA3AB-C505-2249-9268-634B5AAFE17B}" type="slidenum">
              <a:rPr lang="en-US" smtClean="0"/>
              <a:t>‹#›</a:t>
            </a:fld>
            <a:endParaRPr lang="en-US" dirty="0"/>
          </a:p>
        </p:txBody>
      </p:sp>
    </p:spTree>
    <p:extLst>
      <p:ext uri="{BB962C8B-B14F-4D97-AF65-F5344CB8AC3E}">
        <p14:creationId xmlns:p14="http://schemas.microsoft.com/office/powerpoint/2010/main" val="19484946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believe students can’t do, this implies</a:t>
            </a:r>
            <a:r>
              <a:rPr lang="en-US" baseline="0" dirty="0" smtClean="0"/>
              <a:t> they lack critical skills to perform well,  Continue treating them as unmotivated, manipulative, attention seeking, limit testing, and continue to rely heavily on consequences, often no change is seen.</a:t>
            </a:r>
          </a:p>
          <a:p>
            <a:endParaRPr lang="en-US" baseline="0" dirty="0" smtClean="0"/>
          </a:p>
          <a:p>
            <a:r>
              <a:rPr lang="en-US" baseline="0" dirty="0" smtClean="0"/>
              <a:t>Students that behave are not doing so because they understand the code of conduct, they are behaving because they have the skills to do so.</a:t>
            </a:r>
          </a:p>
          <a:p>
            <a:endParaRPr lang="en-US" baseline="0" dirty="0" smtClean="0"/>
          </a:p>
          <a:p>
            <a:r>
              <a:rPr lang="en-US" baseline="0" dirty="0" smtClean="0"/>
              <a:t>The school discipline program isn’t working for the kids who aren’t doing well and isn’t needed by the kids who are.</a:t>
            </a:r>
          </a:p>
          <a:p>
            <a:endParaRPr lang="en-US" baseline="0" dirty="0" smtClean="0"/>
          </a:p>
          <a:p>
            <a:r>
              <a:rPr lang="en-US" baseline="0" dirty="0" smtClean="0"/>
              <a:t>What is your philosophy (</a:t>
            </a:r>
            <a:r>
              <a:rPr lang="en-US" baseline="0" dirty="0" err="1" smtClean="0"/>
              <a:t>Plicker</a:t>
            </a:r>
            <a:r>
              <a:rPr lang="en-US" baseline="0" dirty="0" smtClean="0"/>
              <a:t>)  If you are going to help improve behavior, pick one because it will guide your actions.</a:t>
            </a:r>
          </a:p>
          <a:p>
            <a:endParaRPr lang="en-US" baseline="0" dirty="0" smtClean="0"/>
          </a:p>
          <a:p>
            <a:r>
              <a:rPr lang="en-US" baseline="0" dirty="0" smtClean="0"/>
              <a:t>Goal of an intervention is to make the student “want” to do well instead of teaching the skills in order to adapt.  What skills are lacking?  Understanding why a kid is challenging is the first and most important part of helping him.</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3</a:t>
            </a:fld>
            <a:endParaRPr lang="en-US" dirty="0"/>
          </a:p>
        </p:txBody>
      </p:sp>
    </p:spTree>
    <p:extLst>
      <p:ext uri="{BB962C8B-B14F-4D97-AF65-F5344CB8AC3E}">
        <p14:creationId xmlns:p14="http://schemas.microsoft.com/office/powerpoint/2010/main" val="237755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15</a:t>
            </a:r>
            <a:r>
              <a:rPr lang="en-US" baseline="0" dirty="0" smtClean="0"/>
              <a:t> minute teach session on what is an intervention.</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16</a:t>
            </a:fld>
            <a:endParaRPr lang="en-US" dirty="0"/>
          </a:p>
        </p:txBody>
      </p:sp>
    </p:spTree>
    <p:extLst>
      <p:ext uri="{BB962C8B-B14F-4D97-AF65-F5344CB8AC3E}">
        <p14:creationId xmlns:p14="http://schemas.microsoft.com/office/powerpoint/2010/main" val="250248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intervention</a:t>
            </a:r>
            <a:r>
              <a:rPr lang="en-US" baseline="0" dirty="0" smtClean="0"/>
              <a:t> versus venue analogy.  A venue is where you go, and intervention is what is done.</a:t>
            </a:r>
          </a:p>
          <a:p>
            <a:endParaRPr lang="en-US" baseline="0" dirty="0" smtClean="0"/>
          </a:p>
          <a:p>
            <a:r>
              <a:rPr lang="en-US" baseline="0" dirty="0" err="1" smtClean="0"/>
              <a:t>Checkin</a:t>
            </a:r>
            <a:r>
              <a:rPr lang="en-US" baseline="0" dirty="0" smtClean="0"/>
              <a:t> Check Out System.  Student checks in w/ a teacher, counselor at the beginning of each day to retrieve a goal sheet, encouragement and direction for the day, the student then checks in at the end of the day to reflect on the day.</a:t>
            </a:r>
          </a:p>
          <a:p>
            <a:endParaRPr lang="en-US" baseline="0" dirty="0" smtClean="0"/>
          </a:p>
          <a:p>
            <a:r>
              <a:rPr lang="en-US" baseline="0" dirty="0" smtClean="0"/>
              <a:t>Alternating between desired and non desired </a:t>
            </a:r>
            <a:r>
              <a:rPr lang="en-US" baseline="0" dirty="0" err="1" smtClean="0"/>
              <a:t>activties</a:t>
            </a:r>
            <a:r>
              <a:rPr lang="en-US" baseline="0" dirty="0" smtClean="0"/>
              <a:t> in order to give the student options through the school day while still completing all work. (venue)</a:t>
            </a:r>
          </a:p>
          <a:p>
            <a:endParaRPr lang="en-US" baseline="0" dirty="0" smtClean="0"/>
          </a:p>
          <a:p>
            <a:r>
              <a:rPr lang="en-US" baseline="0" dirty="0" smtClean="0"/>
              <a:t>Out of School Suspension (venue)</a:t>
            </a:r>
          </a:p>
          <a:p>
            <a:endParaRPr lang="en-US" baseline="0" dirty="0" smtClean="0"/>
          </a:p>
          <a:p>
            <a:r>
              <a:rPr lang="en-US" baseline="0" dirty="0" smtClean="0"/>
              <a:t>In School Suspension with no services (Venue)</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17</a:t>
            </a:fld>
            <a:endParaRPr lang="en-US" dirty="0"/>
          </a:p>
        </p:txBody>
      </p:sp>
    </p:spTree>
    <p:extLst>
      <p:ext uri="{BB962C8B-B14F-4D97-AF65-F5344CB8AC3E}">
        <p14:creationId xmlns:p14="http://schemas.microsoft.com/office/powerpoint/2010/main" val="286587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a:t>
            </a:r>
            <a:r>
              <a:rPr lang="en-US" baseline="0" dirty="0" smtClean="0"/>
              <a:t> one problem behavior you have experienced this school year.</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18</a:t>
            </a:fld>
            <a:endParaRPr lang="en-US" dirty="0"/>
          </a:p>
        </p:txBody>
      </p:sp>
    </p:spTree>
    <p:extLst>
      <p:ext uri="{BB962C8B-B14F-4D97-AF65-F5344CB8AC3E}">
        <p14:creationId xmlns:p14="http://schemas.microsoft.com/office/powerpoint/2010/main" val="344074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characteristics of a problem behavior.</a:t>
            </a:r>
            <a:r>
              <a:rPr lang="en-US" baseline="0" dirty="0" smtClean="0"/>
              <a:t>  A problem behavior is not a vague description of a behavior such as aggressive, violent or disrespectful.</a:t>
            </a:r>
          </a:p>
          <a:p>
            <a:endParaRPr lang="en-US" baseline="0" dirty="0" smtClean="0"/>
          </a:p>
          <a:p>
            <a:r>
              <a:rPr lang="en-US" baseline="0" dirty="0" smtClean="0"/>
              <a:t>Direct participants to handout.</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19</a:t>
            </a:fld>
            <a:endParaRPr lang="en-US" dirty="0"/>
          </a:p>
        </p:txBody>
      </p:sp>
    </p:spTree>
    <p:extLst>
      <p:ext uri="{BB962C8B-B14F-4D97-AF65-F5344CB8AC3E}">
        <p14:creationId xmlns:p14="http://schemas.microsoft.com/office/powerpoint/2010/main" val="405671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participants</a:t>
            </a:r>
            <a:r>
              <a:rPr lang="en-US" baseline="0" dirty="0" smtClean="0"/>
              <a:t> to complete appropriate sections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20</a:t>
            </a:fld>
            <a:endParaRPr lang="en-US" dirty="0"/>
          </a:p>
        </p:txBody>
      </p:sp>
    </p:spTree>
    <p:extLst>
      <p:ext uri="{BB962C8B-B14F-4D97-AF65-F5344CB8AC3E}">
        <p14:creationId xmlns:p14="http://schemas.microsoft.com/office/powerpoint/2010/main" val="149826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 replacement behavior is the desired</a:t>
            </a:r>
            <a:r>
              <a:rPr lang="en-US" baseline="0" dirty="0" smtClean="0"/>
              <a:t> behavior that we want to occur in replace of the problem behavior.</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21</a:t>
            </a:fld>
            <a:endParaRPr lang="en-US" dirty="0"/>
          </a:p>
        </p:txBody>
      </p:sp>
    </p:spTree>
    <p:extLst>
      <p:ext uri="{BB962C8B-B14F-4D97-AF65-F5344CB8AC3E}">
        <p14:creationId xmlns:p14="http://schemas.microsoft.com/office/powerpoint/2010/main" val="43846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participants</a:t>
            </a:r>
            <a:r>
              <a:rPr lang="en-US" baseline="0" dirty="0" smtClean="0"/>
              <a:t> to complete appropriate sections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23</a:t>
            </a:fld>
            <a:endParaRPr lang="en-US" dirty="0"/>
          </a:p>
        </p:txBody>
      </p:sp>
    </p:spTree>
    <p:extLst>
      <p:ext uri="{BB962C8B-B14F-4D97-AF65-F5344CB8AC3E}">
        <p14:creationId xmlns:p14="http://schemas.microsoft.com/office/powerpoint/2010/main" val="320683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Differentiate</a:t>
            </a:r>
            <a:r>
              <a:rPr lang="en-US" baseline="0" dirty="0" smtClean="0"/>
              <a:t> one down versus one up </a:t>
            </a:r>
            <a:r>
              <a:rPr lang="en-US" baseline="0" dirty="0" err="1" smtClean="0"/>
              <a:t>reinforcer</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24</a:t>
            </a:fld>
            <a:endParaRPr lang="en-US" dirty="0"/>
          </a:p>
        </p:txBody>
      </p:sp>
    </p:spTree>
    <p:extLst>
      <p:ext uri="{BB962C8B-B14F-4D97-AF65-F5344CB8AC3E}">
        <p14:creationId xmlns:p14="http://schemas.microsoft.com/office/powerpoint/2010/main" val="247470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participants</a:t>
            </a:r>
            <a:r>
              <a:rPr lang="en-US" baseline="0" dirty="0" smtClean="0"/>
              <a:t> to complete appropriate sections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25</a:t>
            </a:fld>
            <a:endParaRPr lang="en-US" dirty="0"/>
          </a:p>
        </p:txBody>
      </p:sp>
    </p:spTree>
    <p:extLst>
      <p:ext uri="{BB962C8B-B14F-4D97-AF65-F5344CB8AC3E}">
        <p14:creationId xmlns:p14="http://schemas.microsoft.com/office/powerpoint/2010/main" val="258843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Monitoring (Student center) but used by </a:t>
            </a:r>
            <a:r>
              <a:rPr lang="en-US" dirty="0" err="1" smtClean="0"/>
              <a:t>adminiserator</a:t>
            </a:r>
            <a:r>
              <a:rPr lang="en-US" dirty="0" smtClean="0"/>
              <a:t> to reinforce the teacher.  It</a:t>
            </a:r>
            <a:r>
              <a:rPr lang="en-US" baseline="0" dirty="0" smtClean="0"/>
              <a:t> is easy to miss what you are not look for.  If we are only looking for the behavior to fade or go away, we are going to miss the fact that progress is being made.</a:t>
            </a:r>
          </a:p>
          <a:p>
            <a:endParaRPr lang="en-US" baseline="0" dirty="0" smtClean="0"/>
          </a:p>
          <a:p>
            <a:r>
              <a:rPr lang="en-US" baseline="0" dirty="0" smtClean="0"/>
              <a:t>Make analogy to </a:t>
            </a:r>
            <a:r>
              <a:rPr lang="en-US" baseline="0" dirty="0" err="1" smtClean="0"/>
              <a:t>istation</a:t>
            </a:r>
            <a:r>
              <a:rPr lang="en-US" baseline="0" dirty="0" smtClean="0"/>
              <a:t>, WPM, Running record or </a:t>
            </a:r>
            <a:r>
              <a:rPr lang="en-US" baseline="0" dirty="0" err="1" smtClean="0"/>
              <a:t>lexiles</a:t>
            </a:r>
            <a:r>
              <a:rPr lang="en-US" baseline="0" smtClean="0"/>
              <a:t>.</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27</a:t>
            </a:fld>
            <a:endParaRPr lang="en-US" dirty="0"/>
          </a:p>
        </p:txBody>
      </p:sp>
    </p:spTree>
    <p:extLst>
      <p:ext uri="{BB962C8B-B14F-4D97-AF65-F5344CB8AC3E}">
        <p14:creationId xmlns:p14="http://schemas.microsoft.com/office/powerpoint/2010/main" val="171348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Consequences are good for those that respond, but they</a:t>
            </a:r>
            <a:r>
              <a:rPr lang="en-US" baseline="0" dirty="0" smtClean="0"/>
              <a:t> often don’t work for the kids to whom they are most frequently applied.  Most kids already know how we want them to behave.  </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6</a:t>
            </a:fld>
            <a:endParaRPr lang="en-US" dirty="0"/>
          </a:p>
        </p:txBody>
      </p:sp>
    </p:spTree>
    <p:extLst>
      <p:ext uri="{BB962C8B-B14F-4D97-AF65-F5344CB8AC3E}">
        <p14:creationId xmlns:p14="http://schemas.microsoft.com/office/powerpoint/2010/main" val="196682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difference between traditional office referral</a:t>
            </a:r>
            <a:r>
              <a:rPr lang="en-US" baseline="0" dirty="0" smtClean="0"/>
              <a:t> form</a:t>
            </a:r>
            <a:r>
              <a:rPr lang="en-US" dirty="0" smtClean="0"/>
              <a:t> an</a:t>
            </a:r>
            <a:r>
              <a:rPr lang="en-US" baseline="0" dirty="0" smtClean="0"/>
              <a:t>d optional updated referral forms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28</a:t>
            </a:fld>
            <a:endParaRPr lang="en-US" dirty="0"/>
          </a:p>
        </p:txBody>
      </p:sp>
    </p:spTree>
    <p:extLst>
      <p:ext uri="{BB962C8B-B14F-4D97-AF65-F5344CB8AC3E}">
        <p14:creationId xmlns:p14="http://schemas.microsoft.com/office/powerpoint/2010/main" val="246104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Highlight difference between traditional office referral</a:t>
            </a:r>
            <a:r>
              <a:rPr lang="en-US" baseline="0" dirty="0" smtClean="0"/>
              <a:t> form</a:t>
            </a:r>
            <a:r>
              <a:rPr lang="en-US" dirty="0" smtClean="0"/>
              <a:t> an</a:t>
            </a:r>
            <a:r>
              <a:rPr lang="en-US" baseline="0" dirty="0" smtClean="0"/>
              <a:t>d optional updated referral forms</a:t>
            </a:r>
            <a:endParaRPr lang="en-US" dirty="0" smtClean="0"/>
          </a:p>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29</a:t>
            </a:fld>
            <a:endParaRPr lang="en-US" dirty="0"/>
          </a:p>
        </p:txBody>
      </p:sp>
    </p:spTree>
    <p:extLst>
      <p:ext uri="{BB962C8B-B14F-4D97-AF65-F5344CB8AC3E}">
        <p14:creationId xmlns:p14="http://schemas.microsoft.com/office/powerpoint/2010/main" val="37946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participants</a:t>
            </a:r>
            <a:r>
              <a:rPr lang="en-US" baseline="0" dirty="0" smtClean="0"/>
              <a:t> how to access resources (50 Alternatives to Suspension)</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30</a:t>
            </a:fld>
            <a:endParaRPr lang="en-US" dirty="0"/>
          </a:p>
        </p:txBody>
      </p:sp>
    </p:spTree>
    <p:extLst>
      <p:ext uri="{BB962C8B-B14F-4D97-AF65-F5344CB8AC3E}">
        <p14:creationId xmlns:p14="http://schemas.microsoft.com/office/powerpoint/2010/main" val="392423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 tells us the student does not have the skills to be successful in that context.</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7</a:t>
            </a:fld>
            <a:endParaRPr lang="en-US" dirty="0"/>
          </a:p>
        </p:txBody>
      </p:sp>
    </p:spTree>
    <p:extLst>
      <p:ext uri="{BB962C8B-B14F-4D97-AF65-F5344CB8AC3E}">
        <p14:creationId xmlns:p14="http://schemas.microsoft.com/office/powerpoint/2010/main" val="114896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these explanations are popular, but all require skills…!</a:t>
            </a:r>
          </a:p>
          <a:p>
            <a:endParaRPr lang="en-US" baseline="0" dirty="0" smtClean="0"/>
          </a:p>
          <a:p>
            <a:pPr marL="228600" indent="-228600">
              <a:buAutoNum type="arabicPeriod"/>
            </a:pPr>
            <a:r>
              <a:rPr lang="en-US" baseline="0" dirty="0" smtClean="0"/>
              <a:t>Seeking attention is maladaptive way implies the student does not have skills to seek attention adaptively.</a:t>
            </a:r>
          </a:p>
          <a:p>
            <a:pPr marL="228600" indent="-228600">
              <a:buAutoNum type="arabicPeriod"/>
            </a:pPr>
            <a:r>
              <a:rPr lang="en-US" baseline="0" dirty="0" smtClean="0"/>
              <a:t>We all want it our own way, but again seeking this </a:t>
            </a:r>
            <a:r>
              <a:rPr lang="en-US" baseline="0" dirty="0" err="1" smtClean="0"/>
              <a:t>maladaptively</a:t>
            </a:r>
            <a:r>
              <a:rPr lang="en-US" baseline="0" dirty="0" smtClean="0"/>
              <a:t> indicates we lack adaptive skills.</a:t>
            </a:r>
          </a:p>
          <a:p>
            <a:pPr marL="228600" indent="-228600">
              <a:buAutoNum type="arabicPeriod"/>
            </a:pPr>
            <a:r>
              <a:rPr lang="en-US" baseline="0" dirty="0" smtClean="0"/>
              <a:t>Manipulation requires, planning, forethought, and impulse control. The kids that are often described as manipulative are often the least likely to be able to pull it off..</a:t>
            </a:r>
          </a:p>
          <a:p>
            <a:pPr marL="228600" indent="-228600">
              <a:buAutoNum type="arabicPeriod"/>
            </a:pPr>
            <a:r>
              <a:rPr lang="en-US" baseline="0" dirty="0" smtClean="0"/>
              <a:t>He’s not motivated…leads us straight to interventions based on incentives only…  Doing well is preferable.</a:t>
            </a:r>
          </a:p>
          <a:p>
            <a:pPr marL="228600" indent="-228600">
              <a:buAutoNum type="arabicPeriod"/>
            </a:pPr>
            <a:r>
              <a:rPr lang="en-US" baseline="0" dirty="0" smtClean="0"/>
              <a:t>Bad choices.  Are we sure the student has the skills to make the right choices.</a:t>
            </a:r>
          </a:p>
          <a:p>
            <a:pPr marL="228600" indent="-228600">
              <a:buAutoNum type="arabicPeriod"/>
            </a:pPr>
            <a:r>
              <a:rPr lang="en-US" baseline="0" dirty="0" smtClean="0"/>
              <a:t>Bad attitudes, likely did not start that way, but it is a by product of countless years of being misunderstood and over punished.  </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8</a:t>
            </a:fld>
            <a:endParaRPr lang="en-US" dirty="0"/>
          </a:p>
        </p:txBody>
      </p:sp>
    </p:spTree>
    <p:extLst>
      <p:ext uri="{BB962C8B-B14F-4D97-AF65-F5344CB8AC3E}">
        <p14:creationId xmlns:p14="http://schemas.microsoft.com/office/powerpoint/2010/main" val="384638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A greatly heightens the likelihood of challenging behavior in challenging kids…Plan A is uninformed</a:t>
            </a:r>
            <a:r>
              <a:rPr lang="en-US" baseline="0" dirty="0" smtClean="0"/>
              <a:t>  and unilateral and based on the adult’s explanation for the behavior</a:t>
            </a:r>
          </a:p>
          <a:p>
            <a:endParaRPr lang="en-US" baseline="0" dirty="0" smtClean="0"/>
          </a:p>
          <a:p>
            <a:r>
              <a:rPr lang="en-US" baseline="0" dirty="0" smtClean="0"/>
              <a:t>PLAN B.  Will the student require this type of support for the rest of his life?  No, not if we solve in collaboratively now… PLAN B is not Crisis Management.</a:t>
            </a:r>
          </a:p>
          <a:p>
            <a:endParaRPr lang="en-US" baseline="0" dirty="0" smtClean="0"/>
          </a:p>
          <a:p>
            <a:r>
              <a:rPr lang="en-US" baseline="0" dirty="0" smtClean="0"/>
              <a:t>PLAN C allows us to prioritize.  </a:t>
            </a:r>
          </a:p>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9</a:t>
            </a:fld>
            <a:endParaRPr lang="en-US" dirty="0"/>
          </a:p>
        </p:txBody>
      </p:sp>
    </p:spTree>
    <p:extLst>
      <p:ext uri="{BB962C8B-B14F-4D97-AF65-F5344CB8AC3E}">
        <p14:creationId xmlns:p14="http://schemas.microsoft.com/office/powerpoint/2010/main" val="369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A greatly heightens the likelihood of challenging behavior in challenging kids…Plan A is uninformed</a:t>
            </a:r>
            <a:r>
              <a:rPr lang="en-US" baseline="0" dirty="0" smtClean="0"/>
              <a:t>  and unilateral and based on the adult’s explanation for the behavior</a:t>
            </a:r>
          </a:p>
          <a:p>
            <a:endParaRPr lang="en-US" baseline="0" dirty="0" smtClean="0"/>
          </a:p>
          <a:p>
            <a:r>
              <a:rPr lang="en-US" baseline="0" dirty="0" smtClean="0"/>
              <a:t>PLAN B.  Will the student require this type of support for the rest of his life?  No, not if we solve in collaboratively now… PLAN B is not Crisis Management.</a:t>
            </a:r>
          </a:p>
          <a:p>
            <a:endParaRPr lang="en-US" baseline="0" dirty="0" smtClean="0"/>
          </a:p>
          <a:p>
            <a:r>
              <a:rPr lang="en-US" baseline="0" dirty="0" smtClean="0"/>
              <a:t>PLAN C allows us to prioritize.  </a:t>
            </a:r>
          </a:p>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11</a:t>
            </a:fld>
            <a:endParaRPr lang="en-US" dirty="0"/>
          </a:p>
        </p:txBody>
      </p:sp>
    </p:spTree>
    <p:extLst>
      <p:ext uri="{BB962C8B-B14F-4D97-AF65-F5344CB8AC3E}">
        <p14:creationId xmlns:p14="http://schemas.microsoft.com/office/powerpoint/2010/main" val="22614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Lagging skills contain no</a:t>
            </a:r>
            <a:r>
              <a:rPr lang="en-US" baseline="0" dirty="0" smtClean="0"/>
              <a:t> diagnoses.</a:t>
            </a:r>
          </a:p>
          <a:p>
            <a:r>
              <a:rPr lang="en-US" baseline="0" dirty="0" smtClean="0"/>
              <a:t>It takes two to tango,  somebody has to demand the skills</a:t>
            </a:r>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12</a:t>
            </a:fld>
            <a:endParaRPr lang="en-US" dirty="0"/>
          </a:p>
        </p:txBody>
      </p:sp>
    </p:spTree>
    <p:extLst>
      <p:ext uri="{BB962C8B-B14F-4D97-AF65-F5344CB8AC3E}">
        <p14:creationId xmlns:p14="http://schemas.microsoft.com/office/powerpoint/2010/main" val="155822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13</a:t>
            </a:fld>
            <a:endParaRPr lang="en-US" dirty="0"/>
          </a:p>
        </p:txBody>
      </p:sp>
    </p:spTree>
    <p:extLst>
      <p:ext uri="{BB962C8B-B14F-4D97-AF65-F5344CB8AC3E}">
        <p14:creationId xmlns:p14="http://schemas.microsoft.com/office/powerpoint/2010/main" val="414381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we exist:  </a:t>
            </a:r>
            <a:r>
              <a:rPr lang="en-US" dirty="0" smtClean="0"/>
              <a:t>Discuss</a:t>
            </a:r>
            <a:r>
              <a:rPr lang="en-US" baseline="0" dirty="0" smtClean="0"/>
              <a:t> exclusionary practices in discipline by race, socio economic status and disability.</a:t>
            </a:r>
          </a:p>
          <a:p>
            <a:endParaRPr lang="en-US" baseline="0" dirty="0" smtClean="0"/>
          </a:p>
          <a:p>
            <a:r>
              <a:rPr lang="en-US" dirty="0" smtClean="0"/>
              <a:t>Secondary</a:t>
            </a:r>
          </a:p>
          <a:p>
            <a:r>
              <a:rPr lang="en-US" dirty="0" smtClean="0"/>
              <a:t>Group		Percentage		OSS</a:t>
            </a:r>
          </a:p>
          <a:p>
            <a:r>
              <a:rPr lang="en-US" dirty="0" smtClean="0"/>
              <a:t>AA		25%			49%</a:t>
            </a:r>
          </a:p>
          <a:p>
            <a:r>
              <a:rPr lang="en-US" dirty="0" smtClean="0"/>
              <a:t>SES		75%			84%</a:t>
            </a:r>
          </a:p>
          <a:p>
            <a:r>
              <a:rPr lang="en-US" dirty="0" smtClean="0"/>
              <a:t>Disability</a:t>
            </a:r>
            <a:r>
              <a:rPr lang="en-US" baseline="0" dirty="0" smtClean="0"/>
              <a:t> 	7%			18</a:t>
            </a:r>
          </a:p>
          <a:p>
            <a:endParaRPr lang="en-US" baseline="0" dirty="0" smtClean="0"/>
          </a:p>
          <a:p>
            <a:endParaRPr lang="en-US" baseline="0" dirty="0" smtClean="0"/>
          </a:p>
          <a:p>
            <a:r>
              <a:rPr lang="en-US" baseline="0" dirty="0" smtClean="0"/>
              <a:t>(Elementary) </a:t>
            </a:r>
          </a:p>
          <a:p>
            <a:r>
              <a:rPr lang="en-US" baseline="0" dirty="0" smtClean="0"/>
              <a:t>Group</a:t>
            </a:r>
          </a:p>
          <a:p>
            <a:r>
              <a:rPr lang="en-US" baseline="0" dirty="0" smtClean="0"/>
              <a:t>AA		25%			65%</a:t>
            </a:r>
            <a:endParaRPr lang="en-US" dirty="0" smtClean="0"/>
          </a:p>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15</a:t>
            </a:fld>
            <a:endParaRPr lang="en-US" dirty="0"/>
          </a:p>
        </p:txBody>
      </p:sp>
    </p:spTree>
    <p:extLst>
      <p:ext uri="{BB962C8B-B14F-4D97-AF65-F5344CB8AC3E}">
        <p14:creationId xmlns:p14="http://schemas.microsoft.com/office/powerpoint/2010/main" val="2562546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856"/>
          </a:xfrm>
          <a:prstGeom prst="rect">
            <a:avLst/>
          </a:prstGeom>
        </p:spPr>
      </p:pic>
      <p:sp>
        <p:nvSpPr>
          <p:cNvPr id="2" name="Title 1"/>
          <p:cNvSpPr>
            <a:spLocks noGrp="1"/>
          </p:cNvSpPr>
          <p:nvPr>
            <p:ph type="ctrTitle"/>
          </p:nvPr>
        </p:nvSpPr>
        <p:spPr>
          <a:xfrm>
            <a:off x="457200" y="883002"/>
            <a:ext cx="77724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124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5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629400" y="274638"/>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85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98202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5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69730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3578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291364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32315"/>
            <a:ext cx="9144000" cy="457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308818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kern="1200">
          <a:solidFill>
            <a:srgbClr val="67A2B9"/>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457200" y="883002"/>
            <a:ext cx="7772400" cy="2645809"/>
          </a:xfrm>
        </p:spPr>
        <p:txBody>
          <a:bodyPr/>
          <a:lstStyle/>
          <a:p>
            <a:pPr>
              <a:lnSpc>
                <a:spcPts val="6800"/>
              </a:lnSpc>
            </a:pPr>
            <a:r>
              <a:rPr lang="en-US" sz="7200" kern="0" spc="110" dirty="0" smtClean="0"/>
              <a:t>Social and Emotional Learning (SEL)</a:t>
            </a:r>
            <a:endParaRPr lang="en-US" sz="7200" kern="0" spc="110" dirty="0"/>
          </a:p>
        </p:txBody>
      </p:sp>
      <p:sp>
        <p:nvSpPr>
          <p:cNvPr id="19" name="Subtitle 18"/>
          <p:cNvSpPr>
            <a:spLocks noGrp="1"/>
          </p:cNvSpPr>
          <p:nvPr>
            <p:ph type="subTitle" idx="1"/>
          </p:nvPr>
        </p:nvSpPr>
        <p:spPr>
          <a:xfrm>
            <a:off x="694266" y="4967176"/>
            <a:ext cx="7677431" cy="1752600"/>
          </a:xfrm>
        </p:spPr>
        <p:txBody>
          <a:bodyPr>
            <a:normAutofit/>
          </a:bodyPr>
          <a:lstStyle/>
          <a:p>
            <a:r>
              <a:rPr lang="en-US" sz="6600" dirty="0"/>
              <a:t>#</a:t>
            </a:r>
            <a:r>
              <a:rPr lang="en-US" sz="6600" dirty="0" err="1"/>
              <a:t>SELectLove</a:t>
            </a:r>
            <a:endParaRPr lang="en-US" sz="6600" dirty="0"/>
          </a:p>
        </p:txBody>
      </p:sp>
    </p:spTree>
    <p:extLst>
      <p:ext uri="{BB962C8B-B14F-4D97-AF65-F5344CB8AC3E}">
        <p14:creationId xmlns:p14="http://schemas.microsoft.com/office/powerpoint/2010/main" val="2104730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or Influence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72" y="2524126"/>
            <a:ext cx="1308676" cy="1847850"/>
          </a:xfrm>
        </p:spPr>
      </p:pic>
      <p:sp>
        <p:nvSpPr>
          <p:cNvPr id="4" name="Slide Number Placeholder 3"/>
          <p:cNvSpPr>
            <a:spLocks noGrp="1"/>
          </p:cNvSpPr>
          <p:nvPr>
            <p:ph type="sldNum" sz="quarter" idx="12"/>
          </p:nvPr>
        </p:nvSpPr>
        <p:spPr/>
        <p:txBody>
          <a:bodyPr/>
          <a:lstStyle/>
          <a:p>
            <a:fld id="{FD52C1F8-3BA5-F24E-8618-E52498D87186}" type="slidenum">
              <a:rPr lang="en-US" smtClean="0"/>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587" y="2730693"/>
            <a:ext cx="1831672" cy="14439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029" y="2917032"/>
            <a:ext cx="2363171" cy="10620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450" y="2238375"/>
            <a:ext cx="2381250" cy="2381250"/>
          </a:xfrm>
          <a:prstGeom prst="rect">
            <a:avLst/>
          </a:prstGeom>
        </p:spPr>
      </p:pic>
    </p:spTree>
    <p:extLst>
      <p:ext uri="{BB962C8B-B14F-4D97-AF65-F5344CB8AC3E}">
        <p14:creationId xmlns:p14="http://schemas.microsoft.com/office/powerpoint/2010/main" val="1427478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Options</a:t>
            </a:r>
            <a:endParaRPr lang="en-US" dirty="0"/>
          </a:p>
        </p:txBody>
      </p:sp>
      <p:sp>
        <p:nvSpPr>
          <p:cNvPr id="3" name="Content Placeholder 2"/>
          <p:cNvSpPr>
            <a:spLocks noGrp="1"/>
          </p:cNvSpPr>
          <p:nvPr>
            <p:ph idx="1"/>
          </p:nvPr>
        </p:nvSpPr>
        <p:spPr/>
        <p:txBody>
          <a:bodyPr/>
          <a:lstStyle/>
          <a:p>
            <a:r>
              <a:rPr lang="en-US" sz="2800" b="1" dirty="0" smtClean="0"/>
              <a:t>PLAN A:  </a:t>
            </a:r>
            <a:r>
              <a:rPr lang="en-US" sz="2800" dirty="0" smtClean="0"/>
              <a:t>Unilaterally solving a problem by imposing your will.</a:t>
            </a:r>
          </a:p>
          <a:p>
            <a:r>
              <a:rPr lang="en-US" b="1" dirty="0" smtClean="0"/>
              <a:t>PLAN B:  </a:t>
            </a:r>
            <a:r>
              <a:rPr lang="en-US" dirty="0" smtClean="0"/>
              <a:t>Problem solved collaboratively and not unilaterally.  The adult understands the student’s perspective on the unsolved problem</a:t>
            </a:r>
          </a:p>
          <a:p>
            <a:r>
              <a:rPr lang="en-US" b="1" dirty="0" smtClean="0"/>
              <a:t>PLAN C:  </a:t>
            </a:r>
            <a:r>
              <a:rPr lang="en-US" dirty="0" smtClean="0"/>
              <a:t>Capitulation or Caving.</a:t>
            </a: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11</a:t>
            </a:fld>
            <a:endParaRPr lang="en-US" dirty="0"/>
          </a:p>
        </p:txBody>
      </p:sp>
    </p:spTree>
    <p:extLst>
      <p:ext uri="{BB962C8B-B14F-4D97-AF65-F5344CB8AC3E}">
        <p14:creationId xmlns:p14="http://schemas.microsoft.com/office/powerpoint/2010/main" val="291226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Do Well If They </a:t>
            </a:r>
            <a:r>
              <a:rPr lang="en-US" b="1" dirty="0" smtClean="0"/>
              <a:t>CAN</a:t>
            </a:r>
            <a:endParaRPr lang="en-US" b="1" dirty="0"/>
          </a:p>
        </p:txBody>
      </p:sp>
      <p:sp>
        <p:nvSpPr>
          <p:cNvPr id="8" name="Text Placeholder 7"/>
          <p:cNvSpPr>
            <a:spLocks noGrp="1"/>
          </p:cNvSpPr>
          <p:nvPr>
            <p:ph type="body" idx="1"/>
          </p:nvPr>
        </p:nvSpPr>
        <p:spPr/>
        <p:txBody>
          <a:bodyPr/>
          <a:lstStyle/>
          <a:p>
            <a:r>
              <a:rPr lang="en-US" dirty="0" smtClean="0"/>
              <a:t>Lagging Skills</a:t>
            </a:r>
            <a:endParaRPr lang="en-US" dirty="0"/>
          </a:p>
        </p:txBody>
      </p:sp>
      <p:sp>
        <p:nvSpPr>
          <p:cNvPr id="6" name="Content Placeholder 5"/>
          <p:cNvSpPr>
            <a:spLocks noGrp="1"/>
          </p:cNvSpPr>
          <p:nvPr>
            <p:ph sz="half" idx="2"/>
          </p:nvPr>
        </p:nvSpPr>
        <p:spPr/>
        <p:txBody>
          <a:bodyPr/>
          <a:lstStyle/>
          <a:p>
            <a:r>
              <a:rPr lang="en-US" dirty="0" smtClean="0"/>
              <a:t>The social and emotional learning skills the student is lacking. (WHY)</a:t>
            </a:r>
            <a:endParaRPr lang="en-US" dirty="0"/>
          </a:p>
        </p:txBody>
      </p:sp>
      <p:sp>
        <p:nvSpPr>
          <p:cNvPr id="9" name="Text Placeholder 8"/>
          <p:cNvSpPr>
            <a:spLocks noGrp="1"/>
          </p:cNvSpPr>
          <p:nvPr>
            <p:ph type="body" sz="quarter" idx="3"/>
          </p:nvPr>
        </p:nvSpPr>
        <p:spPr/>
        <p:txBody>
          <a:bodyPr/>
          <a:lstStyle/>
          <a:p>
            <a:r>
              <a:rPr lang="en-US" dirty="0" smtClean="0"/>
              <a:t>Unsolved Problems</a:t>
            </a:r>
            <a:endParaRPr lang="en-US" dirty="0"/>
          </a:p>
        </p:txBody>
      </p:sp>
      <p:sp>
        <p:nvSpPr>
          <p:cNvPr id="10" name="Content Placeholder 9"/>
          <p:cNvSpPr>
            <a:spLocks noGrp="1"/>
          </p:cNvSpPr>
          <p:nvPr>
            <p:ph sz="quarter" idx="4"/>
          </p:nvPr>
        </p:nvSpPr>
        <p:spPr/>
        <p:txBody>
          <a:bodyPr/>
          <a:lstStyle/>
          <a:p>
            <a:r>
              <a:rPr lang="en-US" dirty="0" smtClean="0"/>
              <a:t>The specific conditions or situations in which challenging behavior occurs.  (WHERE)</a:t>
            </a: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12</a:t>
            </a:fld>
            <a:endParaRPr lang="en-US" dirty="0"/>
          </a:p>
        </p:txBody>
      </p:sp>
    </p:spTree>
    <p:extLst>
      <p:ext uri="{BB962C8B-B14F-4D97-AF65-F5344CB8AC3E}">
        <p14:creationId xmlns:p14="http://schemas.microsoft.com/office/powerpoint/2010/main" val="121139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Plan B</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Empathy (Gain the student’s perspective)</a:t>
            </a:r>
          </a:p>
          <a:p>
            <a:pPr marL="514350" indent="-514350">
              <a:buAutoNum type="arabicPeriod"/>
            </a:pPr>
            <a:r>
              <a:rPr lang="en-US" dirty="0" smtClean="0"/>
              <a:t>Define the adult concern</a:t>
            </a:r>
          </a:p>
          <a:p>
            <a:pPr marL="514350" indent="-514350">
              <a:buAutoNum type="arabicPeriod"/>
            </a:pPr>
            <a:r>
              <a:rPr lang="en-US" dirty="0" smtClean="0"/>
              <a:t>Invitation</a:t>
            </a:r>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13</a:t>
            </a:fld>
            <a:endParaRPr lang="en-US" dirty="0"/>
          </a:p>
        </p:txBody>
      </p:sp>
    </p:spTree>
    <p:extLst>
      <p:ext uri="{BB962C8B-B14F-4D97-AF65-F5344CB8AC3E}">
        <p14:creationId xmlns:p14="http://schemas.microsoft.com/office/powerpoint/2010/main" val="144565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Study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0394" y="1720737"/>
            <a:ext cx="2843212" cy="4332514"/>
          </a:xfrm>
        </p:spPr>
      </p:pic>
      <p:sp>
        <p:nvSpPr>
          <p:cNvPr id="4" name="Slide Number Placeholder 3"/>
          <p:cNvSpPr>
            <a:spLocks noGrp="1"/>
          </p:cNvSpPr>
          <p:nvPr>
            <p:ph type="sldNum" sz="quarter" idx="12"/>
          </p:nvPr>
        </p:nvSpPr>
        <p:spPr/>
        <p:txBody>
          <a:bodyPr/>
          <a:lstStyle/>
          <a:p>
            <a:fld id="{FD52C1F8-3BA5-F24E-8618-E52498D87186}" type="slidenum">
              <a:rPr lang="en-US" smtClean="0"/>
              <a:t>14</a:t>
            </a:fld>
            <a:endParaRPr lang="en-US" dirty="0"/>
          </a:p>
        </p:txBody>
      </p:sp>
    </p:spTree>
    <p:extLst>
      <p:ext uri="{BB962C8B-B14F-4D97-AF65-F5344CB8AC3E}">
        <p14:creationId xmlns:p14="http://schemas.microsoft.com/office/powerpoint/2010/main" val="397989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7856" y="1772726"/>
            <a:ext cx="5348287" cy="4006053"/>
          </a:xfrm>
        </p:spPr>
      </p:pic>
      <p:sp>
        <p:nvSpPr>
          <p:cNvPr id="4" name="Slide Number Placeholder 3"/>
          <p:cNvSpPr>
            <a:spLocks noGrp="1"/>
          </p:cNvSpPr>
          <p:nvPr>
            <p:ph type="sldNum" sz="quarter" idx="12"/>
          </p:nvPr>
        </p:nvSpPr>
        <p:spPr/>
        <p:txBody>
          <a:bodyPr/>
          <a:lstStyle/>
          <a:p>
            <a:fld id="{FD52C1F8-3BA5-F24E-8618-E52498D87186}" type="slidenum">
              <a:rPr lang="en-US" smtClean="0"/>
              <a:t>15</a:t>
            </a:fld>
            <a:endParaRPr lang="en-US" dirty="0"/>
          </a:p>
        </p:txBody>
      </p:sp>
    </p:spTree>
    <p:extLst>
      <p:ext uri="{BB962C8B-B14F-4D97-AF65-F5344CB8AC3E}">
        <p14:creationId xmlns:p14="http://schemas.microsoft.com/office/powerpoint/2010/main" val="2713784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an Intervention?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7067" y="1660394"/>
            <a:ext cx="6097940" cy="4573455"/>
          </a:xfrm>
        </p:spPr>
      </p:pic>
      <p:sp>
        <p:nvSpPr>
          <p:cNvPr id="3" name="Slide Number Placeholder 2"/>
          <p:cNvSpPr>
            <a:spLocks noGrp="1"/>
          </p:cNvSpPr>
          <p:nvPr>
            <p:ph type="sldNum" sz="quarter" idx="12"/>
          </p:nvPr>
        </p:nvSpPr>
        <p:spPr/>
        <p:txBody>
          <a:bodyPr/>
          <a:lstStyle/>
          <a:p>
            <a:fld id="{FD52C1F8-3BA5-F24E-8618-E52498D87186}" type="slidenum">
              <a:rPr lang="en-US" smtClean="0"/>
              <a:t>16</a:t>
            </a:fld>
            <a:endParaRPr lang="en-US" dirty="0"/>
          </a:p>
        </p:txBody>
      </p:sp>
    </p:spTree>
    <p:extLst>
      <p:ext uri="{BB962C8B-B14F-4D97-AF65-F5344CB8AC3E}">
        <p14:creationId xmlns:p14="http://schemas.microsoft.com/office/powerpoint/2010/main" val="3596002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Venue versus Intervention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853" y="1600200"/>
            <a:ext cx="7032293" cy="4525963"/>
          </a:xfrm>
        </p:spPr>
      </p:pic>
      <p:sp>
        <p:nvSpPr>
          <p:cNvPr id="4" name="Slide Number Placeholder 3"/>
          <p:cNvSpPr>
            <a:spLocks noGrp="1"/>
          </p:cNvSpPr>
          <p:nvPr>
            <p:ph type="sldNum" sz="quarter" idx="12"/>
          </p:nvPr>
        </p:nvSpPr>
        <p:spPr/>
        <p:txBody>
          <a:bodyPr/>
          <a:lstStyle/>
          <a:p>
            <a:fld id="{FD52C1F8-3BA5-F24E-8618-E52498D87186}" type="slidenum">
              <a:rPr lang="en-US" smtClean="0"/>
              <a:t>17</a:t>
            </a:fld>
            <a:endParaRPr lang="en-US" dirty="0"/>
          </a:p>
        </p:txBody>
      </p:sp>
    </p:spTree>
    <p:extLst>
      <p:ext uri="{BB962C8B-B14F-4D97-AF65-F5344CB8AC3E}">
        <p14:creationId xmlns:p14="http://schemas.microsoft.com/office/powerpoint/2010/main" val="3554794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For #1:  Identify Problem Behavior</a:t>
            </a: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18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831181"/>
            <a:ext cx="7620000" cy="4064000"/>
          </a:xfrm>
        </p:spPr>
      </p:pic>
    </p:spTree>
    <p:extLst>
      <p:ext uri="{BB962C8B-B14F-4D97-AF65-F5344CB8AC3E}">
        <p14:creationId xmlns:p14="http://schemas.microsoft.com/office/powerpoint/2010/main" val="2217735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For #1:  Identify Problem Behavior</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Observable</a:t>
            </a:r>
          </a:p>
          <a:p>
            <a:pPr marL="514350" indent="-514350">
              <a:buFont typeface="+mj-lt"/>
              <a:buAutoNum type="arabicPeriod"/>
            </a:pPr>
            <a:r>
              <a:rPr lang="en-US" dirty="0" smtClean="0"/>
              <a:t>Measureable</a:t>
            </a:r>
          </a:p>
        </p:txBody>
      </p:sp>
    </p:spTree>
    <p:extLst>
      <p:ext uri="{BB962C8B-B14F-4D97-AF65-F5344CB8AC3E}">
        <p14:creationId xmlns:p14="http://schemas.microsoft.com/office/powerpoint/2010/main" val="413848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013"/>
            <a:ext cx="3984688" cy="2971800"/>
          </a:xfrm>
        </p:spPr>
      </p:pic>
      <p:sp>
        <p:nvSpPr>
          <p:cNvPr id="4" name="Slide Number Placeholder 3"/>
          <p:cNvSpPr>
            <a:spLocks noGrp="1"/>
          </p:cNvSpPr>
          <p:nvPr>
            <p:ph type="sldNum" sz="quarter" idx="12"/>
          </p:nvPr>
        </p:nvSpPr>
        <p:spPr/>
        <p:txBody>
          <a:bodyPr/>
          <a:lstStyle/>
          <a:p>
            <a:fld id="{FD52C1F8-3BA5-F24E-8618-E52498D87186}" type="slidenum">
              <a:rPr lang="en-US" smtClean="0"/>
              <a:t>2</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23432"/>
            <a:ext cx="2887662" cy="288766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150" y="3323431"/>
            <a:ext cx="2552700" cy="28876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9381" y="3323432"/>
            <a:ext cx="1619250" cy="28289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979" y="131763"/>
            <a:ext cx="4095750" cy="3067050"/>
          </a:xfrm>
          <a:prstGeom prst="rect">
            <a:avLst/>
          </a:prstGeom>
        </p:spPr>
      </p:pic>
    </p:spTree>
    <p:extLst>
      <p:ext uri="{BB962C8B-B14F-4D97-AF65-F5344CB8AC3E}">
        <p14:creationId xmlns:p14="http://schemas.microsoft.com/office/powerpoint/2010/main" val="315296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480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26466"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417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50333" y="1557867"/>
            <a:ext cx="7806267"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64" y="1905000"/>
            <a:ext cx="585536" cy="2092881"/>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a:p>
          <a:p>
            <a:endParaRPr lang="en-US" dirty="0"/>
          </a:p>
        </p:txBody>
      </p:sp>
      <p:sp>
        <p:nvSpPr>
          <p:cNvPr id="17" name="TextBox 16"/>
          <p:cNvSpPr txBox="1"/>
          <p:nvPr/>
        </p:nvSpPr>
        <p:spPr>
          <a:xfrm>
            <a:off x="884766" y="671605"/>
            <a:ext cx="1219200" cy="646331"/>
          </a:xfrm>
          <a:prstGeom prst="rect">
            <a:avLst/>
          </a:prstGeom>
          <a:noFill/>
        </p:spPr>
        <p:txBody>
          <a:bodyPr wrap="square" rtlCol="0">
            <a:spAutoFit/>
          </a:bodyPr>
          <a:lstStyle/>
          <a:p>
            <a:r>
              <a:rPr lang="en-US" b="1" dirty="0" smtClean="0"/>
              <a:t>Problem</a:t>
            </a:r>
          </a:p>
          <a:p>
            <a:r>
              <a:rPr lang="en-US" b="1" dirty="0" smtClean="0"/>
              <a:t>Behavior</a:t>
            </a:r>
            <a:endParaRPr lang="en-US" b="1" dirty="0"/>
          </a:p>
        </p:txBody>
      </p:sp>
      <p:sp>
        <p:nvSpPr>
          <p:cNvPr id="18" name="TextBox 17"/>
          <p:cNvSpPr txBox="1"/>
          <p:nvPr/>
        </p:nvSpPr>
        <p:spPr>
          <a:xfrm>
            <a:off x="2552030" y="665985"/>
            <a:ext cx="1638301" cy="646331"/>
          </a:xfrm>
          <a:prstGeom prst="rect">
            <a:avLst/>
          </a:prstGeom>
          <a:noFill/>
        </p:spPr>
        <p:txBody>
          <a:bodyPr wrap="square" rtlCol="0">
            <a:spAutoFit/>
          </a:bodyPr>
          <a:lstStyle/>
          <a:p>
            <a:r>
              <a:rPr lang="en-US" b="1" dirty="0" smtClean="0"/>
              <a:t>Replacement</a:t>
            </a:r>
          </a:p>
          <a:p>
            <a:r>
              <a:rPr lang="en-US" b="1" dirty="0" smtClean="0"/>
              <a:t>Behavior </a:t>
            </a:r>
            <a:endParaRPr lang="en-US" b="1" dirty="0"/>
          </a:p>
        </p:txBody>
      </p:sp>
      <p:sp>
        <p:nvSpPr>
          <p:cNvPr id="19" name="TextBox 18"/>
          <p:cNvSpPr txBox="1"/>
          <p:nvPr/>
        </p:nvSpPr>
        <p:spPr>
          <a:xfrm>
            <a:off x="4626142" y="707667"/>
            <a:ext cx="1387642" cy="646331"/>
          </a:xfrm>
          <a:prstGeom prst="rect">
            <a:avLst/>
          </a:prstGeom>
          <a:noFill/>
        </p:spPr>
        <p:txBody>
          <a:bodyPr wrap="square" rtlCol="0">
            <a:spAutoFit/>
          </a:bodyPr>
          <a:lstStyle/>
          <a:p>
            <a:r>
              <a:rPr lang="en-US" b="1" dirty="0" err="1" smtClean="0"/>
              <a:t>Reinforcer</a:t>
            </a:r>
            <a:endParaRPr lang="en-US" b="1" dirty="0" smtClean="0"/>
          </a:p>
          <a:p>
            <a:endParaRPr lang="en-US" b="1" dirty="0"/>
          </a:p>
        </p:txBody>
      </p:sp>
      <p:sp>
        <p:nvSpPr>
          <p:cNvPr id="2" name="Curved Right Arrow 1"/>
          <p:cNvSpPr/>
          <p:nvPr/>
        </p:nvSpPr>
        <p:spPr>
          <a:xfrm rot="5400000">
            <a:off x="4070703" y="-808328"/>
            <a:ext cx="426861" cy="2258815"/>
          </a:xfrm>
          <a:prstGeom prst="curvedRightArrow">
            <a:avLst>
              <a:gd name="adj1" fmla="val 25000"/>
              <a:gd name="adj2" fmla="val 50000"/>
              <a:gd name="adj3" fmla="val 3769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199" y="1040413"/>
            <a:ext cx="450109" cy="454155"/>
          </a:xfrm>
          <a:prstGeom prst="rect">
            <a:avLst/>
          </a:prstGeom>
        </p:spPr>
      </p:pic>
      <p:sp>
        <p:nvSpPr>
          <p:cNvPr id="6" name="TextBox 5"/>
          <p:cNvSpPr txBox="1"/>
          <p:nvPr/>
        </p:nvSpPr>
        <p:spPr>
          <a:xfrm>
            <a:off x="259937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0" name="TextBox 19"/>
          <p:cNvSpPr txBox="1"/>
          <p:nvPr/>
        </p:nvSpPr>
        <p:spPr>
          <a:xfrm>
            <a:off x="6581385"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1" name="TextBox 20"/>
          <p:cNvSpPr txBox="1"/>
          <p:nvPr/>
        </p:nvSpPr>
        <p:spPr>
          <a:xfrm>
            <a:off x="453534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3" name="Rectangle 2"/>
          <p:cNvSpPr/>
          <p:nvPr/>
        </p:nvSpPr>
        <p:spPr>
          <a:xfrm>
            <a:off x="6590745" y="641048"/>
            <a:ext cx="1662363" cy="646331"/>
          </a:xfrm>
          <a:prstGeom prst="rect">
            <a:avLst/>
          </a:prstGeom>
        </p:spPr>
        <p:txBody>
          <a:bodyPr wrap="square">
            <a:spAutoFit/>
          </a:bodyPr>
          <a:lstStyle/>
          <a:p>
            <a:r>
              <a:rPr lang="en-US" b="1" dirty="0"/>
              <a:t>Intervention/Monitoring</a:t>
            </a:r>
          </a:p>
        </p:txBody>
      </p:sp>
    </p:spTree>
    <p:extLst>
      <p:ext uri="{BB962C8B-B14F-4D97-AF65-F5344CB8AC3E}">
        <p14:creationId xmlns:p14="http://schemas.microsoft.com/office/powerpoint/2010/main" val="478426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For </a:t>
            </a:r>
            <a:r>
              <a:rPr lang="en-US" dirty="0" smtClean="0"/>
              <a:t>#2:  Replacement Behaviors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000" y="1831181"/>
            <a:ext cx="8128000" cy="4064000"/>
          </a:xfrm>
        </p:spPr>
      </p:pic>
      <p:sp>
        <p:nvSpPr>
          <p:cNvPr id="4" name="Slide Number Placeholder 3"/>
          <p:cNvSpPr>
            <a:spLocks noGrp="1"/>
          </p:cNvSpPr>
          <p:nvPr>
            <p:ph type="sldNum" sz="quarter" idx="12"/>
          </p:nvPr>
        </p:nvSpPr>
        <p:spPr/>
        <p:txBody>
          <a:bodyPr/>
          <a:lstStyle/>
          <a:p>
            <a:fld id="{FD52C1F8-3BA5-F24E-8618-E52498D87186}" type="slidenum">
              <a:rPr lang="en-US" smtClean="0"/>
              <a:t>21</a:t>
            </a:fld>
            <a:endParaRPr lang="en-US" dirty="0"/>
          </a:p>
        </p:txBody>
      </p:sp>
    </p:spTree>
    <p:extLst>
      <p:ext uri="{BB962C8B-B14F-4D97-AF65-F5344CB8AC3E}">
        <p14:creationId xmlns:p14="http://schemas.microsoft.com/office/powerpoint/2010/main" val="68658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 For #2:  Replacement Behaviors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Observable</a:t>
            </a:r>
          </a:p>
          <a:p>
            <a:pPr marL="514350" indent="-514350">
              <a:buFont typeface="+mj-lt"/>
              <a:buAutoNum type="arabicPeriod"/>
            </a:pPr>
            <a:r>
              <a:rPr lang="en-US" dirty="0" smtClean="0"/>
              <a:t>Measureable</a:t>
            </a:r>
          </a:p>
          <a:p>
            <a:pPr marL="514350" indent="-514350">
              <a:buFont typeface="+mj-lt"/>
              <a:buAutoNum type="arabicPeriod"/>
            </a:pPr>
            <a:r>
              <a:rPr lang="en-US" sz="4400" b="1" dirty="0" smtClean="0"/>
              <a:t>“Dead Man’s Test”</a:t>
            </a:r>
          </a:p>
          <a:p>
            <a:pPr marL="514350" indent="-514350">
              <a:buFont typeface="+mj-lt"/>
              <a:buAutoNum type="arabicPeriod"/>
            </a:pPr>
            <a:r>
              <a:rPr lang="en-US" dirty="0" smtClean="0"/>
              <a:t>Incompatible</a:t>
            </a:r>
            <a:endParaRPr lang="en-US" dirty="0"/>
          </a:p>
        </p:txBody>
      </p:sp>
    </p:spTree>
    <p:extLst>
      <p:ext uri="{BB962C8B-B14F-4D97-AF65-F5344CB8AC3E}">
        <p14:creationId xmlns:p14="http://schemas.microsoft.com/office/powerpoint/2010/main" val="2737613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480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26466"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417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50333" y="1557867"/>
            <a:ext cx="7806267"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64" y="1905000"/>
            <a:ext cx="585536" cy="2092881"/>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a:p>
          <a:p>
            <a:endParaRPr lang="en-US" dirty="0"/>
          </a:p>
        </p:txBody>
      </p:sp>
      <p:sp>
        <p:nvSpPr>
          <p:cNvPr id="17" name="TextBox 16"/>
          <p:cNvSpPr txBox="1"/>
          <p:nvPr/>
        </p:nvSpPr>
        <p:spPr>
          <a:xfrm>
            <a:off x="884766" y="671605"/>
            <a:ext cx="1219200" cy="646331"/>
          </a:xfrm>
          <a:prstGeom prst="rect">
            <a:avLst/>
          </a:prstGeom>
          <a:noFill/>
        </p:spPr>
        <p:txBody>
          <a:bodyPr wrap="square" rtlCol="0">
            <a:spAutoFit/>
          </a:bodyPr>
          <a:lstStyle/>
          <a:p>
            <a:r>
              <a:rPr lang="en-US" b="1" dirty="0" smtClean="0"/>
              <a:t>Problem</a:t>
            </a:r>
          </a:p>
          <a:p>
            <a:r>
              <a:rPr lang="en-US" b="1" dirty="0" smtClean="0"/>
              <a:t>Behavior</a:t>
            </a:r>
            <a:endParaRPr lang="en-US" b="1" dirty="0"/>
          </a:p>
        </p:txBody>
      </p:sp>
      <p:sp>
        <p:nvSpPr>
          <p:cNvPr id="18" name="TextBox 17"/>
          <p:cNvSpPr txBox="1"/>
          <p:nvPr/>
        </p:nvSpPr>
        <p:spPr>
          <a:xfrm>
            <a:off x="2552030" y="665985"/>
            <a:ext cx="1638301" cy="646331"/>
          </a:xfrm>
          <a:prstGeom prst="rect">
            <a:avLst/>
          </a:prstGeom>
          <a:noFill/>
        </p:spPr>
        <p:txBody>
          <a:bodyPr wrap="square" rtlCol="0">
            <a:spAutoFit/>
          </a:bodyPr>
          <a:lstStyle/>
          <a:p>
            <a:r>
              <a:rPr lang="en-US" b="1" dirty="0" smtClean="0"/>
              <a:t>Replacement</a:t>
            </a:r>
          </a:p>
          <a:p>
            <a:r>
              <a:rPr lang="en-US" b="1" dirty="0" smtClean="0"/>
              <a:t>Behavior </a:t>
            </a:r>
            <a:endParaRPr lang="en-US" b="1" dirty="0"/>
          </a:p>
        </p:txBody>
      </p:sp>
      <p:sp>
        <p:nvSpPr>
          <p:cNvPr id="19" name="TextBox 18"/>
          <p:cNvSpPr txBox="1"/>
          <p:nvPr/>
        </p:nvSpPr>
        <p:spPr>
          <a:xfrm>
            <a:off x="4626142" y="707667"/>
            <a:ext cx="1387642" cy="646331"/>
          </a:xfrm>
          <a:prstGeom prst="rect">
            <a:avLst/>
          </a:prstGeom>
          <a:noFill/>
        </p:spPr>
        <p:txBody>
          <a:bodyPr wrap="square" rtlCol="0">
            <a:spAutoFit/>
          </a:bodyPr>
          <a:lstStyle/>
          <a:p>
            <a:r>
              <a:rPr lang="en-US" b="1" dirty="0" err="1" smtClean="0"/>
              <a:t>Reinforcer</a:t>
            </a:r>
            <a:endParaRPr lang="en-US" b="1" dirty="0" smtClean="0"/>
          </a:p>
          <a:p>
            <a:endParaRPr lang="en-US" b="1" dirty="0"/>
          </a:p>
        </p:txBody>
      </p:sp>
      <p:sp>
        <p:nvSpPr>
          <p:cNvPr id="2" name="Curved Right Arrow 1"/>
          <p:cNvSpPr/>
          <p:nvPr/>
        </p:nvSpPr>
        <p:spPr>
          <a:xfrm rot="5400000">
            <a:off x="4070703" y="-808328"/>
            <a:ext cx="426861" cy="2258815"/>
          </a:xfrm>
          <a:prstGeom prst="curvedRightArrow">
            <a:avLst>
              <a:gd name="adj1" fmla="val 25000"/>
              <a:gd name="adj2" fmla="val 50000"/>
              <a:gd name="adj3" fmla="val 3769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199" y="1040413"/>
            <a:ext cx="450109" cy="454155"/>
          </a:xfrm>
          <a:prstGeom prst="rect">
            <a:avLst/>
          </a:prstGeom>
        </p:spPr>
      </p:pic>
      <p:sp>
        <p:nvSpPr>
          <p:cNvPr id="6" name="TextBox 5"/>
          <p:cNvSpPr txBox="1"/>
          <p:nvPr/>
        </p:nvSpPr>
        <p:spPr>
          <a:xfrm>
            <a:off x="259937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0" name="TextBox 19"/>
          <p:cNvSpPr txBox="1"/>
          <p:nvPr/>
        </p:nvSpPr>
        <p:spPr>
          <a:xfrm>
            <a:off x="6581385"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1" name="TextBox 20"/>
          <p:cNvSpPr txBox="1"/>
          <p:nvPr/>
        </p:nvSpPr>
        <p:spPr>
          <a:xfrm>
            <a:off x="453534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3" name="Rectangle 2"/>
          <p:cNvSpPr/>
          <p:nvPr/>
        </p:nvSpPr>
        <p:spPr>
          <a:xfrm>
            <a:off x="6590745" y="641048"/>
            <a:ext cx="1662363" cy="646331"/>
          </a:xfrm>
          <a:prstGeom prst="rect">
            <a:avLst/>
          </a:prstGeom>
        </p:spPr>
        <p:txBody>
          <a:bodyPr wrap="square">
            <a:spAutoFit/>
          </a:bodyPr>
          <a:lstStyle/>
          <a:p>
            <a:r>
              <a:rPr lang="en-US" b="1" dirty="0"/>
              <a:t>Intervention/Monitoring</a:t>
            </a:r>
          </a:p>
        </p:txBody>
      </p:sp>
    </p:spTree>
    <p:extLst>
      <p:ext uri="{BB962C8B-B14F-4D97-AF65-F5344CB8AC3E}">
        <p14:creationId xmlns:p14="http://schemas.microsoft.com/office/powerpoint/2010/main" val="1579971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 For </a:t>
            </a:r>
            <a:r>
              <a:rPr lang="en-US" dirty="0" smtClean="0"/>
              <a:t>#3:  </a:t>
            </a:r>
            <a:r>
              <a:rPr lang="en-US" dirty="0" err="1" smtClean="0"/>
              <a:t>Reinforcers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298" y="1700011"/>
            <a:ext cx="6993404" cy="3916306"/>
          </a:xfrm>
        </p:spPr>
      </p:pic>
      <p:sp>
        <p:nvSpPr>
          <p:cNvPr id="4" name="Slide Number Placeholder 3"/>
          <p:cNvSpPr>
            <a:spLocks noGrp="1"/>
          </p:cNvSpPr>
          <p:nvPr>
            <p:ph type="sldNum" sz="quarter" idx="12"/>
          </p:nvPr>
        </p:nvSpPr>
        <p:spPr/>
        <p:txBody>
          <a:bodyPr/>
          <a:lstStyle/>
          <a:p>
            <a:fld id="{FD52C1F8-3BA5-F24E-8618-E52498D87186}" type="slidenum">
              <a:rPr lang="en-US" smtClean="0"/>
              <a:t>24</a:t>
            </a:fld>
            <a:endParaRPr lang="en-US" dirty="0"/>
          </a:p>
        </p:txBody>
      </p:sp>
    </p:spTree>
    <p:extLst>
      <p:ext uri="{BB962C8B-B14F-4D97-AF65-F5344CB8AC3E}">
        <p14:creationId xmlns:p14="http://schemas.microsoft.com/office/powerpoint/2010/main" val="1438779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480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26466"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417733" y="381000"/>
            <a:ext cx="0" cy="49530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50333" y="1557867"/>
            <a:ext cx="7806267"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64" y="1905000"/>
            <a:ext cx="585536" cy="2092881"/>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a:p>
          <a:p>
            <a:endParaRPr lang="en-US" dirty="0"/>
          </a:p>
        </p:txBody>
      </p:sp>
      <p:sp>
        <p:nvSpPr>
          <p:cNvPr id="17" name="TextBox 16"/>
          <p:cNvSpPr txBox="1"/>
          <p:nvPr/>
        </p:nvSpPr>
        <p:spPr>
          <a:xfrm>
            <a:off x="884766" y="671605"/>
            <a:ext cx="1219200" cy="646331"/>
          </a:xfrm>
          <a:prstGeom prst="rect">
            <a:avLst/>
          </a:prstGeom>
          <a:noFill/>
        </p:spPr>
        <p:txBody>
          <a:bodyPr wrap="square" rtlCol="0">
            <a:spAutoFit/>
          </a:bodyPr>
          <a:lstStyle/>
          <a:p>
            <a:r>
              <a:rPr lang="en-US" b="1" dirty="0" smtClean="0"/>
              <a:t>Problem</a:t>
            </a:r>
          </a:p>
          <a:p>
            <a:r>
              <a:rPr lang="en-US" b="1" dirty="0" smtClean="0"/>
              <a:t>Behavior</a:t>
            </a:r>
            <a:endParaRPr lang="en-US" b="1" dirty="0"/>
          </a:p>
        </p:txBody>
      </p:sp>
      <p:sp>
        <p:nvSpPr>
          <p:cNvPr id="18" name="TextBox 17"/>
          <p:cNvSpPr txBox="1"/>
          <p:nvPr/>
        </p:nvSpPr>
        <p:spPr>
          <a:xfrm>
            <a:off x="2552030" y="665985"/>
            <a:ext cx="1638301" cy="646331"/>
          </a:xfrm>
          <a:prstGeom prst="rect">
            <a:avLst/>
          </a:prstGeom>
          <a:noFill/>
        </p:spPr>
        <p:txBody>
          <a:bodyPr wrap="square" rtlCol="0">
            <a:spAutoFit/>
          </a:bodyPr>
          <a:lstStyle/>
          <a:p>
            <a:r>
              <a:rPr lang="en-US" b="1" dirty="0" smtClean="0"/>
              <a:t>Replacement</a:t>
            </a:r>
          </a:p>
          <a:p>
            <a:r>
              <a:rPr lang="en-US" b="1" dirty="0" smtClean="0"/>
              <a:t>Behavior </a:t>
            </a:r>
            <a:endParaRPr lang="en-US" b="1" dirty="0"/>
          </a:p>
        </p:txBody>
      </p:sp>
      <p:sp>
        <p:nvSpPr>
          <p:cNvPr id="19" name="TextBox 18"/>
          <p:cNvSpPr txBox="1"/>
          <p:nvPr/>
        </p:nvSpPr>
        <p:spPr>
          <a:xfrm>
            <a:off x="4626142" y="707667"/>
            <a:ext cx="1387642" cy="646331"/>
          </a:xfrm>
          <a:prstGeom prst="rect">
            <a:avLst/>
          </a:prstGeom>
          <a:noFill/>
        </p:spPr>
        <p:txBody>
          <a:bodyPr wrap="square" rtlCol="0">
            <a:spAutoFit/>
          </a:bodyPr>
          <a:lstStyle/>
          <a:p>
            <a:r>
              <a:rPr lang="en-US" b="1" dirty="0" err="1" smtClean="0"/>
              <a:t>Reinforcer</a:t>
            </a:r>
            <a:endParaRPr lang="en-US" b="1" dirty="0" smtClean="0"/>
          </a:p>
          <a:p>
            <a:endParaRPr lang="en-US" b="1" dirty="0"/>
          </a:p>
        </p:txBody>
      </p:sp>
      <p:sp>
        <p:nvSpPr>
          <p:cNvPr id="2" name="Curved Right Arrow 1"/>
          <p:cNvSpPr/>
          <p:nvPr/>
        </p:nvSpPr>
        <p:spPr>
          <a:xfrm rot="5400000">
            <a:off x="4070703" y="-808328"/>
            <a:ext cx="426861" cy="2258815"/>
          </a:xfrm>
          <a:prstGeom prst="curvedRightArrow">
            <a:avLst>
              <a:gd name="adj1" fmla="val 25000"/>
              <a:gd name="adj2" fmla="val 50000"/>
              <a:gd name="adj3" fmla="val 3769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199" y="1040413"/>
            <a:ext cx="450109" cy="454155"/>
          </a:xfrm>
          <a:prstGeom prst="rect">
            <a:avLst/>
          </a:prstGeom>
        </p:spPr>
      </p:pic>
      <p:sp>
        <p:nvSpPr>
          <p:cNvPr id="6" name="TextBox 5"/>
          <p:cNvSpPr txBox="1"/>
          <p:nvPr/>
        </p:nvSpPr>
        <p:spPr>
          <a:xfrm>
            <a:off x="259937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0" name="TextBox 19"/>
          <p:cNvSpPr txBox="1"/>
          <p:nvPr/>
        </p:nvSpPr>
        <p:spPr>
          <a:xfrm>
            <a:off x="6581385"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21" name="TextBox 20"/>
          <p:cNvSpPr txBox="1"/>
          <p:nvPr/>
        </p:nvSpPr>
        <p:spPr>
          <a:xfrm>
            <a:off x="4535348" y="5334000"/>
            <a:ext cx="1625600" cy="923330"/>
          </a:xfrm>
          <a:prstGeom prst="rect">
            <a:avLst/>
          </a:prstGeom>
          <a:noFill/>
        </p:spPr>
        <p:txBody>
          <a:bodyPr wrap="square" rtlCol="0">
            <a:spAutoFit/>
          </a:bodyPr>
          <a:lstStyle/>
          <a:p>
            <a:pPr algn="ctr"/>
            <a:r>
              <a:rPr lang="en-US" i="1" dirty="0" smtClean="0"/>
              <a:t>Signature feature of an intervention </a:t>
            </a:r>
            <a:endParaRPr lang="en-US" i="1" dirty="0"/>
          </a:p>
        </p:txBody>
      </p:sp>
      <p:sp>
        <p:nvSpPr>
          <p:cNvPr id="3" name="Rectangle 2"/>
          <p:cNvSpPr/>
          <p:nvPr/>
        </p:nvSpPr>
        <p:spPr>
          <a:xfrm>
            <a:off x="6590745" y="641048"/>
            <a:ext cx="1662363" cy="646331"/>
          </a:xfrm>
          <a:prstGeom prst="rect">
            <a:avLst/>
          </a:prstGeom>
        </p:spPr>
        <p:txBody>
          <a:bodyPr wrap="square">
            <a:spAutoFit/>
          </a:bodyPr>
          <a:lstStyle/>
          <a:p>
            <a:r>
              <a:rPr lang="en-US" b="1" dirty="0"/>
              <a:t>Intervention/Monitoring</a:t>
            </a:r>
          </a:p>
        </p:txBody>
      </p:sp>
    </p:spTree>
    <p:extLst>
      <p:ext uri="{BB962C8B-B14F-4D97-AF65-F5344CB8AC3E}">
        <p14:creationId xmlns:p14="http://schemas.microsoft.com/office/powerpoint/2010/main" val="3585822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 For </a:t>
            </a:r>
            <a:r>
              <a:rPr lang="en-US" dirty="0" smtClean="0"/>
              <a:t>#4:  Self-Monitoring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143" y="1670447"/>
            <a:ext cx="5319713" cy="4433094"/>
          </a:xfrm>
        </p:spPr>
      </p:pic>
      <p:sp>
        <p:nvSpPr>
          <p:cNvPr id="4" name="Slide Number Placeholder 3"/>
          <p:cNvSpPr>
            <a:spLocks noGrp="1"/>
          </p:cNvSpPr>
          <p:nvPr>
            <p:ph type="sldNum" sz="quarter" idx="12"/>
          </p:nvPr>
        </p:nvSpPr>
        <p:spPr/>
        <p:txBody>
          <a:bodyPr/>
          <a:lstStyle/>
          <a:p>
            <a:fld id="{FD52C1F8-3BA5-F24E-8618-E52498D87186}" type="slidenum">
              <a:rPr lang="en-US" smtClean="0"/>
              <a:t>26</a:t>
            </a:fld>
            <a:endParaRPr lang="en-US" dirty="0"/>
          </a:p>
        </p:txBody>
      </p:sp>
    </p:spTree>
    <p:extLst>
      <p:ext uri="{BB962C8B-B14F-4D97-AF65-F5344CB8AC3E}">
        <p14:creationId xmlns:p14="http://schemas.microsoft.com/office/powerpoint/2010/main" val="3752480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Look For #4:  Self-Monitoring</a:t>
            </a:r>
          </a:p>
        </p:txBody>
      </p:sp>
      <p:sp>
        <p:nvSpPr>
          <p:cNvPr id="9" name="Text Placeholder 8"/>
          <p:cNvSpPr>
            <a:spLocks noGrp="1"/>
          </p:cNvSpPr>
          <p:nvPr>
            <p:ph type="body" idx="1"/>
          </p:nvPr>
        </p:nvSpPr>
        <p:spPr/>
        <p:txBody>
          <a:bodyPr/>
          <a:lstStyle/>
          <a:p>
            <a:r>
              <a:rPr lang="en-US" dirty="0" smtClean="0"/>
              <a:t>Elementary		</a:t>
            </a:r>
            <a:endParaRPr lang="en-US" dirty="0"/>
          </a:p>
        </p:txBody>
      </p:sp>
      <p:sp>
        <p:nvSpPr>
          <p:cNvPr id="10" name="Content Placeholder 9"/>
          <p:cNvSpPr>
            <a:spLocks noGrp="1"/>
          </p:cNvSpPr>
          <p:nvPr>
            <p:ph sz="half" idx="2"/>
          </p:nvPr>
        </p:nvSpPr>
        <p:spPr/>
        <p:txBody>
          <a:bodyPr/>
          <a:lstStyle/>
          <a:p>
            <a:endParaRPr lang="en-US"/>
          </a:p>
        </p:txBody>
      </p:sp>
      <p:sp>
        <p:nvSpPr>
          <p:cNvPr id="11" name="Text Placeholder 10"/>
          <p:cNvSpPr>
            <a:spLocks noGrp="1"/>
          </p:cNvSpPr>
          <p:nvPr>
            <p:ph type="body" sz="quarter" idx="3"/>
          </p:nvPr>
        </p:nvSpPr>
        <p:spPr/>
        <p:txBody>
          <a:bodyPr/>
          <a:lstStyle/>
          <a:p>
            <a:r>
              <a:rPr lang="en-US" dirty="0" smtClean="0"/>
              <a:t>Secondary</a:t>
            </a:r>
            <a:endParaRPr lang="en-US" dirty="0"/>
          </a:p>
        </p:txBody>
      </p:sp>
      <p:sp>
        <p:nvSpPr>
          <p:cNvPr id="12" name="Content Placeholder 11"/>
          <p:cNvSpPr>
            <a:spLocks noGrp="1"/>
          </p:cNvSpPr>
          <p:nvPr>
            <p:ph sz="quarter" idx="4"/>
          </p:nvPr>
        </p:nvSpPr>
        <p:spPr/>
        <p:txBody>
          <a:bodyPr/>
          <a:lstStyle/>
          <a:p>
            <a:endParaRPr lang="en-US"/>
          </a:p>
        </p:txBody>
      </p:sp>
      <p:sp>
        <p:nvSpPr>
          <p:cNvPr id="2" name="Slide Number Placeholder 1"/>
          <p:cNvSpPr>
            <a:spLocks noGrp="1"/>
          </p:cNvSpPr>
          <p:nvPr>
            <p:ph type="sldNum" sz="quarter" idx="12"/>
          </p:nvPr>
        </p:nvSpPr>
        <p:spPr/>
        <p:txBody>
          <a:bodyPr/>
          <a:lstStyle/>
          <a:p>
            <a:fld id="{FD52C1F8-3BA5-F24E-8618-E52498D87186}" type="slidenum">
              <a:rPr lang="en-US" smtClean="0"/>
              <a:t>27</a:t>
            </a:fld>
            <a:endParaRPr lang="en-US" dirty="0"/>
          </a:p>
        </p:txBody>
      </p:sp>
      <p:pic>
        <p:nvPicPr>
          <p:cNvPr id="3" name="Picture 2"/>
          <p:cNvPicPr>
            <a:picLocks noChangeAspect="1"/>
          </p:cNvPicPr>
          <p:nvPr/>
        </p:nvPicPr>
        <p:blipFill rotWithShape="1">
          <a:blip r:embed="rId3"/>
          <a:srcRect l="19807" t="17014" r="20718" b="13310"/>
          <a:stretch/>
        </p:blipFill>
        <p:spPr>
          <a:xfrm>
            <a:off x="4415365" y="2196305"/>
            <a:ext cx="4525435" cy="3833813"/>
          </a:xfrm>
          <a:prstGeom prst="rect">
            <a:avLst/>
          </a:prstGeom>
        </p:spPr>
      </p:pic>
      <p:pic>
        <p:nvPicPr>
          <p:cNvPr id="7" name="Picture 6"/>
          <p:cNvPicPr>
            <a:picLocks noChangeAspect="1"/>
          </p:cNvPicPr>
          <p:nvPr/>
        </p:nvPicPr>
        <p:blipFill rotWithShape="1">
          <a:blip r:embed="rId4"/>
          <a:srcRect l="22540" t="9375" r="21108" b="12384"/>
          <a:stretch/>
        </p:blipFill>
        <p:spPr>
          <a:xfrm>
            <a:off x="457200" y="2260334"/>
            <a:ext cx="3644374" cy="3769784"/>
          </a:xfrm>
          <a:prstGeom prst="rect">
            <a:avLst/>
          </a:prstGeom>
        </p:spPr>
      </p:pic>
    </p:spTree>
    <p:extLst>
      <p:ext uri="{BB962C8B-B14F-4D97-AF65-F5344CB8AC3E}">
        <p14:creationId xmlns:p14="http://schemas.microsoft.com/office/powerpoint/2010/main" val="845141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52C1F8-3BA5-F24E-8618-E52498D87186}" type="slidenum">
              <a:rPr lang="en-US" smtClean="0"/>
              <a:t>28</a:t>
            </a:fld>
            <a:endParaRPr lang="en-US" dirty="0"/>
          </a:p>
        </p:txBody>
      </p:sp>
      <p:pic>
        <p:nvPicPr>
          <p:cNvPr id="3" name="Picture 2"/>
          <p:cNvPicPr>
            <a:picLocks noChangeAspect="1"/>
          </p:cNvPicPr>
          <p:nvPr/>
        </p:nvPicPr>
        <p:blipFill rotWithShape="1">
          <a:blip r:embed="rId3"/>
          <a:srcRect l="8125" t="20834" r="6077" b="15364"/>
          <a:stretch/>
        </p:blipFill>
        <p:spPr>
          <a:xfrm>
            <a:off x="0" y="0"/>
            <a:ext cx="9144000" cy="6356350"/>
          </a:xfrm>
          <a:prstGeom prst="rect">
            <a:avLst/>
          </a:prstGeom>
        </p:spPr>
      </p:pic>
    </p:spTree>
    <p:extLst>
      <p:ext uri="{BB962C8B-B14F-4D97-AF65-F5344CB8AC3E}">
        <p14:creationId xmlns:p14="http://schemas.microsoft.com/office/powerpoint/2010/main" val="3960081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52C1F8-3BA5-F24E-8618-E52498D87186}" type="slidenum">
              <a:rPr lang="en-US" smtClean="0"/>
              <a:t>29</a:t>
            </a:fld>
            <a:endParaRPr lang="en-US" dirty="0"/>
          </a:p>
        </p:txBody>
      </p:sp>
      <p:pic>
        <p:nvPicPr>
          <p:cNvPr id="4" name="Picture 3"/>
          <p:cNvPicPr>
            <a:picLocks noChangeAspect="1"/>
          </p:cNvPicPr>
          <p:nvPr/>
        </p:nvPicPr>
        <p:blipFill rotWithShape="1">
          <a:blip r:embed="rId3"/>
          <a:srcRect l="22181" t="25261" r="22406" b="33769"/>
          <a:stretch/>
        </p:blipFill>
        <p:spPr>
          <a:xfrm>
            <a:off x="0" y="0"/>
            <a:ext cx="9059333" cy="6356350"/>
          </a:xfrm>
          <a:prstGeom prst="rect">
            <a:avLst/>
          </a:prstGeom>
        </p:spPr>
      </p:pic>
    </p:spTree>
    <p:extLst>
      <p:ext uri="{BB962C8B-B14F-4D97-AF65-F5344CB8AC3E}">
        <p14:creationId xmlns:p14="http://schemas.microsoft.com/office/powerpoint/2010/main" val="2653552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Can’t </a:t>
            </a:r>
            <a:r>
              <a:rPr lang="en-US" dirty="0"/>
              <a:t>D</a:t>
            </a:r>
            <a:r>
              <a:rPr lang="en-US" dirty="0" smtClean="0"/>
              <a:t>o </a:t>
            </a:r>
            <a:r>
              <a:rPr lang="en-US" dirty="0" smtClean="0">
                <a:solidFill>
                  <a:schemeClr val="tx1"/>
                </a:solidFill>
              </a:rPr>
              <a:t>versus</a:t>
            </a:r>
            <a:r>
              <a:rPr lang="en-US" dirty="0" smtClean="0"/>
              <a:t> Don’t Want </a:t>
            </a:r>
            <a:r>
              <a:rPr lang="en-US" dirty="0"/>
              <a:t>T</a:t>
            </a:r>
            <a:r>
              <a:rPr lang="en-US" dirty="0" smtClean="0"/>
              <a:t>o</a:t>
            </a:r>
            <a:endParaRPr lang="en-US" dirty="0"/>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3950" y="1772181"/>
            <a:ext cx="2967037" cy="3772163"/>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524104"/>
            <a:ext cx="4038600" cy="2678154"/>
          </a:xfrm>
        </p:spPr>
      </p:pic>
      <p:sp>
        <p:nvSpPr>
          <p:cNvPr id="5" name="Slide Number Placeholder 4"/>
          <p:cNvSpPr>
            <a:spLocks noGrp="1"/>
          </p:cNvSpPr>
          <p:nvPr>
            <p:ph type="sldNum" sz="quarter" idx="12"/>
          </p:nvPr>
        </p:nvSpPr>
        <p:spPr/>
        <p:txBody>
          <a:bodyPr/>
          <a:lstStyle/>
          <a:p>
            <a:fld id="{FD52C1F8-3BA5-F24E-8618-E52498D87186}" type="slidenum">
              <a:rPr lang="en-US" smtClean="0"/>
              <a:t>3</a:t>
            </a:fld>
            <a:endParaRPr lang="en-US" dirty="0"/>
          </a:p>
        </p:txBody>
      </p:sp>
    </p:spTree>
    <p:extLst>
      <p:ext uri="{BB962C8B-B14F-4D97-AF65-F5344CB8AC3E}">
        <p14:creationId xmlns:p14="http://schemas.microsoft.com/office/powerpoint/2010/main" val="2737871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30</a:t>
            </a:fld>
            <a:endParaRPr lang="en-US" dirty="0"/>
          </a:p>
        </p:txBody>
      </p:sp>
      <p:pic>
        <p:nvPicPr>
          <p:cNvPr id="6" name="Content Placeholder 5"/>
          <p:cNvPicPr>
            <a:picLocks noGrp="1" noChangeAspect="1"/>
          </p:cNvPicPr>
          <p:nvPr>
            <p:ph idx="1"/>
          </p:nvPr>
        </p:nvPicPr>
        <p:blipFill rotWithShape="1">
          <a:blip r:embed="rId3"/>
          <a:srcRect l="13609" t="12160" r="15293" b="5905"/>
          <a:stretch/>
        </p:blipFill>
        <p:spPr>
          <a:xfrm>
            <a:off x="220134" y="274638"/>
            <a:ext cx="8686800" cy="5628428"/>
          </a:xfrm>
          <a:prstGeom prst="rect">
            <a:avLst/>
          </a:prstGeom>
        </p:spPr>
      </p:pic>
      <p:sp>
        <p:nvSpPr>
          <p:cNvPr id="7" name="Left Arrow 6"/>
          <p:cNvSpPr/>
          <p:nvPr/>
        </p:nvSpPr>
        <p:spPr>
          <a:xfrm>
            <a:off x="2201334" y="3716866"/>
            <a:ext cx="5418666" cy="82973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RESOURCES</a:t>
            </a:r>
            <a:endParaRPr lang="en-US" sz="4000" b="1" dirty="0"/>
          </a:p>
        </p:txBody>
      </p:sp>
    </p:spTree>
    <p:extLst>
      <p:ext uri="{BB962C8B-B14F-4D97-AF65-F5344CB8AC3E}">
        <p14:creationId xmlns:p14="http://schemas.microsoft.com/office/powerpoint/2010/main" val="1696359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25" y="1662906"/>
            <a:ext cx="7829550" cy="4400550"/>
          </a:xfrm>
        </p:spPr>
      </p:pic>
      <p:sp>
        <p:nvSpPr>
          <p:cNvPr id="4" name="Slide Number Placeholder 3"/>
          <p:cNvSpPr>
            <a:spLocks noGrp="1"/>
          </p:cNvSpPr>
          <p:nvPr>
            <p:ph type="sldNum" sz="quarter" idx="12"/>
          </p:nvPr>
        </p:nvSpPr>
        <p:spPr/>
        <p:txBody>
          <a:bodyPr/>
          <a:lstStyle/>
          <a:p>
            <a:fld id="{FD52C1F8-3BA5-F24E-8618-E52498D87186}" type="slidenum">
              <a:rPr lang="en-US" smtClean="0"/>
              <a:t>31</a:t>
            </a:fld>
            <a:endParaRPr lang="en-US" dirty="0"/>
          </a:p>
        </p:txBody>
      </p:sp>
    </p:spTree>
    <p:extLst>
      <p:ext uri="{BB962C8B-B14F-4D97-AF65-F5344CB8AC3E}">
        <p14:creationId xmlns:p14="http://schemas.microsoft.com/office/powerpoint/2010/main" val="25927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883001"/>
            <a:ext cx="7772400" cy="3390235"/>
          </a:xfrm>
        </p:spPr>
        <p:txBody>
          <a:bodyPr anchor="ctr"/>
          <a:lstStyle/>
          <a:p>
            <a:pPr algn="ctr"/>
            <a:r>
              <a:rPr lang="en-US" dirty="0" smtClean="0"/>
              <a:t>Thank you</a:t>
            </a:r>
            <a:endParaRPr lang="en-US" dirty="0"/>
          </a:p>
        </p:txBody>
      </p:sp>
      <p:sp>
        <p:nvSpPr>
          <p:cNvPr id="7" name="Text Placeholder 20"/>
          <p:cNvSpPr txBox="1">
            <a:spLocks/>
          </p:cNvSpPr>
          <p:nvPr/>
        </p:nvSpPr>
        <p:spPr>
          <a:xfrm>
            <a:off x="457200" y="4535488"/>
            <a:ext cx="4830763" cy="1463675"/>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smtClean="0">
                <a:solidFill>
                  <a:srgbClr val="FFFFFF"/>
                </a:solidFill>
              </a:rPr>
              <a:t>Date: 00/00/2014</a:t>
            </a:r>
          </a:p>
          <a:p>
            <a:r>
              <a:rPr lang="en-US" sz="1800" i="1" dirty="0" smtClean="0">
                <a:solidFill>
                  <a:srgbClr val="FFFFFF"/>
                </a:solidFill>
              </a:rPr>
              <a:t>Presenter:</a:t>
            </a:r>
            <a:br>
              <a:rPr lang="en-US" sz="1800" i="1" dirty="0" smtClean="0">
                <a:solidFill>
                  <a:srgbClr val="FFFFFF"/>
                </a:solidFill>
              </a:rPr>
            </a:br>
            <a:r>
              <a:rPr lang="en-US" sz="1800" i="1" dirty="0" smtClean="0">
                <a:solidFill>
                  <a:srgbClr val="FFFFFF"/>
                </a:solidFill>
              </a:rPr>
              <a:t>First and last name</a:t>
            </a:r>
          </a:p>
          <a:p>
            <a:r>
              <a:rPr lang="en-US" sz="1800" i="1" dirty="0" smtClean="0">
                <a:solidFill>
                  <a:srgbClr val="FFFFFF"/>
                </a:solidFill>
              </a:rPr>
              <a:t>Title</a:t>
            </a:r>
            <a:endParaRPr lang="en-US" sz="1800" i="1" dirty="0">
              <a:solidFill>
                <a:srgbClr val="FFFFFF"/>
              </a:solidFill>
            </a:endParaRPr>
          </a:p>
        </p:txBody>
      </p:sp>
    </p:spTree>
    <p:extLst>
      <p:ext uri="{BB962C8B-B14F-4D97-AF65-F5344CB8AC3E}">
        <p14:creationId xmlns:p14="http://schemas.microsoft.com/office/powerpoint/2010/main" val="421640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D52C1F8-3BA5-F24E-8618-E52498D87186}" type="slidenum">
              <a:rPr lang="en-US" smtClean="0"/>
              <a:t>4</a:t>
            </a:fld>
            <a:endParaRPr lang="en-US" dirty="0"/>
          </a:p>
        </p:txBody>
      </p:sp>
      <p:sp>
        <p:nvSpPr>
          <p:cNvPr id="7" name="Content Placeholder 6"/>
          <p:cNvSpPr>
            <a:spLocks noGrp="1"/>
          </p:cNvSpPr>
          <p:nvPr>
            <p:ph idx="4294967295"/>
          </p:nvPr>
        </p:nvSpPr>
        <p:spPr>
          <a:xfrm>
            <a:off x="1049867" y="831711"/>
            <a:ext cx="8229600" cy="4525963"/>
          </a:xfrm>
        </p:spPr>
        <p:txBody>
          <a:bodyPr>
            <a:normAutofit/>
          </a:bodyPr>
          <a:lstStyle/>
          <a:p>
            <a:pPr marL="0" indent="0">
              <a:buNone/>
            </a:pPr>
            <a:r>
              <a:rPr lang="en-US" sz="8800" dirty="0" smtClean="0"/>
              <a:t>@SELHISD</a:t>
            </a:r>
            <a:endParaRPr lang="en-US" sz="8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902" y="2825542"/>
            <a:ext cx="3679031" cy="3031470"/>
          </a:xfrm>
          <a:prstGeom prst="rect">
            <a:avLst/>
          </a:prstGeom>
        </p:spPr>
      </p:pic>
    </p:spTree>
    <p:extLst>
      <p:ext uri="{BB962C8B-B14F-4D97-AF65-F5344CB8AC3E}">
        <p14:creationId xmlns:p14="http://schemas.microsoft.com/office/powerpoint/2010/main" val="3721011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your Lens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5781"/>
            <a:ext cx="8229600" cy="4114800"/>
          </a:xfrm>
        </p:spPr>
      </p:pic>
      <p:sp>
        <p:nvSpPr>
          <p:cNvPr id="4" name="Slide Number Placeholder 3"/>
          <p:cNvSpPr>
            <a:spLocks noGrp="1"/>
          </p:cNvSpPr>
          <p:nvPr>
            <p:ph type="sldNum" sz="quarter" idx="12"/>
          </p:nvPr>
        </p:nvSpPr>
        <p:spPr/>
        <p:txBody>
          <a:bodyPr/>
          <a:lstStyle/>
          <a:p>
            <a:fld id="{FD52C1F8-3BA5-F24E-8618-E52498D87186}" type="slidenum">
              <a:rPr lang="en-US" smtClean="0"/>
              <a:t>5</a:t>
            </a:fld>
            <a:endParaRPr lang="en-US" dirty="0"/>
          </a:p>
        </p:txBody>
      </p:sp>
    </p:spTree>
    <p:extLst>
      <p:ext uri="{BB962C8B-B14F-4D97-AF65-F5344CB8AC3E}">
        <p14:creationId xmlns:p14="http://schemas.microsoft.com/office/powerpoint/2010/main" val="346184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Consequences</a:t>
            </a:r>
            <a:endParaRPr lang="en-US" dirty="0"/>
          </a:p>
        </p:txBody>
      </p:sp>
      <p:sp>
        <p:nvSpPr>
          <p:cNvPr id="10" name="Content Placeholder 9"/>
          <p:cNvSpPr>
            <a:spLocks noGrp="1"/>
          </p:cNvSpPr>
          <p:nvPr>
            <p:ph sz="half" idx="2"/>
          </p:nvPr>
        </p:nvSpPr>
        <p:spPr/>
        <p:txBody>
          <a:bodyPr/>
          <a:lstStyle/>
          <a:p>
            <a:pPr marL="514350" indent="-514350">
              <a:buAutoNum type="arabicPeriod"/>
            </a:pPr>
            <a:r>
              <a:rPr lang="en-US" dirty="0" smtClean="0"/>
              <a:t>Teach basic lessons about right and wrong</a:t>
            </a:r>
          </a:p>
          <a:p>
            <a:pPr marL="514350" indent="-514350">
              <a:buAutoNum type="arabicPeriod"/>
            </a:pPr>
            <a:r>
              <a:rPr lang="en-US" dirty="0" smtClean="0"/>
              <a:t>Give students an incentive to behave</a:t>
            </a: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6</a:t>
            </a:fld>
            <a:endParaRPr lang="en-US" dirty="0"/>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49701"/>
            <a:ext cx="4038600" cy="4026961"/>
          </a:xfrm>
        </p:spPr>
      </p:pic>
    </p:spTree>
    <p:extLst>
      <p:ext uri="{BB962C8B-B14F-4D97-AF65-F5344CB8AC3E}">
        <p14:creationId xmlns:p14="http://schemas.microsoft.com/office/powerpoint/2010/main" val="1939464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When does Behavior Occur?</a:t>
            </a:r>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7</a:t>
            </a:fld>
            <a:endParaRPr lang="en-US" dirty="0"/>
          </a:p>
        </p:txBody>
      </p:sp>
      <p:sp>
        <p:nvSpPr>
          <p:cNvPr id="2" name="Content Placeholder 1"/>
          <p:cNvSpPr>
            <a:spLocks noGrp="1"/>
          </p:cNvSpPr>
          <p:nvPr>
            <p:ph idx="1"/>
          </p:nvPr>
        </p:nvSpPr>
        <p:spPr/>
        <p:txBody>
          <a:bodyPr/>
          <a:lstStyle/>
          <a:p>
            <a:r>
              <a:rPr lang="en-US" dirty="0" smtClean="0"/>
              <a:t>Behavior occurs when the demands of the environment exceed the student’s capacity to respond adaptively.</a:t>
            </a:r>
            <a:endParaRPr lang="en-US" dirty="0"/>
          </a:p>
        </p:txBody>
      </p:sp>
    </p:spTree>
    <p:extLst>
      <p:ext uri="{BB962C8B-B14F-4D97-AF65-F5344CB8AC3E}">
        <p14:creationId xmlns:p14="http://schemas.microsoft.com/office/powerpoint/2010/main" val="4005381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 6 Popular Explanations</a:t>
            </a:r>
            <a:endParaRPr lang="en-US" dirty="0"/>
          </a:p>
        </p:txBody>
      </p:sp>
      <p:sp>
        <p:nvSpPr>
          <p:cNvPr id="7" name="Content Placeholder 6"/>
          <p:cNvSpPr>
            <a:spLocks noGrp="1"/>
          </p:cNvSpPr>
          <p:nvPr>
            <p:ph idx="1"/>
          </p:nvPr>
        </p:nvSpPr>
        <p:spPr/>
        <p:txBody>
          <a:bodyPr/>
          <a:lstStyle/>
          <a:p>
            <a:pPr marL="514350" indent="-514350">
              <a:buAutoNum type="arabicPeriod"/>
            </a:pPr>
            <a:r>
              <a:rPr lang="en-US" dirty="0" smtClean="0"/>
              <a:t>He just wants attention.</a:t>
            </a:r>
          </a:p>
          <a:p>
            <a:pPr marL="514350" indent="-514350">
              <a:buAutoNum type="arabicPeriod"/>
            </a:pPr>
            <a:r>
              <a:rPr lang="en-US" dirty="0" smtClean="0"/>
              <a:t>He just wants his own way.</a:t>
            </a:r>
          </a:p>
          <a:p>
            <a:pPr marL="514350" indent="-514350">
              <a:buAutoNum type="arabicPeriod"/>
            </a:pPr>
            <a:r>
              <a:rPr lang="en-US" dirty="0" smtClean="0"/>
              <a:t>He’s manipulating us.</a:t>
            </a:r>
          </a:p>
          <a:p>
            <a:pPr marL="514350" indent="-514350">
              <a:buAutoNum type="arabicPeriod"/>
            </a:pPr>
            <a:r>
              <a:rPr lang="en-US" dirty="0" smtClean="0"/>
              <a:t>He’s not motivated.</a:t>
            </a:r>
          </a:p>
          <a:p>
            <a:pPr marL="514350" indent="-514350">
              <a:buAutoNum type="arabicPeriod"/>
            </a:pPr>
            <a:r>
              <a:rPr lang="en-US" dirty="0" smtClean="0"/>
              <a:t>He’s making bad choices.</a:t>
            </a:r>
          </a:p>
          <a:p>
            <a:pPr marL="514350" indent="-514350">
              <a:buAutoNum type="arabicPeriod"/>
            </a:pPr>
            <a:r>
              <a:rPr lang="en-US" dirty="0" smtClean="0"/>
              <a:t>He has a bad attitude.</a:t>
            </a:r>
          </a:p>
        </p:txBody>
      </p:sp>
      <p:sp>
        <p:nvSpPr>
          <p:cNvPr id="5" name="Slide Number Placeholder 4"/>
          <p:cNvSpPr>
            <a:spLocks noGrp="1"/>
          </p:cNvSpPr>
          <p:nvPr>
            <p:ph type="sldNum" sz="quarter" idx="12"/>
          </p:nvPr>
        </p:nvSpPr>
        <p:spPr/>
        <p:txBody>
          <a:bodyPr/>
          <a:lstStyle/>
          <a:p>
            <a:fld id="{FD52C1F8-3BA5-F24E-8618-E52498D87186}" type="slidenum">
              <a:rPr lang="en-US" smtClean="0"/>
              <a:t>8</a:t>
            </a:fld>
            <a:endParaRPr lang="en-US" dirty="0"/>
          </a:p>
        </p:txBody>
      </p:sp>
    </p:spTree>
    <p:extLst>
      <p:ext uri="{BB962C8B-B14F-4D97-AF65-F5344CB8AC3E}">
        <p14:creationId xmlns:p14="http://schemas.microsoft.com/office/powerpoint/2010/main" val="403266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Options</a:t>
            </a:r>
            <a:endParaRPr lang="en-US" dirty="0"/>
          </a:p>
        </p:txBody>
      </p:sp>
      <p:sp>
        <p:nvSpPr>
          <p:cNvPr id="3" name="Content Placeholder 2"/>
          <p:cNvSpPr>
            <a:spLocks noGrp="1"/>
          </p:cNvSpPr>
          <p:nvPr>
            <p:ph idx="1"/>
          </p:nvPr>
        </p:nvSpPr>
        <p:spPr/>
        <p:txBody>
          <a:bodyPr/>
          <a:lstStyle/>
          <a:p>
            <a:r>
              <a:rPr lang="en-US" b="1" dirty="0" smtClean="0"/>
              <a:t>PLAN A:  </a:t>
            </a:r>
            <a:r>
              <a:rPr lang="en-US" dirty="0" smtClean="0"/>
              <a:t>Unilaterally solving a problem by imposing your will.</a:t>
            </a:r>
          </a:p>
          <a:p>
            <a:r>
              <a:rPr lang="en-US" b="1" dirty="0" smtClean="0"/>
              <a:t>PLAN C:  </a:t>
            </a:r>
            <a:r>
              <a:rPr lang="en-US" dirty="0" smtClean="0"/>
              <a:t>Capitulation or Caving.</a:t>
            </a:r>
          </a:p>
          <a:p>
            <a:r>
              <a:rPr lang="en-US" b="1" dirty="0" smtClean="0"/>
              <a:t>PLAN B:   ?</a:t>
            </a:r>
            <a:endParaRPr lang="en-US" b="1" dirty="0"/>
          </a:p>
        </p:txBody>
      </p:sp>
      <p:sp>
        <p:nvSpPr>
          <p:cNvPr id="4" name="Slide Number Placeholder 3"/>
          <p:cNvSpPr>
            <a:spLocks noGrp="1"/>
          </p:cNvSpPr>
          <p:nvPr>
            <p:ph type="sldNum" sz="quarter" idx="12"/>
          </p:nvPr>
        </p:nvSpPr>
        <p:spPr/>
        <p:txBody>
          <a:bodyPr/>
          <a:lstStyle/>
          <a:p>
            <a:fld id="{FD52C1F8-3BA5-F24E-8618-E52498D87186}" type="slidenum">
              <a:rPr lang="en-US" smtClean="0"/>
              <a:t>9</a:t>
            </a:fld>
            <a:endParaRPr lang="en-US" dirty="0"/>
          </a:p>
        </p:txBody>
      </p:sp>
    </p:spTree>
    <p:extLst>
      <p:ext uri="{BB962C8B-B14F-4D97-AF65-F5344CB8AC3E}">
        <p14:creationId xmlns:p14="http://schemas.microsoft.com/office/powerpoint/2010/main" val="2568380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HISD-Template-2014-Standard">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HISD-Template-2014-Standard2 (2)</Template>
  <TotalTime>3867</TotalTime>
  <Words>1249</Words>
  <Application>Microsoft Office PowerPoint</Application>
  <PresentationFormat>On-screen Show (4:3)</PresentationFormat>
  <Paragraphs>212</Paragraphs>
  <Slides>32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Rockwell</vt:lpstr>
      <vt:lpstr>HISD-Template-2014-Standard</vt:lpstr>
      <vt:lpstr>Social and Emotional Learning (SEL)</vt:lpstr>
      <vt:lpstr>PowerPoint Presentation</vt:lpstr>
      <vt:lpstr>Can’t Do versus Don’t Want To</vt:lpstr>
      <vt:lpstr>PowerPoint Presentation</vt:lpstr>
      <vt:lpstr>Change your Lens</vt:lpstr>
      <vt:lpstr>Consequences</vt:lpstr>
      <vt:lpstr>When does Behavior Occur?</vt:lpstr>
      <vt:lpstr>Top 6 Popular Explanations</vt:lpstr>
      <vt:lpstr>The Options</vt:lpstr>
      <vt:lpstr>Power or Influence</vt:lpstr>
      <vt:lpstr>The Options</vt:lpstr>
      <vt:lpstr>Kids Do Well If They CAN</vt:lpstr>
      <vt:lpstr>Getting Started with Plan B</vt:lpstr>
      <vt:lpstr>Book Study</vt:lpstr>
      <vt:lpstr>Why SEL</vt:lpstr>
      <vt:lpstr>What is an Intervention?</vt:lpstr>
      <vt:lpstr>Venue versus Intervention</vt:lpstr>
      <vt:lpstr>Look For #1:  Identify Problem Behavior</vt:lpstr>
      <vt:lpstr>Look For #1:  Identify Problem Behavior</vt:lpstr>
      <vt:lpstr>PowerPoint Presentation</vt:lpstr>
      <vt:lpstr>Look For #2:  Replacement Behaviors</vt:lpstr>
      <vt:lpstr>Look For #2:  Replacement Behaviors</vt:lpstr>
      <vt:lpstr>PowerPoint Presentation</vt:lpstr>
      <vt:lpstr>Look For #3:  Reinforcers</vt:lpstr>
      <vt:lpstr>PowerPoint Presentation</vt:lpstr>
      <vt:lpstr>Look For #4:  Self-Monitoring</vt:lpstr>
      <vt:lpstr>Look For #4:  Self-Monitoring</vt:lpstr>
      <vt:lpstr>PowerPoint Presentation</vt:lpstr>
      <vt:lpstr>PowerPoint Presentation</vt:lpstr>
      <vt:lpstr>PowerPoint Presentation</vt:lpstr>
      <vt:lpstr>Questions</vt:lpstr>
      <vt:lpstr>Thank you</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Emotional Learning (SEL)</dc:title>
  <dc:creator>Webb, Michael A</dc:creator>
  <cp:lastModifiedBy>Webb, Michael A</cp:lastModifiedBy>
  <cp:revision>47</cp:revision>
  <dcterms:created xsi:type="dcterms:W3CDTF">2016-08-06T15:44:25Z</dcterms:created>
  <dcterms:modified xsi:type="dcterms:W3CDTF">2016-11-01T20:06:48Z</dcterms:modified>
</cp:coreProperties>
</file>