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58" r:id="rId7"/>
    <p:sldId id="260" r:id="rId8"/>
    <p:sldId id="262" r:id="rId9"/>
    <p:sldId id="261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upgenius.com/go/70A0845AEAC29A5F58-incomi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upgenius.com/go/70A0845AEAC29A5F58-incomi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N1a9RAsbqJ9t7MpG8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28">
            <a:extLst>
              <a:ext uri="{FF2B5EF4-FFF2-40B4-BE49-F238E27FC236}">
                <a16:creationId xmlns:a16="http://schemas.microsoft.com/office/drawing/2014/main" id="{EAF445D0-CF55-4D08-A1AE-931110371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30">
            <a:extLst>
              <a:ext uri="{FF2B5EF4-FFF2-40B4-BE49-F238E27FC236}">
                <a16:creationId xmlns:a16="http://schemas.microsoft.com/office/drawing/2014/main" id="{359399B8-BBB0-4193-BE7B-7EB62CA23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325" y="457199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Rectangle 32">
            <a:extLst>
              <a:ext uri="{FF2B5EF4-FFF2-40B4-BE49-F238E27FC236}">
                <a16:creationId xmlns:a16="http://schemas.microsoft.com/office/drawing/2014/main" id="{8C8CBFE7-2992-45B4-A394-82AD70972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8621" y="457199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34">
            <a:extLst>
              <a:ext uri="{FF2B5EF4-FFF2-40B4-BE49-F238E27FC236}">
                <a16:creationId xmlns:a16="http://schemas.microsoft.com/office/drawing/2014/main" id="{95866A5C-9F51-4124-A6FD-AB58720F25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938" y="453642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54" r="44344" b="-1"/>
          <a:stretch/>
        </p:blipFill>
        <p:spPr>
          <a:xfrm>
            <a:off x="446533" y="641101"/>
            <a:ext cx="3703322" cy="57494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9D28D8-7486-44CF-8796-A87961F588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811" r="-1" b="-1"/>
          <a:stretch/>
        </p:blipFill>
        <p:spPr>
          <a:xfrm>
            <a:off x="4241830" y="791966"/>
            <a:ext cx="7496845" cy="3315037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611EEE4-B19B-462B-9B23-C4704CAF3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8621" y="4199466"/>
            <a:ext cx="7501436" cy="219109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6488" y="5475712"/>
            <a:ext cx="7198251" cy="59032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FFFF">
                    <a:alpha val="75000"/>
                  </a:srgbClr>
                </a:solidFill>
              </a:rPr>
              <a:t>Personal Graduation plans – counseling – Social emotional learning – testing coordinator – attendance administrator - friend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09EC06-FD43-4519-84EB-EDDF0AB73618}"/>
              </a:ext>
            </a:extLst>
          </p:cNvPr>
          <p:cNvSpPr/>
          <p:nvPr/>
        </p:nvSpPr>
        <p:spPr>
          <a:xfrm>
            <a:off x="5872219" y="4371685"/>
            <a:ext cx="38650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Mr. Martinez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B56EB9-078F-4952-AC1F-149C7A0AE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Houston Academy for International Studies – Early College High School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58680-D07C-4893-B2B7-91543F18A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42427A-0A1F-4A55-8705-D9179F1E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54A6FE-D8CB-48A3-900B-053D4EBD3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5ACD3D-A48E-4977-A301-D837FDAA95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5" r="4097" b="3"/>
          <a:stretch/>
        </p:blipFill>
        <p:spPr>
          <a:xfrm>
            <a:off x="446534" y="601201"/>
            <a:ext cx="3703320" cy="57742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76E8CF-EC54-4335-8134-AC0D4AD3E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r>
              <a:rPr lang="en-US" sz="1600"/>
              <a:t>We are a 4 year high school that offers an excellent opportunity for students to receive an associate’s degree from Houston Community College.</a:t>
            </a:r>
          </a:p>
          <a:p>
            <a:r>
              <a:rPr lang="en-US" sz="1600"/>
              <a:t>Our students can begin taking courses at Houston Community College beginning in 9</a:t>
            </a:r>
            <a:r>
              <a:rPr lang="en-US" sz="1600" baseline="30000"/>
              <a:t>th</a:t>
            </a:r>
            <a:r>
              <a:rPr lang="en-US" sz="1600"/>
              <a:t> grade.</a:t>
            </a:r>
          </a:p>
          <a:p>
            <a:r>
              <a:rPr lang="en-US" sz="1600"/>
              <a:t>The only requirement that HCC has for students to begin taking entry-level courses is that students “attempt” the TSIA 2.0 at least one time.  Therefore, we are asking all incoming 9</a:t>
            </a:r>
            <a:r>
              <a:rPr lang="en-US" sz="1600" baseline="30000"/>
              <a:t>th</a:t>
            </a:r>
            <a:r>
              <a:rPr lang="en-US" sz="1600"/>
              <a:t> grade students to sign up to take the TSI.</a:t>
            </a:r>
          </a:p>
          <a:p>
            <a:r>
              <a:rPr lang="en-US" sz="1600"/>
              <a:t>HAIS will offer the TSI everyday after Phoenix Camp from 1PM to 5PM.  You must sign up for it and the sign up is on a first come first served basis.</a:t>
            </a:r>
          </a:p>
          <a:p>
            <a:r>
              <a:rPr lang="en-US" sz="1600">
                <a:hlinkClick r:id="rId3"/>
              </a:rPr>
              <a:t>https://www.signupgenius.com/go/70A0845AEAC29A5F58-incoming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61700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F759A-6ED7-4A60-B9FB-E8861525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All about Mr. Martinez</a:t>
            </a:r>
          </a:p>
        </p:txBody>
      </p:sp>
      <p:pic>
        <p:nvPicPr>
          <p:cNvPr id="4" name="Picture 3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6A95C26C-7EBE-472F-AB17-3CE69658C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2134938"/>
            <a:ext cx="1863992" cy="2959317"/>
          </a:xfrm>
          <a:prstGeom prst="rect">
            <a:avLst/>
          </a:prstGeom>
        </p:spPr>
      </p:pic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F02A5584-C0A4-4D8A-9F4E-D00DDCC434E8}"/>
              </a:ext>
            </a:extLst>
          </p:cNvPr>
          <p:cNvSpPr txBox="1">
            <a:spLocks/>
          </p:cNvSpPr>
          <p:nvPr/>
        </p:nvSpPr>
        <p:spPr>
          <a:xfrm>
            <a:off x="1280160" y="5528222"/>
            <a:ext cx="4489704" cy="830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+mn-lt"/>
                <a:cs typeface="+mn-lt"/>
              </a:rPr>
              <a:t>Angel Martinez</a:t>
            </a:r>
            <a:br>
              <a:rPr lang="en-US" sz="2400" dirty="0">
                <a:ea typeface="+mn-lt"/>
                <a:cs typeface="+mn-lt"/>
              </a:rPr>
            </a:br>
            <a:r>
              <a:rPr lang="en-US" sz="2400" dirty="0">
                <a:ea typeface="+mn-lt"/>
                <a:cs typeface="+mn-lt"/>
              </a:rPr>
              <a:t>Counselor</a:t>
            </a:r>
            <a:endParaRPr lang="en-US" sz="240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8F36F3B-30DA-45E1-B48F-1056BDF21DD9}"/>
              </a:ext>
            </a:extLst>
          </p:cNvPr>
          <p:cNvSpPr txBox="1">
            <a:spLocks/>
          </p:cNvSpPr>
          <p:nvPr/>
        </p:nvSpPr>
        <p:spPr>
          <a:xfrm>
            <a:off x="6419088" y="2182477"/>
            <a:ext cx="4489704" cy="34337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+mn-lt"/>
                <a:cs typeface="+mn-lt"/>
              </a:rPr>
              <a:t>Academic Advising – Special Pops</a:t>
            </a:r>
          </a:p>
          <a:p>
            <a:r>
              <a:rPr lang="en-US" dirty="0">
                <a:ea typeface="+mn-lt"/>
                <a:cs typeface="+mn-lt"/>
              </a:rPr>
              <a:t>Campus Testing Coordinator</a:t>
            </a:r>
          </a:p>
          <a:p>
            <a:r>
              <a:rPr lang="en-US" dirty="0">
                <a:ea typeface="+mn-lt"/>
                <a:cs typeface="+mn-lt"/>
              </a:rPr>
              <a:t>504/IAT Coordinator</a:t>
            </a:r>
          </a:p>
          <a:p>
            <a:r>
              <a:rPr lang="en-US" dirty="0">
                <a:ea typeface="+mn-lt"/>
                <a:cs typeface="+mn-lt"/>
              </a:rPr>
              <a:t>CTE/Attendance/PGP/SPED/TSI</a:t>
            </a:r>
          </a:p>
          <a:p>
            <a:r>
              <a:rPr lang="en-US" dirty="0">
                <a:ea typeface="+mn-lt"/>
                <a:cs typeface="+mn-lt"/>
              </a:rPr>
              <a:t>Robotics / AP Spanish</a:t>
            </a:r>
          </a:p>
          <a:p>
            <a:r>
              <a:rPr lang="en-US" dirty="0">
                <a:ea typeface="+mn-lt"/>
                <a:cs typeface="+mn-lt"/>
              </a:rPr>
              <a:t>SEL/Counseling/ Any other support</a:t>
            </a:r>
          </a:p>
          <a:p>
            <a:r>
              <a:rPr lang="en-US" dirty="0">
                <a:ea typeface="+mn-lt"/>
                <a:cs typeface="+mn-lt"/>
              </a:rPr>
              <a:t>Father of 4 boys – Angel, Ethan, Liam, and Eric</a:t>
            </a:r>
          </a:p>
        </p:txBody>
      </p:sp>
    </p:spTree>
    <p:extLst>
      <p:ext uri="{BB962C8B-B14F-4D97-AF65-F5344CB8AC3E}">
        <p14:creationId xmlns:p14="http://schemas.microsoft.com/office/powerpoint/2010/main" val="1768428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B56EB9-078F-4952-AC1F-149C7A0AE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Houston Academy for International Studies – Early College High School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58680-D07C-4893-B2B7-91543F18A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42427A-0A1F-4A55-8705-D9179F1E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54A6FE-D8CB-48A3-900B-053D4EBD3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5ACD3D-A48E-4977-A301-D837FDAA95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5" r="4097" b="3"/>
          <a:stretch/>
        </p:blipFill>
        <p:spPr>
          <a:xfrm>
            <a:off x="446534" y="601201"/>
            <a:ext cx="3703320" cy="57742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76E8CF-EC54-4335-8134-AC0D4AD3E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r>
              <a:rPr lang="en-US" sz="1600"/>
              <a:t>We are a 4 year high school that offers an excellent opportunity for students to receive an associate’s degree from Houston Community College.</a:t>
            </a:r>
          </a:p>
          <a:p>
            <a:r>
              <a:rPr lang="en-US" sz="1600"/>
              <a:t>Our students can begin taking courses at Houston Community College beginning in 9</a:t>
            </a:r>
            <a:r>
              <a:rPr lang="en-US" sz="1600" baseline="30000"/>
              <a:t>th</a:t>
            </a:r>
            <a:r>
              <a:rPr lang="en-US" sz="1600"/>
              <a:t> grade.</a:t>
            </a:r>
          </a:p>
          <a:p>
            <a:r>
              <a:rPr lang="en-US" sz="1600"/>
              <a:t>The only requirement that HCC has for students to begin taking entry-level courses is that students “attempt” the TSIA 2.0 at least one time.  Therefore, we are asking all incoming 9</a:t>
            </a:r>
            <a:r>
              <a:rPr lang="en-US" sz="1600" baseline="30000"/>
              <a:t>th</a:t>
            </a:r>
            <a:r>
              <a:rPr lang="en-US" sz="1600"/>
              <a:t> grade students to sign up to take the TSI.</a:t>
            </a:r>
          </a:p>
          <a:p>
            <a:r>
              <a:rPr lang="en-US" sz="1600"/>
              <a:t>HAIS will offer the TSI everyday after Phoenix Camp from 1PM to 5PM.  You must sign up for it and the sign up is on a first come first served basis.</a:t>
            </a:r>
          </a:p>
          <a:p>
            <a:r>
              <a:rPr lang="en-US" sz="1600">
                <a:hlinkClick r:id="rId3"/>
              </a:rPr>
              <a:t>https://www.signupgenius.com/go/70A0845AEAC29A5F58-incoming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2FA2A-67D5-41FE-A29D-5EEB76727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Graduation plan – 4 year high school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4BA5A-617B-4846-9B5B-D766AC768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i="0" cap="all" dirty="0">
                <a:solidFill>
                  <a:srgbClr val="333333"/>
                </a:solidFill>
                <a:effectLst/>
                <a:latin typeface="Maven Pro"/>
              </a:rPr>
              <a:t>ABOUT PGPS</a:t>
            </a:r>
          </a:p>
          <a:p>
            <a:pPr algn="l"/>
            <a:r>
              <a:rPr lang="en-US" b="0" i="0" dirty="0">
                <a:solidFill>
                  <a:srgbClr val="3A3A3A"/>
                </a:solidFill>
                <a:effectLst/>
                <a:latin typeface="Times New Roman" panose="02020603050405020304" pitchFamily="18" charset="0"/>
              </a:rPr>
              <a:t>When the 83rd Texas Legislature passed House Bill 5 into law, high school graduation plans changed for all students who will be freshmen during the 2014-15 school year and thereafter. The bill provides more flexibility for high school students to pursue either higher education or a career. </a:t>
            </a:r>
            <a:b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</a:br>
            <a:b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</a:br>
            <a:r>
              <a:rPr lang="en-US" b="0" i="0" dirty="0">
                <a:solidFill>
                  <a:srgbClr val="3A3A3A"/>
                </a:solidFill>
                <a:effectLst/>
                <a:latin typeface="Times New Roman" panose="02020603050405020304" pitchFamily="18" charset="0"/>
              </a:rPr>
              <a:t>House Bill 5 established a single graduation plan, the Foundation High School Program (FHSP). Students will also have the opportunity to build on the FHSP by earning Endorsements, Performance Acknowledgements, and a Distinguished Level of Achievement. </a:t>
            </a:r>
            <a:br>
              <a:rPr lang="en-US" b="0" i="0" dirty="0">
                <a:solidFill>
                  <a:srgbClr val="3A3A3A"/>
                </a:solidFill>
                <a:effectLst/>
                <a:latin typeface="Times New Roman" panose="02020603050405020304" pitchFamily="18" charset="0"/>
              </a:rPr>
            </a:br>
            <a:br>
              <a:rPr lang="en-US" b="0" i="0" dirty="0">
                <a:solidFill>
                  <a:srgbClr val="3A3A3A"/>
                </a:solidFill>
                <a:effectLst/>
                <a:latin typeface="Times New Roman" panose="02020603050405020304" pitchFamily="18" charset="0"/>
              </a:rPr>
            </a:br>
            <a:r>
              <a:rPr lang="en-US" b="0" i="0" dirty="0">
                <a:solidFill>
                  <a:srgbClr val="3A3A3A"/>
                </a:solidFill>
                <a:effectLst/>
                <a:latin typeface="Times New Roman" panose="02020603050405020304" pitchFamily="18" charset="0"/>
              </a:rPr>
              <a:t>Students will need to declare their preferred endorsement areas, in writing, by the beginning of their 9th grade year. Students will be able to change their endorsement at any time. </a:t>
            </a:r>
          </a:p>
          <a:p>
            <a:pPr algn="l"/>
            <a:r>
              <a:rPr lang="en-US" dirty="0">
                <a:solidFill>
                  <a:srgbClr val="3A3A3A"/>
                </a:solidFill>
                <a:latin typeface="Times New Roman" panose="02020603050405020304" pitchFamily="18" charset="0"/>
              </a:rPr>
              <a:t>In our case here at HAIS, I am going to ask you to fill out a google form with your choices.  Now on to 4 year plan…</a:t>
            </a:r>
            <a:endParaRPr lang="en-US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934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ED82-475D-4C0A-B808-0CAC45A04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22791"/>
          </a:xfrm>
        </p:spPr>
        <p:txBody>
          <a:bodyPr/>
          <a:lstStyle/>
          <a:p>
            <a:r>
              <a:rPr lang="en-US" dirty="0"/>
              <a:t>4 year high school plan at HAIS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A2253-55E6-4930-85F8-4F661A59C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324947"/>
            <a:ext cx="11029615" cy="5421085"/>
          </a:xfrm>
        </p:spPr>
        <p:txBody>
          <a:bodyPr>
            <a:normAutofit/>
          </a:bodyPr>
          <a:lstStyle/>
          <a:p>
            <a:r>
              <a:rPr lang="en-US" sz="1800" b="1" dirty="0">
                <a:highlight>
                  <a:srgbClr val="FFFF00"/>
                </a:highlight>
              </a:rPr>
              <a:t>High School Graduation </a:t>
            </a:r>
            <a:r>
              <a:rPr lang="en-US" dirty="0"/>
              <a:t>Requirements from State of Texas</a:t>
            </a:r>
          </a:p>
          <a:p>
            <a:r>
              <a:rPr lang="en-US" dirty="0"/>
              <a:t>4 years of English (English 1, English 2, AP English Language, AP English Literature)</a:t>
            </a:r>
          </a:p>
          <a:p>
            <a:r>
              <a:rPr lang="en-US" dirty="0"/>
              <a:t>4 years of Math (Algebra 1, Algebra 2, Geometry, 4</a:t>
            </a:r>
            <a:r>
              <a:rPr lang="en-US" baseline="30000" dirty="0"/>
              <a:t>th</a:t>
            </a:r>
            <a:r>
              <a:rPr lang="en-US" dirty="0"/>
              <a:t> year of Math)</a:t>
            </a:r>
          </a:p>
          <a:p>
            <a:r>
              <a:rPr lang="en-US" dirty="0"/>
              <a:t>4 years of Science (Biology, Chemistry, Physics, 4</a:t>
            </a:r>
            <a:r>
              <a:rPr lang="en-US" baseline="30000" dirty="0"/>
              <a:t>th</a:t>
            </a:r>
            <a:r>
              <a:rPr lang="en-US" dirty="0"/>
              <a:t> year of Science)</a:t>
            </a:r>
          </a:p>
          <a:p>
            <a:r>
              <a:rPr lang="en-US" dirty="0"/>
              <a:t>4 years of Social Studies (AP Human Geography, AP World History, U.S. History, Government, Economics)</a:t>
            </a:r>
          </a:p>
          <a:p>
            <a:r>
              <a:rPr lang="en-US" dirty="0"/>
              <a:t>2 years of Foreign Language (must be same language)</a:t>
            </a:r>
          </a:p>
          <a:p>
            <a:r>
              <a:rPr lang="en-US" dirty="0"/>
              <a:t>1 year of Physical Education</a:t>
            </a:r>
          </a:p>
          <a:p>
            <a:r>
              <a:rPr lang="en-US" dirty="0"/>
              <a:t>1 year of Fine Arts</a:t>
            </a:r>
          </a:p>
          <a:p>
            <a:r>
              <a:rPr lang="en-US" dirty="0"/>
              <a:t>½ year of Health</a:t>
            </a:r>
          </a:p>
          <a:p>
            <a:r>
              <a:rPr lang="en-US" dirty="0"/>
              <a:t>ALL OF THE ABOVE ARE REQUIRED BY THE STATE</a:t>
            </a:r>
          </a:p>
          <a:p>
            <a:r>
              <a:rPr lang="en-US" dirty="0"/>
              <a:t>5 ½ years of Electives (CTE, AVID, extra foreign language, HCC electives,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4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8C8A-39F9-41CC-B609-B98539455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4359924" cy="606527"/>
          </a:xfrm>
        </p:spPr>
        <p:txBody>
          <a:bodyPr/>
          <a:lstStyle/>
          <a:p>
            <a:r>
              <a:rPr lang="en-US" dirty="0"/>
              <a:t>Endorsements</a:t>
            </a:r>
          </a:p>
        </p:txBody>
      </p:sp>
      <p:pic>
        <p:nvPicPr>
          <p:cNvPr id="4" name="Content Placeholder 28">
            <a:extLst>
              <a:ext uri="{FF2B5EF4-FFF2-40B4-BE49-F238E27FC236}">
                <a16:creationId xmlns:a16="http://schemas.microsoft.com/office/drawing/2014/main" id="{10EBFF27-0872-4353-960C-46EE7F627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9839" y="702156"/>
            <a:ext cx="6787411" cy="60595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CCFC4E-D7D0-4212-B4F1-BED22C5B2A3B}"/>
              </a:ext>
            </a:extLst>
          </p:cNvPr>
          <p:cNvSpPr txBox="1"/>
          <p:nvPr/>
        </p:nvSpPr>
        <p:spPr>
          <a:xfrm>
            <a:off x="404750" y="1308683"/>
            <a:ext cx="44545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Endorsements are like specializations that students can choose to focus on during their high school career.  </a:t>
            </a:r>
          </a:p>
          <a:p>
            <a:endParaRPr lang="en-US" dirty="0"/>
          </a:p>
          <a:p>
            <a:r>
              <a:rPr lang="en-US" dirty="0"/>
              <a:t>Everyone at HAIS will receive a Multi-Disciplinary endorsement because you will take AP courses, dual credit courses, and at least 4 credits in each area of Math, Science, Social Studies, and English</a:t>
            </a:r>
          </a:p>
          <a:p>
            <a:endParaRPr lang="en-US" dirty="0"/>
          </a:p>
          <a:p>
            <a:r>
              <a:rPr lang="en-US" dirty="0"/>
              <a:t>Students that do 4 years of Languages other than English or 5 years of Social Studies will receive an Arts and Humanities endorsement</a:t>
            </a:r>
          </a:p>
          <a:p>
            <a:endParaRPr lang="en-US" dirty="0"/>
          </a:p>
          <a:p>
            <a:r>
              <a:rPr lang="en-US" dirty="0"/>
              <a:t>STEM endorsement can be acquired with 5 years of math or science or with a Computer Science CTE pathway. (CTE pathways on next slide)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01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11C8-33C1-47CF-9F4C-6D3D17E72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14916"/>
          </a:xfrm>
        </p:spPr>
        <p:txBody>
          <a:bodyPr/>
          <a:lstStyle/>
          <a:p>
            <a:r>
              <a:rPr lang="en-US" dirty="0"/>
              <a:t>CTE Pathways (Career, Technical Education)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30ED1-C7D3-4106-8651-C1FF65F15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43574"/>
            <a:ext cx="11029615" cy="531442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These courses are designed to help you with technology, college readiness, and they can also be geared towards your career interest.</a:t>
            </a:r>
          </a:p>
          <a:p>
            <a:r>
              <a:rPr lang="en-US" dirty="0"/>
              <a:t>Some of these CTE pathways, when they are completed can also earn you an endorsement:</a:t>
            </a:r>
          </a:p>
          <a:p>
            <a:r>
              <a:rPr lang="en-US" dirty="0"/>
              <a:t>Business and Industry pathway (endorsement) –</a:t>
            </a:r>
          </a:p>
          <a:p>
            <a:pPr lvl="1"/>
            <a:r>
              <a:rPr lang="en-US" dirty="0"/>
              <a:t>Business and Information Management Systems (every 9</a:t>
            </a:r>
            <a:r>
              <a:rPr lang="en-US" baseline="30000" dirty="0"/>
              <a:t>th</a:t>
            </a:r>
            <a:r>
              <a:rPr lang="en-US" dirty="0"/>
              <a:t> grader takes this course at HCC)</a:t>
            </a:r>
          </a:p>
          <a:p>
            <a:pPr lvl="1"/>
            <a:r>
              <a:rPr lang="en-US" dirty="0"/>
              <a:t>Mobile App Development (10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pPr lvl="1"/>
            <a:r>
              <a:rPr lang="en-US" dirty="0"/>
              <a:t>Project Based Research (11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pPr lvl="1"/>
            <a:r>
              <a:rPr lang="en-US" dirty="0"/>
              <a:t>Career Prep (12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r>
              <a:rPr lang="en-US" dirty="0"/>
              <a:t>Public Service pathway (endorsement) – </a:t>
            </a:r>
          </a:p>
          <a:p>
            <a:pPr lvl="1"/>
            <a:r>
              <a:rPr lang="en-US" dirty="0"/>
              <a:t>Principles of Government and Public Policy (every 9</a:t>
            </a:r>
            <a:r>
              <a:rPr lang="en-US" baseline="30000" dirty="0"/>
              <a:t>th</a:t>
            </a:r>
            <a:r>
              <a:rPr lang="en-US" dirty="0"/>
              <a:t> grader takes this course at HCC)</a:t>
            </a:r>
          </a:p>
          <a:p>
            <a:pPr lvl="1"/>
            <a:r>
              <a:rPr lang="en-US" dirty="0"/>
              <a:t>Political Science 1 (10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pPr lvl="1"/>
            <a:r>
              <a:rPr lang="en-US" dirty="0"/>
              <a:t>Political Science 2 (11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pPr lvl="1"/>
            <a:r>
              <a:rPr lang="en-US" dirty="0"/>
              <a:t>Practicum in local state and federal government (12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r>
              <a:rPr lang="en-US" dirty="0"/>
              <a:t>STEM pathway (endorsement) - </a:t>
            </a:r>
          </a:p>
          <a:p>
            <a:pPr lvl="1"/>
            <a:r>
              <a:rPr lang="en-US" dirty="0"/>
              <a:t>Fundamentals of Computer Science</a:t>
            </a:r>
          </a:p>
          <a:p>
            <a:pPr lvl="1"/>
            <a:r>
              <a:rPr lang="en-US" dirty="0"/>
              <a:t>AP Computer Science Principles (10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pPr lvl="1"/>
            <a:r>
              <a:rPr lang="en-US" dirty="0"/>
              <a:t>Mobile App Development (11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pPr lvl="1"/>
            <a:r>
              <a:rPr lang="en-US" dirty="0"/>
              <a:t>Career Prep (12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33565-1987-4611-A8C2-81A1672E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 to consider on PGP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E1444-800B-4A53-AAF7-40104E22C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Career Interest – what would you like to do after you finish with school? </a:t>
            </a:r>
          </a:p>
          <a:p>
            <a:r>
              <a:rPr lang="en-US" dirty="0"/>
              <a:t>Post High School Plans – for most of you, you will select – 4 year university, but you can also select employment</a:t>
            </a:r>
          </a:p>
          <a:p>
            <a:r>
              <a:rPr lang="en-US" dirty="0"/>
              <a:t>Post Secondary Training – You need to check the following: PSAT, TSI, SAT, and ACT (we plan on having you do all of those tests to get you ready for college)</a:t>
            </a:r>
          </a:p>
          <a:p>
            <a:r>
              <a:rPr lang="en-US" dirty="0"/>
              <a:t>Endorsement Choice – You need to select at least 1 endorsement, but you can choose up to 4.  You will also have the ability to change these at any time.  All you have to do is email Mr. Martinez.</a:t>
            </a:r>
          </a:p>
          <a:p>
            <a:r>
              <a:rPr lang="en-US" dirty="0"/>
              <a:t>Comments – write anything that you would like for me to know or if you want to have a follow up meeting to discuss this further.</a:t>
            </a:r>
          </a:p>
        </p:txBody>
      </p:sp>
    </p:spTree>
    <p:extLst>
      <p:ext uri="{BB962C8B-B14F-4D97-AF65-F5344CB8AC3E}">
        <p14:creationId xmlns:p14="http://schemas.microsoft.com/office/powerpoint/2010/main" val="1143203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88C97474-5879-4DB5-B4F3-F0357104B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7D2AF00E-D433-4047-863F-BCB69CEC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9BADBE-0867-4035-AC1D-D1CF9B0E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2822" y="938022"/>
            <a:ext cx="6658013" cy="11887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Google Form – Personal Graduation plan	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0997DBEA-6DFC-457A-9850-E53505354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79446CF5-953A-4916-BFF4-F5558E5C2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7B945C-B433-4DFF-9A67-A5C9257E4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126CB3-E3A2-4C66-9001-C32CB2670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00" y="2049354"/>
            <a:ext cx="3053422" cy="305342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CB699-22CB-4AC2-B51A-17AF178EA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2822" y="2340864"/>
            <a:ext cx="6658013" cy="379323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hlinkClick r:id="rId3"/>
              </a:rPr>
              <a:t>https://forms.gle/N1a9RAsbqJ9t7MpG8</a:t>
            </a:r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831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{D3E1C321-AC89-4D6D-B0F4-27C7D306A14C}tf33552983_win32</Template>
  <TotalTime>62</TotalTime>
  <Words>1109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Franklin Gothic Book</vt:lpstr>
      <vt:lpstr>Franklin Gothic Demi</vt:lpstr>
      <vt:lpstr>Maven Pro</vt:lpstr>
      <vt:lpstr>Times New Roman</vt:lpstr>
      <vt:lpstr>Wingdings 2</vt:lpstr>
      <vt:lpstr>DividendVTI</vt:lpstr>
      <vt:lpstr>PowerPoint Presentation</vt:lpstr>
      <vt:lpstr>All about Mr. Martinez</vt:lpstr>
      <vt:lpstr>Houston Academy for International Studies – Early College High School</vt:lpstr>
      <vt:lpstr>Personal Graduation plan – 4 year high school plan</vt:lpstr>
      <vt:lpstr>4 year high school plan at HAIS</vt:lpstr>
      <vt:lpstr>Endorsements</vt:lpstr>
      <vt:lpstr>CTE Pathways (Career, Technical Education)</vt:lpstr>
      <vt:lpstr>Other items to consider on PGP</vt:lpstr>
      <vt:lpstr>Google Form – Personal Graduation plan </vt:lpstr>
      <vt:lpstr>Houston Academy for International Studies – Early College High School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Martinez, Angel I</dc:creator>
  <cp:lastModifiedBy>Martinez, Angel I</cp:lastModifiedBy>
  <cp:revision>7</cp:revision>
  <dcterms:created xsi:type="dcterms:W3CDTF">2021-06-21T12:35:15Z</dcterms:created>
  <dcterms:modified xsi:type="dcterms:W3CDTF">2021-06-21T13:37:18Z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