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omments/modernComment_7FFFF2AD_ACF176F.xml" ContentType="application/vnd.ms-powerpoint.comments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36" r:id="rId4"/>
    <p:sldMasterId id="2147483674" r:id="rId5"/>
    <p:sldMasterId id="2147483740" r:id="rId6"/>
    <p:sldMasterId id="2147483758" r:id="rId7"/>
    <p:sldMasterId id="2147483767" r:id="rId8"/>
  </p:sldMasterIdLst>
  <p:notesMasterIdLst>
    <p:notesMasterId r:id="rId38"/>
  </p:notesMasterIdLst>
  <p:sldIdLst>
    <p:sldId id="257" r:id="rId9"/>
    <p:sldId id="2147480263" r:id="rId10"/>
    <p:sldId id="258" r:id="rId11"/>
    <p:sldId id="266" r:id="rId12"/>
    <p:sldId id="2147480199" r:id="rId13"/>
    <p:sldId id="2147480215" r:id="rId14"/>
    <p:sldId id="2147480265" r:id="rId15"/>
    <p:sldId id="2147480274" r:id="rId16"/>
    <p:sldId id="2147480275" r:id="rId17"/>
    <p:sldId id="2147480273" r:id="rId18"/>
    <p:sldId id="2147480266" r:id="rId19"/>
    <p:sldId id="2147480246" r:id="rId20"/>
    <p:sldId id="2147480244" r:id="rId21"/>
    <p:sldId id="2147480248" r:id="rId22"/>
    <p:sldId id="2147480254" r:id="rId23"/>
    <p:sldId id="2147480276" r:id="rId24"/>
    <p:sldId id="2147480277" r:id="rId25"/>
    <p:sldId id="2147480278" r:id="rId26"/>
    <p:sldId id="2147480279" r:id="rId27"/>
    <p:sldId id="2147480261" r:id="rId28"/>
    <p:sldId id="2147480252" r:id="rId29"/>
    <p:sldId id="2147480255" r:id="rId30"/>
    <p:sldId id="2147480256" r:id="rId31"/>
    <p:sldId id="2147480272" r:id="rId32"/>
    <p:sldId id="2147480281" r:id="rId33"/>
    <p:sldId id="2147480280" r:id="rId34"/>
    <p:sldId id="2147480271" r:id="rId35"/>
    <p:sldId id="2147480236" r:id="rId36"/>
    <p:sldId id="2147480237" r:id="rId37"/>
  </p:sldIdLst>
  <p:sldSz cx="12192000" cy="6858000"/>
  <p:notesSz cx="7010400" cy="9296400"/>
  <p:embeddedFontLst>
    <p:embeddedFont>
      <p:font typeface="Adobe Caslon Pro" panose="0205050205050A020403" pitchFamily="18" charset="77"/>
      <p:regular r:id="rId39"/>
      <p:bold r:id="rId40"/>
      <p:italic r:id="rId41"/>
      <p:boldItalic r:id="rId42"/>
    </p:embeddedFont>
    <p:embeddedFont>
      <p:font typeface="Aptos Narrow" panose="020B0004020202020204" pitchFamily="34" charset="0"/>
      <p:regular r:id="rId43"/>
      <p:bold r:id="rId44"/>
      <p:italic r:id="rId45"/>
      <p:boldItalic r:id="rId46"/>
    </p:embeddedFont>
    <p:embeddedFont>
      <p:font typeface="Gill Sans MT" panose="020B0502020104020203" pitchFamily="34" charset="77"/>
      <p:regular r:id="rId47"/>
      <p:bold r:id="rId48"/>
      <p:italic r:id="rId49"/>
      <p:boldItalic r:id="rId50"/>
    </p:embeddedFont>
    <p:embeddedFont>
      <p:font typeface="Montserrat" pitchFamily="2" charset="77"/>
      <p:regular r:id="rId51"/>
      <p:bold r:id="rId52"/>
      <p:italic r:id="rId53"/>
      <p:boldItalic r:id="rId54"/>
    </p:embeddedFont>
    <p:embeddedFont>
      <p:font typeface="Montserrat Light" panose="020F0302020204030204" pitchFamily="34" charset="0"/>
      <p:regular r:id="rId55"/>
      <p:italic r:id="rId56"/>
    </p:embeddedFont>
    <p:embeddedFont>
      <p:font typeface="Montserrat SemiBold" panose="020F0502020204030204" pitchFamily="34" charset="0"/>
      <p:regular r:id="rId57"/>
      <p:bold r:id="rId58"/>
      <p:italic r:id="rId59"/>
      <p:boldItalic r:id="rId60"/>
    </p:embeddedFont>
    <p:embeddedFont>
      <p:font typeface="Rockwell" panose="02060603020205020403" pitchFamily="18" charset="77"/>
      <p:regular r:id="rId61"/>
      <p:bold r:id="rId62"/>
      <p:italic r:id="rId63"/>
      <p:boldItalic r:id="rId64"/>
    </p:embeddedFont>
    <p:embeddedFont>
      <p:font typeface="Wingdings 2" pitchFamily="2" charset="2"/>
      <p:regular r:id="rId6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285235D-54BB-46C4-AE02-9DEBAB759A82}">
          <p14:sldIdLst>
            <p14:sldId id="257"/>
          </p14:sldIdLst>
        </p14:section>
        <p14:section name="W3 Content " id="{69C8E65C-6AAE-440B-9EE1-DB82BC4103D6}">
          <p14:sldIdLst>
            <p14:sldId id="2147480263"/>
            <p14:sldId id="258"/>
            <p14:sldId id="266"/>
            <p14:sldId id="2147480199"/>
            <p14:sldId id="2147480215"/>
            <p14:sldId id="2147480265"/>
            <p14:sldId id="2147480274"/>
            <p14:sldId id="2147480275"/>
            <p14:sldId id="2147480273"/>
            <p14:sldId id="2147480266"/>
            <p14:sldId id="2147480246"/>
            <p14:sldId id="2147480244"/>
            <p14:sldId id="2147480248"/>
            <p14:sldId id="2147480254"/>
            <p14:sldId id="2147480276"/>
            <p14:sldId id="2147480277"/>
            <p14:sldId id="2147480278"/>
            <p14:sldId id="2147480279"/>
            <p14:sldId id="2147480261"/>
            <p14:sldId id="2147480252"/>
            <p14:sldId id="2147480255"/>
            <p14:sldId id="2147480256"/>
            <p14:sldId id="2147480272"/>
            <p14:sldId id="2147480281"/>
            <p14:sldId id="2147480280"/>
            <p14:sldId id="2147480271"/>
            <p14:sldId id="2147480236"/>
            <p14:sldId id="214748023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731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1434" userDrawn="1">
          <p15:clr>
            <a:srgbClr val="A4A3A4"/>
          </p15:clr>
        </p15:guide>
        <p15:guide id="4" orient="horz" pos="1729" userDrawn="1">
          <p15:clr>
            <a:srgbClr val="A4A3A4"/>
          </p15:clr>
        </p15:guide>
        <p15:guide id="5" orient="horz" pos="1063" userDrawn="1">
          <p15:clr>
            <a:srgbClr val="A4A3A4"/>
          </p15:clr>
        </p15:guide>
        <p15:guide id="6" orient="horz" pos="482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726370D-CB1B-5EFA-F07C-35CC76C90E22}" name="McCarley, Kendall E" initials="KM" userId="S::P00075598@houstonisd.org::e74692e6-63a1-4f07-8d0b-004f1c07204e" providerId="AD"/>
  <p188:author id="{19917F17-3287-E017-EAAF-CCDF5BA2538C}" name="Cohen, Olivia" initials="OC" userId="S::P00284530@houstonisd.org::62476650-b0f9-4458-973f-7cd49d926f48" providerId="AD"/>
  <p188:author id="{7C84B425-F062-5FCB-AC92-597B5394B59D}" name="Rucker, Rachel" initials="RR" userId="S::p00284112@houstonisd.org::27aa4223-b608-4207-b876-deee586512a7" providerId="AD"/>
  <p188:author id="{906AE438-77D6-31F4-7B04-AD27520D4043}" name="Mike Miles" initials="MM" userId="44cbab6143e47f04" providerId="Windows Live"/>
  <p188:author id="{C5056747-8198-C410-A89F-A3689D6574B8}" name="McCarley, Kendall E" initials="ME" userId="S::p00075598@houstonisd.org::e74692e6-63a1-4f07-8d0b-004f1c07204e" providerId="AD"/>
  <p188:author id="{0F1E795A-82AC-D346-21A4-1596DD825F1D}" name="Zdrojewski, Monica" initials="" userId="S::P00189911@houstonisd.org::7398ff82-ffb7-4a2a-b7b7-5546d65038d2" providerId="AD"/>
  <p188:author id="{42C8DD65-EF04-4D01-5DD7-E752180D8234}" name="Butler, Caitlin B" initials="CB" userId="S::P00303843@houstonisd.org::7b53ea4b-885b-496a-86aa-4494beb6a055" providerId="AD"/>
  <p188:author id="{2835CD68-1278-C7C4-9C02-112FB2EB8AAF}" name="York, Ashland" initials="" userId="S::P00279139@houstonisd.org::6d9e9611-0711-44cb-bc35-ceada06a2a28" providerId="AD"/>
  <p188:author id="{9DECB177-E5B7-D4EB-E6E1-4E6CED78C27B}" name="Cohen, Olivia" initials="CO" userId="S::p00284530@houstonisd.org::62476650-b0f9-4458-973f-7cd49d926f48" providerId="AD"/>
  <p188:author id="{151A9C99-8ED1-95C6-7E28-5A846E32D6FD}" name="Giles, Matthew" initials="" userId="S::P00190354@houstonisd.org::7ba2108a-5979-4c27-8f48-468a1a28ccd4" providerId="AD"/>
  <p188:author id="{002B4AA4-0806-9B96-374E-DA1A7BA53DED}" name="Rucker, Rachel" initials="RR" userId="S::P00284112@houstonisd.org::27aa4223-b608-4207-b876-deee586512a7" providerId="AD"/>
  <p188:author id="{8E6769A5-B5CF-B4F1-F9AD-6ED84E593F18}" name="Venskus, Katherine" initials="VK" userId="S::p00188890@houstonisd.org::20adb294-7f09-4f02-9b8f-8be17962e07c" providerId="AD"/>
  <p188:author id="{1C7C3BB5-D0B9-E1BD-A940-72A7A8F16C34}" name="Seth Litt" initials="SL" userId="S::seth@brysongillette.onmicrosoft.com::66e8a9d1-6994-4083-b359-8ca7cf3ea01f" providerId="AD"/>
  <p188:author id="{F64BE1B8-993A-41A7-8E97-AD411CEFAA3C}" name="Elizondo, Alexandra" initials="" userId="S::P00188895@houstonisd.org::60f6c146-0baa-4e46-82e3-225cfa718259" providerId="AD"/>
  <p188:author id="{44512DC4-D4BA-4DB0-B309-5C76653BAB32}" name="Dray, Rebecca" initials="RD" userId="S::P00188879@houstonisd.org::55769304-f946-41c5-85c5-2e1c45326f6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A2B9"/>
    <a:srgbClr val="CDB03C"/>
    <a:srgbClr val="D9D9D9"/>
    <a:srgbClr val="77A29F"/>
    <a:srgbClr val="ECEAE4"/>
    <a:srgbClr val="0000FF"/>
    <a:srgbClr val="81BBD1"/>
    <a:srgbClr val="9F97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5E8209-9E5F-66E2-FDDF-E1457D2893AC}" v="29" dt="2025-04-23T18:59:32.799"/>
    <p1510:client id="{37B3482E-197A-8218-50C7-5C77A324BD95}" v="153" dt="2025-04-23T18:48:51.9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14" d="100"/>
          <a:sy n="114" d="100"/>
        </p:scale>
        <p:origin x="1016" y="328"/>
      </p:cViewPr>
      <p:guideLst>
        <p:guide orient="horz" pos="731"/>
        <p:guide pos="3840"/>
        <p:guide orient="horz" pos="1434"/>
        <p:guide orient="horz" pos="1729"/>
        <p:guide orient="horz" pos="1063"/>
        <p:guide orient="horz" pos="4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8.xml"/><Relationship Id="rId21" Type="http://schemas.openxmlformats.org/officeDocument/2006/relationships/slide" Target="slides/slide13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63" Type="http://schemas.openxmlformats.org/officeDocument/2006/relationships/font" Target="fonts/font25.fntdata"/><Relationship Id="rId68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71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3" Type="http://schemas.openxmlformats.org/officeDocument/2006/relationships/font" Target="fonts/font15.fntdata"/><Relationship Id="rId58" Type="http://schemas.openxmlformats.org/officeDocument/2006/relationships/font" Target="fonts/font20.fntdata"/><Relationship Id="rId66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61" Type="http://schemas.openxmlformats.org/officeDocument/2006/relationships/font" Target="fonts/font23.fntdata"/><Relationship Id="rId19" Type="http://schemas.openxmlformats.org/officeDocument/2006/relationships/slide" Target="slides/slide1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font" Target="fonts/font5.fntdata"/><Relationship Id="rId48" Type="http://schemas.openxmlformats.org/officeDocument/2006/relationships/font" Target="fonts/font10.fntdata"/><Relationship Id="rId56" Type="http://schemas.openxmlformats.org/officeDocument/2006/relationships/font" Target="fonts/font18.fntdata"/><Relationship Id="rId64" Type="http://schemas.openxmlformats.org/officeDocument/2006/relationships/font" Target="fonts/font26.fntdata"/><Relationship Id="rId69" Type="http://schemas.openxmlformats.org/officeDocument/2006/relationships/tableStyles" Target="tableStyles.xml"/><Relationship Id="rId8" Type="http://schemas.openxmlformats.org/officeDocument/2006/relationships/slideMaster" Target="slideMasters/slideMaster5.xml"/><Relationship Id="rId51" Type="http://schemas.openxmlformats.org/officeDocument/2006/relationships/font" Target="fonts/font13.fntdata"/><Relationship Id="rId3" Type="http://schemas.openxmlformats.org/officeDocument/2006/relationships/customXml" Target="../customXml/item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8.fntdata"/><Relationship Id="rId59" Type="http://schemas.openxmlformats.org/officeDocument/2006/relationships/font" Target="fonts/font21.fntdata"/><Relationship Id="rId67" Type="http://schemas.openxmlformats.org/officeDocument/2006/relationships/viewProps" Target="viewProps.xml"/><Relationship Id="rId20" Type="http://schemas.openxmlformats.org/officeDocument/2006/relationships/slide" Target="slides/slide12.xml"/><Relationship Id="rId41" Type="http://schemas.openxmlformats.org/officeDocument/2006/relationships/font" Target="fonts/font3.fntdata"/><Relationship Id="rId54" Type="http://schemas.openxmlformats.org/officeDocument/2006/relationships/font" Target="fonts/font16.fntdata"/><Relationship Id="rId62" Type="http://schemas.openxmlformats.org/officeDocument/2006/relationships/font" Target="fonts/font24.fntdata"/><Relationship Id="rId7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font" Target="fonts/font11.fntdata"/><Relationship Id="rId57" Type="http://schemas.openxmlformats.org/officeDocument/2006/relationships/font" Target="fonts/font19.fntdata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font" Target="fonts/font6.fntdata"/><Relationship Id="rId52" Type="http://schemas.openxmlformats.org/officeDocument/2006/relationships/font" Target="fonts/font14.fntdata"/><Relationship Id="rId60" Type="http://schemas.openxmlformats.org/officeDocument/2006/relationships/font" Target="fonts/font22.fntdata"/><Relationship Id="rId65" Type="http://schemas.openxmlformats.org/officeDocument/2006/relationships/font" Target="fonts/font27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9" Type="http://schemas.openxmlformats.org/officeDocument/2006/relationships/font" Target="fonts/font1.fntdata"/><Relationship Id="rId34" Type="http://schemas.openxmlformats.org/officeDocument/2006/relationships/slide" Target="slides/slide26.xml"/><Relationship Id="rId50" Type="http://schemas.openxmlformats.org/officeDocument/2006/relationships/font" Target="fonts/font12.fntdata"/><Relationship Id="rId55" Type="http://schemas.openxmlformats.org/officeDocument/2006/relationships/font" Target="fonts/font17.fntdata"/></Relationships>
</file>

<file path=ppt/comments/modernComment_7FFFF2AD_ACF176F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E4985F30-23EA-4C8F-A300-DEC667CD04FC}" authorId="{44512DC4-D4BA-4DB0-B309-5C76653BAB32}" status="resolved" created="2025-03-06T18:24:31.224" complete="100000">
    <pc:sldMkLst xmlns:pc="http://schemas.microsoft.com/office/powerpoint/2013/main/command">
      <pc:docMk/>
      <pc:sldMk cId="3685458282" sldId="2147480213"/>
    </pc:sldMkLst>
    <p188:txBody>
      <a:bodyPr/>
      <a:lstStyle/>
      <a:p>
        <a:r>
          <a:rPr lang="en-US"/>
          <a:t>Update on Leg. Session</a:t>
        </a:r>
      </a:p>
    </p188:txBody>
  </p188:cm>
</p188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906713-F7C0-488F-A138-707588AE8267}" type="doc">
      <dgm:prSet loTypeId="urn:microsoft.com/office/officeart/2017/3/layout/DropPinTimeline" loCatId="time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D5DAE6D-DA58-49E6-B650-F17019121A64}">
      <dgm:prSet phldrT="[Text]" phldr="0"/>
      <dgm:spPr/>
      <dgm:t>
        <a:bodyPr/>
        <a:lstStyle/>
        <a:p>
          <a:pPr>
            <a:defRPr b="1"/>
          </a:pPr>
          <a:r>
            <a:rPr lang="en-US">
              <a:solidFill>
                <a:schemeClr val="tx1">
                  <a:lumMod val="65000"/>
                  <a:lumOff val="35000"/>
                </a:schemeClr>
              </a:solidFill>
              <a:latin typeface="Arial"/>
            </a:rPr>
            <a:t>January  2025</a:t>
          </a:r>
          <a:endParaRPr lang="en-US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C6766FEF-883D-40E3-83F6-BF980F887EF7}" type="parTrans" cxnId="{2CF7D19B-3D8D-456B-BCF4-C6A2D2CBFD16}">
      <dgm:prSet/>
      <dgm:spPr/>
      <dgm:t>
        <a:bodyPr/>
        <a:lstStyle/>
        <a:p>
          <a:endParaRPr lang="en-US"/>
        </a:p>
      </dgm:t>
    </dgm:pt>
    <dgm:pt modelId="{54915C5B-A355-48EB-B70B-7DAC7379FBFF}" type="sibTrans" cxnId="{2CF7D19B-3D8D-456B-BCF4-C6A2D2CBFD16}">
      <dgm:prSet/>
      <dgm:spPr/>
      <dgm:t>
        <a:bodyPr/>
        <a:lstStyle/>
        <a:p>
          <a:endParaRPr lang="en-US"/>
        </a:p>
      </dgm:t>
    </dgm:pt>
    <dgm:pt modelId="{0BAB5D4A-DA87-44FD-A5F9-32C8C2551CD7}">
      <dgm:prSet phldrT="[Text]" phldr="0"/>
      <dgm:spPr/>
      <dgm:t>
        <a:bodyPr/>
        <a:lstStyle/>
        <a:p>
          <a:endParaRPr lang="en-US" b="1" i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ACC75A9B-CB6F-4FC8-957A-EC4BA9C46232}" type="parTrans" cxnId="{1BB9EF27-8481-4903-982C-63AA11ED8ABD}">
      <dgm:prSet/>
      <dgm:spPr/>
      <dgm:t>
        <a:bodyPr/>
        <a:lstStyle/>
        <a:p>
          <a:endParaRPr lang="en-US"/>
        </a:p>
      </dgm:t>
    </dgm:pt>
    <dgm:pt modelId="{00A643D1-25CE-4311-9A69-A3D98BDC0B34}" type="sibTrans" cxnId="{1BB9EF27-8481-4903-982C-63AA11ED8ABD}">
      <dgm:prSet/>
      <dgm:spPr/>
      <dgm:t>
        <a:bodyPr/>
        <a:lstStyle/>
        <a:p>
          <a:endParaRPr lang="en-US"/>
        </a:p>
      </dgm:t>
    </dgm:pt>
    <dgm:pt modelId="{E4B6CFD7-4979-4CF3-A943-AB110EBFAF3C}">
      <dgm:prSet phldrT="[Text]" phldr="0"/>
      <dgm:spPr/>
      <dgm:t>
        <a:bodyPr/>
        <a:lstStyle/>
        <a:p>
          <a:pPr>
            <a:defRPr b="1"/>
          </a:pPr>
          <a:r>
            <a:rPr lang="en-US">
              <a:solidFill>
                <a:schemeClr val="tx1">
                  <a:lumMod val="65000"/>
                  <a:lumOff val="35000"/>
                </a:schemeClr>
              </a:solidFill>
              <a:latin typeface="Arial"/>
            </a:rPr>
            <a:t>February 2025</a:t>
          </a:r>
          <a:endParaRPr lang="en-US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2EB1E492-1283-4F17-AA21-747573805BE6}" type="parTrans" cxnId="{52D09B5F-5B0A-4669-8632-0F0433134EF8}">
      <dgm:prSet/>
      <dgm:spPr/>
      <dgm:t>
        <a:bodyPr/>
        <a:lstStyle/>
        <a:p>
          <a:endParaRPr lang="en-US"/>
        </a:p>
      </dgm:t>
    </dgm:pt>
    <dgm:pt modelId="{0412FEF9-AFA0-4EB9-8A62-4E91220DA236}" type="sibTrans" cxnId="{52D09B5F-5B0A-4669-8632-0F0433134EF8}">
      <dgm:prSet/>
      <dgm:spPr/>
      <dgm:t>
        <a:bodyPr/>
        <a:lstStyle/>
        <a:p>
          <a:endParaRPr lang="en-US"/>
        </a:p>
      </dgm:t>
    </dgm:pt>
    <dgm:pt modelId="{1847690A-31E5-4C54-A4DF-3F2FA043810D}">
      <dgm:prSet phldrT="[Text]" phldr="0"/>
      <dgm:spPr/>
      <dgm:t>
        <a:bodyPr/>
        <a:lstStyle/>
        <a:p>
          <a:endParaRPr lang="en-US"/>
        </a:p>
      </dgm:t>
    </dgm:pt>
    <dgm:pt modelId="{B68EEB62-30CC-4C2A-9A9B-B6C7E5DA7D56}" type="parTrans" cxnId="{12F46913-3D75-4B1F-858C-2F22BAD42BFF}">
      <dgm:prSet/>
      <dgm:spPr/>
      <dgm:t>
        <a:bodyPr/>
        <a:lstStyle/>
        <a:p>
          <a:endParaRPr lang="en-US"/>
        </a:p>
      </dgm:t>
    </dgm:pt>
    <dgm:pt modelId="{7238ECA1-0B8B-4AF4-B4CE-22085D6E3395}" type="sibTrans" cxnId="{12F46913-3D75-4B1F-858C-2F22BAD42BFF}">
      <dgm:prSet/>
      <dgm:spPr/>
      <dgm:t>
        <a:bodyPr/>
        <a:lstStyle/>
        <a:p>
          <a:endParaRPr lang="en-US"/>
        </a:p>
      </dgm:t>
    </dgm:pt>
    <dgm:pt modelId="{2FFA2E2E-B490-44C2-8B6C-D383E7D30976}">
      <dgm:prSet phldrT="[Text]" phldr="0"/>
      <dgm:spPr/>
      <dgm:t>
        <a:bodyPr/>
        <a:lstStyle/>
        <a:p>
          <a:pPr>
            <a:defRPr b="1"/>
          </a:pPr>
          <a:r>
            <a:rPr lang="en-US">
              <a:solidFill>
                <a:schemeClr val="tx1">
                  <a:lumMod val="65000"/>
                  <a:lumOff val="35000"/>
                </a:schemeClr>
              </a:solidFill>
              <a:latin typeface="Arial"/>
            </a:rPr>
            <a:t>March 2025</a:t>
          </a:r>
          <a:endParaRPr lang="en-US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2B1E6C3D-E589-4B71-9AC4-ABBB297E1950}" type="parTrans" cxnId="{544376F8-8D31-421F-A1BE-5E23E6629A9D}">
      <dgm:prSet/>
      <dgm:spPr/>
      <dgm:t>
        <a:bodyPr/>
        <a:lstStyle/>
        <a:p>
          <a:endParaRPr lang="en-US"/>
        </a:p>
      </dgm:t>
    </dgm:pt>
    <dgm:pt modelId="{1FB9E815-2A03-406A-9E81-4C19B82EC9AA}" type="sibTrans" cxnId="{544376F8-8D31-421F-A1BE-5E23E6629A9D}">
      <dgm:prSet/>
      <dgm:spPr/>
      <dgm:t>
        <a:bodyPr/>
        <a:lstStyle/>
        <a:p>
          <a:endParaRPr lang="en-US"/>
        </a:p>
      </dgm:t>
    </dgm:pt>
    <dgm:pt modelId="{52BCD4BD-5A74-47DF-ADFD-6EB3284D6EE2}">
      <dgm:prSet phldr="0"/>
      <dgm:spPr/>
      <dgm:t>
        <a:bodyPr/>
        <a:lstStyle/>
        <a:p>
          <a:pPr>
            <a:defRPr b="1"/>
          </a:pPr>
          <a:r>
            <a:rPr lang="en-US" b="1">
              <a:solidFill>
                <a:schemeClr val="tx1">
                  <a:lumMod val="65000"/>
                  <a:lumOff val="35000"/>
                </a:schemeClr>
              </a:solidFill>
              <a:latin typeface="Arial"/>
            </a:rPr>
            <a:t>April 2025</a:t>
          </a:r>
        </a:p>
      </dgm:t>
    </dgm:pt>
    <dgm:pt modelId="{5C4901CF-5FA7-4CE9-A3E2-B678C5004117}" type="parTrans" cxnId="{26499302-9D87-43F0-840B-DFF9D7CB531E}">
      <dgm:prSet/>
      <dgm:spPr/>
      <dgm:t>
        <a:bodyPr/>
        <a:lstStyle/>
        <a:p>
          <a:endParaRPr lang="en-US"/>
        </a:p>
      </dgm:t>
    </dgm:pt>
    <dgm:pt modelId="{8D4CF21C-D41E-413B-9D8E-B63C0DCDC467}" type="sibTrans" cxnId="{26499302-9D87-43F0-840B-DFF9D7CB531E}">
      <dgm:prSet/>
      <dgm:spPr/>
      <dgm:t>
        <a:bodyPr/>
        <a:lstStyle/>
        <a:p>
          <a:endParaRPr lang="en-US"/>
        </a:p>
      </dgm:t>
    </dgm:pt>
    <dgm:pt modelId="{716A9786-A33B-41ED-A551-158F768BBC3B}">
      <dgm:prSet phldr="0"/>
      <dgm:spPr/>
      <dgm:t>
        <a:bodyPr/>
        <a:lstStyle/>
        <a:p>
          <a:pPr>
            <a:defRPr b="1"/>
          </a:pPr>
          <a:r>
            <a:rPr lang="en-US" b="1">
              <a:solidFill>
                <a:schemeClr val="tx1">
                  <a:lumMod val="65000"/>
                  <a:lumOff val="35000"/>
                </a:schemeClr>
              </a:solidFill>
              <a:latin typeface="Arial"/>
            </a:rPr>
            <a:t>May 2025</a:t>
          </a:r>
        </a:p>
      </dgm:t>
    </dgm:pt>
    <dgm:pt modelId="{0A77777A-0136-4761-B8D4-235D825E41A7}" type="parTrans" cxnId="{8343CAAF-2AC2-4101-B9AC-1CCCACB207E7}">
      <dgm:prSet/>
      <dgm:spPr/>
      <dgm:t>
        <a:bodyPr/>
        <a:lstStyle/>
        <a:p>
          <a:endParaRPr lang="en-US"/>
        </a:p>
      </dgm:t>
    </dgm:pt>
    <dgm:pt modelId="{544448DE-957A-4C2C-A1DB-167E2DC46584}" type="sibTrans" cxnId="{8343CAAF-2AC2-4101-B9AC-1CCCACB207E7}">
      <dgm:prSet/>
      <dgm:spPr/>
      <dgm:t>
        <a:bodyPr/>
        <a:lstStyle/>
        <a:p>
          <a:endParaRPr lang="en-US"/>
        </a:p>
      </dgm:t>
    </dgm:pt>
    <dgm:pt modelId="{B3FA5C2C-F8A5-495F-9F14-47045500FDB3}">
      <dgm:prSet phldr="0"/>
      <dgm:spPr/>
      <dgm:t>
        <a:bodyPr/>
        <a:lstStyle/>
        <a:p>
          <a:pPr>
            <a:defRPr b="1"/>
          </a:pPr>
          <a:r>
            <a:rPr lang="en-US" b="1">
              <a:solidFill>
                <a:schemeClr val="tx1">
                  <a:lumMod val="65000"/>
                  <a:lumOff val="35000"/>
                </a:schemeClr>
              </a:solidFill>
              <a:latin typeface="Arial"/>
            </a:rPr>
            <a:t>June 2025</a:t>
          </a:r>
        </a:p>
      </dgm:t>
    </dgm:pt>
    <dgm:pt modelId="{924C64D1-30CE-481F-B7A9-357FA68F0913}" type="parTrans" cxnId="{FAEF3D45-66D4-4F0E-97D0-2828FF010D83}">
      <dgm:prSet/>
      <dgm:spPr/>
      <dgm:t>
        <a:bodyPr/>
        <a:lstStyle/>
        <a:p>
          <a:endParaRPr lang="en-US"/>
        </a:p>
      </dgm:t>
    </dgm:pt>
    <dgm:pt modelId="{8A3FEEC6-64A6-4654-8957-1CDB865F69A0}" type="sibTrans" cxnId="{FAEF3D45-66D4-4F0E-97D0-2828FF010D83}">
      <dgm:prSet/>
      <dgm:spPr/>
      <dgm:t>
        <a:bodyPr/>
        <a:lstStyle/>
        <a:p>
          <a:endParaRPr lang="en-US"/>
        </a:p>
      </dgm:t>
    </dgm:pt>
    <dgm:pt modelId="{C35DEED6-801B-458F-82FE-A0FC9D1D1BB9}" type="pres">
      <dgm:prSet presAssocID="{45906713-F7C0-488F-A138-707588AE8267}" presName="root" presStyleCnt="0">
        <dgm:presLayoutVars>
          <dgm:chMax/>
          <dgm:chPref/>
          <dgm:animLvl val="lvl"/>
        </dgm:presLayoutVars>
      </dgm:prSet>
      <dgm:spPr/>
    </dgm:pt>
    <dgm:pt modelId="{1DF6C801-EEAC-4312-A14D-7667E234D9C4}" type="pres">
      <dgm:prSet presAssocID="{45906713-F7C0-488F-A138-707588AE8267}" presName="divider" presStyleLbl="fgAcc1" presStyleIdx="0" presStyleCnt="7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triangle" w="lg" len="lg"/>
        </a:ln>
        <a:effectLst/>
      </dgm:spPr>
    </dgm:pt>
    <dgm:pt modelId="{4452CA49-AA92-4DC8-9AC9-E8CE0BDBC904}" type="pres">
      <dgm:prSet presAssocID="{45906713-F7C0-488F-A138-707588AE8267}" presName="nodes" presStyleCnt="0">
        <dgm:presLayoutVars>
          <dgm:chMax/>
          <dgm:chPref/>
          <dgm:animLvl val="lvl"/>
        </dgm:presLayoutVars>
      </dgm:prSet>
      <dgm:spPr/>
    </dgm:pt>
    <dgm:pt modelId="{9B273200-B5CC-47BD-8125-7D55750CBE5D}" type="pres">
      <dgm:prSet presAssocID="{9D5DAE6D-DA58-49E6-B650-F17019121A64}" presName="composite" presStyleCnt="0"/>
      <dgm:spPr/>
    </dgm:pt>
    <dgm:pt modelId="{CA24A5A1-17D8-4B8B-895A-9B4004B47718}" type="pres">
      <dgm:prSet presAssocID="{9D5DAE6D-DA58-49E6-B650-F17019121A64}" presName="ConnectorPoint" presStyleLbl="lnNode1" presStyleIdx="0" presStyleCnt="6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CD2243DD-D433-40AC-AFA3-94A540B66A3A}" type="pres">
      <dgm:prSet presAssocID="{9D5DAE6D-DA58-49E6-B650-F17019121A64}" presName="DropPinPlaceHolder" presStyleCnt="0"/>
      <dgm:spPr/>
    </dgm:pt>
    <dgm:pt modelId="{7A74EA17-B5F1-42A0-ABC4-43DFB18CE482}" type="pres">
      <dgm:prSet presAssocID="{9D5DAE6D-DA58-49E6-B650-F17019121A64}" presName="DropPin" presStyleLbl="alignNode1" presStyleIdx="0" presStyleCnt="6"/>
      <dgm:spPr/>
    </dgm:pt>
    <dgm:pt modelId="{EAD56C36-7C29-47D9-8837-D2EEE4C3030F}" type="pres">
      <dgm:prSet presAssocID="{9D5DAE6D-DA58-49E6-B650-F17019121A64}" presName="Ellipse" presStyleLbl="fgAcc1" presStyleIdx="1" presStyleCnt="7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gm:spPr>
    </dgm:pt>
    <dgm:pt modelId="{34B783F7-A5B5-42EB-A0CF-3B5D14D5BDCF}" type="pres">
      <dgm:prSet presAssocID="{9D5DAE6D-DA58-49E6-B650-F17019121A64}" presName="L2TextContainer" presStyleLbl="revTx" presStyleIdx="0" presStyleCnt="12">
        <dgm:presLayoutVars>
          <dgm:bulletEnabled val="1"/>
        </dgm:presLayoutVars>
      </dgm:prSet>
      <dgm:spPr/>
    </dgm:pt>
    <dgm:pt modelId="{6BEEC5F8-BD21-44CC-8523-DC6094FEB233}" type="pres">
      <dgm:prSet presAssocID="{9D5DAE6D-DA58-49E6-B650-F17019121A64}" presName="L1TextContainer" presStyleLbl="revTx" presStyleIdx="1" presStyleCnt="12">
        <dgm:presLayoutVars>
          <dgm:chMax val="1"/>
          <dgm:chPref val="1"/>
          <dgm:bulletEnabled val="1"/>
        </dgm:presLayoutVars>
      </dgm:prSet>
      <dgm:spPr/>
    </dgm:pt>
    <dgm:pt modelId="{4BF04974-8C30-4CC6-A426-6262C52A71C8}" type="pres">
      <dgm:prSet presAssocID="{9D5DAE6D-DA58-49E6-B650-F17019121A64}" presName="ConnectLine" presStyleLbl="sibTrans1D1" presStyleIdx="0" presStyleCnt="6"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</a:ln>
        <a:effectLst/>
      </dgm:spPr>
    </dgm:pt>
    <dgm:pt modelId="{AD9F877E-5D65-4CE1-9DD4-EDE54DB9B653}" type="pres">
      <dgm:prSet presAssocID="{9D5DAE6D-DA58-49E6-B650-F17019121A64}" presName="EmptyPlaceHolder" presStyleCnt="0"/>
      <dgm:spPr/>
    </dgm:pt>
    <dgm:pt modelId="{60651C42-A279-470C-ACA3-7DD6522B37FA}" type="pres">
      <dgm:prSet presAssocID="{54915C5B-A355-48EB-B70B-7DAC7379FBFF}" presName="spaceBetweenRectangles" presStyleCnt="0"/>
      <dgm:spPr/>
    </dgm:pt>
    <dgm:pt modelId="{A9279ACC-DBC9-4F8F-8F56-1C1F00F75502}" type="pres">
      <dgm:prSet presAssocID="{E4B6CFD7-4979-4CF3-A943-AB110EBFAF3C}" presName="composite" presStyleCnt="0"/>
      <dgm:spPr/>
    </dgm:pt>
    <dgm:pt modelId="{B0ADF938-77E6-44B5-A10E-0A99457E666C}" type="pres">
      <dgm:prSet presAssocID="{E4B6CFD7-4979-4CF3-A943-AB110EBFAF3C}" presName="ConnectorPoint" presStyleLbl="lnNode1" presStyleIdx="1" presStyleCnt="6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FB3A0774-699C-45E3-BCD0-A0A98C9A8BA5}" type="pres">
      <dgm:prSet presAssocID="{E4B6CFD7-4979-4CF3-A943-AB110EBFAF3C}" presName="DropPinPlaceHolder" presStyleCnt="0"/>
      <dgm:spPr/>
    </dgm:pt>
    <dgm:pt modelId="{C2508CD5-3193-415D-9A3E-ED7B7E06B946}" type="pres">
      <dgm:prSet presAssocID="{E4B6CFD7-4979-4CF3-A943-AB110EBFAF3C}" presName="DropPin" presStyleLbl="alignNode1" presStyleIdx="1" presStyleCnt="6"/>
      <dgm:spPr/>
    </dgm:pt>
    <dgm:pt modelId="{C28AB15E-DC04-4D4D-92E6-67824DA8E0EA}" type="pres">
      <dgm:prSet presAssocID="{E4B6CFD7-4979-4CF3-A943-AB110EBFAF3C}" presName="Ellipse" presStyleLbl="fgAcc1" presStyleIdx="2" presStyleCnt="7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gm:spPr>
    </dgm:pt>
    <dgm:pt modelId="{A99FAA34-B60E-4CBF-9B6B-8196F88FDFA0}" type="pres">
      <dgm:prSet presAssocID="{E4B6CFD7-4979-4CF3-A943-AB110EBFAF3C}" presName="L2TextContainer" presStyleLbl="revTx" presStyleIdx="2" presStyleCnt="12">
        <dgm:presLayoutVars>
          <dgm:bulletEnabled val="1"/>
        </dgm:presLayoutVars>
      </dgm:prSet>
      <dgm:spPr/>
    </dgm:pt>
    <dgm:pt modelId="{C5A1135F-B16A-47EE-9CF4-4AFEFD626DC5}" type="pres">
      <dgm:prSet presAssocID="{E4B6CFD7-4979-4CF3-A943-AB110EBFAF3C}" presName="L1TextContainer" presStyleLbl="revTx" presStyleIdx="3" presStyleCnt="12">
        <dgm:presLayoutVars>
          <dgm:chMax val="1"/>
          <dgm:chPref val="1"/>
          <dgm:bulletEnabled val="1"/>
        </dgm:presLayoutVars>
      </dgm:prSet>
      <dgm:spPr/>
    </dgm:pt>
    <dgm:pt modelId="{3A72A471-5520-4C49-BD38-486E19988D40}" type="pres">
      <dgm:prSet presAssocID="{E4B6CFD7-4979-4CF3-A943-AB110EBFAF3C}" presName="ConnectLine" presStyleLbl="sibTrans1D1" presStyleIdx="1" presStyleCnt="6"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</a:ln>
        <a:effectLst/>
      </dgm:spPr>
    </dgm:pt>
    <dgm:pt modelId="{C2DA8CDF-99B1-41CD-A2CF-6D034F87DEBB}" type="pres">
      <dgm:prSet presAssocID="{E4B6CFD7-4979-4CF3-A943-AB110EBFAF3C}" presName="EmptyPlaceHolder" presStyleCnt="0"/>
      <dgm:spPr/>
    </dgm:pt>
    <dgm:pt modelId="{FEC6FC07-68A5-4417-82B0-E7176B34B98C}" type="pres">
      <dgm:prSet presAssocID="{0412FEF9-AFA0-4EB9-8A62-4E91220DA236}" presName="spaceBetweenRectangles" presStyleCnt="0"/>
      <dgm:spPr/>
    </dgm:pt>
    <dgm:pt modelId="{AC277984-6854-4DEE-B928-43453DA15AE1}" type="pres">
      <dgm:prSet presAssocID="{2FFA2E2E-B490-44C2-8B6C-D383E7D30976}" presName="composite" presStyleCnt="0"/>
      <dgm:spPr/>
    </dgm:pt>
    <dgm:pt modelId="{3ECD1E86-5533-4A9C-BEAC-C75F958E40FA}" type="pres">
      <dgm:prSet presAssocID="{2FFA2E2E-B490-44C2-8B6C-D383E7D30976}" presName="ConnectorPoint" presStyleLbl="lnNode1" presStyleIdx="2" presStyleCnt="6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DFB1A463-C3BE-469A-9ED5-CAEDDAC68CC3}" type="pres">
      <dgm:prSet presAssocID="{2FFA2E2E-B490-44C2-8B6C-D383E7D30976}" presName="DropPinPlaceHolder" presStyleCnt="0"/>
      <dgm:spPr/>
    </dgm:pt>
    <dgm:pt modelId="{DB66119E-91C4-4BBA-987E-172418990508}" type="pres">
      <dgm:prSet presAssocID="{2FFA2E2E-B490-44C2-8B6C-D383E7D30976}" presName="DropPin" presStyleLbl="alignNode1" presStyleIdx="2" presStyleCnt="6"/>
      <dgm:spPr/>
    </dgm:pt>
    <dgm:pt modelId="{7576B3D9-AA62-414E-A8C1-4DCF7A13EEE0}" type="pres">
      <dgm:prSet presAssocID="{2FFA2E2E-B490-44C2-8B6C-D383E7D30976}" presName="Ellipse" presStyleLbl="fgAcc1" presStyleIdx="3" presStyleCnt="7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gm:spPr>
    </dgm:pt>
    <dgm:pt modelId="{727DB477-1E4F-40AB-80B1-2992DF48B634}" type="pres">
      <dgm:prSet presAssocID="{2FFA2E2E-B490-44C2-8B6C-D383E7D30976}" presName="L2TextContainer" presStyleLbl="revTx" presStyleIdx="4" presStyleCnt="12">
        <dgm:presLayoutVars>
          <dgm:bulletEnabled val="1"/>
        </dgm:presLayoutVars>
      </dgm:prSet>
      <dgm:spPr/>
    </dgm:pt>
    <dgm:pt modelId="{48ACB229-2709-418D-919E-A321E886AF48}" type="pres">
      <dgm:prSet presAssocID="{2FFA2E2E-B490-44C2-8B6C-D383E7D30976}" presName="L1TextContainer" presStyleLbl="revTx" presStyleIdx="5" presStyleCnt="12">
        <dgm:presLayoutVars>
          <dgm:chMax val="1"/>
          <dgm:chPref val="1"/>
          <dgm:bulletEnabled val="1"/>
        </dgm:presLayoutVars>
      </dgm:prSet>
      <dgm:spPr/>
    </dgm:pt>
    <dgm:pt modelId="{9850D653-8221-4856-A2C8-5090856AE661}" type="pres">
      <dgm:prSet presAssocID="{2FFA2E2E-B490-44C2-8B6C-D383E7D30976}" presName="ConnectLine" presStyleLbl="sibTrans1D1" presStyleIdx="2" presStyleCnt="6"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</a:ln>
        <a:effectLst/>
      </dgm:spPr>
    </dgm:pt>
    <dgm:pt modelId="{C5C752B4-D0A5-46CA-B5F8-9B7E96D71C56}" type="pres">
      <dgm:prSet presAssocID="{2FFA2E2E-B490-44C2-8B6C-D383E7D30976}" presName="EmptyPlaceHolder" presStyleCnt="0"/>
      <dgm:spPr/>
    </dgm:pt>
    <dgm:pt modelId="{DDE4A3C9-A774-4F95-834D-1B680DF7FD2B}" type="pres">
      <dgm:prSet presAssocID="{1FB9E815-2A03-406A-9E81-4C19B82EC9AA}" presName="spaceBetweenRectangles" presStyleCnt="0"/>
      <dgm:spPr/>
    </dgm:pt>
    <dgm:pt modelId="{B947D585-8A9E-41FE-9277-65C97DD2BE45}" type="pres">
      <dgm:prSet presAssocID="{52BCD4BD-5A74-47DF-ADFD-6EB3284D6EE2}" presName="composite" presStyleCnt="0"/>
      <dgm:spPr/>
    </dgm:pt>
    <dgm:pt modelId="{B56D9DB3-5557-44D4-B2B8-4CE80687C5E1}" type="pres">
      <dgm:prSet presAssocID="{52BCD4BD-5A74-47DF-ADFD-6EB3284D6EE2}" presName="ConnectorPoint" presStyleLbl="lnNode1" presStyleIdx="3" presStyleCnt="6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88D1F686-962A-4D39-BC16-566E576C9A60}" type="pres">
      <dgm:prSet presAssocID="{52BCD4BD-5A74-47DF-ADFD-6EB3284D6EE2}" presName="DropPinPlaceHolder" presStyleCnt="0"/>
      <dgm:spPr/>
    </dgm:pt>
    <dgm:pt modelId="{397BDCAE-DA39-457D-8E65-48C60A48348C}" type="pres">
      <dgm:prSet presAssocID="{52BCD4BD-5A74-47DF-ADFD-6EB3284D6EE2}" presName="DropPin" presStyleLbl="alignNode1" presStyleIdx="3" presStyleCnt="6"/>
      <dgm:spPr/>
    </dgm:pt>
    <dgm:pt modelId="{4C1B4DFD-5592-4BEE-8C6E-E25B6F31A9E4}" type="pres">
      <dgm:prSet presAssocID="{52BCD4BD-5A74-47DF-ADFD-6EB3284D6EE2}" presName="Ellipse" presStyleLbl="fgAcc1" presStyleIdx="4" presStyleCnt="7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gm:spPr>
    </dgm:pt>
    <dgm:pt modelId="{BB35F85D-6EE6-48A9-A18B-6105D84ACE4F}" type="pres">
      <dgm:prSet presAssocID="{52BCD4BD-5A74-47DF-ADFD-6EB3284D6EE2}" presName="L2TextContainer" presStyleLbl="revTx" presStyleIdx="6" presStyleCnt="12">
        <dgm:presLayoutVars>
          <dgm:bulletEnabled val="1"/>
        </dgm:presLayoutVars>
      </dgm:prSet>
      <dgm:spPr/>
    </dgm:pt>
    <dgm:pt modelId="{70566E4E-851D-45CA-A18D-4E78368EC9C1}" type="pres">
      <dgm:prSet presAssocID="{52BCD4BD-5A74-47DF-ADFD-6EB3284D6EE2}" presName="L1TextContainer" presStyleLbl="revTx" presStyleIdx="7" presStyleCnt="12">
        <dgm:presLayoutVars>
          <dgm:chMax val="1"/>
          <dgm:chPref val="1"/>
          <dgm:bulletEnabled val="1"/>
        </dgm:presLayoutVars>
      </dgm:prSet>
      <dgm:spPr/>
    </dgm:pt>
    <dgm:pt modelId="{A03ADBB4-EEAD-4C43-982D-37E7B6A9E423}" type="pres">
      <dgm:prSet presAssocID="{52BCD4BD-5A74-47DF-ADFD-6EB3284D6EE2}" presName="ConnectLine" presStyleLbl="sibTrans1D1" presStyleIdx="3" presStyleCnt="6"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</a:ln>
        <a:effectLst/>
      </dgm:spPr>
    </dgm:pt>
    <dgm:pt modelId="{25ECCA64-5BBD-4F57-8B87-D4A128C6E3A7}" type="pres">
      <dgm:prSet presAssocID="{52BCD4BD-5A74-47DF-ADFD-6EB3284D6EE2}" presName="EmptyPlaceHolder" presStyleCnt="0"/>
      <dgm:spPr/>
    </dgm:pt>
    <dgm:pt modelId="{CFC46F93-4CDD-4D8A-A33C-5B7D93B2ABED}" type="pres">
      <dgm:prSet presAssocID="{8D4CF21C-D41E-413B-9D8E-B63C0DCDC467}" presName="spaceBetweenRectangles" presStyleCnt="0"/>
      <dgm:spPr/>
    </dgm:pt>
    <dgm:pt modelId="{94A8E9DC-C841-4FB5-84DB-47388D6C73A7}" type="pres">
      <dgm:prSet presAssocID="{716A9786-A33B-41ED-A551-158F768BBC3B}" presName="composite" presStyleCnt="0"/>
      <dgm:spPr/>
    </dgm:pt>
    <dgm:pt modelId="{BE61C8AB-8B7F-47A6-B4E5-0E0DD928854D}" type="pres">
      <dgm:prSet presAssocID="{716A9786-A33B-41ED-A551-158F768BBC3B}" presName="ConnectorPoint" presStyleLbl="lnNode1" presStyleIdx="4" presStyleCnt="6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493051CD-DCD7-4B0F-9DB5-4CC57DAA7441}" type="pres">
      <dgm:prSet presAssocID="{716A9786-A33B-41ED-A551-158F768BBC3B}" presName="DropPinPlaceHolder" presStyleCnt="0"/>
      <dgm:spPr/>
    </dgm:pt>
    <dgm:pt modelId="{24026D77-DFEE-43F7-8534-A486A77C3C02}" type="pres">
      <dgm:prSet presAssocID="{716A9786-A33B-41ED-A551-158F768BBC3B}" presName="DropPin" presStyleLbl="alignNode1" presStyleIdx="4" presStyleCnt="6"/>
      <dgm:spPr/>
    </dgm:pt>
    <dgm:pt modelId="{49C17F1E-DABF-4156-A0C0-532DE7978FA7}" type="pres">
      <dgm:prSet presAssocID="{716A9786-A33B-41ED-A551-158F768BBC3B}" presName="Ellipse" presStyleLbl="fgAcc1" presStyleIdx="5" presStyleCnt="7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gm:spPr>
    </dgm:pt>
    <dgm:pt modelId="{08F2B490-7EF9-4692-BAF3-0BF61C257F93}" type="pres">
      <dgm:prSet presAssocID="{716A9786-A33B-41ED-A551-158F768BBC3B}" presName="L2TextContainer" presStyleLbl="revTx" presStyleIdx="8" presStyleCnt="12">
        <dgm:presLayoutVars>
          <dgm:bulletEnabled val="1"/>
        </dgm:presLayoutVars>
      </dgm:prSet>
      <dgm:spPr/>
    </dgm:pt>
    <dgm:pt modelId="{7B26BA65-2D0D-41A2-AE3E-8675979E7626}" type="pres">
      <dgm:prSet presAssocID="{716A9786-A33B-41ED-A551-158F768BBC3B}" presName="L1TextContainer" presStyleLbl="revTx" presStyleIdx="9" presStyleCnt="12">
        <dgm:presLayoutVars>
          <dgm:chMax val="1"/>
          <dgm:chPref val="1"/>
          <dgm:bulletEnabled val="1"/>
        </dgm:presLayoutVars>
      </dgm:prSet>
      <dgm:spPr/>
    </dgm:pt>
    <dgm:pt modelId="{6E2D30E9-10F8-4948-930E-9037A7567D2F}" type="pres">
      <dgm:prSet presAssocID="{716A9786-A33B-41ED-A551-158F768BBC3B}" presName="ConnectLine" presStyleLbl="sibTrans1D1" presStyleIdx="4" presStyleCnt="6"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</a:ln>
        <a:effectLst/>
      </dgm:spPr>
    </dgm:pt>
    <dgm:pt modelId="{6DB6DE43-0349-4F3B-8C40-482D8AB0B365}" type="pres">
      <dgm:prSet presAssocID="{716A9786-A33B-41ED-A551-158F768BBC3B}" presName="EmptyPlaceHolder" presStyleCnt="0"/>
      <dgm:spPr/>
    </dgm:pt>
    <dgm:pt modelId="{A0C386E0-2078-4F6D-9F92-077A5D35AED2}" type="pres">
      <dgm:prSet presAssocID="{544448DE-957A-4C2C-A1DB-167E2DC46584}" presName="spaceBetweenRectangles" presStyleCnt="0"/>
      <dgm:spPr/>
    </dgm:pt>
    <dgm:pt modelId="{A1D7B946-2C1D-48E6-B917-1E5727FC0F18}" type="pres">
      <dgm:prSet presAssocID="{B3FA5C2C-F8A5-495F-9F14-47045500FDB3}" presName="composite" presStyleCnt="0"/>
      <dgm:spPr/>
    </dgm:pt>
    <dgm:pt modelId="{1C1BDD1F-3CE4-4181-A279-9EB89AE0A4B1}" type="pres">
      <dgm:prSet presAssocID="{B3FA5C2C-F8A5-495F-9F14-47045500FDB3}" presName="ConnectorPoint" presStyleLbl="lnNode1" presStyleIdx="5" presStyleCnt="6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06B0EDEF-4B97-4A06-9C78-A2F2DBB3B708}" type="pres">
      <dgm:prSet presAssocID="{B3FA5C2C-F8A5-495F-9F14-47045500FDB3}" presName="DropPinPlaceHolder" presStyleCnt="0"/>
      <dgm:spPr/>
    </dgm:pt>
    <dgm:pt modelId="{9765F757-B6D2-4C67-9CAC-BF6BEEC057F3}" type="pres">
      <dgm:prSet presAssocID="{B3FA5C2C-F8A5-495F-9F14-47045500FDB3}" presName="DropPin" presStyleLbl="alignNode1" presStyleIdx="5" presStyleCnt="6"/>
      <dgm:spPr/>
    </dgm:pt>
    <dgm:pt modelId="{80D92D2F-F1F5-4D4C-805C-2CB124BDD4CC}" type="pres">
      <dgm:prSet presAssocID="{B3FA5C2C-F8A5-495F-9F14-47045500FDB3}" presName="Ellipse" presStyleLbl="fgAcc1" presStyleIdx="6" presStyleCnt="7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gm:spPr>
    </dgm:pt>
    <dgm:pt modelId="{9499D995-3C41-4B6C-BB4C-8FD0CAEA65AE}" type="pres">
      <dgm:prSet presAssocID="{B3FA5C2C-F8A5-495F-9F14-47045500FDB3}" presName="L2TextContainer" presStyleLbl="revTx" presStyleIdx="10" presStyleCnt="12">
        <dgm:presLayoutVars>
          <dgm:bulletEnabled val="1"/>
        </dgm:presLayoutVars>
      </dgm:prSet>
      <dgm:spPr/>
    </dgm:pt>
    <dgm:pt modelId="{70822AD2-02E1-40CE-9DE2-7D4801E118BF}" type="pres">
      <dgm:prSet presAssocID="{B3FA5C2C-F8A5-495F-9F14-47045500FDB3}" presName="L1TextContainer" presStyleLbl="revTx" presStyleIdx="11" presStyleCnt="12">
        <dgm:presLayoutVars>
          <dgm:chMax val="1"/>
          <dgm:chPref val="1"/>
          <dgm:bulletEnabled val="1"/>
        </dgm:presLayoutVars>
      </dgm:prSet>
      <dgm:spPr/>
    </dgm:pt>
    <dgm:pt modelId="{AEF86052-0E8A-477E-919C-EC81D42DA076}" type="pres">
      <dgm:prSet presAssocID="{B3FA5C2C-F8A5-495F-9F14-47045500FDB3}" presName="ConnectLine" presStyleLbl="sibTrans1D1" presStyleIdx="5" presStyleCnt="6"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</a:ln>
        <a:effectLst/>
      </dgm:spPr>
    </dgm:pt>
    <dgm:pt modelId="{9BCAB7A1-BCD5-4536-8142-66B0C1596F10}" type="pres">
      <dgm:prSet presAssocID="{B3FA5C2C-F8A5-495F-9F14-47045500FDB3}" presName="EmptyPlaceHolder" presStyleCnt="0"/>
      <dgm:spPr/>
    </dgm:pt>
  </dgm:ptLst>
  <dgm:cxnLst>
    <dgm:cxn modelId="{26499302-9D87-43F0-840B-DFF9D7CB531E}" srcId="{45906713-F7C0-488F-A138-707588AE8267}" destId="{52BCD4BD-5A74-47DF-ADFD-6EB3284D6EE2}" srcOrd="3" destOrd="0" parTransId="{5C4901CF-5FA7-4CE9-A3E2-B678C5004117}" sibTransId="{8D4CF21C-D41E-413B-9D8E-B63C0DCDC467}"/>
    <dgm:cxn modelId="{12F46913-3D75-4B1F-858C-2F22BAD42BFF}" srcId="{E4B6CFD7-4979-4CF3-A943-AB110EBFAF3C}" destId="{1847690A-31E5-4C54-A4DF-3F2FA043810D}" srcOrd="0" destOrd="0" parTransId="{B68EEB62-30CC-4C2A-9A9B-B6C7E5DA7D56}" sibTransId="{7238ECA1-0B8B-4AF4-B4CE-22085D6E3395}"/>
    <dgm:cxn modelId="{1BB9EF27-8481-4903-982C-63AA11ED8ABD}" srcId="{9D5DAE6D-DA58-49E6-B650-F17019121A64}" destId="{0BAB5D4A-DA87-44FD-A5F9-32C8C2551CD7}" srcOrd="0" destOrd="0" parTransId="{ACC75A9B-CB6F-4FC8-957A-EC4BA9C46232}" sibTransId="{00A643D1-25CE-4311-9A69-A3D98BDC0B34}"/>
    <dgm:cxn modelId="{82BB5332-9BBA-4F03-BF48-10D5BBC5D38D}" type="presOf" srcId="{9D5DAE6D-DA58-49E6-B650-F17019121A64}" destId="{6BEEC5F8-BD21-44CC-8523-DC6094FEB233}" srcOrd="0" destOrd="0" presId="urn:microsoft.com/office/officeart/2017/3/layout/DropPinTimeline"/>
    <dgm:cxn modelId="{0598BC35-33E2-44CE-A360-9D43E5C252E7}" type="presOf" srcId="{52BCD4BD-5A74-47DF-ADFD-6EB3284D6EE2}" destId="{70566E4E-851D-45CA-A18D-4E78368EC9C1}" srcOrd="0" destOrd="0" presId="urn:microsoft.com/office/officeart/2017/3/layout/DropPinTimeline"/>
    <dgm:cxn modelId="{FAEF3D45-66D4-4F0E-97D0-2828FF010D83}" srcId="{45906713-F7C0-488F-A138-707588AE8267}" destId="{B3FA5C2C-F8A5-495F-9F14-47045500FDB3}" srcOrd="5" destOrd="0" parTransId="{924C64D1-30CE-481F-B7A9-357FA68F0913}" sibTransId="{8A3FEEC6-64A6-4654-8957-1CDB865F69A0}"/>
    <dgm:cxn modelId="{52D09B5F-5B0A-4669-8632-0F0433134EF8}" srcId="{45906713-F7C0-488F-A138-707588AE8267}" destId="{E4B6CFD7-4979-4CF3-A943-AB110EBFAF3C}" srcOrd="1" destOrd="0" parTransId="{2EB1E492-1283-4F17-AA21-747573805BE6}" sibTransId="{0412FEF9-AFA0-4EB9-8A62-4E91220DA236}"/>
    <dgm:cxn modelId="{E4B01A62-F1EB-4799-9699-59CD144ACA26}" type="presOf" srcId="{2FFA2E2E-B490-44C2-8B6C-D383E7D30976}" destId="{48ACB229-2709-418D-919E-A321E886AF48}" srcOrd="0" destOrd="0" presId="urn:microsoft.com/office/officeart/2017/3/layout/DropPinTimeline"/>
    <dgm:cxn modelId="{32459081-A040-47E3-8142-9EC6C8379B48}" type="presOf" srcId="{45906713-F7C0-488F-A138-707588AE8267}" destId="{C35DEED6-801B-458F-82FE-A0FC9D1D1BB9}" srcOrd="0" destOrd="0" presId="urn:microsoft.com/office/officeart/2017/3/layout/DropPinTimeline"/>
    <dgm:cxn modelId="{B5EE0382-6119-4E2D-9EAA-B9A60E2C5C7D}" type="presOf" srcId="{0BAB5D4A-DA87-44FD-A5F9-32C8C2551CD7}" destId="{34B783F7-A5B5-42EB-A0CF-3B5D14D5BDCF}" srcOrd="0" destOrd="0" presId="urn:microsoft.com/office/officeart/2017/3/layout/DropPinTimeline"/>
    <dgm:cxn modelId="{2CF7D19B-3D8D-456B-BCF4-C6A2D2CBFD16}" srcId="{45906713-F7C0-488F-A138-707588AE8267}" destId="{9D5DAE6D-DA58-49E6-B650-F17019121A64}" srcOrd="0" destOrd="0" parTransId="{C6766FEF-883D-40E3-83F6-BF980F887EF7}" sibTransId="{54915C5B-A355-48EB-B70B-7DAC7379FBFF}"/>
    <dgm:cxn modelId="{8EDB39A7-8CFC-471F-8F49-A45BAE73F639}" type="presOf" srcId="{E4B6CFD7-4979-4CF3-A943-AB110EBFAF3C}" destId="{C5A1135F-B16A-47EE-9CF4-4AFEFD626DC5}" srcOrd="0" destOrd="0" presId="urn:microsoft.com/office/officeart/2017/3/layout/DropPinTimeline"/>
    <dgm:cxn modelId="{8343CAAF-2AC2-4101-B9AC-1CCCACB207E7}" srcId="{45906713-F7C0-488F-A138-707588AE8267}" destId="{716A9786-A33B-41ED-A551-158F768BBC3B}" srcOrd="4" destOrd="0" parTransId="{0A77777A-0136-4761-B8D4-235D825E41A7}" sibTransId="{544448DE-957A-4C2C-A1DB-167E2DC46584}"/>
    <dgm:cxn modelId="{D533E1DC-C5BF-424E-9D1C-F65E00D8CFFE}" type="presOf" srcId="{1847690A-31E5-4C54-A4DF-3F2FA043810D}" destId="{A99FAA34-B60E-4CBF-9B6B-8196F88FDFA0}" srcOrd="0" destOrd="0" presId="urn:microsoft.com/office/officeart/2017/3/layout/DropPinTimeline"/>
    <dgm:cxn modelId="{99F111EC-6021-448D-8E78-DD9244F3D069}" type="presOf" srcId="{B3FA5C2C-F8A5-495F-9F14-47045500FDB3}" destId="{70822AD2-02E1-40CE-9DE2-7D4801E118BF}" srcOrd="0" destOrd="0" presId="urn:microsoft.com/office/officeart/2017/3/layout/DropPinTimeline"/>
    <dgm:cxn modelId="{544376F8-8D31-421F-A1BE-5E23E6629A9D}" srcId="{45906713-F7C0-488F-A138-707588AE8267}" destId="{2FFA2E2E-B490-44C2-8B6C-D383E7D30976}" srcOrd="2" destOrd="0" parTransId="{2B1E6C3D-E589-4B71-9AC4-ABBB297E1950}" sibTransId="{1FB9E815-2A03-406A-9E81-4C19B82EC9AA}"/>
    <dgm:cxn modelId="{39B9F4F9-5FD4-4588-AEB9-09A3E2C41FCB}" type="presOf" srcId="{716A9786-A33B-41ED-A551-158F768BBC3B}" destId="{7B26BA65-2D0D-41A2-AE3E-8675979E7626}" srcOrd="0" destOrd="0" presId="urn:microsoft.com/office/officeart/2017/3/layout/DropPinTimeline"/>
    <dgm:cxn modelId="{45DD0973-71E6-4B8B-B3CE-24525EE206E3}" type="presParOf" srcId="{C35DEED6-801B-458F-82FE-A0FC9D1D1BB9}" destId="{1DF6C801-EEAC-4312-A14D-7667E234D9C4}" srcOrd="0" destOrd="0" presId="urn:microsoft.com/office/officeart/2017/3/layout/DropPinTimeline"/>
    <dgm:cxn modelId="{15215E47-2734-46C5-A869-3D306D3C45B1}" type="presParOf" srcId="{C35DEED6-801B-458F-82FE-A0FC9D1D1BB9}" destId="{4452CA49-AA92-4DC8-9AC9-E8CE0BDBC904}" srcOrd="1" destOrd="0" presId="urn:microsoft.com/office/officeart/2017/3/layout/DropPinTimeline"/>
    <dgm:cxn modelId="{59E18458-6299-469F-869F-437596CE5907}" type="presParOf" srcId="{4452CA49-AA92-4DC8-9AC9-E8CE0BDBC904}" destId="{9B273200-B5CC-47BD-8125-7D55750CBE5D}" srcOrd="0" destOrd="0" presId="urn:microsoft.com/office/officeart/2017/3/layout/DropPinTimeline"/>
    <dgm:cxn modelId="{A04EAB72-2D85-4491-8BD2-3C296564F97D}" type="presParOf" srcId="{9B273200-B5CC-47BD-8125-7D55750CBE5D}" destId="{CA24A5A1-17D8-4B8B-895A-9B4004B47718}" srcOrd="0" destOrd="0" presId="urn:microsoft.com/office/officeart/2017/3/layout/DropPinTimeline"/>
    <dgm:cxn modelId="{97B562DF-FC36-48B0-AA79-2C08BB3CC80E}" type="presParOf" srcId="{9B273200-B5CC-47BD-8125-7D55750CBE5D}" destId="{CD2243DD-D433-40AC-AFA3-94A540B66A3A}" srcOrd="1" destOrd="0" presId="urn:microsoft.com/office/officeart/2017/3/layout/DropPinTimeline"/>
    <dgm:cxn modelId="{B70B3A71-7B26-4A77-8A81-F579AC6F04EE}" type="presParOf" srcId="{CD2243DD-D433-40AC-AFA3-94A540B66A3A}" destId="{7A74EA17-B5F1-42A0-ABC4-43DFB18CE482}" srcOrd="0" destOrd="0" presId="urn:microsoft.com/office/officeart/2017/3/layout/DropPinTimeline"/>
    <dgm:cxn modelId="{EC7A3432-3C3D-4D74-AB09-9D314BA0E561}" type="presParOf" srcId="{CD2243DD-D433-40AC-AFA3-94A540B66A3A}" destId="{EAD56C36-7C29-47D9-8837-D2EEE4C3030F}" srcOrd="1" destOrd="0" presId="urn:microsoft.com/office/officeart/2017/3/layout/DropPinTimeline"/>
    <dgm:cxn modelId="{29C0773C-C457-40B5-85E5-94D0B9351C70}" type="presParOf" srcId="{9B273200-B5CC-47BD-8125-7D55750CBE5D}" destId="{34B783F7-A5B5-42EB-A0CF-3B5D14D5BDCF}" srcOrd="2" destOrd="0" presId="urn:microsoft.com/office/officeart/2017/3/layout/DropPinTimeline"/>
    <dgm:cxn modelId="{55603BFA-4AF9-42C5-9FC0-B1D26A1584DF}" type="presParOf" srcId="{9B273200-B5CC-47BD-8125-7D55750CBE5D}" destId="{6BEEC5F8-BD21-44CC-8523-DC6094FEB233}" srcOrd="3" destOrd="0" presId="urn:microsoft.com/office/officeart/2017/3/layout/DropPinTimeline"/>
    <dgm:cxn modelId="{D9E9BD0D-6E82-43F1-A19E-58716E51CD66}" type="presParOf" srcId="{9B273200-B5CC-47BD-8125-7D55750CBE5D}" destId="{4BF04974-8C30-4CC6-A426-6262C52A71C8}" srcOrd="4" destOrd="0" presId="urn:microsoft.com/office/officeart/2017/3/layout/DropPinTimeline"/>
    <dgm:cxn modelId="{72AE01D5-50C4-4E12-813D-128BFB259676}" type="presParOf" srcId="{9B273200-B5CC-47BD-8125-7D55750CBE5D}" destId="{AD9F877E-5D65-4CE1-9DD4-EDE54DB9B653}" srcOrd="5" destOrd="0" presId="urn:microsoft.com/office/officeart/2017/3/layout/DropPinTimeline"/>
    <dgm:cxn modelId="{A7A62F45-4A8F-4195-B561-050B371B7A8A}" type="presParOf" srcId="{4452CA49-AA92-4DC8-9AC9-E8CE0BDBC904}" destId="{60651C42-A279-470C-ACA3-7DD6522B37FA}" srcOrd="1" destOrd="0" presId="urn:microsoft.com/office/officeart/2017/3/layout/DropPinTimeline"/>
    <dgm:cxn modelId="{11096B6C-A2FB-45B0-9642-84A7557CA3F5}" type="presParOf" srcId="{4452CA49-AA92-4DC8-9AC9-E8CE0BDBC904}" destId="{A9279ACC-DBC9-4F8F-8F56-1C1F00F75502}" srcOrd="2" destOrd="0" presId="urn:microsoft.com/office/officeart/2017/3/layout/DropPinTimeline"/>
    <dgm:cxn modelId="{0591CD0F-84BA-4C6E-965C-53A6FA6F8165}" type="presParOf" srcId="{A9279ACC-DBC9-4F8F-8F56-1C1F00F75502}" destId="{B0ADF938-77E6-44B5-A10E-0A99457E666C}" srcOrd="0" destOrd="0" presId="urn:microsoft.com/office/officeart/2017/3/layout/DropPinTimeline"/>
    <dgm:cxn modelId="{A6141CD1-83C5-4686-8695-67AD9D30F4E6}" type="presParOf" srcId="{A9279ACC-DBC9-4F8F-8F56-1C1F00F75502}" destId="{FB3A0774-699C-45E3-BCD0-A0A98C9A8BA5}" srcOrd="1" destOrd="0" presId="urn:microsoft.com/office/officeart/2017/3/layout/DropPinTimeline"/>
    <dgm:cxn modelId="{62B10015-45E5-45E1-AD08-C99D4D846116}" type="presParOf" srcId="{FB3A0774-699C-45E3-BCD0-A0A98C9A8BA5}" destId="{C2508CD5-3193-415D-9A3E-ED7B7E06B946}" srcOrd="0" destOrd="0" presId="urn:microsoft.com/office/officeart/2017/3/layout/DropPinTimeline"/>
    <dgm:cxn modelId="{158C803D-9CE9-4609-B3A7-D063005F97D2}" type="presParOf" srcId="{FB3A0774-699C-45E3-BCD0-A0A98C9A8BA5}" destId="{C28AB15E-DC04-4D4D-92E6-67824DA8E0EA}" srcOrd="1" destOrd="0" presId="urn:microsoft.com/office/officeart/2017/3/layout/DropPinTimeline"/>
    <dgm:cxn modelId="{34B024DF-79BB-4967-BEBA-FAB1F36A2005}" type="presParOf" srcId="{A9279ACC-DBC9-4F8F-8F56-1C1F00F75502}" destId="{A99FAA34-B60E-4CBF-9B6B-8196F88FDFA0}" srcOrd="2" destOrd="0" presId="urn:microsoft.com/office/officeart/2017/3/layout/DropPinTimeline"/>
    <dgm:cxn modelId="{CFD082C9-577B-48B9-A5F5-6F0D27F402D9}" type="presParOf" srcId="{A9279ACC-DBC9-4F8F-8F56-1C1F00F75502}" destId="{C5A1135F-B16A-47EE-9CF4-4AFEFD626DC5}" srcOrd="3" destOrd="0" presId="urn:microsoft.com/office/officeart/2017/3/layout/DropPinTimeline"/>
    <dgm:cxn modelId="{6B1990A8-0E18-4549-A564-477223BABD51}" type="presParOf" srcId="{A9279ACC-DBC9-4F8F-8F56-1C1F00F75502}" destId="{3A72A471-5520-4C49-BD38-486E19988D40}" srcOrd="4" destOrd="0" presId="urn:microsoft.com/office/officeart/2017/3/layout/DropPinTimeline"/>
    <dgm:cxn modelId="{371166A6-4A9A-4A1D-83B0-0C6AFE70D505}" type="presParOf" srcId="{A9279ACC-DBC9-4F8F-8F56-1C1F00F75502}" destId="{C2DA8CDF-99B1-41CD-A2CF-6D034F87DEBB}" srcOrd="5" destOrd="0" presId="urn:microsoft.com/office/officeart/2017/3/layout/DropPinTimeline"/>
    <dgm:cxn modelId="{3CA8C005-76C5-46EE-B614-035FE4EB2F09}" type="presParOf" srcId="{4452CA49-AA92-4DC8-9AC9-E8CE0BDBC904}" destId="{FEC6FC07-68A5-4417-82B0-E7176B34B98C}" srcOrd="3" destOrd="0" presId="urn:microsoft.com/office/officeart/2017/3/layout/DropPinTimeline"/>
    <dgm:cxn modelId="{DD330A43-0735-4D47-B96C-6437D946CC50}" type="presParOf" srcId="{4452CA49-AA92-4DC8-9AC9-E8CE0BDBC904}" destId="{AC277984-6854-4DEE-B928-43453DA15AE1}" srcOrd="4" destOrd="0" presId="urn:microsoft.com/office/officeart/2017/3/layout/DropPinTimeline"/>
    <dgm:cxn modelId="{81F3B0BF-99B9-4BF0-8FB2-CD831E90FB1D}" type="presParOf" srcId="{AC277984-6854-4DEE-B928-43453DA15AE1}" destId="{3ECD1E86-5533-4A9C-BEAC-C75F958E40FA}" srcOrd="0" destOrd="0" presId="urn:microsoft.com/office/officeart/2017/3/layout/DropPinTimeline"/>
    <dgm:cxn modelId="{B0C52241-1CB2-4241-9EAC-DC0400DBE333}" type="presParOf" srcId="{AC277984-6854-4DEE-B928-43453DA15AE1}" destId="{DFB1A463-C3BE-469A-9ED5-CAEDDAC68CC3}" srcOrd="1" destOrd="0" presId="urn:microsoft.com/office/officeart/2017/3/layout/DropPinTimeline"/>
    <dgm:cxn modelId="{999D0C62-D571-4AE0-A22F-7762A86042F1}" type="presParOf" srcId="{DFB1A463-C3BE-469A-9ED5-CAEDDAC68CC3}" destId="{DB66119E-91C4-4BBA-987E-172418990508}" srcOrd="0" destOrd="0" presId="urn:microsoft.com/office/officeart/2017/3/layout/DropPinTimeline"/>
    <dgm:cxn modelId="{2542F457-FDE2-4F75-A963-E7C9F898CFA2}" type="presParOf" srcId="{DFB1A463-C3BE-469A-9ED5-CAEDDAC68CC3}" destId="{7576B3D9-AA62-414E-A8C1-4DCF7A13EEE0}" srcOrd="1" destOrd="0" presId="urn:microsoft.com/office/officeart/2017/3/layout/DropPinTimeline"/>
    <dgm:cxn modelId="{C633FE0A-F822-4CCA-B650-C58B9F25C808}" type="presParOf" srcId="{AC277984-6854-4DEE-B928-43453DA15AE1}" destId="{727DB477-1E4F-40AB-80B1-2992DF48B634}" srcOrd="2" destOrd="0" presId="urn:microsoft.com/office/officeart/2017/3/layout/DropPinTimeline"/>
    <dgm:cxn modelId="{63250379-639D-445D-96EC-BF6C387C9921}" type="presParOf" srcId="{AC277984-6854-4DEE-B928-43453DA15AE1}" destId="{48ACB229-2709-418D-919E-A321E886AF48}" srcOrd="3" destOrd="0" presId="urn:microsoft.com/office/officeart/2017/3/layout/DropPinTimeline"/>
    <dgm:cxn modelId="{81D3635F-C557-4948-AC7B-D9FAC85A385B}" type="presParOf" srcId="{AC277984-6854-4DEE-B928-43453DA15AE1}" destId="{9850D653-8221-4856-A2C8-5090856AE661}" srcOrd="4" destOrd="0" presId="urn:microsoft.com/office/officeart/2017/3/layout/DropPinTimeline"/>
    <dgm:cxn modelId="{B3419B91-BAA5-4985-9E56-8EF33CA8BF6F}" type="presParOf" srcId="{AC277984-6854-4DEE-B928-43453DA15AE1}" destId="{C5C752B4-D0A5-46CA-B5F8-9B7E96D71C56}" srcOrd="5" destOrd="0" presId="urn:microsoft.com/office/officeart/2017/3/layout/DropPinTimeline"/>
    <dgm:cxn modelId="{238BC6DA-C364-4FE1-81B2-E76D335298D1}" type="presParOf" srcId="{4452CA49-AA92-4DC8-9AC9-E8CE0BDBC904}" destId="{DDE4A3C9-A774-4F95-834D-1B680DF7FD2B}" srcOrd="5" destOrd="0" presId="urn:microsoft.com/office/officeart/2017/3/layout/DropPinTimeline"/>
    <dgm:cxn modelId="{54C8E52D-5853-42B2-8F8D-AA4F3805FEA6}" type="presParOf" srcId="{4452CA49-AA92-4DC8-9AC9-E8CE0BDBC904}" destId="{B947D585-8A9E-41FE-9277-65C97DD2BE45}" srcOrd="6" destOrd="0" presId="urn:microsoft.com/office/officeart/2017/3/layout/DropPinTimeline"/>
    <dgm:cxn modelId="{0FDF5F15-C448-4635-B3A6-D8DB98D7F759}" type="presParOf" srcId="{B947D585-8A9E-41FE-9277-65C97DD2BE45}" destId="{B56D9DB3-5557-44D4-B2B8-4CE80687C5E1}" srcOrd="0" destOrd="0" presId="urn:microsoft.com/office/officeart/2017/3/layout/DropPinTimeline"/>
    <dgm:cxn modelId="{A00A691B-1A25-4FA3-A448-79A59090A37A}" type="presParOf" srcId="{B947D585-8A9E-41FE-9277-65C97DD2BE45}" destId="{88D1F686-962A-4D39-BC16-566E576C9A60}" srcOrd="1" destOrd="0" presId="urn:microsoft.com/office/officeart/2017/3/layout/DropPinTimeline"/>
    <dgm:cxn modelId="{C899CE38-CAD4-4278-BACD-3299399DB420}" type="presParOf" srcId="{88D1F686-962A-4D39-BC16-566E576C9A60}" destId="{397BDCAE-DA39-457D-8E65-48C60A48348C}" srcOrd="0" destOrd="0" presId="urn:microsoft.com/office/officeart/2017/3/layout/DropPinTimeline"/>
    <dgm:cxn modelId="{37D902C8-0E29-4AAB-BB06-0A567E2B71B1}" type="presParOf" srcId="{88D1F686-962A-4D39-BC16-566E576C9A60}" destId="{4C1B4DFD-5592-4BEE-8C6E-E25B6F31A9E4}" srcOrd="1" destOrd="0" presId="urn:microsoft.com/office/officeart/2017/3/layout/DropPinTimeline"/>
    <dgm:cxn modelId="{B93972EC-A7A3-4152-8B39-7DB626F4C875}" type="presParOf" srcId="{B947D585-8A9E-41FE-9277-65C97DD2BE45}" destId="{BB35F85D-6EE6-48A9-A18B-6105D84ACE4F}" srcOrd="2" destOrd="0" presId="urn:microsoft.com/office/officeart/2017/3/layout/DropPinTimeline"/>
    <dgm:cxn modelId="{D2CFAAAA-1211-4727-AEB0-782B80059E9E}" type="presParOf" srcId="{B947D585-8A9E-41FE-9277-65C97DD2BE45}" destId="{70566E4E-851D-45CA-A18D-4E78368EC9C1}" srcOrd="3" destOrd="0" presId="urn:microsoft.com/office/officeart/2017/3/layout/DropPinTimeline"/>
    <dgm:cxn modelId="{C393BD97-ECA7-4973-81B7-4AD9B88498E9}" type="presParOf" srcId="{B947D585-8A9E-41FE-9277-65C97DD2BE45}" destId="{A03ADBB4-EEAD-4C43-982D-37E7B6A9E423}" srcOrd="4" destOrd="0" presId="urn:microsoft.com/office/officeart/2017/3/layout/DropPinTimeline"/>
    <dgm:cxn modelId="{84BFE23A-F854-4719-AC2C-ABFB12389EF9}" type="presParOf" srcId="{B947D585-8A9E-41FE-9277-65C97DD2BE45}" destId="{25ECCA64-5BBD-4F57-8B87-D4A128C6E3A7}" srcOrd="5" destOrd="0" presId="urn:microsoft.com/office/officeart/2017/3/layout/DropPinTimeline"/>
    <dgm:cxn modelId="{17B9C9C1-EA70-4A92-A592-AF1BEF0C7E19}" type="presParOf" srcId="{4452CA49-AA92-4DC8-9AC9-E8CE0BDBC904}" destId="{CFC46F93-4CDD-4D8A-A33C-5B7D93B2ABED}" srcOrd="7" destOrd="0" presId="urn:microsoft.com/office/officeart/2017/3/layout/DropPinTimeline"/>
    <dgm:cxn modelId="{FDF4F9E3-FA7D-43B8-8F65-ADB83D798E14}" type="presParOf" srcId="{4452CA49-AA92-4DC8-9AC9-E8CE0BDBC904}" destId="{94A8E9DC-C841-4FB5-84DB-47388D6C73A7}" srcOrd="8" destOrd="0" presId="urn:microsoft.com/office/officeart/2017/3/layout/DropPinTimeline"/>
    <dgm:cxn modelId="{D1D9C282-911B-4F9C-96AB-367768BFE344}" type="presParOf" srcId="{94A8E9DC-C841-4FB5-84DB-47388D6C73A7}" destId="{BE61C8AB-8B7F-47A6-B4E5-0E0DD928854D}" srcOrd="0" destOrd="0" presId="urn:microsoft.com/office/officeart/2017/3/layout/DropPinTimeline"/>
    <dgm:cxn modelId="{2D979299-4820-4A33-ABD2-D138F4D28DDC}" type="presParOf" srcId="{94A8E9DC-C841-4FB5-84DB-47388D6C73A7}" destId="{493051CD-DCD7-4B0F-9DB5-4CC57DAA7441}" srcOrd="1" destOrd="0" presId="urn:microsoft.com/office/officeart/2017/3/layout/DropPinTimeline"/>
    <dgm:cxn modelId="{16FDDA06-3062-4865-8AE9-22651C4585AD}" type="presParOf" srcId="{493051CD-DCD7-4B0F-9DB5-4CC57DAA7441}" destId="{24026D77-DFEE-43F7-8534-A486A77C3C02}" srcOrd="0" destOrd="0" presId="urn:microsoft.com/office/officeart/2017/3/layout/DropPinTimeline"/>
    <dgm:cxn modelId="{D00F0E4F-C448-4A4C-A7E8-000DBD7C11E8}" type="presParOf" srcId="{493051CD-DCD7-4B0F-9DB5-4CC57DAA7441}" destId="{49C17F1E-DABF-4156-A0C0-532DE7978FA7}" srcOrd="1" destOrd="0" presId="urn:microsoft.com/office/officeart/2017/3/layout/DropPinTimeline"/>
    <dgm:cxn modelId="{1186DB9A-CA42-42E7-ADD2-0DCE1CB782FA}" type="presParOf" srcId="{94A8E9DC-C841-4FB5-84DB-47388D6C73A7}" destId="{08F2B490-7EF9-4692-BAF3-0BF61C257F93}" srcOrd="2" destOrd="0" presId="urn:microsoft.com/office/officeart/2017/3/layout/DropPinTimeline"/>
    <dgm:cxn modelId="{02C7A511-94D8-4F8E-9120-08900BC81985}" type="presParOf" srcId="{94A8E9DC-C841-4FB5-84DB-47388D6C73A7}" destId="{7B26BA65-2D0D-41A2-AE3E-8675979E7626}" srcOrd="3" destOrd="0" presId="urn:microsoft.com/office/officeart/2017/3/layout/DropPinTimeline"/>
    <dgm:cxn modelId="{2E853A43-559B-415B-80C1-09108AF7B8C4}" type="presParOf" srcId="{94A8E9DC-C841-4FB5-84DB-47388D6C73A7}" destId="{6E2D30E9-10F8-4948-930E-9037A7567D2F}" srcOrd="4" destOrd="0" presId="urn:microsoft.com/office/officeart/2017/3/layout/DropPinTimeline"/>
    <dgm:cxn modelId="{E7A6308D-02CC-47CD-B141-4CAF4B46184D}" type="presParOf" srcId="{94A8E9DC-C841-4FB5-84DB-47388D6C73A7}" destId="{6DB6DE43-0349-4F3B-8C40-482D8AB0B365}" srcOrd="5" destOrd="0" presId="urn:microsoft.com/office/officeart/2017/3/layout/DropPinTimeline"/>
    <dgm:cxn modelId="{8A20E634-886C-4C6A-B8BB-BF8AA6899669}" type="presParOf" srcId="{4452CA49-AA92-4DC8-9AC9-E8CE0BDBC904}" destId="{A0C386E0-2078-4F6D-9F92-077A5D35AED2}" srcOrd="9" destOrd="0" presId="urn:microsoft.com/office/officeart/2017/3/layout/DropPinTimeline"/>
    <dgm:cxn modelId="{05DF64E7-E0CA-45D3-B886-C59A293408FF}" type="presParOf" srcId="{4452CA49-AA92-4DC8-9AC9-E8CE0BDBC904}" destId="{A1D7B946-2C1D-48E6-B917-1E5727FC0F18}" srcOrd="10" destOrd="0" presId="urn:microsoft.com/office/officeart/2017/3/layout/DropPinTimeline"/>
    <dgm:cxn modelId="{D9FDA72D-9E82-44FB-A498-90A29FFF9ED5}" type="presParOf" srcId="{A1D7B946-2C1D-48E6-B917-1E5727FC0F18}" destId="{1C1BDD1F-3CE4-4181-A279-9EB89AE0A4B1}" srcOrd="0" destOrd="0" presId="urn:microsoft.com/office/officeart/2017/3/layout/DropPinTimeline"/>
    <dgm:cxn modelId="{D8674880-8667-4E3A-94F1-6EB53EB89BBC}" type="presParOf" srcId="{A1D7B946-2C1D-48E6-B917-1E5727FC0F18}" destId="{06B0EDEF-4B97-4A06-9C78-A2F2DBB3B708}" srcOrd="1" destOrd="0" presId="urn:microsoft.com/office/officeart/2017/3/layout/DropPinTimeline"/>
    <dgm:cxn modelId="{EEEFF9DC-826E-45AB-B1E2-95A1FAEF91BC}" type="presParOf" srcId="{06B0EDEF-4B97-4A06-9C78-A2F2DBB3B708}" destId="{9765F757-B6D2-4C67-9CAC-BF6BEEC057F3}" srcOrd="0" destOrd="0" presId="urn:microsoft.com/office/officeart/2017/3/layout/DropPinTimeline"/>
    <dgm:cxn modelId="{EBD24ECF-C6B8-4724-A521-0ED343929442}" type="presParOf" srcId="{06B0EDEF-4B97-4A06-9C78-A2F2DBB3B708}" destId="{80D92D2F-F1F5-4D4C-805C-2CB124BDD4CC}" srcOrd="1" destOrd="0" presId="urn:microsoft.com/office/officeart/2017/3/layout/DropPinTimeline"/>
    <dgm:cxn modelId="{F7EEB178-8485-4012-A869-15F1D7D23394}" type="presParOf" srcId="{A1D7B946-2C1D-48E6-B917-1E5727FC0F18}" destId="{9499D995-3C41-4B6C-BB4C-8FD0CAEA65AE}" srcOrd="2" destOrd="0" presId="urn:microsoft.com/office/officeart/2017/3/layout/DropPinTimeline"/>
    <dgm:cxn modelId="{D7CC6296-B58D-44A8-8033-F116AA13344A}" type="presParOf" srcId="{A1D7B946-2C1D-48E6-B917-1E5727FC0F18}" destId="{70822AD2-02E1-40CE-9DE2-7D4801E118BF}" srcOrd="3" destOrd="0" presId="urn:microsoft.com/office/officeart/2017/3/layout/DropPinTimeline"/>
    <dgm:cxn modelId="{E4B29DCB-C18F-43C7-B2FA-426B407C4D55}" type="presParOf" srcId="{A1D7B946-2C1D-48E6-B917-1E5727FC0F18}" destId="{AEF86052-0E8A-477E-919C-EC81D42DA076}" srcOrd="4" destOrd="0" presId="urn:microsoft.com/office/officeart/2017/3/layout/DropPinTimeline"/>
    <dgm:cxn modelId="{72FC5386-3D01-4E17-A7C0-D20644658B1A}" type="presParOf" srcId="{A1D7B946-2C1D-48E6-B917-1E5727FC0F18}" destId="{9BCAB7A1-BCD5-4536-8142-66B0C1596F10}" srcOrd="5" destOrd="0" presId="urn:microsoft.com/office/officeart/2017/3/layout/DropPinTimelin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A74CF7-D908-4D4E-B2CD-323E061F4FA2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2656CC41-E9B8-4A54-AC56-3624151D663D}">
      <dgm:prSet phldrT="[Text]" custT="1"/>
      <dgm:spPr/>
      <dgm:t>
        <a:bodyPr/>
        <a:lstStyle/>
        <a:p>
          <a:pPr algn="ctr" rtl="0"/>
          <a:r>
            <a:rPr lang="en-US" sz="1800">
              <a:latin typeface="Arial"/>
            </a:rPr>
            <a:t>Staffing Allocations provided based on projected enrollment</a:t>
          </a:r>
          <a:endParaRPr lang="en-US" sz="1800"/>
        </a:p>
      </dgm:t>
    </dgm:pt>
    <dgm:pt modelId="{298E7023-F515-4900-9D7D-60C82E554469}" type="parTrans" cxnId="{40976C66-DE9A-4C42-A84E-F116C21B9C3D}">
      <dgm:prSet/>
      <dgm:spPr/>
      <dgm:t>
        <a:bodyPr/>
        <a:lstStyle/>
        <a:p>
          <a:endParaRPr lang="en-US"/>
        </a:p>
      </dgm:t>
    </dgm:pt>
    <dgm:pt modelId="{03188679-48FE-4213-ABAA-A3D77CA0340F}" type="sibTrans" cxnId="{40976C66-DE9A-4C42-A84E-F116C21B9C3D}">
      <dgm:prSet/>
      <dgm:spPr/>
      <dgm:t>
        <a:bodyPr/>
        <a:lstStyle/>
        <a:p>
          <a:endParaRPr lang="en-US"/>
        </a:p>
      </dgm:t>
    </dgm:pt>
    <dgm:pt modelId="{0E8A8F9E-4501-44D8-9F56-36A645FD1525}">
      <dgm:prSet phldrT="[Text]" custT="1"/>
      <dgm:spPr/>
      <dgm:t>
        <a:bodyPr/>
        <a:lstStyle/>
        <a:p>
          <a:pPr algn="ctr" rtl="0"/>
          <a:r>
            <a:rPr lang="en-US" sz="1800">
              <a:latin typeface="Arial"/>
            </a:rPr>
            <a:t>NES Staffing Cross-walks</a:t>
          </a:r>
          <a:endParaRPr lang="en-US" sz="1800"/>
        </a:p>
      </dgm:t>
    </dgm:pt>
    <dgm:pt modelId="{361FFD85-9CEB-4EEC-8CCB-93BC04D46920}" type="parTrans" cxnId="{70302B20-ADCD-4B06-876A-0E68249553AB}">
      <dgm:prSet/>
      <dgm:spPr/>
      <dgm:t>
        <a:bodyPr/>
        <a:lstStyle/>
        <a:p>
          <a:endParaRPr lang="en-US"/>
        </a:p>
      </dgm:t>
    </dgm:pt>
    <dgm:pt modelId="{D7F8B45C-757F-411E-861B-BF31D37391A9}" type="sibTrans" cxnId="{70302B20-ADCD-4B06-876A-0E68249553AB}">
      <dgm:prSet/>
      <dgm:spPr/>
      <dgm:t>
        <a:bodyPr/>
        <a:lstStyle/>
        <a:p>
          <a:endParaRPr lang="en-US"/>
        </a:p>
      </dgm:t>
    </dgm:pt>
    <dgm:pt modelId="{BA5C85AC-1704-4A9E-9F9E-7A1BB085357B}">
      <dgm:prSet phldrT="[Text]" custT="1"/>
      <dgm:spPr/>
      <dgm:t>
        <a:bodyPr/>
        <a:lstStyle/>
        <a:p>
          <a:pPr algn="ctr" rtl="0"/>
          <a:r>
            <a:rPr lang="en-US" sz="1800">
              <a:latin typeface="Arial"/>
            </a:rPr>
            <a:t>NES Campus Budgets</a:t>
          </a:r>
          <a:r>
            <a:rPr lang="en-US" sz="1800"/>
            <a:t> Finalized</a:t>
          </a:r>
        </a:p>
      </dgm:t>
    </dgm:pt>
    <dgm:pt modelId="{D36EB563-4C7D-43ED-BB47-F9D6F1557251}" type="parTrans" cxnId="{BE681F38-F674-4EF5-8769-CB43489E4D35}">
      <dgm:prSet/>
      <dgm:spPr/>
      <dgm:t>
        <a:bodyPr/>
        <a:lstStyle/>
        <a:p>
          <a:endParaRPr lang="en-US"/>
        </a:p>
      </dgm:t>
    </dgm:pt>
    <dgm:pt modelId="{46854EA5-25A0-41A9-AB4E-73F660CB0FD0}" type="sibTrans" cxnId="{BE681F38-F674-4EF5-8769-CB43489E4D35}">
      <dgm:prSet/>
      <dgm:spPr/>
      <dgm:t>
        <a:bodyPr/>
        <a:lstStyle/>
        <a:p>
          <a:endParaRPr lang="en-US"/>
        </a:p>
      </dgm:t>
    </dgm:pt>
    <dgm:pt modelId="{D59FB992-439D-4E3D-8203-92C6AF4ACFEC}">
      <dgm:prSet phldr="0"/>
      <dgm:spPr/>
      <dgm:t>
        <a:bodyPr/>
        <a:lstStyle/>
        <a:p>
          <a:pPr algn="ctr" rtl="0"/>
          <a:r>
            <a:rPr lang="en-US">
              <a:latin typeface="Arial"/>
            </a:rPr>
            <a:t>Campus Budgets Built based on Staffing Allocations</a:t>
          </a:r>
        </a:p>
      </dgm:t>
    </dgm:pt>
    <dgm:pt modelId="{7E2A0360-0361-4405-A626-D15C6673F902}" type="parTrans" cxnId="{188F3A7C-7FC2-4DD2-9855-EA961F5968C0}">
      <dgm:prSet/>
      <dgm:spPr/>
    </dgm:pt>
    <dgm:pt modelId="{5A0C438F-09C7-4142-A957-B935E9AD23E1}" type="sibTrans" cxnId="{188F3A7C-7FC2-4DD2-9855-EA961F5968C0}">
      <dgm:prSet/>
      <dgm:spPr/>
    </dgm:pt>
    <dgm:pt modelId="{BF94F4D8-301F-4F56-B674-0F08F3207785}" type="pres">
      <dgm:prSet presAssocID="{BDA74CF7-D908-4D4E-B2CD-323E061F4FA2}" presName="Name0" presStyleCnt="0">
        <dgm:presLayoutVars>
          <dgm:dir/>
          <dgm:resizeHandles val="exact"/>
        </dgm:presLayoutVars>
      </dgm:prSet>
      <dgm:spPr/>
    </dgm:pt>
    <dgm:pt modelId="{11C3B208-40E9-4CA6-84E3-D5B6E79857F5}" type="pres">
      <dgm:prSet presAssocID="{BDA74CF7-D908-4D4E-B2CD-323E061F4FA2}" presName="arrow" presStyleLbl="bgShp" presStyleIdx="0" presStyleCnt="1" custScaleX="78835" custScaleY="46981" custLinFactNeighborX="-2429" custLinFactNeighborY="3356"/>
      <dgm:spPr/>
    </dgm:pt>
    <dgm:pt modelId="{57356633-555A-4BD8-B171-8C078F8F08CD}" type="pres">
      <dgm:prSet presAssocID="{BDA74CF7-D908-4D4E-B2CD-323E061F4FA2}" presName="points" presStyleCnt="0"/>
      <dgm:spPr/>
    </dgm:pt>
    <dgm:pt modelId="{1AF97E19-D1D6-4702-83FB-EA10D41DF7C7}" type="pres">
      <dgm:prSet presAssocID="{2656CC41-E9B8-4A54-AC56-3624151D663D}" presName="compositeA" presStyleCnt="0"/>
      <dgm:spPr/>
    </dgm:pt>
    <dgm:pt modelId="{358D9E44-22C5-4AB5-B95C-DC7CF93CFF82}" type="pres">
      <dgm:prSet presAssocID="{2656CC41-E9B8-4A54-AC56-3624151D663D}" presName="textA" presStyleLbl="revTx" presStyleIdx="0" presStyleCnt="4" custLinFactNeighborX="-8375" custLinFactNeighborY="3356">
        <dgm:presLayoutVars>
          <dgm:bulletEnabled val="1"/>
        </dgm:presLayoutVars>
      </dgm:prSet>
      <dgm:spPr/>
    </dgm:pt>
    <dgm:pt modelId="{83D4B226-5C06-4EA2-808E-114D880159B9}" type="pres">
      <dgm:prSet presAssocID="{2656CC41-E9B8-4A54-AC56-3624151D663D}" presName="circleA" presStyleLbl="node1" presStyleIdx="0" presStyleCnt="4" custLinFactNeighborX="34025" custLinFactNeighborY="13423"/>
      <dgm:spPr/>
    </dgm:pt>
    <dgm:pt modelId="{0CD7D716-E88F-412F-B754-DBC6A87AA905}" type="pres">
      <dgm:prSet presAssocID="{2656CC41-E9B8-4A54-AC56-3624151D663D}" presName="spaceA" presStyleCnt="0"/>
      <dgm:spPr/>
    </dgm:pt>
    <dgm:pt modelId="{BCA96603-86B5-4CD0-8295-20115B4D910D}" type="pres">
      <dgm:prSet presAssocID="{03188679-48FE-4213-ABAA-A3D77CA0340F}" presName="space" presStyleCnt="0"/>
      <dgm:spPr/>
    </dgm:pt>
    <dgm:pt modelId="{2FF389DA-DD0C-4B12-8DC4-7C4D08981B4E}" type="pres">
      <dgm:prSet presAssocID="{D59FB992-439D-4E3D-8203-92C6AF4ACFEC}" presName="compositeB" presStyleCnt="0"/>
      <dgm:spPr/>
    </dgm:pt>
    <dgm:pt modelId="{2111396B-FE51-4553-9B5B-6A5CB9FFBF99}" type="pres">
      <dgm:prSet presAssocID="{D59FB992-439D-4E3D-8203-92C6AF4ACFEC}" presName="textB" presStyleLbl="revTx" presStyleIdx="1" presStyleCnt="4">
        <dgm:presLayoutVars>
          <dgm:bulletEnabled val="1"/>
        </dgm:presLayoutVars>
      </dgm:prSet>
      <dgm:spPr/>
    </dgm:pt>
    <dgm:pt modelId="{2B70D95E-3373-4149-91C6-41440527634C}" type="pres">
      <dgm:prSet presAssocID="{D59FB992-439D-4E3D-8203-92C6AF4ACFEC}" presName="circleB" presStyleLbl="node1" presStyleIdx="1" presStyleCnt="4"/>
      <dgm:spPr/>
    </dgm:pt>
    <dgm:pt modelId="{9A19A23A-A0B8-4D8B-8AA6-1ED05D26EC25}" type="pres">
      <dgm:prSet presAssocID="{D59FB992-439D-4E3D-8203-92C6AF4ACFEC}" presName="spaceB" presStyleCnt="0"/>
      <dgm:spPr/>
    </dgm:pt>
    <dgm:pt modelId="{99E18AFB-081B-4CAA-A5CB-BA5531F58906}" type="pres">
      <dgm:prSet presAssocID="{5A0C438F-09C7-4142-A957-B935E9AD23E1}" presName="space" presStyleCnt="0"/>
      <dgm:spPr/>
    </dgm:pt>
    <dgm:pt modelId="{2CD098B0-35A8-4925-90DC-90B7F8549F95}" type="pres">
      <dgm:prSet presAssocID="{0E8A8F9E-4501-44D8-9F56-36A645FD1525}" presName="compositeA" presStyleCnt="0"/>
      <dgm:spPr/>
    </dgm:pt>
    <dgm:pt modelId="{ACE9A5F9-954E-456C-BFDE-8393128A9010}" type="pres">
      <dgm:prSet presAssocID="{0E8A8F9E-4501-44D8-9F56-36A645FD1525}" presName="textA" presStyleLbl="revTx" presStyleIdx="2" presStyleCnt="4">
        <dgm:presLayoutVars>
          <dgm:bulletEnabled val="1"/>
        </dgm:presLayoutVars>
      </dgm:prSet>
      <dgm:spPr/>
    </dgm:pt>
    <dgm:pt modelId="{99CDAD71-5C3F-4AFC-AF0E-35F193635FA5}" type="pres">
      <dgm:prSet presAssocID="{0E8A8F9E-4501-44D8-9F56-36A645FD1525}" presName="circleA" presStyleLbl="node1" presStyleIdx="2" presStyleCnt="4"/>
      <dgm:spPr/>
    </dgm:pt>
    <dgm:pt modelId="{E20957D1-8B26-4A15-ACF0-093245A5D52F}" type="pres">
      <dgm:prSet presAssocID="{0E8A8F9E-4501-44D8-9F56-36A645FD1525}" presName="spaceA" presStyleCnt="0"/>
      <dgm:spPr/>
    </dgm:pt>
    <dgm:pt modelId="{B052029D-946B-4627-9C96-96A2E5328987}" type="pres">
      <dgm:prSet presAssocID="{D7F8B45C-757F-411E-861B-BF31D37391A9}" presName="space" presStyleCnt="0"/>
      <dgm:spPr/>
    </dgm:pt>
    <dgm:pt modelId="{B0AE7D4C-0ABF-46B7-A176-04EA6895DED3}" type="pres">
      <dgm:prSet presAssocID="{BA5C85AC-1704-4A9E-9F9E-7A1BB085357B}" presName="compositeB" presStyleCnt="0"/>
      <dgm:spPr/>
    </dgm:pt>
    <dgm:pt modelId="{AD6E7643-DF2C-49AA-B836-607DC2BB82B8}" type="pres">
      <dgm:prSet presAssocID="{BA5C85AC-1704-4A9E-9F9E-7A1BB085357B}" presName="textB" presStyleLbl="revTx" presStyleIdx="3" presStyleCnt="4">
        <dgm:presLayoutVars>
          <dgm:bulletEnabled val="1"/>
        </dgm:presLayoutVars>
      </dgm:prSet>
      <dgm:spPr/>
    </dgm:pt>
    <dgm:pt modelId="{2120F268-54AB-4AB7-98A5-3C9D59EEBDBD}" type="pres">
      <dgm:prSet presAssocID="{BA5C85AC-1704-4A9E-9F9E-7A1BB085357B}" presName="circleB" presStyleLbl="node1" presStyleIdx="3" presStyleCnt="4"/>
      <dgm:spPr/>
    </dgm:pt>
    <dgm:pt modelId="{45FE65D4-A1F4-40DC-BCE7-1AE36AEB4939}" type="pres">
      <dgm:prSet presAssocID="{BA5C85AC-1704-4A9E-9F9E-7A1BB085357B}" presName="spaceB" presStyleCnt="0"/>
      <dgm:spPr/>
    </dgm:pt>
  </dgm:ptLst>
  <dgm:cxnLst>
    <dgm:cxn modelId="{70302B20-ADCD-4B06-876A-0E68249553AB}" srcId="{BDA74CF7-D908-4D4E-B2CD-323E061F4FA2}" destId="{0E8A8F9E-4501-44D8-9F56-36A645FD1525}" srcOrd="2" destOrd="0" parTransId="{361FFD85-9CEB-4EEC-8CCB-93BC04D46920}" sibTransId="{D7F8B45C-757F-411E-861B-BF31D37391A9}"/>
    <dgm:cxn modelId="{F9FF4421-75BF-4F09-BE97-A58DFFFAB7D9}" type="presOf" srcId="{2656CC41-E9B8-4A54-AC56-3624151D663D}" destId="{358D9E44-22C5-4AB5-B95C-DC7CF93CFF82}" srcOrd="0" destOrd="0" presId="urn:microsoft.com/office/officeart/2005/8/layout/hProcess11"/>
    <dgm:cxn modelId="{BE681F38-F674-4EF5-8769-CB43489E4D35}" srcId="{BDA74CF7-D908-4D4E-B2CD-323E061F4FA2}" destId="{BA5C85AC-1704-4A9E-9F9E-7A1BB085357B}" srcOrd="3" destOrd="0" parTransId="{D36EB563-4C7D-43ED-BB47-F9D6F1557251}" sibTransId="{46854EA5-25A0-41A9-AB4E-73F660CB0FD0}"/>
    <dgm:cxn modelId="{C8A86549-8682-4930-A1C9-ADB499D395E3}" type="presOf" srcId="{D59FB992-439D-4E3D-8203-92C6AF4ACFEC}" destId="{2111396B-FE51-4553-9B5B-6A5CB9FFBF99}" srcOrd="0" destOrd="0" presId="urn:microsoft.com/office/officeart/2005/8/layout/hProcess11"/>
    <dgm:cxn modelId="{54815152-E638-46C2-87A6-8625CCF4F4DB}" type="presOf" srcId="{0E8A8F9E-4501-44D8-9F56-36A645FD1525}" destId="{ACE9A5F9-954E-456C-BFDE-8393128A9010}" srcOrd="0" destOrd="0" presId="urn:microsoft.com/office/officeart/2005/8/layout/hProcess11"/>
    <dgm:cxn modelId="{40976C66-DE9A-4C42-A84E-F116C21B9C3D}" srcId="{BDA74CF7-D908-4D4E-B2CD-323E061F4FA2}" destId="{2656CC41-E9B8-4A54-AC56-3624151D663D}" srcOrd="0" destOrd="0" parTransId="{298E7023-F515-4900-9D7D-60C82E554469}" sibTransId="{03188679-48FE-4213-ABAA-A3D77CA0340F}"/>
    <dgm:cxn modelId="{188F3A7C-7FC2-4DD2-9855-EA961F5968C0}" srcId="{BDA74CF7-D908-4D4E-B2CD-323E061F4FA2}" destId="{D59FB992-439D-4E3D-8203-92C6AF4ACFEC}" srcOrd="1" destOrd="0" parTransId="{7E2A0360-0361-4405-A626-D15C6673F902}" sibTransId="{5A0C438F-09C7-4142-A957-B935E9AD23E1}"/>
    <dgm:cxn modelId="{DAEE6B8A-A109-4E7C-915C-1580C7E7123B}" type="presOf" srcId="{BDA74CF7-D908-4D4E-B2CD-323E061F4FA2}" destId="{BF94F4D8-301F-4F56-B674-0F08F3207785}" srcOrd="0" destOrd="0" presId="urn:microsoft.com/office/officeart/2005/8/layout/hProcess11"/>
    <dgm:cxn modelId="{2490DAB5-E094-4ADF-B7FC-237C89226C51}" type="presOf" srcId="{BA5C85AC-1704-4A9E-9F9E-7A1BB085357B}" destId="{AD6E7643-DF2C-49AA-B836-607DC2BB82B8}" srcOrd="0" destOrd="0" presId="urn:microsoft.com/office/officeart/2005/8/layout/hProcess11"/>
    <dgm:cxn modelId="{4D272E7E-D832-42F1-BF7F-43B1ACAD9C12}" type="presParOf" srcId="{BF94F4D8-301F-4F56-B674-0F08F3207785}" destId="{11C3B208-40E9-4CA6-84E3-D5B6E79857F5}" srcOrd="0" destOrd="0" presId="urn:microsoft.com/office/officeart/2005/8/layout/hProcess11"/>
    <dgm:cxn modelId="{D3111822-649F-478A-8410-E8440DEF7317}" type="presParOf" srcId="{BF94F4D8-301F-4F56-B674-0F08F3207785}" destId="{57356633-555A-4BD8-B171-8C078F8F08CD}" srcOrd="1" destOrd="0" presId="urn:microsoft.com/office/officeart/2005/8/layout/hProcess11"/>
    <dgm:cxn modelId="{9A265149-5CE1-41B0-9286-AB14F51381A1}" type="presParOf" srcId="{57356633-555A-4BD8-B171-8C078F8F08CD}" destId="{1AF97E19-D1D6-4702-83FB-EA10D41DF7C7}" srcOrd="0" destOrd="0" presId="urn:microsoft.com/office/officeart/2005/8/layout/hProcess11"/>
    <dgm:cxn modelId="{46CDE46F-0EB8-4A6F-B18E-BD897EE6CFA5}" type="presParOf" srcId="{1AF97E19-D1D6-4702-83FB-EA10D41DF7C7}" destId="{358D9E44-22C5-4AB5-B95C-DC7CF93CFF82}" srcOrd="0" destOrd="0" presId="urn:microsoft.com/office/officeart/2005/8/layout/hProcess11"/>
    <dgm:cxn modelId="{152D1D02-DC88-4C5F-A74D-FE31D676CC57}" type="presParOf" srcId="{1AF97E19-D1D6-4702-83FB-EA10D41DF7C7}" destId="{83D4B226-5C06-4EA2-808E-114D880159B9}" srcOrd="1" destOrd="0" presId="urn:microsoft.com/office/officeart/2005/8/layout/hProcess11"/>
    <dgm:cxn modelId="{768CDE25-86A2-4619-BB6A-EFBBC23DCB96}" type="presParOf" srcId="{1AF97E19-D1D6-4702-83FB-EA10D41DF7C7}" destId="{0CD7D716-E88F-412F-B754-DBC6A87AA905}" srcOrd="2" destOrd="0" presId="urn:microsoft.com/office/officeart/2005/8/layout/hProcess11"/>
    <dgm:cxn modelId="{1D3603B1-26EF-4A4C-90CD-74E33A674593}" type="presParOf" srcId="{57356633-555A-4BD8-B171-8C078F8F08CD}" destId="{BCA96603-86B5-4CD0-8295-20115B4D910D}" srcOrd="1" destOrd="0" presId="urn:microsoft.com/office/officeart/2005/8/layout/hProcess11"/>
    <dgm:cxn modelId="{8CC79917-1278-4DB0-8964-B3806CD5C7E9}" type="presParOf" srcId="{57356633-555A-4BD8-B171-8C078F8F08CD}" destId="{2FF389DA-DD0C-4B12-8DC4-7C4D08981B4E}" srcOrd="2" destOrd="0" presId="urn:microsoft.com/office/officeart/2005/8/layout/hProcess11"/>
    <dgm:cxn modelId="{84E27C8D-F395-4274-808F-DD58066587A3}" type="presParOf" srcId="{2FF389DA-DD0C-4B12-8DC4-7C4D08981B4E}" destId="{2111396B-FE51-4553-9B5B-6A5CB9FFBF99}" srcOrd="0" destOrd="0" presId="urn:microsoft.com/office/officeart/2005/8/layout/hProcess11"/>
    <dgm:cxn modelId="{2B393224-2EA4-42AC-A5DF-48E9E7AF1F1E}" type="presParOf" srcId="{2FF389DA-DD0C-4B12-8DC4-7C4D08981B4E}" destId="{2B70D95E-3373-4149-91C6-41440527634C}" srcOrd="1" destOrd="0" presId="urn:microsoft.com/office/officeart/2005/8/layout/hProcess11"/>
    <dgm:cxn modelId="{BBDB3AF0-F929-46C0-91CA-14FE75970990}" type="presParOf" srcId="{2FF389DA-DD0C-4B12-8DC4-7C4D08981B4E}" destId="{9A19A23A-A0B8-4D8B-8AA6-1ED05D26EC25}" srcOrd="2" destOrd="0" presId="urn:microsoft.com/office/officeart/2005/8/layout/hProcess11"/>
    <dgm:cxn modelId="{46432515-9E70-4A7A-90D5-A8487BBBA628}" type="presParOf" srcId="{57356633-555A-4BD8-B171-8C078F8F08CD}" destId="{99E18AFB-081B-4CAA-A5CB-BA5531F58906}" srcOrd="3" destOrd="0" presId="urn:microsoft.com/office/officeart/2005/8/layout/hProcess11"/>
    <dgm:cxn modelId="{BA017B85-9727-4FC9-92C4-E24B1FD5BEAA}" type="presParOf" srcId="{57356633-555A-4BD8-B171-8C078F8F08CD}" destId="{2CD098B0-35A8-4925-90DC-90B7F8549F95}" srcOrd="4" destOrd="0" presId="urn:microsoft.com/office/officeart/2005/8/layout/hProcess11"/>
    <dgm:cxn modelId="{ACA692AD-6AA7-4FDF-BEBA-C9E6FC7D51CD}" type="presParOf" srcId="{2CD098B0-35A8-4925-90DC-90B7F8549F95}" destId="{ACE9A5F9-954E-456C-BFDE-8393128A9010}" srcOrd="0" destOrd="0" presId="urn:microsoft.com/office/officeart/2005/8/layout/hProcess11"/>
    <dgm:cxn modelId="{6A3D4C0C-21F1-4003-B8EF-CD1E76CCFF4D}" type="presParOf" srcId="{2CD098B0-35A8-4925-90DC-90B7F8549F95}" destId="{99CDAD71-5C3F-4AFC-AF0E-35F193635FA5}" srcOrd="1" destOrd="0" presId="urn:microsoft.com/office/officeart/2005/8/layout/hProcess11"/>
    <dgm:cxn modelId="{6B4AE43C-AEF5-4861-BAB2-CDA63F6C1DE2}" type="presParOf" srcId="{2CD098B0-35A8-4925-90DC-90B7F8549F95}" destId="{E20957D1-8B26-4A15-ACF0-093245A5D52F}" srcOrd="2" destOrd="0" presId="urn:microsoft.com/office/officeart/2005/8/layout/hProcess11"/>
    <dgm:cxn modelId="{E9A52C00-3571-4542-B9F8-854D7C129493}" type="presParOf" srcId="{57356633-555A-4BD8-B171-8C078F8F08CD}" destId="{B052029D-946B-4627-9C96-96A2E5328987}" srcOrd="5" destOrd="0" presId="urn:microsoft.com/office/officeart/2005/8/layout/hProcess11"/>
    <dgm:cxn modelId="{C7B3507A-379B-4528-8FD0-5078755C15E1}" type="presParOf" srcId="{57356633-555A-4BD8-B171-8C078F8F08CD}" destId="{B0AE7D4C-0ABF-46B7-A176-04EA6895DED3}" srcOrd="6" destOrd="0" presId="urn:microsoft.com/office/officeart/2005/8/layout/hProcess11"/>
    <dgm:cxn modelId="{9A68D980-AEB9-49C5-B392-A69DE8374025}" type="presParOf" srcId="{B0AE7D4C-0ABF-46B7-A176-04EA6895DED3}" destId="{AD6E7643-DF2C-49AA-B836-607DC2BB82B8}" srcOrd="0" destOrd="0" presId="urn:microsoft.com/office/officeart/2005/8/layout/hProcess11"/>
    <dgm:cxn modelId="{76AA3DA7-915C-4603-AC7D-28F3A2804028}" type="presParOf" srcId="{B0AE7D4C-0ABF-46B7-A176-04EA6895DED3}" destId="{2120F268-54AB-4AB7-98A5-3C9D59EEBDBD}" srcOrd="1" destOrd="0" presId="urn:microsoft.com/office/officeart/2005/8/layout/hProcess11"/>
    <dgm:cxn modelId="{C34A5A34-B97F-4597-BE2D-805DF433636D}" type="presParOf" srcId="{B0AE7D4C-0ABF-46B7-A176-04EA6895DED3}" destId="{45FE65D4-A1F4-40DC-BCE7-1AE36AEB4939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F6C801-EEAC-4312-A14D-7667E234D9C4}">
      <dsp:nvSpPr>
        <dsp:cNvPr id="0" name=""/>
        <dsp:cNvSpPr/>
      </dsp:nvSpPr>
      <dsp:spPr>
        <a:xfrm>
          <a:off x="0" y="2931389"/>
          <a:ext cx="11857179" cy="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triangle" w="lg" len="lg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74EA17-B5F1-42A0-ABC4-43DFB18CE482}">
      <dsp:nvSpPr>
        <dsp:cNvPr id="0" name=""/>
        <dsp:cNvSpPr/>
      </dsp:nvSpPr>
      <dsp:spPr>
        <a:xfrm rot="8100000">
          <a:off x="96489" y="677626"/>
          <a:ext cx="427031" cy="427031"/>
        </a:xfrm>
        <a:prstGeom prst="teardrop">
          <a:avLst>
            <a:gd name="adj" fmla="val 11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D56C36-7C29-47D9-8837-D2EEE4C3030F}">
      <dsp:nvSpPr>
        <dsp:cNvPr id="0" name=""/>
        <dsp:cNvSpPr/>
      </dsp:nvSpPr>
      <dsp:spPr>
        <a:xfrm>
          <a:off x="143928" y="725066"/>
          <a:ext cx="332152" cy="33215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B783F7-A5B5-42EB-A0CF-3B5D14D5BDCF}">
      <dsp:nvSpPr>
        <dsp:cNvPr id="0" name=""/>
        <dsp:cNvSpPr/>
      </dsp:nvSpPr>
      <dsp:spPr>
        <a:xfrm>
          <a:off x="611962" y="1196006"/>
          <a:ext cx="2790473" cy="17353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5250" rIns="95250" bIns="142875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b="1" i="0" kern="120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611962" y="1196006"/>
        <a:ext cx="2790473" cy="1735382"/>
      </dsp:txXfrm>
    </dsp:sp>
    <dsp:sp modelId="{6BEEC5F8-BD21-44CC-8523-DC6094FEB233}">
      <dsp:nvSpPr>
        <dsp:cNvPr id="0" name=""/>
        <dsp:cNvSpPr/>
      </dsp:nvSpPr>
      <dsp:spPr>
        <a:xfrm>
          <a:off x="611962" y="586277"/>
          <a:ext cx="2790473" cy="6097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>
              <a:solidFill>
                <a:schemeClr val="tx1">
                  <a:lumMod val="65000"/>
                  <a:lumOff val="35000"/>
                </a:schemeClr>
              </a:solidFill>
              <a:latin typeface="Arial"/>
            </a:rPr>
            <a:t>January  2025</a:t>
          </a:r>
          <a:endParaRPr lang="en-US" sz="2000" kern="120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611962" y="586277"/>
        <a:ext cx="2790473" cy="609729"/>
      </dsp:txXfrm>
    </dsp:sp>
    <dsp:sp modelId="{4BF04974-8C30-4CC6-A426-6262C52A71C8}">
      <dsp:nvSpPr>
        <dsp:cNvPr id="0" name=""/>
        <dsp:cNvSpPr/>
      </dsp:nvSpPr>
      <dsp:spPr>
        <a:xfrm>
          <a:off x="310005" y="1196006"/>
          <a:ext cx="0" cy="1735382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24A5A1-17D8-4B8B-895A-9B4004B47718}">
      <dsp:nvSpPr>
        <dsp:cNvPr id="0" name=""/>
        <dsp:cNvSpPr/>
      </dsp:nvSpPr>
      <dsp:spPr>
        <a:xfrm>
          <a:off x="258560" y="2876513"/>
          <a:ext cx="108704" cy="10975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508CD5-3193-415D-9A3E-ED7B7E06B946}">
      <dsp:nvSpPr>
        <dsp:cNvPr id="0" name=""/>
        <dsp:cNvSpPr/>
      </dsp:nvSpPr>
      <dsp:spPr>
        <a:xfrm rot="18900000">
          <a:off x="1785828" y="4758120"/>
          <a:ext cx="427031" cy="427031"/>
        </a:xfrm>
        <a:prstGeom prst="teardrop">
          <a:avLst>
            <a:gd name="adj" fmla="val 11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8AB15E-DC04-4D4D-92E6-67824DA8E0EA}">
      <dsp:nvSpPr>
        <dsp:cNvPr id="0" name=""/>
        <dsp:cNvSpPr/>
      </dsp:nvSpPr>
      <dsp:spPr>
        <a:xfrm>
          <a:off x="1833267" y="4805560"/>
          <a:ext cx="332152" cy="33215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9FAA34-B60E-4CBF-9B6B-8196F88FDFA0}">
      <dsp:nvSpPr>
        <dsp:cNvPr id="0" name=""/>
        <dsp:cNvSpPr/>
      </dsp:nvSpPr>
      <dsp:spPr>
        <a:xfrm>
          <a:off x="2301301" y="2931389"/>
          <a:ext cx="2790473" cy="17353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875" rIns="0" bIns="95250" numCol="1" spcCol="1270" anchor="b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>
        <a:off x="2301301" y="2931389"/>
        <a:ext cx="2790473" cy="1735382"/>
      </dsp:txXfrm>
    </dsp:sp>
    <dsp:sp modelId="{C5A1135F-B16A-47EE-9CF4-4AFEFD626DC5}">
      <dsp:nvSpPr>
        <dsp:cNvPr id="0" name=""/>
        <dsp:cNvSpPr/>
      </dsp:nvSpPr>
      <dsp:spPr>
        <a:xfrm>
          <a:off x="2301301" y="4666772"/>
          <a:ext cx="2790473" cy="6097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>
              <a:solidFill>
                <a:schemeClr val="tx1">
                  <a:lumMod val="65000"/>
                  <a:lumOff val="35000"/>
                </a:schemeClr>
              </a:solidFill>
              <a:latin typeface="Arial"/>
            </a:rPr>
            <a:t>February 2025</a:t>
          </a:r>
          <a:endParaRPr lang="en-US" sz="2000" kern="120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2301301" y="4666772"/>
        <a:ext cx="2790473" cy="609729"/>
      </dsp:txXfrm>
    </dsp:sp>
    <dsp:sp modelId="{3A72A471-5520-4C49-BD38-486E19988D40}">
      <dsp:nvSpPr>
        <dsp:cNvPr id="0" name=""/>
        <dsp:cNvSpPr/>
      </dsp:nvSpPr>
      <dsp:spPr>
        <a:xfrm>
          <a:off x="1999344" y="2931389"/>
          <a:ext cx="0" cy="1735382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ADF938-77E6-44B5-A10E-0A99457E666C}">
      <dsp:nvSpPr>
        <dsp:cNvPr id="0" name=""/>
        <dsp:cNvSpPr/>
      </dsp:nvSpPr>
      <dsp:spPr>
        <a:xfrm>
          <a:off x="1947899" y="2876513"/>
          <a:ext cx="108704" cy="10975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66119E-91C4-4BBA-987E-172418990508}">
      <dsp:nvSpPr>
        <dsp:cNvPr id="0" name=""/>
        <dsp:cNvSpPr/>
      </dsp:nvSpPr>
      <dsp:spPr>
        <a:xfrm rot="8100000">
          <a:off x="3475167" y="677626"/>
          <a:ext cx="427031" cy="427031"/>
        </a:xfrm>
        <a:prstGeom prst="teardrop">
          <a:avLst>
            <a:gd name="adj" fmla="val 11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76B3D9-AA62-414E-A8C1-4DCF7A13EEE0}">
      <dsp:nvSpPr>
        <dsp:cNvPr id="0" name=""/>
        <dsp:cNvSpPr/>
      </dsp:nvSpPr>
      <dsp:spPr>
        <a:xfrm>
          <a:off x="3522606" y="725066"/>
          <a:ext cx="332152" cy="33215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7DB477-1E4F-40AB-80B1-2992DF48B634}">
      <dsp:nvSpPr>
        <dsp:cNvPr id="0" name=""/>
        <dsp:cNvSpPr/>
      </dsp:nvSpPr>
      <dsp:spPr>
        <a:xfrm>
          <a:off x="3990640" y="1196006"/>
          <a:ext cx="2790473" cy="17353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ACB229-2709-418D-919E-A321E886AF48}">
      <dsp:nvSpPr>
        <dsp:cNvPr id="0" name=""/>
        <dsp:cNvSpPr/>
      </dsp:nvSpPr>
      <dsp:spPr>
        <a:xfrm>
          <a:off x="3990640" y="586277"/>
          <a:ext cx="2790473" cy="6097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>
              <a:solidFill>
                <a:schemeClr val="tx1">
                  <a:lumMod val="65000"/>
                  <a:lumOff val="35000"/>
                </a:schemeClr>
              </a:solidFill>
              <a:latin typeface="Arial"/>
            </a:rPr>
            <a:t>March 2025</a:t>
          </a:r>
          <a:endParaRPr lang="en-US" sz="2000" kern="120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3990640" y="586277"/>
        <a:ext cx="2790473" cy="609729"/>
      </dsp:txXfrm>
    </dsp:sp>
    <dsp:sp modelId="{9850D653-8221-4856-A2C8-5090856AE661}">
      <dsp:nvSpPr>
        <dsp:cNvPr id="0" name=""/>
        <dsp:cNvSpPr/>
      </dsp:nvSpPr>
      <dsp:spPr>
        <a:xfrm>
          <a:off x="3688683" y="1196006"/>
          <a:ext cx="0" cy="1735382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CD1E86-5533-4A9C-BEAC-C75F958E40FA}">
      <dsp:nvSpPr>
        <dsp:cNvPr id="0" name=""/>
        <dsp:cNvSpPr/>
      </dsp:nvSpPr>
      <dsp:spPr>
        <a:xfrm>
          <a:off x="3637238" y="2876513"/>
          <a:ext cx="108704" cy="10975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7BDCAE-DA39-457D-8E65-48C60A48348C}">
      <dsp:nvSpPr>
        <dsp:cNvPr id="0" name=""/>
        <dsp:cNvSpPr/>
      </dsp:nvSpPr>
      <dsp:spPr>
        <a:xfrm rot="18900000">
          <a:off x="5164506" y="4758120"/>
          <a:ext cx="427031" cy="427031"/>
        </a:xfrm>
        <a:prstGeom prst="teardrop">
          <a:avLst>
            <a:gd name="adj" fmla="val 11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1B4DFD-5592-4BEE-8C6E-E25B6F31A9E4}">
      <dsp:nvSpPr>
        <dsp:cNvPr id="0" name=""/>
        <dsp:cNvSpPr/>
      </dsp:nvSpPr>
      <dsp:spPr>
        <a:xfrm>
          <a:off x="5211945" y="4805560"/>
          <a:ext cx="332152" cy="33215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35F85D-6EE6-48A9-A18B-6105D84ACE4F}">
      <dsp:nvSpPr>
        <dsp:cNvPr id="0" name=""/>
        <dsp:cNvSpPr/>
      </dsp:nvSpPr>
      <dsp:spPr>
        <a:xfrm>
          <a:off x="5679979" y="2931389"/>
          <a:ext cx="2790473" cy="17353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566E4E-851D-45CA-A18D-4E78368EC9C1}">
      <dsp:nvSpPr>
        <dsp:cNvPr id="0" name=""/>
        <dsp:cNvSpPr/>
      </dsp:nvSpPr>
      <dsp:spPr>
        <a:xfrm>
          <a:off x="5679979" y="4666772"/>
          <a:ext cx="2790473" cy="6097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b="1" kern="1200">
              <a:solidFill>
                <a:schemeClr val="tx1">
                  <a:lumMod val="65000"/>
                  <a:lumOff val="35000"/>
                </a:schemeClr>
              </a:solidFill>
              <a:latin typeface="Arial"/>
            </a:rPr>
            <a:t>April 2025</a:t>
          </a:r>
        </a:p>
      </dsp:txBody>
      <dsp:txXfrm>
        <a:off x="5679979" y="4666772"/>
        <a:ext cx="2790473" cy="609729"/>
      </dsp:txXfrm>
    </dsp:sp>
    <dsp:sp modelId="{A03ADBB4-EEAD-4C43-982D-37E7B6A9E423}">
      <dsp:nvSpPr>
        <dsp:cNvPr id="0" name=""/>
        <dsp:cNvSpPr/>
      </dsp:nvSpPr>
      <dsp:spPr>
        <a:xfrm>
          <a:off x="5378022" y="2931389"/>
          <a:ext cx="0" cy="1735382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6D9DB3-5557-44D4-B2B8-4CE80687C5E1}">
      <dsp:nvSpPr>
        <dsp:cNvPr id="0" name=""/>
        <dsp:cNvSpPr/>
      </dsp:nvSpPr>
      <dsp:spPr>
        <a:xfrm>
          <a:off x="5326577" y="2876513"/>
          <a:ext cx="108704" cy="10975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026D77-DFEE-43F7-8534-A486A77C3C02}">
      <dsp:nvSpPr>
        <dsp:cNvPr id="0" name=""/>
        <dsp:cNvSpPr/>
      </dsp:nvSpPr>
      <dsp:spPr>
        <a:xfrm rot="8100000">
          <a:off x="6853845" y="677626"/>
          <a:ext cx="427031" cy="427031"/>
        </a:xfrm>
        <a:prstGeom prst="teardrop">
          <a:avLst>
            <a:gd name="adj" fmla="val 11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C17F1E-DABF-4156-A0C0-532DE7978FA7}">
      <dsp:nvSpPr>
        <dsp:cNvPr id="0" name=""/>
        <dsp:cNvSpPr/>
      </dsp:nvSpPr>
      <dsp:spPr>
        <a:xfrm>
          <a:off x="6901285" y="725066"/>
          <a:ext cx="332152" cy="33215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F2B490-7EF9-4692-BAF3-0BF61C257F93}">
      <dsp:nvSpPr>
        <dsp:cNvPr id="0" name=""/>
        <dsp:cNvSpPr/>
      </dsp:nvSpPr>
      <dsp:spPr>
        <a:xfrm>
          <a:off x="7369318" y="1196006"/>
          <a:ext cx="2790473" cy="17353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26BA65-2D0D-41A2-AE3E-8675979E7626}">
      <dsp:nvSpPr>
        <dsp:cNvPr id="0" name=""/>
        <dsp:cNvSpPr/>
      </dsp:nvSpPr>
      <dsp:spPr>
        <a:xfrm>
          <a:off x="7369318" y="586277"/>
          <a:ext cx="2790473" cy="6097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b="1" kern="1200">
              <a:solidFill>
                <a:schemeClr val="tx1">
                  <a:lumMod val="65000"/>
                  <a:lumOff val="35000"/>
                </a:schemeClr>
              </a:solidFill>
              <a:latin typeface="Arial"/>
            </a:rPr>
            <a:t>May 2025</a:t>
          </a:r>
        </a:p>
      </dsp:txBody>
      <dsp:txXfrm>
        <a:off x="7369318" y="586277"/>
        <a:ext cx="2790473" cy="609729"/>
      </dsp:txXfrm>
    </dsp:sp>
    <dsp:sp modelId="{6E2D30E9-10F8-4948-930E-9037A7567D2F}">
      <dsp:nvSpPr>
        <dsp:cNvPr id="0" name=""/>
        <dsp:cNvSpPr/>
      </dsp:nvSpPr>
      <dsp:spPr>
        <a:xfrm>
          <a:off x="7067361" y="1196006"/>
          <a:ext cx="0" cy="1735382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61C8AB-8B7F-47A6-B4E5-0E0DD928854D}">
      <dsp:nvSpPr>
        <dsp:cNvPr id="0" name=""/>
        <dsp:cNvSpPr/>
      </dsp:nvSpPr>
      <dsp:spPr>
        <a:xfrm>
          <a:off x="7015916" y="2876513"/>
          <a:ext cx="108704" cy="10975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65F757-B6D2-4C67-9CAC-BF6BEEC057F3}">
      <dsp:nvSpPr>
        <dsp:cNvPr id="0" name=""/>
        <dsp:cNvSpPr/>
      </dsp:nvSpPr>
      <dsp:spPr>
        <a:xfrm rot="18900000">
          <a:off x="8543184" y="4758120"/>
          <a:ext cx="427031" cy="427031"/>
        </a:xfrm>
        <a:prstGeom prst="teardrop">
          <a:avLst>
            <a:gd name="adj" fmla="val 11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D92D2F-F1F5-4D4C-805C-2CB124BDD4CC}">
      <dsp:nvSpPr>
        <dsp:cNvPr id="0" name=""/>
        <dsp:cNvSpPr/>
      </dsp:nvSpPr>
      <dsp:spPr>
        <a:xfrm>
          <a:off x="8590624" y="4805560"/>
          <a:ext cx="332152" cy="33215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99D995-3C41-4B6C-BB4C-8FD0CAEA65AE}">
      <dsp:nvSpPr>
        <dsp:cNvPr id="0" name=""/>
        <dsp:cNvSpPr/>
      </dsp:nvSpPr>
      <dsp:spPr>
        <a:xfrm>
          <a:off x="9058657" y="2931389"/>
          <a:ext cx="2790473" cy="17353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822AD2-02E1-40CE-9DE2-7D4801E118BF}">
      <dsp:nvSpPr>
        <dsp:cNvPr id="0" name=""/>
        <dsp:cNvSpPr/>
      </dsp:nvSpPr>
      <dsp:spPr>
        <a:xfrm>
          <a:off x="9058657" y="4666772"/>
          <a:ext cx="2790473" cy="6097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b="1" kern="1200">
              <a:solidFill>
                <a:schemeClr val="tx1">
                  <a:lumMod val="65000"/>
                  <a:lumOff val="35000"/>
                </a:schemeClr>
              </a:solidFill>
              <a:latin typeface="Arial"/>
            </a:rPr>
            <a:t>June 2025</a:t>
          </a:r>
        </a:p>
      </dsp:txBody>
      <dsp:txXfrm>
        <a:off x="9058657" y="4666772"/>
        <a:ext cx="2790473" cy="609729"/>
      </dsp:txXfrm>
    </dsp:sp>
    <dsp:sp modelId="{AEF86052-0E8A-477E-919C-EC81D42DA076}">
      <dsp:nvSpPr>
        <dsp:cNvPr id="0" name=""/>
        <dsp:cNvSpPr/>
      </dsp:nvSpPr>
      <dsp:spPr>
        <a:xfrm>
          <a:off x="8756700" y="2931389"/>
          <a:ext cx="0" cy="1735382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1BDD1F-3CE4-4181-A279-9EB89AE0A4B1}">
      <dsp:nvSpPr>
        <dsp:cNvPr id="0" name=""/>
        <dsp:cNvSpPr/>
      </dsp:nvSpPr>
      <dsp:spPr>
        <a:xfrm>
          <a:off x="8705255" y="2876513"/>
          <a:ext cx="108704" cy="10975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C3B208-40E9-4CA6-84E3-D5B6E79857F5}">
      <dsp:nvSpPr>
        <dsp:cNvPr id="0" name=""/>
        <dsp:cNvSpPr/>
      </dsp:nvSpPr>
      <dsp:spPr>
        <a:xfrm>
          <a:off x="1374209" y="1608320"/>
          <a:ext cx="8236271" cy="720547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8D9E44-22C5-4AB5-B95C-DC7CF93CFF82}">
      <dsp:nvSpPr>
        <dsp:cNvPr id="0" name=""/>
        <dsp:cNvSpPr/>
      </dsp:nvSpPr>
      <dsp:spPr>
        <a:xfrm>
          <a:off x="337515" y="51470"/>
          <a:ext cx="2263450" cy="15336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Arial"/>
            </a:rPr>
            <a:t>Staffing Allocations provided based on projected enrollment</a:t>
          </a:r>
          <a:endParaRPr lang="en-US" sz="1800" kern="1200"/>
        </a:p>
      </dsp:txBody>
      <dsp:txXfrm>
        <a:off x="337515" y="51470"/>
        <a:ext cx="2263450" cy="1533698"/>
      </dsp:txXfrm>
    </dsp:sp>
    <dsp:sp modelId="{83D4B226-5C06-4EA2-808E-114D880159B9}">
      <dsp:nvSpPr>
        <dsp:cNvPr id="0" name=""/>
        <dsp:cNvSpPr/>
      </dsp:nvSpPr>
      <dsp:spPr>
        <a:xfrm>
          <a:off x="1597553" y="1776878"/>
          <a:ext cx="383424" cy="3834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11396B-FE51-4553-9B5B-6A5CB9FFBF99}">
      <dsp:nvSpPr>
        <dsp:cNvPr id="0" name=""/>
        <dsp:cNvSpPr/>
      </dsp:nvSpPr>
      <dsp:spPr>
        <a:xfrm>
          <a:off x="2903703" y="2300548"/>
          <a:ext cx="2263450" cy="15336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Arial"/>
            </a:rPr>
            <a:t>Campus Budgets Built based on Staffing Allocations</a:t>
          </a:r>
        </a:p>
      </dsp:txBody>
      <dsp:txXfrm>
        <a:off x="2903703" y="2300548"/>
        <a:ext cx="2263450" cy="1533698"/>
      </dsp:txXfrm>
    </dsp:sp>
    <dsp:sp modelId="{2B70D95E-3373-4149-91C6-41440527634C}">
      <dsp:nvSpPr>
        <dsp:cNvPr id="0" name=""/>
        <dsp:cNvSpPr/>
      </dsp:nvSpPr>
      <dsp:spPr>
        <a:xfrm>
          <a:off x="3843716" y="1725411"/>
          <a:ext cx="383424" cy="3834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E9A5F9-954E-456C-BFDE-8393128A9010}">
      <dsp:nvSpPr>
        <dsp:cNvPr id="0" name=""/>
        <dsp:cNvSpPr/>
      </dsp:nvSpPr>
      <dsp:spPr>
        <a:xfrm>
          <a:off x="5280326" y="0"/>
          <a:ext cx="2263450" cy="15336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Arial"/>
            </a:rPr>
            <a:t>NES Staffing Cross-walks</a:t>
          </a:r>
          <a:endParaRPr lang="en-US" sz="1800" kern="1200"/>
        </a:p>
      </dsp:txBody>
      <dsp:txXfrm>
        <a:off x="5280326" y="0"/>
        <a:ext cx="2263450" cy="1533698"/>
      </dsp:txXfrm>
    </dsp:sp>
    <dsp:sp modelId="{99CDAD71-5C3F-4AFC-AF0E-35F193635FA5}">
      <dsp:nvSpPr>
        <dsp:cNvPr id="0" name=""/>
        <dsp:cNvSpPr/>
      </dsp:nvSpPr>
      <dsp:spPr>
        <a:xfrm>
          <a:off x="6220339" y="1725411"/>
          <a:ext cx="383424" cy="3834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6E7643-DF2C-49AA-B836-607DC2BB82B8}">
      <dsp:nvSpPr>
        <dsp:cNvPr id="0" name=""/>
        <dsp:cNvSpPr/>
      </dsp:nvSpPr>
      <dsp:spPr>
        <a:xfrm>
          <a:off x="7656950" y="2300548"/>
          <a:ext cx="2263450" cy="15336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Arial"/>
            </a:rPr>
            <a:t>NES Campus Budgets</a:t>
          </a:r>
          <a:r>
            <a:rPr lang="en-US" sz="1800" kern="1200"/>
            <a:t> Finalized</a:t>
          </a:r>
        </a:p>
      </dsp:txBody>
      <dsp:txXfrm>
        <a:off x="7656950" y="2300548"/>
        <a:ext cx="2263450" cy="1533698"/>
      </dsp:txXfrm>
    </dsp:sp>
    <dsp:sp modelId="{2120F268-54AB-4AB7-98A5-3C9D59EEBDBD}">
      <dsp:nvSpPr>
        <dsp:cNvPr id="0" name=""/>
        <dsp:cNvSpPr/>
      </dsp:nvSpPr>
      <dsp:spPr>
        <a:xfrm>
          <a:off x="8596963" y="1725411"/>
          <a:ext cx="383424" cy="3834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7/3/layout/DropPinTimeline">
  <dgm:title val="Drop Pin Timeline"/>
  <dgm:desc val="Use to show a list of events in chronological order. An invisible box next to the pin contains the date and the description is immediately below. It can display a medium amount of text and medium length date format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/>
      <dgm:constr type="ctrY" for="ch" forName="divider" refType="h" fact="0.5"/>
      <dgm:constr type="l" for="ch" forName="divider"/>
      <dgm:constr type="w" for="ch" forName="nodes" refType="w"/>
      <dgm:constr type="h" for="ch" forName="nodes" refType="h" fact="0.8"/>
      <dgm:constr type="ctrY" for="ch" forName="nodes" refType="h" fact="0.5"/>
    </dgm:constrLst>
    <dgm:layoutNode name="divider" styleLbl="fgAcc1">
      <dgm:alg type="sp"/>
      <dgm:choose name="ArrowShape">
        <dgm:if name="ArrowShapeLTR" func="var" arg="dir" op="equ" val="norm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 w="19050">
                    <a:solidFill>
                      <a:srgbClr val="000000"/>
                    </a:solidFill>
                    <a:tailEnd type="triangle" w="lg" len="lg"/>
                  </a:ln>
                </dgm1612:spPr>
              </a:ext>
            </dgm:extLst>
          </dgm:shape>
        </dgm:if>
        <dgm:else name="ArrowShapeRTL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>
                    <a:solidFill>
                      <a:srgbClr val="000000"/>
                    </a:solidFill>
                    <a:headEnd type="triangle" w="lg" len="lg"/>
                  </a:ln>
                </dgm1612:spPr>
              </a:ext>
            </dgm:extLst>
          </dgm:shape>
        </dgm:else>
      </dgm:choos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onstrLst>
        <dgm:constr type="primFontSz" for="des" forName="L1TextContainer" val="20"/>
        <dgm:constr type="primFontSz" for="des" forName="L2TextContainer" refType="primFontSz" refFor="des" refForName="L1TextContainer" op="equ" fact="0.75"/>
        <dgm:constr type="w" for="ch" forName="composite" refType="w"/>
        <dgm:constr type="h" for="ch" forName="composite" refType="h"/>
        <dgm:constr type="w" for="ch" forName="spaceBetweenRectangles" refType="w" refFor="ch" refForName="composite" fact="-0.5"/>
        <dgm:constr type="w" for="ch" ptType="sibTrans" op="equ"/>
        <dgm:constr type="primFontSz" for="des" forName="L1TextContainer" op="equ"/>
        <dgm:constr type="primFontSz" for="des" forName="L2TextContainer" op="equ"/>
        <dgm:constr type="primFontSz" for="des" forName="L1TextContainer1" val="20"/>
        <dgm:constr type="primFontSz" for="des" forName="L2TextContainer1" refType="primFontSz" refFor="des" refForName="L1TextContainer1" op="equ" fact="0.75"/>
        <dgm:constr type="w" for="ch" forName="composite1" refType="w"/>
        <dgm:constr type="h" for="ch" forName="composite1" refType="h"/>
        <dgm:constr type="w" for="ch" forName="spaceBetweenRectangles1" refType="w" refFor="ch" refForName="composite1" fact="0.28"/>
        <dgm:constr type="primFontSz" for="des" forName="L1TextContainer1" op="equ"/>
        <dgm:constr type="primFontSz" for="des" forName="L2TextContainer1" op="equ"/>
      </dgm:constrLst>
      <dgm:choose name="LayoutBasedOnCountOfNodes">
        <dgm:if name="LessThanOrEqualToTwoNodes" axis="ch" ptType="node" func="cnt" op="lte" val="2">
          <dgm:forEach name="nodesForEach1" axis="ch" ptType="node">
            <dgm:layoutNode name="composite1">
              <dgm:alg type="composite"/>
              <dgm:shape xmlns:r="http://schemas.openxmlformats.org/officeDocument/2006/relationships" r:blip="">
                <dgm:adjLst/>
              </dgm:shape>
              <dgm:choose name="CaseForLayoutDirection1">
                <dgm:if name="CaseForLayoutDirectionLTR1" func="var" arg="dir" op="equ" val="norm">
                  <dgm:choose name="CaseForPlacingNodesAboveAndBelowDividerLTR1">
                    <dgm:if name="CaseForPlacingNodeAboveDividerLTR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LTR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if>
                <dgm:else name="CaseForLayoutDirectionRTL1">
                  <dgm:choose name="CaseForPlacingNodesAboveAndBelowDividerRTL1">
                    <dgm:if name="CaseForPlacingNodeAboveDividerRTL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RTL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else>
              </dgm:choose>
              <dgm:layoutNode name="ConnectorPoint1" styleLbl="lnNode1" moveWith="ConnectLine1">
                <dgm:alg type="sp"/>
                <dgm:shape xmlns:r="http://schemas.openxmlformats.org/officeDocument/2006/relationships" type="ellipse" r:blip="" zOrderOff="10">
                  <dgm:adjLst/>
                </dgm:shape>
                <dgm:presOf/>
                <dgm:constrLst>
                  <dgm:constr type="w" refType="h" op="equ"/>
                </dgm:constrLst>
              </dgm:layoutNode>
              <dgm:layoutNode name="DropPinPlaceHolder1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1" refType="w"/>
                  <dgm:constr type="h" for="ch" forName="DropPin1" refType="h"/>
                  <dgm:constr type="ctrX" for="ch" forName="DropPin1" refType="w" fact="0.5"/>
                  <dgm:constr type="ctrY" for="ch" forName="DropPin1" refType="h" fact="0.5"/>
                  <dgm:constr type="w" for="ch" forName="Ellipse1" refType="w" refFor="ch" refForName="DropPin1" fact="0.55"/>
                  <dgm:constr type="h" for="ch" forName="Ellipse1" refType="w" refFor="ch" refForName="DropPin1" fact="0.55"/>
                  <dgm:constr type="ctrX" for="ch" forName="Ellipse1" refType="ctrX" refFor="ch" refForName="DropPin1"/>
                  <dgm:constr type="ctrY" for="ch" forName="Ellipse1" refType="ctrY" refFor="ch" refForName="DropPin1"/>
                </dgm:constrLst>
                <dgm:layoutNode name="DropPin1" styleLbl="alignNode1">
                  <dgm:alg type="sp"/>
                  <dgm:choose name="CaseForPlacingTearDropAboveAndBelowDivider1">
                    <dgm:if name="CaseForPlacingTearDropAboveDivider1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1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1" styleLbl="fgAcc1" moveWith="DropPin1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1" styleLbl="revTx" moveWith="L1TextContainer">
                <dgm:varLst>
                  <dgm:bulletEnabled val="1"/>
                </dgm:varLst>
                <dgm:choose name="casesForTxtDirLogic1">
                  <dgm:if name="Name771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5"/>
                      <dgm:constr type="bMarg" refType="primFontSz" fact="0.75"/>
                    </dgm:constrLst>
                  </dgm:if>
                  <dgm:else name="Name881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1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1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1" axis="followSib" ptType="sibTrans" cnt="1">
              <dgm:layoutNode name="spaceBetweenRectangles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if>
        <dgm:else name="MoreThanTwoNodes">
          <dgm:forEach name="nodesForEach" axis="ch" ptType="node">
            <dgm:layoutNode name="composite">
              <dgm:alg type="composite"/>
              <dgm:shape xmlns:r="http://schemas.openxmlformats.org/officeDocument/2006/relationships" r:blip="">
                <dgm:adjLst/>
              </dgm:shape>
              <dgm:choose name="CaseForLayoutDirection">
                <dgm:if name="CaseForLayoutDirectionLTR" func="var" arg="dir" op="equ" val="norm">
                  <dgm:choose name="CaseForPlacingNodesAboveAndBelowDividerLTR">
                    <dgm:if name="CaseForPlacingNodeAboveDividerLTR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LTR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if>
                <dgm:else name="CaseForLayoutDirectionRTL">
                  <dgm:choose name="CaseForPlacingNodesAboveAndBelowDividerRTL">
                    <dgm:if name="CaseForPlacingNodeAboveDividerRTL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RTL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else>
              </dgm:choose>
              <dgm:layoutNode name="ConnectorPoint" styleLbl="lnNode1" moveWith="ConnectLine">
                <dgm:alg type="sp"/>
                <dgm:shape xmlns:r="http://schemas.openxmlformats.org/officeDocument/2006/relationships" type="ellipse" r:blip="" zOrderOff="10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6350"/>
                      </dgm1612:spPr>
                    </a:ext>
                  </dgm:extLst>
                </dgm:shape>
                <dgm:presOf/>
                <dgm:constrLst>
                  <dgm:constr type="w" refType="h" op="equ"/>
                </dgm:constrLst>
              </dgm:layoutNode>
              <dgm:layoutNode name="DropPinPlaceHolder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" refType="w"/>
                  <dgm:constr type="h" for="ch" forName="DropPin" refType="h"/>
                  <dgm:constr type="ctrX" for="ch" forName="DropPin" refType="w" fact="0.5"/>
                  <dgm:constr type="ctrY" for="ch" forName="DropPin" refType="h" fact="0.5"/>
                  <dgm:constr type="w" for="ch" forName="Ellipse" refType="w" refFor="ch" refForName="DropPin" fact="0.55"/>
                  <dgm:constr type="h" for="ch" forName="Ellipse" refType="w" refFor="ch" refForName="DropPin" fact="0.55"/>
                  <dgm:constr type="ctrX" for="ch" forName="Ellipse" refType="ctrX" refFor="ch" refForName="DropPin"/>
                  <dgm:constr type="ctrY" for="ch" forName="Ellipse" refType="ctrY" refFor="ch" refForName="DropPin"/>
                </dgm:constrLst>
                <dgm:layoutNode name="DropPin" styleLbl="alignNode1">
                  <dgm:alg type="sp"/>
                  <dgm:choose name="CaseForPlacingTearDropAboveAndBelowDivider">
                    <dgm:if name="CaseForPlacingTearDropAboveDivider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" styleLbl="fgAcc1" moveWith="DropPin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" styleLbl="revTx" moveWith="L1TextContainer">
                <dgm:varLst>
                  <dgm:bulletEnabled val="1"/>
                </dgm:varLst>
                <dgm:choose name="casesForTxtDirLogic">
                  <dgm:if name="Name77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5"/>
                      <dgm:constr type="bMarg" refType="primFontSz" fact="0.75"/>
                    </dgm:constrLst>
                  </dgm:if>
                  <dgm:else name="Name88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" axis="followSib" ptType="sibTrans" cnt="1">
              <dgm:layoutNode name="spaceBetweenRectangles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else>
      </dgm:choose>
    </dgm:layoutNode>
  </dgm:layoutNode>
  <dgm:extLst>
    <a:ext uri="{68A01E43-0DF5-4B5B-8FA6-DAF915123BFB}">
      <dgm1612:lstStyle xmlns:dgm1612="http://schemas.microsoft.com/office/drawing/2016/12/diagram">
        <a:lvl1pPr>
          <a:defRPr b="1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585FA3F-FB40-458D-9FFF-723EC88DD5F0}" type="datetimeFigureOut">
              <a:t>4/23/25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281C441-B7B4-4D09-A54B-E34A75370D2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360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81C441-B7B4-4D09-A54B-E34A75370D2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4890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Note: If a school felt their projected enrollment was off, they were able to appeal that to the Finance team. Approximately 12 adjustments were made across the district.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81C441-B7B4-4D09-A54B-E34A75370D2E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844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Field ES in Central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81C441-B7B4-4D09-A54B-E34A75370D2E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5358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Bastian ES in South</a:t>
            </a:r>
          </a:p>
          <a:p>
            <a:r>
              <a:rPr lang="en-US">
                <a:ea typeface="Calibri"/>
                <a:cs typeface="Calibri"/>
              </a:rPr>
              <a:t>Enrollment constant</a:t>
            </a:r>
            <a:endParaRPr lang="en-US"/>
          </a:p>
          <a:p>
            <a:r>
              <a:rPr lang="en-US">
                <a:ea typeface="Calibri"/>
                <a:cs typeface="Calibri"/>
              </a:rPr>
              <a:t>Ada not great</a:t>
            </a:r>
          </a:p>
          <a:p>
            <a:r>
              <a:rPr lang="en-US">
                <a:ea typeface="Calibri"/>
                <a:cs typeface="Calibri"/>
              </a:rPr>
              <a:t>Additional $75/student stabilized budget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81C441-B7B4-4D09-A54B-E34A75370D2E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0739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West Briar MS in West </a:t>
            </a:r>
          </a:p>
          <a:p>
            <a:r>
              <a:rPr lang="en-US">
                <a:ea typeface="Calibri"/>
                <a:cs typeface="Calibri"/>
              </a:rPr>
              <a:t>Some loss of students</a:t>
            </a:r>
            <a:endParaRPr lang="en-US"/>
          </a:p>
          <a:p>
            <a:r>
              <a:rPr lang="en-US">
                <a:ea typeface="Calibri"/>
                <a:cs typeface="Calibri"/>
              </a:rPr>
              <a:t>Strong(er) ADA</a:t>
            </a:r>
          </a:p>
          <a:p>
            <a:r>
              <a:rPr lang="en-US">
                <a:ea typeface="Calibri"/>
                <a:cs typeface="Calibri"/>
              </a:rPr>
              <a:t>10% back into budget </a:t>
            </a: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81C441-B7B4-4D09-A54B-E34A75370D2E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8144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Herrera ES in North</a:t>
            </a:r>
          </a:p>
          <a:p>
            <a:r>
              <a:rPr lang="en-US" dirty="0">
                <a:ea typeface="Calibri"/>
                <a:cs typeface="Calibri"/>
              </a:rPr>
              <a:t>Some loss of enrollment</a:t>
            </a:r>
            <a:endParaRPr lang="en-US" dirty="0"/>
          </a:p>
          <a:p>
            <a:r>
              <a:rPr lang="en-US" dirty="0">
                <a:ea typeface="Calibri"/>
                <a:cs typeface="Calibri"/>
              </a:rPr>
              <a:t>Low ADA – dropped significantly (Dropped .9%) / SY24-25 ADA: 94.5% </a:t>
            </a:r>
          </a:p>
          <a:p>
            <a:endParaRPr lang="en-US">
              <a:ea typeface="Calibri"/>
              <a:cs typeface="Calibri"/>
            </a:endParaRPr>
          </a:p>
          <a:p>
            <a:r>
              <a:rPr lang="en-US" dirty="0"/>
              <a:t>25-26 Allocation for Example D: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/>
              <a:t>687 Projected Enrollment x 93.6% ADA x 5,086 Per Unit Allocation = $3,270,293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/>
              <a:t>(25-26 Prelim. Allocation) $3,270,293 – (24-25 Allocation) $3,571,655 = Reduction ($301,362) * 10% = $30,136 add back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/>
              <a:t>FY26 Allocation = $3,300,429</a:t>
            </a:r>
            <a:endParaRPr lang="en-US" dirty="0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81C441-B7B4-4D09-A54B-E34A75370D2E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8756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Some of these schools are small by design – Leland, High School Ahead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81C441-B7B4-4D09-A54B-E34A75370D2E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8438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All of these are intentionally designed to be small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81C441-B7B4-4D09-A54B-E34A75370D2E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793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33" y="0"/>
            <a:ext cx="12179141" cy="6856857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609600" y="883003"/>
            <a:ext cx="10363200" cy="17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500"/>
              <a:buFont typeface="Rockwell"/>
              <a:buNone/>
              <a:defRPr sz="5500" b="1" i="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609607" y="2818597"/>
            <a:ext cx="102366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200" b="0">
                <a:solidFill>
                  <a:srgbClr val="FFFFFF"/>
                </a:solidFill>
              </a:defRPr>
            </a:lvl1pPr>
            <a:lvl2pPr lvl="1" algn="ctr" rtl="0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 rtl="0"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fld id="{10F38D38-FD70-4B13-9CD2-7273EC25694D}" type="datetimeFigureOut">
              <a:rPr lang="en-US" smtClean="0"/>
              <a:t>4/23/25</a:t>
            </a:fld>
            <a:endParaRPr lang="en-US"/>
          </a:p>
        </p:txBody>
      </p:sp>
      <p:sp>
        <p:nvSpPr>
          <p:cNvPr id="21" name="Google Shape;21;p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900"/>
              <a:buNone/>
              <a:defRPr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 lang="en-US"/>
          </a:p>
        </p:txBody>
      </p:sp>
      <p:sp>
        <p:nvSpPr>
          <p:cNvPr id="22" name="Google Shape;22;p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E0F6B6AD-8CF8-4F54-B364-C96585720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895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A55A3-7A28-4F76-A475-84E18062A9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A6B628-C12D-DCA8-E484-F118BC1699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6431C5-5741-8A92-E56B-4B0978FE9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38D38-FD70-4B13-9CD2-7273EC25694D}" type="datetimeFigureOut">
              <a:rPr lang="en-US" smtClean="0"/>
              <a:t>4/23/25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E27142-7D32-B91B-7DAA-0637492CA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552B9E-E42B-9504-4533-840E2C24D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6B6AD-8CF8-4F54-B364-C96585720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92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" y="0"/>
            <a:ext cx="12179140" cy="68568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883004"/>
            <a:ext cx="10363200" cy="1714725"/>
          </a:xfrm>
        </p:spPr>
        <p:txBody>
          <a:bodyPr lIns="0" tIns="0" rIns="0" bIns="0" anchor="b" anchorCtr="0">
            <a:noAutofit/>
          </a:bodyPr>
          <a:lstStyle>
            <a:lvl1pPr algn="l">
              <a:lnSpc>
                <a:spcPts val="7333"/>
              </a:lnSpc>
              <a:defRPr sz="7333" b="0" i="0" kern="0" spc="27" baseline="0">
                <a:solidFill>
                  <a:srgbClr val="FFFFFF"/>
                </a:solidFill>
                <a:latin typeface="Novecento sans wide Normal" panose="00000505000000000000" pitchFamily="50" charset="0"/>
                <a:cs typeface="Novecento sans wide Normal" panose="00000505000000000000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3" y="2818597"/>
            <a:ext cx="10236575" cy="1752600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2933" b="0">
                <a:solidFill>
                  <a:srgbClr val="FFFFFF"/>
                </a:solidFill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D6909EE-8428-ED45-A84E-918F1C872BF6}" type="datetime1">
              <a:rPr lang="en-US" smtClean="0"/>
              <a:t>4/23/25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D52C1F8-3BA5-F24E-8618-E52498D871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3119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" y="0"/>
            <a:ext cx="12179140" cy="68568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883003"/>
            <a:ext cx="10363200" cy="1714725"/>
          </a:xfrm>
        </p:spPr>
        <p:txBody>
          <a:bodyPr lIns="0" tIns="0" rIns="0" bIns="0" anchor="b" anchorCtr="0">
            <a:noAutofit/>
          </a:bodyPr>
          <a:lstStyle>
            <a:lvl1pPr algn="l">
              <a:lnSpc>
                <a:spcPts val="7333"/>
              </a:lnSpc>
              <a:defRPr sz="7333" b="0" i="0" kern="0" spc="27" baseline="0">
                <a:solidFill>
                  <a:srgbClr val="FFFFFF"/>
                </a:solidFill>
                <a:latin typeface="Novecento sans wide Normal" panose="00000505000000000000" pitchFamily="50" charset="0"/>
                <a:cs typeface="Novecento sans wide Normal" panose="00000505000000000000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2" y="2818597"/>
            <a:ext cx="10236575" cy="1752600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2933" b="0">
                <a:solidFill>
                  <a:srgbClr val="FFFFFF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D6909EE-8428-ED45-A84E-918F1C872BF6}" type="datetime1">
              <a:rPr lang="en-US" smtClean="0"/>
              <a:t>4/23/25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D52C1F8-3BA5-F24E-8618-E52498D871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1759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333">
                <a:latin typeface="Novecento sans wide Normal" panose="00000505000000000000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8BF24-1FCF-C340-8CFB-DB3C3349ACCC}" type="datetime1">
              <a:rPr lang="en-US" smtClean="0"/>
              <a:t>4/23/25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609600" y="1417639"/>
            <a:ext cx="109728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33868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4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2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84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41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98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55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4185A-E6FE-D249-9FD8-BF84FBA422D9}" type="datetime1">
              <a:rPr lang="en-US" smtClean="0"/>
              <a:t>4/23/25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0314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4185A-E6FE-D249-9FD8-BF84FBA422D9}" type="datetime1">
              <a:rPr lang="en-US" smtClean="0"/>
              <a:t>4/23/25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5156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5416F-5F90-1146-8268-C05824483EC8}" type="datetime1">
              <a:rPr lang="en-US" smtClean="0"/>
              <a:t>4/23/25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609600" y="1417639"/>
            <a:ext cx="109728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61508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70" indent="0">
              <a:buNone/>
              <a:defRPr sz="2667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8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70" indent="0">
              <a:buNone/>
              <a:defRPr sz="2667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8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90895-1BE0-C341-AE02-508256686F36}" type="datetime1">
              <a:rPr lang="en-US" smtClean="0"/>
              <a:t>4/23/25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609600" y="1417639"/>
            <a:ext cx="109728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08264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90895-1BE0-C341-AE02-508256686F36}" type="datetime1">
              <a:rPr lang="en-US" smtClean="0"/>
              <a:t>4/23/25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609600" y="1417639"/>
            <a:ext cx="109728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86207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0CF93-691A-3249-B89D-4943F64778C6}" type="datetime1">
              <a:rPr lang="en-US" smtClean="0"/>
              <a:t>4/23/25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609600" y="1417639"/>
            <a:ext cx="109728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8527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1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67A2B9"/>
              </a:buClr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body" idx="1"/>
          </p:nvPr>
        </p:nvSpPr>
        <p:spPr>
          <a:xfrm rot="5400000">
            <a:off x="3832950" y="-1623149"/>
            <a:ext cx="4526100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rmAutofit/>
          </a:bodyPr>
          <a:lstStyle>
            <a:lvl1pPr marL="457200" lvl="0" indent="-381000" algn="l" rtl="0"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ct val="100000"/>
              <a:buChar char="•"/>
              <a:tabLst>
                <a:tab pos="1660525" algn="l"/>
              </a:tabLst>
              <a:defRPr/>
            </a:lvl1pPr>
            <a:lvl2pPr marL="914400" lvl="1" indent="-381000" algn="l" rtl="0"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Char char="–"/>
              <a:defRPr/>
            </a:lvl2pPr>
            <a:lvl3pPr marL="1371600" lvl="2" indent="-381000" algn="l" rtl="0"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Char char="•"/>
              <a:defRPr/>
            </a:lvl3pPr>
            <a:lvl4pPr marL="1828800" lvl="3" indent="-381000" algn="l" rtl="0"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Char char="–"/>
              <a:defRPr/>
            </a:lvl4pPr>
            <a:lvl5pPr marL="2286000" lvl="4" indent="-381000" algn="l" rtl="0"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Char char="»"/>
              <a:defRPr/>
            </a:lvl5pPr>
            <a:lvl6pPr marL="2743200" lvl="5" indent="-3810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6pPr>
            <a:lvl7pPr marL="3200400" lvl="6" indent="-3810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7pPr>
            <a:lvl8pPr marL="3657600" lvl="7" indent="-3810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8pPr>
            <a:lvl9pPr marL="4114800" lvl="8" indent="-3810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1" name="Google Shape;81;p1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fld id="{10F38D38-FD70-4B13-9CD2-7273EC25694D}" type="datetimeFigureOut">
              <a:rPr lang="en-US" smtClean="0"/>
              <a:t>4/23/25</a:t>
            </a:fld>
            <a:endParaRPr lang="en-US"/>
          </a:p>
        </p:txBody>
      </p:sp>
      <p:sp>
        <p:nvSpPr>
          <p:cNvPr id="82" name="Google Shape;82;p1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 lang="en-US"/>
          </a:p>
        </p:txBody>
      </p:sp>
      <p:sp>
        <p:nvSpPr>
          <p:cNvPr id="83" name="Google Shape;83;p1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fld id="{E0F6B6AD-8CF8-4F54-B364-C96585720807}" type="slidenum">
              <a:rPr lang="en-US" smtClean="0"/>
              <a:t>‹#›</a:t>
            </a:fld>
            <a:endParaRPr lang="en-US"/>
          </a:p>
        </p:txBody>
      </p:sp>
      <p:cxnSp>
        <p:nvCxnSpPr>
          <p:cNvPr id="84" name="Google Shape;84;p11"/>
          <p:cNvCxnSpPr/>
          <p:nvPr/>
        </p:nvCxnSpPr>
        <p:spPr>
          <a:xfrm>
            <a:off x="609600" y="1417639"/>
            <a:ext cx="10972800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30061728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98BE8-524C-E64D-90EC-268C93D4DCFF}" type="datetime1">
              <a:rPr lang="en-US" smtClean="0"/>
              <a:t>4/23/25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1371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8B5BF-743E-C14B-BDF6-81B515F68EDE}" type="datetime1">
              <a:rPr lang="en-US" smtClean="0"/>
              <a:t>4/23/25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0370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70" indent="0">
              <a:buNone/>
              <a:defRPr sz="3733"/>
            </a:lvl2pPr>
            <a:lvl3pPr marL="1219140" indent="0">
              <a:buNone/>
              <a:defRPr sz="3200"/>
            </a:lvl3pPr>
            <a:lvl4pPr marL="1828709" indent="0">
              <a:buNone/>
              <a:defRPr sz="2667"/>
            </a:lvl4pPr>
            <a:lvl5pPr marL="2438278" indent="0">
              <a:buNone/>
              <a:defRPr sz="2667"/>
            </a:lvl5pPr>
            <a:lvl6pPr marL="3047848" indent="0">
              <a:buNone/>
              <a:defRPr sz="2667"/>
            </a:lvl6pPr>
            <a:lvl7pPr marL="3657418" indent="0">
              <a:buNone/>
              <a:defRPr sz="2667"/>
            </a:lvl7pPr>
            <a:lvl8pPr marL="4266987" indent="0">
              <a:buNone/>
              <a:defRPr sz="2667"/>
            </a:lvl8pPr>
            <a:lvl9pPr marL="4876557" indent="0">
              <a:buNone/>
              <a:defRPr sz="2667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FA215-819D-5E41-BB55-78274DDDE598}" type="datetime1">
              <a:rPr lang="en-US" smtClean="0"/>
              <a:t>4/23/25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546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8B5BF-743E-C14B-BDF6-81B515F68EDE}" type="datetime1">
              <a:rPr lang="en-US" smtClean="0"/>
              <a:t>4/23/25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0256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FA215-819D-5E41-BB55-78274DDDE598}" type="datetime1">
              <a:rPr lang="en-US" smtClean="0"/>
              <a:t>4/23/25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5291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5B24E-F8C6-E948-995E-7B638AE26B4A}" type="datetime1">
              <a:rPr lang="en-US" smtClean="0"/>
              <a:t>4/23/25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09600" y="1417639"/>
            <a:ext cx="109728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79503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6826D-2BDC-0A4B-A6EF-0D3953E01A94}" type="datetime1">
              <a:rPr lang="en-US" smtClean="0"/>
              <a:t>4/23/25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8839200" y="274639"/>
            <a:ext cx="0" cy="5851525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53913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" y="0"/>
            <a:ext cx="12179140" cy="68568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883003"/>
            <a:ext cx="10363200" cy="1714725"/>
          </a:xfrm>
        </p:spPr>
        <p:txBody>
          <a:bodyPr lIns="0" tIns="0" rIns="0" bIns="0" anchor="b" anchorCtr="0">
            <a:noAutofit/>
          </a:bodyPr>
          <a:lstStyle>
            <a:lvl1pPr algn="l">
              <a:lnSpc>
                <a:spcPts val="7333"/>
              </a:lnSpc>
              <a:defRPr sz="7333" b="1" i="0" kern="0" spc="27" baseline="0">
                <a:solidFill>
                  <a:srgbClr val="FFFFFF"/>
                </a:solidFill>
                <a:latin typeface="Rockwell"/>
                <a:cs typeface="Rockwel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2" y="2818597"/>
            <a:ext cx="10236575" cy="1752600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2933" b="0">
                <a:solidFill>
                  <a:srgbClr val="FFFFFF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D52C1F8-3BA5-F24E-8618-E52498D871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0234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09600" y="1417639"/>
            <a:ext cx="109728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25300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833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2"/>
          <p:cNvSpPr txBox="1">
            <a:spLocks noGrp="1"/>
          </p:cNvSpPr>
          <p:nvPr>
            <p:ph type="title"/>
          </p:nvPr>
        </p:nvSpPr>
        <p:spPr>
          <a:xfrm rot="5400000">
            <a:off x="7285050" y="1828789"/>
            <a:ext cx="585150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67A2B9"/>
              </a:buClr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7" name="Google Shape;87;p12"/>
          <p:cNvSpPr txBox="1">
            <a:spLocks noGrp="1"/>
          </p:cNvSpPr>
          <p:nvPr>
            <p:ph type="body" idx="1"/>
          </p:nvPr>
        </p:nvSpPr>
        <p:spPr>
          <a:xfrm rot="5400000">
            <a:off x="1697000" y="-812861"/>
            <a:ext cx="5851500" cy="80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rmAutofit/>
          </a:bodyPr>
          <a:lstStyle>
            <a:lvl1pPr marL="457200" lvl="0" indent="-381000" algn="l" rtl="0"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ct val="100000"/>
              <a:buChar char="•"/>
              <a:defRPr/>
            </a:lvl1pPr>
            <a:lvl2pPr marL="914400" lvl="1" indent="-381000" algn="l" rtl="0"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Char char="–"/>
              <a:defRPr/>
            </a:lvl2pPr>
            <a:lvl3pPr marL="1371600" lvl="2" indent="-381000" algn="l" rtl="0"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Char char="•"/>
              <a:defRPr/>
            </a:lvl3pPr>
            <a:lvl4pPr marL="1828800" lvl="3" indent="-381000" algn="l" rtl="0"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Char char="–"/>
              <a:defRPr/>
            </a:lvl4pPr>
            <a:lvl5pPr marL="2286000" lvl="4" indent="-381000" algn="l" rtl="0"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Char char="»"/>
              <a:defRPr/>
            </a:lvl5pPr>
            <a:lvl6pPr marL="2743200" lvl="5" indent="-3810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6pPr>
            <a:lvl7pPr marL="3200400" lvl="6" indent="-3810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7pPr>
            <a:lvl8pPr marL="3657600" lvl="7" indent="-3810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8pPr>
            <a:lvl9pPr marL="4114800" lvl="8" indent="-3810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8" name="Google Shape;88;p1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fld id="{10F38D38-FD70-4B13-9CD2-7273EC25694D}" type="datetimeFigureOut">
              <a:rPr lang="en-US" smtClean="0"/>
              <a:t>4/23/25</a:t>
            </a:fld>
            <a:endParaRPr lang="en-US"/>
          </a:p>
        </p:txBody>
      </p:sp>
      <p:sp>
        <p:nvSpPr>
          <p:cNvPr id="89" name="Google Shape;89;p1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 lang="en-US"/>
          </a:p>
        </p:txBody>
      </p:sp>
      <p:sp>
        <p:nvSpPr>
          <p:cNvPr id="90" name="Google Shape;90;p1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fld id="{E0F6B6AD-8CF8-4F54-B364-C96585720807}" type="slidenum">
              <a:rPr lang="en-US" smtClean="0"/>
              <a:t>‹#›</a:t>
            </a:fld>
            <a:endParaRPr lang="en-US"/>
          </a:p>
        </p:txBody>
      </p:sp>
      <p:cxnSp>
        <p:nvCxnSpPr>
          <p:cNvPr id="91" name="Google Shape;91;p12"/>
          <p:cNvCxnSpPr/>
          <p:nvPr/>
        </p:nvCxnSpPr>
        <p:spPr>
          <a:xfrm>
            <a:off x="8839200" y="274639"/>
            <a:ext cx="0" cy="585150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9163186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09600" y="1417639"/>
            <a:ext cx="109728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56340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09600" y="1417639"/>
            <a:ext cx="109728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90925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09600" y="1417639"/>
            <a:ext cx="109728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61438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9201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800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1754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09600" y="1417639"/>
            <a:ext cx="109728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73288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8839200" y="274639"/>
            <a:ext cx="0" cy="5851525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968927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8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883002"/>
            <a:ext cx="10363200" cy="1714725"/>
          </a:xfrm>
        </p:spPr>
        <p:txBody>
          <a:bodyPr lIns="0" tIns="0" rIns="0" bIns="0" anchor="b" anchorCtr="0">
            <a:noAutofit/>
          </a:bodyPr>
          <a:lstStyle>
            <a:lvl1pPr algn="l">
              <a:lnSpc>
                <a:spcPts val="7200"/>
              </a:lnSpc>
              <a:defRPr sz="7200" b="1" i="0" kern="0" spc="20" baseline="0">
                <a:solidFill>
                  <a:srgbClr val="FFFFFF"/>
                </a:solidFill>
                <a:latin typeface="Rockwell"/>
                <a:cs typeface="Rockwel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3" y="2818597"/>
            <a:ext cx="10236575" cy="1752600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360977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7212" y="1202167"/>
            <a:ext cx="11229956" cy="1333500"/>
          </a:xfrm>
        </p:spPr>
        <p:txBody>
          <a:bodyPr/>
          <a:lstStyle>
            <a:lvl1pPr marL="145236" marR="0" indent="-129099" algn="l" defTabSz="451845" rtl="0" eaLnBrk="1" fontAlgn="base" latinLnBrk="0" hangingPunct="1">
              <a:lnSpc>
                <a:spcPct val="100000"/>
              </a:lnSpc>
              <a:spcBef>
                <a:spcPts val="706"/>
              </a:spcBef>
              <a:spcAft>
                <a:spcPts val="0"/>
              </a:spcAft>
              <a:buClr>
                <a:srgbClr val="0060A9"/>
              </a:buClr>
              <a:buSzTx/>
              <a:buFont typeface="Wingdings" panose="05000000000000000000" pitchFamily="2" charset="2"/>
              <a:buChar char="§"/>
              <a:tabLst/>
              <a:defRPr/>
            </a:lvl1pPr>
            <a:lvl2pPr marL="306608" marR="0" indent="-129099" algn="l" defTabSz="451845" rtl="0" eaLnBrk="1" fontAlgn="base" latinLnBrk="0" hangingPunct="1">
              <a:lnSpc>
                <a:spcPct val="100000"/>
              </a:lnSpc>
              <a:spcBef>
                <a:spcPts val="353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"/>
              <a:tabLst/>
              <a:defRPr/>
            </a:lvl2pPr>
            <a:lvl4pPr marL="467983" marR="0" indent="-128875" algn="l" defTabSz="451845" rtl="0" eaLnBrk="1" fontAlgn="base" latinLnBrk="0" hangingPunct="1">
              <a:lnSpc>
                <a:spcPct val="100000"/>
              </a:lnSpc>
              <a:spcBef>
                <a:spcPts val="353"/>
              </a:spcBef>
              <a:spcAft>
                <a:spcPts val="0"/>
              </a:spcAft>
              <a:buClrTx/>
              <a:buSzPct val="85000"/>
              <a:buFont typeface="Arial" pitchFamily="34" charset="0"/>
              <a:buChar char="–"/>
              <a:tabLst/>
              <a:defRPr/>
            </a:lvl4pPr>
            <a:lvl6pPr marL="629356" marR="0" indent="-129099" algn="l" defTabSz="437719" rtl="0" eaLnBrk="1" fontAlgn="base" latinLnBrk="0" hangingPunct="1">
              <a:lnSpc>
                <a:spcPct val="100000"/>
              </a:lnSpc>
              <a:spcBef>
                <a:spcPts val="353"/>
              </a:spcBef>
              <a:spcAft>
                <a:spcPts val="0"/>
              </a:spcAft>
              <a:buClrTx/>
              <a:buSzPct val="65000"/>
              <a:buFont typeface="Arial" pitchFamily="34" charset="0"/>
              <a:buChar char="–"/>
              <a:tabLst/>
              <a:defRPr/>
            </a:lvl6pPr>
            <a:lvl7pPr marL="814935" marR="0" indent="-156329" algn="l" defTabSz="437719" rtl="0" eaLnBrk="1" fontAlgn="base" latinLnBrk="0" hangingPunct="1">
              <a:lnSpc>
                <a:spcPct val="100000"/>
              </a:lnSpc>
              <a:spcBef>
                <a:spcPts val="353"/>
              </a:spcBef>
              <a:spcAft>
                <a:spcPts val="0"/>
              </a:spcAft>
              <a:buClrTx/>
              <a:buSzPct val="65000"/>
              <a:buFont typeface="Arial" pitchFamily="34" charset="0"/>
              <a:buChar char="–"/>
              <a:tabLst/>
              <a:defRPr/>
            </a:lvl7pPr>
          </a:lstStyle>
          <a:p>
            <a:pPr marL="145236" marR="0" lvl="0" indent="-129099" algn="l" defTabSz="451845" rtl="0" eaLnBrk="1" fontAlgn="base" latinLnBrk="0" hangingPunct="1">
              <a:lnSpc>
                <a:spcPct val="100000"/>
              </a:lnSpc>
              <a:spcBef>
                <a:spcPts val="706"/>
              </a:spcBef>
              <a:spcAft>
                <a:spcPts val="0"/>
              </a:spcAft>
              <a:buClr>
                <a:srgbClr val="0060A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88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145236" marR="0" lvl="1" indent="-129099" algn="l" defTabSz="451845" rtl="0" eaLnBrk="1" fontAlgn="base" latinLnBrk="0" hangingPunct="1">
              <a:lnSpc>
                <a:spcPct val="100000"/>
              </a:lnSpc>
              <a:spcBef>
                <a:spcPts val="706"/>
              </a:spcBef>
              <a:spcAft>
                <a:spcPts val="0"/>
              </a:spcAft>
              <a:buClr>
                <a:srgbClr val="0060A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88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45236" marR="0" lvl="2" indent="-129099" algn="l" defTabSz="451845" rtl="0" eaLnBrk="1" fontAlgn="base" latinLnBrk="0" hangingPunct="1">
              <a:lnSpc>
                <a:spcPct val="100000"/>
              </a:lnSpc>
              <a:spcBef>
                <a:spcPts val="706"/>
              </a:spcBef>
              <a:spcAft>
                <a:spcPts val="0"/>
              </a:spcAft>
              <a:buClr>
                <a:srgbClr val="0060A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88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45236" marR="0" lvl="3" indent="-129099" algn="l" defTabSz="451845" rtl="0" eaLnBrk="1" fontAlgn="base" latinLnBrk="0" hangingPunct="1">
              <a:lnSpc>
                <a:spcPct val="100000"/>
              </a:lnSpc>
              <a:spcBef>
                <a:spcPts val="706"/>
              </a:spcBef>
              <a:spcAft>
                <a:spcPts val="0"/>
              </a:spcAft>
              <a:buClr>
                <a:srgbClr val="0060A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88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45236" marR="0" lvl="4" indent="-129099" algn="l" defTabSz="451845" rtl="0" eaLnBrk="1" fontAlgn="base" latinLnBrk="0" hangingPunct="1">
              <a:lnSpc>
                <a:spcPct val="100000"/>
              </a:lnSpc>
              <a:spcBef>
                <a:spcPts val="706"/>
              </a:spcBef>
              <a:spcAft>
                <a:spcPts val="0"/>
              </a:spcAft>
              <a:buClr>
                <a:srgbClr val="0060A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88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US" sz="856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70364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38D38-FD70-4B13-9CD2-7273EC25694D}" type="datetimeFigureOut">
              <a:rPr lang="en-US" smtClean="0"/>
              <a:t>4/23/25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6B6AD-8CF8-4F54-B364-C9658572080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609600" y="1417639"/>
            <a:ext cx="109728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66649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outdoor, day&#10;&#10;Description automatically generated">
            <a:extLst>
              <a:ext uri="{FF2B5EF4-FFF2-40B4-BE49-F238E27FC236}">
                <a16:creationId xmlns:a16="http://schemas.microsoft.com/office/drawing/2014/main" id="{A1C5187D-9845-C844-9186-06B2B62011C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3556219"/>
            <a:ext cx="12192000" cy="2743200"/>
          </a:xfrm>
          <a:prstGeom prst="rect">
            <a:avLst/>
          </a:prstGeom>
        </p:spPr>
      </p:pic>
      <p:sp>
        <p:nvSpPr>
          <p:cNvPr id="7" name="Do not remove" hidden="1">
            <a:extLst>
              <a:ext uri="{FF2B5EF4-FFF2-40B4-BE49-F238E27FC236}">
                <a16:creationId xmlns:a16="http://schemas.microsoft.com/office/drawing/2014/main" id="{5A107A8A-8823-4B90-90F7-C1725065E57D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6933" cy="16933"/>
          </a:xfrm>
          <a:prstGeom prst="octagon">
            <a:avLst/>
          </a:prstGeom>
          <a:noFill/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tint val="100000"/>
                        <a:shade val="100000"/>
                        <a:satMod val="130000"/>
                      </a:schemeClr>
                    </a:gs>
                    <a:gs pos="100000">
                      <a:schemeClr val="accent1">
                        <a:tint val="50000"/>
                        <a:shade val="100000"/>
                        <a:satMod val="350000"/>
                      </a:schemeClr>
                    </a:gs>
                  </a:gsLst>
                  <a:lin ang="16200000" scaled="0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36422-1F8B-44C3-BBBD-9921794ADB5B}" type="datetime1">
              <a:rPr lang="en-US" smtClean="0"/>
              <a:t>4/23/25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3606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outdoor, day&#10;&#10;Description automatically generated">
            <a:extLst>
              <a:ext uri="{FF2B5EF4-FFF2-40B4-BE49-F238E27FC236}">
                <a16:creationId xmlns:a16="http://schemas.microsoft.com/office/drawing/2014/main" id="{A1C5187D-9845-C844-9186-06B2B62011C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3556219"/>
            <a:ext cx="12192000" cy="2743200"/>
          </a:xfrm>
          <a:prstGeom prst="rect">
            <a:avLst/>
          </a:prstGeom>
        </p:spPr>
      </p:pic>
      <p:sp>
        <p:nvSpPr>
          <p:cNvPr id="7" name="Do not remove" hidden="1">
            <a:extLst>
              <a:ext uri="{FF2B5EF4-FFF2-40B4-BE49-F238E27FC236}">
                <a16:creationId xmlns:a16="http://schemas.microsoft.com/office/drawing/2014/main" id="{5A107A8A-8823-4B90-90F7-C1725065E57D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6933" cy="16933"/>
          </a:xfrm>
          <a:prstGeom prst="octagon">
            <a:avLst/>
          </a:prstGeom>
          <a:noFill/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tint val="100000"/>
                        <a:shade val="100000"/>
                        <a:satMod val="130000"/>
                      </a:schemeClr>
                    </a:gs>
                    <a:gs pos="100000">
                      <a:schemeClr val="accent1">
                        <a:tint val="50000"/>
                        <a:shade val="100000"/>
                        <a:satMod val="350000"/>
                      </a:schemeClr>
                    </a:gs>
                  </a:gsLst>
                  <a:lin ang="16200000" scaled="0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36422-1F8B-44C3-BBBD-9921794ADB5B}" type="datetime1">
              <a:rPr lang="en-US" smtClean="0"/>
              <a:t>4/23/25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00251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outdoor, day&#10;&#10;Description automatically generated">
            <a:extLst>
              <a:ext uri="{FF2B5EF4-FFF2-40B4-BE49-F238E27FC236}">
                <a16:creationId xmlns:a16="http://schemas.microsoft.com/office/drawing/2014/main" id="{A1C5187D-9845-C844-9186-06B2B62011C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3556219"/>
            <a:ext cx="12192000" cy="2743200"/>
          </a:xfrm>
          <a:prstGeom prst="rect">
            <a:avLst/>
          </a:prstGeom>
        </p:spPr>
      </p:pic>
      <p:sp>
        <p:nvSpPr>
          <p:cNvPr id="7" name="Do not remove" hidden="1">
            <a:extLst>
              <a:ext uri="{FF2B5EF4-FFF2-40B4-BE49-F238E27FC236}">
                <a16:creationId xmlns:a16="http://schemas.microsoft.com/office/drawing/2014/main" id="{5A107A8A-8823-4B90-90F7-C1725065E57D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6933" cy="16933"/>
          </a:xfrm>
          <a:prstGeom prst="octagon">
            <a:avLst/>
          </a:prstGeom>
          <a:noFill/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tint val="100000"/>
                        <a:shade val="100000"/>
                        <a:satMod val="130000"/>
                      </a:schemeClr>
                    </a:gs>
                    <a:gs pos="100000">
                      <a:schemeClr val="accent1">
                        <a:tint val="50000"/>
                        <a:shade val="100000"/>
                        <a:satMod val="350000"/>
                      </a:schemeClr>
                    </a:gs>
                  </a:gsLst>
                  <a:lin ang="16200000" scaled="0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36422-1F8B-44C3-BBBD-9921794ADB5B}" type="datetime1">
              <a:rPr lang="en-US" smtClean="0"/>
              <a:t>4/23/25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3626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outdoor, day&#10;&#10;Description automatically generated">
            <a:extLst>
              <a:ext uri="{FF2B5EF4-FFF2-40B4-BE49-F238E27FC236}">
                <a16:creationId xmlns:a16="http://schemas.microsoft.com/office/drawing/2014/main" id="{A1C5187D-9845-C844-9186-06B2B62011C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3556219"/>
            <a:ext cx="12192000" cy="2743200"/>
          </a:xfrm>
          <a:prstGeom prst="rect">
            <a:avLst/>
          </a:prstGeom>
        </p:spPr>
      </p:pic>
      <p:sp>
        <p:nvSpPr>
          <p:cNvPr id="7" name="Do not remove" hidden="1">
            <a:extLst>
              <a:ext uri="{FF2B5EF4-FFF2-40B4-BE49-F238E27FC236}">
                <a16:creationId xmlns:a16="http://schemas.microsoft.com/office/drawing/2014/main" id="{5A107A8A-8823-4B90-90F7-C1725065E57D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6933" cy="16933"/>
          </a:xfrm>
          <a:prstGeom prst="octagon">
            <a:avLst/>
          </a:prstGeom>
          <a:noFill/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tint val="100000"/>
                        <a:shade val="100000"/>
                        <a:satMod val="130000"/>
                      </a:schemeClr>
                    </a:gs>
                    <a:gs pos="100000">
                      <a:schemeClr val="accent1">
                        <a:tint val="50000"/>
                        <a:shade val="100000"/>
                        <a:satMod val="350000"/>
                      </a:schemeClr>
                    </a:gs>
                  </a:gsLst>
                  <a:lin ang="16200000" scaled="0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36422-1F8B-44C3-BBBD-9921794ADB5B}" type="datetime1">
              <a:rPr lang="en-US" smtClean="0"/>
              <a:t>4/23/25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4292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2"/>
          <p:cNvSpPr txBox="1">
            <a:spLocks noGrp="1"/>
          </p:cNvSpPr>
          <p:nvPr>
            <p:ph type="title"/>
          </p:nvPr>
        </p:nvSpPr>
        <p:spPr>
          <a:xfrm rot="5400000">
            <a:off x="7285050" y="1828789"/>
            <a:ext cx="585150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67A2B9"/>
              </a:buClr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7" name="Google Shape;87;p12"/>
          <p:cNvSpPr txBox="1">
            <a:spLocks noGrp="1"/>
          </p:cNvSpPr>
          <p:nvPr>
            <p:ph type="body" idx="1"/>
          </p:nvPr>
        </p:nvSpPr>
        <p:spPr>
          <a:xfrm rot="5400000">
            <a:off x="1697000" y="-812861"/>
            <a:ext cx="5851500" cy="80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rmAutofit/>
          </a:bodyPr>
          <a:lstStyle>
            <a:lvl1pPr marL="457200" lvl="0" indent="-381000" algn="l" rtl="0"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ct val="100000"/>
              <a:buChar char="•"/>
              <a:defRPr/>
            </a:lvl1pPr>
            <a:lvl2pPr marL="914400" lvl="1" indent="-381000" algn="l" rtl="0"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Char char="–"/>
              <a:defRPr/>
            </a:lvl2pPr>
            <a:lvl3pPr marL="1371600" lvl="2" indent="-381000" algn="l" rtl="0"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Char char="•"/>
              <a:defRPr/>
            </a:lvl3pPr>
            <a:lvl4pPr marL="1828800" lvl="3" indent="-381000" algn="l" rtl="0"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Char char="–"/>
              <a:defRPr/>
            </a:lvl4pPr>
            <a:lvl5pPr marL="2286000" lvl="4" indent="-381000" algn="l" rtl="0"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Char char="»"/>
              <a:defRPr/>
            </a:lvl5pPr>
            <a:lvl6pPr marL="2743200" lvl="5" indent="-3810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6pPr>
            <a:lvl7pPr marL="3200400" lvl="6" indent="-3810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7pPr>
            <a:lvl8pPr marL="3657600" lvl="7" indent="-3810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8pPr>
            <a:lvl9pPr marL="4114800" lvl="8" indent="-3810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8" name="Google Shape;88;p1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fld id="{17CC964B-1ECC-4E3A-B292-007982C105B3}" type="datetimeFigureOut">
              <a:rPr lang="en-US" smtClean="0"/>
              <a:t>4/23/25</a:t>
            </a:fld>
            <a:endParaRPr lang="en-US"/>
          </a:p>
        </p:txBody>
      </p:sp>
      <p:sp>
        <p:nvSpPr>
          <p:cNvPr id="89" name="Google Shape;89;p1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 lang="en-US"/>
          </a:p>
        </p:txBody>
      </p:sp>
      <p:sp>
        <p:nvSpPr>
          <p:cNvPr id="90" name="Google Shape;90;p1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fld id="{3C21A0EC-FDE4-4D6F-BC12-64520274ADBE}" type="slidenum">
              <a:rPr lang="en-US" smtClean="0"/>
              <a:t>‹#›</a:t>
            </a:fld>
            <a:endParaRPr lang="en-US"/>
          </a:p>
        </p:txBody>
      </p:sp>
      <p:cxnSp>
        <p:nvCxnSpPr>
          <p:cNvPr id="91" name="Google Shape;91;p12"/>
          <p:cNvCxnSpPr/>
          <p:nvPr/>
        </p:nvCxnSpPr>
        <p:spPr>
          <a:xfrm>
            <a:off x="8839200" y="274639"/>
            <a:ext cx="0" cy="585150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37838708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C964B-1ECC-4E3A-B292-007982C105B3}" type="datetimeFigureOut">
              <a:rPr lang="en-US" smtClean="0"/>
              <a:t>4/23/25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1A0EC-FDE4-4D6F-BC12-64520274ADB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609600" y="1417639"/>
            <a:ext cx="109728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950750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person, box, photo, person&#10;&#10;Description automatically generated">
            <a:extLst>
              <a:ext uri="{FF2B5EF4-FFF2-40B4-BE49-F238E27FC236}">
                <a16:creationId xmlns:a16="http://schemas.microsoft.com/office/drawing/2014/main" id="{F612E7FB-C976-5342-AF3A-273F59DF9F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25910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1A0EC-FDE4-4D6F-BC12-64520274A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27702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1A0EC-FDE4-4D6F-BC12-64520274ADB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609600" y="1417638"/>
            <a:ext cx="109728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012335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C964B-1ECC-4E3A-B292-007982C105B3}" type="datetimeFigureOut">
              <a:rPr lang="en-US" smtClean="0"/>
              <a:t>4/23/25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1A0EC-FDE4-4D6F-BC12-64520274A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356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" y="0"/>
            <a:ext cx="12179140" cy="68568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883003"/>
            <a:ext cx="10363200" cy="1714725"/>
          </a:xfrm>
        </p:spPr>
        <p:txBody>
          <a:bodyPr lIns="0" tIns="0" rIns="0" bIns="0" anchor="b" anchorCtr="0">
            <a:noAutofit/>
          </a:bodyPr>
          <a:lstStyle>
            <a:lvl1pPr algn="l">
              <a:lnSpc>
                <a:spcPts val="7333"/>
              </a:lnSpc>
              <a:defRPr sz="7333" b="0" i="0" kern="0" spc="27" baseline="0">
                <a:solidFill>
                  <a:srgbClr val="FFFFFF"/>
                </a:solidFill>
                <a:latin typeface="Novecento sans wide Normal" panose="00000505000000000000" pitchFamily="50" charset="0"/>
                <a:cs typeface="Novecento sans wide Normal" panose="00000505000000000000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2" y="2818597"/>
            <a:ext cx="10236575" cy="1752600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2933" b="0">
                <a:solidFill>
                  <a:srgbClr val="FFFFFF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F38D38-FD70-4B13-9CD2-7273EC25694D}" type="datetimeFigureOut">
              <a:rPr lang="en-US" smtClean="0"/>
              <a:t>4/23/25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0F6B6AD-8CF8-4F54-B364-C96585720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82925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A666DCC-9301-81D6-EE47-CC1A73CF4475}"/>
              </a:ext>
            </a:extLst>
          </p:cNvPr>
          <p:cNvSpPr/>
          <p:nvPr/>
        </p:nvSpPr>
        <p:spPr>
          <a:xfrm>
            <a:off x="596903" y="3086104"/>
            <a:ext cx="10987617" cy="33051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4926" y="990600"/>
            <a:ext cx="10653002" cy="1504844"/>
          </a:xfrm>
          <a:effectLst/>
        </p:spPr>
        <p:txBody>
          <a:bodyPr/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4926" y="2495454"/>
            <a:ext cx="10653002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AC77354-EE09-AF51-26B7-ACECBE5AD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C252186-C7A7-56F0-E168-6C530AE91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01540CF-BAAB-C92B-BFAA-B2BCA19A4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F5AAC"/>
                </a:solidFill>
              </a:defRPr>
            </a:lvl1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502762"/>
      </p:ext>
    </p:extLst>
  </p:cSld>
  <p:clrMapOvr>
    <a:masterClrMapping/>
  </p:clrMapOvr>
  <p:transition spd="slow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02ECC27-136A-1948-6131-871852364251}"/>
              </a:ext>
            </a:extLst>
          </p:cNvPr>
          <p:cNvSpPr>
            <a:spLocks noChangeAspect="1"/>
          </p:cNvSpPr>
          <p:nvPr/>
        </p:nvSpPr>
        <p:spPr>
          <a:xfrm>
            <a:off x="596902" y="600075"/>
            <a:ext cx="10985500" cy="12588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926" y="2228009"/>
            <a:ext cx="10653002" cy="36307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A5D3DB8-6183-6FF2-4920-DD4D39E9B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A3980E1-7968-071A-F362-6C7627980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4667E3C-A810-34CF-7E59-A34566C43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sz="1792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99839127"/>
      </p:ext>
    </p:extLst>
  </p:cSld>
  <p:clrMapOvr>
    <a:masterClrMapping/>
  </p:clrMapOvr>
  <p:transition spd="slow">
    <p:fade/>
  </p:transition>
  <p:hf sldNum="0"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31D5E3A-6C56-FB00-B2AB-1F6716114F6C}"/>
              </a:ext>
            </a:extLst>
          </p:cNvPr>
          <p:cNvSpPr>
            <a:spLocks noChangeAspect="1"/>
          </p:cNvSpPr>
          <p:nvPr/>
        </p:nvSpPr>
        <p:spPr>
          <a:xfrm>
            <a:off x="603252" y="5141917"/>
            <a:ext cx="10985500" cy="125888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931" y="3036573"/>
            <a:ext cx="10653001" cy="1504844"/>
          </a:xfrm>
        </p:spPr>
        <p:txBody>
          <a:bodyPr/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4931" y="4541417"/>
            <a:ext cx="1065300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341570E-9184-CA21-DD2D-D3284D77C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5355883-5DD4-722F-AA13-DBECD0256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D8926FD-FEBB-74D1-12DD-F5B3F4E20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F5AAC"/>
                </a:solidFill>
              </a:defRPr>
            </a:lvl1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sz="1792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53901054"/>
      </p:ext>
    </p:extLst>
  </p:cSld>
  <p:clrMapOvr>
    <a:masterClrMapping/>
  </p:clrMapOvr>
  <p:transition spd="slow">
    <p:fade/>
  </p:transition>
  <p:hf sldNum="0"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04F20B0-11EA-0C38-8D63-C6DC4545A751}"/>
              </a:ext>
            </a:extLst>
          </p:cNvPr>
          <p:cNvSpPr>
            <a:spLocks noChangeAspect="1"/>
          </p:cNvSpPr>
          <p:nvPr/>
        </p:nvSpPr>
        <p:spPr>
          <a:xfrm>
            <a:off x="596902" y="600075"/>
            <a:ext cx="10985500" cy="12588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4928" y="2228004"/>
            <a:ext cx="51993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710" y="2228004"/>
            <a:ext cx="5210216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57B12193-E35D-E2B0-9DA1-CBBE06311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6BBD4661-7EDA-D608-B92E-DE4541C67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5C03CDC3-3AD8-8A51-1FE1-0D94BCF9E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sz="1792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22996419"/>
      </p:ext>
    </p:extLst>
  </p:cSld>
  <p:clrMapOvr>
    <a:masterClrMapping/>
  </p:clrMapOvr>
  <p:transition spd="slow">
    <p:fade/>
  </p:transition>
  <p:hf sldNum="0"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C88AED4-A873-AA4E-A24A-18F2BF232E8A}"/>
              </a:ext>
            </a:extLst>
          </p:cNvPr>
          <p:cNvSpPr>
            <a:spLocks noChangeAspect="1"/>
          </p:cNvSpPr>
          <p:nvPr/>
        </p:nvSpPr>
        <p:spPr>
          <a:xfrm>
            <a:off x="596902" y="600075"/>
            <a:ext cx="10985500" cy="12588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2960" y="2228003"/>
            <a:ext cx="4791333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4928" y="2926061"/>
            <a:ext cx="5199369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25746" y="2228003"/>
            <a:ext cx="480218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10" y="2926061"/>
            <a:ext cx="521021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6">
            <a:extLst>
              <a:ext uri="{FF2B5EF4-FFF2-40B4-BE49-F238E27FC236}">
                <a16:creationId xmlns:a16="http://schemas.microsoft.com/office/drawing/2014/main" id="{58F16428-62E5-40C8-D831-BAA85E26F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Footer Placeholder 7">
            <a:extLst>
              <a:ext uri="{FF2B5EF4-FFF2-40B4-BE49-F238E27FC236}">
                <a16:creationId xmlns:a16="http://schemas.microsoft.com/office/drawing/2014/main" id="{D69AE919-C3E3-4894-67FC-33D64D97F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303341C2-F33B-125C-C1B1-78332980D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8678172"/>
      </p:ext>
    </p:extLst>
  </p:cSld>
  <p:clrMapOvr>
    <a:masterClrMapping/>
  </p:clrMapOvr>
  <p:transition spd="slow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4B3F28A-8A9B-3DF8-91D0-8D01BBCE2149}"/>
              </a:ext>
            </a:extLst>
          </p:cNvPr>
          <p:cNvSpPr>
            <a:spLocks noChangeAspect="1"/>
          </p:cNvSpPr>
          <p:nvPr/>
        </p:nvSpPr>
        <p:spPr>
          <a:xfrm>
            <a:off x="596902" y="600075"/>
            <a:ext cx="10985500" cy="12588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653AD97C-F74E-F8E1-4F59-694831725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FA9C0397-E933-7A56-ABA8-1D5BD9F2D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D06297A7-0837-F1F8-FC92-CDFEF2125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sz="1792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85276021"/>
      </p:ext>
    </p:extLst>
  </p:cSld>
  <p:clrMapOvr>
    <a:masterClrMapping/>
  </p:clrMapOvr>
  <p:transition spd="slow">
    <p:fade/>
  </p:transition>
  <p:hf sldNum="0" hdr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1DB0ACC-C220-1EBA-CCFA-6F40057A1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9D30F6E-A225-BFDC-AFD4-BCFB15258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9081F22-4FE3-F0DD-2315-D5E910147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613544"/>
      </p:ext>
    </p:extLst>
  </p:cSld>
  <p:clrMapOvr>
    <a:masterClrMapping/>
  </p:clrMapOvr>
  <p:transition spd="slow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6E25898-5839-C440-5484-718A482AB9C0}"/>
              </a:ext>
            </a:extLst>
          </p:cNvPr>
          <p:cNvSpPr>
            <a:spLocks noChangeAspect="1"/>
          </p:cNvSpPr>
          <p:nvPr/>
        </p:nvSpPr>
        <p:spPr>
          <a:xfrm>
            <a:off x="603252" y="5141913"/>
            <a:ext cx="10985500" cy="127476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5140" y="5262296"/>
            <a:ext cx="4715500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199" y="601200"/>
            <a:ext cx="10987200" cy="420480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9" y="5262305"/>
            <a:ext cx="5687103" cy="689515"/>
          </a:xfrm>
        </p:spPr>
        <p:txBody>
          <a:bodyPr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9CB3BCF8-2213-B7AA-D94C-AC0201951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2B97C785-8AF3-D3F2-28CC-F9383C925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9B6F8FEF-98A9-9698-79BB-7B8B8A10E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F5AAC"/>
                </a:solidFill>
              </a:defRPr>
            </a:lvl1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sz="1792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5232135"/>
      </p:ext>
    </p:extLst>
  </p:cSld>
  <p:clrMapOvr>
    <a:masterClrMapping/>
  </p:clrMapOvr>
  <p:transition spd="slow">
    <p:fade/>
  </p:transition>
  <p:hf sldNum="0" hdr="0" ft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926" y="4693389"/>
            <a:ext cx="10653002" cy="566738"/>
          </a:xfrm>
        </p:spPr>
        <p:txBody>
          <a:bodyPr/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7460" y="599725"/>
            <a:ext cx="10984941" cy="3557252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4926" y="5260136"/>
            <a:ext cx="10653002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07EFA94-6227-4C2D-A9F9-B7E3252B9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353D223-9FFB-4376-95C9-D51063C89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EFD322D-6806-53EA-4778-448D2E1A0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sz="1792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15533615"/>
      </p:ext>
    </p:extLst>
  </p:cSld>
  <p:clrMapOvr>
    <a:masterClrMapping/>
  </p:clrMapOvr>
  <p:transition spd="slow">
    <p:fade/>
  </p:transition>
  <p:hf sldNum="0" hdr="0" ft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EE5B795-FC5D-64A2-5743-BF785B7266D0}"/>
              </a:ext>
            </a:extLst>
          </p:cNvPr>
          <p:cNvSpPr>
            <a:spLocks noChangeAspect="1"/>
          </p:cNvSpPr>
          <p:nvPr/>
        </p:nvSpPr>
        <p:spPr>
          <a:xfrm>
            <a:off x="596902" y="600075"/>
            <a:ext cx="10985500" cy="12588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C47FC4E-99F7-7C37-5CC2-77533561C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BBC13C7-D444-9B46-B287-13972CD0F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F6152EE-4B3A-6042-97C4-527D79FF6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sz="1792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90826812"/>
      </p:ext>
    </p:extLst>
  </p:cSld>
  <p:clrMapOvr>
    <a:masterClrMapping/>
  </p:clrMapOvr>
  <p:transition spd="slow">
    <p:fade/>
  </p:transition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575719" rtl="0">
              <a:spcBef>
                <a:spcPts val="853"/>
              </a:spcBef>
              <a:spcAft>
                <a:spcPts val="0"/>
              </a:spcAft>
              <a:buSzPts val="3200"/>
              <a:buChar char="•"/>
              <a:defRPr/>
            </a:lvl1pPr>
            <a:lvl2pPr marL="1219170" lvl="1" indent="-541853" rtl="0">
              <a:spcBef>
                <a:spcPts val="747"/>
              </a:spcBef>
              <a:spcAft>
                <a:spcPts val="0"/>
              </a:spcAft>
              <a:buSzPts val="2800"/>
              <a:buChar char="–"/>
              <a:defRPr/>
            </a:lvl2pPr>
            <a:lvl3pPr marL="1828754" lvl="2" indent="-507987" rtl="0">
              <a:spcBef>
                <a:spcPts val="640"/>
              </a:spcBef>
              <a:spcAft>
                <a:spcPts val="0"/>
              </a:spcAft>
              <a:buSzPts val="2400"/>
              <a:buChar char="•"/>
              <a:defRPr/>
            </a:lvl3pPr>
            <a:lvl4pPr marL="2438339" lvl="3" indent="-474121" rtl="0"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4pPr>
            <a:lvl5pPr marL="3047924" lvl="4" indent="-474121" rtl="0">
              <a:spcBef>
                <a:spcPts val="533"/>
              </a:spcBef>
              <a:spcAft>
                <a:spcPts val="0"/>
              </a:spcAft>
              <a:buSzPts val="2000"/>
              <a:buChar char="»"/>
              <a:defRPr/>
            </a:lvl5pPr>
            <a:lvl6pPr marL="3657509" lvl="5" indent="-474121" rtl="0"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6pPr>
            <a:lvl7pPr marL="4267093" lvl="6" indent="-474121" rtl="0"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7pPr>
            <a:lvl8pPr marL="4876678" lvl="7" indent="-474121" rtl="0"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8pPr>
            <a:lvl9pPr marL="5486263" lvl="8" indent="-474121" rtl="0"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9" name="Google Shape;89;p1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E0F6B6AD-8CF8-4F54-B364-C96585720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01271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3031BB9-8BC6-8997-8D48-F9EF5F498E78}"/>
              </a:ext>
            </a:extLst>
          </p:cNvPr>
          <p:cNvSpPr>
            <a:spLocks noChangeAspect="1"/>
          </p:cNvSpPr>
          <p:nvPr/>
        </p:nvSpPr>
        <p:spPr>
          <a:xfrm>
            <a:off x="8839200" y="600075"/>
            <a:ext cx="2743200" cy="5816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4" y="675735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30" y="675735"/>
            <a:ext cx="7896278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0ACF4AE-C5F5-1433-84F2-DB1A469CA2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93719" y="5956304"/>
            <a:ext cx="1263649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68FE272-E428-28D3-DF91-86274C358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4703" y="5951542"/>
            <a:ext cx="7897284" cy="3651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221E1D0-1E69-261C-01E3-8524D5FE9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F5AAC"/>
                </a:solidFill>
              </a:defRPr>
            </a:lvl1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sz="1792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82949448"/>
      </p:ext>
    </p:extLst>
  </p:cSld>
  <p:clrMapOvr>
    <a:masterClrMapping/>
  </p:clrMapOvr>
  <p:transition spd="slow">
    <p:fade/>
  </p:transition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6B6AD-8CF8-4F54-B364-C96585720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245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6B6AD-8CF8-4F54-B364-C9658572080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609600" y="1417638"/>
            <a:ext cx="109728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3197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38D38-FD70-4B13-9CD2-7273EC25694D}" type="datetimeFigureOut">
              <a:rPr lang="en-US" smtClean="0"/>
              <a:t>4/23/25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6B6AD-8CF8-4F54-B364-C96585720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397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18" Type="http://schemas.openxmlformats.org/officeDocument/2006/relationships/image" Target="../media/image4.jpe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26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19" Type="http://schemas.openxmlformats.org/officeDocument/2006/relationships/image" Target="../media/image5.jpeg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46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0" y="6332315"/>
            <a:ext cx="12191997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67A2B9"/>
              </a:buClr>
              <a:buSzPts val="4400"/>
              <a:buFont typeface="Rockwell"/>
              <a:buNone/>
              <a:defRPr sz="4400" b="0" i="0" u="none" strike="noStrike" cap="none">
                <a:solidFill>
                  <a:srgbClr val="67A2B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rmAutofit/>
          </a:bodyPr>
          <a:lstStyle>
            <a:lvl1pPr marL="457200" marR="0" lvl="0" indent="-431800" algn="l" rtl="0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10F38D38-FD70-4B13-9CD2-7273EC25694D}" type="datetimeFigureOut">
              <a:rPr lang="en-US" smtClean="0"/>
              <a:t>4/23/25</a:t>
            </a:fld>
            <a:endParaRPr lang="en-US"/>
          </a:p>
        </p:txBody>
      </p:sp>
      <p:sp>
        <p:nvSpPr>
          <p:cNvPr id="14" name="Google Shape;14;p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9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/>
          </a:p>
        </p:txBody>
      </p:sp>
      <p:sp>
        <p:nvSpPr>
          <p:cNvPr id="15" name="Google Shape;15;p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E0F6B6AD-8CF8-4F54-B364-C9658572080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87DA0B0-9D75-FA26-9CDC-6FF72587979B}"/>
              </a:ext>
            </a:extLst>
          </p:cNvPr>
          <p:cNvSpPr/>
          <p:nvPr userDrawn="1"/>
        </p:nvSpPr>
        <p:spPr>
          <a:xfrm>
            <a:off x="1392000" y="-336462"/>
            <a:ext cx="144000" cy="1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2C34EA3-A44F-94D2-3D3C-CD2834EBF1B9}"/>
              </a:ext>
            </a:extLst>
          </p:cNvPr>
          <p:cNvSpPr/>
          <p:nvPr userDrawn="1"/>
        </p:nvSpPr>
        <p:spPr>
          <a:xfrm>
            <a:off x="2318400" y="-336462"/>
            <a:ext cx="144000" cy="1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A045BC4-C1CB-16AE-8972-076B813CA02E}"/>
              </a:ext>
            </a:extLst>
          </p:cNvPr>
          <p:cNvSpPr/>
          <p:nvPr userDrawn="1"/>
        </p:nvSpPr>
        <p:spPr>
          <a:xfrm>
            <a:off x="3244800" y="-336462"/>
            <a:ext cx="144000" cy="1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8A70F1-F6E0-40E1-1A1A-D56DCE662111}"/>
              </a:ext>
            </a:extLst>
          </p:cNvPr>
          <p:cNvSpPr/>
          <p:nvPr userDrawn="1"/>
        </p:nvSpPr>
        <p:spPr>
          <a:xfrm>
            <a:off x="4171200" y="-336462"/>
            <a:ext cx="144000" cy="1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7E89403-47D2-E99F-A8AD-EC6286694BD2}"/>
              </a:ext>
            </a:extLst>
          </p:cNvPr>
          <p:cNvSpPr/>
          <p:nvPr userDrawn="1"/>
        </p:nvSpPr>
        <p:spPr>
          <a:xfrm>
            <a:off x="5097600" y="-336462"/>
            <a:ext cx="144000" cy="1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FA060B0-CD42-6342-C1F7-4BDC926FB4AE}"/>
              </a:ext>
            </a:extLst>
          </p:cNvPr>
          <p:cNvSpPr/>
          <p:nvPr userDrawn="1"/>
        </p:nvSpPr>
        <p:spPr>
          <a:xfrm>
            <a:off x="6024000" y="-336462"/>
            <a:ext cx="144000" cy="1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E8E51CC-DF55-9653-F79B-B67F94163D68}"/>
              </a:ext>
            </a:extLst>
          </p:cNvPr>
          <p:cNvSpPr/>
          <p:nvPr userDrawn="1"/>
        </p:nvSpPr>
        <p:spPr>
          <a:xfrm>
            <a:off x="6950400" y="-336462"/>
            <a:ext cx="144000" cy="1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A570345-197C-D9A8-1B0B-CB9ED117B878}"/>
              </a:ext>
            </a:extLst>
          </p:cNvPr>
          <p:cNvSpPr/>
          <p:nvPr userDrawn="1"/>
        </p:nvSpPr>
        <p:spPr>
          <a:xfrm>
            <a:off x="7876800" y="-336462"/>
            <a:ext cx="144000" cy="1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0158ADB-6279-EC22-BCBA-36596DC91DAD}"/>
              </a:ext>
            </a:extLst>
          </p:cNvPr>
          <p:cNvSpPr/>
          <p:nvPr userDrawn="1"/>
        </p:nvSpPr>
        <p:spPr>
          <a:xfrm>
            <a:off x="8803200" y="-336462"/>
            <a:ext cx="144000" cy="1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D1F01B9-A858-EE19-F58B-4C357B5EE671}"/>
              </a:ext>
            </a:extLst>
          </p:cNvPr>
          <p:cNvSpPr/>
          <p:nvPr userDrawn="1"/>
        </p:nvSpPr>
        <p:spPr>
          <a:xfrm>
            <a:off x="9729600" y="-336462"/>
            <a:ext cx="144000" cy="1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69C7248-CB3A-22BF-6212-A1156778F33B}"/>
              </a:ext>
            </a:extLst>
          </p:cNvPr>
          <p:cNvSpPr/>
          <p:nvPr userDrawn="1"/>
        </p:nvSpPr>
        <p:spPr>
          <a:xfrm>
            <a:off x="10656000" y="-336462"/>
            <a:ext cx="144000" cy="1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38B040A-B630-0617-8010-C8C7EE9B01EB}"/>
              </a:ext>
            </a:extLst>
          </p:cNvPr>
          <p:cNvSpPr/>
          <p:nvPr userDrawn="1"/>
        </p:nvSpPr>
        <p:spPr>
          <a:xfrm>
            <a:off x="-966957" y="0"/>
            <a:ext cx="6096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93FA1A5-1BE7-1085-15D8-7A3EF25B2630}"/>
              </a:ext>
            </a:extLst>
          </p:cNvPr>
          <p:cNvSpPr/>
          <p:nvPr userDrawn="1"/>
        </p:nvSpPr>
        <p:spPr>
          <a:xfrm>
            <a:off x="465600" y="-336462"/>
            <a:ext cx="144000" cy="1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F57348-7A29-6E0E-0620-723EB4B74070}"/>
              </a:ext>
            </a:extLst>
          </p:cNvPr>
          <p:cNvSpPr/>
          <p:nvPr userDrawn="1"/>
        </p:nvSpPr>
        <p:spPr>
          <a:xfrm>
            <a:off x="11582400" y="-336462"/>
            <a:ext cx="144000" cy="1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3B23962-2E2E-C1D4-9C4A-BA1CC53CD07D}"/>
              </a:ext>
            </a:extLst>
          </p:cNvPr>
          <p:cNvSpPr/>
          <p:nvPr userDrawn="1"/>
        </p:nvSpPr>
        <p:spPr>
          <a:xfrm>
            <a:off x="12549357" y="0"/>
            <a:ext cx="6096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E148BA6-5EB3-77F8-5B63-FE1ECBDE6A93}"/>
              </a:ext>
            </a:extLst>
          </p:cNvPr>
          <p:cNvSpPr/>
          <p:nvPr userDrawn="1"/>
        </p:nvSpPr>
        <p:spPr>
          <a:xfrm>
            <a:off x="-501357" y="1412875"/>
            <a:ext cx="144000" cy="1873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88085251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7" r:id="rId1"/>
    <p:sldLayoutId id="2147483739" r:id="rId2"/>
    <p:sldLayoutId id="2147483664" r:id="rId3"/>
    <p:sldLayoutId id="2147483665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Montserrat" pitchFamily="2" charset="77"/>
          <a:ea typeface="Montserrat" pitchFamily="2" charset="77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2" pos="380" userDrawn="1">
          <p15:clr>
            <a:srgbClr val="5ACBF0"/>
          </p15:clr>
        </p15:guide>
        <p15:guide id="3" pos="871" userDrawn="1">
          <p15:clr>
            <a:srgbClr val="5ACBF0"/>
          </p15:clr>
        </p15:guide>
        <p15:guide id="4" pos="964" userDrawn="1">
          <p15:clr>
            <a:srgbClr val="5ACBF0"/>
          </p15:clr>
        </p15:guide>
        <p15:guide id="5" pos="1451" userDrawn="1">
          <p15:clr>
            <a:srgbClr val="5ACBF0"/>
          </p15:clr>
        </p15:guide>
        <p15:guide id="6" pos="1547" userDrawn="1">
          <p15:clr>
            <a:srgbClr val="5ACBF0"/>
          </p15:clr>
        </p15:guide>
        <p15:guide id="7" pos="2038" userDrawn="1">
          <p15:clr>
            <a:srgbClr val="5ACBF0"/>
          </p15:clr>
        </p15:guide>
        <p15:guide id="8" pos="2134" userDrawn="1">
          <p15:clr>
            <a:srgbClr val="5ACBF0"/>
          </p15:clr>
        </p15:guide>
        <p15:guide id="9" pos="2622" userDrawn="1">
          <p15:clr>
            <a:srgbClr val="5ACBF0"/>
          </p15:clr>
        </p15:guide>
        <p15:guide id="10" pos="2714" userDrawn="1">
          <p15:clr>
            <a:srgbClr val="5ACBF0"/>
          </p15:clr>
        </p15:guide>
        <p15:guide id="11" pos="3205" userDrawn="1">
          <p15:clr>
            <a:srgbClr val="5ACBF0"/>
          </p15:clr>
        </p15:guide>
        <p15:guide id="12" pos="3297" userDrawn="1">
          <p15:clr>
            <a:srgbClr val="5ACBF0"/>
          </p15:clr>
        </p15:guide>
        <p15:guide id="13" pos="3792" userDrawn="1">
          <p15:clr>
            <a:srgbClr val="5ACBF0"/>
          </p15:clr>
        </p15:guide>
        <p15:guide id="14" pos="3888" userDrawn="1">
          <p15:clr>
            <a:srgbClr val="5ACBF0"/>
          </p15:clr>
        </p15:guide>
        <p15:guide id="15" pos="4372" userDrawn="1">
          <p15:clr>
            <a:srgbClr val="5ACBF0"/>
          </p15:clr>
        </p15:guide>
        <p15:guide id="16" pos="4471" userDrawn="1">
          <p15:clr>
            <a:srgbClr val="5ACBF0"/>
          </p15:clr>
        </p15:guide>
        <p15:guide id="17" pos="4955" userDrawn="1">
          <p15:clr>
            <a:srgbClr val="5ACBF0"/>
          </p15:clr>
        </p15:guide>
        <p15:guide id="18" pos="5051" userDrawn="1">
          <p15:clr>
            <a:srgbClr val="5ACBF0"/>
          </p15:clr>
        </p15:guide>
        <p15:guide id="19" pos="5542" userDrawn="1">
          <p15:clr>
            <a:srgbClr val="5ACBF0"/>
          </p15:clr>
        </p15:guide>
        <p15:guide id="20" pos="5638" userDrawn="1">
          <p15:clr>
            <a:srgbClr val="5ACBF0"/>
          </p15:clr>
        </p15:guide>
        <p15:guide id="21" pos="6126" userDrawn="1">
          <p15:clr>
            <a:srgbClr val="5ACBF0"/>
          </p15:clr>
        </p15:guide>
        <p15:guide id="22" pos="6222" userDrawn="1">
          <p15:clr>
            <a:srgbClr val="5ACBF0"/>
          </p15:clr>
        </p15:guide>
        <p15:guide id="23" pos="6705" userDrawn="1">
          <p15:clr>
            <a:srgbClr val="5ACBF0"/>
          </p15:clr>
        </p15:guide>
        <p15:guide id="24" pos="6805" userDrawn="1">
          <p15:clr>
            <a:srgbClr val="5ACBF0"/>
          </p15:clr>
        </p15:guide>
        <p15:guide id="25" pos="7292" userDrawn="1">
          <p15:clr>
            <a:srgbClr val="5ACBF0"/>
          </p15:clr>
        </p15:guide>
        <p15:guide id="26" orient="horz" pos="890" userDrawn="1">
          <p15:clr>
            <a:srgbClr val="5ACBF0"/>
          </p15:clr>
        </p15:guide>
        <p15:guide id="27" orient="horz" pos="1004" userDrawn="1">
          <p15:clr>
            <a:srgbClr val="5ACBF0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2315"/>
            <a:ext cx="12192000" cy="4572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rmAutofit/>
          </a:bodyPr>
          <a:lstStyle/>
          <a:p>
            <a:pPr marR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A2B9"/>
              </a:buClr>
              <a:buSzPts val="4400"/>
              <a:buFont typeface="Rockwell"/>
            </a:pPr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rgbClr val="FFFFFF"/>
                </a:solidFill>
              </a:defRPr>
            </a:lvl1pPr>
          </a:lstStyle>
          <a:p>
            <a:fld id="{9FF89F5D-5B0E-104B-8FD1-AB910823D8A9}" type="datetime1">
              <a:rPr lang="en-US" smtClean="0"/>
              <a:t>4/23/25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fld id="{FD52C1F8-3BA5-F24E-8618-E52498D8718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155AFE2-056E-6A30-7404-2EBFC0ADF6B7}"/>
              </a:ext>
            </a:extLst>
          </p:cNvPr>
          <p:cNvSpPr/>
          <p:nvPr userDrawn="1"/>
        </p:nvSpPr>
        <p:spPr>
          <a:xfrm>
            <a:off x="1392000" y="-336462"/>
            <a:ext cx="144000" cy="1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97BA71B-41C2-6CBB-F2D7-70BA35F23763}"/>
              </a:ext>
            </a:extLst>
          </p:cNvPr>
          <p:cNvSpPr/>
          <p:nvPr userDrawn="1"/>
        </p:nvSpPr>
        <p:spPr>
          <a:xfrm>
            <a:off x="2318400" y="-336462"/>
            <a:ext cx="144000" cy="1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36FAD2B-A42D-32C1-A71D-0969066DAF1E}"/>
              </a:ext>
            </a:extLst>
          </p:cNvPr>
          <p:cNvSpPr/>
          <p:nvPr userDrawn="1"/>
        </p:nvSpPr>
        <p:spPr>
          <a:xfrm>
            <a:off x="3244800" y="-336462"/>
            <a:ext cx="144000" cy="1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4F44D25-64FF-ECE5-AAC1-274F993802C5}"/>
              </a:ext>
            </a:extLst>
          </p:cNvPr>
          <p:cNvSpPr/>
          <p:nvPr userDrawn="1"/>
        </p:nvSpPr>
        <p:spPr>
          <a:xfrm>
            <a:off x="4171200" y="-336462"/>
            <a:ext cx="144000" cy="1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2F0FC02-86B4-A19C-D295-3EEA61A62E5E}"/>
              </a:ext>
            </a:extLst>
          </p:cNvPr>
          <p:cNvSpPr/>
          <p:nvPr userDrawn="1"/>
        </p:nvSpPr>
        <p:spPr>
          <a:xfrm>
            <a:off x="5097600" y="-336462"/>
            <a:ext cx="144000" cy="1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86C5C7-E8F9-8098-8924-FF40C3923032}"/>
              </a:ext>
            </a:extLst>
          </p:cNvPr>
          <p:cNvSpPr/>
          <p:nvPr userDrawn="1"/>
        </p:nvSpPr>
        <p:spPr>
          <a:xfrm>
            <a:off x="6024000" y="-336462"/>
            <a:ext cx="144000" cy="1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6507FB6-8EB2-FAC1-266D-E22199EB82E3}"/>
              </a:ext>
            </a:extLst>
          </p:cNvPr>
          <p:cNvSpPr/>
          <p:nvPr userDrawn="1"/>
        </p:nvSpPr>
        <p:spPr>
          <a:xfrm>
            <a:off x="6950400" y="-336462"/>
            <a:ext cx="144000" cy="1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40E4254-7D4A-E158-0AA5-FAF1804C63D2}"/>
              </a:ext>
            </a:extLst>
          </p:cNvPr>
          <p:cNvSpPr/>
          <p:nvPr userDrawn="1"/>
        </p:nvSpPr>
        <p:spPr>
          <a:xfrm>
            <a:off x="7876800" y="-336462"/>
            <a:ext cx="144000" cy="1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C2DA887-3E1B-C58B-2594-7E11F97282A9}"/>
              </a:ext>
            </a:extLst>
          </p:cNvPr>
          <p:cNvSpPr/>
          <p:nvPr userDrawn="1"/>
        </p:nvSpPr>
        <p:spPr>
          <a:xfrm>
            <a:off x="8803200" y="-336462"/>
            <a:ext cx="144000" cy="1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57954AF-E625-F056-AEAB-919B9CDA8E47}"/>
              </a:ext>
            </a:extLst>
          </p:cNvPr>
          <p:cNvSpPr/>
          <p:nvPr userDrawn="1"/>
        </p:nvSpPr>
        <p:spPr>
          <a:xfrm>
            <a:off x="9729600" y="-336462"/>
            <a:ext cx="144000" cy="1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216CFD0-C117-3931-96BD-ECA14D3AC313}"/>
              </a:ext>
            </a:extLst>
          </p:cNvPr>
          <p:cNvSpPr/>
          <p:nvPr userDrawn="1"/>
        </p:nvSpPr>
        <p:spPr>
          <a:xfrm>
            <a:off x="10656000" y="-336462"/>
            <a:ext cx="144000" cy="1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D7199AF-490C-77AB-7714-8AB7E7909E15}"/>
              </a:ext>
            </a:extLst>
          </p:cNvPr>
          <p:cNvSpPr/>
          <p:nvPr userDrawn="1"/>
        </p:nvSpPr>
        <p:spPr>
          <a:xfrm>
            <a:off x="-966957" y="0"/>
            <a:ext cx="6096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937DC8D-E92F-5B24-599F-801311BB1AF2}"/>
              </a:ext>
            </a:extLst>
          </p:cNvPr>
          <p:cNvSpPr/>
          <p:nvPr userDrawn="1"/>
        </p:nvSpPr>
        <p:spPr>
          <a:xfrm>
            <a:off x="465600" y="-336462"/>
            <a:ext cx="144000" cy="1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09E1A64-3999-F250-110F-5D85F025B6A3}"/>
              </a:ext>
            </a:extLst>
          </p:cNvPr>
          <p:cNvSpPr/>
          <p:nvPr userDrawn="1"/>
        </p:nvSpPr>
        <p:spPr>
          <a:xfrm>
            <a:off x="11582400" y="-336462"/>
            <a:ext cx="144000" cy="1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0C0B6F5-7FCC-B0F2-7730-728A14321B0D}"/>
              </a:ext>
            </a:extLst>
          </p:cNvPr>
          <p:cNvSpPr/>
          <p:nvPr userDrawn="1"/>
        </p:nvSpPr>
        <p:spPr>
          <a:xfrm>
            <a:off x="12549357" y="0"/>
            <a:ext cx="6096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8E1D7D0-A0EA-0BAE-90EF-EA91DB102063}"/>
              </a:ext>
            </a:extLst>
          </p:cNvPr>
          <p:cNvSpPr/>
          <p:nvPr userDrawn="1"/>
        </p:nvSpPr>
        <p:spPr>
          <a:xfrm>
            <a:off x="-501357" y="1412875"/>
            <a:ext cx="144000" cy="1873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486839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lang="en-US" sz="4400" b="0" i="0" u="none" strike="noStrike" kern="1200" cap="none">
          <a:solidFill>
            <a:srgbClr val="67A2B9"/>
          </a:solidFill>
          <a:latin typeface="Rockwell"/>
          <a:ea typeface="+mj-ea"/>
          <a:cs typeface="Rockwell"/>
          <a:sym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>
              <a:lumMod val="65000"/>
              <a:lumOff val="35000"/>
            </a:schemeClr>
          </a:solidFill>
          <a:latin typeface="Adobe Caslon Pro" panose="0205050205050A020403" pitchFamily="18" charset="0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>
              <a:lumMod val="65000"/>
              <a:lumOff val="35000"/>
            </a:schemeClr>
          </a:solidFill>
          <a:latin typeface="Adobe Caslon Pro" panose="0205050205050A020403" pitchFamily="18" charset="0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Adobe Caslon Pro" panose="0205050205050A020403" pitchFamily="18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Adobe Caslon Pro" panose="0205050205050A020403" pitchFamily="18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>
              <a:lumMod val="65000"/>
              <a:lumOff val="35000"/>
            </a:schemeClr>
          </a:solidFill>
          <a:latin typeface="Adobe Caslon Pro" panose="0205050205050A020403" pitchFamily="18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84" userDrawn="1">
          <p15:clr>
            <a:srgbClr val="5ACBF0"/>
          </p15:clr>
        </p15:guide>
        <p15:guide id="3" pos="870" userDrawn="1">
          <p15:clr>
            <a:srgbClr val="5ACBF0"/>
          </p15:clr>
        </p15:guide>
        <p15:guide id="4" pos="966" userDrawn="1">
          <p15:clr>
            <a:srgbClr val="5ACBF0"/>
          </p15:clr>
        </p15:guide>
        <p15:guide id="5" pos="1456" userDrawn="1">
          <p15:clr>
            <a:srgbClr val="5ACBF0"/>
          </p15:clr>
        </p15:guide>
        <p15:guide id="6" pos="1552" userDrawn="1">
          <p15:clr>
            <a:srgbClr val="5ACBF0"/>
          </p15:clr>
        </p15:guide>
        <p15:guide id="7" pos="2038" userDrawn="1">
          <p15:clr>
            <a:srgbClr val="5ACBF0"/>
          </p15:clr>
        </p15:guide>
        <p15:guide id="8" pos="2134" userDrawn="1">
          <p15:clr>
            <a:srgbClr val="5ACBF0"/>
          </p15:clr>
        </p15:guide>
        <p15:guide id="9" pos="2624" userDrawn="1">
          <p15:clr>
            <a:srgbClr val="5ACBF0"/>
          </p15:clr>
        </p15:guide>
        <p15:guide id="10" pos="2720" userDrawn="1">
          <p15:clr>
            <a:srgbClr val="5ACBF0"/>
          </p15:clr>
        </p15:guide>
        <p15:guide id="11" pos="3206" userDrawn="1">
          <p15:clr>
            <a:srgbClr val="5ACBF0"/>
          </p15:clr>
        </p15:guide>
        <p15:guide id="12" pos="3306" userDrawn="1">
          <p15:clr>
            <a:srgbClr val="5ACBF0"/>
          </p15:clr>
        </p15:guide>
        <p15:guide id="13" pos="3795" userDrawn="1">
          <p15:clr>
            <a:srgbClr val="5ACBF0"/>
          </p15:clr>
        </p15:guide>
        <p15:guide id="14" pos="3888" userDrawn="1">
          <p15:clr>
            <a:srgbClr val="5ACBF0"/>
          </p15:clr>
        </p15:guide>
        <p15:guide id="15" pos="4374" userDrawn="1">
          <p15:clr>
            <a:srgbClr val="5ACBF0"/>
          </p15:clr>
        </p15:guide>
        <p15:guide id="16" pos="4470" userDrawn="1">
          <p15:clr>
            <a:srgbClr val="5ACBF0"/>
          </p15:clr>
        </p15:guide>
        <p15:guide id="17" pos="4960" userDrawn="1">
          <p15:clr>
            <a:srgbClr val="5ACBF0"/>
          </p15:clr>
        </p15:guide>
        <p15:guide id="18" pos="5053" userDrawn="1">
          <p15:clr>
            <a:srgbClr val="5ACBF0"/>
          </p15:clr>
        </p15:guide>
        <p15:guide id="19" pos="5542" userDrawn="1">
          <p15:clr>
            <a:srgbClr val="5ACBF0"/>
          </p15:clr>
        </p15:guide>
        <p15:guide id="20" pos="5635" userDrawn="1">
          <p15:clr>
            <a:srgbClr val="5ACBF0"/>
          </p15:clr>
        </p15:guide>
        <p15:guide id="21" pos="6125" userDrawn="1">
          <p15:clr>
            <a:srgbClr val="5ACBF0"/>
          </p15:clr>
        </p15:guide>
        <p15:guide id="22" pos="6221" userDrawn="1">
          <p15:clr>
            <a:srgbClr val="5ACBF0"/>
          </p15:clr>
        </p15:guide>
        <p15:guide id="23" pos="6710" userDrawn="1">
          <p15:clr>
            <a:srgbClr val="5ACBF0"/>
          </p15:clr>
        </p15:guide>
        <p15:guide id="24" pos="6803" userDrawn="1">
          <p15:clr>
            <a:srgbClr val="5ACBF0"/>
          </p15:clr>
        </p15:guide>
        <p15:guide id="25" pos="7293" userDrawn="1">
          <p15:clr>
            <a:srgbClr val="5ACBF0"/>
          </p15:clr>
        </p15:guide>
        <p15:guide id="26" orient="horz" pos="896" userDrawn="1">
          <p15:clr>
            <a:srgbClr val="5ACBF0"/>
          </p15:clr>
        </p15:guide>
        <p15:guide id="27" orient="horz" pos="1005" userDrawn="1">
          <p15:clr>
            <a:srgbClr val="5ACBF0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2315"/>
            <a:ext cx="12192000" cy="4572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fld id="{FD52C1F8-3BA5-F24E-8618-E52498D871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214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  <p:sldLayoutId id="2147483754" r:id="rId14"/>
    <p:sldLayoutId id="2147483755" r:id="rId15"/>
    <p:sldLayoutId id="2147483756" r:id="rId16"/>
    <p:sldLayoutId id="2147483757" r:id="rId17"/>
  </p:sldLayoutIdLst>
  <p:hf hdr="0" ftr="0" dt="0"/>
  <p:txStyles>
    <p:titleStyle>
      <a:lvl1pPr algn="l" defTabSz="609585" rtl="0" eaLnBrk="1" latinLnBrk="0" hangingPunct="1">
        <a:spcBef>
          <a:spcPct val="0"/>
        </a:spcBef>
        <a:buNone/>
        <a:defRPr sz="5867" kern="1200">
          <a:solidFill>
            <a:srgbClr val="67A2B9"/>
          </a:solidFill>
          <a:latin typeface="Rockwell"/>
          <a:ea typeface="+mj-ea"/>
          <a:cs typeface="Rockwell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0" y="6332315"/>
            <a:ext cx="12191997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67A2B9"/>
              </a:buClr>
              <a:buSzPts val="4400"/>
              <a:buFont typeface="Rockwell"/>
              <a:buNone/>
              <a:defRPr sz="4400" b="0" i="0" u="none" strike="noStrike" cap="none">
                <a:solidFill>
                  <a:srgbClr val="67A2B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rmAutofit/>
          </a:bodyPr>
          <a:lstStyle>
            <a:lvl1pPr marL="457200" marR="0" lvl="0" indent="-431800" algn="l" rtl="0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17CC964B-1ECC-4E3A-B292-007982C105B3}" type="datetimeFigureOut">
              <a:rPr lang="en-US" smtClean="0"/>
              <a:t>4/23/25</a:t>
            </a:fld>
            <a:endParaRPr lang="en-US"/>
          </a:p>
        </p:txBody>
      </p:sp>
      <p:sp>
        <p:nvSpPr>
          <p:cNvPr id="14" name="Google Shape;14;p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9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/>
          </a:p>
        </p:txBody>
      </p:sp>
      <p:sp>
        <p:nvSpPr>
          <p:cNvPr id="15" name="Google Shape;15;p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3C21A0EC-FDE4-4D6F-BC12-64520274A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79503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547E124-A4D3-47A0-F2AC-D95959B4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700" y="687392"/>
            <a:ext cx="10653185" cy="10826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FC190A9C-C976-0EEB-60D0-80B6E9ED421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774700" y="2227263"/>
            <a:ext cx="10653185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900B25-615D-BAED-1E72-41EA06D872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412566" y="595630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accent2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7BDB7C-B163-0FE1-9778-265157ACE6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4700" y="5951542"/>
            <a:ext cx="64939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cap="all">
                <a:solidFill>
                  <a:schemeClr val="accent2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DD1C78-DBC2-9294-DEDE-FC7E8F7DE7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01301" y="5956304"/>
            <a:ext cx="1026584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chemeClr val="accent2"/>
                </a:solidFill>
              </a:defRPr>
            </a:lvl1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sz="1792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7DBE31F-D85C-A349-619D-FE9F0B2FEF80}"/>
              </a:ext>
            </a:extLst>
          </p:cNvPr>
          <p:cNvSpPr/>
          <p:nvPr/>
        </p:nvSpPr>
        <p:spPr>
          <a:xfrm>
            <a:off x="596902" y="441325"/>
            <a:ext cx="3627967" cy="107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93773C-883F-D908-1DA4-CFCA1F2219A5}"/>
              </a:ext>
            </a:extLst>
          </p:cNvPr>
          <p:cNvSpPr/>
          <p:nvPr/>
        </p:nvSpPr>
        <p:spPr>
          <a:xfrm>
            <a:off x="7967134" y="441325"/>
            <a:ext cx="3615266" cy="10795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2FDC54E-00F4-FFC4-9815-904556DA5913}"/>
              </a:ext>
            </a:extLst>
          </p:cNvPr>
          <p:cNvSpPr/>
          <p:nvPr/>
        </p:nvSpPr>
        <p:spPr>
          <a:xfrm>
            <a:off x="4288368" y="441325"/>
            <a:ext cx="3615266" cy="1079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59195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ransition spd="slow">
    <p:fade/>
  </p:transition>
  <p:hf sldNum="0"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800" kern="1200" cap="all">
          <a:solidFill>
            <a:schemeClr val="bg1"/>
          </a:solidFill>
          <a:latin typeface="+mj-lt"/>
          <a:ea typeface="+mj-ea"/>
          <a:cs typeface="+mj-cs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Gill Sans MT" panose="020B0502020104020203" pitchFamily="34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Gill Sans MT" panose="020B0502020104020203" pitchFamily="34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Gill Sans MT" panose="020B0502020104020203" pitchFamily="34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Gill Sans MT" panose="020B0502020104020203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4800" indent="-304800" algn="l" defTabSz="457200" rtl="0" eaLnBrk="1" fontAlgn="base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kern="1200">
          <a:solidFill>
            <a:schemeClr val="tx2"/>
          </a:solidFill>
          <a:latin typeface="+mn-lt"/>
          <a:ea typeface="+mn-ea"/>
          <a:cs typeface="+mn-cs"/>
        </a:defRPr>
      </a:lvl1pPr>
      <a:lvl2pPr marL="628650" indent="-304800" algn="l" defTabSz="457200" rtl="0" eaLnBrk="1" fontAlgn="base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898525" indent="-269875" algn="l" defTabSz="457200" rtl="0" eaLnBrk="1" fontAlgn="base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1425" indent="-233363" algn="l" defTabSz="457200" rtl="0" eaLnBrk="1" fontAlgn="base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1788" indent="-233363" algn="l" defTabSz="457200" rtl="0" eaLnBrk="1" fontAlgn="base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7FFFF2AD_ACF176F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FF090-2704-6484-3FD3-9756F68161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32514" y="2243717"/>
            <a:ext cx="4898572" cy="648000"/>
          </a:xfrm>
        </p:spPr>
        <p:txBody>
          <a:bodyPr>
            <a:normAutofit/>
          </a:bodyPr>
          <a:lstStyle/>
          <a:p>
            <a:pPr algn="l">
              <a:lnSpc>
                <a:spcPct val="80000"/>
              </a:lnSpc>
            </a:pPr>
            <a:r>
              <a:rPr lang="en-US" sz="4000">
                <a:solidFill>
                  <a:schemeClr val="bg1"/>
                </a:solidFill>
              </a:rPr>
              <a:t>Budget Workshop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39F59C-BE86-9BD2-9335-5128B794E6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32521" y="2894797"/>
            <a:ext cx="4554258" cy="653143"/>
          </a:xfrm>
        </p:spPr>
        <p:txBody>
          <a:bodyPr>
            <a:normAutofit/>
          </a:bodyPr>
          <a:lstStyle/>
          <a:p>
            <a:pPr algn="l"/>
            <a:r>
              <a:rPr lang="en-US" sz="1800" b="1">
                <a:solidFill>
                  <a:schemeClr val="bg1"/>
                </a:solidFill>
                <a:latin typeface="Montserrat SemiBold" pitchFamily="2" charset="77"/>
              </a:rPr>
              <a:t>April 23</a:t>
            </a:r>
            <a:r>
              <a:rPr lang="en-US" sz="1800" b="1" baseline="30000">
                <a:solidFill>
                  <a:schemeClr val="bg1"/>
                </a:solidFill>
                <a:latin typeface="Montserrat SemiBold" pitchFamily="2" charset="77"/>
              </a:rPr>
              <a:t>rd</a:t>
            </a:r>
            <a:r>
              <a:rPr lang="en-US" sz="1800" b="1">
                <a:solidFill>
                  <a:schemeClr val="bg1"/>
                </a:solidFill>
                <a:latin typeface="Montserrat SemiBold" pitchFamily="2" charset="77"/>
              </a:rPr>
              <a:t> </a:t>
            </a:r>
          </a:p>
          <a:p>
            <a:pPr algn="l"/>
            <a:r>
              <a:rPr lang="en-US" sz="1800" b="1">
                <a:solidFill>
                  <a:schemeClr val="bg1"/>
                </a:solidFill>
                <a:latin typeface="Montserrat SemiBold" pitchFamily="2" charset="77"/>
              </a:rPr>
              <a:t>Workshop #3</a:t>
            </a:r>
          </a:p>
        </p:txBody>
      </p:sp>
      <p:pic>
        <p:nvPicPr>
          <p:cNvPr id="8" name="Picture 7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4361D4E3-B1B6-3C0E-3E72-C3DC9BB9DE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349" y="2359720"/>
            <a:ext cx="2632075" cy="106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A6F4BD-DCC1-E427-7538-C681C54BA4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363;p14">
            <a:extLst>
              <a:ext uri="{FF2B5EF4-FFF2-40B4-BE49-F238E27FC236}">
                <a16:creationId xmlns:a16="http://schemas.microsoft.com/office/drawing/2014/main" id="{35D5399C-DA25-9EBD-E242-5803DF13E1FA}"/>
              </a:ext>
            </a:extLst>
          </p:cNvPr>
          <p:cNvSpPr txBox="1">
            <a:spLocks/>
          </p:cNvSpPr>
          <p:nvPr/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25" rIns="121900" bIns="60925" rtlCol="0" anchor="ctr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333" kern="1200">
                <a:solidFill>
                  <a:srgbClr val="67A2B9"/>
                </a:solidFill>
                <a:latin typeface="Novecento sans wide Normal" panose="00000505000000000000" pitchFamily="50" charset="0"/>
                <a:ea typeface="+mj-ea"/>
                <a:cs typeface="Novecento sans wide Normal" panose="00000505000000000000" pitchFamily="50" charset="0"/>
              </a:defRPr>
            </a:lvl1pPr>
          </a:lstStyle>
          <a:p>
            <a:pPr>
              <a:spcAft>
                <a:spcPts val="600"/>
              </a:spcAft>
              <a:buSzPts val="4400"/>
              <a:defRPr/>
            </a:pPr>
            <a:r>
              <a:rPr kumimoji="0" lang="en-US" sz="41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ockwell"/>
                <a:ea typeface="+mj-ea"/>
                <a:cs typeface="Rockwell"/>
                <a:sym typeface="Arial"/>
              </a:rPr>
              <a:t>Efficiency &amp; Effectiveness</a:t>
            </a:r>
            <a:r>
              <a:rPr lang="en-US" sz="4100" b="0" i="0" u="none" strike="noStrike" kern="1200" cap="none">
                <a:latin typeface="Rockwell"/>
                <a:ea typeface="+mj-ea"/>
                <a:cs typeface="Rockwell"/>
                <a:sym typeface="Arial"/>
              </a:rPr>
              <a:t> at Central Office</a:t>
            </a:r>
            <a:endParaRPr kumimoji="0" lang="en-US" sz="41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Rockwell"/>
              <a:ea typeface="+mj-ea"/>
              <a:cs typeface="Rockwell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E5F2E5-3565-AEBB-F155-418D44AF69D0}"/>
              </a:ext>
            </a:extLst>
          </p:cNvPr>
          <p:cNvSpPr txBox="1"/>
          <p:nvPr/>
        </p:nvSpPr>
        <p:spPr>
          <a:xfrm>
            <a:off x="609601" y="1600201"/>
            <a:ext cx="479577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457200" fontAlgn="base">
              <a:lnSpc>
                <a:spcPct val="90000"/>
              </a:lnSpc>
              <a:spcBef>
                <a:spcPct val="20000"/>
              </a:spcBef>
              <a:buClr>
                <a:srgbClr val="67A2B9"/>
              </a:buClr>
              <a:buSzPts val="1000"/>
              <a:tabLst>
                <a:tab pos="457200" algn="l"/>
              </a:tabLst>
            </a:pPr>
            <a:r>
              <a:rPr lang="en-US" sz="280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We continue to right-size central office staff. This year, we are eliminating an additional 100 positions across multiple departments to more efficiently and effectively support schools and students. </a:t>
            </a:r>
          </a:p>
          <a:p>
            <a:pPr marL="342900" indent="-342900" defTabSz="457200">
              <a:lnSpc>
                <a:spcPct val="90000"/>
              </a:lnSpc>
              <a:spcBef>
                <a:spcPct val="20000"/>
              </a:spcBef>
              <a:buClr>
                <a:srgbClr val="67A2B9"/>
              </a:buClr>
              <a:buSzPts val="1000"/>
              <a:buFont typeface="Arial"/>
              <a:buChar char="•"/>
              <a:tabLst>
                <a:tab pos="457200" algn="l"/>
              </a:tabLst>
            </a:pPr>
            <a:endParaRPr lang="en-US" sz="3200">
              <a:solidFill>
                <a:schemeClr val="tx1">
                  <a:lumMod val="65000"/>
                  <a:lumOff val="35000"/>
                </a:schemeClr>
              </a:solidFill>
              <a:latin typeface="Adobe Caslon Pro" panose="0205050205050A020403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83073B-0078-D957-242A-CA50B4460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 lvl="0" indent="0" fontAlgn="auto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FD52C1F8-3BA5-F24E-8618-E52498D87186}" type="slidenum">
              <a:rPr kumimoji="0" lang="en-US" b="0" i="0" u="none" strike="noStrike" cap="none" spc="0" normalizeH="0" baseline="0" noProof="0" smtClean="0">
                <a:ln>
                  <a:noFill/>
                </a:ln>
                <a:effectLst/>
                <a:uLnTx/>
                <a:uFillTx/>
              </a:rPr>
              <a:pPr marR="0" lvl="0" indent="0" fontAlgn="auto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b="0" i="0" u="none" strike="noStrike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223D03F-AFED-4DC7-99A3-69936832DD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6388138"/>
              </p:ext>
            </p:extLst>
          </p:nvPr>
        </p:nvGraphicFramePr>
        <p:xfrm>
          <a:off x="5634530" y="1600201"/>
          <a:ext cx="5947871" cy="4525967"/>
        </p:xfrm>
        <a:graphic>
          <a:graphicData uri="http://schemas.openxmlformats.org/drawingml/2006/table">
            <a:tbl>
              <a:tblPr firstRow="1" bandRow="1"/>
              <a:tblGrid>
                <a:gridCol w="1735844">
                  <a:extLst>
                    <a:ext uri="{9D8B030D-6E8A-4147-A177-3AD203B41FA5}">
                      <a16:colId xmlns:a16="http://schemas.microsoft.com/office/drawing/2014/main" val="4067894403"/>
                    </a:ext>
                  </a:extLst>
                </a:gridCol>
                <a:gridCol w="760325">
                  <a:extLst>
                    <a:ext uri="{9D8B030D-6E8A-4147-A177-3AD203B41FA5}">
                      <a16:colId xmlns:a16="http://schemas.microsoft.com/office/drawing/2014/main" val="2451435289"/>
                    </a:ext>
                  </a:extLst>
                </a:gridCol>
                <a:gridCol w="1086041">
                  <a:extLst>
                    <a:ext uri="{9D8B030D-6E8A-4147-A177-3AD203B41FA5}">
                      <a16:colId xmlns:a16="http://schemas.microsoft.com/office/drawing/2014/main" val="1823184257"/>
                    </a:ext>
                  </a:extLst>
                </a:gridCol>
                <a:gridCol w="877582">
                  <a:extLst>
                    <a:ext uri="{9D8B030D-6E8A-4147-A177-3AD203B41FA5}">
                      <a16:colId xmlns:a16="http://schemas.microsoft.com/office/drawing/2014/main" val="3115159537"/>
                    </a:ext>
                  </a:extLst>
                </a:gridCol>
                <a:gridCol w="727754">
                  <a:extLst>
                    <a:ext uri="{9D8B030D-6E8A-4147-A177-3AD203B41FA5}">
                      <a16:colId xmlns:a16="http://schemas.microsoft.com/office/drawing/2014/main" val="2012682790"/>
                    </a:ext>
                  </a:extLst>
                </a:gridCol>
                <a:gridCol w="760325">
                  <a:extLst>
                    <a:ext uri="{9D8B030D-6E8A-4147-A177-3AD203B41FA5}">
                      <a16:colId xmlns:a16="http://schemas.microsoft.com/office/drawing/2014/main" val="2151686570"/>
                    </a:ext>
                  </a:extLst>
                </a:gridCol>
              </a:tblGrid>
              <a:tr h="388759">
                <a:tc>
                  <a:txBody>
                    <a:bodyPr/>
                    <a:lstStyle/>
                    <a:p>
                      <a:pPr rtl="0" fontAlgn="b"/>
                      <a:r>
                        <a:rPr lang="en-US" sz="1100" b="1">
                          <a:effectLst/>
                        </a:rPr>
                        <a:t>Department</a:t>
                      </a:r>
                    </a:p>
                  </a:txBody>
                  <a:tcPr marL="17763" marR="17763" marT="11842" marB="11842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100" b="1">
                          <a:effectLst/>
                        </a:rPr>
                        <a:t>SY24-25 Total</a:t>
                      </a:r>
                    </a:p>
                  </a:txBody>
                  <a:tcPr marL="17763" marR="17763" marT="11842" marB="1184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100" b="1">
                          <a:effectLst/>
                        </a:rPr>
                        <a:t>Eliminations</a:t>
                      </a:r>
                    </a:p>
                  </a:txBody>
                  <a:tcPr marL="17763" marR="17763" marT="11842" marB="1184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100" b="1">
                          <a:effectLst/>
                        </a:rPr>
                        <a:t>Additions</a:t>
                      </a:r>
                    </a:p>
                  </a:txBody>
                  <a:tcPr marL="17763" marR="17763" marT="11842" marB="1184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100" b="1">
                          <a:effectLst/>
                        </a:rPr>
                        <a:t>Net Change</a:t>
                      </a:r>
                    </a:p>
                  </a:txBody>
                  <a:tcPr marL="17763" marR="17763" marT="11842" marB="1184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100" b="1">
                          <a:effectLst/>
                        </a:rPr>
                        <a:t>SY25-26 Total</a:t>
                      </a:r>
                    </a:p>
                  </a:txBody>
                  <a:tcPr marL="17763" marR="17763" marT="11842" marB="1184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7814779"/>
                  </a:ext>
                </a:extLst>
              </a:tr>
              <a:tr h="222816">
                <a:tc>
                  <a:txBody>
                    <a:bodyPr/>
                    <a:lstStyle/>
                    <a:p>
                      <a:pPr rtl="0" fontAlgn="b"/>
                      <a:r>
                        <a:rPr lang="en-US" sz="1100" b="1">
                          <a:effectLst/>
                        </a:rPr>
                        <a:t>Human Resources</a:t>
                      </a:r>
                    </a:p>
                  </a:txBody>
                  <a:tcPr marL="17763" marR="17763" marT="11842" marB="11842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>
                          <a:effectLst/>
                        </a:rPr>
                        <a:t>123</a:t>
                      </a:r>
                    </a:p>
                  </a:txBody>
                  <a:tcPr marL="17763" marR="17763" marT="11842" marB="1184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>
                          <a:effectLst/>
                        </a:rPr>
                        <a:t>12</a:t>
                      </a:r>
                    </a:p>
                  </a:txBody>
                  <a:tcPr marL="17763" marR="17763" marT="11842" marB="1184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>
                          <a:effectLst/>
                        </a:rPr>
                        <a:t>10</a:t>
                      </a:r>
                    </a:p>
                  </a:txBody>
                  <a:tcPr marL="17763" marR="17763" marT="11842" marB="1184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>
                          <a:effectLst/>
                        </a:rPr>
                        <a:t>-2</a:t>
                      </a:r>
                    </a:p>
                  </a:txBody>
                  <a:tcPr marL="17763" marR="17763" marT="11842" marB="1184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>
                          <a:effectLst/>
                        </a:rPr>
                        <a:t>121</a:t>
                      </a:r>
                    </a:p>
                  </a:txBody>
                  <a:tcPr marL="17763" marR="17763" marT="11842" marB="1184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1471015"/>
                  </a:ext>
                </a:extLst>
              </a:tr>
              <a:tr h="222816">
                <a:tc>
                  <a:txBody>
                    <a:bodyPr/>
                    <a:lstStyle/>
                    <a:p>
                      <a:pPr rtl="0" fontAlgn="b"/>
                      <a:r>
                        <a:rPr lang="en-US" sz="1100" b="1">
                          <a:effectLst/>
                        </a:rPr>
                        <a:t>Finance</a:t>
                      </a:r>
                    </a:p>
                  </a:txBody>
                  <a:tcPr marL="17763" marR="17763" marT="11842" marB="11842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>
                          <a:effectLst/>
                        </a:rPr>
                        <a:t>196</a:t>
                      </a:r>
                    </a:p>
                  </a:txBody>
                  <a:tcPr marL="17763" marR="17763" marT="11842" marB="1184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>
                          <a:effectLst/>
                        </a:rPr>
                        <a:t>8</a:t>
                      </a:r>
                    </a:p>
                  </a:txBody>
                  <a:tcPr marL="17763" marR="17763" marT="11842" marB="1184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>
                          <a:effectLst/>
                        </a:rPr>
                        <a:t>1</a:t>
                      </a:r>
                    </a:p>
                  </a:txBody>
                  <a:tcPr marL="17763" marR="17763" marT="11842" marB="1184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>
                          <a:effectLst/>
                        </a:rPr>
                        <a:t>-7</a:t>
                      </a:r>
                    </a:p>
                  </a:txBody>
                  <a:tcPr marL="17763" marR="17763" marT="11842" marB="1184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>
                          <a:effectLst/>
                        </a:rPr>
                        <a:t>189</a:t>
                      </a:r>
                    </a:p>
                  </a:txBody>
                  <a:tcPr marL="17763" marR="17763" marT="11842" marB="1184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005455"/>
                  </a:ext>
                </a:extLst>
              </a:tr>
              <a:tr h="222816">
                <a:tc>
                  <a:txBody>
                    <a:bodyPr/>
                    <a:lstStyle/>
                    <a:p>
                      <a:pPr rtl="0" fontAlgn="b"/>
                      <a:r>
                        <a:rPr lang="en-US" sz="1100" b="1">
                          <a:effectLst/>
                        </a:rPr>
                        <a:t>Academics</a:t>
                      </a:r>
                    </a:p>
                  </a:txBody>
                  <a:tcPr marL="17763" marR="17763" marT="11842" marB="11842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>
                          <a:effectLst/>
                        </a:rPr>
                        <a:t>675</a:t>
                      </a:r>
                    </a:p>
                  </a:txBody>
                  <a:tcPr marL="17763" marR="17763" marT="11842" marB="1184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>
                          <a:effectLst/>
                        </a:rPr>
                        <a:t>66</a:t>
                      </a:r>
                    </a:p>
                  </a:txBody>
                  <a:tcPr marL="17763" marR="17763" marT="11842" marB="1184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>
                          <a:effectLst/>
                        </a:rPr>
                        <a:t>76</a:t>
                      </a:r>
                    </a:p>
                  </a:txBody>
                  <a:tcPr marL="17763" marR="17763" marT="11842" marB="1184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>
                          <a:effectLst/>
                        </a:rPr>
                        <a:t>10</a:t>
                      </a:r>
                    </a:p>
                  </a:txBody>
                  <a:tcPr marL="17763" marR="17763" marT="11842" marB="1184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>
                          <a:effectLst/>
                        </a:rPr>
                        <a:t>685</a:t>
                      </a:r>
                    </a:p>
                  </a:txBody>
                  <a:tcPr marL="17763" marR="17763" marT="11842" marB="1184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5490002"/>
                  </a:ext>
                </a:extLst>
              </a:tr>
              <a:tr h="222816">
                <a:tc>
                  <a:txBody>
                    <a:bodyPr/>
                    <a:lstStyle/>
                    <a:p>
                      <a:pPr rtl="0" fontAlgn="b"/>
                      <a:r>
                        <a:rPr lang="en-US" sz="1100" b="1">
                          <a:effectLst/>
                        </a:rPr>
                        <a:t>Police</a:t>
                      </a:r>
                    </a:p>
                  </a:txBody>
                  <a:tcPr marL="17763" marR="17763" marT="11842" marB="11842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>
                          <a:effectLst/>
                        </a:rPr>
                        <a:t>251</a:t>
                      </a:r>
                    </a:p>
                  </a:txBody>
                  <a:tcPr marL="17763" marR="17763" marT="11842" marB="1184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>
                          <a:effectLst/>
                        </a:rPr>
                        <a:t>0</a:t>
                      </a:r>
                    </a:p>
                  </a:txBody>
                  <a:tcPr marL="17763" marR="17763" marT="11842" marB="1184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>
                          <a:effectLst/>
                        </a:rPr>
                        <a:t>0</a:t>
                      </a:r>
                    </a:p>
                  </a:txBody>
                  <a:tcPr marL="17763" marR="17763" marT="11842" marB="1184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>
                          <a:effectLst/>
                        </a:rPr>
                        <a:t>0</a:t>
                      </a:r>
                    </a:p>
                  </a:txBody>
                  <a:tcPr marL="17763" marR="17763" marT="11842" marB="1184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>
                          <a:effectLst/>
                        </a:rPr>
                        <a:t>251</a:t>
                      </a:r>
                    </a:p>
                  </a:txBody>
                  <a:tcPr marL="17763" marR="17763" marT="11842" marB="1184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8993611"/>
                  </a:ext>
                </a:extLst>
              </a:tr>
              <a:tr h="554702">
                <a:tc>
                  <a:txBody>
                    <a:bodyPr/>
                    <a:lstStyle/>
                    <a:p>
                      <a:pPr rtl="0" fontAlgn="b"/>
                      <a:r>
                        <a:rPr lang="en-US" sz="1100" b="1">
                          <a:effectLst/>
                        </a:rPr>
                        <a:t>Facilities, Maintenance, Operations</a:t>
                      </a:r>
                    </a:p>
                  </a:txBody>
                  <a:tcPr marL="17763" marR="17763" marT="11842" marB="11842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>
                          <a:effectLst/>
                        </a:rPr>
                        <a:t>1607</a:t>
                      </a:r>
                    </a:p>
                  </a:txBody>
                  <a:tcPr marL="17763" marR="17763" marT="11842" marB="1184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>
                          <a:effectLst/>
                        </a:rPr>
                        <a:t>55</a:t>
                      </a:r>
                    </a:p>
                  </a:txBody>
                  <a:tcPr marL="17763" marR="17763" marT="11842" marB="1184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>
                          <a:effectLst/>
                        </a:rPr>
                        <a:t>52</a:t>
                      </a:r>
                    </a:p>
                  </a:txBody>
                  <a:tcPr marL="17763" marR="17763" marT="11842" marB="1184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>
                          <a:effectLst/>
                        </a:rPr>
                        <a:t>-3</a:t>
                      </a:r>
                    </a:p>
                  </a:txBody>
                  <a:tcPr marL="17763" marR="17763" marT="11842" marB="1184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>
                          <a:effectLst/>
                        </a:rPr>
                        <a:t>1604</a:t>
                      </a:r>
                    </a:p>
                  </a:txBody>
                  <a:tcPr marL="17763" marR="17763" marT="11842" marB="1184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1970652"/>
                  </a:ext>
                </a:extLst>
              </a:tr>
              <a:tr h="388759">
                <a:tc>
                  <a:txBody>
                    <a:bodyPr/>
                    <a:lstStyle/>
                    <a:p>
                      <a:pPr rtl="0" fontAlgn="b"/>
                      <a:r>
                        <a:rPr lang="en-US" sz="1100" b="1">
                          <a:effectLst/>
                        </a:rPr>
                        <a:t>Public Affairs &amp; Communications</a:t>
                      </a:r>
                    </a:p>
                  </a:txBody>
                  <a:tcPr marL="17763" marR="17763" marT="11842" marB="11842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>
                          <a:effectLst/>
                        </a:rPr>
                        <a:t>120</a:t>
                      </a:r>
                    </a:p>
                  </a:txBody>
                  <a:tcPr marL="17763" marR="17763" marT="11842" marB="1184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>
                          <a:effectLst/>
                        </a:rPr>
                        <a:t>58</a:t>
                      </a:r>
                    </a:p>
                  </a:txBody>
                  <a:tcPr marL="17763" marR="17763" marT="11842" marB="1184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>
                          <a:effectLst/>
                        </a:rPr>
                        <a:t>6</a:t>
                      </a:r>
                    </a:p>
                  </a:txBody>
                  <a:tcPr marL="17763" marR="17763" marT="11842" marB="1184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>
                          <a:effectLst/>
                        </a:rPr>
                        <a:t>-52</a:t>
                      </a:r>
                    </a:p>
                  </a:txBody>
                  <a:tcPr marL="17763" marR="17763" marT="11842" marB="1184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>
                          <a:effectLst/>
                        </a:rPr>
                        <a:t>68</a:t>
                      </a:r>
                    </a:p>
                  </a:txBody>
                  <a:tcPr marL="17763" marR="17763" marT="11842" marB="1184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871823"/>
                  </a:ext>
                </a:extLst>
              </a:tr>
              <a:tr h="222816">
                <a:tc>
                  <a:txBody>
                    <a:bodyPr/>
                    <a:lstStyle/>
                    <a:p>
                      <a:pPr rtl="0" fontAlgn="b"/>
                      <a:r>
                        <a:rPr lang="en-US" sz="1100" b="1">
                          <a:effectLst/>
                        </a:rPr>
                        <a:t>Schools</a:t>
                      </a:r>
                    </a:p>
                  </a:txBody>
                  <a:tcPr marL="17763" marR="17763" marT="11842" marB="11842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>
                          <a:effectLst/>
                        </a:rPr>
                        <a:t>297</a:t>
                      </a:r>
                    </a:p>
                  </a:txBody>
                  <a:tcPr marL="17763" marR="17763" marT="11842" marB="1184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>
                          <a:effectLst/>
                        </a:rPr>
                        <a:t>63</a:t>
                      </a:r>
                    </a:p>
                  </a:txBody>
                  <a:tcPr marL="17763" marR="17763" marT="11842" marB="1184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>
                          <a:effectLst/>
                        </a:rPr>
                        <a:t>14</a:t>
                      </a:r>
                    </a:p>
                  </a:txBody>
                  <a:tcPr marL="17763" marR="17763" marT="11842" marB="1184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>
                          <a:effectLst/>
                        </a:rPr>
                        <a:t>-49</a:t>
                      </a:r>
                    </a:p>
                  </a:txBody>
                  <a:tcPr marL="17763" marR="17763" marT="11842" marB="1184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>
                          <a:effectLst/>
                        </a:rPr>
                        <a:t>249</a:t>
                      </a:r>
                    </a:p>
                  </a:txBody>
                  <a:tcPr marL="17763" marR="17763" marT="11842" marB="1184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4726344"/>
                  </a:ext>
                </a:extLst>
              </a:tr>
              <a:tr h="222816">
                <a:tc>
                  <a:txBody>
                    <a:bodyPr/>
                    <a:lstStyle/>
                    <a:p>
                      <a:pPr rtl="0" fontAlgn="b"/>
                      <a:r>
                        <a:rPr lang="en-US" sz="1100" b="1">
                          <a:effectLst/>
                        </a:rPr>
                        <a:t>Legal</a:t>
                      </a:r>
                    </a:p>
                  </a:txBody>
                  <a:tcPr marL="17763" marR="17763" marT="11842" marB="11842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>
                          <a:effectLst/>
                        </a:rPr>
                        <a:t>24</a:t>
                      </a:r>
                    </a:p>
                  </a:txBody>
                  <a:tcPr marL="17763" marR="17763" marT="11842" marB="1184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>
                          <a:effectLst/>
                        </a:rPr>
                        <a:t>1</a:t>
                      </a:r>
                    </a:p>
                  </a:txBody>
                  <a:tcPr marL="17763" marR="17763" marT="11842" marB="1184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>
                          <a:effectLst/>
                        </a:rPr>
                        <a:t>0</a:t>
                      </a:r>
                    </a:p>
                  </a:txBody>
                  <a:tcPr marL="17763" marR="17763" marT="11842" marB="1184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>
                          <a:effectLst/>
                        </a:rPr>
                        <a:t>-1</a:t>
                      </a:r>
                    </a:p>
                  </a:txBody>
                  <a:tcPr marL="17763" marR="17763" marT="11842" marB="1184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>
                          <a:effectLst/>
                        </a:rPr>
                        <a:t>23</a:t>
                      </a:r>
                    </a:p>
                  </a:txBody>
                  <a:tcPr marL="17763" marR="17763" marT="11842" marB="1184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2462131"/>
                  </a:ext>
                </a:extLst>
              </a:tr>
              <a:tr h="388759">
                <a:tc>
                  <a:txBody>
                    <a:bodyPr/>
                    <a:lstStyle/>
                    <a:p>
                      <a:pPr rtl="0" fontAlgn="b"/>
                      <a:r>
                        <a:rPr lang="en-US" sz="1100" b="1">
                          <a:effectLst/>
                        </a:rPr>
                        <a:t>Information Technology</a:t>
                      </a:r>
                    </a:p>
                  </a:txBody>
                  <a:tcPr marL="17763" marR="17763" marT="11842" marB="11842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>
                          <a:effectLst/>
                        </a:rPr>
                        <a:t>240</a:t>
                      </a:r>
                    </a:p>
                  </a:txBody>
                  <a:tcPr marL="17763" marR="17763" marT="11842" marB="1184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>
                          <a:effectLst/>
                        </a:rPr>
                        <a:t>38</a:t>
                      </a:r>
                    </a:p>
                  </a:txBody>
                  <a:tcPr marL="17763" marR="17763" marT="11842" marB="1184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>
                          <a:effectLst/>
                        </a:rPr>
                        <a:t>0</a:t>
                      </a:r>
                    </a:p>
                  </a:txBody>
                  <a:tcPr marL="17763" marR="17763" marT="11842" marB="1184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>
                          <a:effectLst/>
                        </a:rPr>
                        <a:t>-38</a:t>
                      </a:r>
                    </a:p>
                  </a:txBody>
                  <a:tcPr marL="17763" marR="17763" marT="11842" marB="1184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>
                          <a:effectLst/>
                        </a:rPr>
                        <a:t>202</a:t>
                      </a:r>
                    </a:p>
                  </a:txBody>
                  <a:tcPr marL="17763" marR="17763" marT="11842" marB="1184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3004454"/>
                  </a:ext>
                </a:extLst>
              </a:tr>
              <a:tr h="388759">
                <a:tc>
                  <a:txBody>
                    <a:bodyPr/>
                    <a:lstStyle/>
                    <a:p>
                      <a:pPr rtl="0" fontAlgn="b"/>
                      <a:r>
                        <a:rPr lang="en-US" sz="1100" b="1">
                          <a:effectLst/>
                        </a:rPr>
                        <a:t>Organizational Effectiveness</a:t>
                      </a:r>
                    </a:p>
                  </a:txBody>
                  <a:tcPr marL="17763" marR="17763" marT="11842" marB="11842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>
                          <a:effectLst/>
                        </a:rPr>
                        <a:t>125</a:t>
                      </a:r>
                    </a:p>
                  </a:txBody>
                  <a:tcPr marL="17763" marR="17763" marT="11842" marB="1184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>
                          <a:effectLst/>
                        </a:rPr>
                        <a:t>124</a:t>
                      </a:r>
                    </a:p>
                  </a:txBody>
                  <a:tcPr marL="17763" marR="17763" marT="11842" marB="1184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>
                          <a:effectLst/>
                        </a:rPr>
                        <a:t>154</a:t>
                      </a:r>
                    </a:p>
                  </a:txBody>
                  <a:tcPr marL="17763" marR="17763" marT="11842" marB="1184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>
                          <a:effectLst/>
                        </a:rPr>
                        <a:t>30</a:t>
                      </a:r>
                    </a:p>
                  </a:txBody>
                  <a:tcPr marL="17763" marR="17763" marT="11842" marB="1184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>
                          <a:effectLst/>
                        </a:rPr>
                        <a:t>155</a:t>
                      </a:r>
                    </a:p>
                  </a:txBody>
                  <a:tcPr marL="17763" marR="17763" marT="11842" marB="1184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9127440"/>
                  </a:ext>
                </a:extLst>
              </a:tr>
              <a:tr h="388759">
                <a:tc>
                  <a:txBody>
                    <a:bodyPr/>
                    <a:lstStyle/>
                    <a:p>
                      <a:pPr rtl="0" fontAlgn="b"/>
                      <a:r>
                        <a:rPr lang="en-US" sz="1100" b="1">
                          <a:effectLst/>
                        </a:rPr>
                        <a:t>SpEd (*Central Office Only)</a:t>
                      </a:r>
                    </a:p>
                  </a:txBody>
                  <a:tcPr marL="17763" marR="17763" marT="11842" marB="11842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>
                          <a:effectLst/>
                        </a:rPr>
                        <a:t>67</a:t>
                      </a:r>
                    </a:p>
                  </a:txBody>
                  <a:tcPr marL="17763" marR="17763" marT="11842" marB="1184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>
                          <a:effectLst/>
                        </a:rPr>
                        <a:t>0</a:t>
                      </a:r>
                    </a:p>
                  </a:txBody>
                  <a:tcPr marL="17763" marR="17763" marT="11842" marB="1184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>
                          <a:effectLst/>
                        </a:rPr>
                        <a:t>0</a:t>
                      </a:r>
                    </a:p>
                  </a:txBody>
                  <a:tcPr marL="17763" marR="17763" marT="11842" marB="1184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>
                          <a:effectLst/>
                        </a:rPr>
                        <a:t>0</a:t>
                      </a:r>
                    </a:p>
                  </a:txBody>
                  <a:tcPr marL="17763" marR="17763" marT="11842" marB="1184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>
                          <a:effectLst/>
                        </a:rPr>
                        <a:t>67</a:t>
                      </a:r>
                    </a:p>
                  </a:txBody>
                  <a:tcPr marL="17763" marR="17763" marT="11842" marB="1184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2115008"/>
                  </a:ext>
                </a:extLst>
              </a:tr>
              <a:tr h="222816">
                <a:tc>
                  <a:txBody>
                    <a:bodyPr/>
                    <a:lstStyle/>
                    <a:p>
                      <a:pPr rtl="0" fontAlgn="b"/>
                      <a:r>
                        <a:rPr lang="en-US" sz="1100" b="1">
                          <a:effectLst/>
                        </a:rPr>
                        <a:t>Chief of Staff</a:t>
                      </a:r>
                    </a:p>
                  </a:txBody>
                  <a:tcPr marL="17763" marR="17763" marT="11842" marB="11842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>
                          <a:effectLst/>
                        </a:rPr>
                        <a:t>3</a:t>
                      </a:r>
                    </a:p>
                  </a:txBody>
                  <a:tcPr marL="17763" marR="17763" marT="11842" marB="1184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>
                          <a:effectLst/>
                        </a:rPr>
                        <a:t>0</a:t>
                      </a:r>
                    </a:p>
                  </a:txBody>
                  <a:tcPr marL="17763" marR="17763" marT="11842" marB="1184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>
                          <a:effectLst/>
                        </a:rPr>
                        <a:t>9</a:t>
                      </a:r>
                    </a:p>
                  </a:txBody>
                  <a:tcPr marL="17763" marR="17763" marT="11842" marB="1184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>
                          <a:effectLst/>
                        </a:rPr>
                        <a:t>9</a:t>
                      </a:r>
                    </a:p>
                  </a:txBody>
                  <a:tcPr marL="17763" marR="17763" marT="11842" marB="1184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>
                          <a:effectLst/>
                        </a:rPr>
                        <a:t>12</a:t>
                      </a:r>
                    </a:p>
                  </a:txBody>
                  <a:tcPr marL="17763" marR="17763" marT="11842" marB="1184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9485728"/>
                  </a:ext>
                </a:extLst>
              </a:tr>
              <a:tr h="244942">
                <a:tc>
                  <a:txBody>
                    <a:bodyPr/>
                    <a:lstStyle/>
                    <a:p>
                      <a:pPr rtl="0" fontAlgn="b"/>
                      <a:endParaRPr lang="en-US" sz="1100">
                        <a:effectLst/>
                      </a:endParaRPr>
                    </a:p>
                  </a:txBody>
                  <a:tcPr marL="17763" marR="17763" marT="11842" marB="11842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100">
                        <a:effectLst/>
                      </a:endParaRPr>
                    </a:p>
                  </a:txBody>
                  <a:tcPr marL="17763" marR="17763" marT="11842" marB="1184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100">
                        <a:effectLst/>
                      </a:endParaRPr>
                    </a:p>
                  </a:txBody>
                  <a:tcPr marL="17763" marR="17763" marT="11842" marB="1184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100">
                        <a:effectLst/>
                      </a:endParaRPr>
                    </a:p>
                  </a:txBody>
                  <a:tcPr marL="17763" marR="17763" marT="11842" marB="1184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100">
                        <a:effectLst/>
                      </a:endParaRPr>
                    </a:p>
                  </a:txBody>
                  <a:tcPr marL="17763" marR="17763" marT="11842" marB="1184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100">
                        <a:effectLst/>
                      </a:endParaRPr>
                    </a:p>
                  </a:txBody>
                  <a:tcPr marL="17763" marR="17763" marT="11842" marB="1184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6649857"/>
                  </a:ext>
                </a:extLst>
              </a:tr>
              <a:tr h="222816">
                <a:tc>
                  <a:txBody>
                    <a:bodyPr/>
                    <a:lstStyle/>
                    <a:p>
                      <a:pPr rtl="0" fontAlgn="b"/>
                      <a:r>
                        <a:rPr lang="en-US" sz="1100" b="1">
                          <a:effectLst/>
                        </a:rPr>
                        <a:t>TOTALS</a:t>
                      </a:r>
                    </a:p>
                  </a:txBody>
                  <a:tcPr marL="17763" marR="17763" marT="11842" marB="11842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>
                          <a:effectLst/>
                        </a:rPr>
                        <a:t>3728</a:t>
                      </a:r>
                    </a:p>
                  </a:txBody>
                  <a:tcPr marL="17763" marR="17763" marT="11842" marB="1184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>
                          <a:effectLst/>
                        </a:rPr>
                        <a:t>425</a:t>
                      </a:r>
                    </a:p>
                  </a:txBody>
                  <a:tcPr marL="17763" marR="17763" marT="11842" marB="1184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>
                          <a:effectLst/>
                        </a:rPr>
                        <a:t>322</a:t>
                      </a:r>
                    </a:p>
                  </a:txBody>
                  <a:tcPr marL="17763" marR="17763" marT="11842" marB="1184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>
                          <a:effectLst/>
                        </a:rPr>
                        <a:t>-103</a:t>
                      </a:r>
                    </a:p>
                  </a:txBody>
                  <a:tcPr marL="17763" marR="17763" marT="11842" marB="1184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>
                          <a:effectLst/>
                        </a:rPr>
                        <a:t>3626</a:t>
                      </a:r>
                    </a:p>
                  </a:txBody>
                  <a:tcPr marL="17763" marR="17763" marT="11842" marB="1184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27896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71808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FE2741-0820-3470-2E55-61447A479B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D6FD466-7E7C-BEE5-8F5C-9A05E3B97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300">
                <a:solidFill>
                  <a:schemeClr val="bg1"/>
                </a:solidFill>
              </a:rPr>
              <a:t>PUA School Budgets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71C62C-2B9D-1F7E-E4A9-71B453536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52C1F8-3BA5-F24E-8618-E52498D87186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44228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91B317-69E6-777E-5203-DA2DED680C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8C07F-6BD2-30DC-B5C4-2B1B9AB5C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300">
                <a:latin typeface="Rockwell"/>
              </a:rPr>
              <a:t>PUA School Budgets Over Time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A0CB937-D536-1D49-391D-960BED525E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3407940"/>
              </p:ext>
            </p:extLst>
          </p:nvPr>
        </p:nvGraphicFramePr>
        <p:xfrm>
          <a:off x="1056644" y="1494886"/>
          <a:ext cx="10078712" cy="45652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90454">
                  <a:extLst>
                    <a:ext uri="{9D8B030D-6E8A-4147-A177-3AD203B41FA5}">
                      <a16:colId xmlns:a16="http://schemas.microsoft.com/office/drawing/2014/main" val="2309812750"/>
                    </a:ext>
                  </a:extLst>
                </a:gridCol>
                <a:gridCol w="3290454">
                  <a:extLst>
                    <a:ext uri="{9D8B030D-6E8A-4147-A177-3AD203B41FA5}">
                      <a16:colId xmlns:a16="http://schemas.microsoft.com/office/drawing/2014/main" val="2343343883"/>
                    </a:ext>
                  </a:extLst>
                </a:gridCol>
                <a:gridCol w="3497804">
                  <a:extLst>
                    <a:ext uri="{9D8B030D-6E8A-4147-A177-3AD203B41FA5}">
                      <a16:colId xmlns:a16="http://schemas.microsoft.com/office/drawing/2014/main" val="1914537157"/>
                    </a:ext>
                  </a:extLst>
                </a:gridCol>
              </a:tblGrid>
              <a:tr h="393461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Montserrat Light"/>
                        </a:rPr>
                        <a:t>SY23-24</a:t>
                      </a:r>
                      <a:endParaRPr lang="en-US">
                        <a:latin typeface="Montserrat Light" panose="020F05020202040302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Montserrat Light"/>
                        </a:rPr>
                        <a:t>SY24-25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Montserrat Light"/>
                        </a:rPr>
                        <a:t>SY25-26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2983488"/>
                  </a:ext>
                </a:extLst>
              </a:tr>
              <a:tr h="4171766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>
                          <a:solidFill>
                            <a:schemeClr val="dk1"/>
                          </a:solidFill>
                          <a:effectLst/>
                          <a:latin typeface="Montserrat Light"/>
                          <a:ea typeface="+mn-ea"/>
                          <a:cs typeface="+mn-cs"/>
                        </a:rPr>
                        <a:t>In SY23-24 the administration made no changes to the previously determined weights and formulas for PUA school budgets. Most notably, the administration maintained the </a:t>
                      </a:r>
                      <a:r>
                        <a:rPr lang="en-US" sz="1800" b="0" i="1" u="none" strike="noStrike" kern="1200">
                          <a:solidFill>
                            <a:schemeClr val="dk1"/>
                          </a:solidFill>
                          <a:effectLst/>
                          <a:latin typeface="Montserrat Light"/>
                          <a:ea typeface="+mn-ea"/>
                          <a:cs typeface="+mn-cs"/>
                        </a:rPr>
                        <a:t>hold harmless</a:t>
                      </a:r>
                      <a:r>
                        <a:rPr lang="en-US" sz="1800" b="0" i="0" u="none" strike="noStrike" kern="1200">
                          <a:solidFill>
                            <a:schemeClr val="dk1"/>
                          </a:solidFill>
                          <a:effectLst/>
                          <a:latin typeface="Montserrat Light"/>
                          <a:ea typeface="+mn-ea"/>
                          <a:cs typeface="+mn-cs"/>
                        </a:rPr>
                        <a:t> for lost enrollment and ADA. </a:t>
                      </a:r>
                    </a:p>
                    <a:p>
                      <a:pPr lvl="0" algn="ctr">
                        <a:buNone/>
                      </a:pPr>
                      <a:endParaRPr lang="en-US" sz="1800" b="0" i="0" u="none" strike="noStrike" kern="1200">
                        <a:solidFill>
                          <a:schemeClr val="dk1"/>
                        </a:solidFill>
                        <a:effectLst/>
                        <a:latin typeface="Montserrat Light"/>
                        <a:ea typeface="+mn-ea"/>
                        <a:cs typeface="+mn-cs"/>
                      </a:endParaRPr>
                    </a:p>
                    <a:p>
                      <a:pPr lvl="0" algn="ctr">
                        <a:buNone/>
                      </a:pPr>
                      <a:endParaRPr lang="en-US" sz="1800" b="0" i="0" u="none" strike="noStrike" kern="1200">
                        <a:solidFill>
                          <a:schemeClr val="dk1"/>
                        </a:solidFill>
                        <a:effectLst/>
                        <a:latin typeface="Montserrat Ligh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1800" b="0" i="0" u="none" strike="noStrike" kern="1200">
                        <a:solidFill>
                          <a:schemeClr val="dk1"/>
                        </a:solidFill>
                        <a:effectLst/>
                        <a:latin typeface="Montserrat Light" panose="020F0502020204030204" pitchFamily="2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>
                          <a:solidFill>
                            <a:schemeClr val="dk1"/>
                          </a:solidFill>
                          <a:effectLst/>
                          <a:latin typeface="Montserrat Light"/>
                          <a:ea typeface="+mn-ea"/>
                          <a:cs typeface="+mn-cs"/>
                        </a:rPr>
                        <a:t>In SY24-25 the administration eliminated the </a:t>
                      </a:r>
                      <a:r>
                        <a:rPr lang="en-US" sz="1800" b="0" i="1" u="none" strike="noStrike" kern="1200">
                          <a:solidFill>
                            <a:schemeClr val="dk1"/>
                          </a:solidFill>
                          <a:effectLst/>
                          <a:latin typeface="Montserrat Light"/>
                          <a:ea typeface="+mn-ea"/>
                          <a:cs typeface="+mn-cs"/>
                        </a:rPr>
                        <a:t>hold harmless</a:t>
                      </a:r>
                      <a:r>
                        <a:rPr lang="en-US" sz="1800" b="0" i="0" u="none" strike="noStrike" kern="1200">
                          <a:solidFill>
                            <a:schemeClr val="dk1"/>
                          </a:solidFill>
                          <a:effectLst/>
                          <a:latin typeface="Montserrat Light"/>
                          <a:ea typeface="+mn-ea"/>
                          <a:cs typeface="+mn-cs"/>
                        </a:rPr>
                        <a:t> for lost enrollment and ADA. Campuses were given an allocation based on students actually served in their schools. For schools who saw a significant loss of funding due to the end of </a:t>
                      </a:r>
                      <a:r>
                        <a:rPr lang="en-US" sz="1800" b="0" i="1" u="none" strike="noStrike" kern="1200">
                          <a:solidFill>
                            <a:schemeClr val="dk1"/>
                          </a:solidFill>
                          <a:effectLst/>
                          <a:latin typeface="Montserrat Light"/>
                          <a:ea typeface="+mn-ea"/>
                          <a:cs typeface="+mn-cs"/>
                        </a:rPr>
                        <a:t>hold harmless, </a:t>
                      </a:r>
                      <a:r>
                        <a:rPr lang="en-US" sz="1800" b="0" i="0" u="none" strike="noStrike" kern="1200">
                          <a:solidFill>
                            <a:schemeClr val="dk1"/>
                          </a:solidFill>
                          <a:effectLst/>
                          <a:latin typeface="Montserrat Light"/>
                          <a:ea typeface="+mn-ea"/>
                          <a:cs typeface="+mn-cs"/>
                        </a:rPr>
                        <a:t>the administration capped their budget reduction at 12% of the previous year.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>
                          <a:solidFill>
                            <a:schemeClr val="dk1"/>
                          </a:solidFill>
                          <a:effectLst/>
                          <a:latin typeface="Montserrat Light"/>
                          <a:ea typeface="+mn-ea"/>
                          <a:cs typeface="+mn-cs"/>
                        </a:rPr>
                        <a:t>In SY25-26, the administration funded schools based on projected enrollment, ADA, plus an additional $75 per student.</a:t>
                      </a:r>
                      <a:endParaRPr lang="en-US"/>
                    </a:p>
                    <a:p>
                      <a:pPr lvl="0" algn="ctr">
                        <a:buNone/>
                      </a:pPr>
                      <a:endParaRPr lang="en-US" sz="1800" b="0" i="0" u="none" strike="noStrike" kern="1200">
                        <a:solidFill>
                          <a:schemeClr val="dk1"/>
                        </a:solidFill>
                        <a:effectLst/>
                        <a:latin typeface="Montserrat Light"/>
                        <a:ea typeface="+mn-ea"/>
                        <a:cs typeface="+mn-cs"/>
                      </a:endParaRPr>
                    </a:p>
                    <a:p>
                      <a:pPr lvl="0" algn="ctr">
                        <a:buNone/>
                      </a:pPr>
                      <a:r>
                        <a:rPr lang="en-US" sz="1800" b="0" i="0" u="none" strike="noStrike" kern="1200">
                          <a:solidFill>
                            <a:schemeClr val="dk1"/>
                          </a:solidFill>
                          <a:effectLst/>
                          <a:latin typeface="Montserrat Light"/>
                          <a:ea typeface="+mn-ea"/>
                          <a:cs typeface="+mn-cs"/>
                        </a:rPr>
                        <a:t>To make this shift to a balanced budget easier for schools, 10% of the schools projected reduction was added back to their budget allocation. </a:t>
                      </a:r>
                    </a:p>
                    <a:p>
                      <a:pPr algn="ctr"/>
                      <a:r>
                        <a:rPr lang="en-US" sz="1800" b="0" i="0" u="none" strike="noStrike" kern="1200">
                          <a:solidFill>
                            <a:schemeClr val="dk1"/>
                          </a:solidFill>
                          <a:effectLst/>
                          <a:latin typeface="Montserrat Light"/>
                          <a:ea typeface="+mn-ea"/>
                          <a:cs typeface="+mn-cs"/>
                        </a:rPr>
                        <a:t> </a:t>
                      </a:r>
                      <a:endParaRPr lang="en-US">
                        <a:latin typeface="Montserrat Ligh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06951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8296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59835-3633-315D-B46E-3AF4CC6E8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Rockwell" panose="02060603020205020403" pitchFamily="18" charset="0"/>
              </a:rPr>
              <a:t>Approach to PUA School Budgets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4A52CDE-36D4-D14F-32E2-C9030EB35AA9}"/>
              </a:ext>
            </a:extLst>
          </p:cNvPr>
          <p:cNvGrpSpPr/>
          <p:nvPr/>
        </p:nvGrpSpPr>
        <p:grpSpPr>
          <a:xfrm>
            <a:off x="619882" y="1845510"/>
            <a:ext cx="10972800" cy="556438"/>
            <a:chOff x="609600" y="1615263"/>
            <a:chExt cx="10972800" cy="55643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2A9CF21-077A-59D0-FD08-0391A6FF3118}"/>
                </a:ext>
              </a:extLst>
            </p:cNvPr>
            <p:cNvSpPr/>
            <p:nvPr/>
          </p:nvSpPr>
          <p:spPr>
            <a:xfrm>
              <a:off x="609600" y="1615263"/>
              <a:ext cx="10972800" cy="556438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6497643-2F64-9090-5B95-7C4206DFD8E4}"/>
                </a:ext>
              </a:extLst>
            </p:cNvPr>
            <p:cNvSpPr txBox="1"/>
            <p:nvPr/>
          </p:nvSpPr>
          <p:spPr>
            <a:xfrm>
              <a:off x="2146054" y="1694952"/>
              <a:ext cx="76548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000">
                  <a:solidFill>
                    <a:schemeClr val="bg1"/>
                  </a:solidFill>
                  <a:latin typeface="Montserrat" panose="00000500000000000000" pitchFamily="2" charset="0"/>
                </a:rPr>
                <a:t>Use this basic formula for allocating funds: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94549C39-D209-4CD7-4346-44C28F1A776A}"/>
              </a:ext>
            </a:extLst>
          </p:cNvPr>
          <p:cNvSpPr txBox="1"/>
          <p:nvPr/>
        </p:nvSpPr>
        <p:spPr>
          <a:xfrm>
            <a:off x="619882" y="5074216"/>
            <a:ext cx="10972799" cy="129266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600">
                <a:latin typeface="Montserrat Light"/>
              </a:rPr>
              <a:t>*PUA includes the weights or amounts for gifted &amp; talented, small school subsidy, bilingual students, special education students, high school subsidy, state comp &amp; economically disadvantaged, at risk, homeless, refugee, CTE, Magnet subsidies added after calculation of PUA allocation</a:t>
            </a:r>
          </a:p>
          <a:p>
            <a:r>
              <a:rPr lang="en-US" sz="1100">
                <a:latin typeface="Montserrat"/>
              </a:rPr>
              <a:t>*</a:t>
            </a:r>
            <a:r>
              <a:rPr lang="en-US" sz="1600">
                <a:latin typeface="Montserrat Light"/>
              </a:rPr>
              <a:t>Schools can expect a true-up process after October 2025 based on actual enrollment and ADA.</a:t>
            </a:r>
          </a:p>
          <a:p>
            <a:endParaRPr lang="en-US" sz="1100">
              <a:latin typeface="Montserrat" panose="00000500000000000000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FF06D1A-A619-0910-A3E0-141592DDB706}"/>
              </a:ext>
            </a:extLst>
          </p:cNvPr>
          <p:cNvSpPr/>
          <p:nvPr/>
        </p:nvSpPr>
        <p:spPr>
          <a:xfrm>
            <a:off x="10116743" y="3424107"/>
            <a:ext cx="1151211" cy="90839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3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0AAA0DE-FE8B-688C-A24D-5C03F84A7C88}"/>
              </a:ext>
            </a:extLst>
          </p:cNvPr>
          <p:cNvGrpSpPr/>
          <p:nvPr/>
        </p:nvGrpSpPr>
        <p:grpSpPr>
          <a:xfrm>
            <a:off x="924046" y="2829819"/>
            <a:ext cx="10335189" cy="1890286"/>
            <a:chOff x="903265" y="2582889"/>
            <a:chExt cx="10335189" cy="189028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BAE9E65-75D4-3B49-0A8E-C9CC6C63F021}"/>
                </a:ext>
              </a:extLst>
            </p:cNvPr>
            <p:cNvSpPr/>
            <p:nvPr/>
          </p:nvSpPr>
          <p:spPr>
            <a:xfrm>
              <a:off x="903265" y="2582889"/>
              <a:ext cx="2690022" cy="1003806"/>
            </a:xfrm>
            <a:prstGeom prst="rect">
              <a:avLst/>
            </a:prstGeom>
            <a:solidFill>
              <a:srgbClr val="CDB03C"/>
            </a:solidFill>
            <a:ln w="19050" cap="flat" cmpd="sng" algn="ctr">
              <a:solidFill>
                <a:srgbClr val="CDB03C"/>
              </a:solidFill>
              <a:prstDash val="solid"/>
              <a:miter lim="800000"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Aptos" panose="02110004020202020204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Aptos" panose="02110004020202020204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Aptos" panose="02110004020202020204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Aptos" panose="02110004020202020204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Aptos" panose="02110004020202020204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Aptos" panose="02110004020202020204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Aptos" panose="02110004020202020204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Aptos" panose="02110004020202020204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Aptos" panose="02110004020202020204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</a:rPr>
                <a:t>Projected Enrollment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</a:rPr>
                <a:t>(Provided by Demographer)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B9AB903-3700-740B-19D7-F1AC4C69D5D8}"/>
                </a:ext>
              </a:extLst>
            </p:cNvPr>
            <p:cNvSpPr/>
            <p:nvPr/>
          </p:nvSpPr>
          <p:spPr>
            <a:xfrm>
              <a:off x="8575376" y="2599834"/>
              <a:ext cx="2663078" cy="936539"/>
            </a:xfrm>
            <a:prstGeom prst="rect">
              <a:avLst/>
            </a:prstGeom>
            <a:solidFill>
              <a:srgbClr val="67A2B9"/>
            </a:solidFill>
            <a:ln w="19050" cap="flat" cmpd="sng" algn="ctr">
              <a:solidFill>
                <a:srgbClr val="67A2B9"/>
              </a:solidFill>
              <a:prstDash val="solid"/>
              <a:miter lim="800000"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Aptos" panose="02110004020202020204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Aptos" panose="02110004020202020204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Aptos" panose="02110004020202020204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Aptos" panose="02110004020202020204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Aptos" panose="02110004020202020204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Aptos" panose="02110004020202020204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Aptos" panose="02110004020202020204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Aptos" panose="02110004020202020204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Aptos" panose="02110004020202020204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</a:rPr>
                <a:t>Per Unit Allocation (PUA) + additional $75 per student 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2CC9E8F-B948-AFC2-2768-E338F90B124D}"/>
                </a:ext>
              </a:extLst>
            </p:cNvPr>
            <p:cNvSpPr/>
            <p:nvPr/>
          </p:nvSpPr>
          <p:spPr>
            <a:xfrm>
              <a:off x="5141370" y="3840589"/>
              <a:ext cx="2475147" cy="606597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9144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Aptos" panose="02110004020202020204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Aptos" panose="02110004020202020204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Aptos" panose="02110004020202020204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Aptos" panose="02110004020202020204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Aptos" panose="02110004020202020204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Aptos" panose="02110004020202020204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Aptos" panose="02110004020202020204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Aptos" panose="02110004020202020204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Aptos" panose="02110004020202020204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</a:rPr>
                <a:t>Total Funding</a:t>
              </a:r>
            </a:p>
          </p:txBody>
        </p:sp>
        <p:sp>
          <p:nvSpPr>
            <p:cNvPr id="14" name="Multiplication Sign 13">
              <a:extLst>
                <a:ext uri="{FF2B5EF4-FFF2-40B4-BE49-F238E27FC236}">
                  <a16:creationId xmlns:a16="http://schemas.microsoft.com/office/drawing/2014/main" id="{F2627AC1-FA83-A7C9-E1F3-A594ADD45D7B}"/>
                </a:ext>
              </a:extLst>
            </p:cNvPr>
            <p:cNvSpPr/>
            <p:nvPr/>
          </p:nvSpPr>
          <p:spPr>
            <a:xfrm>
              <a:off x="3751008" y="2703112"/>
              <a:ext cx="606597" cy="606597"/>
            </a:xfrm>
            <a:prstGeom prst="mathMultiply">
              <a:avLst/>
            </a:prstGeom>
            <a:solidFill>
              <a:srgbClr val="0F9ED5">
                <a:lumMod val="75000"/>
              </a:srgbClr>
            </a:solidFill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Aptos" panose="02110004020202020204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Aptos" panose="02110004020202020204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Aptos" panose="02110004020202020204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Aptos" panose="02110004020202020204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Aptos" panose="02110004020202020204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Aptos" panose="02110004020202020204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Aptos" panose="02110004020202020204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Aptos" panose="02110004020202020204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Aptos" panose="02110004020202020204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5" name="Equals 14">
              <a:extLst>
                <a:ext uri="{FF2B5EF4-FFF2-40B4-BE49-F238E27FC236}">
                  <a16:creationId xmlns:a16="http://schemas.microsoft.com/office/drawing/2014/main" id="{9017B3E9-6A52-EDC9-5E8B-BD0A6BE0305C}"/>
                </a:ext>
              </a:extLst>
            </p:cNvPr>
            <p:cNvSpPr/>
            <p:nvPr/>
          </p:nvSpPr>
          <p:spPr>
            <a:xfrm>
              <a:off x="4534082" y="3866578"/>
              <a:ext cx="606597" cy="606597"/>
            </a:xfrm>
            <a:prstGeom prst="mathEqual">
              <a:avLst/>
            </a:prstGeom>
            <a:solidFill>
              <a:srgbClr val="0F9ED5">
                <a:lumMod val="75000"/>
              </a:srgbClr>
            </a:solidFill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Aptos" panose="02110004020202020204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Aptos" panose="02110004020202020204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Aptos" panose="02110004020202020204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Aptos" panose="02110004020202020204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Aptos" panose="02110004020202020204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Aptos" panose="02110004020202020204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Aptos" panose="02110004020202020204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Aptos" panose="02110004020202020204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Aptos" panose="02110004020202020204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7" name="Multiplication Sign 16">
              <a:extLst>
                <a:ext uri="{FF2B5EF4-FFF2-40B4-BE49-F238E27FC236}">
                  <a16:creationId xmlns:a16="http://schemas.microsoft.com/office/drawing/2014/main" id="{06232847-4417-11B4-E622-F37646EF7C77}"/>
                </a:ext>
              </a:extLst>
            </p:cNvPr>
            <p:cNvSpPr/>
            <p:nvPr/>
          </p:nvSpPr>
          <p:spPr>
            <a:xfrm>
              <a:off x="7792302" y="2781493"/>
              <a:ext cx="606597" cy="606597"/>
            </a:xfrm>
            <a:prstGeom prst="mathMultiply">
              <a:avLst/>
            </a:prstGeom>
            <a:solidFill>
              <a:srgbClr val="0F9ED5">
                <a:lumMod val="75000"/>
              </a:srgbClr>
            </a:solidFill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Aptos" panose="02110004020202020204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Aptos" panose="02110004020202020204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Aptos" panose="02110004020202020204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Aptos" panose="02110004020202020204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Aptos" panose="02110004020202020204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Aptos" panose="02110004020202020204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Aptos" panose="02110004020202020204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Aptos" panose="02110004020202020204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Aptos" panose="02110004020202020204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2753001-F025-C6C8-BC91-DA115CF42C0A}"/>
                </a:ext>
              </a:extLst>
            </p:cNvPr>
            <p:cNvSpPr/>
            <p:nvPr/>
          </p:nvSpPr>
          <p:spPr>
            <a:xfrm>
              <a:off x="4503475" y="2587590"/>
              <a:ext cx="3109234" cy="936539"/>
            </a:xfrm>
            <a:prstGeom prst="rect">
              <a:avLst/>
            </a:prstGeom>
            <a:solidFill>
              <a:srgbClr val="D9D9D9"/>
            </a:solidFill>
            <a:ln w="19050" cap="flat" cmpd="sng" algn="ctr">
              <a:solidFill>
                <a:srgbClr val="D9D9D9"/>
              </a:solidFill>
              <a:prstDash val="solid"/>
              <a:miter lim="800000"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91440" tIns="45720" rIns="91440" bIns="4572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Aptos" panose="02110004020202020204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Aptos" panose="02110004020202020204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Aptos" panose="02110004020202020204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Aptos" panose="02110004020202020204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Aptos" panose="02110004020202020204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Aptos" panose="02110004020202020204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Aptos" panose="02110004020202020204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Aptos" panose="02110004020202020204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Aptos" panose="02110004020202020204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</a:rPr>
                <a:t>Average Daily Attendance (ADA)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</a:rPr>
                <a:t>(SY 24-25)</a:t>
              </a:r>
              <a:endParaRPr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99022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90AED6-E100-5C46-1A2E-8C05FA68BC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3E640-800D-2504-6751-46FAA4C87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 sz="5333">
                <a:latin typeface="Rockwell" panose="02060603020205020403" pitchFamily="18" charset="0"/>
                <a:sym typeface="Arial"/>
              </a:rPr>
              <a:t>Calculating SY25-26 PUA Budgets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DA35BE-3D3D-BBBB-B30D-F702A9FDD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52C1F8-3BA5-F24E-8618-E52498D87186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452DA81-4CA4-B421-3E65-8AF34A2624B5}"/>
              </a:ext>
            </a:extLst>
          </p:cNvPr>
          <p:cNvGrpSpPr/>
          <p:nvPr/>
        </p:nvGrpSpPr>
        <p:grpSpPr>
          <a:xfrm>
            <a:off x="863327" y="2150262"/>
            <a:ext cx="10465346" cy="2557476"/>
            <a:chOff x="644175" y="2224829"/>
            <a:chExt cx="10465346" cy="255747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948EFFE-9406-5CAF-DE79-8CDC2887465F}"/>
                </a:ext>
              </a:extLst>
            </p:cNvPr>
            <p:cNvSpPr/>
            <p:nvPr/>
          </p:nvSpPr>
          <p:spPr>
            <a:xfrm>
              <a:off x="644175" y="2230448"/>
              <a:ext cx="2690022" cy="1003806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SY 24-25 Allocation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4CA9B7B-FFA2-F9B8-8B66-BA5256CA470E}"/>
                </a:ext>
              </a:extLst>
            </p:cNvPr>
            <p:cNvSpPr/>
            <p:nvPr/>
          </p:nvSpPr>
          <p:spPr>
            <a:xfrm>
              <a:off x="8427563" y="2314235"/>
              <a:ext cx="2663078" cy="936539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Reduction</a:t>
              </a:r>
            </a:p>
          </p:txBody>
        </p:sp>
        <p:sp>
          <p:nvSpPr>
            <p:cNvPr id="4" name="Minus Sign 3">
              <a:extLst>
                <a:ext uri="{FF2B5EF4-FFF2-40B4-BE49-F238E27FC236}">
                  <a16:creationId xmlns:a16="http://schemas.microsoft.com/office/drawing/2014/main" id="{037F60F2-024E-0788-CBE1-3256B48FADFB}"/>
                </a:ext>
              </a:extLst>
            </p:cNvPr>
            <p:cNvSpPr/>
            <p:nvPr/>
          </p:nvSpPr>
          <p:spPr>
            <a:xfrm>
              <a:off x="3396342" y="2269532"/>
              <a:ext cx="914400" cy="914400"/>
            </a:xfrm>
            <a:prstGeom prst="mathMinus">
              <a:avLst/>
            </a:prstGeom>
            <a:solidFill>
              <a:srgbClr val="CDB03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" name="Equals 11">
              <a:extLst>
                <a:ext uri="{FF2B5EF4-FFF2-40B4-BE49-F238E27FC236}">
                  <a16:creationId xmlns:a16="http://schemas.microsoft.com/office/drawing/2014/main" id="{936C239A-FF5C-BB5B-78DD-2F38451E45CB}"/>
                </a:ext>
              </a:extLst>
            </p:cNvPr>
            <p:cNvSpPr/>
            <p:nvPr/>
          </p:nvSpPr>
          <p:spPr>
            <a:xfrm>
              <a:off x="7234168" y="2314235"/>
              <a:ext cx="914400" cy="914400"/>
            </a:xfrm>
            <a:prstGeom prst="mathEqual">
              <a:avLst/>
            </a:prstGeom>
            <a:solidFill>
              <a:srgbClr val="67A2B9"/>
            </a:solidFill>
            <a:ln>
              <a:solidFill>
                <a:srgbClr val="67A2B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754EDBC-57DD-EB32-CAB2-D5DD8F05AED6}"/>
                </a:ext>
              </a:extLst>
            </p:cNvPr>
            <p:cNvSpPr/>
            <p:nvPr/>
          </p:nvSpPr>
          <p:spPr>
            <a:xfrm>
              <a:off x="644175" y="3733796"/>
              <a:ext cx="2690022" cy="1003806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b="1">
                  <a:solidFill>
                    <a:sysClr val="windowText" lastClr="000000"/>
                  </a:solidFill>
                  <a:latin typeface="Arial"/>
                </a:rPr>
                <a:t>Reduction</a:t>
              </a: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" name="Multiplication Sign 13">
              <a:extLst>
                <a:ext uri="{FF2B5EF4-FFF2-40B4-BE49-F238E27FC236}">
                  <a16:creationId xmlns:a16="http://schemas.microsoft.com/office/drawing/2014/main" id="{0DC14C19-30BA-38D0-14FE-181444E8EF1D}"/>
                </a:ext>
              </a:extLst>
            </p:cNvPr>
            <p:cNvSpPr/>
            <p:nvPr/>
          </p:nvSpPr>
          <p:spPr>
            <a:xfrm>
              <a:off x="3396342" y="3778499"/>
              <a:ext cx="914400" cy="914400"/>
            </a:xfrm>
            <a:prstGeom prst="mathMultiply">
              <a:avLst/>
            </a:prstGeom>
            <a:solidFill>
              <a:srgbClr val="CDB03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1271739-947C-4C44-0C35-086064819BC9}"/>
                </a:ext>
              </a:extLst>
            </p:cNvPr>
            <p:cNvSpPr/>
            <p:nvPr/>
          </p:nvSpPr>
          <p:spPr>
            <a:xfrm>
              <a:off x="4372887" y="3778499"/>
              <a:ext cx="2690022" cy="1003806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10%</a:t>
              </a:r>
            </a:p>
          </p:txBody>
        </p:sp>
        <p:sp>
          <p:nvSpPr>
            <p:cNvPr id="16" name="Equals 15">
              <a:extLst>
                <a:ext uri="{FF2B5EF4-FFF2-40B4-BE49-F238E27FC236}">
                  <a16:creationId xmlns:a16="http://schemas.microsoft.com/office/drawing/2014/main" id="{E23783A1-7907-4569-78CC-2AACFB09DC2C}"/>
                </a:ext>
              </a:extLst>
            </p:cNvPr>
            <p:cNvSpPr/>
            <p:nvPr/>
          </p:nvSpPr>
          <p:spPr>
            <a:xfrm>
              <a:off x="7297476" y="3778499"/>
              <a:ext cx="914400" cy="914400"/>
            </a:xfrm>
            <a:prstGeom prst="mathEqual">
              <a:avLst/>
            </a:prstGeom>
            <a:solidFill>
              <a:srgbClr val="67A2B9"/>
            </a:solidFill>
            <a:ln>
              <a:solidFill>
                <a:srgbClr val="67A2B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B3CD023-8041-5588-E6CA-C13E25E0774B}"/>
                </a:ext>
              </a:extLst>
            </p:cNvPr>
            <p:cNvSpPr/>
            <p:nvPr/>
          </p:nvSpPr>
          <p:spPr>
            <a:xfrm>
              <a:off x="8446443" y="3733796"/>
              <a:ext cx="2663078" cy="936539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Add-back to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SY 25-26 Allocation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F3C66B7-D6E3-E1B9-4309-F459614089A2}"/>
                </a:ext>
              </a:extLst>
            </p:cNvPr>
            <p:cNvSpPr/>
            <p:nvPr/>
          </p:nvSpPr>
          <p:spPr>
            <a:xfrm>
              <a:off x="4372887" y="2224829"/>
              <a:ext cx="2690022" cy="1003806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SY 25-26 Allocation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55F6B8F9-8933-082B-384A-850F2FC1A7AE}"/>
              </a:ext>
            </a:extLst>
          </p:cNvPr>
          <p:cNvSpPr txBox="1"/>
          <p:nvPr/>
        </p:nvSpPr>
        <p:spPr>
          <a:xfrm>
            <a:off x="863327" y="4677150"/>
            <a:ext cx="2690022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 i="1"/>
              <a:t>*Only applicable if school experienced reduction </a:t>
            </a:r>
          </a:p>
        </p:txBody>
      </p:sp>
    </p:spTree>
    <p:extLst>
      <p:ext uri="{BB962C8B-B14F-4D97-AF65-F5344CB8AC3E}">
        <p14:creationId xmlns:p14="http://schemas.microsoft.com/office/powerpoint/2010/main" val="34779747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6CC6EF-AA87-B6CD-E784-D8E569941C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F43A1-99E6-300B-39FB-5299B240D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sz="5300" kern="1200">
                <a:solidFill>
                  <a:schemeClr val="bg1"/>
                </a:solidFill>
                <a:latin typeface="Rockwell"/>
                <a:ea typeface="+mj-ea"/>
                <a:cs typeface="Rockwell"/>
              </a:rPr>
              <a:t>PUA Example Budgets</a:t>
            </a:r>
            <a:endParaRPr lang="en-US" sz="5300" kern="1200">
              <a:solidFill>
                <a:schemeClr val="bg1"/>
              </a:solidFill>
              <a:latin typeface="Rockwell"/>
              <a:cs typeface="Rockwell"/>
            </a:endParaRPr>
          </a:p>
        </p:txBody>
      </p:sp>
      <p:sp>
        <p:nvSpPr>
          <p:cNvPr id="3" name="Slide Number Placeholder 2" hidden="1">
            <a:extLst>
              <a:ext uri="{FF2B5EF4-FFF2-40B4-BE49-F238E27FC236}">
                <a16:creationId xmlns:a16="http://schemas.microsoft.com/office/drawing/2014/main" id="{2616FF0A-62BE-2811-4954-58D361BDF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FD52C1F8-3BA5-F24E-8618-E52498D87186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74660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D6E859-3F15-659C-5D8D-4404857761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43503-A71D-193B-3BF3-5ADDD09C3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 fontScale="90000"/>
          </a:bodyPr>
          <a:lstStyle/>
          <a:p>
            <a:r>
              <a:rPr lang="en-US" sz="4800" dirty="0"/>
              <a:t>Example A </a:t>
            </a:r>
            <a:r>
              <a:rPr lang="en-US" sz="3100" dirty="0"/>
              <a:t>(Field ES)</a:t>
            </a:r>
            <a:r>
              <a:rPr lang="en-US" sz="4800" dirty="0"/>
              <a:t> – Increased Enrollment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6CB8A5A-D330-FC47-AC30-A28A8E2E9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52C1F8-3BA5-F24E-8618-E52498D87186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7C46C3-D609-57EC-F697-881C4A1139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77171"/>
            <a:ext cx="12192000" cy="2024297"/>
          </a:xfrm>
          <a:prstGeom prst="rect">
            <a:avLst/>
          </a:prstGeom>
          <a:ln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8540434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36CAAD-1776-86DF-4153-5EC45FC87B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A96DA-DC62-074F-E51A-AA28F7427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 fontScale="90000"/>
          </a:bodyPr>
          <a:lstStyle/>
          <a:p>
            <a:r>
              <a:rPr lang="en-US" sz="4800" dirty="0"/>
              <a:t>Example B </a:t>
            </a:r>
            <a:r>
              <a:rPr lang="en-US" sz="4000" dirty="0"/>
              <a:t>(Bastian ES)</a:t>
            </a:r>
            <a:r>
              <a:rPr lang="en-US" sz="4800" dirty="0"/>
              <a:t> – Similar Enrollment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A507573-0879-AA16-71E8-C95C16028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52C1F8-3BA5-F24E-8618-E52498D87186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78B64C-C8C4-A472-32B7-90C831CBC1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66777"/>
            <a:ext cx="12192000" cy="2024297"/>
          </a:xfrm>
          <a:prstGeom prst="rect">
            <a:avLst/>
          </a:prstGeom>
          <a:ln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30235101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6EA9D1-1E42-9CA4-124E-89B669198F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D6D25-DD7A-8318-7ED0-AE3B327DD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 fontScale="90000"/>
          </a:bodyPr>
          <a:lstStyle/>
          <a:p>
            <a:r>
              <a:rPr lang="en-US" sz="4800" dirty="0"/>
              <a:t>Example C </a:t>
            </a:r>
            <a:r>
              <a:rPr lang="en-US" sz="3100" dirty="0"/>
              <a:t>(West Briar MS)</a:t>
            </a:r>
            <a:r>
              <a:rPr lang="en-US" sz="4800" dirty="0"/>
              <a:t> – Decreased &lt;$150K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A90D846-4D98-7DD9-7FA8-5826B637D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52C1F8-3BA5-F24E-8618-E52498D87186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51C3BE-034E-9B5B-43C1-6D0D96A7BF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63076"/>
            <a:ext cx="12192000" cy="2024297"/>
          </a:xfrm>
          <a:prstGeom prst="rect">
            <a:avLst/>
          </a:prstGeom>
          <a:ln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29056813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B9D1AD-7B1E-9C84-C7EC-15A719E699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28617-F701-7EA8-AD55-A2E0E28AD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 fontScale="90000"/>
          </a:bodyPr>
          <a:lstStyle/>
          <a:p>
            <a:r>
              <a:rPr lang="en-US" sz="4800"/>
              <a:t>Example D </a:t>
            </a:r>
            <a:r>
              <a:rPr lang="en-US" sz="4000"/>
              <a:t>(Herrera ES)</a:t>
            </a:r>
            <a:r>
              <a:rPr lang="en-US" sz="4800"/>
              <a:t> – Decreased &gt;$250K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8F55E9-F2EC-E056-B03C-18723A833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52C1F8-3BA5-F24E-8618-E52498D87186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2483E4-8EC1-1A82-0CFC-5AACCC1FA7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15910"/>
            <a:ext cx="12192000" cy="2024297"/>
          </a:xfrm>
          <a:prstGeom prst="rect">
            <a:avLst/>
          </a:prstGeom>
          <a:ln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849286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4349DC-A8DA-9352-9C93-9EE1DBB51C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76DB51-B299-168E-A8AE-19FA7975D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52C1F8-3BA5-F24E-8618-E52498D87186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Google Shape;375;p14">
            <a:extLst>
              <a:ext uri="{FF2B5EF4-FFF2-40B4-BE49-F238E27FC236}">
                <a16:creationId xmlns:a16="http://schemas.microsoft.com/office/drawing/2014/main" id="{474CA130-FDAE-44A2-6727-91073C71C3EC}"/>
              </a:ext>
            </a:extLst>
          </p:cNvPr>
          <p:cNvSpPr txBox="1"/>
          <p:nvPr/>
        </p:nvSpPr>
        <p:spPr>
          <a:xfrm>
            <a:off x="637219" y="2102666"/>
            <a:ext cx="10979439" cy="1134804"/>
          </a:xfrm>
          <a:prstGeom prst="rect">
            <a:avLst/>
          </a:prstGeom>
          <a:solidFill>
            <a:srgbClr val="66A0B7"/>
          </a:solidFill>
          <a:ln>
            <a:noFill/>
          </a:ln>
        </p:spPr>
        <p:txBody>
          <a:bodyPr spcFirstLastPara="1" wrap="square" lIns="102850" tIns="102850" rIns="102850" bIns="10285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</a:rPr>
              <a:t>Outcomes: </a:t>
            </a:r>
            <a:endParaRPr lang="en-US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</a:rPr>
              <a:t>Review central office department drafts </a:t>
            </a:r>
            <a:endParaRPr lang="en-US">
              <a:solidFill>
                <a:prstClr val="white"/>
              </a:solidFill>
              <a:latin typeface="Rockwel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</a:rPr>
              <a:t>Review PUA school budget drafts</a:t>
            </a:r>
            <a:endParaRPr lang="en-US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</a:rPr>
              <a:t>Provide timely updates from  89</a:t>
            </a:r>
            <a:r>
              <a:rPr kumimoji="0" lang="en-US" b="0" i="0" u="none" strike="noStrike" kern="1200" cap="none" spc="0" normalizeH="0" baseline="30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</a:rPr>
              <a:t>th</a:t>
            </a: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</a:rPr>
              <a:t> Legislative Session + discuss impact on HISD</a:t>
            </a:r>
            <a:endParaRPr lang="en-US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</a:endParaRPr>
          </a:p>
        </p:txBody>
      </p:sp>
      <p:sp>
        <p:nvSpPr>
          <p:cNvPr id="42" name="Google Shape;363;p14">
            <a:extLst>
              <a:ext uri="{FF2B5EF4-FFF2-40B4-BE49-F238E27FC236}">
                <a16:creationId xmlns:a16="http://schemas.microsoft.com/office/drawing/2014/main" id="{B2A13D0D-BDC5-BE9D-2E51-31EBFB25D820}"/>
              </a:ext>
            </a:extLst>
          </p:cNvPr>
          <p:cNvSpPr txBox="1">
            <a:spLocks/>
          </p:cNvSpPr>
          <p:nvPr/>
        </p:nvSpPr>
        <p:spPr>
          <a:xfrm>
            <a:off x="637219" y="249379"/>
            <a:ext cx="11087421" cy="13255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333" kern="1200">
                <a:solidFill>
                  <a:srgbClr val="67A2B9"/>
                </a:solidFill>
                <a:latin typeface="Novecento sans wide Normal" panose="00000505000000000000" pitchFamily="50" charset="0"/>
                <a:ea typeface="+mj-ea"/>
                <a:cs typeface="Novecento sans wide Normal" panose="00000505000000000000" pitchFamily="50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400"/>
              <a:buFontTx/>
              <a:buNone/>
              <a:tabLst/>
              <a:defRPr/>
            </a:pPr>
            <a:r>
              <a:rPr kumimoji="0" lang="en-US" sz="5300" b="0" i="0" u="none" strike="noStrike" kern="1200" cap="none" spc="0" normalizeH="0" baseline="0" noProof="0">
                <a:ln>
                  <a:noFill/>
                </a:ln>
                <a:solidFill>
                  <a:srgbClr val="67A2B9"/>
                </a:solidFill>
                <a:effectLst/>
                <a:uLnTx/>
                <a:uFillTx/>
                <a:latin typeface="Rockwell"/>
                <a:ea typeface="+mj-ea"/>
                <a:cs typeface="Novecento sans wide Normal" panose="00000505000000000000" pitchFamily="50" charset="0"/>
              </a:rPr>
              <a:t>Workshop 3 Outcomes and Agenda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5B4E08-B36C-B823-F828-F448E7A8C7CE}"/>
              </a:ext>
            </a:extLst>
          </p:cNvPr>
          <p:cNvSpPr txBox="1"/>
          <p:nvPr/>
        </p:nvSpPr>
        <p:spPr>
          <a:xfrm>
            <a:off x="365845" y="3496590"/>
            <a:ext cx="11099141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628650" indent="-342900" fontAlgn="base">
              <a:buClr>
                <a:srgbClr val="67A2B9"/>
              </a:buClr>
              <a:buFont typeface="Wingdings" panose="05000000000000000000" pitchFamily="2" charset="2"/>
              <a:buChar char="§"/>
            </a:pPr>
            <a:r>
              <a:rPr lang="en-US">
                <a:latin typeface="Montserrat"/>
                <a:ea typeface="Roboto"/>
                <a:cs typeface="Roboto"/>
              </a:rPr>
              <a:t>Department Budget Overview</a:t>
            </a:r>
          </a:p>
          <a:p>
            <a:pPr marL="628650" indent="-342900" fontAlgn="base">
              <a:buClr>
                <a:srgbClr val="67A2B9"/>
              </a:buClr>
              <a:buFont typeface="Wingdings" panose="05000000000000000000" pitchFamily="2" charset="2"/>
              <a:buChar char="§"/>
            </a:pPr>
            <a:r>
              <a:rPr lang="en-US">
                <a:latin typeface="Montserrat"/>
                <a:ea typeface="Roboto"/>
                <a:cs typeface="Roboto"/>
              </a:rPr>
              <a:t>PUA School Budget Overview</a:t>
            </a:r>
          </a:p>
          <a:p>
            <a:pPr marL="628650" indent="-342900" fontAlgn="base">
              <a:buClr>
                <a:srgbClr val="67A2B9"/>
              </a:buClr>
              <a:buFont typeface="Wingdings" panose="05000000000000000000" pitchFamily="2" charset="2"/>
              <a:buChar char="§"/>
            </a:pPr>
            <a:r>
              <a:rPr lang="en-US">
                <a:latin typeface="Montserrat"/>
                <a:ea typeface="Roboto"/>
                <a:cs typeface="Roboto"/>
              </a:rPr>
              <a:t>NES School Budget Overview</a:t>
            </a:r>
          </a:p>
          <a:p>
            <a:pPr marL="628650" indent="-342900" fontAlgn="base">
              <a:buClr>
                <a:srgbClr val="67A2B9"/>
              </a:buClr>
              <a:buFont typeface="Wingdings" panose="05000000000000000000" pitchFamily="2" charset="2"/>
              <a:buChar char="§"/>
            </a:pPr>
            <a:r>
              <a:rPr lang="en-US">
                <a:latin typeface="Montserrat"/>
                <a:ea typeface="Roboto"/>
                <a:cs typeface="Roboto"/>
              </a:rPr>
              <a:t>Legislative Update</a:t>
            </a:r>
            <a:endParaRPr lang="en-US">
              <a:latin typeface="Arial"/>
              <a:ea typeface="Roboto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72021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3A7BAD-DE07-25AD-A882-2B7BA69D22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F183D-FEE9-2E43-7725-F51BE3742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 fontScale="90000"/>
          </a:bodyPr>
          <a:lstStyle/>
          <a:p>
            <a:r>
              <a:rPr lang="en-US" sz="4800"/>
              <a:t>Supporting Small Schools to Serve Students Well 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1AF6D2-4C05-8244-B6F0-D4B08475E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52C1F8-3BA5-F24E-8618-E52498D87186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04B984-28C7-2A66-B94D-F7F35403425D}"/>
              </a:ext>
            </a:extLst>
          </p:cNvPr>
          <p:cNvSpPr txBox="1"/>
          <p:nvPr/>
        </p:nvSpPr>
        <p:spPr>
          <a:xfrm>
            <a:off x="225706" y="1552016"/>
            <a:ext cx="11099141" cy="38164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628650" indent="-342900" fontAlgn="base">
              <a:buClr>
                <a:srgbClr val="67A2B9"/>
              </a:buClr>
              <a:buSzPts val="1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n-US" sz="2200">
                <a:latin typeface="Montserrat"/>
                <a:ea typeface="Roboto"/>
                <a:cs typeface="Roboto"/>
              </a:rPr>
              <a:t>Because of how school budgets are determined, our schools with the lowest enrollment necessarily receive a smaller budget. </a:t>
            </a:r>
          </a:p>
          <a:p>
            <a:pPr marL="628650" marR="0" lvl="0" indent="-342900" fontAlgn="base">
              <a:buClr>
                <a:srgbClr val="67A2B9"/>
              </a:buClr>
              <a:buSzPts val="1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endParaRPr lang="en-US" sz="2200">
              <a:latin typeface="Montserrat" panose="000005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628650" indent="-342900" fontAlgn="base">
              <a:buClr>
                <a:srgbClr val="67A2B9"/>
              </a:buClr>
              <a:buSzPts val="1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n-US" sz="2200">
                <a:latin typeface="Montserrat"/>
                <a:ea typeface="Roboto"/>
                <a:cs typeface="Roboto"/>
              </a:rPr>
              <a:t>To ensure that every campus remains both </a:t>
            </a:r>
            <a:r>
              <a:rPr lang="en-US" sz="2200" b="1">
                <a:latin typeface="Montserrat"/>
                <a:ea typeface="Roboto"/>
                <a:cs typeface="Roboto"/>
              </a:rPr>
              <a:t>viable and well-supported for SY25-26</a:t>
            </a:r>
            <a:r>
              <a:rPr lang="en-US" sz="2200">
                <a:latin typeface="Montserrat"/>
                <a:ea typeface="Roboto"/>
                <a:cs typeface="Roboto"/>
              </a:rPr>
              <a:t>, the Finance team conducts a </a:t>
            </a:r>
            <a:r>
              <a:rPr lang="en-US" sz="2200" b="1">
                <a:latin typeface="Montserrat"/>
                <a:ea typeface="Roboto"/>
                <a:cs typeface="Roboto"/>
              </a:rPr>
              <a:t>case-by-case review </a:t>
            </a:r>
            <a:r>
              <a:rPr lang="en-US" sz="2200">
                <a:latin typeface="Montserrat"/>
                <a:ea typeface="Roboto"/>
                <a:cs typeface="Roboto"/>
              </a:rPr>
              <a:t>of small schools. This deeper analysis considers; </a:t>
            </a:r>
          </a:p>
          <a:p>
            <a:pPr marL="1085850" lvl="1" indent="-342900" fontAlgn="base">
              <a:buClr>
                <a:srgbClr val="67A2B9"/>
              </a:buClr>
              <a:buSzPts val="1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n-US" sz="2200">
                <a:latin typeface="Montserrat"/>
                <a:ea typeface="Roboto"/>
                <a:cs typeface="Roboto"/>
              </a:rPr>
              <a:t>Programmatic needs and student services</a:t>
            </a:r>
          </a:p>
          <a:p>
            <a:pPr marL="1085850" lvl="1" indent="-342900" fontAlgn="base">
              <a:buClr>
                <a:srgbClr val="67A2B9"/>
              </a:buClr>
              <a:buSzPts val="1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n-US" sz="2200">
                <a:latin typeface="Montserrat"/>
                <a:ea typeface="Roboto"/>
                <a:cs typeface="Roboto"/>
              </a:rPr>
              <a:t>Operational efficiencies and constraints </a:t>
            </a:r>
          </a:p>
          <a:p>
            <a:pPr marL="628650" indent="-342900" fontAlgn="base">
              <a:buClr>
                <a:srgbClr val="67A2B9"/>
              </a:buClr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US" sz="2200">
              <a:latin typeface="Montserrat" panose="000005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628650" indent="-342900" fontAlgn="base">
              <a:buClr>
                <a:srgbClr val="67A2B9"/>
              </a:buClr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200">
                <a:latin typeface="Montserrat"/>
                <a:ea typeface="Roboto"/>
                <a:cs typeface="Roboto"/>
              </a:rPr>
              <a:t>Through this lens, the district may adjust support or make targeted investments to sustain small schools. </a:t>
            </a:r>
          </a:p>
        </p:txBody>
      </p:sp>
    </p:spTree>
    <p:extLst>
      <p:ext uri="{BB962C8B-B14F-4D97-AF65-F5344CB8AC3E}">
        <p14:creationId xmlns:p14="http://schemas.microsoft.com/office/powerpoint/2010/main" val="33996414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EEE580-D8DD-9E9A-F16B-335CB5BA3D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A5A4FB4-6722-FAA4-5A5F-7C7F149E02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517447"/>
            <a:ext cx="10905066" cy="382310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A21B6D-361A-D09E-877F-528C10A74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FD52C1F8-3BA5-F24E-8618-E52498D87186}" type="slidenum">
              <a:rPr kumimoji="0" lang="en-US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defTabSz="9144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86E1C5B-98D5-A992-8930-DD4AB6D753F0}"/>
              </a:ext>
            </a:extLst>
          </p:cNvPr>
          <p:cNvSpPr txBox="1">
            <a:spLocks/>
          </p:cNvSpPr>
          <p:nvPr/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09585" rtl="0" eaLnBrk="1" latinLnBrk="0" hangingPunct="1">
              <a:spcBef>
                <a:spcPct val="0"/>
              </a:spcBef>
              <a:buNone/>
              <a:defRPr sz="5867" kern="1200">
                <a:solidFill>
                  <a:srgbClr val="67A2B9"/>
                </a:solidFill>
                <a:latin typeface="Rockwell"/>
                <a:ea typeface="+mj-ea"/>
                <a:cs typeface="Rockwell"/>
              </a:defRPr>
            </a:lvl1pPr>
          </a:lstStyle>
          <a:p>
            <a:r>
              <a:rPr lang="en-US" sz="4800"/>
              <a:t>PUA Small Schools - Elementary</a:t>
            </a:r>
          </a:p>
        </p:txBody>
      </p:sp>
    </p:spTree>
    <p:extLst>
      <p:ext uri="{BB962C8B-B14F-4D97-AF65-F5344CB8AC3E}">
        <p14:creationId xmlns:p14="http://schemas.microsoft.com/office/powerpoint/2010/main" val="30756107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199B9A-2DE1-F268-EE29-74DCF78DA8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5B4B66F-5879-AC05-C952-EF2E60F19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FD52C1F8-3BA5-F24E-8618-E52498D87186}" type="slidenum">
              <a:rPr kumimoji="0" lang="en-US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defTabSz="9144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5FD8BDF-5A32-5225-AC63-60C49A546CD1}"/>
              </a:ext>
            </a:extLst>
          </p:cNvPr>
          <p:cNvSpPr txBox="1">
            <a:spLocks/>
          </p:cNvSpPr>
          <p:nvPr/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09585" rtl="0" eaLnBrk="1" latinLnBrk="0" hangingPunct="1">
              <a:spcBef>
                <a:spcPct val="0"/>
              </a:spcBef>
              <a:buNone/>
              <a:defRPr sz="5867" kern="1200">
                <a:solidFill>
                  <a:srgbClr val="67A2B9"/>
                </a:solidFill>
                <a:latin typeface="Rockwell"/>
                <a:ea typeface="+mj-ea"/>
                <a:cs typeface="Rockwell"/>
              </a:defRPr>
            </a:lvl1pPr>
          </a:lstStyle>
          <a:p>
            <a:r>
              <a:rPr lang="en-US" sz="4800"/>
              <a:t>PUA Small Schools - Middle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0F700E1-D183-670D-C29C-265E4B1385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632672"/>
            <a:ext cx="11049000" cy="311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22540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610524-51E3-304F-A00F-C941F67BD6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ECF2C32-B37D-F0B3-EE97-E82440EA3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FD52C1F8-3BA5-F24E-8618-E52498D87186}" type="slidenum">
              <a:rPr kumimoji="0" lang="en-US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defTabSz="9144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66687BA-47BD-8B0B-E0B0-6AA95A2CA8C4}"/>
              </a:ext>
            </a:extLst>
          </p:cNvPr>
          <p:cNvSpPr txBox="1">
            <a:spLocks/>
          </p:cNvSpPr>
          <p:nvPr/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09585" rtl="0" eaLnBrk="1" latinLnBrk="0" hangingPunct="1">
              <a:spcBef>
                <a:spcPct val="0"/>
              </a:spcBef>
              <a:buNone/>
              <a:defRPr sz="5867" kern="1200">
                <a:solidFill>
                  <a:srgbClr val="67A2B9"/>
                </a:solidFill>
                <a:latin typeface="Rockwell"/>
                <a:ea typeface="+mj-ea"/>
                <a:cs typeface="Rockwell"/>
              </a:defRPr>
            </a:lvl1pPr>
          </a:lstStyle>
          <a:p>
            <a:r>
              <a:rPr lang="en-US" sz="4800"/>
              <a:t>PUA Small Schools – High School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597A72C-75B1-0529-AC24-259C9019C2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75" y="1498022"/>
            <a:ext cx="10153650" cy="461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59667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58F52E-C672-71E9-EF01-BF7D304069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AD802-0F27-454B-AF48-27BD0CE5D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 sz="4800">
                <a:solidFill>
                  <a:schemeClr val="bg1"/>
                </a:solidFill>
              </a:rPr>
              <a:t>NES Campus Budgets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F9D3BD6-63DF-76C2-8A70-5608BF543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52C1F8-3BA5-F24E-8618-E52498D87186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90150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3A82A8-EBD9-637B-F70A-75DAA3891D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3798E-ABBF-8A62-304E-2988CF70F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 fontScale="90000"/>
          </a:bodyPr>
          <a:lstStyle/>
          <a:p>
            <a:r>
              <a:rPr lang="en-US" sz="4800"/>
              <a:t>New Education System Campus Budget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0D21363-A197-5778-8CDE-089D917FE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52C1F8-3BA5-F24E-8618-E52498D87186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C05C11-E7F9-F5F9-3B3E-DDB28433DC92}"/>
              </a:ext>
            </a:extLst>
          </p:cNvPr>
          <p:cNvSpPr txBox="1"/>
          <p:nvPr/>
        </p:nvSpPr>
        <p:spPr>
          <a:xfrm>
            <a:off x="225706" y="1552016"/>
            <a:ext cx="11099141" cy="14773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fontAlgn="base">
              <a:buClr>
                <a:srgbClr val="67A2B9"/>
              </a:buClr>
              <a:buSzPts val="1000"/>
              <a:tabLst>
                <a:tab pos="457200" algn="l"/>
              </a:tabLst>
            </a:pPr>
            <a:r>
              <a:rPr lang="en-US">
                <a:latin typeface="Montserrat"/>
                <a:ea typeface="Roboto"/>
                <a:cs typeface="Roboto"/>
              </a:rPr>
              <a:t>NES campus budgets are built centrally, and NES principals have little discretion over their budget. The budget is designed so that the NES model can be implemented with fidelity. The </a:t>
            </a:r>
            <a:r>
              <a:rPr lang="en-US" b="1">
                <a:latin typeface="Montserrat"/>
                <a:ea typeface="Roboto"/>
                <a:cs typeface="Roboto"/>
              </a:rPr>
              <a:t>district’s standard budget model </a:t>
            </a:r>
            <a:r>
              <a:rPr lang="en-US">
                <a:latin typeface="Montserrat"/>
                <a:ea typeface="Roboto"/>
                <a:cs typeface="Roboto"/>
              </a:rPr>
              <a:t>(enrollment × ADA × per-student funding) is applied with additional key operational costs to drive rapid increases in student achievement. </a:t>
            </a:r>
            <a:br>
              <a:rPr lang="en-US" i="1">
                <a:latin typeface="Montserrat" panose="000005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endParaRPr lang="en-US" b="1">
              <a:latin typeface="Montserrat" panose="000005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AF0EC56-41ED-9AF7-C8D2-682AA63107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8158363"/>
              </p:ext>
            </p:extLst>
          </p:nvPr>
        </p:nvGraphicFramePr>
        <p:xfrm>
          <a:off x="1366344" y="2811517"/>
          <a:ext cx="9129952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03729">
                  <a:extLst>
                    <a:ext uri="{9D8B030D-6E8A-4147-A177-3AD203B41FA5}">
                      <a16:colId xmlns:a16="http://schemas.microsoft.com/office/drawing/2014/main" val="3636447187"/>
                    </a:ext>
                  </a:extLst>
                </a:gridCol>
                <a:gridCol w="4626223">
                  <a:extLst>
                    <a:ext uri="{9D8B030D-6E8A-4147-A177-3AD203B41FA5}">
                      <a16:colId xmlns:a16="http://schemas.microsoft.com/office/drawing/2014/main" val="939212636"/>
                    </a:ext>
                  </a:extLst>
                </a:gridCol>
              </a:tblGrid>
              <a:tr h="315913"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Centrally Allocated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Centrally Funded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3832410"/>
                  </a:ext>
                </a:extLst>
              </a:tr>
              <a:tr h="2966824">
                <a:tc>
                  <a:txBody>
                    <a:bodyPr/>
                    <a:lstStyle/>
                    <a:p>
                      <a:pPr marL="476250" lvl="0" indent="-342900" fontAlgn="base">
                        <a:buClr>
                          <a:srgbClr val="67A2B9"/>
                        </a:buClr>
                        <a:buSzPts val="1000"/>
                        <a:buFont typeface="Wingdings" panose="05000000000000000000" pitchFamily="2" charset="2"/>
                        <a:buChar char="§"/>
                      </a:pPr>
                      <a:r>
                        <a:rPr lang="en-US" sz="1600" i="1">
                          <a:latin typeface="Montserrat"/>
                          <a:ea typeface="Roboto"/>
                          <a:cs typeface="Roboto"/>
                        </a:rPr>
                        <a:t>All core instructional inputs are allocated centrally i.e. master schedule, curricular resources, staffing </a:t>
                      </a:r>
                    </a:p>
                    <a:p>
                      <a:pPr marL="476250" lvl="0" indent="-342900">
                        <a:buClr>
                          <a:srgbClr val="67A2B9"/>
                        </a:buClr>
                        <a:buSzPts val="1000"/>
                        <a:buFont typeface="Wingdings" panose="05000000000000000000" pitchFamily="2" charset="2"/>
                        <a:buChar char="§"/>
                        <a:tabLst>
                          <a:tab pos="457200" algn="l"/>
                        </a:tabLst>
                      </a:pPr>
                      <a:r>
                        <a:rPr lang="en-US" sz="1600" i="1">
                          <a:latin typeface="Montserrat"/>
                          <a:ea typeface="Roboto"/>
                          <a:cs typeface="Roboto"/>
                        </a:rPr>
                        <a:t>Centralized Staffing Allocation:</a:t>
                      </a:r>
                    </a:p>
                    <a:p>
                      <a:pPr marL="933450" lvl="1" indent="-342900" fontAlgn="base">
                        <a:buClr>
                          <a:srgbClr val="67A2B9"/>
                        </a:buClr>
                        <a:buSzPts val="1000"/>
                        <a:buFont typeface="Wingdings" panose="05000000000000000000" pitchFamily="2" charset="2"/>
                        <a:buChar char="§"/>
                      </a:pPr>
                      <a:r>
                        <a:rPr lang="en-US" sz="1600">
                          <a:latin typeface="Montserrat"/>
                          <a:ea typeface="Roboto"/>
                          <a:cs typeface="Roboto"/>
                        </a:rPr>
                        <a:t>NES team provides staffing allocations based on projected enrollment and standardized, defined ratios</a:t>
                      </a:r>
                    </a:p>
                    <a:p>
                      <a:pPr marL="933450" lvl="1" indent="-342900" fontAlgn="base">
                        <a:buClr>
                          <a:srgbClr val="67A2B9"/>
                        </a:buClr>
                        <a:buSzPts val="1000"/>
                        <a:buFont typeface="Wingdings" panose="05000000000000000000" pitchFamily="2" charset="2"/>
                        <a:buChar char="§"/>
                        <a:tabLst>
                          <a:tab pos="457200" algn="l"/>
                        </a:tabLst>
                      </a:pPr>
                      <a:r>
                        <a:rPr lang="en-US" sz="1600">
                          <a:latin typeface="Montserrat"/>
                          <a:ea typeface="Roboto"/>
                          <a:cs typeface="Roboto"/>
                        </a:rPr>
                        <a:t>Grade-level and programmatic staffing determined centrally for consistency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76250" lvl="0" indent="-342900" fontAlgn="base">
                        <a:buClr>
                          <a:srgbClr val="67A2B9"/>
                        </a:buClr>
                        <a:buSzPts val="1000"/>
                        <a:buFont typeface="Wingdings" panose="05000000000000000000" pitchFamily="2" charset="2"/>
                        <a:buChar char="§"/>
                        <a:tabLst>
                          <a:tab pos="457200" algn="l"/>
                        </a:tabLst>
                      </a:pPr>
                      <a:r>
                        <a:rPr lang="en-US" sz="1600" i="1">
                          <a:latin typeface="Montserrat"/>
                          <a:ea typeface="Roboto"/>
                          <a:cs typeface="Roboto"/>
                        </a:rPr>
                        <a:t>Additional Centrally Funded Resources </a:t>
                      </a:r>
                    </a:p>
                    <a:p>
                      <a:pPr marL="933450" lvl="1" indent="-342900" fontAlgn="base">
                        <a:buClr>
                          <a:srgbClr val="67A2B9"/>
                        </a:buClr>
                        <a:buSzPts val="1000"/>
                        <a:buFont typeface="Wingdings" panose="05000000000000000000" pitchFamily="2" charset="2"/>
                        <a:buChar char="§"/>
                        <a:tabLst>
                          <a:tab pos="457200" algn="l"/>
                        </a:tabLst>
                      </a:pPr>
                      <a:r>
                        <a:rPr lang="en-US" sz="1600">
                          <a:latin typeface="Montserrat"/>
                          <a:ea typeface="Roboto"/>
                          <a:cs typeface="Roboto"/>
                        </a:rPr>
                        <a:t>Select supplies and instructional materials covered by the district </a:t>
                      </a:r>
                    </a:p>
                    <a:p>
                      <a:pPr marL="476250" lvl="0" indent="-342900" fontAlgn="base">
                        <a:buClr>
                          <a:srgbClr val="67A2B9"/>
                        </a:buClr>
                        <a:buSzPts val="1000"/>
                        <a:buFont typeface="Wingdings" panose="05000000000000000000" pitchFamily="2" charset="2"/>
                        <a:buChar char="§"/>
                        <a:tabLst>
                          <a:tab pos="457200" algn="l"/>
                        </a:tabLst>
                      </a:pPr>
                      <a:r>
                        <a:rPr lang="en-US" sz="1600" i="1">
                          <a:latin typeface="Montserrat"/>
                          <a:ea typeface="Roboto"/>
                          <a:cs typeface="Roboto"/>
                        </a:rPr>
                        <a:t>Expanded Staffing Model</a:t>
                      </a:r>
                    </a:p>
                    <a:p>
                      <a:pPr marL="933450" lvl="1" indent="-342900" fontAlgn="base">
                        <a:buClr>
                          <a:srgbClr val="67A2B9"/>
                        </a:buClr>
                        <a:buSzPts val="1000"/>
                        <a:buFont typeface="Wingdings" panose="05000000000000000000" pitchFamily="2" charset="2"/>
                        <a:buChar char="§"/>
                        <a:tabLst>
                          <a:tab pos="457200" algn="l"/>
                        </a:tabLst>
                      </a:pPr>
                      <a:r>
                        <a:rPr lang="en-US" sz="1600">
                          <a:latin typeface="Montserrat"/>
                          <a:ea typeface="Roboto"/>
                          <a:cs typeface="Roboto"/>
                        </a:rPr>
                        <a:t>Teacher Apprentices</a:t>
                      </a:r>
                    </a:p>
                    <a:p>
                      <a:pPr marL="933450" lvl="1" indent="-342900" fontAlgn="base">
                        <a:buClr>
                          <a:srgbClr val="67A2B9"/>
                        </a:buClr>
                        <a:buSzPts val="1000"/>
                        <a:buFont typeface="Wingdings" panose="05000000000000000000" pitchFamily="2" charset="2"/>
                        <a:buChar char="§"/>
                      </a:pPr>
                      <a:r>
                        <a:rPr lang="en-US" sz="1600">
                          <a:latin typeface="Montserrat"/>
                          <a:ea typeface="Roboto"/>
                          <a:cs typeface="Roboto"/>
                        </a:rPr>
                        <a:t>Learning Coaches</a:t>
                      </a:r>
                    </a:p>
                    <a:p>
                      <a:pPr marL="933450" lvl="1" indent="-342900">
                        <a:buClr>
                          <a:srgbClr val="67A2B9"/>
                        </a:buClr>
                        <a:buSzPts val="1000"/>
                        <a:buFont typeface="Wingdings" panose="05000000000000000000" pitchFamily="2" charset="2"/>
                        <a:buChar char="§"/>
                      </a:pPr>
                      <a:r>
                        <a:rPr lang="en-US" sz="1600">
                          <a:latin typeface="Montserrat"/>
                          <a:ea typeface="Roboto"/>
                          <a:cs typeface="Roboto"/>
                        </a:rPr>
                        <a:t>Copy Clerks </a:t>
                      </a:r>
                      <a:endParaRPr lang="en-US" sz="1600"/>
                    </a:p>
                    <a:p>
                      <a:pPr marL="933450" lvl="1" indent="-342900" fontAlgn="base">
                        <a:buClr>
                          <a:srgbClr val="67A2B9"/>
                        </a:buClr>
                        <a:buSzPts val="1000"/>
                        <a:buFont typeface="Wingdings" panose="05000000000000000000" pitchFamily="2" charset="2"/>
                        <a:buChar char="§"/>
                      </a:pPr>
                      <a:r>
                        <a:rPr lang="en-US" sz="1600">
                          <a:latin typeface="Montserrat"/>
                          <a:ea typeface="Roboto"/>
                          <a:cs typeface="Roboto"/>
                        </a:rPr>
                        <a:t>DYAD Instructors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10822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58270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AA13DF-B2D8-310A-8AE3-32481F640A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9B4F6-D5ED-E927-1C00-B0E4705DD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 sz="4800"/>
              <a:t>NES Campus Budgeting Process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36BF6B-CAD6-6FEF-8E98-42CA67870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52C1F8-3BA5-F24E-8618-E52498D87186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11DD59FA-9F57-988E-86B7-54DCDA8F14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9757792"/>
              </p:ext>
            </p:extLst>
          </p:nvPr>
        </p:nvGraphicFramePr>
        <p:xfrm>
          <a:off x="491359" y="1712708"/>
          <a:ext cx="10447481" cy="38342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299E0BA-846A-B5EB-3436-B819A9173982}"/>
              </a:ext>
            </a:extLst>
          </p:cNvPr>
          <p:cNvSpPr txBox="1"/>
          <p:nvPr/>
        </p:nvSpPr>
        <p:spPr>
          <a:xfrm>
            <a:off x="6093252" y="1925557"/>
            <a:ext cx="1723737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Where we are now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6714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5A65E9-2AC9-D059-7B30-56E67F3A1D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FD5E2-AE70-5245-0B4C-FEF066AF0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300">
                <a:solidFill>
                  <a:schemeClr val="bg1"/>
                </a:solidFill>
              </a:rPr>
              <a:t>Legislative Updates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D1EE65-A38A-62B0-F042-9A7EFD251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52C1F8-3BA5-F24E-8618-E52498D87186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87705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79CE6-A104-4BC2-5631-508B303B3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Rockwell" panose="02060603020205020403" pitchFamily="18" charset="0"/>
              </a:rPr>
              <a:t>89</a:t>
            </a:r>
            <a:r>
              <a:rPr lang="en-US" baseline="30000">
                <a:latin typeface="Rockwell" panose="02060603020205020403" pitchFamily="18" charset="0"/>
              </a:rPr>
              <a:t>th</a:t>
            </a:r>
            <a:r>
              <a:rPr lang="en-US">
                <a:latin typeface="Rockwell" panose="02060603020205020403" pitchFamily="18" charset="0"/>
              </a:rPr>
              <a:t> Legislative Session – In Progress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00CE91-D6E0-AB37-5024-9E4271C72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/>
              <a:t>28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128938D-A8E1-B933-DD30-1F2C7071A0C1}"/>
              </a:ext>
            </a:extLst>
          </p:cNvPr>
          <p:cNvSpPr txBox="1"/>
          <p:nvPr/>
        </p:nvSpPr>
        <p:spPr>
          <a:xfrm>
            <a:off x="225706" y="1417639"/>
            <a:ext cx="1109914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8650" marR="0" lvl="0" indent="-342900" fontAlgn="base">
              <a:buClr>
                <a:srgbClr val="67A2B9"/>
              </a:buClr>
              <a:buSzPts val="1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n-US" sz="2000" b="1">
                <a:latin typeface="Montserrat" panose="000005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SB 260/HB 124 - School Safety Allotment</a:t>
            </a:r>
          </a:p>
          <a:p>
            <a:pPr marL="1085850" lvl="2" indent="-342900" fontAlgn="base">
              <a:buClr>
                <a:srgbClr val="67A2B9"/>
              </a:buClr>
              <a:buSzPts val="1000"/>
              <a:buFont typeface="Wingdings" panose="05000000000000000000" pitchFamily="2" charset="2"/>
              <a:buChar char="§"/>
              <a:tabLst>
                <a:tab pos="914400" algn="l"/>
              </a:tabLst>
            </a:pPr>
            <a:r>
              <a:rPr lang="en-US" sz="2000">
                <a:latin typeface="Montserrat" panose="000005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Increases allotment from $10-$14 per pupil, and from $15,000 to $37,000 per campus.</a:t>
            </a:r>
          </a:p>
          <a:p>
            <a:pPr marL="628650" indent="-342900" fontAlgn="base">
              <a:buClr>
                <a:srgbClr val="67A2B9"/>
              </a:buClr>
              <a:buSzPts val="1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n-US" sz="2000" b="1">
                <a:latin typeface="Montserrat" panose="000005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HB 2 - Comprehensive Education Finance Bill</a:t>
            </a:r>
          </a:p>
          <a:p>
            <a:pPr marL="1085850" lvl="2" indent="-342900" fontAlgn="base">
              <a:buClr>
                <a:srgbClr val="67A2B9"/>
              </a:buClr>
              <a:buSzPts val="1000"/>
              <a:buFont typeface="Wingdings" panose="05000000000000000000" pitchFamily="2" charset="2"/>
              <a:buChar char="§"/>
              <a:tabLst>
                <a:tab pos="914400" algn="l"/>
              </a:tabLst>
            </a:pPr>
            <a:r>
              <a:rPr lang="en-US" sz="2000">
                <a:latin typeface="Montserrat" panose="000005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Increases Basic Allotment</a:t>
            </a:r>
          </a:p>
          <a:p>
            <a:pPr marL="1085850" lvl="2" indent="-342900" fontAlgn="base">
              <a:buClr>
                <a:srgbClr val="67A2B9"/>
              </a:buClr>
              <a:buSzPts val="1000"/>
              <a:buFont typeface="Wingdings" panose="05000000000000000000" pitchFamily="2" charset="2"/>
              <a:buChar char="§"/>
              <a:tabLst>
                <a:tab pos="914400" algn="l"/>
              </a:tabLst>
            </a:pPr>
            <a:r>
              <a:rPr lang="en-US" sz="2000">
                <a:latin typeface="Montserrat" panose="000005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Full day PreK funding</a:t>
            </a:r>
          </a:p>
          <a:p>
            <a:pPr marL="1085850" lvl="2" indent="-342900" fontAlgn="base">
              <a:buClr>
                <a:srgbClr val="67A2B9"/>
              </a:buClr>
              <a:buSzPts val="1000"/>
              <a:buFont typeface="Wingdings" panose="05000000000000000000" pitchFamily="2" charset="2"/>
              <a:buChar char="§"/>
              <a:tabLst>
                <a:tab pos="914400" algn="l"/>
              </a:tabLst>
            </a:pPr>
            <a:r>
              <a:rPr lang="en-US" sz="2000">
                <a:latin typeface="Montserrat" panose="000005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Hold Harmless added back</a:t>
            </a:r>
            <a:endParaRPr lang="en-US" sz="2000" b="1">
              <a:latin typeface="Montserrat" panose="000005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628650" lvl="1" indent="-342900" fontAlgn="base">
              <a:buClr>
                <a:srgbClr val="67A2B9"/>
              </a:buClr>
              <a:buSzPts val="1000"/>
              <a:buFont typeface="Wingdings" panose="05000000000000000000" pitchFamily="2" charset="2"/>
              <a:buChar char="§"/>
              <a:tabLst>
                <a:tab pos="914400" algn="l"/>
              </a:tabLst>
            </a:pPr>
            <a:r>
              <a:rPr lang="en-US" sz="2000" b="1">
                <a:latin typeface="Montserrat" panose="000005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SB 26 - Teacher Pay Increase</a:t>
            </a:r>
          </a:p>
          <a:p>
            <a:pPr marL="1085850" lvl="2" indent="-342900" fontAlgn="base">
              <a:buClr>
                <a:srgbClr val="67A2B9"/>
              </a:buClr>
              <a:buSzPts val="1000"/>
              <a:buFont typeface="Wingdings" panose="05000000000000000000" pitchFamily="2" charset="2"/>
              <a:buChar char="§"/>
              <a:tabLst>
                <a:tab pos="914400" algn="l"/>
              </a:tabLst>
            </a:pPr>
            <a:r>
              <a:rPr lang="en-US" sz="2000">
                <a:latin typeface="Montserrat" panose="000005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$2,500 per teacher with at least 3 years but less than five years of teaching experience. </a:t>
            </a:r>
          </a:p>
          <a:p>
            <a:pPr marL="1085850" lvl="2" indent="-342900" fontAlgn="base">
              <a:buClr>
                <a:srgbClr val="67A2B9"/>
              </a:buClr>
              <a:buSzPts val="1000"/>
              <a:buFont typeface="Wingdings" panose="05000000000000000000" pitchFamily="2" charset="2"/>
              <a:buChar char="§"/>
              <a:tabLst>
                <a:tab pos="914400" algn="l"/>
              </a:tabLst>
            </a:pPr>
            <a:r>
              <a:rPr lang="en-US" sz="2000">
                <a:latin typeface="Montserrat" panose="000005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$5,500 for each classroom teacher who has five or more years of teaching experience. </a:t>
            </a:r>
          </a:p>
          <a:p>
            <a:pPr marL="628650" indent="-342900" fontAlgn="base">
              <a:buClr>
                <a:srgbClr val="67A2B9"/>
              </a:buClr>
              <a:buSzPts val="1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n-US" sz="2000" b="1">
                <a:latin typeface="Montserrat" panose="000005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HB 500 - Supplemental Appropriations bill</a:t>
            </a:r>
          </a:p>
          <a:p>
            <a:pPr marL="1085850" lvl="2" indent="-342900" fontAlgn="base">
              <a:buClr>
                <a:srgbClr val="67A2B9"/>
              </a:buClr>
              <a:buSzPts val="1000"/>
              <a:buFont typeface="Wingdings" panose="05000000000000000000" pitchFamily="2" charset="2"/>
              <a:buChar char="§"/>
              <a:tabLst>
                <a:tab pos="914400" algn="l"/>
              </a:tabLst>
            </a:pPr>
            <a:r>
              <a:rPr lang="en-US" sz="2000">
                <a:latin typeface="Montserrat" panose="000005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Appropriates $934,500,000 for the School Health and Related Services Program (SHARS).</a:t>
            </a:r>
          </a:p>
        </p:txBody>
      </p:sp>
    </p:spTree>
    <p:extLst>
      <p:ext uri="{BB962C8B-B14F-4D97-AF65-F5344CB8AC3E}">
        <p14:creationId xmlns:p14="http://schemas.microsoft.com/office/powerpoint/2010/main" val="42927629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D80199-577D-856C-52B6-A3F562CB06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FA53E4-13EF-1041-A35C-8F010229F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52C1F8-3BA5-F24E-8618-E52498D87186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2" name="Google Shape;363;p14">
            <a:extLst>
              <a:ext uri="{FF2B5EF4-FFF2-40B4-BE49-F238E27FC236}">
                <a16:creationId xmlns:a16="http://schemas.microsoft.com/office/drawing/2014/main" id="{BCD2E4C5-158B-64EE-F9A7-18F22DEF2F78}"/>
              </a:ext>
            </a:extLst>
          </p:cNvPr>
          <p:cNvSpPr txBox="1">
            <a:spLocks/>
          </p:cNvSpPr>
          <p:nvPr/>
        </p:nvSpPr>
        <p:spPr>
          <a:xfrm>
            <a:off x="637219" y="249379"/>
            <a:ext cx="11087421" cy="13255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333" kern="1200">
                <a:solidFill>
                  <a:srgbClr val="67A2B9"/>
                </a:solidFill>
                <a:latin typeface="Novecento sans wide Normal" panose="00000505000000000000" pitchFamily="50" charset="0"/>
                <a:ea typeface="+mj-ea"/>
                <a:cs typeface="Novecento sans wide Normal" panose="00000505000000000000" pitchFamily="50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400"/>
              <a:buFontTx/>
              <a:buNone/>
              <a:tabLst/>
              <a:defRPr/>
            </a:pPr>
            <a:r>
              <a:rPr kumimoji="0" lang="en-US" sz="5300" b="0" i="0" u="none" strike="noStrike" kern="1200" cap="none" spc="0" normalizeH="0" baseline="0" noProof="0">
                <a:ln>
                  <a:noFill/>
                </a:ln>
                <a:solidFill>
                  <a:srgbClr val="67A2B9"/>
                </a:solidFill>
                <a:effectLst/>
                <a:uLnTx/>
                <a:uFillTx/>
                <a:latin typeface="Rockwell"/>
                <a:ea typeface="+mj-ea"/>
                <a:cs typeface="Novecento sans wide Normal" panose="00000505000000000000" pitchFamily="50" charset="0"/>
              </a:rPr>
              <a:t>Workshop 4 Preview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A73200-EF7B-772C-48A6-03093D94B08D}"/>
              </a:ext>
            </a:extLst>
          </p:cNvPr>
          <p:cNvSpPr txBox="1"/>
          <p:nvPr/>
        </p:nvSpPr>
        <p:spPr>
          <a:xfrm>
            <a:off x="483259" y="1767006"/>
            <a:ext cx="11099141" cy="295465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algn="l" rtl="0" fontAlgn="base">
              <a:buClr>
                <a:srgbClr val="67A2B9"/>
              </a:buClr>
              <a:buFont typeface="Wingdings" panose="05000000000000000000" pitchFamily="2" charset="2"/>
              <a:buChar char="§"/>
            </a:pPr>
            <a:endParaRPr lang="en-US" sz="2400">
              <a:latin typeface="Montserrat" panose="00000500000000000000" pitchFamily="2" charset="0"/>
            </a:endParaRPr>
          </a:p>
          <a:p>
            <a:pPr marL="285750" fontAlgn="base">
              <a:buClr>
                <a:srgbClr val="67A2B9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latin typeface="Montserrat"/>
                <a:ea typeface="Roboto"/>
                <a:cs typeface="Roboto"/>
              </a:rPr>
              <a:t>Review of preliminary high-level budget</a:t>
            </a:r>
          </a:p>
          <a:p>
            <a:pPr marL="742950" lvl="1" fontAlgn="base">
              <a:buClr>
                <a:srgbClr val="67A2B9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latin typeface="Montserrat"/>
              </a:rPr>
              <a:t>Provide an overview of revenue estimates​</a:t>
            </a:r>
          </a:p>
          <a:p>
            <a:pPr marL="742950" lvl="1" fontAlgn="base">
              <a:buClr>
                <a:srgbClr val="67A2B9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latin typeface="Montserrat" panose="00000500000000000000" pitchFamily="2" charset="0"/>
              </a:rPr>
              <a:t>Provide an overview of total expenditures​</a:t>
            </a:r>
          </a:p>
          <a:p>
            <a:pPr marL="285750" fontAlgn="base">
              <a:buClr>
                <a:srgbClr val="67A2B9"/>
              </a:buClr>
              <a:buFont typeface="Wingdings" panose="05000000000000000000" pitchFamily="2" charset="2"/>
              <a:buChar char="§"/>
            </a:pPr>
            <a:r>
              <a:rPr lang="en-US" sz="2400">
                <a:latin typeface="Montserrat"/>
              </a:rPr>
              <a:t>Facilities Review and Maintenance Tax Notes</a:t>
            </a:r>
          </a:p>
          <a:p>
            <a:pPr marL="285750" algn="l" rtl="0" fontAlgn="base">
              <a:buClr>
                <a:srgbClr val="67A2B9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latin typeface="Montserrat"/>
              </a:rPr>
              <a:t>NES Budget Update</a:t>
            </a:r>
          </a:p>
          <a:p>
            <a:pPr marL="285750" algn="l" rtl="0" fontAlgn="base">
              <a:buClr>
                <a:srgbClr val="67A2B9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latin typeface="Montserrat"/>
              </a:rPr>
              <a:t>Legislative Updates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44111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95EF0-5569-D5C0-125E-9B40395B472B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r>
              <a:rPr lang="en-US" sz="4200">
                <a:latin typeface="Rockwell"/>
              </a:rPr>
              <a:t>Budget Workshop Scope and Sequence</a:t>
            </a:r>
            <a:endParaRPr lang="en-US" sz="4200">
              <a:solidFill>
                <a:srgbClr val="000000"/>
              </a:solidFill>
              <a:latin typeface="Rockwell"/>
            </a:endParaRPr>
          </a:p>
        </p:txBody>
      </p:sp>
      <p:sp>
        <p:nvSpPr>
          <p:cNvPr id="4" name="Google Shape;375;p14">
            <a:extLst>
              <a:ext uri="{FF2B5EF4-FFF2-40B4-BE49-F238E27FC236}">
                <a16:creationId xmlns:a16="http://schemas.microsoft.com/office/drawing/2014/main" id="{AF159A95-FB88-4E6B-45FA-7BE428D16C57}"/>
              </a:ext>
            </a:extLst>
          </p:cNvPr>
          <p:cNvSpPr txBox="1"/>
          <p:nvPr/>
        </p:nvSpPr>
        <p:spPr>
          <a:xfrm>
            <a:off x="52972" y="1542493"/>
            <a:ext cx="12086056" cy="1216338"/>
          </a:xfrm>
          <a:prstGeom prst="rect">
            <a:avLst/>
          </a:prstGeom>
          <a:solidFill>
            <a:srgbClr val="66A0B7"/>
          </a:solidFill>
          <a:ln>
            <a:noFill/>
          </a:ln>
        </p:spPr>
        <p:txBody>
          <a:bodyPr spcFirstLastPara="1" wrap="square" lIns="102850" tIns="102850" rIns="102850" bIns="102850" anchor="t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1600">
                <a:solidFill>
                  <a:schemeClr val="bg1"/>
                </a:solidFill>
                <a:latin typeface="Rockwell"/>
              </a:rPr>
              <a:t>Workshop Series Goals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1"/>
                </a:solidFill>
                <a:latin typeface="Rockwell"/>
              </a:rPr>
              <a:t>Socialize HISD’s approach to budgeting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1"/>
                </a:solidFill>
                <a:latin typeface="Rockwell"/>
              </a:rPr>
              <a:t>Connect the 25-26 budget to District goals and priorities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1"/>
                </a:solidFill>
                <a:latin typeface="Rockwell"/>
              </a:rPr>
              <a:t>Outline areas for proposed spending reductions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1"/>
                </a:solidFill>
                <a:latin typeface="Rockwell"/>
              </a:rPr>
              <a:t>Provide transparency into the department and school budget allocations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F9A0348-3C0E-F89F-3BC5-AFB143B5ECA8}"/>
              </a:ext>
            </a:extLst>
          </p:cNvPr>
          <p:cNvGrpSpPr/>
          <p:nvPr/>
        </p:nvGrpSpPr>
        <p:grpSpPr>
          <a:xfrm>
            <a:off x="447190" y="3012647"/>
            <a:ext cx="11289067" cy="2834423"/>
            <a:chOff x="349219" y="3012647"/>
            <a:chExt cx="11289067" cy="2834423"/>
          </a:xfrm>
        </p:grpSpPr>
        <p:sp>
          <p:nvSpPr>
            <p:cNvPr id="7" name="Google Shape;366;p14">
              <a:extLst>
                <a:ext uri="{FF2B5EF4-FFF2-40B4-BE49-F238E27FC236}">
                  <a16:creationId xmlns:a16="http://schemas.microsoft.com/office/drawing/2014/main" id="{28A90BD4-D745-C350-A44D-25D99AD3218C}"/>
                </a:ext>
              </a:extLst>
            </p:cNvPr>
            <p:cNvSpPr txBox="1"/>
            <p:nvPr/>
          </p:nvSpPr>
          <p:spPr>
            <a:xfrm>
              <a:off x="349222" y="3603906"/>
              <a:ext cx="2310423" cy="2240605"/>
            </a:xfrm>
            <a:prstGeom prst="rect">
              <a:avLst/>
            </a:prstGeom>
            <a:noFill/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216000" tIns="144000" rIns="216000" bIns="144000" anchor="ctr" anchorCtr="0">
              <a:noAutofit/>
            </a:bodyPr>
            <a:lstStyle>
              <a:defPPr>
                <a:defRPr lang="en-US"/>
              </a:defPPr>
              <a:lvl1pPr algn="ctr">
                <a:defRPr sz="2000">
                  <a:solidFill>
                    <a:schemeClr val="bg1"/>
                  </a:solidFill>
                  <a:latin typeface="Montserrat" pitchFamily="2" charset="77"/>
                  <a:cs typeface="Arial"/>
                </a:defRPr>
              </a:lvl1pPr>
            </a:lstStyle>
            <a:p>
              <a:pPr algn="l"/>
              <a:r>
                <a:rPr lang="en-US" sz="1100">
                  <a:solidFill>
                    <a:srgbClr val="000000"/>
                  </a:solidFill>
                  <a:latin typeface="Montserrat" panose="000005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Overview of District Financial Position</a:t>
              </a:r>
            </a:p>
            <a:p>
              <a:pPr algn="l"/>
              <a:endParaRPr lang="en-US" sz="1100">
                <a:solidFill>
                  <a:srgbClr val="000000"/>
                </a:solidFill>
                <a:latin typeface="Montserrat" panose="000005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pPr algn="l"/>
              <a:r>
                <a:rPr lang="en-US" sz="1100">
                  <a:solidFill>
                    <a:srgbClr val="000000"/>
                  </a:solidFill>
                  <a:latin typeface="Montserrat" panose="000005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Overview of Best-in-Class District Budget Development Practices</a:t>
              </a:r>
            </a:p>
            <a:p>
              <a:pPr algn="l"/>
              <a:endParaRPr lang="en-US" sz="1100">
                <a:solidFill>
                  <a:srgbClr val="000000"/>
                </a:solidFill>
                <a:latin typeface="Montserrat" panose="000005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pPr algn="l"/>
              <a:r>
                <a:rPr lang="en-US" sz="1100">
                  <a:solidFill>
                    <a:srgbClr val="000000"/>
                  </a:solidFill>
                  <a:latin typeface="Montserrat" panose="000005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HISD’s School Year 25-26 Budget Approach and Timeline, Assumptions and Methodology</a:t>
              </a:r>
            </a:p>
          </p:txBody>
        </p:sp>
        <p:sp>
          <p:nvSpPr>
            <p:cNvPr id="8" name="Google Shape;366;p14">
              <a:extLst>
                <a:ext uri="{FF2B5EF4-FFF2-40B4-BE49-F238E27FC236}">
                  <a16:creationId xmlns:a16="http://schemas.microsoft.com/office/drawing/2014/main" id="{0567BF43-C1B2-E8D7-9AA1-6657A8EDB843}"/>
                </a:ext>
              </a:extLst>
            </p:cNvPr>
            <p:cNvSpPr txBox="1"/>
            <p:nvPr/>
          </p:nvSpPr>
          <p:spPr>
            <a:xfrm>
              <a:off x="2775102" y="3599570"/>
              <a:ext cx="2121152" cy="2244941"/>
            </a:xfrm>
            <a:prstGeom prst="rect">
              <a:avLst/>
            </a:prstGeom>
            <a:noFill/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216000" tIns="144000" rIns="216000" bIns="144000" anchor="ctr" anchorCtr="0">
              <a:noAutofit/>
            </a:bodyPr>
            <a:lstStyle>
              <a:defPPr>
                <a:defRPr lang="en-US"/>
              </a:defPPr>
              <a:lvl1pPr algn="ctr">
                <a:defRPr sz="1400" u="sng">
                  <a:solidFill>
                    <a:schemeClr val="tx1">
                      <a:lumMod val="65000"/>
                      <a:lumOff val="35000"/>
                    </a:schemeClr>
                  </a:solidFill>
                  <a:latin typeface="Montserrat" panose="00000500000000000000" pitchFamily="2" charset="0"/>
                  <a:ea typeface="Roboto" panose="02000000000000000000" pitchFamily="2" charset="0"/>
                  <a:cs typeface="Roboto" panose="02000000000000000000" pitchFamily="2" charset="0"/>
                </a:defRPr>
              </a:lvl1pPr>
            </a:lstStyle>
            <a:p>
              <a:pPr algn="l"/>
              <a:r>
                <a:rPr lang="en-US" sz="1200" u="none">
                  <a:solidFill>
                    <a:srgbClr val="000000"/>
                  </a:solidFill>
                </a:rPr>
                <a:t>School Year 25-26 District Action Plan and Alignment to Board Goals</a:t>
              </a:r>
            </a:p>
            <a:p>
              <a:pPr algn="l"/>
              <a:endParaRPr lang="en-US" sz="1200" u="none">
                <a:solidFill>
                  <a:srgbClr val="000000"/>
                </a:solidFill>
              </a:endParaRPr>
            </a:p>
            <a:p>
              <a:pPr algn="l"/>
              <a:r>
                <a:rPr lang="en-US" sz="1200" u="none">
                  <a:solidFill>
                    <a:srgbClr val="000000"/>
                  </a:solidFill>
                </a:rPr>
                <a:t>School Budget Approach Preview</a:t>
              </a:r>
            </a:p>
            <a:p>
              <a:pPr algn="l"/>
              <a:endParaRPr lang="en-US" sz="1200" u="none">
                <a:solidFill>
                  <a:srgbClr val="000000"/>
                </a:solidFill>
              </a:endParaRPr>
            </a:p>
            <a:p>
              <a:pPr algn="l"/>
              <a:endParaRPr lang="en-US" sz="1200" u="none">
                <a:solidFill>
                  <a:srgbClr val="000000"/>
                </a:solidFill>
              </a:endParaRPr>
            </a:p>
          </p:txBody>
        </p:sp>
        <p:sp>
          <p:nvSpPr>
            <p:cNvPr id="13" name="Google Shape;366;p14">
              <a:extLst>
                <a:ext uri="{FF2B5EF4-FFF2-40B4-BE49-F238E27FC236}">
                  <a16:creationId xmlns:a16="http://schemas.microsoft.com/office/drawing/2014/main" id="{2AE4863C-43BE-0F1F-D069-046452CE248E}"/>
                </a:ext>
              </a:extLst>
            </p:cNvPr>
            <p:cNvSpPr txBox="1"/>
            <p:nvPr/>
          </p:nvSpPr>
          <p:spPr>
            <a:xfrm>
              <a:off x="5022499" y="3603906"/>
              <a:ext cx="2121152" cy="2240605"/>
            </a:xfrm>
            <a:prstGeom prst="rect">
              <a:avLst/>
            </a:prstGeom>
            <a:solidFill>
              <a:schemeClr val="accent1"/>
            </a:solidFill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216000" tIns="144000" rIns="216000" bIns="144000" anchor="ctr" anchorCtr="0">
              <a:noAutofit/>
            </a:bodyPr>
            <a:lstStyle>
              <a:defPPr>
                <a:defRPr lang="en-US"/>
              </a:defPPr>
              <a:lvl1pPr>
                <a:defRPr sz="1400">
                  <a:solidFill>
                    <a:schemeClr val="bg1"/>
                  </a:solidFill>
                  <a:latin typeface="Montserrat" panose="00000500000000000000" pitchFamily="2" charset="0"/>
                  <a:cs typeface="Arial"/>
                </a:defRPr>
              </a:lvl1pPr>
            </a:lstStyle>
            <a:p>
              <a:r>
                <a:rPr lang="en-US" sz="1200" b="1">
                  <a:solidFill>
                    <a:srgbClr val="000000"/>
                  </a:solidFill>
                </a:rPr>
                <a:t>Central Office Department Budget Allocations </a:t>
              </a:r>
            </a:p>
            <a:p>
              <a:endParaRPr lang="en-US" sz="1200" b="1">
                <a:solidFill>
                  <a:srgbClr val="000000"/>
                </a:solidFill>
              </a:endParaRPr>
            </a:p>
            <a:p>
              <a:r>
                <a:rPr lang="en-US" sz="1200" b="1">
                  <a:solidFill>
                    <a:srgbClr val="000000"/>
                  </a:solidFill>
                </a:rPr>
                <a:t>PUA School Budget Overview </a:t>
              </a:r>
            </a:p>
            <a:p>
              <a:endParaRPr lang="en-US" sz="1200" b="1">
                <a:solidFill>
                  <a:srgbClr val="000000"/>
                </a:solidFill>
              </a:endParaRPr>
            </a:p>
            <a:p>
              <a:r>
                <a:rPr lang="en-US" sz="1200" b="1">
                  <a:solidFill>
                    <a:srgbClr val="000000"/>
                  </a:solidFill>
                </a:rPr>
                <a:t>NES Budget Overview</a:t>
              </a:r>
            </a:p>
          </p:txBody>
        </p:sp>
        <p:sp>
          <p:nvSpPr>
            <p:cNvPr id="14" name="Google Shape;366;p14">
              <a:extLst>
                <a:ext uri="{FF2B5EF4-FFF2-40B4-BE49-F238E27FC236}">
                  <a16:creationId xmlns:a16="http://schemas.microsoft.com/office/drawing/2014/main" id="{844C4610-FCFC-5171-536E-E727C5D1CBEE}"/>
                </a:ext>
              </a:extLst>
            </p:cNvPr>
            <p:cNvSpPr txBox="1"/>
            <p:nvPr/>
          </p:nvSpPr>
          <p:spPr>
            <a:xfrm>
              <a:off x="9517134" y="3603906"/>
              <a:ext cx="2121152" cy="2240605"/>
            </a:xfrm>
            <a:prstGeom prst="rect">
              <a:avLst/>
            </a:prstGeom>
            <a:noFill/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216000" tIns="144000" rIns="216000" bIns="144000" anchor="ctr" anchorCtr="0">
              <a:noAutofit/>
            </a:bodyPr>
            <a:lstStyle>
              <a:defPPr>
                <a:defRPr lang="en-US"/>
              </a:defPPr>
              <a:lvl1pPr algn="ctr">
                <a:defRPr sz="2000">
                  <a:solidFill>
                    <a:schemeClr val="bg1"/>
                  </a:solidFill>
                  <a:latin typeface="Montserrat" pitchFamily="2" charset="77"/>
                  <a:cs typeface="Arial"/>
                </a:defRPr>
              </a:lvl1pPr>
            </a:lstStyle>
            <a:p>
              <a:pPr algn="l"/>
              <a:r>
                <a:rPr lang="en-US" sz="1200">
                  <a:solidFill>
                    <a:srgbClr val="000000"/>
                  </a:solidFill>
                  <a:latin typeface="Montserrat" panose="000005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May 22: Proposed budget review + Board discussion </a:t>
              </a:r>
            </a:p>
            <a:p>
              <a:pPr algn="l"/>
              <a:endParaRPr lang="en-US" sz="1200">
                <a:solidFill>
                  <a:srgbClr val="000000"/>
                </a:solidFill>
                <a:latin typeface="Montserrat" panose="000005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pPr algn="l"/>
              <a:r>
                <a:rPr lang="en-US" sz="1200" b="1">
                  <a:solidFill>
                    <a:srgbClr val="00B050"/>
                  </a:solidFill>
                  <a:latin typeface="Montserrat" panose="000005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June 12: Budget Vote</a:t>
              </a:r>
            </a:p>
          </p:txBody>
        </p:sp>
        <p:sp>
          <p:nvSpPr>
            <p:cNvPr id="16" name="Google Shape;366;p14">
              <a:extLst>
                <a:ext uri="{FF2B5EF4-FFF2-40B4-BE49-F238E27FC236}">
                  <a16:creationId xmlns:a16="http://schemas.microsoft.com/office/drawing/2014/main" id="{5DD51E37-1C84-AEFA-0F75-C16DEA20ADA7}"/>
                </a:ext>
              </a:extLst>
            </p:cNvPr>
            <p:cNvSpPr txBox="1"/>
            <p:nvPr/>
          </p:nvSpPr>
          <p:spPr>
            <a:xfrm rot="10800000" flipV="1">
              <a:off x="349219" y="3016984"/>
              <a:ext cx="2310424" cy="445716"/>
            </a:xfrm>
            <a:prstGeom prst="rect">
              <a:avLst/>
            </a:prstGeom>
            <a:solidFill>
              <a:schemeClr val="accent1"/>
            </a:solidFill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216000" tIns="144000" rIns="216000" bIns="144000" anchor="ctr" anchorCtr="0">
              <a:noAutofit/>
            </a:bodyPr>
            <a:lstStyle>
              <a:defPPr>
                <a:defRPr lang="en-US"/>
              </a:defPPr>
              <a:lvl1pPr algn="ctr">
                <a:defRPr sz="2000">
                  <a:solidFill>
                    <a:schemeClr val="bg1"/>
                  </a:solidFill>
                  <a:latin typeface="Montserrat" pitchFamily="2" charset="77"/>
                  <a:cs typeface="Arial"/>
                </a:defRPr>
              </a:lvl1pPr>
            </a:lstStyle>
            <a:p>
              <a:r>
                <a:rPr lang="en-US" sz="1400" b="1">
                  <a:solidFill>
                    <a:srgbClr val="000000"/>
                  </a:solidFill>
                  <a:latin typeface="Montserrat" panose="000005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February 27</a:t>
              </a:r>
              <a:r>
                <a:rPr lang="en-US" sz="1400" b="1" baseline="30000">
                  <a:solidFill>
                    <a:srgbClr val="000000"/>
                  </a:solidFill>
                  <a:latin typeface="Montserrat" panose="000005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th</a:t>
              </a:r>
              <a:r>
                <a:rPr lang="en-US" sz="1400" b="1">
                  <a:solidFill>
                    <a:srgbClr val="000000"/>
                  </a:solidFill>
                  <a:latin typeface="Montserrat" panose="000005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</a:p>
          </p:txBody>
        </p:sp>
        <p:sp>
          <p:nvSpPr>
            <p:cNvPr id="6" name="Google Shape;366;p14">
              <a:extLst>
                <a:ext uri="{FF2B5EF4-FFF2-40B4-BE49-F238E27FC236}">
                  <a16:creationId xmlns:a16="http://schemas.microsoft.com/office/drawing/2014/main" id="{EC2E6901-ED60-FB4E-9BBB-1C437D29476F}"/>
                </a:ext>
              </a:extLst>
            </p:cNvPr>
            <p:cNvSpPr txBox="1"/>
            <p:nvPr/>
          </p:nvSpPr>
          <p:spPr>
            <a:xfrm rot="10800000" flipV="1">
              <a:off x="2775101" y="3016985"/>
              <a:ext cx="2121152" cy="445716"/>
            </a:xfrm>
            <a:prstGeom prst="rect">
              <a:avLst/>
            </a:prstGeom>
            <a:solidFill>
              <a:schemeClr val="accent1"/>
            </a:solidFill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216000" tIns="144000" rIns="216000" bIns="144000" anchor="ctr" anchorCtr="0">
              <a:noAutofit/>
            </a:bodyPr>
            <a:lstStyle>
              <a:defPPr>
                <a:defRPr lang="en-US"/>
              </a:defPPr>
              <a:lvl1pPr algn="ctr">
                <a:defRPr sz="2000">
                  <a:solidFill>
                    <a:schemeClr val="bg1"/>
                  </a:solidFill>
                  <a:latin typeface="Montserrat" pitchFamily="2" charset="77"/>
                  <a:cs typeface="Arial"/>
                </a:defRPr>
              </a:lvl1pPr>
            </a:lstStyle>
            <a:p>
              <a:r>
                <a:rPr lang="en-US" sz="1400" b="1">
                  <a:solidFill>
                    <a:srgbClr val="000000"/>
                  </a:solidFill>
                  <a:latin typeface="Montserrat" panose="000005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March 26</a:t>
              </a:r>
              <a:r>
                <a:rPr lang="en-US" sz="1400" b="1" baseline="30000">
                  <a:solidFill>
                    <a:srgbClr val="000000"/>
                  </a:solidFill>
                  <a:latin typeface="Montserrat" panose="000005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th</a:t>
              </a:r>
              <a:r>
                <a:rPr lang="en-US" sz="1400" b="1">
                  <a:solidFill>
                    <a:srgbClr val="000000"/>
                  </a:solidFill>
                  <a:latin typeface="Montserrat" panose="000005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</a:p>
          </p:txBody>
        </p:sp>
        <p:sp>
          <p:nvSpPr>
            <p:cNvPr id="9" name="Google Shape;366;p14">
              <a:extLst>
                <a:ext uri="{FF2B5EF4-FFF2-40B4-BE49-F238E27FC236}">
                  <a16:creationId xmlns:a16="http://schemas.microsoft.com/office/drawing/2014/main" id="{1526E064-B1C9-3F84-463B-6BC8754C0DD2}"/>
                </a:ext>
              </a:extLst>
            </p:cNvPr>
            <p:cNvSpPr txBox="1"/>
            <p:nvPr/>
          </p:nvSpPr>
          <p:spPr>
            <a:xfrm rot="10800000" flipV="1">
              <a:off x="5032314" y="3016984"/>
              <a:ext cx="2121152" cy="445716"/>
            </a:xfrm>
            <a:prstGeom prst="rect">
              <a:avLst/>
            </a:prstGeom>
            <a:solidFill>
              <a:schemeClr val="accent1"/>
            </a:solidFill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216000" tIns="144000" rIns="216000" bIns="144000" anchor="ctr" anchorCtr="0">
              <a:noAutofit/>
            </a:bodyPr>
            <a:lstStyle>
              <a:defPPr>
                <a:defRPr lang="en-US"/>
              </a:defPPr>
              <a:lvl1pPr algn="ctr">
                <a:defRPr sz="2000">
                  <a:solidFill>
                    <a:schemeClr val="bg1"/>
                  </a:solidFill>
                  <a:latin typeface="Montserrat" pitchFamily="2" charset="77"/>
                  <a:cs typeface="Arial"/>
                </a:defRPr>
              </a:lvl1pPr>
            </a:lstStyle>
            <a:p>
              <a:r>
                <a:rPr lang="en-US" sz="1400" b="1">
                  <a:solidFill>
                    <a:srgbClr val="000000"/>
                  </a:solidFill>
                  <a:latin typeface="Montserrat" panose="000005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April 23rd </a:t>
              </a:r>
            </a:p>
          </p:txBody>
        </p:sp>
        <p:sp>
          <p:nvSpPr>
            <p:cNvPr id="10" name="Google Shape;366;p14">
              <a:extLst>
                <a:ext uri="{FF2B5EF4-FFF2-40B4-BE49-F238E27FC236}">
                  <a16:creationId xmlns:a16="http://schemas.microsoft.com/office/drawing/2014/main" id="{D85840F0-80FD-FA10-434F-0853E04844A6}"/>
                </a:ext>
              </a:extLst>
            </p:cNvPr>
            <p:cNvSpPr txBox="1"/>
            <p:nvPr/>
          </p:nvSpPr>
          <p:spPr>
            <a:xfrm rot="10800000" flipV="1">
              <a:off x="9517132" y="3016985"/>
              <a:ext cx="2121152" cy="445716"/>
            </a:xfrm>
            <a:prstGeom prst="rect">
              <a:avLst/>
            </a:prstGeom>
            <a:solidFill>
              <a:schemeClr val="accent1"/>
            </a:solidFill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216000" tIns="144000" rIns="216000" bIns="144000" anchor="ctr" anchorCtr="0">
              <a:noAutofit/>
            </a:bodyPr>
            <a:lstStyle>
              <a:defPPr>
                <a:defRPr lang="en-US"/>
              </a:defPPr>
              <a:lvl1pPr algn="ctr">
                <a:defRPr sz="2000">
                  <a:solidFill>
                    <a:schemeClr val="bg1"/>
                  </a:solidFill>
                  <a:latin typeface="Montserrat" pitchFamily="2" charset="77"/>
                  <a:cs typeface="Arial"/>
                </a:defRPr>
              </a:lvl1pPr>
            </a:lstStyle>
            <a:p>
              <a:r>
                <a:rPr lang="en-US" sz="1300" b="1">
                  <a:solidFill>
                    <a:srgbClr val="000000"/>
                  </a:solidFill>
                  <a:latin typeface="Montserrat" panose="000005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May 22</a:t>
              </a:r>
              <a:r>
                <a:rPr lang="en-US" sz="1300" b="1" baseline="30000">
                  <a:solidFill>
                    <a:srgbClr val="000000"/>
                  </a:solidFill>
                  <a:latin typeface="Montserrat" panose="000005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nd</a:t>
              </a:r>
              <a:endParaRPr lang="en-US" sz="1300" b="1">
                <a:solidFill>
                  <a:srgbClr val="000000"/>
                </a:solidFill>
                <a:latin typeface="Montserrat" panose="000005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r>
                <a:rPr lang="en-US" sz="1300" b="1">
                  <a:solidFill>
                    <a:srgbClr val="000000"/>
                  </a:solidFill>
                  <a:latin typeface="Montserrat" panose="000005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June 12</a:t>
              </a:r>
              <a:r>
                <a:rPr lang="en-US" sz="1300" b="1" baseline="30000">
                  <a:solidFill>
                    <a:srgbClr val="000000"/>
                  </a:solidFill>
                  <a:latin typeface="Montserrat" panose="000005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th</a:t>
              </a:r>
              <a:r>
                <a:rPr lang="en-US" sz="1300" b="1">
                  <a:solidFill>
                    <a:srgbClr val="000000"/>
                  </a:solidFill>
                  <a:latin typeface="Montserrat" panose="000005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</a:p>
          </p:txBody>
        </p:sp>
        <p:sp>
          <p:nvSpPr>
            <p:cNvPr id="3" name="Google Shape;366;p14">
              <a:extLst>
                <a:ext uri="{FF2B5EF4-FFF2-40B4-BE49-F238E27FC236}">
                  <a16:creationId xmlns:a16="http://schemas.microsoft.com/office/drawing/2014/main" id="{18B0A295-D5BD-7DA5-1606-5DF28B41B9EB}"/>
                </a:ext>
              </a:extLst>
            </p:cNvPr>
            <p:cNvSpPr txBox="1"/>
            <p:nvPr/>
          </p:nvSpPr>
          <p:spPr>
            <a:xfrm>
              <a:off x="7264373" y="3606465"/>
              <a:ext cx="2121152" cy="2240605"/>
            </a:xfrm>
            <a:prstGeom prst="rect">
              <a:avLst/>
            </a:prstGeom>
            <a:noFill/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216000" tIns="144000" rIns="216000" bIns="144000" anchor="ctr" anchorCtr="0">
              <a:noAutofit/>
            </a:bodyPr>
            <a:lstStyle>
              <a:defPPr>
                <a:defRPr lang="en-US"/>
              </a:defPPr>
              <a:lvl1pPr algn="ctr">
                <a:defRPr sz="2000">
                  <a:solidFill>
                    <a:schemeClr val="bg1"/>
                  </a:solidFill>
                  <a:latin typeface="Montserrat" pitchFamily="2" charset="77"/>
                  <a:cs typeface="Arial"/>
                </a:defRPr>
              </a:lvl1pPr>
            </a:lstStyle>
            <a:p>
              <a:pPr algn="l"/>
              <a:r>
                <a:rPr lang="en-US" sz="1200">
                  <a:solidFill>
                    <a:srgbClr val="000000"/>
                  </a:solidFill>
                  <a:latin typeface="Montserrat"/>
                  <a:ea typeface="Roboto"/>
                  <a:cs typeface="Roboto"/>
                </a:rPr>
                <a:t>Preliminary high-level budget </a:t>
              </a:r>
            </a:p>
            <a:p>
              <a:pPr algn="l"/>
              <a:endParaRPr lang="en-US" sz="1200">
                <a:solidFill>
                  <a:srgbClr val="000000"/>
                </a:solidFill>
                <a:latin typeface="Montserrat" panose="000005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pPr algn="l"/>
              <a:r>
                <a:rPr lang="en-US" sz="1200">
                  <a:solidFill>
                    <a:srgbClr val="000000"/>
                  </a:solidFill>
                  <a:latin typeface="Montserrat" panose="000005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Facilities Review</a:t>
              </a:r>
            </a:p>
            <a:p>
              <a:pPr algn="l"/>
              <a:endParaRPr lang="en-US" sz="1200">
                <a:solidFill>
                  <a:srgbClr val="000000"/>
                </a:solidFill>
                <a:latin typeface="Montserrat" panose="000005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pPr algn="l"/>
              <a:r>
                <a:rPr lang="en-US" sz="1200">
                  <a:solidFill>
                    <a:srgbClr val="000000"/>
                  </a:solidFill>
                  <a:latin typeface="Montserrat" panose="000005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NES Budget Update</a:t>
              </a:r>
            </a:p>
          </p:txBody>
        </p:sp>
        <p:sp>
          <p:nvSpPr>
            <p:cNvPr id="5" name="Google Shape;366;p14">
              <a:extLst>
                <a:ext uri="{FF2B5EF4-FFF2-40B4-BE49-F238E27FC236}">
                  <a16:creationId xmlns:a16="http://schemas.microsoft.com/office/drawing/2014/main" id="{F457DDD3-DF24-153B-9288-70C859259BCF}"/>
                </a:ext>
              </a:extLst>
            </p:cNvPr>
            <p:cNvSpPr txBox="1"/>
            <p:nvPr/>
          </p:nvSpPr>
          <p:spPr>
            <a:xfrm rot="10800000" flipV="1">
              <a:off x="7255505" y="3012647"/>
              <a:ext cx="2121152" cy="445716"/>
            </a:xfrm>
            <a:prstGeom prst="rect">
              <a:avLst/>
            </a:prstGeom>
            <a:solidFill>
              <a:schemeClr val="accent1"/>
            </a:solidFill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216000" tIns="144000" rIns="216000" bIns="144000" anchor="ctr" anchorCtr="0">
              <a:noAutofit/>
            </a:bodyPr>
            <a:lstStyle>
              <a:defPPr>
                <a:defRPr lang="en-US"/>
              </a:defPPr>
              <a:lvl1pPr algn="ctr">
                <a:defRPr sz="2000">
                  <a:solidFill>
                    <a:schemeClr val="bg1"/>
                  </a:solidFill>
                  <a:latin typeface="Montserrat" pitchFamily="2" charset="77"/>
                  <a:cs typeface="Arial"/>
                </a:defRPr>
              </a:lvl1pPr>
            </a:lstStyle>
            <a:p>
              <a:r>
                <a:rPr lang="en-US" sz="1400" b="1">
                  <a:solidFill>
                    <a:srgbClr val="000000"/>
                  </a:solidFill>
                  <a:latin typeface="Montserrat" panose="000005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May 1st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43281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67BE9-C652-4294-5C79-8D9E234AC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>
                <a:latin typeface="Rockwell" panose="02060603020205020403" pitchFamily="18" charset="0"/>
              </a:rPr>
              <a:t>Development Timeline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735AFA-FBB4-171B-530A-DB78D7D74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/>
              <a:t>4</a:t>
            </a:fld>
            <a:endParaRPr lang="en-US"/>
          </a:p>
        </p:txBody>
      </p:sp>
      <p:graphicFrame>
        <p:nvGraphicFramePr>
          <p:cNvPr id="370" name="Diagram 369">
            <a:extLst>
              <a:ext uri="{FF2B5EF4-FFF2-40B4-BE49-F238E27FC236}">
                <a16:creationId xmlns:a16="http://schemas.microsoft.com/office/drawing/2014/main" id="{C1D31C37-127C-871B-8D2C-2B162FCE7ECE}"/>
              </a:ext>
            </a:extLst>
          </p:cNvPr>
          <p:cNvGraphicFramePr/>
          <p:nvPr/>
        </p:nvGraphicFramePr>
        <p:xfrm>
          <a:off x="277092" y="849745"/>
          <a:ext cx="11857179" cy="5862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1F603E9C-31D8-7BCC-6EF6-273A45D66F67}"/>
              </a:ext>
            </a:extLst>
          </p:cNvPr>
          <p:cNvGrpSpPr/>
          <p:nvPr/>
        </p:nvGrpSpPr>
        <p:grpSpPr>
          <a:xfrm>
            <a:off x="2391018" y="2561309"/>
            <a:ext cx="4897284" cy="3020434"/>
            <a:chOff x="-1921743" y="1196006"/>
            <a:chExt cx="4897284" cy="302043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713AA75-778F-0135-ECD0-3BDD91DFD1F2}"/>
                </a:ext>
              </a:extLst>
            </p:cNvPr>
            <p:cNvSpPr/>
            <p:nvPr/>
          </p:nvSpPr>
          <p:spPr>
            <a:xfrm>
              <a:off x="590937" y="1196006"/>
              <a:ext cx="2384604" cy="1735382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 sz="110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041FAF0-CA1E-25F2-1C3F-B0977CF3AA4B}"/>
                </a:ext>
              </a:extLst>
            </p:cNvPr>
            <p:cNvSpPr txBox="1"/>
            <p:nvPr/>
          </p:nvSpPr>
          <p:spPr>
            <a:xfrm>
              <a:off x="-1921743" y="2481058"/>
              <a:ext cx="3064645" cy="17353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76200" rIns="76200" bIns="114300" numCol="1" spcCol="1270" anchor="t" anchorCtr="0">
              <a:noAutofit/>
            </a:bodyPr>
            <a:lstStyle/>
            <a:p>
              <a:pPr marL="171450" lvl="0" indent="-17145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1100" b="1" kern="1200">
                  <a:solidFill>
                    <a:schemeClr val="accent1"/>
                  </a:solidFill>
                </a:rPr>
                <a:t>Central Office Teams develop Department Action Plans</a:t>
              </a:r>
              <a:endParaRPr lang="en-US" sz="1100" kern="1200"/>
            </a:p>
            <a:p>
              <a:pPr marL="171450" lvl="0" indent="-17145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1100" b="1" kern="1200">
                  <a:solidFill>
                    <a:schemeClr val="accent2"/>
                  </a:solidFill>
                </a:rPr>
                <a:t>Develop Budget assumptions and initial parameters</a:t>
              </a:r>
            </a:p>
            <a:p>
              <a:pPr marL="171450" lvl="0" indent="-17145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endParaRPr lang="en-US" sz="1100" b="1">
                <a:solidFill>
                  <a:schemeClr val="accent2"/>
                </a:solidFill>
              </a:endParaRPr>
            </a:p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Budget Workshop 1: The Budget development process, budget principles, assumptions, initial parameters</a:t>
              </a:r>
              <a:endParaRPr lang="en-US" sz="1100" b="1" kern="1200">
                <a:solidFill>
                  <a:schemeClr val="accent2"/>
                </a:solidFill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78CB6414-F9DC-1C6F-C079-CC5FE7326D8D}"/>
              </a:ext>
            </a:extLst>
          </p:cNvPr>
          <p:cNvSpPr txBox="1"/>
          <p:nvPr/>
        </p:nvSpPr>
        <p:spPr>
          <a:xfrm>
            <a:off x="4048228" y="2045921"/>
            <a:ext cx="3064644" cy="173538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76200" rIns="76200" bIns="114300" numCol="1" spcCol="1270" anchor="t" anchorCtr="0">
            <a:noAutofit/>
          </a:bodyPr>
          <a:lstStyle/>
          <a:p>
            <a:pPr marL="171450" lvl="0" indent="-171450" algn="l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1100" b="1" kern="1200">
                <a:solidFill>
                  <a:schemeClr val="accent1"/>
                </a:solidFill>
              </a:rPr>
              <a:t>Review and approve Department Action Plans</a:t>
            </a:r>
          </a:p>
          <a:p>
            <a:pPr marL="171450" lvl="0" indent="-171450" algn="l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1100" b="1" kern="1200">
                <a:solidFill>
                  <a:schemeClr val="accent1"/>
                </a:solidFill>
              </a:rPr>
              <a:t>Train school and district leaders on action planning and budget development</a:t>
            </a:r>
            <a:endParaRPr lang="en-US" sz="1100" kern="1200"/>
          </a:p>
          <a:p>
            <a:pPr marL="171450" lvl="0" indent="-171450" algn="l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1100" b="1" kern="1200">
                <a:solidFill>
                  <a:schemeClr val="accent2"/>
                </a:solidFill>
              </a:rPr>
              <a:t>Departments and schools develop budgets based on allocations</a:t>
            </a:r>
            <a:endParaRPr lang="en-US" sz="1100" b="1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100" b="1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100" b="1">
                <a:solidFill>
                  <a:schemeClr val="tx1">
                    <a:lumMod val="65000"/>
                    <a:lumOff val="35000"/>
                  </a:schemeClr>
                </a:solidFill>
              </a:rPr>
              <a:t>Budget Workshop 2: District Action Plan</a:t>
            </a:r>
            <a:endParaRPr lang="en-US" sz="1100" b="1" kern="1200">
              <a:solidFill>
                <a:schemeClr val="accent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C8EAAEF-7645-7EC0-F098-6CF872AB18DC}"/>
              </a:ext>
            </a:extLst>
          </p:cNvPr>
          <p:cNvSpPr txBox="1"/>
          <p:nvPr/>
        </p:nvSpPr>
        <p:spPr>
          <a:xfrm>
            <a:off x="595365" y="2150730"/>
            <a:ext cx="2750876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100" b="1">
                <a:solidFill>
                  <a:schemeClr val="accent1"/>
                </a:solidFill>
              </a:rPr>
              <a:t>Informed by District Progress Data, Superintendent drafts District Action Plan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100" b="1">
                <a:solidFill>
                  <a:schemeClr val="accent2"/>
                </a:solidFill>
              </a:rPr>
              <a:t>Confirm Budget Development timeline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0DA80D-CE1C-67E8-BB75-0C9D4117742C}"/>
              </a:ext>
            </a:extLst>
          </p:cNvPr>
          <p:cNvSpPr txBox="1"/>
          <p:nvPr/>
        </p:nvSpPr>
        <p:spPr>
          <a:xfrm>
            <a:off x="5750864" y="3845840"/>
            <a:ext cx="2750876" cy="173538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76200" rIns="76200" bIns="114300" numCol="1" spcCol="1270" anchor="t" anchorCtr="0">
            <a:noAutofit/>
          </a:bodyPr>
          <a:lstStyle/>
          <a:p>
            <a:pPr marL="171450" lvl="0" indent="-171450" algn="l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1100" b="1" kern="1200">
                <a:solidFill>
                  <a:schemeClr val="accent1"/>
                </a:solidFill>
              </a:rPr>
              <a:t>Schools submit Action Plans</a:t>
            </a:r>
          </a:p>
          <a:p>
            <a:pPr marL="171450" lvl="0" indent="-171450" algn="l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1100" b="1" kern="1200">
                <a:solidFill>
                  <a:schemeClr val="accent2"/>
                </a:solidFill>
              </a:rPr>
              <a:t>Finalize department budgets</a:t>
            </a:r>
          </a:p>
          <a:p>
            <a:pPr lvl="0" algn="l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100" b="1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100" b="1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100" b="1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100" b="1">
                <a:solidFill>
                  <a:schemeClr val="tx1">
                    <a:lumMod val="65000"/>
                    <a:lumOff val="35000"/>
                  </a:schemeClr>
                </a:solidFill>
              </a:rPr>
              <a:t>Budget Workshop 3: School and central office budget overview </a:t>
            </a:r>
            <a:endParaRPr lang="en-US" sz="1100" b="1" kern="1200">
              <a:solidFill>
                <a:schemeClr val="accent2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7C58B85-6C01-0543-5878-8757B2797719}"/>
              </a:ext>
            </a:extLst>
          </p:cNvPr>
          <p:cNvSpPr txBox="1"/>
          <p:nvPr/>
        </p:nvSpPr>
        <p:spPr>
          <a:xfrm>
            <a:off x="7476911" y="2045921"/>
            <a:ext cx="2939154" cy="173538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76200" rIns="76200" bIns="114300" numCol="1" spcCol="1270" anchor="t" anchorCtr="0">
            <a:noAutofit/>
          </a:bodyPr>
          <a:lstStyle/>
          <a:p>
            <a:pPr marL="171450" lvl="0" indent="-171450" algn="l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1100" b="1" kern="1200">
                <a:solidFill>
                  <a:schemeClr val="accent1"/>
                </a:solidFill>
              </a:rPr>
              <a:t>Review and approve school Action Plans</a:t>
            </a:r>
          </a:p>
          <a:p>
            <a:pPr marL="171450" lvl="0" indent="-171450" algn="l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1100" b="1" kern="1200">
                <a:solidFill>
                  <a:schemeClr val="accent2"/>
                </a:solidFill>
              </a:rPr>
              <a:t>Finalize school budgets</a:t>
            </a:r>
          </a:p>
          <a:p>
            <a:pPr lvl="0" algn="l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100" b="1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100" b="1">
                <a:solidFill>
                  <a:schemeClr val="tx1">
                    <a:lumMod val="65000"/>
                    <a:lumOff val="35000"/>
                  </a:schemeClr>
                </a:solidFill>
              </a:rPr>
              <a:t>Budget Workshop 4: Facilities overview, draft budget review </a:t>
            </a:r>
          </a:p>
          <a:p>
            <a:pPr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100" b="1">
                <a:solidFill>
                  <a:schemeClr val="tx1">
                    <a:lumMod val="65000"/>
                    <a:lumOff val="35000"/>
                  </a:schemeClr>
                </a:solidFill>
              </a:rPr>
              <a:t>Budget Workshop 5: Wrap-up budget discussion + Board questions </a:t>
            </a:r>
          </a:p>
          <a:p>
            <a:pPr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100" b="1">
              <a:solidFill>
                <a:schemeClr val="accent2"/>
              </a:solidFill>
            </a:endParaRPr>
          </a:p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100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2957BD1-DB0E-C8D2-B8D3-53D170F26FBC}"/>
              </a:ext>
            </a:extLst>
          </p:cNvPr>
          <p:cNvSpPr txBox="1"/>
          <p:nvPr/>
        </p:nvSpPr>
        <p:spPr>
          <a:xfrm>
            <a:off x="9164032" y="3845840"/>
            <a:ext cx="2750876" cy="173538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76200" rIns="76200" bIns="114300" numCol="1" spcCol="1270" anchor="t" anchorCtr="0">
            <a:noAutofit/>
          </a:bodyPr>
          <a:lstStyle/>
          <a:p>
            <a:pPr lvl="0" algn="l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200" b="1" i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 algn="l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200" b="1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 algn="l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200" b="1" i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i="0">
                <a:solidFill>
                  <a:schemeClr val="tx1">
                    <a:lumMod val="65000"/>
                    <a:lumOff val="35000"/>
                  </a:schemeClr>
                </a:solidFill>
              </a:rPr>
              <a:t>June Regular Board Meeting: Budget Vote</a:t>
            </a:r>
            <a:endParaRPr lang="en-US" sz="1200" b="1" i="1" kern="12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639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7AF00-AE0B-DF97-9433-D97CC9303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Rockwell" panose="02060603020205020403" pitchFamily="18" charset="0"/>
              </a:rPr>
              <a:t>School Year 25-26 Budget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9B1554-1978-50EF-07AF-E90C42790C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24013"/>
            <a:ext cx="10972800" cy="4525963"/>
          </a:xfrm>
        </p:spPr>
        <p:txBody>
          <a:bodyPr>
            <a:normAutofit/>
          </a:bodyPr>
          <a:lstStyle/>
          <a:p>
            <a:r>
              <a:rPr lang="en-US" sz="2400" b="1">
                <a:latin typeface="Montserrat" panose="00000500000000000000" pitchFamily="2" charset="0"/>
              </a:rPr>
              <a:t>Prioritize district resources to sustain transformation: </a:t>
            </a:r>
            <a:r>
              <a:rPr lang="en-US" sz="2400">
                <a:latin typeface="Montserrat" panose="00000500000000000000" pitchFamily="2" charset="0"/>
              </a:rPr>
              <a:t>Resource key district priorities to sustain early transformation progress, accomplish Board Goals</a:t>
            </a:r>
          </a:p>
          <a:p>
            <a:pPr marL="0" indent="0">
              <a:buNone/>
            </a:pPr>
            <a:endParaRPr lang="en-US" sz="2400">
              <a:latin typeface="Montserrat" panose="00000500000000000000" pitchFamily="2" charset="0"/>
            </a:endParaRPr>
          </a:p>
          <a:p>
            <a:r>
              <a:rPr lang="en-US" sz="2400" b="1">
                <a:latin typeface="Montserrat" panose="00000500000000000000" pitchFamily="2" charset="0"/>
              </a:rPr>
              <a:t>Align resources to enrollment to ensure sustainability: </a:t>
            </a:r>
            <a:r>
              <a:rPr lang="en-US" sz="2400">
                <a:latin typeface="Montserrat" panose="00000500000000000000" pitchFamily="2" charset="0"/>
              </a:rPr>
              <a:t>Create central office department budgets and ensure direct-to-school budget allocations align to the Action Plan and account for enrollment decreases. Ultimately, these allocations aim to ensure minimal disruptions to programming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793B64-C8F8-B552-F688-F85D32276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899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4188959-D7B6-2ED0-0311-C65C25031D04}"/>
              </a:ext>
            </a:extLst>
          </p:cNvPr>
          <p:cNvSpPr/>
          <p:nvPr/>
        </p:nvSpPr>
        <p:spPr>
          <a:xfrm>
            <a:off x="487180" y="4793280"/>
            <a:ext cx="10972800" cy="1470724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6378D2F-D170-8BD9-44A5-3C632B49D025}"/>
              </a:ext>
            </a:extLst>
          </p:cNvPr>
          <p:cNvSpPr/>
          <p:nvPr/>
        </p:nvSpPr>
        <p:spPr>
          <a:xfrm>
            <a:off x="487180" y="3347284"/>
            <a:ext cx="10972800" cy="1320384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670405-52A5-71D5-5ABD-E890CDBF803F}"/>
              </a:ext>
            </a:extLst>
          </p:cNvPr>
          <p:cNvSpPr/>
          <p:nvPr/>
        </p:nvSpPr>
        <p:spPr>
          <a:xfrm>
            <a:off x="487180" y="1573967"/>
            <a:ext cx="10972800" cy="1635178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12CE1C-C9BA-AFD1-47C5-8ABBD1AB4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Rockwell" panose="02060603020205020403" pitchFamily="18" charset="0"/>
              </a:rPr>
              <a:t>Our Guiding Principles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8D07A-74F8-80E9-36B9-C71B7FC912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03354"/>
            <a:ext cx="10972800" cy="1571923"/>
          </a:xfrm>
        </p:spPr>
        <p:txBody>
          <a:bodyPr>
            <a:normAutofit/>
          </a:bodyPr>
          <a:lstStyle/>
          <a:p>
            <a:pPr marL="457200" marR="0" lvl="0" indent="-457200">
              <a:buFont typeface="+mj-lt"/>
              <a:buAutoNum type="arabicPeriod"/>
            </a:pPr>
            <a:r>
              <a:rPr lang="en-US" sz="2000" b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Keep cuts as far away from the classroom as possible.</a:t>
            </a:r>
            <a:r>
              <a:rPr lang="en-US" sz="200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We are ensuring that every school gets the per-pupil allowance they are supposed to receive. The District will provide the necessary resources to maintain high quality instruction and a safe and supportive school environment. </a:t>
            </a:r>
            <a:endParaRPr lang="en-US" sz="2000"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buNone/>
            </a:pPr>
            <a:endParaRPr lang="en-US" sz="2000" b="1">
              <a:solidFill>
                <a:schemeClr val="bg1"/>
              </a:solidFill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1A35E6-9675-55C7-DFC0-3E4B22D73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/>
              <a:t>6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AC0212-4609-A390-0971-2E6455C4B600}"/>
              </a:ext>
            </a:extLst>
          </p:cNvPr>
          <p:cNvSpPr txBox="1"/>
          <p:nvPr/>
        </p:nvSpPr>
        <p:spPr>
          <a:xfrm>
            <a:off x="596037" y="3407810"/>
            <a:ext cx="10755086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>
              <a:buFont typeface="+mj-lt"/>
              <a:buAutoNum type="arabicPeriod" startAt="2"/>
            </a:pPr>
            <a:r>
              <a:rPr lang="en-US" sz="2000" b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Prioritize resources to meet District goals.</a:t>
            </a:r>
            <a:r>
              <a:rPr lang="en-US" sz="200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The District Action Plan provides an outline of the highest priority items that will help the District accomplish the School Board’s goals and the District’s mission.  </a:t>
            </a:r>
          </a:p>
          <a:p>
            <a:pPr marL="0" marR="0" lvl="0" indent="0">
              <a:buNone/>
            </a:pPr>
            <a:endParaRPr lang="en-US" sz="1600">
              <a:solidFill>
                <a:schemeClr val="bg1"/>
              </a:solidFill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E972B30-D1D7-7B74-A955-FB9560DC7A9B}"/>
              </a:ext>
            </a:extLst>
          </p:cNvPr>
          <p:cNvSpPr txBox="1"/>
          <p:nvPr/>
        </p:nvSpPr>
        <p:spPr>
          <a:xfrm>
            <a:off x="609600" y="4817929"/>
            <a:ext cx="1075508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>
              <a:buFont typeface="+mj-lt"/>
              <a:buAutoNum type="arabicPeriod" startAt="3"/>
            </a:pPr>
            <a:r>
              <a:rPr lang="en-US" sz="2000" b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Make decisions now that </a:t>
            </a:r>
            <a:r>
              <a:rPr lang="en-US" sz="2000" b="1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will support</a:t>
            </a:r>
            <a:r>
              <a:rPr lang="en-US" sz="2000" b="1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long term financial sustainability. </a:t>
            </a:r>
            <a:r>
              <a:rPr lang="en-US" sz="2000">
                <a:solidFill>
                  <a:schemeClr val="bg1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The District </a:t>
            </a:r>
            <a:r>
              <a:rPr lang="en-US" sz="2000">
                <a:solidFill>
                  <a:schemeClr val="bg1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will be one step closer to a balanced budget, will allocate necessary funds to accomplish Board Goals and actualize District vision while maintaining District fiscal stability.</a:t>
            </a:r>
            <a:endParaRPr lang="en-US" sz="2000">
              <a:solidFill>
                <a:schemeClr val="bg1"/>
              </a:solidFill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6173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BB2D39-346D-E89B-875E-948720F65D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B44BC-DE3B-6995-0DE0-D620F4226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300">
                <a:solidFill>
                  <a:schemeClr val="bg1"/>
                </a:solidFill>
              </a:rPr>
              <a:t>Central office budget 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F850A8-B928-6522-D6E4-2332F0784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52C1F8-3BA5-F24E-8618-E52498D87186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30565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B27E01-9E63-A804-B861-3AE366DA80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47049F-EA60-9743-6CB4-73D38DE90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52C1F8-3BA5-F24E-8618-E52498D87186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2" name="Google Shape;363;p14">
            <a:extLst>
              <a:ext uri="{FF2B5EF4-FFF2-40B4-BE49-F238E27FC236}">
                <a16:creationId xmlns:a16="http://schemas.microsoft.com/office/drawing/2014/main" id="{674320D7-1B49-6D1F-F650-E19DA874C483}"/>
              </a:ext>
            </a:extLst>
          </p:cNvPr>
          <p:cNvSpPr txBox="1">
            <a:spLocks/>
          </p:cNvSpPr>
          <p:nvPr/>
        </p:nvSpPr>
        <p:spPr>
          <a:xfrm>
            <a:off x="661933" y="68147"/>
            <a:ext cx="11087421" cy="13255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333" kern="1200">
                <a:solidFill>
                  <a:srgbClr val="67A2B9"/>
                </a:solidFill>
                <a:latin typeface="Novecento sans wide Normal" panose="00000505000000000000" pitchFamily="50" charset="0"/>
                <a:ea typeface="+mj-ea"/>
                <a:cs typeface="Novecento sans wide Normal" panose="00000505000000000000" pitchFamily="50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400"/>
              <a:buFontTx/>
              <a:buNone/>
              <a:tabLst/>
              <a:defRPr/>
            </a:pPr>
            <a:r>
              <a:rPr kumimoji="0" lang="en-US" sz="5300" b="0" i="0" u="none" strike="noStrike" kern="1200" cap="none" spc="0" normalizeH="0" baseline="0" noProof="0">
                <a:ln>
                  <a:noFill/>
                </a:ln>
                <a:solidFill>
                  <a:srgbClr val="67A2B9"/>
                </a:solidFill>
                <a:effectLst/>
                <a:uLnTx/>
                <a:uFillTx/>
                <a:latin typeface="Rockwell"/>
                <a:ea typeface="+mj-ea"/>
                <a:cs typeface="Novecento sans wide Normal" panose="00000505000000000000" pitchFamily="50" charset="0"/>
              </a:rPr>
              <a:t>Central Office Budget – First Draft</a:t>
            </a:r>
          </a:p>
        </p:txBody>
      </p:sp>
      <p:graphicFrame>
        <p:nvGraphicFramePr>
          <p:cNvPr id="3" name="Table 9">
            <a:extLst>
              <a:ext uri="{FF2B5EF4-FFF2-40B4-BE49-F238E27FC236}">
                <a16:creationId xmlns:a16="http://schemas.microsoft.com/office/drawing/2014/main" id="{B0A40EB6-85CA-0AAC-E047-A9573F3248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8495520"/>
              </p:ext>
            </p:extLst>
          </p:nvPr>
        </p:nvGraphicFramePr>
        <p:xfrm>
          <a:off x="950147" y="1712148"/>
          <a:ext cx="10289307" cy="398705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797349">
                  <a:extLst>
                    <a:ext uri="{9D8B030D-6E8A-4147-A177-3AD203B41FA5}">
                      <a16:colId xmlns:a16="http://schemas.microsoft.com/office/drawing/2014/main" val="1871695005"/>
                    </a:ext>
                  </a:extLst>
                </a:gridCol>
                <a:gridCol w="1422400">
                  <a:extLst>
                    <a:ext uri="{9D8B030D-6E8A-4147-A177-3AD203B41FA5}">
                      <a16:colId xmlns:a16="http://schemas.microsoft.com/office/drawing/2014/main" val="2299260594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869681301"/>
                    </a:ext>
                  </a:extLst>
                </a:gridCol>
                <a:gridCol w="1485900">
                  <a:extLst>
                    <a:ext uri="{9D8B030D-6E8A-4147-A177-3AD203B41FA5}">
                      <a16:colId xmlns:a16="http://schemas.microsoft.com/office/drawing/2014/main" val="2790459319"/>
                    </a:ext>
                  </a:extLst>
                </a:gridCol>
                <a:gridCol w="1409698">
                  <a:extLst>
                    <a:ext uri="{9D8B030D-6E8A-4147-A177-3AD203B41FA5}">
                      <a16:colId xmlns:a16="http://schemas.microsoft.com/office/drawing/2014/main" val="1150143059"/>
                    </a:ext>
                  </a:extLst>
                </a:gridCol>
                <a:gridCol w="1422400">
                  <a:extLst>
                    <a:ext uri="{9D8B030D-6E8A-4147-A177-3AD203B41FA5}">
                      <a16:colId xmlns:a16="http://schemas.microsoft.com/office/drawing/2014/main" val="4021980342"/>
                    </a:ext>
                  </a:extLst>
                </a:gridCol>
                <a:gridCol w="1303760">
                  <a:extLst>
                    <a:ext uri="{9D8B030D-6E8A-4147-A177-3AD203B41FA5}">
                      <a16:colId xmlns:a16="http://schemas.microsoft.com/office/drawing/2014/main" val="1611236645"/>
                    </a:ext>
                  </a:extLst>
                </a:gridCol>
              </a:tblGrid>
              <a:tr h="64770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300"/>
                    </a:p>
                  </a:txBody>
                  <a:tcPr marL="121920" marR="121920" marT="60959" marB="60959" anchor="ctr">
                    <a:lnL w="0">
                      <a:noFill/>
                    </a:lnL>
                    <a:lnR w="12700">
                      <a:solidFill>
                        <a:schemeClr val="tx1"/>
                      </a:solidFill>
                    </a:lnR>
                    <a:lnT w="0">
                      <a:noFill/>
                    </a:lnT>
                    <a:lnB w="12700">
                      <a:solidFill>
                        <a:schemeClr val="tx1"/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Aptos Narrow"/>
                          <a:ea typeface="+mn-ea"/>
                          <a:cs typeface="+mn-cs"/>
                        </a:rPr>
                        <a:t>FY25 Budget ($)</a:t>
                      </a:r>
                    </a:p>
                  </a:txBody>
                  <a:tcPr marL="121920" marR="121920" marT="60960" marB="6096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 cmpd="sng">
                      <a:solidFill>
                        <a:schemeClr val="tx1"/>
                      </a:solidFill>
                    </a:lnT>
                    <a:lnB w="12700" cmpd="sng">
                      <a:solidFill>
                        <a:schemeClr val="tx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Aptos Narrow"/>
                          <a:ea typeface="+mn-ea"/>
                          <a:cs typeface="+mn-cs"/>
                        </a:rPr>
                        <a:t>Reduction for FY26 ($)</a:t>
                      </a:r>
                    </a:p>
                  </a:txBody>
                  <a:tcPr marL="121920" marR="121920" marT="60960" marB="6096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 cmpd="sng">
                      <a:solidFill>
                        <a:schemeClr val="tx1"/>
                      </a:solidFill>
                    </a:lnT>
                    <a:lnB w="12700" cmpd="sng">
                      <a:solidFill>
                        <a:schemeClr val="tx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Aptos Narrow"/>
                          <a:ea typeface="+mn-ea"/>
                          <a:cs typeface="+mn-cs"/>
                        </a:rPr>
                        <a:t>Key Action Investments</a:t>
                      </a:r>
                    </a:p>
                  </a:txBody>
                  <a:tcPr marL="121920" marR="121920" marT="60960" marB="6096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 cmpd="sng">
                      <a:solidFill>
                        <a:schemeClr val="tx1"/>
                      </a:solidFill>
                    </a:lnT>
                    <a:lnB w="12700" cmpd="sng">
                      <a:solidFill>
                        <a:schemeClr val="tx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Aptos Narrow"/>
                          <a:ea typeface="+mn-ea"/>
                          <a:cs typeface="+mn-cs"/>
                        </a:rPr>
                        <a:t>Other Adjustments</a:t>
                      </a:r>
                    </a:p>
                  </a:txBody>
                  <a:tcPr marL="121920" marR="121920" marT="60960" marB="6096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 cmpd="sng">
                      <a:solidFill>
                        <a:schemeClr val="tx1"/>
                      </a:solidFill>
                    </a:lnT>
                    <a:lnB w="12700" cmpd="sng">
                      <a:solidFill>
                        <a:schemeClr val="tx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Aptos Narrow"/>
                          <a:ea typeface="+mn-ea"/>
                          <a:cs typeface="+mn-cs"/>
                        </a:rPr>
                        <a:t>FY26 Budget ($)*</a:t>
                      </a:r>
                    </a:p>
                  </a:txBody>
                  <a:tcPr marL="121920" marR="121920" marT="60960" marB="6096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 cmpd="sng">
                      <a:solidFill>
                        <a:schemeClr val="tx1"/>
                      </a:solidFill>
                    </a:lnT>
                    <a:lnB w="12700" cmpd="sng">
                      <a:solidFill>
                        <a:schemeClr val="tx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Aptos Narrow"/>
                          <a:ea typeface="+mn-ea"/>
                          <a:cs typeface="+mn-cs"/>
                        </a:rPr>
                        <a:t>Change</a:t>
                      </a:r>
                    </a:p>
                  </a:txBody>
                  <a:tcPr marL="121920" marR="121920" marT="60960" marB="6096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 cmpd="sng">
                      <a:solidFill>
                        <a:schemeClr val="tx1"/>
                      </a:solidFill>
                    </a:lnT>
                    <a:lnB w="12700" cmpd="sng">
                      <a:solidFill>
                        <a:schemeClr val="tx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03423666"/>
                  </a:ext>
                </a:extLst>
              </a:tr>
              <a:tr h="556559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Facilities &amp; Operations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67A2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108.6M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 cmpd="sng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1.8M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 cmpd="sng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 cmpd="sng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0.0M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 cmpd="sng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106.8M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 cmpd="sng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-1.8M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 cmpd="sng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9780435"/>
                  </a:ext>
                </a:extLst>
              </a:tr>
              <a:tr h="556559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Academics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67A2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97.9M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17.9M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15.5M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0.2M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95.8M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-2.2M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797523"/>
                  </a:ext>
                </a:extLst>
              </a:tr>
              <a:tr h="556559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Organizational Effectiveness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67A2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74.3M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2.4M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-43.9K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71.8M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-2.5M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7593843"/>
                  </a:ext>
                </a:extLst>
              </a:tr>
              <a:tr h="556559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Information Technology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67A2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50.0M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2.8M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-0.3M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46.9M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-3.1M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933838"/>
                  </a:ext>
                </a:extLst>
              </a:tr>
              <a:tr h="556559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Police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67A2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27.1M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16.9K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27.1M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-16.9</a:t>
                      </a:r>
                      <a:r>
                        <a:rPr lang="en-US" sz="1600" b="1" i="0" u="none" strike="noStrike">
                          <a:solidFill>
                            <a:srgbClr val="0070C0"/>
                          </a:solidFill>
                          <a:effectLst/>
                          <a:latin typeface="Aptos Narrow"/>
                        </a:rPr>
                        <a:t>K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5958481"/>
                  </a:ext>
                </a:extLst>
              </a:tr>
              <a:tr h="556559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Finance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67A2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21.8M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1.6M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0.1M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20.3M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-1.5M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267612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A0E5EA54-FA6C-4573-C1EB-3A96B279FEDB}"/>
              </a:ext>
            </a:extLst>
          </p:cNvPr>
          <p:cNvSpPr txBox="1"/>
          <p:nvPr/>
        </p:nvSpPr>
        <p:spPr>
          <a:xfrm>
            <a:off x="843607" y="5937932"/>
            <a:ext cx="4580903" cy="338554"/>
          </a:xfrm>
          <a:prstGeom prst="rect">
            <a:avLst/>
          </a:prstGeom>
          <a:noFill/>
        </p:spPr>
        <p:txBody>
          <a:bodyPr wrap="square" lIns="121920" tIns="60960" rIns="121920" bIns="60960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 Display" panose="02110004020202020204"/>
                <a:ea typeface="+mn-ea"/>
                <a:cs typeface="+mn-cs"/>
              </a:rPr>
              <a:t>*Department Budget totals exclude benefits</a:t>
            </a:r>
          </a:p>
        </p:txBody>
      </p:sp>
    </p:spTree>
    <p:extLst>
      <p:ext uri="{BB962C8B-B14F-4D97-AF65-F5344CB8AC3E}">
        <p14:creationId xmlns:p14="http://schemas.microsoft.com/office/powerpoint/2010/main" val="38504090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6DD29A-D335-31C7-BA4C-37556D24F6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0E31D6-6112-D04B-FE28-A2FC06F26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52C1F8-3BA5-F24E-8618-E52498D87186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2" name="Google Shape;363;p14">
            <a:extLst>
              <a:ext uri="{FF2B5EF4-FFF2-40B4-BE49-F238E27FC236}">
                <a16:creationId xmlns:a16="http://schemas.microsoft.com/office/drawing/2014/main" id="{BB0A3F6E-2EB5-22FE-2805-B814D6A7E641}"/>
              </a:ext>
            </a:extLst>
          </p:cNvPr>
          <p:cNvSpPr txBox="1">
            <a:spLocks/>
          </p:cNvSpPr>
          <p:nvPr/>
        </p:nvSpPr>
        <p:spPr>
          <a:xfrm>
            <a:off x="661933" y="68147"/>
            <a:ext cx="11087421" cy="13255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333" kern="1200">
                <a:solidFill>
                  <a:srgbClr val="67A2B9"/>
                </a:solidFill>
                <a:latin typeface="Novecento sans wide Normal" panose="00000505000000000000" pitchFamily="50" charset="0"/>
                <a:ea typeface="+mj-ea"/>
                <a:cs typeface="Novecento sans wide Normal" panose="00000505000000000000" pitchFamily="50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400"/>
              <a:buFontTx/>
              <a:buNone/>
              <a:tabLst/>
              <a:defRPr/>
            </a:pPr>
            <a:r>
              <a:rPr kumimoji="0" lang="en-US" sz="5300" b="0" i="0" u="none" strike="noStrike" kern="1200" cap="none" spc="0" normalizeH="0" baseline="0" noProof="0">
                <a:ln>
                  <a:noFill/>
                </a:ln>
                <a:solidFill>
                  <a:srgbClr val="67A2B9"/>
                </a:solidFill>
                <a:effectLst/>
                <a:uLnTx/>
                <a:uFillTx/>
                <a:latin typeface="Rockwell"/>
                <a:ea typeface="+mj-ea"/>
                <a:cs typeface="Novecento sans wide Normal" panose="00000505000000000000" pitchFamily="50" charset="0"/>
              </a:rPr>
              <a:t>Central Office Budget – First Draft</a:t>
            </a:r>
          </a:p>
        </p:txBody>
      </p:sp>
      <p:graphicFrame>
        <p:nvGraphicFramePr>
          <p:cNvPr id="2" name="Table 9">
            <a:extLst>
              <a:ext uri="{FF2B5EF4-FFF2-40B4-BE49-F238E27FC236}">
                <a16:creationId xmlns:a16="http://schemas.microsoft.com/office/drawing/2014/main" id="{C78755FB-F0A9-80B7-BD8C-5628D45DC5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7788594"/>
              </p:ext>
            </p:extLst>
          </p:nvPr>
        </p:nvGraphicFramePr>
        <p:xfrm>
          <a:off x="883920" y="1645920"/>
          <a:ext cx="10273009" cy="444508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651417">
                  <a:extLst>
                    <a:ext uri="{9D8B030D-6E8A-4147-A177-3AD203B41FA5}">
                      <a16:colId xmlns:a16="http://schemas.microsoft.com/office/drawing/2014/main" val="1669077505"/>
                    </a:ext>
                  </a:extLst>
                </a:gridCol>
                <a:gridCol w="1651417">
                  <a:extLst>
                    <a:ext uri="{9D8B030D-6E8A-4147-A177-3AD203B41FA5}">
                      <a16:colId xmlns:a16="http://schemas.microsoft.com/office/drawing/2014/main" val="2299260594"/>
                    </a:ext>
                  </a:extLst>
                </a:gridCol>
                <a:gridCol w="1293135">
                  <a:extLst>
                    <a:ext uri="{9D8B030D-6E8A-4147-A177-3AD203B41FA5}">
                      <a16:colId xmlns:a16="http://schemas.microsoft.com/office/drawing/2014/main" val="2869681301"/>
                    </a:ext>
                  </a:extLst>
                </a:gridCol>
                <a:gridCol w="1462288">
                  <a:extLst>
                    <a:ext uri="{9D8B030D-6E8A-4147-A177-3AD203B41FA5}">
                      <a16:colId xmlns:a16="http://schemas.microsoft.com/office/drawing/2014/main" val="2790459319"/>
                    </a:ext>
                  </a:extLst>
                </a:gridCol>
                <a:gridCol w="1443408">
                  <a:extLst>
                    <a:ext uri="{9D8B030D-6E8A-4147-A177-3AD203B41FA5}">
                      <a16:colId xmlns:a16="http://schemas.microsoft.com/office/drawing/2014/main" val="2164979669"/>
                    </a:ext>
                  </a:extLst>
                </a:gridCol>
                <a:gridCol w="1472277">
                  <a:extLst>
                    <a:ext uri="{9D8B030D-6E8A-4147-A177-3AD203B41FA5}">
                      <a16:colId xmlns:a16="http://schemas.microsoft.com/office/drawing/2014/main" val="4021980342"/>
                    </a:ext>
                  </a:extLst>
                </a:gridCol>
                <a:gridCol w="1299067">
                  <a:extLst>
                    <a:ext uri="{9D8B030D-6E8A-4147-A177-3AD203B41FA5}">
                      <a16:colId xmlns:a16="http://schemas.microsoft.com/office/drawing/2014/main" val="836130621"/>
                    </a:ext>
                  </a:extLst>
                </a:gridCol>
              </a:tblGrid>
              <a:tr h="599338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300"/>
                    </a:p>
                  </a:txBody>
                  <a:tcPr marL="121920" marR="121920" marT="60959" marB="60959" anchor="ctr">
                    <a:lnL w="0">
                      <a:noFill/>
                    </a:lnL>
                    <a:lnR w="12700">
                      <a:solidFill>
                        <a:schemeClr val="tx1"/>
                      </a:solidFill>
                    </a:lnR>
                    <a:lnT w="0">
                      <a:noFill/>
                    </a:lnT>
                    <a:lnB w="12700">
                      <a:solidFill>
                        <a:schemeClr val="tx1"/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FY25 Budget ($)</a:t>
                      </a:r>
                    </a:p>
                  </a:txBody>
                  <a:tcPr marL="121920" marR="121920" marT="60960" marB="6096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 cmpd="sng">
                      <a:solidFill>
                        <a:schemeClr val="tx1"/>
                      </a:solidFill>
                    </a:lnT>
                    <a:lnB w="12700" cmpd="sng">
                      <a:solidFill>
                        <a:schemeClr val="tx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Reduction for FY26 ($)</a:t>
                      </a:r>
                    </a:p>
                  </a:txBody>
                  <a:tcPr marL="121920" marR="121920" marT="60960" marB="6096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 cmpd="sng">
                      <a:solidFill>
                        <a:schemeClr val="tx1"/>
                      </a:solidFill>
                    </a:lnT>
                    <a:lnB w="12700" cmpd="sng">
                      <a:solidFill>
                        <a:schemeClr val="tx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Key Action Investments</a:t>
                      </a:r>
                    </a:p>
                  </a:txBody>
                  <a:tcPr marL="121920" marR="121920" marT="60960" marB="6096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 cmpd="sng">
                      <a:solidFill>
                        <a:schemeClr val="tx1"/>
                      </a:solidFill>
                    </a:lnT>
                    <a:lnB w="12700" cmpd="sng">
                      <a:solidFill>
                        <a:schemeClr val="tx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Other Adjustments</a:t>
                      </a:r>
                    </a:p>
                  </a:txBody>
                  <a:tcPr marL="121920" marR="121920" marT="60960" marB="6096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 cmpd="sng">
                      <a:solidFill>
                        <a:schemeClr val="tx1"/>
                      </a:solidFill>
                    </a:lnT>
                    <a:lnB w="12700" cmpd="sng">
                      <a:solidFill>
                        <a:schemeClr val="tx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FY26 Budget ($)*</a:t>
                      </a:r>
                    </a:p>
                  </a:txBody>
                  <a:tcPr marL="121920" marR="121920" marT="60960" marB="6096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 cmpd="sng">
                      <a:solidFill>
                        <a:schemeClr val="tx1"/>
                      </a:solidFill>
                    </a:lnT>
                    <a:lnB w="12700" cmpd="sng">
                      <a:solidFill>
                        <a:schemeClr val="tx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Change</a:t>
                      </a:r>
                    </a:p>
                  </a:txBody>
                  <a:tcPr marL="121920" marR="121920" marT="60960" marB="6096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 cmpd="sng">
                      <a:solidFill>
                        <a:schemeClr val="tx1"/>
                      </a:solidFill>
                    </a:lnT>
                    <a:lnB w="12700" cmpd="sng">
                      <a:solidFill>
                        <a:schemeClr val="tx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03423666"/>
                  </a:ext>
                </a:extLst>
              </a:tr>
              <a:tr h="549393">
                <a:tc>
                  <a:txBody>
                    <a:bodyPr/>
                    <a:lstStyle/>
                    <a:p>
                      <a:pPr marL="0" lvl="0" algn="ctr" defTabSz="457200" rtl="0" eaLnBrk="1" latinLnBrk="0" hangingPunct="1">
                        <a:buNone/>
                      </a:pPr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 Narrow"/>
                          <a:ea typeface="+mn-ea"/>
                          <a:cs typeface="+mn-cs"/>
                        </a:rPr>
                        <a:t>Public Affairs &amp; Communication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67A2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600" b="1" i="0" u="none" strike="noStrike" kern="1200">
                        <a:solidFill>
                          <a:srgbClr val="000000"/>
                        </a:solidFill>
                        <a:effectLst/>
                        <a:latin typeface="Aptos Narrow"/>
                        <a:ea typeface="+mn-ea"/>
                        <a:cs typeface="+mn-cs"/>
                      </a:endParaRPr>
                    </a:p>
                    <a:p>
                      <a:pPr algn="ctr" fontAlgn="t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 Narrow"/>
                          <a:ea typeface="+mn-ea"/>
                          <a:cs typeface="+mn-cs"/>
                        </a:rPr>
                        <a:t>20.4M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 cmpd="sng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600" b="1" i="0" u="none" strike="noStrike" kern="1200">
                        <a:solidFill>
                          <a:srgbClr val="000000"/>
                        </a:solidFill>
                        <a:effectLst/>
                        <a:latin typeface="Aptos Narrow"/>
                        <a:ea typeface="+mn-ea"/>
                        <a:cs typeface="+mn-cs"/>
                      </a:endParaRPr>
                    </a:p>
                    <a:p>
                      <a:pPr algn="ctr" fontAlgn="t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 Narrow"/>
                          <a:ea typeface="+mn-ea"/>
                          <a:cs typeface="+mn-cs"/>
                        </a:rPr>
                        <a:t>5.7M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 cmpd="sng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600" b="1" i="0" u="none" strike="noStrike" kern="1200">
                        <a:solidFill>
                          <a:srgbClr val="000000"/>
                        </a:solidFill>
                        <a:effectLst/>
                        <a:latin typeface="Aptos Narrow"/>
                        <a:ea typeface="+mn-ea"/>
                        <a:cs typeface="+mn-cs"/>
                      </a:endParaRPr>
                    </a:p>
                    <a:p>
                      <a:pPr algn="ctr" fontAlgn="t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 Narrow"/>
                          <a:ea typeface="+mn-ea"/>
                          <a:cs typeface="+mn-cs"/>
                        </a:rPr>
                        <a:t>2.0M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 cmpd="sng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600" b="1" i="0" u="none" strike="noStrike" kern="1200">
                        <a:solidFill>
                          <a:srgbClr val="000000"/>
                        </a:solidFill>
                        <a:effectLst/>
                        <a:latin typeface="Aptos Narrow"/>
                        <a:ea typeface="+mn-ea"/>
                        <a:cs typeface="+mn-cs"/>
                      </a:endParaRPr>
                    </a:p>
                    <a:p>
                      <a:pPr algn="ctr" fontAlgn="t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 Narrow"/>
                          <a:ea typeface="+mn-ea"/>
                          <a:cs typeface="+mn-cs"/>
                        </a:rPr>
                        <a:t>-0.1M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 cmpd="sng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600" b="1" i="0" u="none" strike="noStrike" kern="1200">
                        <a:solidFill>
                          <a:srgbClr val="000000"/>
                        </a:solidFill>
                        <a:effectLst/>
                        <a:latin typeface="Aptos Narrow"/>
                        <a:ea typeface="+mn-ea"/>
                        <a:cs typeface="+mn-cs"/>
                      </a:endParaRPr>
                    </a:p>
                    <a:p>
                      <a:pPr algn="ctr" fontAlgn="t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 Narrow"/>
                          <a:ea typeface="+mn-ea"/>
                          <a:cs typeface="+mn-cs"/>
                        </a:rPr>
                        <a:t>16.6M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 cmpd="sng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600" b="1" i="0" u="none" strike="noStrike" kern="1200">
                        <a:solidFill>
                          <a:srgbClr val="000000"/>
                        </a:solidFill>
                        <a:effectLst/>
                        <a:latin typeface="Aptos Narrow"/>
                        <a:ea typeface="+mn-ea"/>
                        <a:cs typeface="+mn-cs"/>
                      </a:endParaRPr>
                    </a:p>
                    <a:p>
                      <a:pPr algn="ctr" fontAlgn="t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 Narrow"/>
                          <a:ea typeface="+mn-ea"/>
                          <a:cs typeface="+mn-cs"/>
                        </a:rPr>
                        <a:t>-3.8M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 cmpd="sng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9780435"/>
                  </a:ext>
                </a:extLst>
              </a:tr>
              <a:tr h="549393">
                <a:tc>
                  <a:txBody>
                    <a:bodyPr/>
                    <a:lstStyle/>
                    <a:p>
                      <a:pPr marL="0" lvl="0" algn="ctr" defTabSz="457200" rtl="0" eaLnBrk="1" latinLnBrk="0" hangingPunct="1">
                        <a:buNone/>
                      </a:pPr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 Narrow"/>
                          <a:ea typeface="+mn-ea"/>
                          <a:cs typeface="+mn-cs"/>
                        </a:rPr>
                        <a:t>Human Resources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67A2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600" b="1" i="0" u="none" strike="noStrike" kern="1200">
                        <a:solidFill>
                          <a:srgbClr val="000000"/>
                        </a:solidFill>
                        <a:effectLst/>
                        <a:latin typeface="Aptos Narrow"/>
                        <a:ea typeface="+mn-ea"/>
                        <a:cs typeface="+mn-cs"/>
                      </a:endParaRPr>
                    </a:p>
                    <a:p>
                      <a:pPr algn="ctr" fontAlgn="t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 Narrow"/>
                          <a:ea typeface="+mn-ea"/>
                          <a:cs typeface="+mn-cs"/>
                        </a:rPr>
                        <a:t>12.9M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600" b="1" i="0" u="none" strike="noStrike" kern="1200">
                        <a:solidFill>
                          <a:srgbClr val="000000"/>
                        </a:solidFill>
                        <a:effectLst/>
                        <a:latin typeface="Aptos Narrow"/>
                        <a:ea typeface="+mn-ea"/>
                        <a:cs typeface="+mn-cs"/>
                      </a:endParaRPr>
                    </a:p>
                    <a:p>
                      <a:pPr algn="ctr" fontAlgn="t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 Narrow"/>
                          <a:ea typeface="+mn-ea"/>
                          <a:cs typeface="+mn-cs"/>
                        </a:rPr>
                        <a:t>0.9M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600" b="1" i="0" u="none" strike="noStrike" kern="1200">
                        <a:solidFill>
                          <a:srgbClr val="000000"/>
                        </a:solidFill>
                        <a:effectLst/>
                        <a:latin typeface="Aptos Narrow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600" b="1" i="0" u="none" strike="noStrike" kern="1200">
                        <a:solidFill>
                          <a:srgbClr val="000000"/>
                        </a:solidFill>
                        <a:effectLst/>
                        <a:latin typeface="Aptos Narrow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600" b="1" i="0" u="none" strike="noStrike" kern="1200">
                        <a:solidFill>
                          <a:srgbClr val="000000"/>
                        </a:solidFill>
                        <a:effectLst/>
                        <a:latin typeface="Aptos Narrow"/>
                        <a:ea typeface="+mn-ea"/>
                        <a:cs typeface="+mn-cs"/>
                      </a:endParaRPr>
                    </a:p>
                    <a:p>
                      <a:pPr algn="ctr" fontAlgn="t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 Narrow"/>
                          <a:ea typeface="+mn-ea"/>
                          <a:cs typeface="+mn-cs"/>
                        </a:rPr>
                        <a:t>12.1M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600" b="1" i="0" u="none" strike="noStrike" kern="1200">
                        <a:solidFill>
                          <a:srgbClr val="000000"/>
                        </a:solidFill>
                        <a:effectLst/>
                        <a:latin typeface="Aptos Narrow"/>
                        <a:ea typeface="+mn-ea"/>
                        <a:cs typeface="+mn-cs"/>
                      </a:endParaRPr>
                    </a:p>
                    <a:p>
                      <a:pPr algn="ctr" fontAlgn="t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 Narrow"/>
                          <a:ea typeface="+mn-ea"/>
                          <a:cs typeface="+mn-cs"/>
                        </a:rPr>
                        <a:t>-0.9M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797523"/>
                  </a:ext>
                </a:extLst>
              </a:tr>
              <a:tr h="549393">
                <a:tc>
                  <a:txBody>
                    <a:bodyPr/>
                    <a:lstStyle/>
                    <a:p>
                      <a:pPr marL="0" lvl="0" algn="ctr" defTabSz="457200" rtl="0" eaLnBrk="1" latinLnBrk="0" hangingPunct="1">
                        <a:buNone/>
                      </a:pPr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 Narrow"/>
                          <a:ea typeface="+mn-ea"/>
                          <a:cs typeface="+mn-cs"/>
                        </a:rPr>
                        <a:t>Chief of Schools Office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67A2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600" b="1" i="0" u="none" strike="noStrike" kern="1200">
                        <a:solidFill>
                          <a:srgbClr val="000000"/>
                        </a:solidFill>
                        <a:effectLst/>
                        <a:latin typeface="Aptos Narrow"/>
                        <a:ea typeface="+mn-ea"/>
                        <a:cs typeface="+mn-cs"/>
                      </a:endParaRPr>
                    </a:p>
                    <a:p>
                      <a:pPr algn="ctr" fontAlgn="t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 Narrow"/>
                          <a:ea typeface="+mn-ea"/>
                          <a:cs typeface="+mn-cs"/>
                        </a:rPr>
                        <a:t>38.4M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600" b="1" i="0" u="none" strike="noStrike" kern="1200">
                        <a:solidFill>
                          <a:srgbClr val="000000"/>
                        </a:solidFill>
                        <a:effectLst/>
                        <a:latin typeface="Aptos Narrow"/>
                        <a:ea typeface="+mn-ea"/>
                        <a:cs typeface="+mn-cs"/>
                      </a:endParaRPr>
                    </a:p>
                    <a:p>
                      <a:pPr algn="ctr" fontAlgn="t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 Narrow"/>
                          <a:ea typeface="+mn-ea"/>
                          <a:cs typeface="+mn-cs"/>
                        </a:rPr>
                        <a:t>10.9M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600" b="1" i="0" u="none" strike="noStrike" kern="1200">
                        <a:solidFill>
                          <a:srgbClr val="000000"/>
                        </a:solidFill>
                        <a:effectLst/>
                        <a:latin typeface="Aptos Narrow"/>
                        <a:ea typeface="+mn-ea"/>
                        <a:cs typeface="+mn-cs"/>
                      </a:endParaRPr>
                    </a:p>
                    <a:p>
                      <a:pPr algn="ctr" fontAlgn="t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 Narrow"/>
                          <a:ea typeface="+mn-ea"/>
                          <a:cs typeface="+mn-cs"/>
                        </a:rPr>
                        <a:t>0.5M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600" b="1" i="0" u="none" strike="noStrike" kern="1200">
                        <a:solidFill>
                          <a:srgbClr val="000000"/>
                        </a:solidFill>
                        <a:effectLst/>
                        <a:latin typeface="Aptos Narrow"/>
                        <a:ea typeface="+mn-ea"/>
                        <a:cs typeface="+mn-cs"/>
                      </a:endParaRPr>
                    </a:p>
                    <a:p>
                      <a:pPr algn="ctr" fontAlgn="t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 Narrow"/>
                          <a:ea typeface="+mn-ea"/>
                          <a:cs typeface="+mn-cs"/>
                        </a:rPr>
                        <a:t>0.6M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600" b="1" i="0" u="none" strike="noStrike" kern="1200">
                        <a:solidFill>
                          <a:srgbClr val="000000"/>
                        </a:solidFill>
                        <a:effectLst/>
                        <a:latin typeface="Aptos Narrow"/>
                        <a:ea typeface="+mn-ea"/>
                        <a:cs typeface="+mn-cs"/>
                      </a:endParaRPr>
                    </a:p>
                    <a:p>
                      <a:pPr algn="ctr" fontAlgn="t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 Narrow"/>
                          <a:ea typeface="+mn-ea"/>
                          <a:cs typeface="+mn-cs"/>
                        </a:rPr>
                        <a:t>28.6M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600" b="1" i="0" u="none" strike="noStrike" kern="1200">
                        <a:solidFill>
                          <a:srgbClr val="000000"/>
                        </a:solidFill>
                        <a:effectLst/>
                        <a:latin typeface="Aptos Narrow"/>
                        <a:ea typeface="+mn-ea"/>
                        <a:cs typeface="+mn-cs"/>
                      </a:endParaRPr>
                    </a:p>
                    <a:p>
                      <a:pPr algn="ctr" fontAlgn="t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 Narrow"/>
                          <a:ea typeface="+mn-ea"/>
                          <a:cs typeface="+mn-cs"/>
                        </a:rPr>
                        <a:t>-9.8M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7593843"/>
                  </a:ext>
                </a:extLst>
              </a:tr>
              <a:tr h="549393">
                <a:tc>
                  <a:txBody>
                    <a:bodyPr/>
                    <a:lstStyle/>
                    <a:p>
                      <a:pPr marL="0" lvl="0" algn="ctr" defTabSz="457200" rtl="0" eaLnBrk="1" latinLnBrk="0" hangingPunct="1">
                        <a:buNone/>
                      </a:pPr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 Narrow"/>
                          <a:ea typeface="+mn-ea"/>
                          <a:cs typeface="+mn-cs"/>
                        </a:rPr>
                        <a:t>General Counsel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67A2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600" b="1" i="0" u="none" strike="noStrike" kern="1200">
                        <a:solidFill>
                          <a:srgbClr val="000000"/>
                        </a:solidFill>
                        <a:effectLst/>
                        <a:latin typeface="Aptos Narrow"/>
                        <a:ea typeface="+mn-ea"/>
                        <a:cs typeface="+mn-cs"/>
                      </a:endParaRPr>
                    </a:p>
                    <a:p>
                      <a:pPr algn="ctr" fontAlgn="t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 Narrow"/>
                          <a:ea typeface="+mn-ea"/>
                          <a:cs typeface="+mn-cs"/>
                        </a:rPr>
                        <a:t>6.0M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600" b="1" i="0" u="none" strike="noStrike" kern="1200">
                        <a:solidFill>
                          <a:srgbClr val="000000"/>
                        </a:solidFill>
                        <a:effectLst/>
                        <a:latin typeface="Aptos Narrow"/>
                        <a:ea typeface="+mn-ea"/>
                        <a:cs typeface="+mn-cs"/>
                      </a:endParaRPr>
                    </a:p>
                    <a:p>
                      <a:pPr algn="ctr" fontAlgn="t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 Narrow"/>
                          <a:ea typeface="+mn-ea"/>
                          <a:cs typeface="+mn-cs"/>
                        </a:rPr>
                        <a:t>34.5K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600" b="1" i="0" u="none" strike="noStrike" kern="1200">
                        <a:solidFill>
                          <a:srgbClr val="000000"/>
                        </a:solidFill>
                        <a:effectLst/>
                        <a:latin typeface="Aptos Narrow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600" b="1" i="0" u="none" strike="noStrike" kern="1200">
                        <a:solidFill>
                          <a:srgbClr val="000000"/>
                        </a:solidFill>
                        <a:effectLst/>
                        <a:latin typeface="Aptos Narrow"/>
                        <a:ea typeface="+mn-ea"/>
                        <a:cs typeface="+mn-cs"/>
                      </a:endParaRPr>
                    </a:p>
                    <a:p>
                      <a:pPr algn="ctr" fontAlgn="t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 Narrow"/>
                          <a:ea typeface="+mn-ea"/>
                          <a:cs typeface="+mn-cs"/>
                        </a:rPr>
                        <a:t>-4.5K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600" b="1" i="0" u="none" strike="noStrike" kern="1200">
                        <a:solidFill>
                          <a:srgbClr val="000000"/>
                        </a:solidFill>
                        <a:effectLst/>
                        <a:latin typeface="Aptos Narrow"/>
                        <a:ea typeface="+mn-ea"/>
                        <a:cs typeface="+mn-cs"/>
                      </a:endParaRPr>
                    </a:p>
                    <a:p>
                      <a:pPr algn="ctr" fontAlgn="t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 Narrow"/>
                          <a:ea typeface="+mn-ea"/>
                          <a:cs typeface="+mn-cs"/>
                        </a:rPr>
                        <a:t>5.9M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600" b="1" i="0" u="none" strike="noStrike" kern="1200">
                        <a:solidFill>
                          <a:srgbClr val="000000"/>
                        </a:solidFill>
                        <a:effectLst/>
                        <a:latin typeface="Aptos Narrow"/>
                        <a:ea typeface="+mn-ea"/>
                        <a:cs typeface="+mn-cs"/>
                      </a:endParaRPr>
                    </a:p>
                    <a:p>
                      <a:pPr algn="ctr" fontAlgn="t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 Narrow"/>
                          <a:ea typeface="+mn-ea"/>
                          <a:cs typeface="+mn-cs"/>
                        </a:rPr>
                        <a:t>-39</a:t>
                      </a:r>
                      <a:r>
                        <a:rPr lang="en-US" sz="16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Aptos Narrow"/>
                          <a:ea typeface="+mn-ea"/>
                          <a:cs typeface="+mn-cs"/>
                        </a:rPr>
                        <a:t>K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933838"/>
                  </a:ext>
                </a:extLst>
              </a:tr>
              <a:tr h="549393">
                <a:tc>
                  <a:txBody>
                    <a:bodyPr/>
                    <a:lstStyle/>
                    <a:p>
                      <a:pPr marL="0" lvl="0" algn="ctr" defTabSz="457200" rtl="0" eaLnBrk="1" latinLnBrk="0" hangingPunct="1">
                        <a:buNone/>
                      </a:pPr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 Narrow"/>
                          <a:ea typeface="+mn-ea"/>
                          <a:cs typeface="+mn-cs"/>
                        </a:rPr>
                        <a:t>Chief of Staff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67A2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600" b="1" i="0" u="none" strike="noStrike" kern="1200">
                        <a:solidFill>
                          <a:srgbClr val="000000"/>
                        </a:solidFill>
                        <a:effectLst/>
                        <a:latin typeface="Aptos Narrow"/>
                        <a:ea typeface="+mn-ea"/>
                        <a:cs typeface="+mn-cs"/>
                      </a:endParaRPr>
                    </a:p>
                    <a:p>
                      <a:pPr algn="ctr" fontAlgn="t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 Narrow"/>
                          <a:ea typeface="+mn-ea"/>
                          <a:cs typeface="+mn-cs"/>
                        </a:rPr>
                        <a:t>1.6M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600" b="1" i="0" u="none" strike="noStrike" kern="1200">
                        <a:solidFill>
                          <a:srgbClr val="000000"/>
                        </a:solidFill>
                        <a:effectLst/>
                        <a:latin typeface="Aptos Narrow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600" b="1" i="0" u="none" strike="noStrike" kern="1200">
                        <a:solidFill>
                          <a:srgbClr val="000000"/>
                        </a:solidFill>
                        <a:effectLst/>
                        <a:latin typeface="Aptos Narrow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600" b="1" i="0" u="none" strike="noStrike" kern="1200">
                        <a:solidFill>
                          <a:srgbClr val="000000"/>
                        </a:solidFill>
                        <a:effectLst/>
                        <a:latin typeface="Aptos Narrow"/>
                        <a:ea typeface="+mn-ea"/>
                        <a:cs typeface="+mn-cs"/>
                      </a:endParaRPr>
                    </a:p>
                    <a:p>
                      <a:pPr algn="ctr" fontAlgn="t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 Narrow"/>
                          <a:ea typeface="+mn-ea"/>
                          <a:cs typeface="+mn-cs"/>
                        </a:rPr>
                        <a:t>0.8M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600" b="1" i="0" u="none" strike="noStrike" kern="1200">
                        <a:solidFill>
                          <a:srgbClr val="000000"/>
                        </a:solidFill>
                        <a:effectLst/>
                        <a:latin typeface="Aptos Narrow"/>
                        <a:ea typeface="+mn-ea"/>
                        <a:cs typeface="+mn-cs"/>
                      </a:endParaRPr>
                    </a:p>
                    <a:p>
                      <a:pPr algn="ctr" fontAlgn="t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 Narrow"/>
                          <a:ea typeface="+mn-ea"/>
                          <a:cs typeface="+mn-cs"/>
                        </a:rPr>
                        <a:t>2.4M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600" b="1" i="0" u="none" strike="noStrike" kern="1200">
                        <a:solidFill>
                          <a:srgbClr val="000000"/>
                        </a:solidFill>
                        <a:effectLst/>
                        <a:latin typeface="Aptos Narrow"/>
                        <a:ea typeface="+mn-ea"/>
                        <a:cs typeface="+mn-cs"/>
                      </a:endParaRPr>
                    </a:p>
                    <a:p>
                      <a:pPr algn="ctr" fontAlgn="t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 Narrow"/>
                          <a:ea typeface="+mn-ea"/>
                          <a:cs typeface="+mn-cs"/>
                        </a:rPr>
                        <a:t>0.8M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5958481"/>
                  </a:ext>
                </a:extLst>
              </a:tr>
              <a:tr h="549393">
                <a:tc>
                  <a:txBody>
                    <a:bodyPr/>
                    <a:lstStyle/>
                    <a:p>
                      <a:pPr marL="0" lvl="0" algn="ctr" defTabSz="457200" rtl="0" eaLnBrk="1" latinLnBrk="0" hangingPunct="1">
                        <a:buNone/>
                      </a:pPr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 Narrow"/>
                          <a:ea typeface="+mn-ea"/>
                          <a:cs typeface="+mn-cs"/>
                        </a:rPr>
                        <a:t>Superintendent 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67A2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600" b="1" i="0" u="none" strike="noStrike" kern="1200">
                        <a:solidFill>
                          <a:srgbClr val="000000"/>
                        </a:solidFill>
                        <a:effectLst/>
                        <a:latin typeface="Aptos Narrow"/>
                        <a:ea typeface="+mn-ea"/>
                        <a:cs typeface="+mn-cs"/>
                      </a:endParaRPr>
                    </a:p>
                    <a:p>
                      <a:pPr algn="ctr" fontAlgn="t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 Narrow"/>
                          <a:ea typeface="+mn-ea"/>
                          <a:cs typeface="+mn-cs"/>
                        </a:rPr>
                        <a:t>1.1M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600" b="1" i="0" u="none" strike="noStrike" kern="1200">
                        <a:solidFill>
                          <a:srgbClr val="000000"/>
                        </a:solidFill>
                        <a:effectLst/>
                        <a:latin typeface="Aptos Narrow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600" b="1" i="0" u="none" strike="noStrike" kern="1200">
                        <a:solidFill>
                          <a:srgbClr val="000000"/>
                        </a:solidFill>
                        <a:effectLst/>
                        <a:latin typeface="Aptos Narrow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600" b="1" i="0" u="none" strike="noStrike" kern="1200">
                        <a:solidFill>
                          <a:srgbClr val="000000"/>
                        </a:solidFill>
                        <a:effectLst/>
                        <a:latin typeface="Aptos Narrow"/>
                        <a:ea typeface="+mn-ea"/>
                        <a:cs typeface="+mn-cs"/>
                      </a:endParaRPr>
                    </a:p>
                    <a:p>
                      <a:pPr algn="ctr" fontAlgn="t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 Narrow"/>
                          <a:ea typeface="+mn-ea"/>
                          <a:cs typeface="+mn-cs"/>
                        </a:rPr>
                        <a:t>-42.3K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600" b="1" i="0" u="none" strike="noStrike" kern="1200">
                        <a:solidFill>
                          <a:srgbClr val="000000"/>
                        </a:solidFill>
                        <a:effectLst/>
                        <a:latin typeface="Aptos Narrow"/>
                        <a:ea typeface="+mn-ea"/>
                        <a:cs typeface="+mn-cs"/>
                      </a:endParaRPr>
                    </a:p>
                    <a:p>
                      <a:pPr algn="ctr" fontAlgn="t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 Narrow"/>
                          <a:ea typeface="+mn-ea"/>
                          <a:cs typeface="+mn-cs"/>
                        </a:rPr>
                        <a:t>1.0M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600" b="1" i="0" u="none" strike="noStrike" kern="1200">
                        <a:solidFill>
                          <a:srgbClr val="000000"/>
                        </a:solidFill>
                        <a:effectLst/>
                        <a:latin typeface="Aptos Narrow"/>
                        <a:ea typeface="+mn-ea"/>
                        <a:cs typeface="+mn-cs"/>
                      </a:endParaRPr>
                    </a:p>
                    <a:p>
                      <a:pPr algn="ctr" fontAlgn="t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 Narrow"/>
                          <a:ea typeface="+mn-ea"/>
                          <a:cs typeface="+mn-cs"/>
                        </a:rPr>
                        <a:t>-42.3</a:t>
                      </a:r>
                      <a:r>
                        <a:rPr lang="en-US" sz="1600" b="1" i="0" u="none" strike="noStrike" kern="1200" dirty="0">
                          <a:solidFill>
                            <a:srgbClr val="0070C0"/>
                          </a:solidFill>
                          <a:effectLst/>
                          <a:latin typeface="Aptos Narrow"/>
                          <a:ea typeface="+mn-ea"/>
                          <a:cs typeface="+mn-cs"/>
                        </a:rPr>
                        <a:t>K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267612"/>
                  </a:ext>
                </a:extLst>
              </a:tr>
              <a:tr h="549393">
                <a:tc>
                  <a:txBody>
                    <a:bodyPr/>
                    <a:lstStyle/>
                    <a:p>
                      <a:pPr marL="0" lvl="0" algn="ctr" rtl="0" eaLnBrk="1" latinLnBrk="0" hangingPunct="1">
                        <a:buNone/>
                      </a:pPr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 Narrow"/>
                          <a:ea typeface="+mn-ea"/>
                          <a:cs typeface="+mn-cs"/>
                        </a:rPr>
                        <a:t>TOTAL (Slide 8 &amp; 9)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67A2B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 Narrow"/>
                          <a:ea typeface="+mn-ea"/>
                          <a:cs typeface="+mn-cs"/>
                        </a:rPr>
                        <a:t>460.2M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 Narrow"/>
                          <a:ea typeface="+mn-ea"/>
                          <a:cs typeface="+mn-cs"/>
                        </a:rPr>
                        <a:t>44.1M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 Narrow"/>
                          <a:ea typeface="+mn-ea"/>
                          <a:cs typeface="+mn-cs"/>
                        </a:rPr>
                        <a:t>18M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 Narrow"/>
                          <a:ea typeface="+mn-ea"/>
                          <a:cs typeface="+mn-cs"/>
                        </a:rPr>
                        <a:t>1.2M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 Narrow"/>
                          <a:ea typeface="+mn-ea"/>
                          <a:cs typeface="+mn-cs"/>
                        </a:rPr>
                        <a:t>435.2M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 Narrow"/>
                          <a:ea typeface="+mn-ea"/>
                          <a:cs typeface="+mn-cs"/>
                        </a:rPr>
                        <a:t>-24.9M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490312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CEAC2BB-2131-3C8C-7505-55A0ADA67E46}"/>
              </a:ext>
            </a:extLst>
          </p:cNvPr>
          <p:cNvSpPr txBox="1"/>
          <p:nvPr/>
        </p:nvSpPr>
        <p:spPr>
          <a:xfrm>
            <a:off x="762327" y="6049692"/>
            <a:ext cx="4580903" cy="338554"/>
          </a:xfrm>
          <a:prstGeom prst="rect">
            <a:avLst/>
          </a:prstGeom>
          <a:noFill/>
        </p:spPr>
        <p:txBody>
          <a:bodyPr wrap="square" lIns="121920" tIns="60960" rIns="121920" bIns="60960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 Display" panose="02110004020202020204"/>
                <a:ea typeface="+mn-ea"/>
                <a:cs typeface="+mn-cs"/>
              </a:rPr>
              <a:t>*Department Budget totals exclude benefits</a:t>
            </a:r>
          </a:p>
        </p:txBody>
      </p:sp>
    </p:spTree>
    <p:extLst>
      <p:ext uri="{BB962C8B-B14F-4D97-AF65-F5344CB8AC3E}">
        <p14:creationId xmlns:p14="http://schemas.microsoft.com/office/powerpoint/2010/main" val="242684378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heme/theme1.xml><?xml version="1.0" encoding="utf-8"?>
<a:theme xmlns:a="http://schemas.openxmlformats.org/drawingml/2006/main" name="HISD Theme">
  <a:themeElements>
    <a:clrScheme name="2014 HISD Color Theme">
      <a:dk1>
        <a:srgbClr val="000000"/>
      </a:dk1>
      <a:lt1>
        <a:srgbClr val="FFFFFF"/>
      </a:lt1>
      <a:dk2>
        <a:srgbClr val="67A2B9"/>
      </a:dk2>
      <a:lt2>
        <a:srgbClr val="F1F5F6"/>
      </a:lt2>
      <a:accent1>
        <a:srgbClr val="DCA900"/>
      </a:accent1>
      <a:accent2>
        <a:srgbClr val="B5CFDB"/>
      </a:accent2>
      <a:accent3>
        <a:srgbClr val="88B5C6"/>
      </a:accent3>
      <a:accent4>
        <a:srgbClr val="949494"/>
      </a:accent4>
      <a:accent5>
        <a:srgbClr val="58595B"/>
      </a:accent5>
      <a:accent6>
        <a:srgbClr val="EAF0F3"/>
      </a:accent6>
      <a:hlink>
        <a:srgbClr val="58595B"/>
      </a:hlink>
      <a:folHlink>
        <a:srgbClr val="D2D2D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ISD Theme" id="{2CE296F7-06C0-43D6-8608-216315985A30}" vid="{5416EF35-F8F5-45CF-91C6-5172A5434D04}"/>
    </a:ext>
  </a:extLst>
</a:theme>
</file>

<file path=ppt/theme/theme2.xml><?xml version="1.0" encoding="utf-8"?>
<a:theme xmlns:a="http://schemas.openxmlformats.org/drawingml/2006/main" name="Office Theme">
  <a:themeElements>
    <a:clrScheme name="HISD">
      <a:dk1>
        <a:sysClr val="windowText" lastClr="000000"/>
      </a:dk1>
      <a:lt1>
        <a:sysClr val="window" lastClr="FFFFFF"/>
      </a:lt1>
      <a:dk2>
        <a:srgbClr val="58595B"/>
      </a:dk2>
      <a:lt2>
        <a:srgbClr val="E8E8E8"/>
      </a:lt2>
      <a:accent1>
        <a:srgbClr val="67A2B9"/>
      </a:accent1>
      <a:accent2>
        <a:srgbClr val="DCA900"/>
      </a:accent2>
      <a:accent3>
        <a:srgbClr val="61A60E"/>
      </a:accent3>
      <a:accent4>
        <a:srgbClr val="8C1D40"/>
      </a:accent4>
      <a:accent5>
        <a:srgbClr val="CA602C"/>
      </a:accent5>
      <a:accent6>
        <a:srgbClr val="545386"/>
      </a:accent6>
      <a:hlink>
        <a:srgbClr val="467886"/>
      </a:hlink>
      <a:folHlink>
        <a:srgbClr val="96607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2014 HISD Color Theme">
      <a:dk1>
        <a:sysClr val="windowText" lastClr="000000"/>
      </a:dk1>
      <a:lt1>
        <a:sysClr val="window" lastClr="FFFFFF"/>
      </a:lt1>
      <a:dk2>
        <a:srgbClr val="67A2B9"/>
      </a:dk2>
      <a:lt2>
        <a:srgbClr val="F1F5F6"/>
      </a:lt2>
      <a:accent1>
        <a:srgbClr val="DCA900"/>
      </a:accent1>
      <a:accent2>
        <a:srgbClr val="B5CFDB"/>
      </a:accent2>
      <a:accent3>
        <a:srgbClr val="88B5C6"/>
      </a:accent3>
      <a:accent4>
        <a:srgbClr val="949494"/>
      </a:accent4>
      <a:accent5>
        <a:srgbClr val="58595B"/>
      </a:accent5>
      <a:accent6>
        <a:srgbClr val="EAF0F3"/>
      </a:accent6>
      <a:hlink>
        <a:srgbClr val="58595B"/>
      </a:hlink>
      <a:folHlink>
        <a:srgbClr val="D2D2D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HISD">
  <a:themeElements>
    <a:clrScheme name="2014 HISD Color Theme">
      <a:dk1>
        <a:srgbClr val="000000"/>
      </a:dk1>
      <a:lt1>
        <a:srgbClr val="FFFFFF"/>
      </a:lt1>
      <a:dk2>
        <a:srgbClr val="67A2B9"/>
      </a:dk2>
      <a:lt2>
        <a:srgbClr val="F1F5F6"/>
      </a:lt2>
      <a:accent1>
        <a:srgbClr val="DCA900"/>
      </a:accent1>
      <a:accent2>
        <a:srgbClr val="B5CFDB"/>
      </a:accent2>
      <a:accent3>
        <a:srgbClr val="88B5C6"/>
      </a:accent3>
      <a:accent4>
        <a:srgbClr val="949494"/>
      </a:accent4>
      <a:accent5>
        <a:srgbClr val="58595B"/>
      </a:accent5>
      <a:accent6>
        <a:srgbClr val="EAF0F3"/>
      </a:accent6>
      <a:hlink>
        <a:srgbClr val="58595B"/>
      </a:hlink>
      <a:folHlink>
        <a:srgbClr val="D2D2D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ISD" id="{29A105D2-1DFE-4654-A65F-FD1C0376B4A7}" vid="{BE63573A-A56B-45D1-9065-22F5124CB04A}"/>
    </a:ext>
  </a:extLst>
</a:theme>
</file>

<file path=ppt/theme/theme5.xml><?xml version="1.0" encoding="utf-8"?>
<a:theme xmlns:a="http://schemas.openxmlformats.org/drawingml/2006/main" name="1_Theme1 -- Mike's main theme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 -- Mike's main theme" id="{E96DE503-1070-469D-98BE-214701404AC7}" vid="{10DCD8AB-4928-4F5E-A2DC-8AFB3303238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25A40BA98846744A67C29C8A9330328" ma:contentTypeVersion="15" ma:contentTypeDescription="Create a new document." ma:contentTypeScope="" ma:versionID="a541debd276dd27af84a0eb9aa6e5879">
  <xsd:schema xmlns:xsd="http://www.w3.org/2001/XMLSchema" xmlns:xs="http://www.w3.org/2001/XMLSchema" xmlns:p="http://schemas.microsoft.com/office/2006/metadata/properties" xmlns:ns2="7ded0215-0142-4a41-bf6a-df74f4f54627" xmlns:ns3="2d09050b-ebd3-42df-a96a-d373289ddd74" targetNamespace="http://schemas.microsoft.com/office/2006/metadata/properties" ma:root="true" ma:fieldsID="5cff9b0c29436ad21b3a000b8baabba8" ns2:_="" ns3:_="">
    <xsd:import namespace="7ded0215-0142-4a41-bf6a-df74f4f54627"/>
    <xsd:import namespace="2d09050b-ebd3-42df-a96a-d373289ddd7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ed0215-0142-4a41-bf6a-df74f4f546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18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e3d05eac-c0cb-4ba2-8f6a-3e450bdddeb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09050b-ebd3-42df-a96a-d373289ddd74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5d02376b-9696-42c0-bb68-bbe5f31760a3}" ma:internalName="TaxCatchAll" ma:showField="CatchAllData" ma:web="2d09050b-ebd3-42df-a96a-d373289ddd7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ded0215-0142-4a41-bf6a-df74f4f54627">
      <Terms xmlns="http://schemas.microsoft.com/office/infopath/2007/PartnerControls"/>
    </lcf76f155ced4ddcb4097134ff3c332f>
    <TaxCatchAll xmlns="2d09050b-ebd3-42df-a96a-d373289ddd74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4DE1930-796B-4FE8-85B3-7AF6D2D91BFC}"/>
</file>

<file path=customXml/itemProps2.xml><?xml version="1.0" encoding="utf-8"?>
<ds:datastoreItem xmlns:ds="http://schemas.openxmlformats.org/officeDocument/2006/customXml" ds:itemID="{72598C53-21CF-4660-A389-6ACF8266A9BA}">
  <ds:schemaRefs>
    <ds:schemaRef ds:uri="36961b51-5483-4fd9-b2ca-a4f8aede7359"/>
    <ds:schemaRef ds:uri="a4114f89-c2f7-46df-a5b6-453fae0e6bc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0102052-F89A-435D-933A-75F1E7F99BF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1781</Words>
  <Application>Microsoft Macintosh PowerPoint</Application>
  <PresentationFormat>Widescreen</PresentationFormat>
  <Paragraphs>439</Paragraphs>
  <Slides>29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29</vt:i4>
      </vt:variant>
    </vt:vector>
  </HeadingPairs>
  <TitlesOfParts>
    <vt:vector size="48" baseType="lpstr">
      <vt:lpstr>Novecento sans wide Normal</vt:lpstr>
      <vt:lpstr>Montserrat SemiBold</vt:lpstr>
      <vt:lpstr>Symbol</vt:lpstr>
      <vt:lpstr>Aptos Display</vt:lpstr>
      <vt:lpstr>Adobe Caslon Pro</vt:lpstr>
      <vt:lpstr>Calibri</vt:lpstr>
      <vt:lpstr>Wingdings</vt:lpstr>
      <vt:lpstr>Gill Sans MT</vt:lpstr>
      <vt:lpstr>Aptos Narrow</vt:lpstr>
      <vt:lpstr>Montserrat Light</vt:lpstr>
      <vt:lpstr>Arial</vt:lpstr>
      <vt:lpstr>Montserrat</vt:lpstr>
      <vt:lpstr>Rockwell</vt:lpstr>
      <vt:lpstr>Wingdings 2</vt:lpstr>
      <vt:lpstr>HISD Theme</vt:lpstr>
      <vt:lpstr>Office Theme</vt:lpstr>
      <vt:lpstr>1_Office Theme</vt:lpstr>
      <vt:lpstr>HISD</vt:lpstr>
      <vt:lpstr>1_Theme1 -- Mike's main theme</vt:lpstr>
      <vt:lpstr>Budget Workshop</vt:lpstr>
      <vt:lpstr>PowerPoint Presentation</vt:lpstr>
      <vt:lpstr>Budget Workshop Scope and Sequence</vt:lpstr>
      <vt:lpstr>Development Timeline</vt:lpstr>
      <vt:lpstr>School Year 25-26 Budget Goals</vt:lpstr>
      <vt:lpstr>Our Guiding Principles</vt:lpstr>
      <vt:lpstr>Central office budget overview</vt:lpstr>
      <vt:lpstr>PowerPoint Presentation</vt:lpstr>
      <vt:lpstr>PowerPoint Presentation</vt:lpstr>
      <vt:lpstr>PowerPoint Presentation</vt:lpstr>
      <vt:lpstr>PUA School Budgets</vt:lpstr>
      <vt:lpstr>PUA School Budgets Over Time</vt:lpstr>
      <vt:lpstr>Approach to PUA School Budgets</vt:lpstr>
      <vt:lpstr>Calculating SY25-26 PUA Budgets</vt:lpstr>
      <vt:lpstr>PUA Example Budgets</vt:lpstr>
      <vt:lpstr>Example A (Field ES) – Increased Enrollment</vt:lpstr>
      <vt:lpstr>Example B (Bastian ES) – Similar Enrollment</vt:lpstr>
      <vt:lpstr>Example C (West Briar MS) – Decreased &lt;$150K</vt:lpstr>
      <vt:lpstr>Example D (Herrera ES) – Decreased &gt;$250K</vt:lpstr>
      <vt:lpstr>Supporting Small Schools to Serve Students Well </vt:lpstr>
      <vt:lpstr>PowerPoint Presentation</vt:lpstr>
      <vt:lpstr>PowerPoint Presentation</vt:lpstr>
      <vt:lpstr>PowerPoint Presentation</vt:lpstr>
      <vt:lpstr>NES Campus Budgets </vt:lpstr>
      <vt:lpstr>New Education System Campus Budget </vt:lpstr>
      <vt:lpstr>NES Campus Budgeting Process </vt:lpstr>
      <vt:lpstr>Legislative Updates</vt:lpstr>
      <vt:lpstr>89th Legislative Session – In Progress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Dray, Rebecca</dc:creator>
  <cp:lastModifiedBy>Zdrojewski, Monica</cp:lastModifiedBy>
  <cp:revision>40</cp:revision>
  <cp:lastPrinted>2025-04-17T17:00:13Z</cp:lastPrinted>
  <dcterms:created xsi:type="dcterms:W3CDTF">2024-11-15T21:31:28Z</dcterms:created>
  <dcterms:modified xsi:type="dcterms:W3CDTF">2025-04-23T19:00:01Z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0x010100225A40BA98846744A67C29C8A9330328</vt:lpwstr>
  </property>
  <property fmtid="{D5CDD505-2E9C-101B-9397-08002B2CF9AE}" pid="3" name="MediaServiceImageTags">
    <vt:lpwstr/>
  </property>
</Properties>
</file>