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305" r:id="rId5"/>
    <p:sldId id="311" r:id="rId6"/>
    <p:sldId id="327" r:id="rId7"/>
    <p:sldId id="313" r:id="rId8"/>
    <p:sldId id="321" r:id="rId9"/>
    <p:sldId id="335" r:id="rId10"/>
    <p:sldId id="336" r:id="rId11"/>
    <p:sldId id="312" r:id="rId12"/>
    <p:sldId id="328" r:id="rId13"/>
    <p:sldId id="329" r:id="rId14"/>
    <p:sldId id="330" r:id="rId15"/>
    <p:sldId id="322" r:id="rId16"/>
    <p:sldId id="338" r:id="rId17"/>
    <p:sldId id="337" r:id="rId18"/>
    <p:sldId id="331" r:id="rId19"/>
    <p:sldId id="334" r:id="rId20"/>
    <p:sldId id="333" r:id="rId21"/>
    <p:sldId id="332" r:id="rId22"/>
    <p:sldId id="315" r:id="rId23"/>
    <p:sldId id="317" r:id="rId24"/>
    <p:sldId id="318" r:id="rId25"/>
    <p:sldId id="319" r:id="rId26"/>
    <p:sldId id="316" r:id="rId27"/>
    <p:sldId id="320" r:id="rId28"/>
    <p:sldId id="324" r:id="rId29"/>
    <p:sldId id="325"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470436C2-AB8C-44D2-A601-D202EF28CAB9}">
      <dgm:prSet custT="1"/>
      <dgm:spPr/>
      <dgm:t>
        <a:bodyPr/>
        <a:lstStyle/>
        <a:p>
          <a:r>
            <a:rPr lang="en-US" sz="2400" dirty="0"/>
            <a:t>What</a:t>
          </a:r>
          <a:r>
            <a:rPr lang="en-US" sz="2400" baseline="0" dirty="0"/>
            <a:t> are some things that you are excited about for the 2021-2022 school year? </a:t>
          </a:r>
          <a:endParaRPr lang="en-US" sz="2400" dirty="0"/>
        </a:p>
      </dgm:t>
    </dgm:pt>
    <dgm:pt modelId="{5730B730-F013-48B6-BBEF-5A501064EB00}" type="parTrans" cxnId="{F942B8C5-7323-42C5-81E3-24148E3D8472}">
      <dgm:prSet/>
      <dgm:spPr/>
      <dgm:t>
        <a:bodyPr/>
        <a:lstStyle/>
        <a:p>
          <a:endParaRPr lang="en-US"/>
        </a:p>
      </dgm:t>
    </dgm:pt>
    <dgm:pt modelId="{2125FE7A-30E1-4461-8054-0105ED556DC5}" type="sibTrans" cxnId="{F942B8C5-7323-42C5-81E3-24148E3D8472}">
      <dgm:prSet/>
      <dgm:spPr/>
      <dgm:t>
        <a:bodyPr/>
        <a:lstStyle/>
        <a:p>
          <a:endParaRPr lang="en-US"/>
        </a:p>
      </dgm:t>
    </dgm:pt>
    <dgm:pt modelId="{FA711432-52FF-449A-96AC-E9B964DAEC35}">
      <dgm:prSet/>
      <dgm:spPr/>
      <dgm:t>
        <a:bodyPr/>
        <a:lstStyle/>
        <a:p>
          <a:endParaRPr lang="en-US" dirty="0"/>
        </a:p>
      </dgm:t>
    </dgm:pt>
    <dgm:pt modelId="{548254CE-91A1-47E3-A412-38531D7A795D}" type="parTrans" cxnId="{517CB325-62EC-4E0E-91C0-0C1B58BB5F0A}">
      <dgm:prSet/>
      <dgm:spPr/>
      <dgm:t>
        <a:bodyPr/>
        <a:lstStyle/>
        <a:p>
          <a:endParaRPr lang="en-US"/>
        </a:p>
      </dgm:t>
    </dgm:pt>
    <dgm:pt modelId="{C416A550-A52D-406F-B186-5FDD3F472F71}" type="sibTrans" cxnId="{517CB325-62EC-4E0E-91C0-0C1B58BB5F0A}">
      <dgm:prSet/>
      <dgm:spPr/>
      <dgm:t>
        <a:bodyPr/>
        <a:lstStyle/>
        <a:p>
          <a:endParaRPr lang="en-US"/>
        </a:p>
      </dgm:t>
    </dgm:pt>
    <dgm:pt modelId="{2B69C150-C962-46ED-A032-6DFF25CF63C4}">
      <dgm:prSet custT="1"/>
      <dgm:spPr/>
      <dgm:t>
        <a:bodyPr/>
        <a:lstStyle/>
        <a:p>
          <a:r>
            <a:rPr lang="en-US" sz="2400" dirty="0"/>
            <a:t>What</a:t>
          </a:r>
          <a:r>
            <a:rPr lang="en-US" sz="2400" baseline="0" dirty="0"/>
            <a:t> are some things that you are apprehensive about for the 2021-2022 school year? </a:t>
          </a:r>
          <a:endParaRPr lang="en-US" sz="2400" dirty="0"/>
        </a:p>
      </dgm:t>
    </dgm:pt>
    <dgm:pt modelId="{985FED35-869E-42B1-BCFA-A365B4BDACEE}" type="parTrans" cxnId="{32E6360B-3755-4D38-8AB6-CAC505AB303E}">
      <dgm:prSet/>
      <dgm:spPr/>
      <dgm:t>
        <a:bodyPr/>
        <a:lstStyle/>
        <a:p>
          <a:endParaRPr lang="en-US"/>
        </a:p>
      </dgm:t>
    </dgm:pt>
    <dgm:pt modelId="{C2F2AFDD-9240-4783-9934-D9D85FC72453}" type="sibTrans" cxnId="{32E6360B-3755-4D38-8AB6-CAC505AB303E}">
      <dgm:prSet/>
      <dgm:spPr/>
      <dgm:t>
        <a:bodyPr/>
        <a:lstStyle/>
        <a:p>
          <a:endParaRPr lang="en-US"/>
        </a:p>
      </dgm:t>
    </dgm:pt>
    <dgm:pt modelId="{F8C565CB-F02F-49DD-8F1A-E2D32306B445}">
      <dgm:prSet/>
      <dgm:spPr/>
      <dgm:t>
        <a:bodyPr/>
        <a:lstStyle/>
        <a:p>
          <a:endParaRPr lang="en-US" dirty="0"/>
        </a:p>
      </dgm:t>
    </dgm:pt>
    <dgm:pt modelId="{116086E4-3DA2-4410-9B39-9F62847B9BDE}" type="parTrans" cxnId="{ADD64242-AC47-4D8E-B6CF-E68B6EBBE21C}">
      <dgm:prSet/>
      <dgm:spPr/>
      <dgm:t>
        <a:bodyPr/>
        <a:lstStyle/>
        <a:p>
          <a:endParaRPr lang="en-US"/>
        </a:p>
      </dgm:t>
    </dgm:pt>
    <dgm:pt modelId="{CF4455B3-6B7C-4013-9023-23B5421D7AF5}" type="sibTrans" cxnId="{ADD64242-AC47-4D8E-B6CF-E68B6EBBE21C}">
      <dgm:prSet/>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2" custScaleX="123500" custScaleY="469156" custLinFactY="-147826" custLinFactNeighborX="-12088" custLinFactNeighborY="-200000">
        <dgm:presLayoutVars>
          <dgm:chMax val="1"/>
          <dgm:chPref val="1"/>
          <dgm:bulletEnabled val="1"/>
        </dgm:presLayoutVars>
      </dgm:prSet>
      <dgm:spPr/>
    </dgm:pt>
    <dgm:pt modelId="{E6B3F149-FD9C-4184-B517-50DE17DC9F42}" type="pres">
      <dgm:prSet presAssocID="{470436C2-AB8C-44D2-A601-D202EF28CAB9}" presName="Childtext1" presStyleLbl="revTx" presStyleIdx="0" presStyleCnt="2">
        <dgm:presLayoutVars>
          <dgm:chMax val="0"/>
          <dgm:chPref val="0"/>
          <dgm:bulletEnabled/>
        </dgm:presLayoutVars>
      </dgm:prSet>
      <dgm:spPr/>
    </dgm:pt>
    <dgm:pt modelId="{9A3567F5-3505-4A84-B150-84541A114DAE}" type="pres">
      <dgm:prSet presAssocID="{470436C2-AB8C-44D2-A601-D202EF28CAB9}" presName="ConnectLine" presStyleLbl="sibTrans1D1" presStyleIdx="0" presStyleCnt="2"/>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2"/>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1"/>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1" presStyleCnt="2" custScaleX="138970" custScaleY="411186" custLinFactY="9996" custLinFactNeighborX="27069" custLinFactNeighborY="100000">
        <dgm:presLayoutVars>
          <dgm:chMax val="1"/>
          <dgm:chPref val="1"/>
          <dgm:bulletEnabled val="1"/>
        </dgm:presLayoutVars>
      </dgm:prSet>
      <dgm:spPr/>
    </dgm:pt>
    <dgm:pt modelId="{5401E5BC-5137-49E4-9201-53966AC64854}" type="pres">
      <dgm:prSet presAssocID="{2B69C150-C962-46ED-A032-6DFF25CF63C4}" presName="Childtext1" presStyleLbl="revTx" presStyleIdx="1" presStyleCnt="2">
        <dgm:presLayoutVars>
          <dgm:chMax val="0"/>
          <dgm:chPref val="0"/>
          <dgm:bulletEnabled/>
        </dgm:presLayoutVars>
      </dgm:prSet>
      <dgm:spPr/>
    </dgm:pt>
    <dgm:pt modelId="{74850E5A-A27F-4C49-B524-9BDA42FD5C7E}" type="pres">
      <dgm:prSet presAssocID="{2B69C150-C962-46ED-A032-6DFF25CF63C4}" presName="ConnectLine" presStyleLbl="sibTrans1D1" presStyleIdx="1" presStyleCnt="2"/>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1" presStyleCnt="2"/>
      <dgm:spPr/>
    </dgm:pt>
    <dgm:pt modelId="{EC21299B-726A-4025-B88D-0937A475202F}" type="pres">
      <dgm:prSet presAssocID="{2B69C150-C962-46ED-A032-6DFF25CF63C4}" presName="EmptyPane" presStyleCnt="0"/>
      <dgm:spPr/>
    </dgm:pt>
  </dgm:ptLst>
  <dgm:cxnLst>
    <dgm:cxn modelId="{32E6360B-3755-4D38-8AB6-CAC505AB303E}" srcId="{B52194AD-BC1D-40A5-8061-74ED970CF0EC}" destId="{2B69C150-C962-46ED-A032-6DFF25CF63C4}" srcOrd="1" destOrd="0" parTransId="{985FED35-869E-42B1-BCFA-A365B4BDACEE}" sibTransId="{C2F2AFDD-9240-4783-9934-D9D85FC72453}"/>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53019453-0969-41D9-8CC8-44ED82421A39}" type="presOf" srcId="{B52194AD-BC1D-40A5-8061-74ED970CF0EC}" destId="{CF9C7F8B-ACA5-4AF8-A08B-0E80CF03A32B}" srcOrd="0" destOrd="0" presId="urn:microsoft.com/office/officeart/2016/7/layout/HexagonTimeline"/>
    <dgm:cxn modelId="{FEB8B378-063C-43BD-B48F-8704453FCE39}" type="presOf" srcId="{F8C565CB-F02F-49DD-8F1A-E2D32306B445}" destId="{5401E5BC-5137-49E4-9201-53966AC64854}"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8CCB8D40-E4B5-4972-BD51-A718E2557FB0}" type="presParOf" srcId="{CF9C7F8B-ACA5-4AF8-A08B-0E80CF03A32B}" destId="{25653124-9BAA-4AE1-8304-AA26FB2E3F53}" srcOrd="2"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a:lstStyle/>
        <a:p>
          <a:endParaRPr lang="en-US"/>
        </a:p>
      </dgm:t>
    </dgm:pt>
    <dgm:pt modelId="{470436C2-AB8C-44D2-A601-D202EF28CAB9}">
      <dgm:prSet custT="1"/>
      <dgm:spPr/>
      <dgm:t>
        <a:bodyPr/>
        <a:lstStyle/>
        <a:p>
          <a:r>
            <a:rPr lang="en-US" sz="2400" dirty="0"/>
            <a:t>I</a:t>
          </a:r>
          <a:r>
            <a:rPr lang="en-US" sz="2400" baseline="0" dirty="0"/>
            <a:t> am excited to be back to in-person instruction, so I can get to know all my students better!</a:t>
          </a:r>
          <a:endParaRPr lang="en-US" sz="2400" dirty="0"/>
        </a:p>
      </dgm:t>
    </dgm:pt>
    <dgm:pt modelId="{5730B730-F013-48B6-BBEF-5A501064EB00}" type="parTrans" cxnId="{F942B8C5-7323-42C5-81E3-24148E3D8472}">
      <dgm:prSet/>
      <dgm:spPr/>
      <dgm:t>
        <a:bodyPr/>
        <a:lstStyle/>
        <a:p>
          <a:endParaRPr lang="en-US"/>
        </a:p>
      </dgm:t>
    </dgm:pt>
    <dgm:pt modelId="{2125FE7A-30E1-4461-8054-0105ED556DC5}" type="sibTrans" cxnId="{F942B8C5-7323-42C5-81E3-24148E3D8472}">
      <dgm:prSet/>
      <dgm:spPr/>
      <dgm:t>
        <a:bodyPr/>
        <a:lstStyle/>
        <a:p>
          <a:endParaRPr lang="en-US"/>
        </a:p>
      </dgm:t>
    </dgm:pt>
    <dgm:pt modelId="{FA711432-52FF-449A-96AC-E9B964DAEC35}">
      <dgm:prSet/>
      <dgm:spPr/>
      <dgm:t>
        <a:bodyPr/>
        <a:lstStyle/>
        <a:p>
          <a:endParaRPr lang="en-US" dirty="0"/>
        </a:p>
      </dgm:t>
    </dgm:pt>
    <dgm:pt modelId="{548254CE-91A1-47E3-A412-38531D7A795D}" type="parTrans" cxnId="{517CB325-62EC-4E0E-91C0-0C1B58BB5F0A}">
      <dgm:prSet/>
      <dgm:spPr/>
      <dgm:t>
        <a:bodyPr/>
        <a:lstStyle/>
        <a:p>
          <a:endParaRPr lang="en-US"/>
        </a:p>
      </dgm:t>
    </dgm:pt>
    <dgm:pt modelId="{C416A550-A52D-406F-B186-5FDD3F472F71}" type="sibTrans" cxnId="{517CB325-62EC-4E0E-91C0-0C1B58BB5F0A}">
      <dgm:prSet/>
      <dgm:spPr/>
      <dgm:t>
        <a:bodyPr/>
        <a:lstStyle/>
        <a:p>
          <a:endParaRPr lang="en-US"/>
        </a:p>
      </dgm:t>
    </dgm:pt>
    <dgm:pt modelId="{2B69C150-C962-46ED-A032-6DFF25CF63C4}">
      <dgm:prSet custT="1"/>
      <dgm:spPr/>
      <dgm:t>
        <a:bodyPr/>
        <a:lstStyle/>
        <a:p>
          <a:r>
            <a:rPr lang="en-US" sz="2000" dirty="0"/>
            <a:t>I am a little apprehensive about being back in the classroom- Will I remember how to do everything in-person?  Will I miss the quiet of virtual learning?  </a:t>
          </a:r>
        </a:p>
      </dgm:t>
    </dgm:pt>
    <dgm:pt modelId="{985FED35-869E-42B1-BCFA-A365B4BDACEE}" type="parTrans" cxnId="{32E6360B-3755-4D38-8AB6-CAC505AB303E}">
      <dgm:prSet/>
      <dgm:spPr/>
      <dgm:t>
        <a:bodyPr/>
        <a:lstStyle/>
        <a:p>
          <a:endParaRPr lang="en-US"/>
        </a:p>
      </dgm:t>
    </dgm:pt>
    <dgm:pt modelId="{C2F2AFDD-9240-4783-9934-D9D85FC72453}" type="sibTrans" cxnId="{32E6360B-3755-4D38-8AB6-CAC505AB303E}">
      <dgm:prSet/>
      <dgm:spPr/>
      <dgm:t>
        <a:bodyPr/>
        <a:lstStyle/>
        <a:p>
          <a:endParaRPr lang="en-US"/>
        </a:p>
      </dgm:t>
    </dgm:pt>
    <dgm:pt modelId="{F8C565CB-F02F-49DD-8F1A-E2D32306B445}">
      <dgm:prSet/>
      <dgm:spPr/>
      <dgm:t>
        <a:bodyPr/>
        <a:lstStyle/>
        <a:p>
          <a:endParaRPr lang="en-US" dirty="0"/>
        </a:p>
      </dgm:t>
    </dgm:pt>
    <dgm:pt modelId="{116086E4-3DA2-4410-9B39-9F62847B9BDE}" type="parTrans" cxnId="{ADD64242-AC47-4D8E-B6CF-E68B6EBBE21C}">
      <dgm:prSet/>
      <dgm:spPr/>
      <dgm:t>
        <a:bodyPr/>
        <a:lstStyle/>
        <a:p>
          <a:endParaRPr lang="en-US"/>
        </a:p>
      </dgm:t>
    </dgm:pt>
    <dgm:pt modelId="{CF4455B3-6B7C-4013-9023-23B5421D7AF5}" type="sibTrans" cxnId="{ADD64242-AC47-4D8E-B6CF-E68B6EBBE21C}">
      <dgm:prSet/>
      <dgm:spPr/>
      <dgm:t>
        <a:bodyPr/>
        <a:lstStyle/>
        <a:p>
          <a:endParaRPr lang="en-US"/>
        </a:p>
      </dgm:t>
    </dgm:pt>
    <dgm:pt modelId="{CF9C7F8B-ACA5-4AF8-A08B-0E80CF03A32B}" type="pres">
      <dgm:prSet presAssocID="{B52194AD-BC1D-40A5-8061-74ED970CF0EC}" presName="Name0" presStyleCnt="0">
        <dgm:presLayoutVars>
          <dgm:chMax/>
          <dgm:chPref/>
          <dgm:animLvl val="lvl"/>
        </dgm:presLayoutVars>
      </dgm:prSet>
      <dgm:spPr/>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2" custScaleX="123500" custScaleY="469156" custLinFactY="-147826" custLinFactNeighborX="-12088" custLinFactNeighborY="-200000">
        <dgm:presLayoutVars>
          <dgm:chMax val="1"/>
          <dgm:chPref val="1"/>
          <dgm:bulletEnabled val="1"/>
        </dgm:presLayoutVars>
      </dgm:prSet>
      <dgm:spPr/>
    </dgm:pt>
    <dgm:pt modelId="{E6B3F149-FD9C-4184-B517-50DE17DC9F42}" type="pres">
      <dgm:prSet presAssocID="{470436C2-AB8C-44D2-A601-D202EF28CAB9}" presName="Childtext1" presStyleLbl="revTx" presStyleIdx="0" presStyleCnt="2">
        <dgm:presLayoutVars>
          <dgm:chMax val="0"/>
          <dgm:chPref val="0"/>
          <dgm:bulletEnabled/>
        </dgm:presLayoutVars>
      </dgm:prSet>
      <dgm:spPr/>
    </dgm:pt>
    <dgm:pt modelId="{9A3567F5-3505-4A84-B150-84541A114DAE}" type="pres">
      <dgm:prSet presAssocID="{470436C2-AB8C-44D2-A601-D202EF28CAB9}" presName="ConnectLine" presStyleLbl="sibTrans1D1" presStyleIdx="0" presStyleCnt="2"/>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2"/>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1"/>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1" presStyleCnt="2" custScaleX="138970" custScaleY="411186" custLinFactNeighborX="30556" custLinFactNeighborY="99295">
        <dgm:presLayoutVars>
          <dgm:chMax val="1"/>
          <dgm:chPref val="1"/>
          <dgm:bulletEnabled val="1"/>
        </dgm:presLayoutVars>
      </dgm:prSet>
      <dgm:spPr/>
    </dgm:pt>
    <dgm:pt modelId="{5401E5BC-5137-49E4-9201-53966AC64854}" type="pres">
      <dgm:prSet presAssocID="{2B69C150-C962-46ED-A032-6DFF25CF63C4}" presName="Childtext1" presStyleLbl="revTx" presStyleIdx="1" presStyleCnt="2">
        <dgm:presLayoutVars>
          <dgm:chMax val="0"/>
          <dgm:chPref val="0"/>
          <dgm:bulletEnabled/>
        </dgm:presLayoutVars>
      </dgm:prSet>
      <dgm:spPr/>
    </dgm:pt>
    <dgm:pt modelId="{74850E5A-A27F-4C49-B524-9BDA42FD5C7E}" type="pres">
      <dgm:prSet presAssocID="{2B69C150-C962-46ED-A032-6DFF25CF63C4}" presName="ConnectLine" presStyleLbl="sibTrans1D1" presStyleIdx="1" presStyleCnt="2"/>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1" presStyleCnt="2"/>
      <dgm:spPr/>
    </dgm:pt>
    <dgm:pt modelId="{EC21299B-726A-4025-B88D-0937A475202F}" type="pres">
      <dgm:prSet presAssocID="{2B69C150-C962-46ED-A032-6DFF25CF63C4}" presName="EmptyPane" presStyleCnt="0"/>
      <dgm:spPr/>
    </dgm:pt>
  </dgm:ptLst>
  <dgm:cxnLst>
    <dgm:cxn modelId="{32E6360B-3755-4D38-8AB6-CAC505AB303E}" srcId="{B52194AD-BC1D-40A5-8061-74ED970CF0EC}" destId="{2B69C150-C962-46ED-A032-6DFF25CF63C4}" srcOrd="1" destOrd="0" parTransId="{985FED35-869E-42B1-BCFA-A365B4BDACEE}" sibTransId="{C2F2AFDD-9240-4783-9934-D9D85FC72453}"/>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53019453-0969-41D9-8CC8-44ED82421A39}" type="presOf" srcId="{B52194AD-BC1D-40A5-8061-74ED970CF0EC}" destId="{CF9C7F8B-ACA5-4AF8-A08B-0E80CF03A32B}" srcOrd="0" destOrd="0" presId="urn:microsoft.com/office/officeart/2016/7/layout/HexagonTimeline"/>
    <dgm:cxn modelId="{FEB8B378-063C-43BD-B48F-8704453FCE39}" type="presOf" srcId="{F8C565CB-F02F-49DD-8F1A-E2D32306B445}" destId="{5401E5BC-5137-49E4-9201-53966AC64854}"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8CCB8D40-E4B5-4972-BD51-A718E2557FB0}" type="presParOf" srcId="{CF9C7F8B-ACA5-4AF8-A08B-0E80CF03A32B}" destId="{25653124-9BAA-4AE1-8304-AA26FB2E3F53}" srcOrd="2"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340451" y="0"/>
          <a:ext cx="3506377" cy="2091356"/>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What</a:t>
          </a:r>
          <a:r>
            <a:rPr lang="en-US" sz="2400" kern="1200" baseline="0" dirty="0"/>
            <a:t> are some things that you are excited about for the 2021-2022 school year? </a:t>
          </a:r>
          <a:endParaRPr lang="en-US" sz="2400" kern="1200" dirty="0"/>
        </a:p>
      </dsp:txBody>
      <dsp:txXfrm>
        <a:off x="340451" y="0"/>
        <a:ext cx="3088106" cy="2091356"/>
      </dsp:txXfrm>
    </dsp:sp>
    <dsp:sp modelId="{E6B3F149-FD9C-4184-B517-50DE17DC9F42}">
      <dsp:nvSpPr>
        <dsp:cNvPr id="0" name=""/>
        <dsp:cNvSpPr/>
      </dsp:nvSpPr>
      <dsp:spPr>
        <a:xfrm>
          <a:off x="-341343" y="-3005812"/>
          <a:ext cx="4869968" cy="557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endParaRPr lang="en-US" sz="2000" kern="1200" dirty="0"/>
        </a:p>
      </dsp:txBody>
      <dsp:txXfrm>
        <a:off x="-341343" y="-3005812"/>
        <a:ext cx="4869968" cy="5576951"/>
      </dsp:txXfrm>
    </dsp:sp>
    <dsp:sp modelId="{89A522A2-C968-4BB0-AA0D-5C276045D013}">
      <dsp:nvSpPr>
        <dsp:cNvPr id="0" name=""/>
        <dsp:cNvSpPr/>
      </dsp:nvSpPr>
      <dsp:spPr>
        <a:xfrm rot="1966616">
          <a:off x="3604372" y="1870087"/>
          <a:ext cx="3045642" cy="0"/>
        </a:xfrm>
        <a:custGeom>
          <a:avLst/>
          <a:gdLst/>
          <a:ahLst/>
          <a:cxnLst/>
          <a:rect l="0" t="0" r="0" b="0"/>
          <a:pathLst>
            <a:path>
              <a:moveTo>
                <a:pt x="0" y="0"/>
              </a:moveTo>
              <a:lnTo>
                <a:pt x="3045642"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2093640" y="-234342"/>
          <a:ext cx="0" cy="174279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2047763" y="239891"/>
          <a:ext cx="91754" cy="348559"/>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6407558" y="1778025"/>
          <a:ext cx="3945597" cy="1832943"/>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What</a:t>
          </a:r>
          <a:r>
            <a:rPr lang="en-US" sz="2400" kern="1200" baseline="0" dirty="0"/>
            <a:t> are some things that you are apprehensive about for the 2021-2022 school year? </a:t>
          </a:r>
          <a:endParaRPr lang="en-US" sz="2400" kern="1200" dirty="0"/>
        </a:p>
      </dsp:txBody>
      <dsp:txXfrm rot="10800000">
        <a:off x="6774147" y="1778025"/>
        <a:ext cx="3579008" cy="1832943"/>
      </dsp:txXfrm>
    </dsp:sp>
    <dsp:sp modelId="{5401E5BC-5137-49E4-9201-53966AC64854}">
      <dsp:nvSpPr>
        <dsp:cNvPr id="0" name=""/>
        <dsp:cNvSpPr/>
      </dsp:nvSpPr>
      <dsp:spPr>
        <a:xfrm>
          <a:off x="5640359" y="1513587"/>
          <a:ext cx="5479995" cy="48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endParaRPr lang="en-US" sz="2000" kern="1200" dirty="0"/>
        </a:p>
      </dsp:txBody>
      <dsp:txXfrm>
        <a:off x="5640359" y="1513587"/>
        <a:ext cx="5479995" cy="4887850"/>
      </dsp:txXfrm>
    </dsp:sp>
    <dsp:sp modelId="{74850E5A-A27F-4C49-B524-9BDA42FD5C7E}">
      <dsp:nvSpPr>
        <dsp:cNvPr id="0" name=""/>
        <dsp:cNvSpPr/>
      </dsp:nvSpPr>
      <dsp:spPr>
        <a:xfrm>
          <a:off x="8380357" y="2339393"/>
          <a:ext cx="0" cy="1527453"/>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328733" y="3173259"/>
          <a:ext cx="103247" cy="30549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340451" y="0"/>
          <a:ext cx="3506377" cy="2091356"/>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I</a:t>
          </a:r>
          <a:r>
            <a:rPr lang="en-US" sz="2400" kern="1200" baseline="0" dirty="0"/>
            <a:t> am excited to be back to in-person instruction, so I can get to know all my students better!</a:t>
          </a:r>
          <a:endParaRPr lang="en-US" sz="2400" kern="1200" dirty="0"/>
        </a:p>
      </dsp:txBody>
      <dsp:txXfrm>
        <a:off x="340451" y="0"/>
        <a:ext cx="3088106" cy="2091356"/>
      </dsp:txXfrm>
    </dsp:sp>
    <dsp:sp modelId="{E6B3F149-FD9C-4184-B517-50DE17DC9F42}">
      <dsp:nvSpPr>
        <dsp:cNvPr id="0" name=""/>
        <dsp:cNvSpPr/>
      </dsp:nvSpPr>
      <dsp:spPr>
        <a:xfrm>
          <a:off x="-341343" y="-3005812"/>
          <a:ext cx="4869968" cy="5576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endParaRPr lang="en-US" sz="2000" kern="1200" dirty="0"/>
        </a:p>
      </dsp:txBody>
      <dsp:txXfrm>
        <a:off x="-341343" y="-3005812"/>
        <a:ext cx="4869968" cy="5576951"/>
      </dsp:txXfrm>
    </dsp:sp>
    <dsp:sp modelId="{89A522A2-C968-4BB0-AA0D-5C276045D013}">
      <dsp:nvSpPr>
        <dsp:cNvPr id="0" name=""/>
        <dsp:cNvSpPr/>
      </dsp:nvSpPr>
      <dsp:spPr>
        <a:xfrm rot="1920648">
          <a:off x="3617190" y="1846237"/>
          <a:ext cx="3020525" cy="0"/>
        </a:xfrm>
        <a:custGeom>
          <a:avLst/>
          <a:gdLst/>
          <a:ahLst/>
          <a:cxnLst/>
          <a:rect l="0" t="0" r="0" b="0"/>
          <a:pathLst>
            <a:path>
              <a:moveTo>
                <a:pt x="0" y="0"/>
              </a:moveTo>
              <a:lnTo>
                <a:pt x="3020525"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2093640" y="-234342"/>
          <a:ext cx="0" cy="1742797"/>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2047763" y="239891"/>
          <a:ext cx="91754" cy="348559"/>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6408077" y="1730323"/>
          <a:ext cx="3945597" cy="1832943"/>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kern="1200" dirty="0"/>
            <a:t>I am a little apprehensive about being back in the classroom- Will I remember how to do everything in-person?  Will I miss the quiet of virtual learning?  </a:t>
          </a:r>
        </a:p>
      </dsp:txBody>
      <dsp:txXfrm rot="10800000">
        <a:off x="6774666" y="1730323"/>
        <a:ext cx="3579008" cy="1832943"/>
      </dsp:txXfrm>
    </dsp:sp>
    <dsp:sp modelId="{5401E5BC-5137-49E4-9201-53966AC64854}">
      <dsp:nvSpPr>
        <dsp:cNvPr id="0" name=""/>
        <dsp:cNvSpPr/>
      </dsp:nvSpPr>
      <dsp:spPr>
        <a:xfrm>
          <a:off x="5640878" y="1465885"/>
          <a:ext cx="5479995" cy="4887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endParaRPr lang="en-US" sz="2000" kern="1200" dirty="0"/>
        </a:p>
      </dsp:txBody>
      <dsp:txXfrm>
        <a:off x="5640878" y="1465885"/>
        <a:ext cx="5479995" cy="4887850"/>
      </dsp:txXfrm>
    </dsp:sp>
    <dsp:sp modelId="{74850E5A-A27F-4C49-B524-9BDA42FD5C7E}">
      <dsp:nvSpPr>
        <dsp:cNvPr id="0" name=""/>
        <dsp:cNvSpPr/>
      </dsp:nvSpPr>
      <dsp:spPr>
        <a:xfrm>
          <a:off x="8380876" y="2291691"/>
          <a:ext cx="0" cy="1527453"/>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329252" y="3125557"/>
          <a:ext cx="103247" cy="30549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6/23/2021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6/23/2021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balancedreading.com/Scholastic_reading_facts.pdf" TargetMode="External"/><Relationship Id="rId2" Type="http://schemas.openxmlformats.org/officeDocument/2006/relationships/hyperlink" Target="https://www.takingcharge.csh.umn.edu/reading-stress-relief" TargetMode="External"/><Relationship Id="rId1" Type="http://schemas.openxmlformats.org/officeDocument/2006/relationships/slideLayout" Target="../slideLayouts/slideLayout2.xml"/><Relationship Id="rId4" Type="http://schemas.openxmlformats.org/officeDocument/2006/relationships/hyperlink" Target="https://www.wcpo.com/brand-spotlight/how-reading-20-minutes-a-day-impacts-your-child-amazon-kindle"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halan.sdp.sirsi.net/client/en_US/hou/search/results?qu=digital%20resour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6YxNYnHTxA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1.droppdf.com/files/fr1vP/the-hot-zone-richard-preston.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61791" y="835383"/>
            <a:ext cx="3382832" cy="3499549"/>
          </a:xfrm>
        </p:spPr>
        <p:txBody>
          <a:bodyPr>
            <a:normAutofit/>
          </a:bodyPr>
          <a:lstStyle/>
          <a:p>
            <a:pPr algn="l"/>
            <a:r>
              <a:rPr lang="en-US" sz="4200"/>
              <a:t>English I Pre AP with Mrs. Yeriazarian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61789" y="4334933"/>
            <a:ext cx="3382831" cy="1185333"/>
          </a:xfrm>
        </p:spPr>
        <p:txBody>
          <a:bodyPr>
            <a:normAutofit/>
          </a:bodyPr>
          <a:lstStyle/>
          <a:p>
            <a:pPr algn="l"/>
            <a:r>
              <a:rPr lang="en-US">
                <a:solidFill>
                  <a:srgbClr val="FC09CC"/>
                </a:solidFill>
              </a:rPr>
              <a:t>2021-2022 </a:t>
            </a:r>
          </a:p>
          <a:p>
            <a:pPr algn="l"/>
            <a:r>
              <a:rPr lang="en-US">
                <a:solidFill>
                  <a:srgbClr val="FC09CC"/>
                </a:solidFill>
              </a:rPr>
              <a:t>School Year </a:t>
            </a:r>
          </a:p>
        </p:txBody>
      </p:sp>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8656" r="19519"/>
          <a:stretch/>
        </p:blipFill>
        <p:spPr>
          <a:xfrm>
            <a:off x="4654297" y="10"/>
            <a:ext cx="7537704" cy="6857990"/>
          </a:xfrm>
          <a:prstGeom prst="rect">
            <a:avLst/>
          </a:prstGeom>
        </p:spPr>
      </p:pic>
    </p:spTree>
    <p:extLst>
      <p:ext uri="{BB962C8B-B14F-4D97-AF65-F5344CB8AC3E}">
        <p14:creationId xmlns:p14="http://schemas.microsoft.com/office/powerpoint/2010/main" val="194657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9DD6-3B42-4DC3-99FB-F2892E67FE5D}"/>
              </a:ext>
            </a:extLst>
          </p:cNvPr>
          <p:cNvSpPr>
            <a:spLocks noGrp="1"/>
          </p:cNvSpPr>
          <p:nvPr>
            <p:ph type="title"/>
          </p:nvPr>
        </p:nvSpPr>
        <p:spPr/>
        <p:txBody>
          <a:bodyPr>
            <a:normAutofit/>
          </a:bodyPr>
          <a:lstStyle/>
          <a:p>
            <a:r>
              <a:rPr lang="en-US" sz="4000" b="1" dirty="0">
                <a:solidFill>
                  <a:srgbClr val="FF0000"/>
                </a:solidFill>
              </a:rPr>
              <a:t>Warning:  Mrs. Y loves teaching grammar! </a:t>
            </a:r>
          </a:p>
        </p:txBody>
      </p:sp>
      <p:sp>
        <p:nvSpPr>
          <p:cNvPr id="4" name="AutoShape 2" descr="Amazon.com: I Love Grammar 2.25&amp;quot; Keychain Grammarian: Clothing">
            <a:extLst>
              <a:ext uri="{FF2B5EF4-FFF2-40B4-BE49-F238E27FC236}">
                <a16:creationId xmlns:a16="http://schemas.microsoft.com/office/drawing/2014/main" id="{4DAE9F59-88BD-42EA-B768-C90FF44B18B4}"/>
              </a:ext>
            </a:extLst>
          </p:cNvPr>
          <p:cNvSpPr>
            <a:spLocks noGrp="1" noChangeAspect="1" noChangeArrowheads="1"/>
          </p:cNvSpPr>
          <p:nvPr>
            <p:ph idx="1"/>
          </p:nvPr>
        </p:nvSpPr>
        <p:spPr bwMode="auto">
          <a:xfrm>
            <a:off x="913795" y="2076450"/>
            <a:ext cx="6260728" cy="37147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r>
              <a:rPr lang="en-US" dirty="0">
                <a:solidFill>
                  <a:srgbClr val="FF0000"/>
                </a:solidFill>
              </a:rPr>
              <a:t>We will write in class a lot.  We will write a major essay that is at least one page long once every six weeks</a:t>
            </a:r>
            <a:r>
              <a:rPr lang="en-US" dirty="0"/>
              <a:t>.  </a:t>
            </a:r>
          </a:p>
          <a:p>
            <a:r>
              <a:rPr lang="en-US" dirty="0"/>
              <a:t>Sadly, we will not have a lot of time to focus on writing creatively.  Instead, I will focus on preparing you for the AP test, STAAR test, and the types of essays you may be asked to write in college.  </a:t>
            </a:r>
          </a:p>
          <a:p>
            <a:r>
              <a:rPr lang="en-US" dirty="0">
                <a:solidFill>
                  <a:srgbClr val="FF0000"/>
                </a:solidFill>
              </a:rPr>
              <a:t>Helping students grow as writers is the best part of my job because every student can improve when it comes to writing.  </a:t>
            </a:r>
          </a:p>
        </p:txBody>
      </p:sp>
      <p:pic>
        <p:nvPicPr>
          <p:cNvPr id="5" name="Picture 4">
            <a:extLst>
              <a:ext uri="{FF2B5EF4-FFF2-40B4-BE49-F238E27FC236}">
                <a16:creationId xmlns:a16="http://schemas.microsoft.com/office/drawing/2014/main" id="{08A4B9C9-B852-49FC-B14D-E1BD4953A120}"/>
              </a:ext>
            </a:extLst>
          </p:cNvPr>
          <p:cNvPicPr>
            <a:picLocks noChangeAspect="1"/>
          </p:cNvPicPr>
          <p:nvPr/>
        </p:nvPicPr>
        <p:blipFill>
          <a:blip r:embed="rId2"/>
          <a:stretch>
            <a:fillRect/>
          </a:stretch>
        </p:blipFill>
        <p:spPr>
          <a:xfrm>
            <a:off x="7277705" y="1933574"/>
            <a:ext cx="4000500" cy="4000500"/>
          </a:xfrm>
          <a:prstGeom prst="rect">
            <a:avLst/>
          </a:prstGeom>
        </p:spPr>
      </p:pic>
    </p:spTree>
    <p:extLst>
      <p:ext uri="{BB962C8B-B14F-4D97-AF65-F5344CB8AC3E}">
        <p14:creationId xmlns:p14="http://schemas.microsoft.com/office/powerpoint/2010/main" val="94866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C2AF89-2DBC-4E6B-898C-4536308CEE74}"/>
              </a:ext>
            </a:extLst>
          </p:cNvPr>
          <p:cNvSpPr>
            <a:spLocks noGrp="1"/>
          </p:cNvSpPr>
          <p:nvPr>
            <p:ph type="title"/>
          </p:nvPr>
        </p:nvSpPr>
        <p:spPr>
          <a:xfrm>
            <a:off x="913795" y="609599"/>
            <a:ext cx="5978072" cy="1174075"/>
          </a:xfrm>
        </p:spPr>
        <p:txBody>
          <a:bodyPr>
            <a:normAutofit/>
          </a:bodyPr>
          <a:lstStyle/>
          <a:p>
            <a:r>
              <a:rPr lang="en-US" sz="3900" dirty="0">
                <a:solidFill>
                  <a:schemeClr val="bg1"/>
                </a:solidFill>
              </a:rPr>
              <a:t>Insert cheesy quote about reading here!  </a:t>
            </a:r>
          </a:p>
        </p:txBody>
      </p:sp>
      <p:sp>
        <p:nvSpPr>
          <p:cNvPr id="3" name="Content Placeholder 2">
            <a:extLst>
              <a:ext uri="{FF2B5EF4-FFF2-40B4-BE49-F238E27FC236}">
                <a16:creationId xmlns:a16="http://schemas.microsoft.com/office/drawing/2014/main" id="{8D4F517F-FAB3-4164-BC47-8C47A190DD6B}"/>
              </a:ext>
            </a:extLst>
          </p:cNvPr>
          <p:cNvSpPr>
            <a:spLocks noGrp="1"/>
          </p:cNvSpPr>
          <p:nvPr>
            <p:ph idx="1"/>
          </p:nvPr>
        </p:nvSpPr>
        <p:spPr>
          <a:xfrm>
            <a:off x="913795" y="1972101"/>
            <a:ext cx="5978072" cy="3722748"/>
          </a:xfrm>
        </p:spPr>
        <p:txBody>
          <a:bodyPr anchor="ctr">
            <a:normAutofit/>
          </a:bodyPr>
          <a:lstStyle/>
          <a:p>
            <a:pPr>
              <a:lnSpc>
                <a:spcPct val="100000"/>
              </a:lnSpc>
              <a:buClr>
                <a:srgbClr val="FBAD2E"/>
              </a:buClr>
            </a:pPr>
            <a:r>
              <a:rPr lang="en-US" dirty="0">
                <a:solidFill>
                  <a:schemeClr val="bg1"/>
                </a:solidFill>
              </a:rPr>
              <a:t>I’d love to hear what cheesy quotes you know about reading!  One of my favorite quotes is, “Readers are leaders.”  </a:t>
            </a:r>
          </a:p>
          <a:p>
            <a:pPr>
              <a:lnSpc>
                <a:spcPct val="100000"/>
              </a:lnSpc>
              <a:buClr>
                <a:srgbClr val="FBAD2E"/>
              </a:buClr>
            </a:pPr>
            <a:r>
              <a:rPr lang="en-US" dirty="0">
                <a:solidFill>
                  <a:schemeClr val="bg1"/>
                </a:solidFill>
              </a:rPr>
              <a:t>Camp Counselors, please share student responses in the chat!!  </a:t>
            </a:r>
          </a:p>
          <a:p>
            <a:pPr>
              <a:lnSpc>
                <a:spcPct val="100000"/>
              </a:lnSpc>
              <a:buClr>
                <a:srgbClr val="FBAD2E"/>
              </a:buClr>
            </a:pPr>
            <a:r>
              <a:rPr lang="en-US" dirty="0">
                <a:solidFill>
                  <a:schemeClr val="bg1"/>
                </a:solidFill>
              </a:rPr>
              <a:t>I believe every positive quote about the importance of reading because honestly,  I can not imagine what my life would have been like if I wasn’t a proficient reader.  </a:t>
            </a:r>
          </a:p>
        </p:txBody>
      </p:sp>
      <p:pic>
        <p:nvPicPr>
          <p:cNvPr id="11" name="Picture 10">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Picture 3">
            <a:extLst>
              <a:ext uri="{FF2B5EF4-FFF2-40B4-BE49-F238E27FC236}">
                <a16:creationId xmlns:a16="http://schemas.microsoft.com/office/drawing/2014/main" id="{1FAB3A47-7968-464B-82C7-65E87BBB0896}"/>
              </a:ext>
            </a:extLst>
          </p:cNvPr>
          <p:cNvPicPr>
            <a:picLocks noChangeAspect="1"/>
          </p:cNvPicPr>
          <p:nvPr/>
        </p:nvPicPr>
        <p:blipFill rotWithShape="1">
          <a:blip r:embed="rId3"/>
          <a:srcRect l="34451" r="17974"/>
          <a:stretch/>
        </p:blipFill>
        <p:spPr>
          <a:xfrm>
            <a:off x="7552945" y="643465"/>
            <a:ext cx="3995592" cy="5103372"/>
          </a:xfrm>
          <a:prstGeom prst="rect">
            <a:avLst/>
          </a:prstGeom>
        </p:spPr>
      </p:pic>
    </p:spTree>
    <p:extLst>
      <p:ext uri="{BB962C8B-B14F-4D97-AF65-F5344CB8AC3E}">
        <p14:creationId xmlns:p14="http://schemas.microsoft.com/office/powerpoint/2010/main" val="3426456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9687-3E2A-4B26-B060-F1F3115039A9}"/>
              </a:ext>
            </a:extLst>
          </p:cNvPr>
          <p:cNvSpPr>
            <a:spLocks noGrp="1"/>
          </p:cNvSpPr>
          <p:nvPr>
            <p:ph type="title"/>
          </p:nvPr>
        </p:nvSpPr>
        <p:spPr/>
        <p:txBody>
          <a:bodyPr>
            <a:normAutofit fontScale="90000"/>
          </a:bodyPr>
          <a:lstStyle/>
          <a:p>
            <a:pPr algn="l"/>
            <a:r>
              <a:rPr lang="en-US" dirty="0">
                <a:solidFill>
                  <a:schemeClr val="bg1"/>
                </a:solidFill>
              </a:rPr>
              <a:t>We will be reading this year.  I have a few titles in mind, but I am waiting until we start to work together to finalize my choices.  </a:t>
            </a:r>
          </a:p>
        </p:txBody>
      </p:sp>
      <p:sp>
        <p:nvSpPr>
          <p:cNvPr id="3" name="Content Placeholder 2">
            <a:extLst>
              <a:ext uri="{FF2B5EF4-FFF2-40B4-BE49-F238E27FC236}">
                <a16:creationId xmlns:a16="http://schemas.microsoft.com/office/drawing/2014/main" id="{E93A4A0D-1347-4EDA-A0F1-2E308277D6F8}"/>
              </a:ext>
            </a:extLst>
          </p:cNvPr>
          <p:cNvSpPr>
            <a:spLocks noGrp="1"/>
          </p:cNvSpPr>
          <p:nvPr>
            <p:ph sz="half" idx="1"/>
          </p:nvPr>
        </p:nvSpPr>
        <p:spPr>
          <a:xfrm>
            <a:off x="267286" y="2414074"/>
            <a:ext cx="11924713" cy="4443926"/>
          </a:xfrm>
        </p:spPr>
        <p:txBody>
          <a:bodyPr>
            <a:normAutofit/>
          </a:bodyPr>
          <a:lstStyle/>
          <a:p>
            <a:pPr marL="36900" indent="0">
              <a:buNone/>
            </a:pPr>
            <a:r>
              <a:rPr lang="en-US" dirty="0">
                <a:solidFill>
                  <a:schemeClr val="bg1"/>
                </a:solidFill>
              </a:rPr>
              <a:t>I am thinking that we will read:  </a:t>
            </a:r>
          </a:p>
          <a:p>
            <a:pPr marL="36900" indent="0">
              <a:buNone/>
            </a:pPr>
            <a:r>
              <a:rPr lang="en-US" i="1" dirty="0">
                <a:solidFill>
                  <a:schemeClr val="bg1"/>
                </a:solidFill>
              </a:rPr>
              <a:t>	The Joy Luck Club</a:t>
            </a:r>
            <a:r>
              <a:rPr lang="en-US" dirty="0">
                <a:solidFill>
                  <a:schemeClr val="bg1"/>
                </a:solidFill>
              </a:rPr>
              <a:t> by Amy Tan</a:t>
            </a:r>
          </a:p>
          <a:p>
            <a:pPr marL="36900" indent="0">
              <a:buNone/>
            </a:pPr>
            <a:r>
              <a:rPr lang="en-US" i="1" dirty="0">
                <a:solidFill>
                  <a:schemeClr val="bg1"/>
                </a:solidFill>
              </a:rPr>
              <a:t>			The Odyssey </a:t>
            </a:r>
            <a:r>
              <a:rPr lang="en-US" dirty="0">
                <a:solidFill>
                  <a:schemeClr val="bg1"/>
                </a:solidFill>
              </a:rPr>
              <a:t>by Homer</a:t>
            </a:r>
          </a:p>
          <a:p>
            <a:pPr marL="36900" indent="0">
              <a:buNone/>
            </a:pPr>
            <a:r>
              <a:rPr lang="en-US" i="1" dirty="0">
                <a:solidFill>
                  <a:schemeClr val="bg1"/>
                </a:solidFill>
              </a:rPr>
              <a:t>					Dracula</a:t>
            </a:r>
            <a:r>
              <a:rPr lang="en-US" dirty="0">
                <a:solidFill>
                  <a:schemeClr val="bg1"/>
                </a:solidFill>
              </a:rPr>
              <a:t> by Bram Stoker </a:t>
            </a:r>
            <a:endParaRPr lang="en-US" i="1" dirty="0">
              <a:solidFill>
                <a:schemeClr val="bg1"/>
              </a:solidFill>
            </a:endParaRPr>
          </a:p>
          <a:p>
            <a:pPr marL="36900" indent="0">
              <a:buNone/>
            </a:pPr>
            <a:r>
              <a:rPr lang="en-US" i="1" dirty="0">
                <a:solidFill>
                  <a:schemeClr val="bg1"/>
                </a:solidFill>
              </a:rPr>
              <a:t>							American Born Chinese </a:t>
            </a:r>
            <a:r>
              <a:rPr lang="en-US" dirty="0">
                <a:solidFill>
                  <a:schemeClr val="bg1"/>
                </a:solidFill>
              </a:rPr>
              <a:t>by Gene </a:t>
            </a:r>
            <a:r>
              <a:rPr lang="en-US" dirty="0" err="1">
                <a:solidFill>
                  <a:schemeClr val="bg1"/>
                </a:solidFill>
              </a:rPr>
              <a:t>Luen</a:t>
            </a:r>
            <a:r>
              <a:rPr lang="en-US" dirty="0">
                <a:solidFill>
                  <a:schemeClr val="bg1"/>
                </a:solidFill>
              </a:rPr>
              <a:t> Yang</a:t>
            </a:r>
          </a:p>
          <a:p>
            <a:pPr marL="36900" indent="0">
              <a:buNone/>
            </a:pPr>
            <a:r>
              <a:rPr lang="en-US" i="1" dirty="0">
                <a:solidFill>
                  <a:schemeClr val="bg1"/>
                </a:solidFill>
              </a:rPr>
              <a:t>									Romeo and Juliet</a:t>
            </a:r>
            <a:r>
              <a:rPr lang="en-US" dirty="0">
                <a:solidFill>
                  <a:schemeClr val="bg1"/>
                </a:solidFill>
              </a:rPr>
              <a:t> by William Shakespeare </a:t>
            </a:r>
          </a:p>
          <a:p>
            <a:pPr marL="36900" indent="0">
              <a:buNone/>
            </a:pPr>
            <a:r>
              <a:rPr lang="en-US" dirty="0">
                <a:solidFill>
                  <a:schemeClr val="bg1"/>
                </a:solidFill>
              </a:rPr>
              <a:t>											a variety of short stories and poems</a:t>
            </a:r>
          </a:p>
          <a:p>
            <a:pPr marL="36900" indent="0">
              <a:buNone/>
            </a:pPr>
            <a:r>
              <a:rPr lang="en-US" dirty="0">
                <a:solidFill>
                  <a:schemeClr val="bg1"/>
                </a:solidFill>
              </a:rPr>
              <a:t>										 			books of your choosing for literature circles</a:t>
            </a:r>
          </a:p>
          <a:p>
            <a:pPr marL="36900" indent="0">
              <a:buNone/>
            </a:pPr>
            <a:endParaRPr lang="en-US" i="1" dirty="0"/>
          </a:p>
        </p:txBody>
      </p:sp>
    </p:spTree>
    <p:extLst>
      <p:ext uri="{BB962C8B-B14F-4D97-AF65-F5344CB8AC3E}">
        <p14:creationId xmlns:p14="http://schemas.microsoft.com/office/powerpoint/2010/main" val="34578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3641-3F59-463F-ADC2-ECAC24C7BF57}"/>
              </a:ext>
            </a:extLst>
          </p:cNvPr>
          <p:cNvSpPr>
            <a:spLocks noGrp="1"/>
          </p:cNvSpPr>
          <p:nvPr>
            <p:ph type="title"/>
          </p:nvPr>
        </p:nvSpPr>
        <p:spPr>
          <a:xfrm>
            <a:off x="919119" y="825500"/>
            <a:ext cx="10353762" cy="4635500"/>
          </a:xfrm>
        </p:spPr>
        <p:txBody>
          <a:bodyPr>
            <a:normAutofit fontScale="90000"/>
          </a:bodyPr>
          <a:lstStyle/>
          <a:p>
            <a:pPr algn="l"/>
            <a:r>
              <a:rPr lang="en-US" dirty="0">
                <a:solidFill>
                  <a:srgbClr val="FFC000"/>
                </a:solidFill>
              </a:rPr>
              <a:t>For the most part, books will be provided for you.</a:t>
            </a:r>
            <a:br>
              <a:rPr lang="en-US" dirty="0">
                <a:solidFill>
                  <a:srgbClr val="FFC000"/>
                </a:solidFill>
              </a:rPr>
            </a:br>
            <a:r>
              <a:rPr lang="en-US" dirty="0">
                <a:solidFill>
                  <a:srgbClr val="FFC000"/>
                </a:solidFill>
              </a:rPr>
              <a:t>You may purchase personal copies if you’d like to write in your book.  </a:t>
            </a:r>
            <a:br>
              <a:rPr lang="en-US" dirty="0">
                <a:solidFill>
                  <a:srgbClr val="FFC000"/>
                </a:solidFill>
              </a:rPr>
            </a:br>
            <a:r>
              <a:rPr lang="en-US" dirty="0">
                <a:solidFill>
                  <a:srgbClr val="FFC000"/>
                </a:solidFill>
              </a:rPr>
              <a:t>There may be one or two titles that I will ask you to purchase, but I will give you at least a month of notice ahead of time, and we will provide books for students who cannot afford them.  </a:t>
            </a:r>
          </a:p>
        </p:txBody>
      </p:sp>
    </p:spTree>
    <p:extLst>
      <p:ext uri="{BB962C8B-B14F-4D97-AF65-F5344CB8AC3E}">
        <p14:creationId xmlns:p14="http://schemas.microsoft.com/office/powerpoint/2010/main" val="236791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0BED-11F9-419F-9F47-88E776C085FA}"/>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530906D2-8F5B-404B-B77F-5A3846FF1169}"/>
              </a:ext>
            </a:extLst>
          </p:cNvPr>
          <p:cNvSpPr>
            <a:spLocks noGrp="1"/>
          </p:cNvSpPr>
          <p:nvPr>
            <p:ph sz="half" idx="1"/>
          </p:nvPr>
        </p:nvSpPr>
        <p:spPr/>
        <p:txBody>
          <a:bodyPr/>
          <a:lstStyle/>
          <a:p>
            <a:pPr marL="36900" indent="0">
              <a:buNone/>
            </a:pPr>
            <a:r>
              <a:rPr lang="en-US" dirty="0"/>
              <a:t>STAAR EOC English I Test</a:t>
            </a:r>
          </a:p>
          <a:p>
            <a:pPr marL="36900" indent="0">
              <a:buNone/>
            </a:pPr>
            <a:r>
              <a:rPr lang="en-US" dirty="0"/>
              <a:t>This test is normally administered in late March or early April.  </a:t>
            </a:r>
          </a:p>
          <a:p>
            <a:pPr marL="36900" indent="0">
              <a:buNone/>
            </a:pPr>
            <a:r>
              <a:rPr lang="en-US" dirty="0"/>
              <a:t>It consists of a reading section, revising and editing section, and an essay.  </a:t>
            </a:r>
          </a:p>
        </p:txBody>
      </p:sp>
      <p:sp>
        <p:nvSpPr>
          <p:cNvPr id="4" name="Content Placeholder 3">
            <a:extLst>
              <a:ext uri="{FF2B5EF4-FFF2-40B4-BE49-F238E27FC236}">
                <a16:creationId xmlns:a16="http://schemas.microsoft.com/office/drawing/2014/main" id="{A775E703-4865-4F68-83B1-8D252F849C12}"/>
              </a:ext>
            </a:extLst>
          </p:cNvPr>
          <p:cNvSpPr>
            <a:spLocks noGrp="1"/>
          </p:cNvSpPr>
          <p:nvPr>
            <p:ph sz="half" idx="2"/>
          </p:nvPr>
        </p:nvSpPr>
        <p:spPr/>
        <p:txBody>
          <a:bodyPr/>
          <a:lstStyle/>
          <a:p>
            <a:pPr marL="36900" indent="0">
              <a:buNone/>
            </a:pPr>
            <a:r>
              <a:rPr lang="en-US" dirty="0"/>
              <a:t>PSAT</a:t>
            </a:r>
          </a:p>
          <a:p>
            <a:pPr marL="36900" indent="0">
              <a:buNone/>
            </a:pPr>
            <a:r>
              <a:rPr lang="en-US" dirty="0"/>
              <a:t>This test is normally administered in late October.</a:t>
            </a:r>
          </a:p>
          <a:p>
            <a:pPr marL="36900" indent="0">
              <a:buNone/>
            </a:pPr>
            <a:r>
              <a:rPr lang="en-US" dirty="0"/>
              <a:t>It will consist of a reading section, a grammar section, and a math section. </a:t>
            </a:r>
          </a:p>
        </p:txBody>
      </p:sp>
    </p:spTree>
    <p:extLst>
      <p:ext uri="{BB962C8B-B14F-4D97-AF65-F5344CB8AC3E}">
        <p14:creationId xmlns:p14="http://schemas.microsoft.com/office/powerpoint/2010/main" val="3031040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05720"/>
            <a:ext cx="12191980" cy="6857990"/>
          </a:xfrm>
          <a:prstGeom prst="rect">
            <a:avLst/>
          </a:prstGeom>
        </p:spPr>
      </p:pic>
      <p:sp useBgFill="1">
        <p:nvSpPr>
          <p:cNvPr id="8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86023" y="2922562"/>
            <a:ext cx="7219954" cy="1828801"/>
          </a:xfrm>
        </p:spPr>
        <p:txBody>
          <a:bodyPr>
            <a:normAutofit fontScale="90000"/>
          </a:bodyPr>
          <a:lstStyle/>
          <a:p>
            <a:r>
              <a:rPr lang="en-US" sz="7200" dirty="0"/>
              <a:t>What can you do to get ready for my class? </a:t>
            </a:r>
          </a:p>
        </p:txBody>
      </p:sp>
    </p:spTree>
    <p:extLst>
      <p:ext uri="{BB962C8B-B14F-4D97-AF65-F5344CB8AC3E}">
        <p14:creationId xmlns:p14="http://schemas.microsoft.com/office/powerpoint/2010/main" val="410299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76371D-6C05-4FBE-9FFA-BA697EBD90BB}"/>
              </a:ext>
            </a:extLst>
          </p:cNvPr>
          <p:cNvSpPr>
            <a:spLocks noGrp="1"/>
          </p:cNvSpPr>
          <p:nvPr>
            <p:ph idx="1"/>
          </p:nvPr>
        </p:nvSpPr>
        <p:spPr>
          <a:xfrm>
            <a:off x="1144202" y="1430948"/>
            <a:ext cx="10353762" cy="3714749"/>
          </a:xfrm>
        </p:spPr>
        <p:txBody>
          <a:bodyPr>
            <a:normAutofit fontScale="92500" lnSpcReduction="20000"/>
          </a:bodyPr>
          <a:lstStyle/>
          <a:p>
            <a:pPr marL="36900" indent="0" algn="ctr">
              <a:buNone/>
            </a:pPr>
            <a:r>
              <a:rPr lang="en-US" sz="26500" dirty="0">
                <a:solidFill>
                  <a:srgbClr val="FF6699"/>
                </a:solidFill>
              </a:rPr>
              <a:t>READ</a:t>
            </a:r>
          </a:p>
        </p:txBody>
      </p:sp>
    </p:spTree>
    <p:extLst>
      <p:ext uri="{BB962C8B-B14F-4D97-AF65-F5344CB8AC3E}">
        <p14:creationId xmlns:p14="http://schemas.microsoft.com/office/powerpoint/2010/main" val="86381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D15F-59DB-4C7C-9C94-CDFE0BA85887}"/>
              </a:ext>
            </a:extLst>
          </p:cNvPr>
          <p:cNvSpPr>
            <a:spLocks noGrp="1"/>
          </p:cNvSpPr>
          <p:nvPr>
            <p:ph type="title"/>
          </p:nvPr>
        </p:nvSpPr>
        <p:spPr/>
        <p:txBody>
          <a:bodyPr>
            <a:normAutofit/>
          </a:bodyPr>
          <a:lstStyle/>
          <a:p>
            <a:r>
              <a:rPr lang="en-US" sz="5400" b="1" dirty="0">
                <a:solidFill>
                  <a:srgbClr val="FF6699"/>
                </a:solidFill>
              </a:rPr>
              <a:t>Did you know. . . </a:t>
            </a:r>
          </a:p>
        </p:txBody>
      </p:sp>
      <p:sp>
        <p:nvSpPr>
          <p:cNvPr id="3" name="Content Placeholder 2">
            <a:extLst>
              <a:ext uri="{FF2B5EF4-FFF2-40B4-BE49-F238E27FC236}">
                <a16:creationId xmlns:a16="http://schemas.microsoft.com/office/drawing/2014/main" id="{AEAE904B-914F-4358-B606-48EFDB49C2F9}"/>
              </a:ext>
            </a:extLst>
          </p:cNvPr>
          <p:cNvSpPr>
            <a:spLocks noGrp="1"/>
          </p:cNvSpPr>
          <p:nvPr>
            <p:ph idx="1"/>
          </p:nvPr>
        </p:nvSpPr>
        <p:spPr/>
        <p:txBody>
          <a:bodyPr>
            <a:normAutofit fontScale="92500" lnSpcReduction="20000"/>
          </a:bodyPr>
          <a:lstStyle/>
          <a:p>
            <a:r>
              <a:rPr lang="en-US" i="0" dirty="0">
                <a:solidFill>
                  <a:schemeClr val="bg1"/>
                </a:solidFill>
                <a:effectLst/>
                <a:latin typeface="Lato"/>
              </a:rPr>
              <a:t>Reading </a:t>
            </a:r>
            <a:r>
              <a:rPr lang="en-US" i="0" strike="noStrike" dirty="0">
                <a:solidFill>
                  <a:schemeClr val="bg1"/>
                </a:solidFill>
                <a:effectLst/>
                <a:latin typeface="inherit"/>
                <a:hlinkClick r:id="rId2">
                  <a:extLst>
                    <a:ext uri="{A12FA001-AC4F-418D-AE19-62706E023703}">
                      <ahyp:hlinkClr xmlns:ahyp="http://schemas.microsoft.com/office/drawing/2018/hyperlinkcolor" val="tx"/>
                    </a:ext>
                  </a:extLst>
                </a:hlinkClick>
              </a:rPr>
              <a:t>reduces stress by 68 percent </a:t>
            </a:r>
            <a:r>
              <a:rPr lang="en-US" i="0" dirty="0">
                <a:solidFill>
                  <a:schemeClr val="bg1"/>
                </a:solidFill>
                <a:effectLst/>
                <a:latin typeface="Lato"/>
              </a:rPr>
              <a:t>.</a:t>
            </a:r>
          </a:p>
          <a:p>
            <a:pPr marL="36900" indent="0">
              <a:buNone/>
            </a:pPr>
            <a:endParaRPr lang="en-US" b="0" i="0" dirty="0">
              <a:solidFill>
                <a:schemeClr val="bg1"/>
              </a:solidFill>
              <a:effectLst/>
              <a:latin typeface="Lato"/>
            </a:endParaRPr>
          </a:p>
          <a:p>
            <a:r>
              <a:rPr lang="en-US" b="0" i="0" dirty="0">
                <a:solidFill>
                  <a:schemeClr val="bg1"/>
                </a:solidFill>
                <a:effectLst/>
                <a:latin typeface="Lato"/>
              </a:rPr>
              <a:t>Children learn </a:t>
            </a:r>
            <a:r>
              <a:rPr lang="en-US" b="0" i="0" strike="noStrike" dirty="0">
                <a:solidFill>
                  <a:schemeClr val="bg1"/>
                </a:solidFill>
                <a:effectLst/>
                <a:latin typeface="Lato"/>
                <a:hlinkClick r:id="rId3">
                  <a:extLst>
                    <a:ext uri="{A12FA001-AC4F-418D-AE19-62706E023703}">
                      <ahyp:hlinkClr xmlns:ahyp="http://schemas.microsoft.com/office/drawing/2018/hyperlinkcolor" val="tx"/>
                    </a:ext>
                  </a:extLst>
                </a:hlinkClick>
              </a:rPr>
              <a:t>4,000 to 12,000 words per year</a:t>
            </a:r>
            <a:r>
              <a:rPr lang="en-US" b="0" i="0" dirty="0">
                <a:solidFill>
                  <a:schemeClr val="bg1"/>
                </a:solidFill>
                <a:effectLst/>
                <a:latin typeface="Lato"/>
              </a:rPr>
              <a:t> through reading</a:t>
            </a:r>
          </a:p>
          <a:p>
            <a:pPr marL="36900" indent="0">
              <a:buNone/>
            </a:pPr>
            <a:endParaRPr lang="en-US" b="0" i="0" dirty="0">
              <a:solidFill>
                <a:schemeClr val="bg1"/>
              </a:solidFill>
              <a:effectLst/>
              <a:latin typeface="Lato"/>
            </a:endParaRPr>
          </a:p>
          <a:p>
            <a:pPr algn="l" fontAlgn="base"/>
            <a:r>
              <a:rPr lang="en-US" b="0" i="0" dirty="0">
                <a:solidFill>
                  <a:schemeClr val="bg1"/>
                </a:solidFill>
                <a:effectLst/>
                <a:latin typeface="Lato"/>
              </a:rPr>
              <a:t>Read 20 minutes a day, and you’ll read </a:t>
            </a:r>
            <a:r>
              <a:rPr lang="en-US" b="0" i="0" u="none" strike="noStrike" dirty="0">
                <a:solidFill>
                  <a:schemeClr val="bg1"/>
                </a:solidFill>
                <a:effectLst/>
                <a:latin typeface="inherit"/>
                <a:hlinkClick r:id="rId4">
                  <a:extLst>
                    <a:ext uri="{A12FA001-AC4F-418D-AE19-62706E023703}">
                      <ahyp:hlinkClr xmlns:ahyp="http://schemas.microsoft.com/office/drawing/2018/hyperlinkcolor" val="tx"/>
                    </a:ext>
                  </a:extLst>
                </a:hlinkClick>
              </a:rPr>
              <a:t>1,800,000 words per year</a:t>
            </a:r>
            <a:r>
              <a:rPr lang="en-US" b="0" i="0" dirty="0">
                <a:solidFill>
                  <a:schemeClr val="bg1"/>
                </a:solidFill>
                <a:effectLst/>
                <a:latin typeface="Lato"/>
              </a:rPr>
              <a:t>.</a:t>
            </a:r>
          </a:p>
          <a:p>
            <a:pPr marL="36900" indent="0" algn="l" fontAlgn="base">
              <a:buNone/>
            </a:pPr>
            <a:endParaRPr lang="en-US" b="0" i="0" dirty="0">
              <a:solidFill>
                <a:schemeClr val="bg1"/>
              </a:solidFill>
              <a:effectLst/>
              <a:latin typeface="Lato"/>
            </a:endParaRPr>
          </a:p>
          <a:p>
            <a:r>
              <a:rPr lang="en-US" b="0" i="0" dirty="0">
                <a:solidFill>
                  <a:schemeClr val="bg1"/>
                </a:solidFill>
                <a:effectLst/>
                <a:latin typeface="Lato"/>
              </a:rPr>
              <a:t>Children who read </a:t>
            </a:r>
            <a:r>
              <a:rPr lang="en-US" b="0" i="0" u="sng" strike="noStrike" dirty="0">
                <a:solidFill>
                  <a:schemeClr val="bg1"/>
                </a:solidFill>
                <a:effectLst/>
                <a:latin typeface="Lato"/>
                <a:hlinkClick r:id="rId3">
                  <a:extLst>
                    <a:ext uri="{A12FA001-AC4F-418D-AE19-62706E023703}">
                      <ahyp:hlinkClr xmlns:ahyp="http://schemas.microsoft.com/office/drawing/2018/hyperlinkcolor" val="tx"/>
                    </a:ext>
                  </a:extLst>
                </a:hlinkClick>
              </a:rPr>
              <a:t>1,000,000 words a year</a:t>
            </a:r>
            <a:r>
              <a:rPr lang="en-US" b="0" i="0" u="sng" dirty="0">
                <a:solidFill>
                  <a:schemeClr val="bg1"/>
                </a:solidFill>
                <a:effectLst/>
                <a:latin typeface="Lato"/>
              </a:rPr>
              <a:t> </a:t>
            </a:r>
            <a:r>
              <a:rPr lang="en-US" b="0" i="0" dirty="0">
                <a:solidFill>
                  <a:schemeClr val="bg1"/>
                </a:solidFill>
                <a:effectLst/>
                <a:latin typeface="Lato"/>
              </a:rPr>
              <a:t>are in the top two percent of reading achievement.</a:t>
            </a:r>
            <a:br>
              <a:rPr lang="en-US" dirty="0">
                <a:solidFill>
                  <a:schemeClr val="bg1"/>
                </a:solidFill>
              </a:rPr>
            </a:br>
            <a:endParaRPr lang="en-US" b="0" i="0" dirty="0">
              <a:solidFill>
                <a:schemeClr val="bg1"/>
              </a:solidFill>
              <a:effectLst/>
              <a:latin typeface="Lato"/>
            </a:endParaRPr>
          </a:p>
          <a:p>
            <a:endParaRPr lang="en-US" dirty="0"/>
          </a:p>
        </p:txBody>
      </p:sp>
    </p:spTree>
    <p:extLst>
      <p:ext uri="{BB962C8B-B14F-4D97-AF65-F5344CB8AC3E}">
        <p14:creationId xmlns:p14="http://schemas.microsoft.com/office/powerpoint/2010/main" val="410519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4E84A-D326-46BB-B5BB-53626C8B51DE}"/>
              </a:ext>
            </a:extLst>
          </p:cNvPr>
          <p:cNvSpPr>
            <a:spLocks noGrp="1"/>
          </p:cNvSpPr>
          <p:nvPr>
            <p:ph type="title"/>
          </p:nvPr>
        </p:nvSpPr>
        <p:spPr>
          <a:xfrm>
            <a:off x="913795" y="117230"/>
            <a:ext cx="10353762" cy="1257300"/>
          </a:xfrm>
        </p:spPr>
        <p:txBody>
          <a:bodyPr>
            <a:normAutofit/>
          </a:bodyPr>
          <a:lstStyle/>
          <a:p>
            <a:r>
              <a:rPr lang="en-US" sz="7200" b="1" dirty="0">
                <a:solidFill>
                  <a:srgbClr val="FF6699"/>
                </a:solidFill>
              </a:rPr>
              <a:t>READ</a:t>
            </a:r>
          </a:p>
        </p:txBody>
      </p:sp>
      <p:sp>
        <p:nvSpPr>
          <p:cNvPr id="3" name="Content Placeholder 2">
            <a:extLst>
              <a:ext uri="{FF2B5EF4-FFF2-40B4-BE49-F238E27FC236}">
                <a16:creationId xmlns:a16="http://schemas.microsoft.com/office/drawing/2014/main" id="{91F437BE-B7D9-4597-819E-979AD43C9DEE}"/>
              </a:ext>
            </a:extLst>
          </p:cNvPr>
          <p:cNvSpPr>
            <a:spLocks noGrp="1"/>
          </p:cNvSpPr>
          <p:nvPr>
            <p:ph idx="1"/>
          </p:nvPr>
        </p:nvSpPr>
        <p:spPr>
          <a:xfrm>
            <a:off x="913795" y="1147982"/>
            <a:ext cx="10353762" cy="4985532"/>
          </a:xfrm>
        </p:spPr>
        <p:txBody>
          <a:bodyPr>
            <a:normAutofit/>
          </a:bodyPr>
          <a:lstStyle/>
          <a:p>
            <a:r>
              <a:rPr lang="en-US" sz="2800" dirty="0">
                <a:solidFill>
                  <a:schemeClr val="bg1"/>
                </a:solidFill>
              </a:rPr>
              <a:t>If you are a current HISD student, you should have access to the HUB&gt;Digital Resources&gt;Language Arts&gt;</a:t>
            </a:r>
            <a:r>
              <a:rPr lang="en-US" sz="2800" dirty="0" err="1">
                <a:solidFill>
                  <a:schemeClr val="bg1"/>
                </a:solidFill>
              </a:rPr>
              <a:t>MackinVia</a:t>
            </a:r>
            <a:r>
              <a:rPr lang="en-US" sz="2800" dirty="0">
                <a:solidFill>
                  <a:schemeClr val="bg1"/>
                </a:solidFill>
              </a:rPr>
              <a:t> and Houston Public Library </a:t>
            </a:r>
          </a:p>
          <a:p>
            <a:r>
              <a:rPr lang="en-US" sz="2800" dirty="0">
                <a:solidFill>
                  <a:schemeClr val="bg1"/>
                </a:solidFill>
              </a:rPr>
              <a:t>Every student can go to Houston Public Library: </a:t>
            </a:r>
            <a:r>
              <a:rPr lang="en-US" sz="2800" dirty="0">
                <a:solidFill>
                  <a:schemeClr val="bg1"/>
                </a:solidFill>
                <a:hlinkClick r:id="rId2">
                  <a:extLst>
                    <a:ext uri="{A12FA001-AC4F-418D-AE19-62706E023703}">
                      <ahyp:hlinkClr xmlns:ahyp="http://schemas.microsoft.com/office/drawing/2018/hyperlinkcolor" val="tx"/>
                    </a:ext>
                  </a:extLst>
                </a:hlinkClick>
              </a:rPr>
              <a:t>https://halan.sdp.sirsi.net/client/en_US/hou/search/results?qu=digital%20resources</a:t>
            </a:r>
            <a:r>
              <a:rPr lang="en-US" sz="2800" dirty="0">
                <a:solidFill>
                  <a:schemeClr val="bg1"/>
                </a:solidFill>
              </a:rPr>
              <a:t>  where they have online resources like e-books, audiobooks, and programs that may interest you.  </a:t>
            </a:r>
          </a:p>
          <a:p>
            <a:r>
              <a:rPr lang="en-US" sz="2800" dirty="0">
                <a:solidFill>
                  <a:schemeClr val="bg1"/>
                </a:solidFill>
              </a:rPr>
              <a:t>For example: An hour with New York Best Times Selling author Jason Reynolds on June 26th.</a:t>
            </a:r>
          </a:p>
        </p:txBody>
      </p:sp>
    </p:spTree>
    <p:extLst>
      <p:ext uri="{BB962C8B-B14F-4D97-AF65-F5344CB8AC3E}">
        <p14:creationId xmlns:p14="http://schemas.microsoft.com/office/powerpoint/2010/main" val="364948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05720"/>
            <a:ext cx="12191980" cy="6857990"/>
          </a:xfrm>
          <a:prstGeom prst="rect">
            <a:avLst/>
          </a:prstGeom>
        </p:spPr>
      </p:pic>
      <p:sp useBgFill="1">
        <p:nvSpPr>
          <p:cNvPr id="8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93784" y="1024476"/>
            <a:ext cx="7219954" cy="1828801"/>
          </a:xfrm>
        </p:spPr>
        <p:txBody>
          <a:bodyPr>
            <a:normAutofit/>
          </a:bodyPr>
          <a:lstStyle/>
          <a:p>
            <a:r>
              <a:rPr lang="en-US" sz="7200" dirty="0"/>
              <a:t>Summer Reading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601200" y="2853277"/>
            <a:ext cx="7219954" cy="1049867"/>
          </a:xfrm>
        </p:spPr>
        <p:txBody>
          <a:bodyPr>
            <a:noAutofit/>
          </a:bodyPr>
          <a:lstStyle/>
          <a:p>
            <a:r>
              <a:rPr lang="en-US" sz="4800" u="sng" dirty="0">
                <a:solidFill>
                  <a:srgbClr val="FC09CC"/>
                </a:solidFill>
              </a:rPr>
              <a:t>The Hot Zone </a:t>
            </a:r>
          </a:p>
          <a:p>
            <a:r>
              <a:rPr lang="en-US" sz="4000" dirty="0">
                <a:solidFill>
                  <a:srgbClr val="FC09CC"/>
                </a:solidFill>
              </a:rPr>
              <a:t>by Richard Preston </a:t>
            </a:r>
          </a:p>
        </p:txBody>
      </p:sp>
    </p:spTree>
    <p:extLst>
      <p:ext uri="{BB962C8B-B14F-4D97-AF65-F5344CB8AC3E}">
        <p14:creationId xmlns:p14="http://schemas.microsoft.com/office/powerpoint/2010/main" val="390302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a:normAutofit/>
          </a:bodyPr>
          <a:lstStyle/>
          <a:p>
            <a:r>
              <a:rPr lang="en-US" dirty="0"/>
              <a:t>Welcome, Welcome!</a:t>
            </a:r>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3809781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144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28CDD186-03E3-4AED-BEB6-0B3BEC208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0AA83-30EF-47A6-BDD6-2DD099526C13}"/>
              </a:ext>
            </a:extLst>
          </p:cNvPr>
          <p:cNvSpPr>
            <a:spLocks noGrp="1"/>
          </p:cNvSpPr>
          <p:nvPr>
            <p:ph type="title"/>
          </p:nvPr>
        </p:nvSpPr>
        <p:spPr>
          <a:xfrm>
            <a:off x="913795" y="609599"/>
            <a:ext cx="5182205" cy="2819401"/>
          </a:xfrm>
        </p:spPr>
        <p:txBody>
          <a:bodyPr>
            <a:normAutofit/>
          </a:bodyPr>
          <a:lstStyle/>
          <a:p>
            <a:r>
              <a:rPr lang="en-US" sz="4800" dirty="0"/>
              <a:t>Here is what </a:t>
            </a:r>
            <a:r>
              <a:rPr lang="en-US" sz="4800" u="sng" dirty="0"/>
              <a:t>The Hot Zone </a:t>
            </a:r>
            <a:r>
              <a:rPr lang="en-US" sz="4800" dirty="0"/>
              <a:t>is all about:</a:t>
            </a:r>
          </a:p>
        </p:txBody>
      </p:sp>
      <p:sp>
        <p:nvSpPr>
          <p:cNvPr id="3" name="Content Placeholder 2">
            <a:extLst>
              <a:ext uri="{FF2B5EF4-FFF2-40B4-BE49-F238E27FC236}">
                <a16:creationId xmlns:a16="http://schemas.microsoft.com/office/drawing/2014/main" id="{F05F8809-E8A4-4A02-A4B0-2B647205BA0E}"/>
              </a:ext>
            </a:extLst>
          </p:cNvPr>
          <p:cNvSpPr>
            <a:spLocks noGrp="1"/>
          </p:cNvSpPr>
          <p:nvPr>
            <p:ph idx="1"/>
          </p:nvPr>
        </p:nvSpPr>
        <p:spPr>
          <a:xfrm>
            <a:off x="913795" y="1972101"/>
            <a:ext cx="5978072" cy="3722748"/>
          </a:xfrm>
        </p:spPr>
        <p:txBody>
          <a:bodyPr anchor="ctr">
            <a:normAutofit/>
          </a:bodyPr>
          <a:lstStyle/>
          <a:p>
            <a:pPr marL="36900" indent="0">
              <a:buClr>
                <a:srgbClr val="DE4A25"/>
              </a:buClr>
              <a:buNone/>
            </a:pPr>
            <a:endParaRPr lang="en-US">
              <a:hlinkClick r:id="rId3"/>
            </a:endParaRPr>
          </a:p>
          <a:p>
            <a:pPr marL="36900" indent="0">
              <a:buClr>
                <a:srgbClr val="DE4A25"/>
              </a:buClr>
              <a:buNone/>
            </a:pPr>
            <a:r>
              <a:rPr lang="en-US" dirty="0">
                <a:hlinkClick r:id="rId3"/>
              </a:rPr>
              <a:t>https://www.youtube.com/watch?v=6YxNYnHTxAg</a:t>
            </a:r>
            <a:r>
              <a:rPr lang="en-US" dirty="0"/>
              <a:t> </a:t>
            </a:r>
            <a:endParaRPr lang="en-US"/>
          </a:p>
        </p:txBody>
      </p:sp>
      <p:pic>
        <p:nvPicPr>
          <p:cNvPr id="1031" name="Picture 74">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028" name="Picture 4" descr="The Hot Zone: The Terrifying True Story of the Origins of the Ebola Virus:  Preston, Richard: 8601401254928: Amazon.com: Books">
            <a:extLst>
              <a:ext uri="{FF2B5EF4-FFF2-40B4-BE49-F238E27FC236}">
                <a16:creationId xmlns:a16="http://schemas.microsoft.com/office/drawing/2014/main" id="{8A184FB1-B2B7-40C2-9138-42685E6233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000" b="11389"/>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6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CE25-780D-4221-8254-86FBC62B4D96}"/>
              </a:ext>
            </a:extLst>
          </p:cNvPr>
          <p:cNvSpPr>
            <a:spLocks noGrp="1"/>
          </p:cNvSpPr>
          <p:nvPr>
            <p:ph type="title"/>
          </p:nvPr>
        </p:nvSpPr>
        <p:spPr/>
        <p:txBody>
          <a:bodyPr/>
          <a:lstStyle/>
          <a:p>
            <a:r>
              <a:rPr lang="en-US" dirty="0">
                <a:solidFill>
                  <a:srgbClr val="FFFF00"/>
                </a:solidFill>
              </a:rPr>
              <a:t>Why are we reading </a:t>
            </a:r>
            <a:r>
              <a:rPr lang="en-US" u="sng" dirty="0">
                <a:solidFill>
                  <a:srgbClr val="FFFF00"/>
                </a:solidFill>
              </a:rPr>
              <a:t>The Hot Zone? </a:t>
            </a:r>
            <a:endParaRPr lang="en-US" dirty="0">
              <a:solidFill>
                <a:srgbClr val="FFFF00"/>
              </a:solidFill>
            </a:endParaRPr>
          </a:p>
        </p:txBody>
      </p:sp>
      <p:sp>
        <p:nvSpPr>
          <p:cNvPr id="3" name="Content Placeholder 2">
            <a:extLst>
              <a:ext uri="{FF2B5EF4-FFF2-40B4-BE49-F238E27FC236}">
                <a16:creationId xmlns:a16="http://schemas.microsoft.com/office/drawing/2014/main" id="{B0F884D0-9560-4018-BB4A-C3C86688FA0C}"/>
              </a:ext>
            </a:extLst>
          </p:cNvPr>
          <p:cNvSpPr>
            <a:spLocks noGrp="1"/>
          </p:cNvSpPr>
          <p:nvPr>
            <p:ph idx="1"/>
          </p:nvPr>
        </p:nvSpPr>
        <p:spPr/>
        <p:txBody>
          <a:bodyPr/>
          <a:lstStyle/>
          <a:p>
            <a:r>
              <a:rPr lang="en-US" u="sng" dirty="0">
                <a:solidFill>
                  <a:srgbClr val="FFFF00"/>
                </a:solidFill>
              </a:rPr>
              <a:t>The Hot Zone</a:t>
            </a:r>
            <a:r>
              <a:rPr lang="en-US" dirty="0">
                <a:solidFill>
                  <a:srgbClr val="FFFF00"/>
                </a:solidFill>
              </a:rPr>
              <a:t> is a non-fiction book about the Ebola virus and how it is spread.  This book was selected because it fulfills the school’s mission to teach students a global perspective, and it is in alignment with the objectives of your science, AP Human Geography, and English I Pre-AP class.  </a:t>
            </a:r>
          </a:p>
          <a:p>
            <a:r>
              <a:rPr lang="en-US" dirty="0">
                <a:solidFill>
                  <a:srgbClr val="FFFF00"/>
                </a:solidFill>
              </a:rPr>
              <a:t>Also, in terms of difficulty this book is written at a Lexile level of a 1000.  That is equivalent to a 7</a:t>
            </a:r>
            <a:r>
              <a:rPr lang="en-US" baseline="30000" dirty="0">
                <a:solidFill>
                  <a:srgbClr val="FFFF00"/>
                </a:solidFill>
              </a:rPr>
              <a:t>th</a:t>
            </a:r>
            <a:r>
              <a:rPr lang="en-US" dirty="0">
                <a:solidFill>
                  <a:srgbClr val="FFFF00"/>
                </a:solidFill>
              </a:rPr>
              <a:t> grade reading level.  Now,  this Lexile level is a general average about the vocabulary in the book.  There are some parts of the book that may require more time/attention to understand because of the scientific nature of the text.  </a:t>
            </a:r>
          </a:p>
        </p:txBody>
      </p:sp>
    </p:spTree>
    <p:extLst>
      <p:ext uri="{BB962C8B-B14F-4D97-AF65-F5344CB8AC3E}">
        <p14:creationId xmlns:p14="http://schemas.microsoft.com/office/powerpoint/2010/main" val="538188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356D-E326-426C-A8B7-A0D75338524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C76717-C629-4D1F-B3E1-BD28C2B54ADA}"/>
              </a:ext>
            </a:extLst>
          </p:cNvPr>
          <p:cNvSpPr>
            <a:spLocks noGrp="1"/>
          </p:cNvSpPr>
          <p:nvPr>
            <p:ph idx="1"/>
          </p:nvPr>
        </p:nvSpPr>
        <p:spPr/>
        <p:txBody>
          <a:bodyPr/>
          <a:lstStyle/>
          <a:p>
            <a:pPr marL="36900" indent="0">
              <a:buNone/>
            </a:pPr>
            <a:r>
              <a:rPr lang="en-US" dirty="0"/>
              <a:t>Mrs. Y’s take on </a:t>
            </a:r>
            <a:r>
              <a:rPr lang="en-US" u="sng" dirty="0"/>
              <a:t>The Hot Zone</a:t>
            </a:r>
          </a:p>
          <a:p>
            <a:pPr marL="36900" indent="0">
              <a:buNone/>
            </a:pPr>
            <a:endParaRPr lang="en-US" dirty="0"/>
          </a:p>
        </p:txBody>
      </p:sp>
    </p:spTree>
    <p:extLst>
      <p:ext uri="{BB962C8B-B14F-4D97-AF65-F5344CB8AC3E}">
        <p14:creationId xmlns:p14="http://schemas.microsoft.com/office/powerpoint/2010/main" val="160458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Content Placeholder 4" descr="Mandrill face">
            <a:extLst>
              <a:ext uri="{FF2B5EF4-FFF2-40B4-BE49-F238E27FC236}">
                <a16:creationId xmlns:a16="http://schemas.microsoft.com/office/drawing/2014/main" id="{99821CF5-A88A-4785-A207-C8D977C05B5E}"/>
              </a:ext>
            </a:extLst>
          </p:cNvPr>
          <p:cNvPicPr>
            <a:picLocks noGrp="1" noChangeAspect="1"/>
          </p:cNvPicPr>
          <p:nvPr>
            <p:ph idx="1"/>
          </p:nvPr>
        </p:nvPicPr>
        <p:blipFill rotWithShape="1">
          <a:blip r:embed="rId3">
            <a:alphaModFix/>
          </a:blip>
          <a:srcRect t="12568" b="31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D221F0D2-C3E4-45CA-9D1A-644036392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39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D884-43EE-4E4A-911A-5E8E18BFFE4D}"/>
              </a:ext>
            </a:extLst>
          </p:cNvPr>
          <p:cNvSpPr>
            <a:spLocks noGrp="1"/>
          </p:cNvSpPr>
          <p:nvPr>
            <p:ph type="title"/>
          </p:nvPr>
        </p:nvSpPr>
        <p:spPr/>
        <p:txBody>
          <a:bodyPr/>
          <a:lstStyle/>
          <a:p>
            <a:r>
              <a:rPr lang="en-US" dirty="0"/>
              <a:t>When will you get your book?  </a:t>
            </a:r>
          </a:p>
        </p:txBody>
      </p:sp>
      <p:sp>
        <p:nvSpPr>
          <p:cNvPr id="3" name="Content Placeholder 2">
            <a:extLst>
              <a:ext uri="{FF2B5EF4-FFF2-40B4-BE49-F238E27FC236}">
                <a16:creationId xmlns:a16="http://schemas.microsoft.com/office/drawing/2014/main" id="{4CB59F03-860E-46BC-8C53-5BA1220F0FC1}"/>
              </a:ext>
            </a:extLst>
          </p:cNvPr>
          <p:cNvSpPr>
            <a:spLocks noGrp="1"/>
          </p:cNvSpPr>
          <p:nvPr>
            <p:ph idx="1"/>
          </p:nvPr>
        </p:nvSpPr>
        <p:spPr/>
        <p:txBody>
          <a:bodyPr/>
          <a:lstStyle/>
          <a:p>
            <a:r>
              <a:rPr lang="en-US" dirty="0"/>
              <a:t>Congrats!  We have purchased a copy of the book each all of you!  You will get it by the end of Phoenix Camp.  If you are at home, don’t worry- we are arranging a pick-up as we speak.  </a:t>
            </a:r>
          </a:p>
          <a:p>
            <a:r>
              <a:rPr lang="en-US" dirty="0"/>
              <a:t>But, if you need another copy/can’t pick your book there is a free copy you can see here: </a:t>
            </a:r>
            <a:r>
              <a:rPr lang="en-US" dirty="0">
                <a:hlinkClick r:id="rId2"/>
              </a:rPr>
              <a:t>http://1.droppdf.com/files/fr1vP/the-hot-zone-richard-preston.pdf</a:t>
            </a:r>
            <a:r>
              <a:rPr lang="en-US" dirty="0"/>
              <a:t>  </a:t>
            </a:r>
          </a:p>
          <a:p>
            <a:r>
              <a:rPr lang="en-US" dirty="0"/>
              <a:t>You can also find it for free online by going to Google and typing in The Hot Zone pdf.  The first link should open.  You don’t/shouldn’t download it because I can’t verify it is not going to crash your computer.  </a:t>
            </a:r>
          </a:p>
        </p:txBody>
      </p:sp>
    </p:spTree>
    <p:extLst>
      <p:ext uri="{BB962C8B-B14F-4D97-AF65-F5344CB8AC3E}">
        <p14:creationId xmlns:p14="http://schemas.microsoft.com/office/powerpoint/2010/main" val="248700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05720"/>
            <a:ext cx="12191980" cy="6857990"/>
          </a:xfrm>
          <a:prstGeom prst="rect">
            <a:avLst/>
          </a:prstGeom>
        </p:spPr>
      </p:pic>
      <p:sp useBgFill="1">
        <p:nvSpPr>
          <p:cNvPr id="8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93784" y="1024476"/>
            <a:ext cx="7219954" cy="1828801"/>
          </a:xfrm>
        </p:spPr>
        <p:txBody>
          <a:bodyPr>
            <a:normAutofit/>
          </a:bodyPr>
          <a:lstStyle/>
          <a:p>
            <a:r>
              <a:rPr lang="en-US" sz="7200" dirty="0"/>
              <a:t>Group Activity</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493784" y="3066753"/>
            <a:ext cx="7219954" cy="1049867"/>
          </a:xfrm>
        </p:spPr>
        <p:txBody>
          <a:bodyPr>
            <a:noAutofit/>
          </a:bodyPr>
          <a:lstStyle/>
          <a:p>
            <a:r>
              <a:rPr lang="en-US" sz="4000" dirty="0">
                <a:solidFill>
                  <a:srgbClr val="FC09CC"/>
                </a:solidFill>
              </a:rPr>
              <a:t>In-Class Literature Scavenger Hunt</a:t>
            </a:r>
          </a:p>
        </p:txBody>
      </p:sp>
    </p:spTree>
    <p:extLst>
      <p:ext uri="{BB962C8B-B14F-4D97-AF65-F5344CB8AC3E}">
        <p14:creationId xmlns:p14="http://schemas.microsoft.com/office/powerpoint/2010/main" val="63096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01B0C-2237-4409-AF2A-078852C17701}"/>
              </a:ext>
            </a:extLst>
          </p:cNvPr>
          <p:cNvSpPr>
            <a:spLocks noGrp="1"/>
          </p:cNvSpPr>
          <p:nvPr>
            <p:ph type="title"/>
          </p:nvPr>
        </p:nvSpPr>
        <p:spPr>
          <a:xfrm>
            <a:off x="562708" y="2677550"/>
            <a:ext cx="10691445" cy="1257300"/>
          </a:xfrm>
        </p:spPr>
        <p:txBody>
          <a:bodyPr>
            <a:noAutofit/>
          </a:bodyPr>
          <a:lstStyle/>
          <a:p>
            <a:r>
              <a:rPr lang="en-US" sz="4800" b="1" dirty="0"/>
              <a:t>Camp Counselors, can you please open up the document that I send in the chat of Microsoft Teams. Okay, let’s set a timer for 2 minutes for you to individually brainstorm your own answers for each question!  </a:t>
            </a:r>
          </a:p>
        </p:txBody>
      </p:sp>
    </p:spTree>
    <p:extLst>
      <p:ext uri="{BB962C8B-B14F-4D97-AF65-F5344CB8AC3E}">
        <p14:creationId xmlns:p14="http://schemas.microsoft.com/office/powerpoint/2010/main" val="3413311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669D1-18B9-4D82-8C86-784EA0973105}"/>
              </a:ext>
            </a:extLst>
          </p:cNvPr>
          <p:cNvSpPr>
            <a:spLocks noGrp="1"/>
          </p:cNvSpPr>
          <p:nvPr>
            <p:ph idx="1"/>
          </p:nvPr>
        </p:nvSpPr>
        <p:spPr>
          <a:xfrm>
            <a:off x="913795" y="872198"/>
            <a:ext cx="10353762" cy="4919002"/>
          </a:xfrm>
        </p:spPr>
        <p:txBody>
          <a:bodyPr>
            <a:normAutofit fontScale="92500" lnSpcReduction="10000"/>
          </a:bodyPr>
          <a:lstStyle/>
          <a:p>
            <a:pPr marL="36900" indent="0">
              <a:buNone/>
            </a:pPr>
            <a:r>
              <a:rPr lang="en-US" sz="4800" b="1" dirty="0"/>
              <a:t>After the 2 minutes, as a team I’d like you to go down the list and give as many answers as you can for each question. Set a timer for 15 minutes. Now can the Camp Counselors please type in the answer/names on he document?  Please, share your document in the chat with me once you have all shared.  </a:t>
            </a:r>
            <a:endParaRPr lang="en-US" sz="4400" dirty="0"/>
          </a:p>
        </p:txBody>
      </p:sp>
    </p:spTree>
    <p:extLst>
      <p:ext uri="{BB962C8B-B14F-4D97-AF65-F5344CB8AC3E}">
        <p14:creationId xmlns:p14="http://schemas.microsoft.com/office/powerpoint/2010/main" val="196439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0FF4-C688-40C3-AC99-89569A52495F}"/>
              </a:ext>
            </a:extLst>
          </p:cNvPr>
          <p:cNvSpPr>
            <a:spLocks noGrp="1"/>
          </p:cNvSpPr>
          <p:nvPr>
            <p:ph type="title"/>
          </p:nvPr>
        </p:nvSpPr>
        <p:spPr>
          <a:xfrm>
            <a:off x="913795" y="609600"/>
            <a:ext cx="10353762" cy="5045612"/>
          </a:xfrm>
          <a:solidFill>
            <a:srgbClr val="FFC000"/>
          </a:solidFill>
        </p:spPr>
        <p:txBody>
          <a:bodyPr>
            <a:normAutofit/>
          </a:bodyPr>
          <a:lstStyle/>
          <a:p>
            <a:r>
              <a:rPr lang="en-US" sz="4400" dirty="0">
                <a:solidFill>
                  <a:schemeClr val="accent1">
                    <a:lumMod val="50000"/>
                  </a:schemeClr>
                </a:solidFill>
              </a:rPr>
              <a:t>Counselors,  Please share some student answers here in the chat with me!  </a:t>
            </a:r>
          </a:p>
        </p:txBody>
      </p:sp>
    </p:spTree>
    <p:extLst>
      <p:ext uri="{BB962C8B-B14F-4D97-AF65-F5344CB8AC3E}">
        <p14:creationId xmlns:p14="http://schemas.microsoft.com/office/powerpoint/2010/main" val="51675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a:normAutofit/>
          </a:bodyPr>
          <a:lstStyle/>
          <a:p>
            <a:r>
              <a:rPr lang="en-US" dirty="0"/>
              <a:t>Welcome, Welcome!</a:t>
            </a:r>
          </a:p>
        </p:txBody>
      </p:sp>
      <p:graphicFrame>
        <p:nvGraphicFramePr>
          <p:cNvPr id="5" name="Content Placeholder 2" descr="SmartArt Graphic">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348756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950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05720"/>
            <a:ext cx="12191980" cy="6857990"/>
          </a:xfrm>
          <a:prstGeom prst="rect">
            <a:avLst/>
          </a:prstGeom>
        </p:spPr>
      </p:pic>
      <p:sp useBgFill="1">
        <p:nvSpPr>
          <p:cNvPr id="8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708616" y="2178027"/>
            <a:ext cx="7219954" cy="1828801"/>
          </a:xfrm>
        </p:spPr>
        <p:txBody>
          <a:bodyPr>
            <a:normAutofit/>
          </a:bodyPr>
          <a:lstStyle/>
          <a:p>
            <a:r>
              <a:rPr lang="en-US" sz="7200" dirty="0"/>
              <a:t>About Me</a:t>
            </a:r>
          </a:p>
        </p:txBody>
      </p:sp>
    </p:spTree>
    <p:extLst>
      <p:ext uri="{BB962C8B-B14F-4D97-AF65-F5344CB8AC3E}">
        <p14:creationId xmlns:p14="http://schemas.microsoft.com/office/powerpoint/2010/main" val="374008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8D333F3-D758-4ACC-85AE-123F8F6D8925}"/>
              </a:ext>
            </a:extLst>
          </p:cNvPr>
          <p:cNvPicPr>
            <a:picLocks noChangeAspect="1"/>
          </p:cNvPicPr>
          <p:nvPr/>
        </p:nvPicPr>
        <p:blipFill rotWithShape="1">
          <a:blip r:embed="rId3"/>
          <a:srcRect t="7344" r="-1" b="54340"/>
          <a:stretch/>
        </p:blipFill>
        <p:spPr>
          <a:xfrm>
            <a:off x="643467" y="643467"/>
            <a:ext cx="10905066" cy="5571066"/>
          </a:xfrm>
          <a:prstGeom prst="rect">
            <a:avLst/>
          </a:prstGeom>
        </p:spPr>
      </p:pic>
      <p:sp>
        <p:nvSpPr>
          <p:cNvPr id="4" name="AutoShape 2" descr="Image">
            <a:extLst>
              <a:ext uri="{FF2B5EF4-FFF2-40B4-BE49-F238E27FC236}">
                <a16:creationId xmlns:a16="http://schemas.microsoft.com/office/drawing/2014/main" id="{D5587551-C418-49FA-8978-7BD7D7C0180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869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B9F46C7-88FC-4D93-B4AC-178FD877E84B}"/>
              </a:ext>
            </a:extLst>
          </p:cNvPr>
          <p:cNvPicPr>
            <a:picLocks noGrp="1" noChangeAspect="1"/>
          </p:cNvPicPr>
          <p:nvPr>
            <p:ph idx="1"/>
          </p:nvPr>
        </p:nvPicPr>
        <p:blipFill rotWithShape="1">
          <a:blip r:embed="rId3"/>
          <a:srcRect t="14472" r="1" b="17413"/>
          <a:stretch/>
        </p:blipFill>
        <p:spPr>
          <a:xfrm>
            <a:off x="643467" y="643467"/>
            <a:ext cx="10905066" cy="5571066"/>
          </a:xfrm>
          <a:prstGeom prst="rect">
            <a:avLst/>
          </a:prstGeom>
        </p:spPr>
      </p:pic>
    </p:spTree>
    <p:extLst>
      <p:ext uri="{BB962C8B-B14F-4D97-AF65-F5344CB8AC3E}">
        <p14:creationId xmlns:p14="http://schemas.microsoft.com/office/powerpoint/2010/main" val="377443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74E0B5-0BB7-46B8-9818-C90A0B0F0986}"/>
              </a:ext>
            </a:extLst>
          </p:cNvPr>
          <p:cNvSpPr>
            <a:spLocks noGrp="1"/>
          </p:cNvSpPr>
          <p:nvPr>
            <p:ph sz="half" idx="2"/>
          </p:nvPr>
        </p:nvSpPr>
        <p:spPr>
          <a:xfrm>
            <a:off x="6593596" y="790455"/>
            <a:ext cx="4856841" cy="5277091"/>
          </a:xfrm>
        </p:spPr>
        <p:txBody>
          <a:bodyPr>
            <a:normAutofit lnSpcReduction="10000"/>
          </a:bodyPr>
          <a:lstStyle/>
          <a:p>
            <a:r>
              <a:rPr lang="en-US" sz="2800" dirty="0"/>
              <a:t>When I am at home, I mainly focus on taking care of my family.  I have a husband and two very busy toddlers that fill my days with fun and learning. </a:t>
            </a:r>
          </a:p>
          <a:p>
            <a:r>
              <a:rPr lang="en-US" sz="2800" dirty="0"/>
              <a:t>If I have free-time, I love going to book club and taking care of my garden- yes, it was a quarantine hobby.  </a:t>
            </a:r>
          </a:p>
          <a:p>
            <a:pPr marL="36900" indent="0">
              <a:buNone/>
            </a:pPr>
            <a:endParaRPr lang="en-US" dirty="0"/>
          </a:p>
        </p:txBody>
      </p:sp>
      <p:sp>
        <p:nvSpPr>
          <p:cNvPr id="6" name="Content Placeholder 5">
            <a:extLst>
              <a:ext uri="{FF2B5EF4-FFF2-40B4-BE49-F238E27FC236}">
                <a16:creationId xmlns:a16="http://schemas.microsoft.com/office/drawing/2014/main" id="{5E5D6113-CB43-45A5-BBD7-30B03768EDCB}"/>
              </a:ext>
            </a:extLst>
          </p:cNvPr>
          <p:cNvSpPr>
            <a:spLocks noGrp="1"/>
          </p:cNvSpPr>
          <p:nvPr>
            <p:ph sz="half" idx="1"/>
          </p:nvPr>
        </p:nvSpPr>
        <p:spPr>
          <a:xfrm>
            <a:off x="924443" y="790455"/>
            <a:ext cx="4856841" cy="5277090"/>
          </a:xfrm>
        </p:spPr>
        <p:txBody>
          <a:bodyPr>
            <a:normAutofit lnSpcReduction="10000"/>
          </a:bodyPr>
          <a:lstStyle/>
          <a:p>
            <a:r>
              <a:rPr lang="en-US" sz="2800" dirty="0"/>
              <a:t>When I am here at school, I love working with my students to keep them engaged with reading and to improve their writing!  I am Editor-in-Chief for our class.  </a:t>
            </a:r>
          </a:p>
          <a:p>
            <a:r>
              <a:rPr lang="en-US" sz="2800" dirty="0"/>
              <a:t>I am also the teacher-sponsor of a reading and writing club here on campus.  We will participate in Name That Book this year! </a:t>
            </a:r>
          </a:p>
        </p:txBody>
      </p:sp>
      <p:cxnSp>
        <p:nvCxnSpPr>
          <p:cNvPr id="8" name="Straight Connector 7">
            <a:extLst>
              <a:ext uri="{FF2B5EF4-FFF2-40B4-BE49-F238E27FC236}">
                <a16:creationId xmlns:a16="http://schemas.microsoft.com/office/drawing/2014/main" id="{81849E96-2E39-41D9-BD4A-F5D40DF7FB25}"/>
              </a:ext>
            </a:extLst>
          </p:cNvPr>
          <p:cNvCxnSpPr/>
          <p:nvPr/>
        </p:nvCxnSpPr>
        <p:spPr>
          <a:xfrm>
            <a:off x="6096000" y="281354"/>
            <a:ext cx="0" cy="6119446"/>
          </a:xfrm>
          <a:prstGeom prst="line">
            <a:avLst/>
          </a:prstGeom>
          <a:ln w="88900">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385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05AC74-6838-4CD9-B157-B3BB3E2F541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05720"/>
            <a:ext cx="12191980" cy="6857990"/>
          </a:xfrm>
          <a:prstGeom prst="rect">
            <a:avLst/>
          </a:prstGeom>
        </p:spPr>
      </p:pic>
      <p:sp useBgFill="1">
        <p:nvSpPr>
          <p:cNvPr id="88"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93784" y="2514599"/>
            <a:ext cx="7219954" cy="1828801"/>
          </a:xfrm>
        </p:spPr>
        <p:txBody>
          <a:bodyPr>
            <a:normAutofit fontScale="90000"/>
          </a:bodyPr>
          <a:lstStyle/>
          <a:p>
            <a:r>
              <a:rPr lang="en-US" sz="7200" dirty="0"/>
              <a:t>What will this year look like? </a:t>
            </a:r>
          </a:p>
        </p:txBody>
      </p:sp>
    </p:spTree>
    <p:extLst>
      <p:ext uri="{BB962C8B-B14F-4D97-AF65-F5344CB8AC3E}">
        <p14:creationId xmlns:p14="http://schemas.microsoft.com/office/powerpoint/2010/main" val="29931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7.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8.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3AD49-9331-450C-A2FE-6857A4DB38C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{3425F953-C7DC-4F38-8E0F-B351322A1AB5}tf00934815_win32</Template>
  <TotalTime>1479</TotalTime>
  <Words>1260</Words>
  <Application>Microsoft Office PowerPoint</Application>
  <PresentationFormat>Widescreen</PresentationFormat>
  <Paragraphs>73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Goudy Old Style</vt:lpstr>
      <vt:lpstr>inherit</vt:lpstr>
      <vt:lpstr>Lato</vt:lpstr>
      <vt:lpstr>Wingdings 2</vt:lpstr>
      <vt:lpstr>SlateVTI</vt:lpstr>
      <vt:lpstr>English I Pre AP with Mrs. Yeriazarian </vt:lpstr>
      <vt:lpstr>Welcome, Welcome!</vt:lpstr>
      <vt:lpstr>Counselors,  Please share some student answers here in the chat with me!  </vt:lpstr>
      <vt:lpstr>Welcome, Welcome!</vt:lpstr>
      <vt:lpstr>About Me</vt:lpstr>
      <vt:lpstr>PowerPoint Presentation</vt:lpstr>
      <vt:lpstr>PowerPoint Presentation</vt:lpstr>
      <vt:lpstr>PowerPoint Presentation</vt:lpstr>
      <vt:lpstr>What will this year look like? </vt:lpstr>
      <vt:lpstr>Warning:  Mrs. Y loves teaching grammar! </vt:lpstr>
      <vt:lpstr>Insert cheesy quote about reading here!  </vt:lpstr>
      <vt:lpstr>We will be reading this year.  I have a few titles in mind, but I am waiting until we start to work together to finalize my choices.  </vt:lpstr>
      <vt:lpstr>For the most part, books will be provided for you. You may purchase personal copies if you’d like to write in your book.   There may be one or two titles that I will ask you to purchase, but I will give you at least a month of notice ahead of time, and we will provide books for students who cannot afford them.  </vt:lpstr>
      <vt:lpstr>Testing</vt:lpstr>
      <vt:lpstr>What can you do to get ready for my class? </vt:lpstr>
      <vt:lpstr>PowerPoint Presentation</vt:lpstr>
      <vt:lpstr>Did you know. . . </vt:lpstr>
      <vt:lpstr>READ</vt:lpstr>
      <vt:lpstr>Summer Reading</vt:lpstr>
      <vt:lpstr>Here is what The Hot Zone is all about:</vt:lpstr>
      <vt:lpstr>Why are we reading The Hot Zone? </vt:lpstr>
      <vt:lpstr>PowerPoint Presentation</vt:lpstr>
      <vt:lpstr>PowerPoint Presentation</vt:lpstr>
      <vt:lpstr>When will you get your book?  </vt:lpstr>
      <vt:lpstr>Group Activity</vt:lpstr>
      <vt:lpstr>Camp Counselors, can you please open up the document that I send in the chat of Microsoft Teams. Okay, let’s set a timer for 2 minutes for you to individually brainstorm your own answers for each question!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 Pre AP with Mrs. Yeriazarian </dc:title>
  <dc:creator>Yeriazarian, Christine A</dc:creator>
  <cp:lastModifiedBy>Yeriazarian, Christine A</cp:lastModifiedBy>
  <cp:revision>26</cp:revision>
  <dcterms:created xsi:type="dcterms:W3CDTF">2021-06-23T15:05:08Z</dcterms:created>
  <dcterms:modified xsi:type="dcterms:W3CDTF">2021-06-24T15:44:50Z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