
<file path=[Content_Types].xml><?xml version="1.0" encoding="utf-8"?>
<Types xmlns="http://schemas.openxmlformats.org/package/2006/content-types">
  <Default Extension="bin" ContentType="application/vnd.ms-office.activeX"/>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activeX/activeX5.xml" ContentType="application/vnd.ms-office.activeX+xml"/>
  <Override PartName="/ppt/activeX/activeX6.xml" ContentType="application/vnd.ms-office.activeX+xml"/>
  <Override PartName="/ppt/activeX/activeX7.xml" ContentType="application/vnd.ms-office.activeX+xml"/>
  <Override PartName="/ppt/activeX/activeX8.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72" r:id="rId5"/>
    <p:sldId id="270" r:id="rId6"/>
    <p:sldId id="269" r:id="rId7"/>
    <p:sldId id="277" r:id="rId8"/>
    <p:sldId id="276" r:id="rId9"/>
    <p:sldId id="278" r:id="rId10"/>
    <p:sldId id="279" r:id="rId11"/>
    <p:sldId id="280" r:id="rId12"/>
    <p:sldId id="281" r:id="rId13"/>
    <p:sldId id="271" r:id="rId14"/>
    <p:sldId id="259" r:id="rId15"/>
    <p:sldId id="263" r:id="rId16"/>
    <p:sldId id="261" r:id="rId17"/>
    <p:sldId id="262" r:id="rId18"/>
    <p:sldId id="264" r:id="rId19"/>
    <p:sldId id="266" r:id="rId20"/>
    <p:sldId id="260" r:id="rId21"/>
    <p:sldId id="265" r:id="rId22"/>
    <p:sldId id="273" r:id="rId23"/>
    <p:sldId id="267" r:id="rId24"/>
    <p:sldId id="268" r:id="rId25"/>
    <p:sldId id="274" r:id="rId26"/>
    <p:sldId id="275"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activeX1.xml><?xml version="1.0" encoding="utf-8"?>
<ax:ocx xmlns:ax="http://schemas.microsoft.com/office/2006/activeX" xmlns:r="http://schemas.openxmlformats.org/officeDocument/2006/relationships" ax:classid="{5512D118-5CC6-11CF-8D67-00AA00BDCE1D}" ax:persistence="persistStream" r:id="rId1"/>
</file>

<file path=ppt/activeX/activeX2.xml><?xml version="1.0" encoding="utf-8"?>
<ax:ocx xmlns:ax="http://schemas.microsoft.com/office/2006/activeX" xmlns:r="http://schemas.openxmlformats.org/officeDocument/2006/relationships" ax:classid="{5512D118-5CC6-11CF-8D67-00AA00BDCE1D}" ax:persistence="persistStream" r:id="rId1"/>
</file>

<file path=ppt/activeX/activeX3.xml><?xml version="1.0" encoding="utf-8"?>
<ax:ocx xmlns:ax="http://schemas.microsoft.com/office/2006/activeX" xmlns:r="http://schemas.openxmlformats.org/officeDocument/2006/relationships" ax:classid="{5512D118-5CC6-11CF-8D67-00AA00BDCE1D}" ax:persistence="persistStream" r:id="rId1"/>
</file>

<file path=ppt/activeX/activeX4.xml><?xml version="1.0" encoding="utf-8"?>
<ax:ocx xmlns:ax="http://schemas.microsoft.com/office/2006/activeX" xmlns:r="http://schemas.openxmlformats.org/officeDocument/2006/relationships" ax:classid="{5512D118-5CC6-11CF-8D67-00AA00BDCE1D}" ax:persistence="persistStream" r:id="rId1"/>
</file>

<file path=ppt/activeX/activeX5.xml><?xml version="1.0" encoding="utf-8"?>
<ax:ocx xmlns:ax="http://schemas.microsoft.com/office/2006/activeX" xmlns:r="http://schemas.openxmlformats.org/officeDocument/2006/relationships" ax:classid="{5512D118-5CC6-11CF-8D67-00AA00BDCE1D}" ax:persistence="persistStream" r:id="rId1"/>
</file>

<file path=ppt/activeX/activeX6.xml><?xml version="1.0" encoding="utf-8"?>
<ax:ocx xmlns:ax="http://schemas.microsoft.com/office/2006/activeX" xmlns:r="http://schemas.openxmlformats.org/officeDocument/2006/relationships" ax:classid="{5512D118-5CC6-11CF-8D67-00AA00BDCE1D}" ax:persistence="persistStream" r:id="rId1"/>
</file>

<file path=ppt/activeX/activeX7.xml><?xml version="1.0" encoding="utf-8"?>
<ax:ocx xmlns:ax="http://schemas.microsoft.com/office/2006/activeX" xmlns:r="http://schemas.openxmlformats.org/officeDocument/2006/relationships" ax:classid="{5512D118-5CC6-11CF-8D67-00AA00BDCE1D}" ax:persistence="persistStream" r:id="rId1"/>
</file>

<file path=ppt/activeX/activeX8.xml><?xml version="1.0" encoding="utf-8"?>
<ax:ocx xmlns:ax="http://schemas.microsoft.com/office/2006/activeX" xmlns:r="http://schemas.openxmlformats.org/officeDocument/2006/relationships" ax:classid="{5512D118-5CC6-11CF-8D67-00AA00BDCE1D}" ax:persistence="persistStream" r:id="rId1"/>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C5E6F5-CD4B-4EC1-A004-09FC2C75E6C5}"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81249741-E58C-428A-BEC1-9D44AA015208}">
      <dgm:prSet custT="1"/>
      <dgm:spPr/>
      <dgm:t>
        <a:bodyPr/>
        <a:lstStyle/>
        <a:p>
          <a:pPr>
            <a:defRPr cap="all"/>
          </a:pPr>
          <a:r>
            <a:rPr lang="en-US" sz="1600" dirty="0"/>
            <a:t>This is our first year to use this program, so we are all figuring it out together.  </a:t>
          </a:r>
        </a:p>
      </dgm:t>
    </dgm:pt>
    <dgm:pt modelId="{AE8AED86-C603-4F86-8A3B-C343F8315460}" type="parTrans" cxnId="{E4221FD7-D383-4A45-8705-54732150DFFF}">
      <dgm:prSet/>
      <dgm:spPr/>
      <dgm:t>
        <a:bodyPr/>
        <a:lstStyle/>
        <a:p>
          <a:endParaRPr lang="en-US"/>
        </a:p>
      </dgm:t>
    </dgm:pt>
    <dgm:pt modelId="{CDC7DFFB-BE19-4B86-B38F-1D859FB8445E}" type="sibTrans" cxnId="{E4221FD7-D383-4A45-8705-54732150DFFF}">
      <dgm:prSet/>
      <dgm:spPr/>
      <dgm:t>
        <a:bodyPr/>
        <a:lstStyle/>
        <a:p>
          <a:endParaRPr lang="en-US"/>
        </a:p>
      </dgm:t>
    </dgm:pt>
    <dgm:pt modelId="{CBDE8AD9-283F-489B-8470-031E54187730}">
      <dgm:prSet custT="1"/>
      <dgm:spPr/>
      <dgm:t>
        <a:bodyPr/>
        <a:lstStyle/>
        <a:p>
          <a:pPr>
            <a:defRPr cap="all"/>
          </a:pPr>
          <a:r>
            <a:rPr lang="en-US" sz="1600" dirty="0"/>
            <a:t>We purchased this program primarily to help our Freshman and Sophomores become TSI complete!  </a:t>
          </a:r>
        </a:p>
      </dgm:t>
    </dgm:pt>
    <dgm:pt modelId="{5B2C6C32-BC0F-4C46-B729-D85E41792147}" type="parTrans" cxnId="{50909A45-B970-490E-B572-7366EE8539FE}">
      <dgm:prSet/>
      <dgm:spPr/>
      <dgm:t>
        <a:bodyPr/>
        <a:lstStyle/>
        <a:p>
          <a:endParaRPr lang="en-US"/>
        </a:p>
      </dgm:t>
    </dgm:pt>
    <dgm:pt modelId="{EDA695EF-91F2-49C5-97BC-EA51FE8797D0}" type="sibTrans" cxnId="{50909A45-B970-490E-B572-7366EE8539FE}">
      <dgm:prSet/>
      <dgm:spPr/>
      <dgm:t>
        <a:bodyPr/>
        <a:lstStyle/>
        <a:p>
          <a:endParaRPr lang="en-US"/>
        </a:p>
      </dgm:t>
    </dgm:pt>
    <dgm:pt modelId="{2F221CE6-C07B-488D-A780-8490381C79CC}" type="pres">
      <dgm:prSet presAssocID="{24C5E6F5-CD4B-4EC1-A004-09FC2C75E6C5}" presName="root" presStyleCnt="0">
        <dgm:presLayoutVars>
          <dgm:dir/>
          <dgm:resizeHandles val="exact"/>
        </dgm:presLayoutVars>
      </dgm:prSet>
      <dgm:spPr/>
    </dgm:pt>
    <dgm:pt modelId="{DEDC05B8-90C3-451C-983A-088204EEDB50}" type="pres">
      <dgm:prSet presAssocID="{81249741-E58C-428A-BEC1-9D44AA015208}" presName="compNode" presStyleCnt="0"/>
      <dgm:spPr/>
    </dgm:pt>
    <dgm:pt modelId="{96B18F29-544D-40D0-86EE-A2242D8B9B5C}" type="pres">
      <dgm:prSet presAssocID="{81249741-E58C-428A-BEC1-9D44AA015208}" presName="iconBgRect" presStyleLbl="bgShp" presStyleIdx="0" presStyleCnt="2" custScaleX="149916" custScaleY="155705"/>
      <dgm:spPr/>
    </dgm:pt>
    <dgm:pt modelId="{162BCF37-63C7-4403-B50E-0AF42504CDAA}" type="pres">
      <dgm:prSet presAssocID="{81249741-E58C-428A-BEC1-9D44AA01520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8AF64977-7B6A-4454-BE5B-7D8832979A13}" type="pres">
      <dgm:prSet presAssocID="{81249741-E58C-428A-BEC1-9D44AA015208}" presName="spaceRect" presStyleCnt="0"/>
      <dgm:spPr/>
    </dgm:pt>
    <dgm:pt modelId="{6FFD2160-7D8D-4D83-8049-62ABD721A36E}" type="pres">
      <dgm:prSet presAssocID="{81249741-E58C-428A-BEC1-9D44AA015208}" presName="textRect" presStyleLbl="revTx" presStyleIdx="0" presStyleCnt="2">
        <dgm:presLayoutVars>
          <dgm:chMax val="1"/>
          <dgm:chPref val="1"/>
        </dgm:presLayoutVars>
      </dgm:prSet>
      <dgm:spPr/>
    </dgm:pt>
    <dgm:pt modelId="{BB25773D-43CA-45B9-9A1F-FAF43C76775C}" type="pres">
      <dgm:prSet presAssocID="{CDC7DFFB-BE19-4B86-B38F-1D859FB8445E}" presName="sibTrans" presStyleCnt="0"/>
      <dgm:spPr/>
    </dgm:pt>
    <dgm:pt modelId="{F33D8BDD-7480-448C-848D-2C5D8787A659}" type="pres">
      <dgm:prSet presAssocID="{CBDE8AD9-283F-489B-8470-031E54187730}" presName="compNode" presStyleCnt="0"/>
      <dgm:spPr/>
    </dgm:pt>
    <dgm:pt modelId="{BD801245-67BA-4228-8C0D-B003F402F511}" type="pres">
      <dgm:prSet presAssocID="{CBDE8AD9-283F-489B-8470-031E54187730}" presName="iconBgRect" presStyleLbl="bgShp" presStyleIdx="1" presStyleCnt="2" custScaleX="163424" custScaleY="154753"/>
      <dgm:spPr/>
    </dgm:pt>
    <dgm:pt modelId="{925365BA-6160-4396-97CD-A05EB7D8DB1B}" type="pres">
      <dgm:prSet presAssocID="{CBDE8AD9-283F-489B-8470-031E5418773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hoolhouse"/>
        </a:ext>
      </dgm:extLst>
    </dgm:pt>
    <dgm:pt modelId="{0A325EB8-6F08-45F0-A31B-37764EBC1BB0}" type="pres">
      <dgm:prSet presAssocID="{CBDE8AD9-283F-489B-8470-031E54187730}" presName="spaceRect" presStyleCnt="0"/>
      <dgm:spPr/>
    </dgm:pt>
    <dgm:pt modelId="{27F424C7-BB35-4D05-94F7-57E8DD88B1CE}" type="pres">
      <dgm:prSet presAssocID="{CBDE8AD9-283F-489B-8470-031E54187730}" presName="textRect" presStyleLbl="revTx" presStyleIdx="1" presStyleCnt="2">
        <dgm:presLayoutVars>
          <dgm:chMax val="1"/>
          <dgm:chPref val="1"/>
        </dgm:presLayoutVars>
      </dgm:prSet>
      <dgm:spPr/>
    </dgm:pt>
  </dgm:ptLst>
  <dgm:cxnLst>
    <dgm:cxn modelId="{50909A45-B970-490E-B572-7366EE8539FE}" srcId="{24C5E6F5-CD4B-4EC1-A004-09FC2C75E6C5}" destId="{CBDE8AD9-283F-489B-8470-031E54187730}" srcOrd="1" destOrd="0" parTransId="{5B2C6C32-BC0F-4C46-B729-D85E41792147}" sibTransId="{EDA695EF-91F2-49C5-97BC-EA51FE8797D0}"/>
    <dgm:cxn modelId="{43347A67-E041-4427-AADE-CF59DE6C1087}" type="presOf" srcId="{24C5E6F5-CD4B-4EC1-A004-09FC2C75E6C5}" destId="{2F221CE6-C07B-488D-A780-8490381C79CC}" srcOrd="0" destOrd="0" presId="urn:microsoft.com/office/officeart/2018/5/layout/IconCircleLabelList"/>
    <dgm:cxn modelId="{6CEE148A-5324-48BE-A9BC-C7267E5B388F}" type="presOf" srcId="{81249741-E58C-428A-BEC1-9D44AA015208}" destId="{6FFD2160-7D8D-4D83-8049-62ABD721A36E}" srcOrd="0" destOrd="0" presId="urn:microsoft.com/office/officeart/2018/5/layout/IconCircleLabelList"/>
    <dgm:cxn modelId="{9C5E3FAC-05A6-4243-9879-AE48B45DD98A}" type="presOf" srcId="{CBDE8AD9-283F-489B-8470-031E54187730}" destId="{27F424C7-BB35-4D05-94F7-57E8DD88B1CE}" srcOrd="0" destOrd="0" presId="urn:microsoft.com/office/officeart/2018/5/layout/IconCircleLabelList"/>
    <dgm:cxn modelId="{E4221FD7-D383-4A45-8705-54732150DFFF}" srcId="{24C5E6F5-CD4B-4EC1-A004-09FC2C75E6C5}" destId="{81249741-E58C-428A-BEC1-9D44AA015208}" srcOrd="0" destOrd="0" parTransId="{AE8AED86-C603-4F86-8A3B-C343F8315460}" sibTransId="{CDC7DFFB-BE19-4B86-B38F-1D859FB8445E}"/>
    <dgm:cxn modelId="{D4AC8DBA-EB67-4B8E-A5EC-4E2C559E7E22}" type="presParOf" srcId="{2F221CE6-C07B-488D-A780-8490381C79CC}" destId="{DEDC05B8-90C3-451C-983A-088204EEDB50}" srcOrd="0" destOrd="0" presId="urn:microsoft.com/office/officeart/2018/5/layout/IconCircleLabelList"/>
    <dgm:cxn modelId="{C6FCE62B-9C82-4525-8885-0310C7F120DA}" type="presParOf" srcId="{DEDC05B8-90C3-451C-983A-088204EEDB50}" destId="{96B18F29-544D-40D0-86EE-A2242D8B9B5C}" srcOrd="0" destOrd="0" presId="urn:microsoft.com/office/officeart/2018/5/layout/IconCircleLabelList"/>
    <dgm:cxn modelId="{7D968994-07CC-48F5-BE6E-ABA12233BDEE}" type="presParOf" srcId="{DEDC05B8-90C3-451C-983A-088204EEDB50}" destId="{162BCF37-63C7-4403-B50E-0AF42504CDAA}" srcOrd="1" destOrd="0" presId="urn:microsoft.com/office/officeart/2018/5/layout/IconCircleLabelList"/>
    <dgm:cxn modelId="{FC573CC2-AE71-497F-BACD-A7E9FC3D1030}" type="presParOf" srcId="{DEDC05B8-90C3-451C-983A-088204EEDB50}" destId="{8AF64977-7B6A-4454-BE5B-7D8832979A13}" srcOrd="2" destOrd="0" presId="urn:microsoft.com/office/officeart/2018/5/layout/IconCircleLabelList"/>
    <dgm:cxn modelId="{42EA7BE7-68F8-4957-B2A7-DBC6A7F94D1D}" type="presParOf" srcId="{DEDC05B8-90C3-451C-983A-088204EEDB50}" destId="{6FFD2160-7D8D-4D83-8049-62ABD721A36E}" srcOrd="3" destOrd="0" presId="urn:microsoft.com/office/officeart/2018/5/layout/IconCircleLabelList"/>
    <dgm:cxn modelId="{EE3312D0-3E77-4029-A3EE-13630332B781}" type="presParOf" srcId="{2F221CE6-C07B-488D-A780-8490381C79CC}" destId="{BB25773D-43CA-45B9-9A1F-FAF43C76775C}" srcOrd="1" destOrd="0" presId="urn:microsoft.com/office/officeart/2018/5/layout/IconCircleLabelList"/>
    <dgm:cxn modelId="{CE6A2C91-A88D-4FC5-A2A0-34B5BE565851}" type="presParOf" srcId="{2F221CE6-C07B-488D-A780-8490381C79CC}" destId="{F33D8BDD-7480-448C-848D-2C5D8787A659}" srcOrd="2" destOrd="0" presId="urn:microsoft.com/office/officeart/2018/5/layout/IconCircleLabelList"/>
    <dgm:cxn modelId="{8592E46F-3C15-4867-8A39-E18B92EAAD59}" type="presParOf" srcId="{F33D8BDD-7480-448C-848D-2C5D8787A659}" destId="{BD801245-67BA-4228-8C0D-B003F402F511}" srcOrd="0" destOrd="0" presId="urn:microsoft.com/office/officeart/2018/5/layout/IconCircleLabelList"/>
    <dgm:cxn modelId="{D42E524C-1E10-4224-A1BC-CD552D34D412}" type="presParOf" srcId="{F33D8BDD-7480-448C-848D-2C5D8787A659}" destId="{925365BA-6160-4396-97CD-A05EB7D8DB1B}" srcOrd="1" destOrd="0" presId="urn:microsoft.com/office/officeart/2018/5/layout/IconCircleLabelList"/>
    <dgm:cxn modelId="{8A44B610-F4C3-47BE-A4EB-35A75996BB44}" type="presParOf" srcId="{F33D8BDD-7480-448C-848D-2C5D8787A659}" destId="{0A325EB8-6F08-45F0-A31B-37764EBC1BB0}" srcOrd="2" destOrd="0" presId="urn:microsoft.com/office/officeart/2018/5/layout/IconCircleLabelList"/>
    <dgm:cxn modelId="{275D6FD8-1408-4EB2-B644-EDA97FDFCED6}" type="presParOf" srcId="{F33D8BDD-7480-448C-848D-2C5D8787A659}" destId="{27F424C7-BB35-4D05-94F7-57E8DD88B1CE}"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B18F29-544D-40D0-86EE-A2242D8B9B5C}">
      <dsp:nvSpPr>
        <dsp:cNvPr id="0" name=""/>
        <dsp:cNvSpPr/>
      </dsp:nvSpPr>
      <dsp:spPr>
        <a:xfrm>
          <a:off x="1614255" y="23155"/>
          <a:ext cx="3189275" cy="331242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2BCF37-63C7-4403-B50E-0AF42504CDAA}">
      <dsp:nvSpPr>
        <dsp:cNvPr id="0" name=""/>
        <dsp:cNvSpPr/>
      </dsp:nvSpPr>
      <dsp:spPr>
        <a:xfrm>
          <a:off x="2598581" y="1069057"/>
          <a:ext cx="1220625" cy="12206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FD2160-7D8D-4D83-8049-62ABD721A36E}">
      <dsp:nvSpPr>
        <dsp:cNvPr id="0" name=""/>
        <dsp:cNvSpPr/>
      </dsp:nvSpPr>
      <dsp:spPr>
        <a:xfrm>
          <a:off x="1465143" y="3405682"/>
          <a:ext cx="3487500" cy="92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dirty="0"/>
            <a:t>This is our first year to use this program, so we are all figuring it out together.  </a:t>
          </a:r>
        </a:p>
      </dsp:txBody>
      <dsp:txXfrm>
        <a:off x="1465143" y="3405682"/>
        <a:ext cx="3487500" cy="922500"/>
      </dsp:txXfrm>
    </dsp:sp>
    <dsp:sp modelId="{BD801245-67BA-4228-8C0D-B003F402F511}">
      <dsp:nvSpPr>
        <dsp:cNvPr id="0" name=""/>
        <dsp:cNvSpPr/>
      </dsp:nvSpPr>
      <dsp:spPr>
        <a:xfrm>
          <a:off x="5568385" y="28218"/>
          <a:ext cx="3476641" cy="329217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5365BA-6160-4396-97CD-A05EB7D8DB1B}">
      <dsp:nvSpPr>
        <dsp:cNvPr id="0" name=""/>
        <dsp:cNvSpPr/>
      </dsp:nvSpPr>
      <dsp:spPr>
        <a:xfrm>
          <a:off x="6696393" y="1063994"/>
          <a:ext cx="1220625" cy="12206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7F424C7-BB35-4D05-94F7-57E8DD88B1CE}">
      <dsp:nvSpPr>
        <dsp:cNvPr id="0" name=""/>
        <dsp:cNvSpPr/>
      </dsp:nvSpPr>
      <dsp:spPr>
        <a:xfrm>
          <a:off x="5562956" y="3400619"/>
          <a:ext cx="3487500" cy="92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dirty="0"/>
            <a:t>We purchased this program primarily to help our Freshman and Sophomores become TSI complete!  </a:t>
          </a:r>
        </a:p>
      </dsp:txBody>
      <dsp:txXfrm>
        <a:off x="5562956" y="3400619"/>
        <a:ext cx="3487500" cy="9225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E66DA5-7751-4D3D-B753-58DF3B418763}"/>
              </a:ext>
            </a:extLst>
          </p:cNvPr>
          <p:cNvSpPr>
            <a:spLocks noGrp="1"/>
          </p:cNvSpPr>
          <p:nvPr>
            <p:ph type="dt" sz="half" idx="10"/>
          </p:nvPr>
        </p:nvSpPr>
        <p:spPr/>
        <p:txBody>
          <a:bodyPr/>
          <a:lstStyle/>
          <a:p>
            <a:fld id="{6A4B53A7-3209-46A6-9454-F38EAC8F11E7}" type="datetimeFigureOut">
              <a:rPr lang="en-US" smtClean="0"/>
              <a:t>7/1/2021</a:t>
            </a:fld>
            <a:endParaRPr lang="en-US"/>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9375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D429-654B-4F0E-94E9-6FEF8EC67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8D60B2-06F5-4567-BE1F-BBA5270537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6F6F2-8269-4B80-8EE3-81FEE0F9DFA6}"/>
              </a:ext>
            </a:extLst>
          </p:cNvPr>
          <p:cNvSpPr>
            <a:spLocks noGrp="1"/>
          </p:cNvSpPr>
          <p:nvPr>
            <p:ph type="dt" sz="half" idx="10"/>
          </p:nvPr>
        </p:nvSpPr>
        <p:spPr/>
        <p:txBody>
          <a:bodyPr/>
          <a:lstStyle/>
          <a:p>
            <a:fld id="{6A4B53A7-3209-46A6-9454-F38EAC8F11E7}" type="datetimeFigureOut">
              <a:rPr lang="en-US" smtClean="0"/>
              <a:t>7/1/2021</a:t>
            </a:fld>
            <a:endParaRPr lang="en-US"/>
          </a:p>
        </p:txBody>
      </p:sp>
      <p:sp>
        <p:nvSpPr>
          <p:cNvPr id="5" name="Footer Placeholder 4">
            <a:extLst>
              <a:ext uri="{FF2B5EF4-FFF2-40B4-BE49-F238E27FC236}">
                <a16:creationId xmlns:a16="http://schemas.microsoft.com/office/drawing/2014/main" id="{56BC86E4-3EDE-4EB4-B1A3-A1198AADD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752B0-ACEC-49EF-8131-FCF35BC5CD35}"/>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1A0462E3-375D-4E76-8886-69E06985D069}"/>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0132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3B094-F480-477B-901C-7181F88C07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052089-A920-4E52-98DC-8A5DC7B0AC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074FE-F1B4-421F-A66E-FA351C8F99E9}"/>
              </a:ext>
            </a:extLst>
          </p:cNvPr>
          <p:cNvSpPr>
            <a:spLocks noGrp="1"/>
          </p:cNvSpPr>
          <p:nvPr>
            <p:ph type="dt" sz="half" idx="10"/>
          </p:nvPr>
        </p:nvSpPr>
        <p:spPr/>
        <p:txBody>
          <a:bodyPr/>
          <a:lstStyle/>
          <a:p>
            <a:fld id="{6A4B53A7-3209-46A6-9454-F38EAC8F11E7}" type="datetimeFigureOut">
              <a:rPr lang="en-US" smtClean="0"/>
              <a:t>7/1/2021</a:t>
            </a:fld>
            <a:endParaRPr lang="en-US"/>
          </a:p>
        </p:txBody>
      </p:sp>
      <p:sp>
        <p:nvSpPr>
          <p:cNvPr id="5" name="Footer Placeholder 4">
            <a:extLst>
              <a:ext uri="{FF2B5EF4-FFF2-40B4-BE49-F238E27FC236}">
                <a16:creationId xmlns:a16="http://schemas.microsoft.com/office/drawing/2014/main" id="{34D764BA-3AB2-45FD-ABCB-975B3FDDF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B3FEF-8252-49FD-82F2-3E5FABC65F9A}"/>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0AEB5C65-83BB-4EBD-AD22-EDA8489D0F5D}"/>
              </a:ext>
            </a:extLst>
          </p:cNvPr>
          <p:cNvCxnSpPr>
            <a:cxnSpLocks/>
          </p:cNvCxnSpPr>
          <p:nvPr/>
        </p:nvCxnSpPr>
        <p:spPr>
          <a:xfrm flipV="1">
            <a:off x="8313" y="261865"/>
            <a:ext cx="11353802" cy="1"/>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7485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p>
            <a:fld id="{6A4B53A7-3209-46A6-9454-F38EAC8F11E7}" type="datetimeFigureOut">
              <a:rPr lang="en-US" smtClean="0"/>
              <a:t>7/1/2021</a:t>
            </a:fld>
            <a:endParaRPr lang="en-US"/>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3146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C2D1-D3FE-4B37-8740-57444421FDBF}"/>
              </a:ext>
            </a:extLst>
          </p:cNvPr>
          <p:cNvSpPr>
            <a:spLocks noGrp="1"/>
          </p:cNvSpPr>
          <p:nvPr>
            <p:ph type="title"/>
          </p:nvPr>
        </p:nvSpPr>
        <p:spPr>
          <a:xfrm>
            <a:off x="831850" y="1709738"/>
            <a:ext cx="10515600" cy="2852737"/>
          </a:xfrm>
        </p:spPr>
        <p:txBody>
          <a:bodyPr anchor="b"/>
          <a:lstStyle>
            <a:lvl1pPr>
              <a:defRPr sz="6000" b="1" i="0" cap="all" baseline="0"/>
            </a:lvl1pPr>
          </a:lstStyle>
          <a:p>
            <a:r>
              <a:rPr lang="en-US"/>
              <a:t>Click to edit Master title style</a:t>
            </a:r>
          </a:p>
        </p:txBody>
      </p:sp>
      <p:sp>
        <p:nvSpPr>
          <p:cNvPr id="3" name="Text Placeholder 2">
            <a:extLst>
              <a:ext uri="{FF2B5EF4-FFF2-40B4-BE49-F238E27FC236}">
                <a16:creationId xmlns:a16="http://schemas.microsoft.com/office/drawing/2014/main" id="{BA5AF550-086C-426E-A374-85DB39570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A58988-AD39-4AE9-8E6A-0907F0BE2673}"/>
              </a:ext>
            </a:extLst>
          </p:cNvPr>
          <p:cNvSpPr>
            <a:spLocks noGrp="1"/>
          </p:cNvSpPr>
          <p:nvPr>
            <p:ph type="dt" sz="half" idx="10"/>
          </p:nvPr>
        </p:nvSpPr>
        <p:spPr/>
        <p:txBody>
          <a:bodyPr/>
          <a:lstStyle/>
          <a:p>
            <a:fld id="{6A4B53A7-3209-46A6-9454-F38EAC8F11E7}" type="datetimeFigureOut">
              <a:rPr lang="en-US" smtClean="0"/>
              <a:t>7/1/2021</a:t>
            </a:fld>
            <a:endParaRPr lang="en-US"/>
          </a:p>
        </p:txBody>
      </p:sp>
      <p:sp>
        <p:nvSpPr>
          <p:cNvPr id="5" name="Footer Placeholder 4">
            <a:extLst>
              <a:ext uri="{FF2B5EF4-FFF2-40B4-BE49-F238E27FC236}">
                <a16:creationId xmlns:a16="http://schemas.microsoft.com/office/drawing/2014/main" id="{1D366319-82EE-408E-819F-8F8E6DBA7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1C8A6-777F-496D-8620-AE52BFC33FC4}"/>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9" name="Straight Connector 8">
            <a:extLst>
              <a:ext uri="{FF2B5EF4-FFF2-40B4-BE49-F238E27FC236}">
                <a16:creationId xmlns:a16="http://schemas.microsoft.com/office/drawing/2014/main" id="{C031F83B-57A8-4533-981C-D1FFAD2B6B6F}"/>
              </a:ext>
            </a:extLst>
          </p:cNvPr>
          <p:cNvCxnSpPr>
            <a:cxnSpLocks/>
          </p:cNvCxnSpPr>
          <p:nvPr/>
        </p:nvCxnSpPr>
        <p:spPr>
          <a:xfrm>
            <a:off x="715890" y="1701425"/>
            <a:ext cx="0" cy="5148262"/>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9031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D8FDCB-69DA-4A8F-8B91-5CFF77897C27}"/>
              </a:ext>
            </a:extLst>
          </p:cNvPr>
          <p:cNvSpPr>
            <a:spLocks noGrp="1"/>
          </p:cNvSpPr>
          <p:nvPr>
            <p:ph type="dt" sz="half" idx="10"/>
          </p:nvPr>
        </p:nvSpPr>
        <p:spPr/>
        <p:txBody>
          <a:bodyPr/>
          <a:lstStyle/>
          <a:p>
            <a:fld id="{6A4B53A7-3209-46A6-9454-F38EAC8F11E7}" type="datetimeFigureOut">
              <a:rPr lang="en-US" smtClean="0"/>
              <a:t>7/1/2021</a:t>
            </a:fld>
            <a:endParaRPr lang="en-US"/>
          </a:p>
        </p:txBody>
      </p:sp>
      <p:sp>
        <p:nvSpPr>
          <p:cNvPr id="6" name="Footer Placeholder 5">
            <a:extLst>
              <a:ext uri="{FF2B5EF4-FFF2-40B4-BE49-F238E27FC236}">
                <a16:creationId xmlns:a16="http://schemas.microsoft.com/office/drawing/2014/main" id="{91AC8C07-E0D3-4464-AE3C-25730D75C8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2596A6-734E-4AE0-BFB8-3089137BF8E8}"/>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9061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6B3EF2-2C04-480F-A570-14E520DD00DE}"/>
              </a:ext>
            </a:extLst>
          </p:cNvPr>
          <p:cNvSpPr>
            <a:spLocks noGrp="1"/>
          </p:cNvSpPr>
          <p:nvPr>
            <p:ph type="dt" sz="half" idx="10"/>
          </p:nvPr>
        </p:nvSpPr>
        <p:spPr/>
        <p:txBody>
          <a:bodyPr/>
          <a:lstStyle/>
          <a:p>
            <a:fld id="{6A4B53A7-3209-46A6-9454-F38EAC8F11E7}" type="datetimeFigureOut">
              <a:rPr lang="en-US" smtClean="0"/>
              <a:t>7/1/2021</a:t>
            </a:fld>
            <a:endParaRPr lang="en-US"/>
          </a:p>
        </p:txBody>
      </p:sp>
      <p:sp>
        <p:nvSpPr>
          <p:cNvPr id="8" name="Footer Placeholder 7">
            <a:extLst>
              <a:ext uri="{FF2B5EF4-FFF2-40B4-BE49-F238E27FC236}">
                <a16:creationId xmlns:a16="http://schemas.microsoft.com/office/drawing/2014/main" id="{1CF5783E-3073-4F4D-8B9C-C5B18DDA5A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75FE3-6719-4790-AA00-251BC2A6E5A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615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fld id="{6A4B53A7-3209-46A6-9454-F38EAC8F11E7}" type="datetimeFigureOut">
              <a:rPr lang="en-US" smtClean="0"/>
              <a:t>7/1/2021</a:t>
            </a:fld>
            <a:endParaRPr lang="en-US"/>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557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fld id="{6A4B53A7-3209-46A6-9454-F38EAC8F11E7}" type="datetimeFigureOut">
              <a:rPr lang="en-US" smtClean="0"/>
              <a:t>7/1/2021</a:t>
            </a:fld>
            <a:endParaRPr lang="en-US"/>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6340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fld id="{6A4B53A7-3209-46A6-9454-F38EAC8F11E7}" type="datetimeFigureOut">
              <a:rPr lang="en-US" smtClean="0"/>
              <a:t>7/1/2021</a:t>
            </a:fld>
            <a:endParaRPr lang="en-US"/>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2547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fld id="{6A4B53A7-3209-46A6-9454-F38EAC8F11E7}" type="datetimeFigureOut">
              <a:rPr lang="en-US" smtClean="0"/>
              <a:t>7/1/2021</a:t>
            </a:fld>
            <a:endParaRPr lang="en-US"/>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7353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6A4B53A7-3209-46A6-9454-F38EAC8F11E7}" type="datetimeFigureOut">
              <a:rPr lang="en-US" smtClean="0"/>
              <a:pPr/>
              <a:t>7/1/2021</a:t>
            </a:fld>
            <a:endParaRPr lang="en-US" dirty="0"/>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21502964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5" r:id="rId7"/>
    <p:sldLayoutId id="2147483691" r:id="rId8"/>
    <p:sldLayoutId id="2147483692" r:id="rId9"/>
    <p:sldLayoutId id="2147483693" r:id="rId10"/>
    <p:sldLayoutId id="21474836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accuplacer.collegeboard.org/accuplacer/pdf/tsia2-essay-test-sample-essays.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hyperlink" Target="https://www.shmoop.com/video/a-students-guide-to-shmoop"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control" Target="../activeX/activeX8.xml"/><Relationship Id="rId3" Type="http://schemas.openxmlformats.org/officeDocument/2006/relationships/control" Target="../activeX/activeX3.xml"/><Relationship Id="rId7" Type="http://schemas.openxmlformats.org/officeDocument/2006/relationships/control" Target="../activeX/activeX7.xml"/><Relationship Id="rId2" Type="http://schemas.openxmlformats.org/officeDocument/2006/relationships/control" Target="../activeX/activeX2.xml"/><Relationship Id="rId1" Type="http://schemas.openxmlformats.org/officeDocument/2006/relationships/control" Target="../activeX/activeX1.xml"/><Relationship Id="rId6" Type="http://schemas.openxmlformats.org/officeDocument/2006/relationships/control" Target="../activeX/activeX6.xml"/><Relationship Id="rId11" Type="http://schemas.openxmlformats.org/officeDocument/2006/relationships/image" Target="../media/image8.wmf"/><Relationship Id="rId5" Type="http://schemas.openxmlformats.org/officeDocument/2006/relationships/control" Target="../activeX/activeX5.xml"/><Relationship Id="rId10" Type="http://schemas.openxmlformats.org/officeDocument/2006/relationships/image" Target="../media/image7.png"/><Relationship Id="rId4" Type="http://schemas.openxmlformats.org/officeDocument/2006/relationships/control" Target="../activeX/activeX4.xml"/><Relationship Id="rId9"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4680660-7E23-4F0F-A679-BF913E945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a:ea typeface="+mn-ea"/>
              <a:cs typeface="+mn-cs"/>
            </a:endParaRPr>
          </a:p>
        </p:txBody>
      </p:sp>
      <p:pic>
        <p:nvPicPr>
          <p:cNvPr id="4" name="Picture 3">
            <a:extLst>
              <a:ext uri="{FF2B5EF4-FFF2-40B4-BE49-F238E27FC236}">
                <a16:creationId xmlns:a16="http://schemas.microsoft.com/office/drawing/2014/main" id="{600EF6D3-22C3-42F5-B4C4-DCD42B7B05F9}"/>
              </a:ext>
            </a:extLst>
          </p:cNvPr>
          <p:cNvPicPr>
            <a:picLocks noChangeAspect="1"/>
          </p:cNvPicPr>
          <p:nvPr/>
        </p:nvPicPr>
        <p:blipFill rotWithShape="1">
          <a:blip r:embed="rId2">
            <a:duotone>
              <a:schemeClr val="accent1">
                <a:shade val="45000"/>
                <a:satMod val="135000"/>
              </a:schemeClr>
              <a:prstClr val="white"/>
            </a:duotone>
            <a:alphaModFix amt="35000"/>
          </a:blip>
          <a:srcRect t="3774" b="11956"/>
          <a:stretch/>
        </p:blipFill>
        <p:spPr>
          <a:xfrm>
            <a:off x="20" y="-8878"/>
            <a:ext cx="12191980" cy="6858000"/>
          </a:xfrm>
          <a:prstGeom prst="rect">
            <a:avLst/>
          </a:prstGeom>
        </p:spPr>
      </p:pic>
      <p:sp>
        <p:nvSpPr>
          <p:cNvPr id="2" name="Title 1">
            <a:extLst>
              <a:ext uri="{FF2B5EF4-FFF2-40B4-BE49-F238E27FC236}">
                <a16:creationId xmlns:a16="http://schemas.microsoft.com/office/drawing/2014/main" id="{F0B1963E-7945-40E3-9027-0C814D69BABE}"/>
              </a:ext>
            </a:extLst>
          </p:cNvPr>
          <p:cNvSpPr>
            <a:spLocks noGrp="1"/>
          </p:cNvSpPr>
          <p:nvPr>
            <p:ph type="ctrTitle"/>
          </p:nvPr>
        </p:nvSpPr>
        <p:spPr>
          <a:xfrm>
            <a:off x="4477960" y="487436"/>
            <a:ext cx="7160357" cy="4164820"/>
          </a:xfrm>
        </p:spPr>
        <p:txBody>
          <a:bodyPr anchor="t">
            <a:normAutofit fontScale="90000"/>
          </a:bodyPr>
          <a:lstStyle/>
          <a:p>
            <a:pPr algn="r">
              <a:lnSpc>
                <a:spcPct val="150000"/>
              </a:lnSpc>
            </a:pPr>
            <a:r>
              <a:rPr lang="en-US" sz="7200" dirty="0" err="1">
                <a:solidFill>
                  <a:srgbClr val="FFFFFF"/>
                </a:solidFill>
              </a:rPr>
              <a:t>Shmoop</a:t>
            </a:r>
            <a:r>
              <a:rPr lang="en-US" sz="7200" dirty="0">
                <a:solidFill>
                  <a:srgbClr val="FFFFFF"/>
                </a:solidFill>
              </a:rPr>
              <a:t> </a:t>
            </a:r>
            <a:br>
              <a:rPr lang="en-US" sz="7200" dirty="0">
                <a:solidFill>
                  <a:srgbClr val="FFFFFF"/>
                </a:solidFill>
              </a:rPr>
            </a:br>
            <a:r>
              <a:rPr lang="en-US" sz="7200" dirty="0">
                <a:solidFill>
                  <a:srgbClr val="FFFFFF"/>
                </a:solidFill>
              </a:rPr>
              <a:t>and </a:t>
            </a:r>
            <a:br>
              <a:rPr lang="en-US" sz="7200" dirty="0">
                <a:solidFill>
                  <a:srgbClr val="FFFFFF"/>
                </a:solidFill>
              </a:rPr>
            </a:br>
            <a:r>
              <a:rPr lang="en-US" sz="7200" dirty="0">
                <a:solidFill>
                  <a:srgbClr val="FFFFFF"/>
                </a:solidFill>
              </a:rPr>
              <a:t>the TSI</a:t>
            </a:r>
          </a:p>
        </p:txBody>
      </p:sp>
      <p:sp>
        <p:nvSpPr>
          <p:cNvPr id="3" name="Subtitle 2">
            <a:extLst>
              <a:ext uri="{FF2B5EF4-FFF2-40B4-BE49-F238E27FC236}">
                <a16:creationId xmlns:a16="http://schemas.microsoft.com/office/drawing/2014/main" id="{7E7206BE-3F15-49FA-9D22-E8AB0A1B8F10}"/>
              </a:ext>
            </a:extLst>
          </p:cNvPr>
          <p:cNvSpPr>
            <a:spLocks noGrp="1"/>
          </p:cNvSpPr>
          <p:nvPr>
            <p:ph type="subTitle" idx="1"/>
          </p:nvPr>
        </p:nvSpPr>
        <p:spPr>
          <a:xfrm>
            <a:off x="1208228" y="5972174"/>
            <a:ext cx="8578699" cy="504825"/>
          </a:xfrm>
        </p:spPr>
        <p:txBody>
          <a:bodyPr>
            <a:normAutofit/>
          </a:bodyPr>
          <a:lstStyle/>
          <a:p>
            <a:endParaRPr lang="en-US" sz="2000">
              <a:solidFill>
                <a:srgbClr val="FFFFFF"/>
              </a:solidFill>
            </a:endParaRPr>
          </a:p>
        </p:txBody>
      </p:sp>
      <p:sp>
        <p:nvSpPr>
          <p:cNvPr id="13"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15"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17"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cxnSp>
        <p:nvCxnSpPr>
          <p:cNvPr id="19" name="Straight Connector 18">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21"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23"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25"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Tree>
    <p:extLst>
      <p:ext uri="{BB962C8B-B14F-4D97-AF65-F5344CB8AC3E}">
        <p14:creationId xmlns:p14="http://schemas.microsoft.com/office/powerpoint/2010/main" val="1261482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3A16F-7A76-4098-AD05-147C7BE97317}"/>
              </a:ext>
            </a:extLst>
          </p:cNvPr>
          <p:cNvSpPr>
            <a:spLocks noGrp="1"/>
          </p:cNvSpPr>
          <p:nvPr>
            <p:ph type="title"/>
          </p:nvPr>
        </p:nvSpPr>
        <p:spPr>
          <a:xfrm>
            <a:off x="838200" y="185735"/>
            <a:ext cx="10515600" cy="1325563"/>
          </a:xfrm>
        </p:spPr>
        <p:txBody>
          <a:bodyPr/>
          <a:lstStyle/>
          <a:p>
            <a:r>
              <a:rPr lang="en-US" dirty="0"/>
              <a:t>Sample English Problems</a:t>
            </a:r>
          </a:p>
        </p:txBody>
      </p:sp>
      <p:pic>
        <p:nvPicPr>
          <p:cNvPr id="5" name="Content Placeholder 4">
            <a:extLst>
              <a:ext uri="{FF2B5EF4-FFF2-40B4-BE49-F238E27FC236}">
                <a16:creationId xmlns:a16="http://schemas.microsoft.com/office/drawing/2014/main" id="{645252EF-84C1-443D-93C5-5BD2B6F3A9A8}"/>
              </a:ext>
            </a:extLst>
          </p:cNvPr>
          <p:cNvPicPr>
            <a:picLocks noGrp="1" noChangeAspect="1"/>
          </p:cNvPicPr>
          <p:nvPr>
            <p:ph idx="1"/>
          </p:nvPr>
        </p:nvPicPr>
        <p:blipFill rotWithShape="1">
          <a:blip r:embed="rId2"/>
          <a:srcRect l="36707" t="15833" r="9682" b="4487"/>
          <a:stretch/>
        </p:blipFill>
        <p:spPr>
          <a:xfrm>
            <a:off x="2581856" y="1231266"/>
            <a:ext cx="6511344" cy="5440999"/>
          </a:xfrm>
        </p:spPr>
      </p:pic>
    </p:spTree>
    <p:extLst>
      <p:ext uri="{BB962C8B-B14F-4D97-AF65-F5344CB8AC3E}">
        <p14:creationId xmlns:p14="http://schemas.microsoft.com/office/powerpoint/2010/main" val="2678881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46BFF-2DFD-4F53-A6FA-854A9BDC471D}"/>
              </a:ext>
            </a:extLst>
          </p:cNvPr>
          <p:cNvSpPr>
            <a:spLocks noGrp="1"/>
          </p:cNvSpPr>
          <p:nvPr>
            <p:ph type="title"/>
          </p:nvPr>
        </p:nvSpPr>
        <p:spPr>
          <a:xfrm>
            <a:off x="1676400" y="301625"/>
            <a:ext cx="10515600" cy="1325563"/>
          </a:xfrm>
        </p:spPr>
        <p:txBody>
          <a:bodyPr/>
          <a:lstStyle/>
          <a:p>
            <a:r>
              <a:rPr lang="en-US" dirty="0"/>
              <a:t>Sample Essay</a:t>
            </a:r>
          </a:p>
        </p:txBody>
      </p:sp>
      <p:pic>
        <p:nvPicPr>
          <p:cNvPr id="5" name="Picture 4">
            <a:extLst>
              <a:ext uri="{FF2B5EF4-FFF2-40B4-BE49-F238E27FC236}">
                <a16:creationId xmlns:a16="http://schemas.microsoft.com/office/drawing/2014/main" id="{C8CCF653-50DB-4585-A272-18DEEBD663FD}"/>
              </a:ext>
            </a:extLst>
          </p:cNvPr>
          <p:cNvPicPr>
            <a:picLocks noChangeAspect="1"/>
          </p:cNvPicPr>
          <p:nvPr/>
        </p:nvPicPr>
        <p:blipFill rotWithShape="1">
          <a:blip r:embed="rId2"/>
          <a:srcRect l="35001" t="15540" r="26249" b="42589"/>
          <a:stretch/>
        </p:blipFill>
        <p:spPr>
          <a:xfrm>
            <a:off x="2410621" y="1401189"/>
            <a:ext cx="8739979" cy="5309615"/>
          </a:xfrm>
          <a:prstGeom prst="rect">
            <a:avLst/>
          </a:prstGeom>
        </p:spPr>
      </p:pic>
    </p:spTree>
    <p:extLst>
      <p:ext uri="{BB962C8B-B14F-4D97-AF65-F5344CB8AC3E}">
        <p14:creationId xmlns:p14="http://schemas.microsoft.com/office/powerpoint/2010/main" val="1158018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82F12-28BE-4768-8C2E-C53C13568057}"/>
              </a:ext>
            </a:extLst>
          </p:cNvPr>
          <p:cNvSpPr>
            <a:spLocks noGrp="1"/>
          </p:cNvSpPr>
          <p:nvPr>
            <p:ph type="title"/>
          </p:nvPr>
        </p:nvSpPr>
        <p:spPr>
          <a:xfrm>
            <a:off x="838200" y="365125"/>
            <a:ext cx="10515600" cy="2122487"/>
          </a:xfrm>
        </p:spPr>
        <p:txBody>
          <a:bodyPr>
            <a:normAutofit/>
          </a:bodyPr>
          <a:lstStyle/>
          <a:p>
            <a:r>
              <a:rPr lang="en-US" dirty="0"/>
              <a:t>This link has sample essays, their scores, and an explanation of the score</a:t>
            </a:r>
          </a:p>
        </p:txBody>
      </p:sp>
      <p:sp>
        <p:nvSpPr>
          <p:cNvPr id="3" name="Content Placeholder 2">
            <a:extLst>
              <a:ext uri="{FF2B5EF4-FFF2-40B4-BE49-F238E27FC236}">
                <a16:creationId xmlns:a16="http://schemas.microsoft.com/office/drawing/2014/main" id="{090531F3-4934-4E4F-AC60-D0188399C1F4}"/>
              </a:ext>
            </a:extLst>
          </p:cNvPr>
          <p:cNvSpPr>
            <a:spLocks noGrp="1"/>
          </p:cNvSpPr>
          <p:nvPr>
            <p:ph idx="1"/>
          </p:nvPr>
        </p:nvSpPr>
        <p:spPr>
          <a:xfrm>
            <a:off x="838200" y="2487612"/>
            <a:ext cx="10515600" cy="1882775"/>
          </a:xfrm>
        </p:spPr>
        <p:txBody>
          <a:bodyPr/>
          <a:lstStyle/>
          <a:p>
            <a:pPr marL="0" indent="0">
              <a:buNone/>
            </a:pPr>
            <a:r>
              <a:rPr lang="en-US" dirty="0">
                <a:hlinkClick r:id="rId2"/>
              </a:rPr>
              <a:t>https://accuplacer.collegeboard.org/accuplacer/pdf/tsia2-essay-test-sample-essays.pdf</a:t>
            </a:r>
            <a:endParaRPr lang="en-US" dirty="0"/>
          </a:p>
          <a:p>
            <a:pPr marL="0" indent="0">
              <a:buNone/>
            </a:pPr>
            <a:endParaRPr lang="en-US" dirty="0"/>
          </a:p>
        </p:txBody>
      </p:sp>
    </p:spTree>
    <p:extLst>
      <p:ext uri="{BB962C8B-B14F-4D97-AF65-F5344CB8AC3E}">
        <p14:creationId xmlns:p14="http://schemas.microsoft.com/office/powerpoint/2010/main" val="647465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E56F0-B77B-46C0-AD58-CEFA63FD17E2}"/>
              </a:ext>
            </a:extLst>
          </p:cNvPr>
          <p:cNvSpPr>
            <a:spLocks noGrp="1"/>
          </p:cNvSpPr>
          <p:nvPr>
            <p:ph type="title"/>
          </p:nvPr>
        </p:nvSpPr>
        <p:spPr/>
        <p:txBody>
          <a:bodyPr/>
          <a:lstStyle/>
          <a:p>
            <a:r>
              <a:rPr lang="en-US" dirty="0"/>
              <a:t>Minimum requires scores</a:t>
            </a:r>
          </a:p>
        </p:txBody>
      </p:sp>
      <p:sp>
        <p:nvSpPr>
          <p:cNvPr id="3" name="Content Placeholder 2">
            <a:extLst>
              <a:ext uri="{FF2B5EF4-FFF2-40B4-BE49-F238E27FC236}">
                <a16:creationId xmlns:a16="http://schemas.microsoft.com/office/drawing/2014/main" id="{B2FC3255-0F15-4EFD-A628-36099088415D}"/>
              </a:ext>
            </a:extLst>
          </p:cNvPr>
          <p:cNvSpPr>
            <a:spLocks noGrp="1"/>
          </p:cNvSpPr>
          <p:nvPr>
            <p:ph idx="1"/>
          </p:nvPr>
        </p:nvSpPr>
        <p:spPr/>
        <p:txBody>
          <a:bodyPr/>
          <a:lstStyle/>
          <a:p>
            <a:pPr algn="l" fontAlgn="base">
              <a:buFont typeface="Arial" panose="020B0604020202020204" pitchFamily="34" charset="0"/>
              <a:buChar char="•"/>
            </a:pPr>
            <a:r>
              <a:rPr lang="en-US" b="0" i="0" dirty="0">
                <a:solidFill>
                  <a:srgbClr val="333333"/>
                </a:solidFill>
                <a:effectLst/>
                <a:latin typeface="inherit"/>
              </a:rPr>
              <a:t>Mathematics: 950 </a:t>
            </a:r>
            <a:r>
              <a:rPr lang="en-US" b="1" i="0" dirty="0">
                <a:solidFill>
                  <a:srgbClr val="333333"/>
                </a:solidFill>
                <a:effectLst/>
                <a:latin typeface="inherit"/>
              </a:rPr>
              <a:t>OR</a:t>
            </a:r>
            <a:r>
              <a:rPr lang="en-US" b="0" i="0" dirty="0">
                <a:solidFill>
                  <a:srgbClr val="333333"/>
                </a:solidFill>
                <a:effectLst/>
                <a:latin typeface="inherit"/>
              </a:rPr>
              <a:t> 910-949 + diagnostic score of 6</a:t>
            </a:r>
          </a:p>
          <a:p>
            <a:pPr algn="l" fontAlgn="base">
              <a:buFont typeface="Arial" panose="020B0604020202020204" pitchFamily="34" charset="0"/>
              <a:buChar char="•"/>
            </a:pPr>
            <a:r>
              <a:rPr lang="en-US" b="0" i="0" dirty="0">
                <a:solidFill>
                  <a:srgbClr val="333333"/>
                </a:solidFill>
                <a:effectLst/>
                <a:latin typeface="inherit"/>
              </a:rPr>
              <a:t>ELAR: 945-990 + Essay of at least 5 </a:t>
            </a:r>
            <a:r>
              <a:rPr lang="en-US" b="1" i="0" dirty="0">
                <a:solidFill>
                  <a:srgbClr val="333333"/>
                </a:solidFill>
                <a:effectLst/>
                <a:latin typeface="inherit"/>
              </a:rPr>
              <a:t>OR</a:t>
            </a:r>
            <a:r>
              <a:rPr lang="en-US" b="0" i="0" dirty="0">
                <a:solidFill>
                  <a:srgbClr val="333333"/>
                </a:solidFill>
                <a:effectLst/>
                <a:latin typeface="inherit"/>
              </a:rPr>
              <a:t> 910-944, diagnostic score of 5 or 6, and Essay of 5-8</a:t>
            </a:r>
          </a:p>
          <a:p>
            <a:pPr marL="0" indent="0">
              <a:lnSpc>
                <a:spcPct val="150000"/>
              </a:lnSpc>
              <a:buNone/>
            </a:pPr>
            <a:endParaRPr lang="en-US" dirty="0"/>
          </a:p>
        </p:txBody>
      </p:sp>
    </p:spTree>
    <p:extLst>
      <p:ext uri="{BB962C8B-B14F-4D97-AF65-F5344CB8AC3E}">
        <p14:creationId xmlns:p14="http://schemas.microsoft.com/office/powerpoint/2010/main" val="1766435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4CDB7-D9C5-4B40-A608-71911C57EE58}"/>
              </a:ext>
            </a:extLst>
          </p:cNvPr>
          <p:cNvSpPr>
            <a:spLocks noGrp="1"/>
          </p:cNvSpPr>
          <p:nvPr>
            <p:ph type="title"/>
          </p:nvPr>
        </p:nvSpPr>
        <p:spPr>
          <a:xfrm>
            <a:off x="939800" y="2154237"/>
            <a:ext cx="10515600" cy="1325563"/>
          </a:xfrm>
        </p:spPr>
        <p:txBody>
          <a:bodyPr>
            <a:normAutofit fontScale="90000"/>
          </a:bodyPr>
          <a:lstStyle/>
          <a:p>
            <a:r>
              <a:rPr lang="en-US" dirty="0"/>
              <a:t>If you aren’t TSI complete, let’s try to find out how you can log into </a:t>
            </a:r>
            <a:r>
              <a:rPr lang="en-US" dirty="0" err="1"/>
              <a:t>Shmoop</a:t>
            </a:r>
            <a:r>
              <a:rPr lang="en-US" dirty="0"/>
              <a:t> to find some study materials. </a:t>
            </a:r>
          </a:p>
        </p:txBody>
      </p:sp>
      <p:sp>
        <p:nvSpPr>
          <p:cNvPr id="3" name="Content Placeholder 2">
            <a:extLst>
              <a:ext uri="{FF2B5EF4-FFF2-40B4-BE49-F238E27FC236}">
                <a16:creationId xmlns:a16="http://schemas.microsoft.com/office/drawing/2014/main" id="{5A3F0723-49A0-4C4D-9776-A019F09E3C5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7386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67EED-611B-4DE1-9C95-47A67682C21D}"/>
              </a:ext>
            </a:extLst>
          </p:cNvPr>
          <p:cNvSpPr>
            <a:spLocks noGrp="1"/>
          </p:cNvSpPr>
          <p:nvPr>
            <p:ph type="title"/>
          </p:nvPr>
        </p:nvSpPr>
        <p:spPr>
          <a:xfrm>
            <a:off x="1302434" y="2433075"/>
            <a:ext cx="10515600" cy="1325563"/>
          </a:xfrm>
        </p:spPr>
        <p:txBody>
          <a:bodyPr/>
          <a:lstStyle/>
          <a:p>
            <a:r>
              <a:rPr lang="en-US" dirty="0"/>
              <a:t>We are going to log on together!  None of this may work! But, let’s try.   </a:t>
            </a:r>
          </a:p>
        </p:txBody>
      </p:sp>
    </p:spTree>
    <p:extLst>
      <p:ext uri="{BB962C8B-B14F-4D97-AF65-F5344CB8AC3E}">
        <p14:creationId xmlns:p14="http://schemas.microsoft.com/office/powerpoint/2010/main" val="2271880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A6BCE-05D3-427C-8D30-DF0451008083}"/>
              </a:ext>
            </a:extLst>
          </p:cNvPr>
          <p:cNvSpPr>
            <a:spLocks noGrp="1"/>
          </p:cNvSpPr>
          <p:nvPr>
            <p:ph type="title"/>
          </p:nvPr>
        </p:nvSpPr>
        <p:spPr/>
        <p:txBody>
          <a:bodyPr/>
          <a:lstStyle/>
          <a:p>
            <a:r>
              <a:rPr lang="en-US" dirty="0"/>
              <a:t>First, go to www.Shmoop.com</a:t>
            </a:r>
          </a:p>
        </p:txBody>
      </p:sp>
      <p:sp>
        <p:nvSpPr>
          <p:cNvPr id="7" name="Content Placeholder 6">
            <a:extLst>
              <a:ext uri="{FF2B5EF4-FFF2-40B4-BE49-F238E27FC236}">
                <a16:creationId xmlns:a16="http://schemas.microsoft.com/office/drawing/2014/main" id="{718E95F3-B0F7-4D9E-B748-A613E454FFC1}"/>
              </a:ext>
            </a:extLst>
          </p:cNvPr>
          <p:cNvSpPr>
            <a:spLocks noGrp="1"/>
          </p:cNvSpPr>
          <p:nvPr>
            <p:ph idx="1"/>
          </p:nvPr>
        </p:nvSpPr>
        <p:spPr/>
        <p:txBody>
          <a:bodyPr/>
          <a:lstStyle/>
          <a:p>
            <a:endParaRPr lang="en-US"/>
          </a:p>
        </p:txBody>
      </p:sp>
      <p:pic>
        <p:nvPicPr>
          <p:cNvPr id="9" name="Picture 8">
            <a:extLst>
              <a:ext uri="{FF2B5EF4-FFF2-40B4-BE49-F238E27FC236}">
                <a16:creationId xmlns:a16="http://schemas.microsoft.com/office/drawing/2014/main" id="{1D741564-D0BA-43F5-8581-AF133A65203F}"/>
              </a:ext>
            </a:extLst>
          </p:cNvPr>
          <p:cNvPicPr>
            <a:picLocks noChangeAspect="1"/>
          </p:cNvPicPr>
          <p:nvPr/>
        </p:nvPicPr>
        <p:blipFill>
          <a:blip r:embed="rId2"/>
          <a:stretch>
            <a:fillRect/>
          </a:stretch>
        </p:blipFill>
        <p:spPr>
          <a:xfrm>
            <a:off x="1913207" y="1960562"/>
            <a:ext cx="7739489" cy="4351338"/>
          </a:xfrm>
          <a:prstGeom prst="rect">
            <a:avLst/>
          </a:prstGeom>
        </p:spPr>
      </p:pic>
    </p:spTree>
    <p:extLst>
      <p:ext uri="{BB962C8B-B14F-4D97-AF65-F5344CB8AC3E}">
        <p14:creationId xmlns:p14="http://schemas.microsoft.com/office/powerpoint/2010/main" val="3651294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0115A-EC53-4A4C-9207-EF7AFC24F7C3}"/>
              </a:ext>
            </a:extLst>
          </p:cNvPr>
          <p:cNvSpPr>
            <a:spLocks noGrp="1"/>
          </p:cNvSpPr>
          <p:nvPr>
            <p:ph type="title"/>
          </p:nvPr>
        </p:nvSpPr>
        <p:spPr/>
        <p:txBody>
          <a:bodyPr/>
          <a:lstStyle/>
          <a:p>
            <a:r>
              <a:rPr lang="en-US" dirty="0"/>
              <a:t>On this page, go to the pink Go button near the bottom right-hand corner. </a:t>
            </a:r>
          </a:p>
        </p:txBody>
      </p:sp>
      <p:sp>
        <p:nvSpPr>
          <p:cNvPr id="7" name="Content Placeholder 6">
            <a:extLst>
              <a:ext uri="{FF2B5EF4-FFF2-40B4-BE49-F238E27FC236}">
                <a16:creationId xmlns:a16="http://schemas.microsoft.com/office/drawing/2014/main" id="{3357D13C-59C1-47BC-BEEB-3FB988FCF206}"/>
              </a:ext>
            </a:extLst>
          </p:cNvPr>
          <p:cNvSpPr>
            <a:spLocks noGrp="1"/>
          </p:cNvSpPr>
          <p:nvPr>
            <p:ph idx="1"/>
          </p:nvPr>
        </p:nvSpPr>
        <p:spPr/>
        <p:txBody>
          <a:bodyPr/>
          <a:lstStyle/>
          <a:p>
            <a:endParaRPr lang="en-US"/>
          </a:p>
        </p:txBody>
      </p:sp>
      <p:pic>
        <p:nvPicPr>
          <p:cNvPr id="9" name="Picture 8">
            <a:extLst>
              <a:ext uri="{FF2B5EF4-FFF2-40B4-BE49-F238E27FC236}">
                <a16:creationId xmlns:a16="http://schemas.microsoft.com/office/drawing/2014/main" id="{9C6B47F2-C83E-4219-A566-371A0F25C904}"/>
              </a:ext>
            </a:extLst>
          </p:cNvPr>
          <p:cNvPicPr>
            <a:picLocks noChangeAspect="1"/>
          </p:cNvPicPr>
          <p:nvPr/>
        </p:nvPicPr>
        <p:blipFill rotWithShape="1">
          <a:blip r:embed="rId2"/>
          <a:srcRect l="68192" t="29529"/>
          <a:stretch/>
        </p:blipFill>
        <p:spPr>
          <a:xfrm>
            <a:off x="7475807" y="1825625"/>
            <a:ext cx="3877993" cy="4830578"/>
          </a:xfrm>
          <a:prstGeom prst="rect">
            <a:avLst/>
          </a:prstGeom>
        </p:spPr>
      </p:pic>
    </p:spTree>
    <p:extLst>
      <p:ext uri="{BB962C8B-B14F-4D97-AF65-F5344CB8AC3E}">
        <p14:creationId xmlns:p14="http://schemas.microsoft.com/office/powerpoint/2010/main" val="3449249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1523C-B127-417E-928F-69EE766A1850}"/>
              </a:ext>
            </a:extLst>
          </p:cNvPr>
          <p:cNvSpPr>
            <a:spLocks noGrp="1"/>
          </p:cNvSpPr>
          <p:nvPr>
            <p:ph type="title"/>
          </p:nvPr>
        </p:nvSpPr>
        <p:spPr>
          <a:xfrm>
            <a:off x="697523" y="873879"/>
            <a:ext cx="11189678" cy="1325563"/>
          </a:xfrm>
        </p:spPr>
        <p:txBody>
          <a:bodyPr>
            <a:normAutofit fontScale="90000"/>
          </a:bodyPr>
          <a:lstStyle/>
          <a:p>
            <a:r>
              <a:rPr lang="en-US" dirty="0"/>
              <a:t>Try to log in to your account by using the Sign-in with Google.  Use your HISD email address.  If you do not have an HISD email address, you can try the option to the right.  The Magic Word is: CLASSIFIED </a:t>
            </a:r>
          </a:p>
        </p:txBody>
      </p:sp>
      <p:sp>
        <p:nvSpPr>
          <p:cNvPr id="3" name="Content Placeholder 2">
            <a:extLst>
              <a:ext uri="{FF2B5EF4-FFF2-40B4-BE49-F238E27FC236}">
                <a16:creationId xmlns:a16="http://schemas.microsoft.com/office/drawing/2014/main" id="{4FC40D8B-0B16-475A-BDB0-A7E594F48E66}"/>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48214492-89D9-4914-A6B3-738381F9A615}"/>
              </a:ext>
            </a:extLst>
          </p:cNvPr>
          <p:cNvPicPr>
            <a:picLocks noChangeAspect="1"/>
          </p:cNvPicPr>
          <p:nvPr/>
        </p:nvPicPr>
        <p:blipFill>
          <a:blip r:embed="rId2"/>
          <a:stretch>
            <a:fillRect/>
          </a:stretch>
        </p:blipFill>
        <p:spPr>
          <a:xfrm>
            <a:off x="2621280" y="3898821"/>
            <a:ext cx="7540283" cy="4239339"/>
          </a:xfrm>
          <a:prstGeom prst="rect">
            <a:avLst/>
          </a:prstGeom>
        </p:spPr>
      </p:pic>
    </p:spTree>
    <p:extLst>
      <p:ext uri="{BB962C8B-B14F-4D97-AF65-F5344CB8AC3E}">
        <p14:creationId xmlns:p14="http://schemas.microsoft.com/office/powerpoint/2010/main" val="2780079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B387A-30D6-4B17-88B7-449FFA692D86}"/>
              </a:ext>
            </a:extLst>
          </p:cNvPr>
          <p:cNvSpPr>
            <a:spLocks noGrp="1"/>
          </p:cNvSpPr>
          <p:nvPr>
            <p:ph type="title"/>
          </p:nvPr>
        </p:nvSpPr>
        <p:spPr/>
        <p:txBody>
          <a:bodyPr/>
          <a:lstStyle/>
          <a:p>
            <a:r>
              <a:rPr lang="en-US" dirty="0"/>
              <a:t>Click Join a Classroom</a:t>
            </a:r>
          </a:p>
        </p:txBody>
      </p:sp>
      <p:pic>
        <p:nvPicPr>
          <p:cNvPr id="5" name="Content Placeholder 4">
            <a:extLst>
              <a:ext uri="{FF2B5EF4-FFF2-40B4-BE49-F238E27FC236}">
                <a16:creationId xmlns:a16="http://schemas.microsoft.com/office/drawing/2014/main" id="{4F4F4A78-6020-4FBF-93DB-18633EDA5EFD}"/>
              </a:ext>
            </a:extLst>
          </p:cNvPr>
          <p:cNvPicPr>
            <a:picLocks noGrp="1" noChangeAspect="1"/>
          </p:cNvPicPr>
          <p:nvPr>
            <p:ph idx="1"/>
          </p:nvPr>
        </p:nvPicPr>
        <p:blipFill>
          <a:blip r:embed="rId2"/>
          <a:stretch>
            <a:fillRect/>
          </a:stretch>
        </p:blipFill>
        <p:spPr>
          <a:xfrm>
            <a:off x="2226255" y="1825625"/>
            <a:ext cx="7739489" cy="4351338"/>
          </a:xfrm>
        </p:spPr>
      </p:pic>
    </p:spTree>
    <p:extLst>
      <p:ext uri="{BB962C8B-B14F-4D97-AF65-F5344CB8AC3E}">
        <p14:creationId xmlns:p14="http://schemas.microsoft.com/office/powerpoint/2010/main" val="3639407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91170C21-ECB4-45CA-A7F8-64C72AE2F6F6}"/>
              </a:ext>
            </a:extLst>
          </p:cNvPr>
          <p:cNvSpPr>
            <a:spLocks noGrp="1"/>
          </p:cNvSpPr>
          <p:nvPr>
            <p:ph type="title"/>
          </p:nvPr>
        </p:nvSpPr>
        <p:spPr>
          <a:xfrm>
            <a:off x="605838" y="1289765"/>
            <a:ext cx="4571074" cy="4270963"/>
          </a:xfrm>
        </p:spPr>
        <p:txBody>
          <a:bodyPr anchor="ctr">
            <a:normAutofit/>
          </a:bodyPr>
          <a:lstStyle/>
          <a:p>
            <a:pPr algn="ctr"/>
            <a:r>
              <a:rPr lang="en-US" sz="7200" dirty="0">
                <a:solidFill>
                  <a:schemeClr val="bg1"/>
                </a:solidFill>
              </a:rPr>
              <a:t>What is </a:t>
            </a:r>
            <a:r>
              <a:rPr lang="en-US" sz="7200" dirty="0" err="1">
                <a:solidFill>
                  <a:schemeClr val="bg1"/>
                </a:solidFill>
              </a:rPr>
              <a:t>Shmoop</a:t>
            </a:r>
            <a:r>
              <a:rPr lang="en-US" sz="7200" dirty="0">
                <a:solidFill>
                  <a:schemeClr val="bg1"/>
                </a:solidFill>
              </a:rPr>
              <a:t>?</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A86EC088-E0D0-43DF-851E-CEF332C4EC36}"/>
              </a:ext>
            </a:extLst>
          </p:cNvPr>
          <p:cNvSpPr>
            <a:spLocks noGrp="1"/>
          </p:cNvSpPr>
          <p:nvPr>
            <p:ph idx="1"/>
          </p:nvPr>
        </p:nvSpPr>
        <p:spPr>
          <a:xfrm>
            <a:off x="6397039" y="381935"/>
            <a:ext cx="4685916" cy="5974415"/>
          </a:xfrm>
        </p:spPr>
        <p:txBody>
          <a:bodyPr anchor="ctr">
            <a:normAutofit/>
          </a:bodyPr>
          <a:lstStyle/>
          <a:p>
            <a:pPr>
              <a:lnSpc>
                <a:spcPct val="150000"/>
              </a:lnSpc>
            </a:pPr>
            <a:r>
              <a:rPr lang="en-US" sz="1800" dirty="0" err="1"/>
              <a:t>Shmoop</a:t>
            </a:r>
            <a:r>
              <a:rPr lang="en-US" sz="1800" dirty="0"/>
              <a:t> is an online platform that will can be used independently or in the classroom to help you remediate skills/learn information you should have already learned or to learn new information and skills.  </a:t>
            </a:r>
          </a:p>
          <a:p>
            <a:pPr>
              <a:lnSpc>
                <a:spcPct val="150000"/>
              </a:lnSpc>
            </a:pPr>
            <a:r>
              <a:rPr lang="en-US" sz="1800" dirty="0"/>
              <a:t>Teachers will be able to create classes in this program to assign work as well.  </a:t>
            </a:r>
          </a:p>
          <a:p>
            <a:pPr marL="0" indent="0">
              <a:buNone/>
            </a:pPr>
            <a:endParaRPr lang="en-US" sz="1800" dirty="0"/>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54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0469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B05B1-A118-4542-B04F-9461E9C16E9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1D4BF5A-59CC-4268-BADB-8A0511C09727}"/>
              </a:ext>
            </a:extLst>
          </p:cNvPr>
          <p:cNvSpPr>
            <a:spLocks noGrp="1"/>
          </p:cNvSpPr>
          <p:nvPr>
            <p:ph idx="1"/>
          </p:nvPr>
        </p:nvSpPr>
        <p:spPr>
          <a:xfrm>
            <a:off x="838200" y="889000"/>
            <a:ext cx="10515600" cy="5287963"/>
          </a:xfrm>
        </p:spPr>
        <p:txBody>
          <a:bodyPr/>
          <a:lstStyle/>
          <a:p>
            <a:r>
              <a:rPr lang="en-US" dirty="0"/>
              <a:t>Class Code: </a:t>
            </a:r>
            <a:r>
              <a:rPr lang="en-US" b="1" i="0" dirty="0">
                <a:solidFill>
                  <a:srgbClr val="454864"/>
                </a:solidFill>
                <a:effectLst/>
                <a:latin typeface="SF Pro Display"/>
              </a:rPr>
              <a:t>f74b4</a:t>
            </a:r>
          </a:p>
          <a:p>
            <a:r>
              <a:rPr lang="en-US" b="1" dirty="0">
                <a:solidFill>
                  <a:srgbClr val="454864"/>
                </a:solidFill>
                <a:latin typeface="SF Pro Display"/>
              </a:rPr>
              <a:t>Teacher’s Email: cyeriaza@houstonisd.org</a:t>
            </a:r>
            <a:r>
              <a:rPr lang="en-US" dirty="0">
                <a:solidFill>
                  <a:srgbClr val="454864"/>
                </a:solidFill>
                <a:latin typeface="SF Pro Display"/>
              </a:rPr>
              <a:t> </a:t>
            </a:r>
            <a:endParaRPr lang="en-US" dirty="0"/>
          </a:p>
        </p:txBody>
      </p:sp>
      <p:pic>
        <p:nvPicPr>
          <p:cNvPr id="5" name="Picture 4">
            <a:extLst>
              <a:ext uri="{FF2B5EF4-FFF2-40B4-BE49-F238E27FC236}">
                <a16:creationId xmlns:a16="http://schemas.microsoft.com/office/drawing/2014/main" id="{DC2DFFD6-7B02-480B-AFE8-A0AF8E423C05}"/>
              </a:ext>
            </a:extLst>
          </p:cNvPr>
          <p:cNvPicPr>
            <a:picLocks noChangeAspect="1"/>
          </p:cNvPicPr>
          <p:nvPr/>
        </p:nvPicPr>
        <p:blipFill>
          <a:blip r:embed="rId2"/>
          <a:stretch>
            <a:fillRect/>
          </a:stretch>
        </p:blipFill>
        <p:spPr>
          <a:xfrm>
            <a:off x="2841674" y="2833545"/>
            <a:ext cx="6508652" cy="3659330"/>
          </a:xfrm>
          <a:prstGeom prst="rect">
            <a:avLst/>
          </a:prstGeom>
        </p:spPr>
      </p:pic>
    </p:spTree>
    <p:extLst>
      <p:ext uri="{BB962C8B-B14F-4D97-AF65-F5344CB8AC3E}">
        <p14:creationId xmlns:p14="http://schemas.microsoft.com/office/powerpoint/2010/main" val="811201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92E31-9F76-4716-A750-4EEA4A3D1995}"/>
              </a:ext>
            </a:extLst>
          </p:cNvPr>
          <p:cNvSpPr>
            <a:spLocks noGrp="1"/>
          </p:cNvSpPr>
          <p:nvPr>
            <p:ph type="title"/>
          </p:nvPr>
        </p:nvSpPr>
        <p:spPr/>
        <p:txBody>
          <a:bodyPr/>
          <a:lstStyle/>
          <a:p>
            <a:r>
              <a:rPr lang="en-US" dirty="0"/>
              <a:t>This is what the course will look like!  </a:t>
            </a:r>
          </a:p>
        </p:txBody>
      </p:sp>
      <p:pic>
        <p:nvPicPr>
          <p:cNvPr id="5" name="Content Placeholder 4">
            <a:extLst>
              <a:ext uri="{FF2B5EF4-FFF2-40B4-BE49-F238E27FC236}">
                <a16:creationId xmlns:a16="http://schemas.microsoft.com/office/drawing/2014/main" id="{BBF46CA3-5C99-49AD-AD8F-BF2C7F8DC21A}"/>
              </a:ext>
            </a:extLst>
          </p:cNvPr>
          <p:cNvPicPr>
            <a:picLocks noGrp="1" noChangeAspect="1"/>
          </p:cNvPicPr>
          <p:nvPr>
            <p:ph idx="1"/>
          </p:nvPr>
        </p:nvPicPr>
        <p:blipFill>
          <a:blip r:embed="rId2"/>
          <a:stretch>
            <a:fillRect/>
          </a:stretch>
        </p:blipFill>
        <p:spPr>
          <a:xfrm>
            <a:off x="2561535" y="1882091"/>
            <a:ext cx="7739489" cy="4351338"/>
          </a:xfrm>
        </p:spPr>
      </p:pic>
    </p:spTree>
    <p:extLst>
      <p:ext uri="{BB962C8B-B14F-4D97-AF65-F5344CB8AC3E}">
        <p14:creationId xmlns:p14="http://schemas.microsoft.com/office/powerpoint/2010/main" val="970000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FF8F5-B1E3-4B59-A461-6D65AEE78D25}"/>
              </a:ext>
            </a:extLst>
          </p:cNvPr>
          <p:cNvSpPr>
            <a:spLocks noGrp="1"/>
          </p:cNvSpPr>
          <p:nvPr>
            <p:ph type="title"/>
          </p:nvPr>
        </p:nvSpPr>
        <p:spPr/>
        <p:txBody>
          <a:bodyPr/>
          <a:lstStyle/>
          <a:p>
            <a:r>
              <a:rPr lang="en-US" dirty="0"/>
              <a:t>What are the minimum scores required? </a:t>
            </a:r>
          </a:p>
        </p:txBody>
      </p:sp>
      <p:sp>
        <p:nvSpPr>
          <p:cNvPr id="3" name="Content Placeholder 2">
            <a:extLst>
              <a:ext uri="{FF2B5EF4-FFF2-40B4-BE49-F238E27FC236}">
                <a16:creationId xmlns:a16="http://schemas.microsoft.com/office/drawing/2014/main" id="{83BFE403-B3EE-499B-98F2-DFC30C57BD3F}"/>
              </a:ext>
            </a:extLst>
          </p:cNvPr>
          <p:cNvSpPr>
            <a:spLocks noGrp="1"/>
          </p:cNvSpPr>
          <p:nvPr>
            <p:ph idx="1"/>
          </p:nvPr>
        </p:nvSpPr>
        <p:spPr/>
        <p:txBody>
          <a:bodyPr/>
          <a:lstStyle/>
          <a:p>
            <a:pPr algn="l" fontAlgn="base">
              <a:buFont typeface="Arial" panose="020B0604020202020204" pitchFamily="34" charset="0"/>
              <a:buChar char="•"/>
            </a:pPr>
            <a:r>
              <a:rPr lang="en-US" b="0" i="0" dirty="0">
                <a:solidFill>
                  <a:srgbClr val="333333"/>
                </a:solidFill>
                <a:effectLst/>
                <a:latin typeface="inherit"/>
              </a:rPr>
              <a:t>Mathematics: 950 </a:t>
            </a:r>
            <a:r>
              <a:rPr lang="en-US" b="1" i="0" dirty="0">
                <a:solidFill>
                  <a:srgbClr val="333333"/>
                </a:solidFill>
                <a:effectLst/>
                <a:latin typeface="inherit"/>
              </a:rPr>
              <a:t>OR</a:t>
            </a:r>
            <a:r>
              <a:rPr lang="en-US" b="0" i="0" dirty="0">
                <a:solidFill>
                  <a:srgbClr val="333333"/>
                </a:solidFill>
                <a:effectLst/>
                <a:latin typeface="inherit"/>
              </a:rPr>
              <a:t> 910-949 + diagnostic score of 6</a:t>
            </a:r>
          </a:p>
          <a:p>
            <a:pPr algn="l" fontAlgn="base">
              <a:buFont typeface="Arial" panose="020B0604020202020204" pitchFamily="34" charset="0"/>
              <a:buChar char="•"/>
            </a:pPr>
            <a:r>
              <a:rPr lang="en-US" b="0" i="0" dirty="0">
                <a:solidFill>
                  <a:srgbClr val="333333"/>
                </a:solidFill>
                <a:effectLst/>
                <a:latin typeface="inherit"/>
              </a:rPr>
              <a:t>ELAR: 945-990 + Essay of at least 5 </a:t>
            </a:r>
            <a:r>
              <a:rPr lang="en-US" b="1" i="0" dirty="0">
                <a:solidFill>
                  <a:srgbClr val="333333"/>
                </a:solidFill>
                <a:effectLst/>
                <a:latin typeface="inherit"/>
              </a:rPr>
              <a:t>OR</a:t>
            </a:r>
            <a:r>
              <a:rPr lang="en-US" b="0" i="0" dirty="0">
                <a:solidFill>
                  <a:srgbClr val="333333"/>
                </a:solidFill>
                <a:effectLst/>
                <a:latin typeface="inherit"/>
              </a:rPr>
              <a:t> 910-944, diagnostic score of 5 or 6, and Essay of 5-8</a:t>
            </a:r>
          </a:p>
          <a:p>
            <a:endParaRPr lang="en-US" dirty="0"/>
          </a:p>
        </p:txBody>
      </p:sp>
    </p:spTree>
    <p:extLst>
      <p:ext uri="{BB962C8B-B14F-4D97-AF65-F5344CB8AC3E}">
        <p14:creationId xmlns:p14="http://schemas.microsoft.com/office/powerpoint/2010/main" val="3262616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ECDFA7-4775-411C-9DF0-71B9791E1C39}"/>
              </a:ext>
            </a:extLst>
          </p:cNvPr>
          <p:cNvSpPr>
            <a:spLocks noGrp="1"/>
          </p:cNvSpPr>
          <p:nvPr>
            <p:ph type="title"/>
          </p:nvPr>
        </p:nvSpPr>
        <p:spPr>
          <a:xfrm>
            <a:off x="6657715" y="467271"/>
            <a:ext cx="4195674" cy="2052522"/>
          </a:xfrm>
        </p:spPr>
        <p:txBody>
          <a:bodyPr vert="horz" lIns="91440" tIns="45720" rIns="91440" bIns="45720" rtlCol="0" anchor="b">
            <a:normAutofit/>
          </a:bodyPr>
          <a:lstStyle/>
          <a:p>
            <a:r>
              <a:rPr lang="en-US" sz="4100" b="1" i="0" kern="1200" cap="all" baseline="0" dirty="0" err="1">
                <a:latin typeface="+mj-lt"/>
                <a:ea typeface="+mj-ea"/>
                <a:cs typeface="+mj-cs"/>
              </a:rPr>
              <a:t>Shmoop</a:t>
            </a:r>
            <a:r>
              <a:rPr lang="en-US" sz="4100" b="1" i="0" kern="1200" cap="all" baseline="0" dirty="0">
                <a:latin typeface="+mj-lt"/>
                <a:ea typeface="+mj-ea"/>
                <a:cs typeface="+mj-cs"/>
              </a:rPr>
              <a:t> is a self-guided course.</a:t>
            </a:r>
          </a:p>
        </p:txBody>
      </p:sp>
      <p:sp>
        <p:nvSpPr>
          <p:cNvPr id="34" name="Oval 33">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5" name="Picture 4" descr="Glasses on top of a book">
            <a:extLst>
              <a:ext uri="{FF2B5EF4-FFF2-40B4-BE49-F238E27FC236}">
                <a16:creationId xmlns:a16="http://schemas.microsoft.com/office/drawing/2014/main" id="{EBD7094D-2130-461A-BDD4-29F0662E070C}"/>
              </a:ext>
            </a:extLst>
          </p:cNvPr>
          <p:cNvPicPr>
            <a:picLocks noChangeAspect="1"/>
          </p:cNvPicPr>
          <p:nvPr/>
        </p:nvPicPr>
        <p:blipFill rotWithShape="1">
          <a:blip r:embed="rId2"/>
          <a:srcRect l="4555" r="29196" b="2"/>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36"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38"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E1CBF527-BDCC-41F3-A4E7-757601C485CE}"/>
              </a:ext>
            </a:extLst>
          </p:cNvPr>
          <p:cNvSpPr>
            <a:spLocks noGrp="1"/>
          </p:cNvSpPr>
          <p:nvPr>
            <p:ph idx="1"/>
          </p:nvPr>
        </p:nvSpPr>
        <p:spPr>
          <a:xfrm>
            <a:off x="6657715" y="2990818"/>
            <a:ext cx="4195673" cy="2913872"/>
          </a:xfrm>
        </p:spPr>
        <p:txBody>
          <a:bodyPr vert="horz" lIns="91440" tIns="45720" rIns="91440" bIns="45720" rtlCol="0" anchor="t">
            <a:normAutofit/>
          </a:bodyPr>
          <a:lstStyle/>
          <a:p>
            <a:pPr marL="0" indent="0">
              <a:buNone/>
            </a:pPr>
            <a:r>
              <a:rPr lang="en-US" sz="3200" kern="1200" dirty="0">
                <a:latin typeface="+mn-lt"/>
                <a:ea typeface="+mn-ea"/>
                <a:cs typeface="+mn-cs"/>
              </a:rPr>
              <a:t>It will ask you to go take a diagnostic test, then it will develop a study plan for you based on your scores.   </a:t>
            </a:r>
          </a:p>
        </p:txBody>
      </p:sp>
      <p:sp>
        <p:nvSpPr>
          <p:cNvPr id="40"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42"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7274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CFD83C3-C01A-41FB-A646-DC39D48F4AAF}"/>
              </a:ext>
            </a:extLst>
          </p:cNvPr>
          <p:cNvSpPr>
            <a:spLocks noGrp="1"/>
          </p:cNvSpPr>
          <p:nvPr>
            <p:ph type="title"/>
          </p:nvPr>
        </p:nvSpPr>
        <p:spPr>
          <a:xfrm>
            <a:off x="7056833" y="471025"/>
            <a:ext cx="4529329" cy="1566483"/>
          </a:xfrm>
        </p:spPr>
        <p:txBody>
          <a:bodyPr anchor="b">
            <a:normAutofit fontScale="90000"/>
          </a:bodyPr>
          <a:lstStyle/>
          <a:p>
            <a:r>
              <a:rPr lang="en-US" sz="4800" dirty="0"/>
              <a:t>How to get to the Diagnostics</a:t>
            </a:r>
          </a:p>
        </p:txBody>
      </p:sp>
      <p:sp>
        <p:nvSpPr>
          <p:cNvPr id="14" name="Oval 13">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5" name="Content Placeholder 4" descr="Graphical user interface, text, application, email&#10;&#10;Description automatically generated">
            <a:extLst>
              <a:ext uri="{FF2B5EF4-FFF2-40B4-BE49-F238E27FC236}">
                <a16:creationId xmlns:a16="http://schemas.microsoft.com/office/drawing/2014/main" id="{8C3B27DB-CCCB-4FF1-9881-04A98A3FBC6A}"/>
              </a:ext>
            </a:extLst>
          </p:cNvPr>
          <p:cNvPicPr>
            <a:picLocks noChangeAspect="1"/>
          </p:cNvPicPr>
          <p:nvPr/>
        </p:nvPicPr>
        <p:blipFill rotWithShape="1">
          <a:blip r:embed="rId2"/>
          <a:srcRect l="6423" r="37327" b="1"/>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16"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8"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9" name="Content Placeholder 8">
            <a:extLst>
              <a:ext uri="{FF2B5EF4-FFF2-40B4-BE49-F238E27FC236}">
                <a16:creationId xmlns:a16="http://schemas.microsoft.com/office/drawing/2014/main" id="{E3B8A79C-10E6-41E7-8D48-5CF1E4AF7EE3}"/>
              </a:ext>
            </a:extLst>
          </p:cNvPr>
          <p:cNvSpPr>
            <a:spLocks noGrp="1"/>
          </p:cNvSpPr>
          <p:nvPr>
            <p:ph idx="1"/>
          </p:nvPr>
        </p:nvSpPr>
        <p:spPr>
          <a:xfrm>
            <a:off x="6657715" y="2990818"/>
            <a:ext cx="4195673" cy="2913872"/>
          </a:xfrm>
        </p:spPr>
        <p:txBody>
          <a:bodyPr anchor="t">
            <a:normAutofit/>
          </a:bodyPr>
          <a:lstStyle/>
          <a:p>
            <a:endParaRPr lang="en-US" sz="1800"/>
          </a:p>
        </p:txBody>
      </p:sp>
      <p:sp>
        <p:nvSpPr>
          <p:cNvPr id="20"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22"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6" name="Arrow: Left 5">
            <a:extLst>
              <a:ext uri="{FF2B5EF4-FFF2-40B4-BE49-F238E27FC236}">
                <a16:creationId xmlns:a16="http://schemas.microsoft.com/office/drawing/2014/main" id="{3E2A5CC6-08D9-4ADC-AFCD-A11D385CE54E}"/>
              </a:ext>
            </a:extLst>
          </p:cNvPr>
          <p:cNvSpPr/>
          <p:nvPr/>
        </p:nvSpPr>
        <p:spPr>
          <a:xfrm>
            <a:off x="4049789" y="1291402"/>
            <a:ext cx="1878405" cy="128033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26067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68452-8D11-48F4-933E-A16495CDD056}"/>
              </a:ext>
            </a:extLst>
          </p:cNvPr>
          <p:cNvSpPr>
            <a:spLocks noGrp="1"/>
          </p:cNvSpPr>
          <p:nvPr>
            <p:ph type="title"/>
          </p:nvPr>
        </p:nvSpPr>
        <p:spPr/>
        <p:txBody>
          <a:bodyPr/>
          <a:lstStyle/>
          <a:p>
            <a:r>
              <a:rPr lang="en-US" dirty="0"/>
              <a:t>How do we want you to use this program? </a:t>
            </a:r>
          </a:p>
        </p:txBody>
      </p:sp>
      <p:sp>
        <p:nvSpPr>
          <p:cNvPr id="3" name="Content Placeholder 2">
            <a:extLst>
              <a:ext uri="{FF2B5EF4-FFF2-40B4-BE49-F238E27FC236}">
                <a16:creationId xmlns:a16="http://schemas.microsoft.com/office/drawing/2014/main" id="{31A0934C-CB50-41AE-B88D-F9FDB4FA78EF}"/>
              </a:ext>
            </a:extLst>
          </p:cNvPr>
          <p:cNvSpPr>
            <a:spLocks noGrp="1"/>
          </p:cNvSpPr>
          <p:nvPr>
            <p:ph idx="1"/>
          </p:nvPr>
        </p:nvSpPr>
        <p:spPr/>
        <p:txBody>
          <a:bodyPr>
            <a:normAutofit fontScale="77500" lnSpcReduction="20000"/>
          </a:bodyPr>
          <a:lstStyle/>
          <a:p>
            <a:pPr>
              <a:lnSpc>
                <a:spcPct val="150000"/>
              </a:lnSpc>
            </a:pPr>
            <a:r>
              <a:rPr lang="en-US" dirty="0"/>
              <a:t>If you have already passed the TSI, you do not need to use this program yet, but you can feel free to explore or do some work for fun! </a:t>
            </a:r>
          </a:p>
          <a:p>
            <a:pPr>
              <a:lnSpc>
                <a:spcPct val="150000"/>
              </a:lnSpc>
            </a:pPr>
            <a:r>
              <a:rPr lang="en-US" dirty="0"/>
              <a:t>If you haven’t passed yet, but you are taking the test soon, you should log on ASAP and give it a try.  Sometimes doing the practice tests can really help you get ready for the test. </a:t>
            </a:r>
          </a:p>
          <a:p>
            <a:pPr>
              <a:lnSpc>
                <a:spcPct val="150000"/>
              </a:lnSpc>
            </a:pPr>
            <a:r>
              <a:rPr lang="en-US" dirty="0"/>
              <a:t>If you already taken the test and failed it, this program should be very helpful because it can identify your strengths and weaknesses for you, so you spend the bulk of your time studying for what you need the most work on.  </a:t>
            </a:r>
          </a:p>
          <a:p>
            <a:endParaRPr lang="en-US" dirty="0"/>
          </a:p>
        </p:txBody>
      </p:sp>
    </p:spTree>
    <p:extLst>
      <p:ext uri="{BB962C8B-B14F-4D97-AF65-F5344CB8AC3E}">
        <p14:creationId xmlns:p14="http://schemas.microsoft.com/office/powerpoint/2010/main" val="19132371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5F5B7-656F-469F-9A2D-6F05464EB5B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95ECF00-652B-4774-AC9B-E719465F4B6A}"/>
              </a:ext>
            </a:extLst>
          </p:cNvPr>
          <p:cNvSpPr>
            <a:spLocks noGrp="1"/>
          </p:cNvSpPr>
          <p:nvPr>
            <p:ph idx="1"/>
          </p:nvPr>
        </p:nvSpPr>
        <p:spPr/>
        <p:txBody>
          <a:bodyPr/>
          <a:lstStyle/>
          <a:p>
            <a:pPr>
              <a:lnSpc>
                <a:spcPct val="150000"/>
              </a:lnSpc>
            </a:pPr>
            <a:r>
              <a:rPr lang="en-US" dirty="0"/>
              <a:t>Additionally, once school starts, we will be working on ways to help you reach your goal of passing the TSI.  </a:t>
            </a:r>
          </a:p>
          <a:p>
            <a:pPr>
              <a:lnSpc>
                <a:spcPct val="150000"/>
              </a:lnSpc>
            </a:pPr>
            <a:r>
              <a:rPr lang="en-US" dirty="0"/>
              <a:t>It may be one-on-one tutoring, group sessions, or assigning you a mentor to help monitor your </a:t>
            </a:r>
            <a:r>
              <a:rPr lang="en-US" dirty="0" err="1"/>
              <a:t>Shmoop</a:t>
            </a:r>
            <a:r>
              <a:rPr lang="en-US" dirty="0"/>
              <a:t> progress.  </a:t>
            </a:r>
          </a:p>
        </p:txBody>
      </p:sp>
    </p:spTree>
    <p:extLst>
      <p:ext uri="{BB962C8B-B14F-4D97-AF65-F5344CB8AC3E}">
        <p14:creationId xmlns:p14="http://schemas.microsoft.com/office/powerpoint/2010/main" val="5537009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37771-A921-45FD-B59E-AB76B6F675E1}"/>
              </a:ext>
            </a:extLst>
          </p:cNvPr>
          <p:cNvSpPr>
            <a:spLocks noGrp="1"/>
          </p:cNvSpPr>
          <p:nvPr>
            <p:ph type="title"/>
          </p:nvPr>
        </p:nvSpPr>
        <p:spPr>
          <a:xfrm>
            <a:off x="838200" y="188118"/>
            <a:ext cx="11150600" cy="1325563"/>
          </a:xfrm>
        </p:spPr>
        <p:txBody>
          <a:bodyPr>
            <a:normAutofit/>
          </a:bodyPr>
          <a:lstStyle/>
          <a:p>
            <a:r>
              <a:rPr lang="en-US" sz="4000" dirty="0"/>
              <a:t>Other ways to fulfill the TSI2 requirements: </a:t>
            </a:r>
          </a:p>
        </p:txBody>
      </p:sp>
      <p:sp>
        <p:nvSpPr>
          <p:cNvPr id="3" name="Content Placeholder 2">
            <a:extLst>
              <a:ext uri="{FF2B5EF4-FFF2-40B4-BE49-F238E27FC236}">
                <a16:creationId xmlns:a16="http://schemas.microsoft.com/office/drawing/2014/main" id="{0D878873-E8F2-4F30-AC34-88ABF2F71943}"/>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EEFBA294-F1EC-4BF8-B1A2-5C0E5B0B63C8}"/>
              </a:ext>
            </a:extLst>
          </p:cNvPr>
          <p:cNvPicPr>
            <a:picLocks noChangeAspect="1"/>
          </p:cNvPicPr>
          <p:nvPr/>
        </p:nvPicPr>
        <p:blipFill rotWithShape="1">
          <a:blip r:embed="rId2"/>
          <a:srcRect l="1458" t="16836" r="30626" b="5303"/>
          <a:stretch/>
        </p:blipFill>
        <p:spPr>
          <a:xfrm>
            <a:off x="3517900" y="1332706"/>
            <a:ext cx="8280400" cy="5337176"/>
          </a:xfrm>
          <a:prstGeom prst="rect">
            <a:avLst/>
          </a:prstGeom>
        </p:spPr>
      </p:pic>
    </p:spTree>
    <p:extLst>
      <p:ext uri="{BB962C8B-B14F-4D97-AF65-F5344CB8AC3E}">
        <p14:creationId xmlns:p14="http://schemas.microsoft.com/office/powerpoint/2010/main" val="4020385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F5BA91D0-BCAE-48CE-8490-063812F689F2}"/>
              </a:ext>
            </a:extLst>
          </p:cNvPr>
          <p:cNvSpPr>
            <a:spLocks noGrp="1"/>
          </p:cNvSpPr>
          <p:nvPr>
            <p:ph type="title"/>
          </p:nvPr>
        </p:nvSpPr>
        <p:spPr>
          <a:xfrm>
            <a:off x="838200" y="365125"/>
            <a:ext cx="9842237" cy="1325563"/>
          </a:xfrm>
        </p:spPr>
        <p:txBody>
          <a:bodyPr>
            <a:normAutofit/>
          </a:bodyPr>
          <a:lstStyle/>
          <a:p>
            <a:endParaRPr lang="en-US" dirty="0"/>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3" name="Graphic 12">
            <a:extLst>
              <a:ext uri="{FF2B5EF4-FFF2-40B4-BE49-F238E27FC236}">
                <a16:creationId xmlns:a16="http://schemas.microsoft.com/office/drawing/2014/main" id="{58BDB0EE-D238-415B-9ED8-62AA6AB2A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4"/>
          </a:solidFill>
          <a:ln w="603" cap="flat">
            <a:noFill/>
            <a:prstDash val="solid"/>
            <a:miter/>
          </a:ln>
        </p:spPr>
        <p:txBody>
          <a:bodyPr rtlCol="0" anchor="ctr"/>
          <a:lstStyle/>
          <a:p>
            <a:endParaRPr lang="en-US"/>
          </a:p>
        </p:txBody>
      </p:sp>
      <p:sp>
        <p:nvSpPr>
          <p:cNvPr id="15" name="Graphic 11">
            <a:extLst>
              <a:ext uri="{FF2B5EF4-FFF2-40B4-BE49-F238E27FC236}">
                <a16:creationId xmlns:a16="http://schemas.microsoft.com/office/drawing/2014/main" id="{C5B55FC3-961D-4325-82F1-DE92B0D04E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solidFill>
          <a:ln w="422" cap="flat">
            <a:noFill/>
            <a:prstDash val="solid"/>
            <a:miter/>
          </a:ln>
        </p:spPr>
        <p:txBody>
          <a:bodyPr rtlCol="0" anchor="ctr"/>
          <a:lstStyle/>
          <a:p>
            <a:endParaRPr lang="en-US"/>
          </a:p>
        </p:txBody>
      </p:sp>
      <p:sp>
        <p:nvSpPr>
          <p:cNvPr id="17" name="Graphic 13">
            <a:extLst>
              <a:ext uri="{FF2B5EF4-FFF2-40B4-BE49-F238E27FC236}">
                <a16:creationId xmlns:a16="http://schemas.microsoft.com/office/drawing/2014/main" id="{4C8AB332-D09E-4F28-943C-DABDD4716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4"/>
          </a:solidFill>
          <a:ln w="610" cap="flat">
            <a:noFill/>
            <a:prstDash val="solid"/>
            <a:miter/>
          </a:ln>
        </p:spPr>
        <p:txBody>
          <a:bodyPr rtlCol="0" anchor="ctr"/>
          <a:lstStyle/>
          <a:p>
            <a:endParaRPr lang="en-US"/>
          </a:p>
        </p:txBody>
      </p:sp>
      <p:graphicFrame>
        <p:nvGraphicFramePr>
          <p:cNvPr id="5" name="Content Placeholder 2">
            <a:extLst>
              <a:ext uri="{FF2B5EF4-FFF2-40B4-BE49-F238E27FC236}">
                <a16:creationId xmlns:a16="http://schemas.microsoft.com/office/drawing/2014/main" id="{65445ED1-1338-4B90-A89B-58E920672CBA}"/>
              </a:ext>
            </a:extLst>
          </p:cNvPr>
          <p:cNvGraphicFramePr>
            <a:graphicFrameLocks noGrp="1"/>
          </p:cNvGraphicFramePr>
          <p:nvPr>
            <p:ph idx="1"/>
            <p:extLst>
              <p:ext uri="{D42A27DB-BD31-4B8C-83A1-F6EECF244321}">
                <p14:modId xmlns:p14="http://schemas.microsoft.com/office/powerpoint/2010/main" val="189332739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8200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244E5-9BFB-4553-82AC-F30E276BAABF}"/>
              </a:ext>
            </a:extLst>
          </p:cNvPr>
          <p:cNvSpPr>
            <a:spLocks noGrp="1"/>
          </p:cNvSpPr>
          <p:nvPr>
            <p:ph type="title"/>
          </p:nvPr>
        </p:nvSpPr>
        <p:spPr/>
        <p:txBody>
          <a:bodyPr/>
          <a:lstStyle/>
          <a:p>
            <a:r>
              <a:rPr lang="en-US" dirty="0" err="1"/>
              <a:t>Shmoop</a:t>
            </a:r>
            <a:r>
              <a:rPr lang="en-US" dirty="0"/>
              <a:t> Student Video</a:t>
            </a:r>
          </a:p>
        </p:txBody>
      </p:sp>
      <p:sp>
        <p:nvSpPr>
          <p:cNvPr id="3" name="Content Placeholder 2">
            <a:extLst>
              <a:ext uri="{FF2B5EF4-FFF2-40B4-BE49-F238E27FC236}">
                <a16:creationId xmlns:a16="http://schemas.microsoft.com/office/drawing/2014/main" id="{EFC61BAC-263B-47F2-88A2-5B6B15739E65}"/>
              </a:ext>
            </a:extLst>
          </p:cNvPr>
          <p:cNvSpPr>
            <a:spLocks noGrp="1"/>
          </p:cNvSpPr>
          <p:nvPr>
            <p:ph idx="1"/>
          </p:nvPr>
        </p:nvSpPr>
        <p:spPr/>
        <p:txBody>
          <a:bodyPr/>
          <a:lstStyle/>
          <a:p>
            <a:r>
              <a:rPr lang="en-US" dirty="0">
                <a:hlinkClick r:id="rId2"/>
              </a:rPr>
              <a:t>https://www.shmoop.com/video/a-students-guide-to-shmoop</a:t>
            </a:r>
            <a:r>
              <a:rPr lang="en-US" dirty="0"/>
              <a:t> </a:t>
            </a:r>
          </a:p>
        </p:txBody>
      </p:sp>
    </p:spTree>
    <p:extLst>
      <p:ext uri="{BB962C8B-B14F-4D97-AF65-F5344CB8AC3E}">
        <p14:creationId xmlns:p14="http://schemas.microsoft.com/office/powerpoint/2010/main" val="3789587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91170C21-ECB4-45CA-A7F8-64C72AE2F6F6}"/>
              </a:ext>
            </a:extLst>
          </p:cNvPr>
          <p:cNvSpPr>
            <a:spLocks noGrp="1"/>
          </p:cNvSpPr>
          <p:nvPr>
            <p:ph type="title"/>
          </p:nvPr>
        </p:nvSpPr>
        <p:spPr>
          <a:xfrm>
            <a:off x="605838" y="1289765"/>
            <a:ext cx="4571074" cy="4270963"/>
          </a:xfrm>
        </p:spPr>
        <p:txBody>
          <a:bodyPr anchor="ctr">
            <a:normAutofit/>
          </a:bodyPr>
          <a:lstStyle/>
          <a:p>
            <a:pPr algn="ctr"/>
            <a:r>
              <a:rPr lang="en-US" sz="7200" dirty="0">
                <a:solidFill>
                  <a:schemeClr val="bg1"/>
                </a:solidFill>
              </a:rPr>
              <a:t>What is the TSI2?</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A86EC088-E0D0-43DF-851E-CEF332C4EC36}"/>
              </a:ext>
            </a:extLst>
          </p:cNvPr>
          <p:cNvSpPr>
            <a:spLocks noGrp="1"/>
          </p:cNvSpPr>
          <p:nvPr>
            <p:ph idx="1"/>
          </p:nvPr>
        </p:nvSpPr>
        <p:spPr>
          <a:xfrm>
            <a:off x="6397039" y="381935"/>
            <a:ext cx="4685916" cy="5974415"/>
          </a:xfrm>
        </p:spPr>
        <p:txBody>
          <a:bodyPr anchor="ctr">
            <a:normAutofit/>
          </a:bodyPr>
          <a:lstStyle/>
          <a:p>
            <a:pPr marL="0" indent="0">
              <a:lnSpc>
                <a:spcPct val="200000"/>
              </a:lnSpc>
              <a:buNone/>
            </a:pPr>
            <a:r>
              <a:rPr lang="en-US" sz="1800" b="0" i="0" dirty="0">
                <a:solidFill>
                  <a:srgbClr val="202124"/>
                </a:solidFill>
                <a:effectLst/>
                <a:latin typeface="Univers" panose="020B0503020202020204" pitchFamily="34" charset="0"/>
              </a:rPr>
              <a:t>The Texas Success Initiative or TSI was enacted by the Texas State Legislature and designed to determine a student's readiness for college-level coursework in the general areas of reading, writing, and mathematics.  The TSI2 was launched on January 11, 2021.  </a:t>
            </a:r>
            <a:endParaRPr lang="en-US" dirty="0">
              <a:latin typeface="Univers" panose="020B0503020202020204" pitchFamily="34" charset="0"/>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54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7882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C36D46-53E7-42A2-9435-04AD8A249854}"/>
              </a:ext>
            </a:extLst>
          </p:cNvPr>
          <p:cNvSpPr>
            <a:spLocks noGrp="1"/>
          </p:cNvSpPr>
          <p:nvPr>
            <p:ph idx="1"/>
          </p:nvPr>
        </p:nvSpPr>
        <p:spPr>
          <a:xfrm>
            <a:off x="838200" y="847725"/>
            <a:ext cx="10515600" cy="4351338"/>
          </a:xfrm>
        </p:spPr>
        <p:txBody>
          <a:bodyPr>
            <a:normAutofit fontScale="85000" lnSpcReduction="20000"/>
          </a:bodyPr>
          <a:lstStyle/>
          <a:p>
            <a:pPr>
              <a:lnSpc>
                <a:spcPct val="150000"/>
              </a:lnSpc>
            </a:pPr>
            <a:r>
              <a:rPr lang="en-US" dirty="0"/>
              <a:t>In order to take classes at HCC, you need to pass your TSI.  </a:t>
            </a:r>
          </a:p>
          <a:p>
            <a:pPr>
              <a:lnSpc>
                <a:spcPct val="150000"/>
              </a:lnSpc>
            </a:pPr>
            <a:r>
              <a:rPr lang="en-US" dirty="0"/>
              <a:t>You must try to take it once, even if you have the required PSAT scores. </a:t>
            </a:r>
          </a:p>
          <a:p>
            <a:pPr>
              <a:lnSpc>
                <a:spcPct val="150000"/>
              </a:lnSpc>
            </a:pPr>
            <a:r>
              <a:rPr lang="en-US" dirty="0"/>
              <a:t>It is our goal for 100% of our students to take and pass the English test before ninth grade and the math test before the end of tenth grade.  </a:t>
            </a:r>
          </a:p>
          <a:p>
            <a:pPr>
              <a:lnSpc>
                <a:spcPct val="150000"/>
              </a:lnSpc>
            </a:pPr>
            <a:r>
              <a:rPr lang="en-US" dirty="0"/>
              <a:t>It has been proven that taking a standardized test more than once can help improve your score, so you can get used to the test’s format </a:t>
            </a:r>
          </a:p>
        </p:txBody>
      </p:sp>
    </p:spTree>
    <p:extLst>
      <p:ext uri="{BB962C8B-B14F-4D97-AF65-F5344CB8AC3E}">
        <p14:creationId xmlns:p14="http://schemas.microsoft.com/office/powerpoint/2010/main" val="3672521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623490-F9D1-47A2-AD40-B75DADF4170C}"/>
              </a:ext>
            </a:extLst>
          </p:cNvPr>
          <p:cNvSpPr>
            <a:spLocks noGrp="1"/>
          </p:cNvSpPr>
          <p:nvPr>
            <p:ph idx="1"/>
          </p:nvPr>
        </p:nvSpPr>
        <p:spPr/>
        <p:txBody>
          <a:bodyPr/>
          <a:lstStyle/>
          <a:p>
            <a:pPr marL="0" indent="0">
              <a:buNone/>
            </a:pPr>
            <a:r>
              <a:rPr lang="en-US" b="0" i="0" dirty="0">
                <a:solidFill>
                  <a:srgbClr val="3A3A3A"/>
                </a:solidFill>
                <a:effectLst/>
                <a:latin typeface="-apple-system"/>
              </a:rPr>
              <a:t>The TSIA2 consists of two tests: a college readiness classification (CRC) test and a diagnostic test. The CRC is administered to all test takers, and the diagnostic is administered only to those students who need more evaluation for college readiness. Test takers who achieve a score between 950 and 990 are determined “college-ready,” and their exam ends. Test takers who do not achieve a score between 950 and 990 are routed to take the diagnostic test. Students whose CRC score is between 910 and 949 need to achieve a score of 6 on the diagnostic test to be determined college-ready.</a:t>
            </a:r>
            <a:endParaRPr lang="en-US" dirty="0"/>
          </a:p>
        </p:txBody>
      </p:sp>
    </p:spTree>
    <p:extLst>
      <p:ext uri="{BB962C8B-B14F-4D97-AF65-F5344CB8AC3E}">
        <p14:creationId xmlns:p14="http://schemas.microsoft.com/office/powerpoint/2010/main" val="2551966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4CC827D-F41C-468B-B35E-42087EA58285}"/>
              </a:ext>
            </a:extLst>
          </p:cNvPr>
          <p:cNvPicPr>
            <a:picLocks noGrp="1" noChangeAspect="1"/>
          </p:cNvPicPr>
          <p:nvPr>
            <p:ph idx="1"/>
          </p:nvPr>
        </p:nvPicPr>
        <p:blipFill rotWithShape="1">
          <a:blip r:embed="rId2"/>
          <a:srcRect t="26858" b="41607"/>
          <a:stretch/>
        </p:blipFill>
        <p:spPr>
          <a:xfrm>
            <a:off x="845157" y="920750"/>
            <a:ext cx="10501686" cy="5016500"/>
          </a:xfrm>
          <a:prstGeom prst="rect">
            <a:avLst/>
          </a:prstGeom>
        </p:spPr>
      </p:pic>
    </p:spTree>
    <p:extLst>
      <p:ext uri="{BB962C8B-B14F-4D97-AF65-F5344CB8AC3E}">
        <p14:creationId xmlns:p14="http://schemas.microsoft.com/office/powerpoint/2010/main" val="1285939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5B737-B2C2-4B3D-B4F8-BF4AACE674BE}"/>
              </a:ext>
            </a:extLst>
          </p:cNvPr>
          <p:cNvSpPr>
            <a:spLocks noGrp="1"/>
          </p:cNvSpPr>
          <p:nvPr>
            <p:ph type="title"/>
          </p:nvPr>
        </p:nvSpPr>
        <p:spPr>
          <a:xfrm>
            <a:off x="723900" y="73024"/>
            <a:ext cx="10515600" cy="1325563"/>
          </a:xfrm>
        </p:spPr>
        <p:txBody>
          <a:bodyPr/>
          <a:lstStyle/>
          <a:p>
            <a:r>
              <a:rPr lang="en-US" dirty="0"/>
              <a:t>Sample Math Problems</a:t>
            </a:r>
          </a:p>
        </p:txBody>
      </p:sp>
      <p:sp>
        <p:nvSpPr>
          <p:cNvPr id="14" name="TextBox 13">
            <a:extLst>
              <a:ext uri="{FF2B5EF4-FFF2-40B4-BE49-F238E27FC236}">
                <a16:creationId xmlns:a16="http://schemas.microsoft.com/office/drawing/2014/main" id="{FD9DECD3-1169-4308-B443-030302EC5137}"/>
              </a:ext>
            </a:extLst>
          </p:cNvPr>
          <p:cNvSpPr txBox="1"/>
          <p:nvPr/>
        </p:nvSpPr>
        <p:spPr>
          <a:xfrm>
            <a:off x="4762500" y="1803400"/>
            <a:ext cx="3568700" cy="4305300"/>
          </a:xfrm>
          <a:prstGeom prst="rect">
            <a:avLst/>
          </a:prstGeom>
          <a:noFill/>
        </p:spPr>
        <p:txBody>
          <a:bodyPr wrap="square" rtlCol="0">
            <a:spAutoFit/>
          </a:bodyPr>
          <a:lstStyle/>
          <a:p>
            <a:endParaRPr lang="en-US" dirty="0"/>
          </a:p>
        </p:txBody>
      </p:sp>
      <p:sp>
        <p:nvSpPr>
          <p:cNvPr id="16" name="Content Placeholder 15">
            <a:extLst>
              <a:ext uri="{FF2B5EF4-FFF2-40B4-BE49-F238E27FC236}">
                <a16:creationId xmlns:a16="http://schemas.microsoft.com/office/drawing/2014/main" id="{23B4E84B-6229-442A-A614-B6D0C5CCF32D}"/>
              </a:ext>
            </a:extLst>
          </p:cNvPr>
          <p:cNvSpPr>
            <a:spLocks noGrp="1"/>
          </p:cNvSpPr>
          <p:nvPr>
            <p:ph idx="1"/>
          </p:nvPr>
        </p:nvSpPr>
        <p:spPr/>
        <p:txBody>
          <a:bodyPr/>
          <a:lstStyle/>
          <a:p>
            <a:endParaRPr lang="en-US"/>
          </a:p>
        </p:txBody>
      </p:sp>
      <p:pic>
        <p:nvPicPr>
          <p:cNvPr id="18" name="Picture 17">
            <a:extLst>
              <a:ext uri="{FF2B5EF4-FFF2-40B4-BE49-F238E27FC236}">
                <a16:creationId xmlns:a16="http://schemas.microsoft.com/office/drawing/2014/main" id="{09B6E23C-3E7A-4C80-95F6-A2DF0B12B01E}"/>
              </a:ext>
            </a:extLst>
          </p:cNvPr>
          <p:cNvPicPr>
            <a:picLocks noChangeAspect="1"/>
          </p:cNvPicPr>
          <p:nvPr/>
        </p:nvPicPr>
        <p:blipFill rotWithShape="1">
          <a:blip r:embed="rId10"/>
          <a:srcRect l="28749" t="16465" r="6876"/>
          <a:stretch/>
        </p:blipFill>
        <p:spPr>
          <a:xfrm>
            <a:off x="2057400" y="1157374"/>
            <a:ext cx="7848600" cy="5726026"/>
          </a:xfrm>
          <a:prstGeom prst="rect">
            <a:avLst/>
          </a:prstGeom>
        </p:spPr>
      </p:pic>
    </p:spTree>
    <p:controls>
      <mc:AlternateContent xmlns:mc="http://schemas.openxmlformats.org/markup-compatibility/2006">
        <mc:Choice xmlns:v="urn:schemas-microsoft-com:vml" Requires="v">
          <p:control name="HTMLOption1" r:id="rId1" imgW="209520" imgH="266760"/>
        </mc:Choice>
        <mc:Fallback>
          <p:control name="HTMLOption1" r:id="rId1" imgW="209520" imgH="266760">
            <p:pic>
              <p:nvPicPr>
                <p:cNvPr id="5" name="HTMLOption1">
                  <a:extLst>
                    <a:ext uri="{FF2B5EF4-FFF2-40B4-BE49-F238E27FC236}">
                      <a16:creationId xmlns:a16="http://schemas.microsoft.com/office/drawing/2014/main" id="{6FA1CC5A-4F79-4EE9-8D76-718C93AE6E88}"/>
                    </a:ext>
                  </a:extLst>
                </p:cNvPr>
                <p:cNvPicPr preferRelativeResize="0">
                  <a:picLocks noChangeArrowheads="1" noChangeShapeType="1"/>
                </p:cNvPicPr>
                <p:nvPr/>
              </p:nvPicPr>
              <p:blipFill>
                <a:blip r:embed="rId11"/>
                <a:srcRect/>
                <a:stretch>
                  <a:fillRect/>
                </a:stretch>
              </p:blipFill>
              <p:spPr bwMode="auto">
                <a:xfrm>
                  <a:off x="152400" y="15240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Option2" r:id="rId2" imgW="209520" imgH="266760"/>
        </mc:Choice>
        <mc:Fallback>
          <p:control name="HTMLOption2" r:id="rId2" imgW="209520" imgH="266760">
            <p:pic>
              <p:nvPicPr>
                <p:cNvPr id="6" name="HTMLOption2">
                  <a:extLst>
                    <a:ext uri="{FF2B5EF4-FFF2-40B4-BE49-F238E27FC236}">
                      <a16:creationId xmlns:a16="http://schemas.microsoft.com/office/drawing/2014/main" id="{2D9EE73E-A4A1-48CC-920A-B8D1AC989058}"/>
                    </a:ext>
                  </a:extLst>
                </p:cNvPr>
                <p:cNvPicPr preferRelativeResize="0">
                  <a:picLocks noChangeArrowheads="1" noChangeShapeType="1"/>
                </p:cNvPicPr>
                <p:nvPr/>
              </p:nvPicPr>
              <p:blipFill>
                <a:blip r:embed="rId11"/>
                <a:srcRect/>
                <a:stretch>
                  <a:fillRect/>
                </a:stretch>
              </p:blipFill>
              <p:spPr bwMode="auto">
                <a:xfrm>
                  <a:off x="152400" y="15240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Option3" r:id="rId3" imgW="209520" imgH="266760"/>
        </mc:Choice>
        <mc:Fallback>
          <p:control name="HTMLOption3" r:id="rId3" imgW="209520" imgH="266760">
            <p:pic>
              <p:nvPicPr>
                <p:cNvPr id="7" name="HTMLOption3">
                  <a:extLst>
                    <a:ext uri="{FF2B5EF4-FFF2-40B4-BE49-F238E27FC236}">
                      <a16:creationId xmlns:a16="http://schemas.microsoft.com/office/drawing/2014/main" id="{32A500D5-FC6F-4584-9C04-F9F81BC2AE7F}"/>
                    </a:ext>
                  </a:extLst>
                </p:cNvPr>
                <p:cNvPicPr preferRelativeResize="0">
                  <a:picLocks noChangeArrowheads="1" noChangeShapeType="1"/>
                </p:cNvPicPr>
                <p:nvPr/>
              </p:nvPicPr>
              <p:blipFill>
                <a:blip r:embed="rId11"/>
                <a:srcRect/>
                <a:stretch>
                  <a:fillRect/>
                </a:stretch>
              </p:blipFill>
              <p:spPr bwMode="auto">
                <a:xfrm>
                  <a:off x="152400" y="15240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Option4" r:id="rId4" imgW="209520" imgH="266760"/>
        </mc:Choice>
        <mc:Fallback>
          <p:control name="HTMLOption4" r:id="rId4" imgW="209520" imgH="266760">
            <p:pic>
              <p:nvPicPr>
                <p:cNvPr id="8" name="HTMLOption4">
                  <a:extLst>
                    <a:ext uri="{FF2B5EF4-FFF2-40B4-BE49-F238E27FC236}">
                      <a16:creationId xmlns:a16="http://schemas.microsoft.com/office/drawing/2014/main" id="{7AC259C8-499C-4ABE-AC63-53ED43898803}"/>
                    </a:ext>
                  </a:extLst>
                </p:cNvPr>
                <p:cNvPicPr preferRelativeResize="0">
                  <a:picLocks noChangeArrowheads="1" noChangeShapeType="1"/>
                </p:cNvPicPr>
                <p:nvPr/>
              </p:nvPicPr>
              <p:blipFill>
                <a:blip r:embed="rId11"/>
                <a:srcRect/>
                <a:stretch>
                  <a:fillRect/>
                </a:stretch>
              </p:blipFill>
              <p:spPr bwMode="auto">
                <a:xfrm>
                  <a:off x="152400" y="15240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Option5" r:id="rId5" imgW="209520" imgH="266760"/>
        </mc:Choice>
        <mc:Fallback>
          <p:control name="HTMLOption5" r:id="rId5" imgW="209520" imgH="266760">
            <p:pic>
              <p:nvPicPr>
                <p:cNvPr id="10" name="HTMLOption5">
                  <a:extLst>
                    <a:ext uri="{FF2B5EF4-FFF2-40B4-BE49-F238E27FC236}">
                      <a16:creationId xmlns:a16="http://schemas.microsoft.com/office/drawing/2014/main" id="{56FED43A-55BF-4D04-BD01-07F11EE43377}"/>
                    </a:ext>
                  </a:extLst>
                </p:cNvPr>
                <p:cNvPicPr preferRelativeResize="0">
                  <a:picLocks noChangeArrowheads="1" noChangeShapeType="1"/>
                </p:cNvPicPr>
                <p:nvPr/>
              </p:nvPicPr>
              <p:blipFill>
                <a:blip r:embed="rId11"/>
                <a:srcRect/>
                <a:stretch>
                  <a:fillRect/>
                </a:stretch>
              </p:blipFill>
              <p:spPr bwMode="auto">
                <a:xfrm>
                  <a:off x="152400" y="15240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Option6" r:id="rId6" imgW="209520" imgH="266760"/>
        </mc:Choice>
        <mc:Fallback>
          <p:control name="HTMLOption6" r:id="rId6" imgW="209520" imgH="266760">
            <p:pic>
              <p:nvPicPr>
                <p:cNvPr id="11" name="HTMLOption6">
                  <a:extLst>
                    <a:ext uri="{FF2B5EF4-FFF2-40B4-BE49-F238E27FC236}">
                      <a16:creationId xmlns:a16="http://schemas.microsoft.com/office/drawing/2014/main" id="{C6C5724D-ED30-4EF7-9C5D-20D2CCE79317}"/>
                    </a:ext>
                  </a:extLst>
                </p:cNvPr>
                <p:cNvPicPr preferRelativeResize="0">
                  <a:picLocks noChangeArrowheads="1" noChangeShapeType="1"/>
                </p:cNvPicPr>
                <p:nvPr/>
              </p:nvPicPr>
              <p:blipFill>
                <a:blip r:embed="rId11"/>
                <a:srcRect/>
                <a:stretch>
                  <a:fillRect/>
                </a:stretch>
              </p:blipFill>
              <p:spPr bwMode="auto">
                <a:xfrm>
                  <a:off x="152400" y="15240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Option7" r:id="rId7" imgW="209520" imgH="266760"/>
        </mc:Choice>
        <mc:Fallback>
          <p:control name="HTMLOption7" r:id="rId7" imgW="209520" imgH="266760">
            <p:pic>
              <p:nvPicPr>
                <p:cNvPr id="12" name="HTMLOption7">
                  <a:extLst>
                    <a:ext uri="{FF2B5EF4-FFF2-40B4-BE49-F238E27FC236}">
                      <a16:creationId xmlns:a16="http://schemas.microsoft.com/office/drawing/2014/main" id="{2B7AFFC1-4FE3-4BCF-AF5C-BA7EA687D73C}"/>
                    </a:ext>
                  </a:extLst>
                </p:cNvPr>
                <p:cNvPicPr preferRelativeResize="0">
                  <a:picLocks noChangeArrowheads="1" noChangeShapeType="1"/>
                </p:cNvPicPr>
                <p:nvPr/>
              </p:nvPicPr>
              <p:blipFill>
                <a:blip r:embed="rId11"/>
                <a:srcRect/>
                <a:stretch>
                  <a:fillRect/>
                </a:stretch>
              </p:blipFill>
              <p:spPr bwMode="auto">
                <a:xfrm>
                  <a:off x="152400" y="15240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Option8" r:id="rId8" imgW="209520" imgH="266760"/>
        </mc:Choice>
        <mc:Fallback>
          <p:control name="HTMLOption8" r:id="rId8" imgW="209520" imgH="266760">
            <p:pic>
              <p:nvPicPr>
                <p:cNvPr id="13" name="HTMLOption8">
                  <a:extLst>
                    <a:ext uri="{FF2B5EF4-FFF2-40B4-BE49-F238E27FC236}">
                      <a16:creationId xmlns:a16="http://schemas.microsoft.com/office/drawing/2014/main" id="{5ADCE4FC-E2A5-4F2D-82C5-34E2E80EC40E}"/>
                    </a:ext>
                  </a:extLst>
                </p:cNvPr>
                <p:cNvPicPr preferRelativeResize="0">
                  <a:picLocks noChangeArrowheads="1" noChangeShapeType="1"/>
                </p:cNvPicPr>
                <p:nvPr/>
              </p:nvPicPr>
              <p:blipFill>
                <a:blip r:embed="rId11"/>
                <a:srcRect/>
                <a:stretch>
                  <a:fillRect/>
                </a:stretch>
              </p:blipFill>
              <p:spPr bwMode="auto">
                <a:xfrm>
                  <a:off x="152400" y="15240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4218243132"/>
      </p:ext>
    </p:extLst>
  </p:cSld>
  <p:clrMapOvr>
    <a:masterClrMapping/>
  </p:clrMapOvr>
</p:sld>
</file>

<file path=ppt/theme/theme1.xml><?xml version="1.0" encoding="utf-8"?>
<a:theme xmlns:a="http://schemas.openxmlformats.org/drawingml/2006/main" name="GradientVTI">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VTI" id="{605F9078-86F9-4258-A3E1-F8EFF02AE8CC}" vid="{4848699B-BB01-41E3-9EC4-3D97DFE5292B}"/>
    </a:ext>
  </a:extLst>
</a:theme>
</file>

<file path=docProps/app.xml><?xml version="1.0" encoding="utf-8"?>
<Properties xmlns="http://schemas.openxmlformats.org/officeDocument/2006/extended-properties" xmlns:vt="http://schemas.openxmlformats.org/officeDocument/2006/docPropsVTypes">
  <TotalTime>4186</TotalTime>
  <Words>828</Words>
  <Application>Microsoft Office PowerPoint</Application>
  <PresentationFormat>Widescreen</PresentationFormat>
  <Paragraphs>45</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-apple-system</vt:lpstr>
      <vt:lpstr>Arial</vt:lpstr>
      <vt:lpstr>inherit</vt:lpstr>
      <vt:lpstr>SF Pro Display</vt:lpstr>
      <vt:lpstr>Univers</vt:lpstr>
      <vt:lpstr>GradientVTI</vt:lpstr>
      <vt:lpstr>Shmoop  and  the TSI</vt:lpstr>
      <vt:lpstr>What is Shmoop?</vt:lpstr>
      <vt:lpstr>PowerPoint Presentation</vt:lpstr>
      <vt:lpstr>Shmoop Student Video</vt:lpstr>
      <vt:lpstr>What is the TSI2?</vt:lpstr>
      <vt:lpstr>PowerPoint Presentation</vt:lpstr>
      <vt:lpstr>PowerPoint Presentation</vt:lpstr>
      <vt:lpstr>PowerPoint Presentation</vt:lpstr>
      <vt:lpstr>Sample Math Problems</vt:lpstr>
      <vt:lpstr>Sample English Problems</vt:lpstr>
      <vt:lpstr>Sample Essay</vt:lpstr>
      <vt:lpstr>This link has sample essays, their scores, and an explanation of the score</vt:lpstr>
      <vt:lpstr>Minimum requires scores</vt:lpstr>
      <vt:lpstr>If you aren’t TSI complete, let’s try to find out how you can log into Shmoop to find some study materials. </vt:lpstr>
      <vt:lpstr>We are going to log on together!  None of this may work! But, let’s try.   </vt:lpstr>
      <vt:lpstr>First, go to www.Shmoop.com</vt:lpstr>
      <vt:lpstr>On this page, go to the pink Go button near the bottom right-hand corner. </vt:lpstr>
      <vt:lpstr>Try to log in to your account by using the Sign-in with Google.  Use your HISD email address.  If you do not have an HISD email address, you can try the option to the right.  The Magic Word is: CLASSIFIED </vt:lpstr>
      <vt:lpstr>Click Join a Classroom</vt:lpstr>
      <vt:lpstr>PowerPoint Presentation</vt:lpstr>
      <vt:lpstr>This is what the course will look like!  </vt:lpstr>
      <vt:lpstr>What are the minimum scores required? </vt:lpstr>
      <vt:lpstr>Shmoop is a self-guided course.</vt:lpstr>
      <vt:lpstr>How to get to the Diagnostics</vt:lpstr>
      <vt:lpstr>How do we want you to use this program? </vt:lpstr>
      <vt:lpstr>PowerPoint Presentation</vt:lpstr>
      <vt:lpstr>Other ways to fulfill the TSI2 requirements: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Schmoop</dc:title>
  <dc:creator>Yeriazarian, Christine A</dc:creator>
  <cp:lastModifiedBy>Williams, Victoria L</cp:lastModifiedBy>
  <cp:revision>21</cp:revision>
  <dcterms:created xsi:type="dcterms:W3CDTF">2021-06-28T17:03:36Z</dcterms:created>
  <dcterms:modified xsi:type="dcterms:W3CDTF">2021-07-01T15:13:22Z</dcterms:modified>
</cp:coreProperties>
</file>