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9144000" cy="6858000" type="screen4x3"/>
  <p:notesSz cx="6858000" cy="9144000"/>
  <p:defaultTextStyle>
    <a:lvl1pPr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1pPr>
    <a:lvl2pPr indent="4572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2pPr>
    <a:lvl3pPr indent="9144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3pPr>
    <a:lvl4pPr indent="13716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4pPr>
    <a:lvl5pPr indent="18288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5pPr>
    <a:lvl6pPr indent="22860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6pPr>
    <a:lvl7pPr indent="27432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7pPr>
    <a:lvl8pPr indent="32004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8pPr>
    <a:lvl9pPr indent="3657600">
      <a:defRPr sz="2100" b="1">
        <a:solidFill>
          <a:srgbClr val="FF8900"/>
        </a:solidFill>
        <a:latin typeface="+mn-lt"/>
        <a:ea typeface="+mn-ea"/>
        <a:cs typeface="+mn-cs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9D7CA"/>
          </a:solidFill>
        </a:fill>
      </a:tcStyle>
    </a:wholeTbl>
    <a:band2H>
      <a:tcTxStyle/>
      <a:tcStyle>
        <a:tcBdr/>
        <a:fill>
          <a:solidFill>
            <a:srgbClr val="FCEC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381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7F0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7F0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07F09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5954472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49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418596" y="434162"/>
            <a:ext cx="8306810" cy="3108961"/>
          </a:xfrm>
          <a:prstGeom prst="roundRect">
            <a:avLst>
              <a:gd name="adj" fmla="val 4493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7922" t="9442" r="107922" b="90557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722376" y="105705"/>
            <a:ext cx="7772401" cy="3543301"/>
          </a:xfrm>
          <a:prstGeom prst="rect">
            <a:avLst/>
          </a:prstGeom>
        </p:spPr>
        <p:txBody>
          <a:bodyPr/>
          <a:lstStyle>
            <a:lvl1pPr algn="r">
              <a:defRPr sz="4500">
                <a:solidFill>
                  <a:srgbClr val="FF9254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500" b="1">
                <a:solidFill>
                  <a:srgbClr val="FF9254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722376" y="3685032"/>
            <a:ext cx="7772401" cy="2628901"/>
          </a:xfrm>
          <a:prstGeom prst="rect">
            <a:avLst/>
          </a:prstGeom>
        </p:spPr>
        <p:txBody>
          <a:bodyPr lIns="0" tIns="0" rIns="0" bIns="0"/>
          <a:lstStyle>
            <a:lvl1pPr marL="0" indent="36576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1pPr>
            <a:lvl2pPr marL="0" indent="457200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2pPr>
            <a:lvl3pPr marL="0" indent="914400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3pPr>
            <a:lvl4pPr marL="0" indent="1371600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4pPr>
            <a:lvl5pPr marL="0" indent="1828800" algn="r">
              <a:spcBef>
                <a:spcPts val="0"/>
              </a:spcBef>
              <a:buClrTx/>
              <a:buSzTx/>
              <a:buFontTx/>
              <a:buNone/>
              <a:defRPr sz="2000">
                <a:solidFill>
                  <a:srgbClr val="79766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79766F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02919" y="4850892"/>
            <a:ext cx="8183882" cy="1184149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502919" y="530351"/>
            <a:ext cx="8183882" cy="4320542"/>
          </a:xfrm>
          <a:prstGeom prst="rect">
            <a:avLst/>
          </a:prstGeom>
        </p:spPr>
        <p:txBody>
          <a:bodyPr/>
          <a:lstStyle>
            <a:lvl2pPr>
              <a:buChar char="◦"/>
            </a:lvl2pPr>
            <a:lvl4pPr>
              <a:buChar char="◦"/>
            </a:lvl4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buChar char="◦"/>
            </a:lvl2pPr>
            <a:lvl4pPr>
              <a:buChar char="◦"/>
            </a:lvl4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03237" y="3979068"/>
            <a:ext cx="8183563" cy="205819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503237" y="530225"/>
            <a:ext cx="8183563" cy="5507038"/>
          </a:xfrm>
          <a:prstGeom prst="rect">
            <a:avLst/>
          </a:prstGeom>
        </p:spPr>
        <p:txBody>
          <a:bodyPr/>
          <a:lstStyle>
            <a:lvl2pPr>
              <a:buChar char="◦"/>
            </a:lvl2pPr>
            <a:lvl4pPr>
              <a:buChar char="◦"/>
            </a:lvl4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03237" y="4852193"/>
            <a:ext cx="8183563" cy="118507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503237" y="530225"/>
            <a:ext cx="4014789" cy="4321969"/>
          </a:xfrm>
          <a:prstGeom prst="rect">
            <a:avLst/>
          </a:prstGeom>
        </p:spPr>
        <p:txBody>
          <a:bodyPr/>
          <a:lstStyle>
            <a:lvl2pPr>
              <a:buChar char="◦"/>
            </a:lvl2pPr>
            <a:lvl4pPr>
              <a:buChar char="◦"/>
            </a:lvl4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502919" y="4850892"/>
            <a:ext cx="8183882" cy="1184149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502919" y="530351"/>
            <a:ext cx="8183882" cy="4320542"/>
          </a:xfrm>
          <a:prstGeom prst="rect">
            <a:avLst/>
          </a:prstGeom>
        </p:spPr>
        <p:txBody>
          <a:bodyPr/>
          <a:lstStyle>
            <a:lvl2pPr>
              <a:buChar char="◦"/>
            </a:lvl2pPr>
            <a:lvl4pPr>
              <a:buChar char="◦"/>
            </a:lvl4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49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418596" y="434162"/>
            <a:ext cx="8306810" cy="4341329"/>
          </a:xfrm>
          <a:prstGeom prst="roundRect">
            <a:avLst>
              <a:gd name="adj" fmla="val 2048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7922" t="9442" r="107922" b="90557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468343" y="3214115"/>
            <a:ext cx="8183882" cy="2391157"/>
          </a:xfrm>
          <a:prstGeom prst="rect">
            <a:avLst/>
          </a:prstGeom>
        </p:spPr>
        <p:txBody>
          <a:bodyPr lIns="0" tIns="0" rIns="0" bIns="0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79766F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68343" y="5624483"/>
            <a:ext cx="8183882" cy="1233517"/>
          </a:xfrm>
          <a:prstGeom prst="rect">
            <a:avLst/>
          </a:prstGeom>
        </p:spPr>
        <p:txBody>
          <a:bodyPr lIns="0" tIns="0" rIns="0" bIns="0"/>
          <a:lstStyle>
            <a:lvl1pPr marL="0" marR="36576" indent="0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1pPr>
            <a:lvl2pPr marL="0" marR="36576" indent="347662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2pPr>
            <a:lvl3pPr marL="0" marR="36576" indent="603250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3pPr>
            <a:lvl4pPr marL="0" marR="36576" indent="841375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4pPr>
            <a:lvl5pPr marL="0" marR="36576" indent="1096962"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B65D00"/>
                </a:solidFill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B65D0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B65D0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B65D0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B65D0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B65D00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503237" y="4952905"/>
            <a:ext cx="8183563" cy="1084358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514351" y="530351"/>
            <a:ext cx="3931922" cy="4422554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584056" indent="-236393">
              <a:buChar char="◦"/>
              <a:defRPr sz="2600"/>
            </a:lvl2pPr>
            <a:lvl3pPr marL="840581" indent="-237331">
              <a:defRPr sz="2600"/>
            </a:lvl3pPr>
            <a:lvl4pPr marL="1105077" indent="-263702">
              <a:buChar char="◦"/>
              <a:defRPr sz="2600"/>
            </a:lvl4pPr>
            <a:lvl5pPr marL="1360664" indent="-263702">
              <a:defRPr sz="2600"/>
            </a:lvl5pPr>
          </a:lstStyle>
          <a:p>
            <a:pPr lvl="0">
              <a:defRPr sz="1800"/>
            </a:pPr>
            <a:r>
              <a:rPr sz="2600"/>
              <a:t>Body Level One</a:t>
            </a:r>
          </a:p>
          <a:p>
            <a:pPr lvl="1">
              <a:defRPr sz="1800"/>
            </a:pPr>
            <a:r>
              <a:rPr sz="2600"/>
              <a:t>Body Level Two</a:t>
            </a:r>
          </a:p>
          <a:p>
            <a:pPr lvl="2">
              <a:defRPr sz="1800"/>
            </a:pPr>
            <a:r>
              <a:rPr sz="2600"/>
              <a:t>Body Level Three</a:t>
            </a:r>
          </a:p>
          <a:p>
            <a:pPr lvl="3">
              <a:defRPr sz="1800"/>
            </a:pPr>
            <a:r>
              <a:rPr sz="2600"/>
              <a:t>Body Level Four</a:t>
            </a:r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02919" y="3268979"/>
            <a:ext cx="8183882" cy="2766061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607223" y="0"/>
            <a:ext cx="3931922" cy="1951038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347662">
              <a:buClrTx/>
              <a:buSzTx/>
              <a:buFontTx/>
              <a:buNone/>
              <a:defRPr sz="2400" b="1"/>
            </a:lvl2pPr>
            <a:lvl3pPr marL="0" indent="603250">
              <a:buClrTx/>
              <a:buSzTx/>
              <a:buFontTx/>
              <a:buNone/>
              <a:defRPr sz="2400" b="1"/>
            </a:lvl3pPr>
            <a:lvl4pPr marL="0" indent="841375">
              <a:buClrTx/>
              <a:buSzTx/>
              <a:buFontTx/>
              <a:buNone/>
              <a:defRPr sz="2400" b="1"/>
            </a:lvl4pPr>
            <a:lvl5pPr marL="0" indent="1096962">
              <a:buClrTx/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503237" y="4986337"/>
            <a:ext cx="8183563" cy="1050926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49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5538784" y="0"/>
            <a:ext cx="2971801" cy="144780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F07F0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200" b="1">
                <a:solidFill>
                  <a:srgbClr val="F07F09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5538847" y="1447802"/>
            <a:ext cx="2971801" cy="5410199"/>
          </a:xfrm>
          <a:prstGeom prst="rect">
            <a:avLst/>
          </a:prstGeom>
        </p:spPr>
        <p:txBody>
          <a:bodyPr/>
          <a:lstStyle>
            <a:lvl1pPr marL="0" marR="18288" indent="18288">
              <a:spcBef>
                <a:spcPts val="0"/>
              </a:spcBef>
              <a:buClrTx/>
              <a:buSzTx/>
              <a:buFontTx/>
              <a:buNone/>
              <a:defRPr sz="1400"/>
            </a:lvl1pPr>
            <a:lvl2pPr marL="0" marR="18288" indent="347662">
              <a:spcBef>
                <a:spcPts val="0"/>
              </a:spcBef>
              <a:buClrTx/>
              <a:buSzTx/>
              <a:buFontTx/>
              <a:buNone/>
              <a:defRPr sz="1400"/>
            </a:lvl2pPr>
            <a:lvl3pPr marL="0" marR="18288" indent="603250">
              <a:spcBef>
                <a:spcPts val="0"/>
              </a:spcBef>
              <a:buClrTx/>
              <a:buSzTx/>
              <a:buFontTx/>
              <a:buNone/>
              <a:defRPr sz="1400"/>
            </a:lvl3pPr>
            <a:lvl4pPr marL="0" marR="18288" indent="841375">
              <a:spcBef>
                <a:spcPts val="0"/>
              </a:spcBef>
              <a:buClrTx/>
              <a:buSzTx/>
              <a:buFontTx/>
              <a:buNone/>
              <a:defRPr sz="1400"/>
            </a:lvl4pPr>
            <a:lvl5pPr marL="0" marR="18288" indent="1096962">
              <a:spcBef>
                <a:spcPts val="0"/>
              </a:spcBef>
              <a:buClrTx/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49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6400800" y="433387"/>
            <a:ext cx="2324100" cy="4343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006" y="0"/>
                </a:lnTo>
                <a:cubicBezTo>
                  <a:pt x="21334" y="0"/>
                  <a:pt x="21600" y="142"/>
                  <a:pt x="21600" y="318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1C1C1C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845945"/>
          </a:xfrm>
          <a:prstGeom prst="rect">
            <a:avLst/>
          </a:prstGeom>
        </p:spPr>
        <p:txBody>
          <a:bodyPr anchor="t"/>
          <a:lstStyle>
            <a:lvl1pPr>
              <a:defRPr b="0">
                <a:solidFill>
                  <a:srgbClr val="79766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79766F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462712" y="533400"/>
            <a:ext cx="2240281" cy="4478657"/>
          </a:xfrm>
          <a:prstGeom prst="rect">
            <a:avLst/>
          </a:prstGeom>
        </p:spPr>
        <p:txBody>
          <a:bodyPr/>
          <a:lstStyle>
            <a:lvl1pPr marL="0" indent="45719">
              <a:spcBef>
                <a:spcPts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Tx/>
              <a:buFontTx/>
              <a:buChar char="◦"/>
              <a:defRPr sz="1400">
                <a:solidFill>
                  <a:srgbClr val="FFFFFF"/>
                </a:solidFill>
              </a:defRPr>
            </a:lvl2pPr>
            <a:lvl3pPr marL="858838" indent="-255588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3pPr>
            <a:lvl4pPr marL="1125361" indent="-283986">
              <a:spcBef>
                <a:spcPts val="0"/>
              </a:spcBef>
              <a:buClrTx/>
              <a:buFontTx/>
              <a:buChar char="◦"/>
              <a:defRPr sz="1400">
                <a:solidFill>
                  <a:srgbClr val="FFFFFF"/>
                </a:solidFill>
              </a:defRPr>
            </a:lvl4pPr>
            <a:lvl5pPr marL="1380948" indent="-283986">
              <a:spcBef>
                <a:spcPts val="0"/>
              </a:spcBef>
              <a:buClrTx/>
              <a:buFontTx/>
              <a:defRPr sz="1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4800" y="328613"/>
            <a:ext cx="8532814" cy="6197601"/>
          </a:xfrm>
          <a:prstGeom prst="roundRect">
            <a:avLst>
              <a:gd name="adj" fmla="val 2049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9D9D9"/>
              </a:gs>
            </a:gsLst>
            <a:lin ang="5400000"/>
          </a:gradFill>
          <a:ln w="3175" cap="rnd">
            <a:solidFill>
              <a:srgbClr val="A2A1A1"/>
            </a:solidFill>
          </a:ln>
          <a:effectLst>
            <a:outerShdw blurRad="76200" dist="50800" dir="5400000" rotWithShape="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18596" y="434162"/>
            <a:ext cx="8306810" cy="5486401"/>
          </a:xfrm>
          <a:prstGeom prst="roundRect">
            <a:avLst>
              <a:gd name="adj" fmla="val 2083"/>
            </a:avLst>
          </a:prstGeom>
          <a:gradFill>
            <a:gsLst>
              <a:gs pos="0">
                <a:srgbClr val="FFFFFF"/>
              </a:gs>
              <a:gs pos="55000">
                <a:srgbClr val="E0E0E0"/>
              </a:gs>
              <a:gs pos="100000">
                <a:srgbClr val="9E9E9E"/>
              </a:gs>
            </a:gsLst>
            <a:path path="circle">
              <a:fillToRect l="-7922" t="9442" r="107922" b="90557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629400" y="0"/>
            <a:ext cx="1981200" cy="57912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5943600" cy="632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2pPr>
              <a:buChar char="◦"/>
            </a:lvl2pPr>
            <a:lvl4pPr>
              <a:buChar char="◦"/>
            </a:lvl4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348663" y="5989319"/>
            <a:ext cx="457201" cy="2438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000" b="0">
                <a:solidFill>
                  <a:srgbClr val="A6A299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1pPr>
      <a:lvl2pPr indent="2286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2pPr>
      <a:lvl3pPr indent="4572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3pPr>
      <a:lvl4pPr indent="6858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4pPr>
      <a:lvl5pPr indent="9144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5pPr>
      <a:lvl6pPr indent="11430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6pPr>
      <a:lvl7pPr indent="13716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7pPr>
      <a:lvl8pPr indent="16002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8pPr>
      <a:lvl9pPr indent="1828800">
        <a:defRPr sz="3600" b="1">
          <a:solidFill>
            <a:srgbClr val="FF8D3E"/>
          </a:solidFill>
          <a:effectLst>
            <a:outerShdw blurRad="50800" dist="22860" dir="5400000" rotWithShape="0">
              <a:srgbClr val="000000">
                <a:alpha val="55000"/>
              </a:srgbClr>
            </a:outerShdw>
          </a:effectLst>
          <a:latin typeface="+mn-lt"/>
          <a:ea typeface="+mn-ea"/>
          <a:cs typeface="+mn-cs"/>
          <a:sym typeface="Verdana"/>
        </a:defRPr>
      </a:lvl9pPr>
    </p:titleStyle>
    <p:bodyStyle>
      <a:lvl1pPr marL="265113" indent="-265113">
        <a:spcBef>
          <a:spcPts val="200"/>
        </a:spcBef>
        <a:buClr>
          <a:srgbClr val="F07F09"/>
        </a:buClr>
        <a:buSzPct val="8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1pPr>
      <a:lvl2pPr marL="581025" indent="-233362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2pPr>
      <a:lvl3pPr marL="835602" indent="-232352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3pPr>
      <a:lvl4pPr marL="1110415" indent="-269040">
        <a:spcBef>
          <a:spcPts val="200"/>
        </a:spcBef>
        <a:buClr>
          <a:srgbClr val="F07F09"/>
        </a:buClr>
        <a:buSzPct val="112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4pPr>
      <a:lvl5pPr marL="1352550" indent="-255588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5pPr>
      <a:lvl6pPr marL="1608806" indent="-301214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6pPr>
      <a:lvl7pPr marL="1859279" indent="-341375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7pPr>
      <a:lvl8pPr marL="2078735" indent="-341375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8pPr>
      <a:lvl9pPr marL="2298192" indent="-341375">
        <a:spcBef>
          <a:spcPts val="200"/>
        </a:spcBef>
        <a:buClr>
          <a:srgbClr val="F07F09"/>
        </a:buClr>
        <a:buSzPct val="100000"/>
        <a:buFont typeface="Wingdings 2"/>
        <a:buChar char="●"/>
        <a:defRPr sz="2800">
          <a:latin typeface="+mn-lt"/>
          <a:ea typeface="+mn-ea"/>
          <a:cs typeface="+mn-cs"/>
          <a:sym typeface="Verdana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1pPr>
      <a:lvl2pPr indent="2286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2pPr>
      <a:lvl3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3pPr>
      <a:lvl4pPr indent="6858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4pPr>
      <a:lvl5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5pPr>
      <a:lvl6pPr indent="11430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6pPr>
      <a:lvl7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7pPr>
      <a:lvl8pPr indent="16002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8pPr>
      <a:lvl9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lly@carlylesister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central.collegeboard.co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685800" y="1373606"/>
            <a:ext cx="7772400" cy="1828801"/>
          </a:xfrm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pPr lvl="0" algn="ctr" defTabSz="777240">
              <a:defRPr sz="1800" b="0">
                <a:solidFill>
                  <a:srgbClr val="000000"/>
                </a:solidFill>
                <a:effectLst/>
              </a:defRPr>
            </a:pPr>
            <a:r>
              <a:rPr sz="3825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Concepts and </a:t>
            </a:r>
            <a:r>
              <a:rPr sz="3825" b="1">
                <a:solidFill>
                  <a:srgbClr val="FF8D3E"/>
                </a:solidFill>
                <a:effectLst>
                  <a:outerShdw blurRad="43180" dist="19431" dir="5400000" rotWithShape="0">
                    <a:srgbClr val="000000">
                      <a:alpha val="55000"/>
                    </a:srgbClr>
                  </a:outerShdw>
                </a:effectLst>
              </a:rPr>
              <a:t>Key M</a:t>
            </a:r>
            <a:r>
              <a:rPr sz="3825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odels in </a:t>
            </a:r>
          </a:p>
          <a:p>
            <a:pPr lvl="0" algn="ctr" defTabSz="777240">
              <a:defRPr sz="1800" b="0">
                <a:solidFill>
                  <a:srgbClr val="000000"/>
                </a:solidFill>
                <a:effectLst/>
              </a:defRPr>
            </a:pPr>
            <a:r>
              <a:rPr sz="3825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AP Macroeconomics</a:t>
            </a:r>
          </a:p>
        </p:txBody>
      </p:sp>
      <p:sp>
        <p:nvSpPr>
          <p:cNvPr id="71" name="Shape 71"/>
          <p:cNvSpPr/>
          <p:nvPr/>
        </p:nvSpPr>
        <p:spPr>
          <a:xfrm>
            <a:off x="5029200" y="4419600"/>
            <a:ext cx="3285137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Sally Meek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400" b="1">
              <a:solidFill>
                <a:srgbClr val="F07F09"/>
              </a:solidFill>
              <a:effectLst>
                <a:outerShdw blurRad="38100" dist="38100" dir="2700000" rotWithShape="0">
                  <a:srgbClr val="000000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6B9F25"/>
                </a:solidFill>
                <a:uFill>
                  <a:solidFill>
                    <a:srgbClr val="6B9F25"/>
                  </a:solidFill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sally@carlylesisters.com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533399" y="4953000"/>
            <a:ext cx="8183565" cy="1050925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Production Possibility Frontier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381000" y="533400"/>
            <a:ext cx="8382000" cy="45751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SzTx/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 flipH="1">
            <a:off x="1219199" y="1447800"/>
            <a:ext cx="1" cy="26670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219200" y="4114800"/>
            <a:ext cx="3276600" cy="0"/>
          </a:xfrm>
          <a:prstGeom prst="line">
            <a:avLst/>
          </a:prstGeom>
          <a:ln w="5715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1193665" y="1752594"/>
            <a:ext cx="3073535" cy="2362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0" y="40"/>
                </a:moveTo>
                <a:cubicBezTo>
                  <a:pt x="417" y="13"/>
                  <a:pt x="835" y="-1"/>
                  <a:pt x="1253" y="0"/>
                </a:cubicBezTo>
                <a:cubicBezTo>
                  <a:pt x="12490" y="0"/>
                  <a:pt x="21600" y="9670"/>
                  <a:pt x="21600" y="21599"/>
                </a:cubicBezTo>
              </a:path>
            </a:pathLst>
          </a:custGeom>
          <a:ln w="38100">
            <a:solidFill/>
            <a:round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5257799" y="1752600"/>
            <a:ext cx="1" cy="2362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257800" y="4114800"/>
            <a:ext cx="24384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5257800" y="2209800"/>
            <a:ext cx="1905001" cy="19050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228600" y="1905000"/>
            <a:ext cx="105230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Good X</a:t>
            </a:r>
          </a:p>
        </p:txBody>
      </p:sp>
      <p:sp>
        <p:nvSpPr>
          <p:cNvPr id="109" name="Shape 109"/>
          <p:cNvSpPr/>
          <p:nvPr/>
        </p:nvSpPr>
        <p:spPr>
          <a:xfrm>
            <a:off x="3495675" y="4464050"/>
            <a:ext cx="104748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Good Y</a:t>
            </a:r>
          </a:p>
        </p:txBody>
      </p:sp>
      <p:sp>
        <p:nvSpPr>
          <p:cNvPr id="110" name="Shape 110"/>
          <p:cNvSpPr/>
          <p:nvPr/>
        </p:nvSpPr>
        <p:spPr>
          <a:xfrm>
            <a:off x="4191000" y="1905000"/>
            <a:ext cx="107315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Good X</a:t>
            </a:r>
          </a:p>
        </p:txBody>
      </p:sp>
      <p:sp>
        <p:nvSpPr>
          <p:cNvPr id="111" name="Shape 111"/>
          <p:cNvSpPr/>
          <p:nvPr/>
        </p:nvSpPr>
        <p:spPr>
          <a:xfrm>
            <a:off x="6858000" y="4343400"/>
            <a:ext cx="104748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Good Y</a:t>
            </a:r>
          </a:p>
        </p:txBody>
      </p:sp>
      <p:sp>
        <p:nvSpPr>
          <p:cNvPr id="112" name="Shape 112"/>
          <p:cNvSpPr/>
          <p:nvPr/>
        </p:nvSpPr>
        <p:spPr>
          <a:xfrm>
            <a:off x="1328794" y="1104900"/>
            <a:ext cx="383846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Increasing opportunity costs</a:t>
            </a:r>
          </a:p>
          <a:p>
            <a:pPr lvl="0"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1400" b="1" i="1">
                <a:latin typeface="Arial"/>
                <a:ea typeface="Arial"/>
                <a:cs typeface="Arial"/>
                <a:sym typeface="Arial"/>
              </a:rPr>
              <a:t>resources are NOT perfectly substitutable</a:t>
            </a:r>
          </a:p>
        </p:txBody>
      </p:sp>
      <p:sp>
        <p:nvSpPr>
          <p:cNvPr id="113" name="Shape 113"/>
          <p:cNvSpPr/>
          <p:nvPr/>
        </p:nvSpPr>
        <p:spPr>
          <a:xfrm>
            <a:off x="5257800" y="1689100"/>
            <a:ext cx="3660054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Constant opportunity costs</a:t>
            </a:r>
          </a:p>
          <a:p>
            <a:pPr lvl="0"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1500" b="1" i="1">
                <a:latin typeface="Arial"/>
                <a:ea typeface="Arial"/>
                <a:cs typeface="Arial"/>
                <a:sym typeface="Arial"/>
              </a:rPr>
              <a:t>perfectly substitutable resources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533399" y="4953000"/>
            <a:ext cx="8183565" cy="1050925"/>
          </a:xfrm>
          <a:prstGeom prst="rect">
            <a:avLst/>
          </a:prstGeom>
        </p:spPr>
        <p:txBody>
          <a:bodyPr/>
          <a:lstStyle>
            <a:lvl1pPr defTabSz="786384">
              <a:defRPr sz="3096">
                <a:effectLst>
                  <a:outerShdw blurRad="32766" dist="32766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096" b="1">
                <a:solidFill>
                  <a:srgbClr val="FF8D3E"/>
                </a:solidFill>
                <a:effectLst>
                  <a:outerShdw blurRad="32766" dist="32766" dir="2700000" rotWithShape="0">
                    <a:srgbClr val="000000"/>
                  </a:outerShdw>
                </a:effectLst>
              </a:rPr>
              <a:t>Potential Output at Full Employment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381000" y="533400"/>
            <a:ext cx="8382000" cy="45751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SzTx/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 flipH="1">
            <a:off x="1219199" y="1447800"/>
            <a:ext cx="1" cy="26670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219200" y="4114800"/>
            <a:ext cx="3276600" cy="0"/>
          </a:xfrm>
          <a:prstGeom prst="line">
            <a:avLst/>
          </a:prstGeom>
          <a:ln w="5715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1193665" y="1752594"/>
            <a:ext cx="3073535" cy="2362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9" extrusionOk="0">
                <a:moveTo>
                  <a:pt x="0" y="40"/>
                </a:moveTo>
                <a:cubicBezTo>
                  <a:pt x="417" y="13"/>
                  <a:pt x="835" y="-1"/>
                  <a:pt x="1253" y="0"/>
                </a:cubicBezTo>
                <a:cubicBezTo>
                  <a:pt x="12490" y="0"/>
                  <a:pt x="21600" y="9670"/>
                  <a:pt x="21600" y="21599"/>
                </a:cubicBezTo>
              </a:path>
            </a:pathLst>
          </a:custGeom>
          <a:ln w="38100">
            <a:solidFill/>
            <a:round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 flipH="1">
            <a:off x="5283199" y="1743072"/>
            <a:ext cx="1" cy="2362201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5257800" y="4114800"/>
            <a:ext cx="24384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228600" y="1905000"/>
            <a:ext cx="114151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Capital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goods</a:t>
            </a:r>
          </a:p>
        </p:txBody>
      </p:sp>
      <p:sp>
        <p:nvSpPr>
          <p:cNvPr id="123" name="Shape 123"/>
          <p:cNvSpPr/>
          <p:nvPr/>
        </p:nvSpPr>
        <p:spPr>
          <a:xfrm>
            <a:off x="2486629" y="4355934"/>
            <a:ext cx="229712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Consumer goods</a:t>
            </a:r>
          </a:p>
        </p:txBody>
      </p:sp>
      <p:sp>
        <p:nvSpPr>
          <p:cNvPr id="124" name="Shape 124"/>
          <p:cNvSpPr/>
          <p:nvPr/>
        </p:nvSpPr>
        <p:spPr>
          <a:xfrm>
            <a:off x="7255933" y="4354429"/>
            <a:ext cx="1319528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Real GDP</a:t>
            </a:r>
          </a:p>
        </p:txBody>
      </p:sp>
      <p:sp>
        <p:nvSpPr>
          <p:cNvPr id="125" name="Shape 125"/>
          <p:cNvSpPr/>
          <p:nvPr/>
        </p:nvSpPr>
        <p:spPr>
          <a:xfrm>
            <a:off x="6604000" y="1743072"/>
            <a:ext cx="0" cy="2362201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4221239" y="1506159"/>
            <a:ext cx="934323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Price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Level </a:t>
            </a:r>
          </a:p>
        </p:txBody>
      </p:sp>
      <p:sp>
        <p:nvSpPr>
          <p:cNvPr id="127" name="Shape 127"/>
          <p:cNvSpPr/>
          <p:nvPr/>
        </p:nvSpPr>
        <p:spPr>
          <a:xfrm>
            <a:off x="6188928" y="1286932"/>
            <a:ext cx="830144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LRAS</a:t>
            </a:r>
          </a:p>
        </p:txBody>
      </p:sp>
      <p:sp>
        <p:nvSpPr>
          <p:cNvPr id="128" name="Shape 128"/>
          <p:cNvSpPr/>
          <p:nvPr/>
        </p:nvSpPr>
        <p:spPr>
          <a:xfrm>
            <a:off x="6418579" y="4173897"/>
            <a:ext cx="370841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Yf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>
            <a:lvl1pPr algn="ctr" defTabSz="877823">
              <a:defRPr sz="3072">
                <a:effectLst>
                  <a:outerShdw blurRad="36576" dist="36576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072" b="1">
                <a:solidFill>
                  <a:srgbClr val="FF8D3E"/>
                </a:solidFill>
                <a:effectLst>
                  <a:outerShdw blurRad="36576" dist="36576" dir="2700000" rotWithShape="0">
                    <a:srgbClr val="000000"/>
                  </a:outerShdw>
                </a:effectLst>
              </a:rPr>
              <a:t>Using PPFs and comparative advantage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1" cy="442277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SzTx/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 flipH="1">
            <a:off x="1371599" y="1828800"/>
            <a:ext cx="1" cy="20574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371600" y="3886200"/>
            <a:ext cx="23622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 flipH="1">
            <a:off x="4952999" y="1752600"/>
            <a:ext cx="1" cy="21336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4953000" y="3886200"/>
            <a:ext cx="21336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1371600" y="2362199"/>
            <a:ext cx="2133600" cy="1524002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4953000" y="2743199"/>
            <a:ext cx="1066801" cy="1143002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457200" y="1828800"/>
            <a:ext cx="993314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Radios</a:t>
            </a:r>
          </a:p>
        </p:txBody>
      </p:sp>
      <p:sp>
        <p:nvSpPr>
          <p:cNvPr id="139" name="Shape 139"/>
          <p:cNvSpPr/>
          <p:nvPr/>
        </p:nvSpPr>
        <p:spPr>
          <a:xfrm>
            <a:off x="3886200" y="1828800"/>
            <a:ext cx="993314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Radios</a:t>
            </a:r>
          </a:p>
        </p:txBody>
      </p:sp>
      <p:sp>
        <p:nvSpPr>
          <p:cNvPr id="140" name="Shape 140"/>
          <p:cNvSpPr/>
          <p:nvPr/>
        </p:nvSpPr>
        <p:spPr>
          <a:xfrm>
            <a:off x="3200400" y="4267200"/>
            <a:ext cx="90424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Wheat</a:t>
            </a:r>
          </a:p>
        </p:txBody>
      </p:sp>
      <p:sp>
        <p:nvSpPr>
          <p:cNvPr id="141" name="Shape 141"/>
          <p:cNvSpPr/>
          <p:nvPr/>
        </p:nvSpPr>
        <p:spPr>
          <a:xfrm>
            <a:off x="6858000" y="4267200"/>
            <a:ext cx="90424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Wheat</a:t>
            </a:r>
          </a:p>
        </p:txBody>
      </p:sp>
      <p:sp>
        <p:nvSpPr>
          <p:cNvPr id="142" name="Shape 142"/>
          <p:cNvSpPr/>
          <p:nvPr/>
        </p:nvSpPr>
        <p:spPr>
          <a:xfrm>
            <a:off x="1066800" y="2209800"/>
            <a:ext cx="25246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3</a:t>
            </a:r>
          </a:p>
        </p:txBody>
      </p:sp>
      <p:sp>
        <p:nvSpPr>
          <p:cNvPr id="143" name="Shape 143"/>
          <p:cNvSpPr/>
          <p:nvPr/>
        </p:nvSpPr>
        <p:spPr>
          <a:xfrm>
            <a:off x="3276600" y="3886200"/>
            <a:ext cx="43815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12</a:t>
            </a:r>
          </a:p>
        </p:txBody>
      </p:sp>
      <p:sp>
        <p:nvSpPr>
          <p:cNvPr id="144" name="Shape 144"/>
          <p:cNvSpPr/>
          <p:nvPr/>
        </p:nvSpPr>
        <p:spPr>
          <a:xfrm>
            <a:off x="4572000" y="2514600"/>
            <a:ext cx="31115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2</a:t>
            </a:r>
          </a:p>
        </p:txBody>
      </p:sp>
      <p:sp>
        <p:nvSpPr>
          <p:cNvPr id="145" name="Shape 145"/>
          <p:cNvSpPr/>
          <p:nvPr/>
        </p:nvSpPr>
        <p:spPr>
          <a:xfrm>
            <a:off x="5867400" y="3886200"/>
            <a:ext cx="25246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4</a:t>
            </a:r>
          </a:p>
        </p:txBody>
      </p:sp>
      <p:sp>
        <p:nvSpPr>
          <p:cNvPr id="146" name="Shape 146"/>
          <p:cNvSpPr/>
          <p:nvPr/>
        </p:nvSpPr>
        <p:spPr>
          <a:xfrm>
            <a:off x="5635492" y="2547854"/>
            <a:ext cx="1393104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Country C</a:t>
            </a:r>
          </a:p>
        </p:txBody>
      </p:sp>
      <p:sp>
        <p:nvSpPr>
          <p:cNvPr id="147" name="Shape 147"/>
          <p:cNvSpPr/>
          <p:nvPr/>
        </p:nvSpPr>
        <p:spPr>
          <a:xfrm>
            <a:off x="2093608" y="2514600"/>
            <a:ext cx="1422665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Country M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896111">
              <a:defRPr sz="3528"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528" b="1">
                <a:solidFill>
                  <a:srgbClr val="FF8D3E"/>
                </a:solidFill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rPr>
              <a:t>Determining Comparative Advantage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39084"/>
              </a:srgbClr>
            </a:outerShdw>
          </a:effectLst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2800"/>
              <a:t>             Input                    Output</a:t>
            </a:r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marL="0" lvl="0" indent="0">
              <a:buSzTx/>
              <a:buNone/>
              <a:defRPr sz="1800"/>
            </a:pPr>
            <a:r>
              <a:rPr sz="1400"/>
              <a:t>                     </a:t>
            </a:r>
          </a:p>
          <a:p>
            <a:pPr marL="0" lvl="0" indent="0">
              <a:buSzTx/>
              <a:buNone/>
              <a:defRPr sz="1800"/>
            </a:pPr>
            <a:r>
              <a:rPr sz="1400"/>
              <a:t>                     Time to produce 1                            Amount produced in 1 hour</a:t>
            </a:r>
          </a:p>
          <a:p>
            <a:pPr marL="0" lvl="0" indent="0">
              <a:buSzTx/>
              <a:buNone/>
              <a:defRPr sz="1800"/>
            </a:pPr>
            <a:endParaRPr sz="1400"/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</a:t>
            </a:r>
            <a:r>
              <a:rPr sz="1400" b="1">
                <a:solidFill>
                  <a:srgbClr val="FF8900"/>
                </a:solidFill>
              </a:rPr>
              <a:t>Radios          Wheat                                Radios             Wheat  </a:t>
            </a:r>
            <a:r>
              <a:rPr sz="1400" b="1"/>
              <a:t>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M                20 min            5 min                                  3                        12</a:t>
            </a:r>
          </a:p>
          <a:p>
            <a:pPr marL="0" lvl="0" indent="0">
              <a:buSzTx/>
              <a:buNone/>
              <a:defRPr sz="1800"/>
            </a:pPr>
            <a:endParaRPr sz="1400" b="1"/>
          </a:p>
          <a:p>
            <a:pPr marL="0" lvl="0" indent="0">
              <a:buSzTx/>
              <a:buNone/>
              <a:defRPr sz="1800"/>
            </a:pPr>
            <a:r>
              <a:rPr sz="1400" b="1"/>
              <a:t>C                 30  mi           15 min                                 2                         4               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13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896111">
              <a:defRPr sz="3528"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528" b="1">
                <a:solidFill>
                  <a:srgbClr val="FF8D3E"/>
                </a:solidFill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rPr>
              <a:t>Determining Comparative Advantage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480059" y="517651"/>
            <a:ext cx="8183882" cy="4512480"/>
          </a:xfrm>
          <a:prstGeom prst="rect">
            <a:avLst/>
          </a:prstGeom>
          <a:effectLst>
            <a:outerShdw blurRad="101600" dist="71309" dir="5400000" rotWithShape="0">
              <a:srgbClr val="000000">
                <a:alpha val="39084"/>
              </a:srgbClr>
            </a:outerShdw>
          </a:effectLst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2800"/>
              <a:t>             Input                    Output</a:t>
            </a:r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marL="0" lvl="0" indent="0">
              <a:buSzTx/>
              <a:buNone/>
              <a:defRPr sz="1800"/>
            </a:pPr>
            <a:r>
              <a:rPr sz="1400"/>
              <a:t>                     </a:t>
            </a:r>
          </a:p>
          <a:p>
            <a:pPr marL="0" lvl="0" indent="0">
              <a:buSzTx/>
              <a:buNone/>
              <a:defRPr sz="1800"/>
            </a:pPr>
            <a:r>
              <a:rPr sz="1400"/>
              <a:t>                     Time to produce 1                            Amount produced in 1 hour</a:t>
            </a:r>
          </a:p>
          <a:p>
            <a:pPr marL="0" lvl="0" indent="0">
              <a:buSzTx/>
              <a:buNone/>
              <a:defRPr sz="1800"/>
            </a:pPr>
            <a:endParaRPr sz="1400"/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</a:t>
            </a:r>
            <a:r>
              <a:rPr sz="1400" b="1">
                <a:solidFill>
                  <a:srgbClr val="FF8900"/>
                </a:solidFill>
              </a:rPr>
              <a:t>Radios          Wheat                                Radios             Wheat</a:t>
            </a:r>
          </a:p>
          <a:p>
            <a:pPr marL="0" lvl="0" indent="0">
              <a:buSzTx/>
              <a:buNone/>
              <a:defRPr sz="1800"/>
            </a:pPr>
            <a:endParaRPr sz="1400" b="1"/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                                                                   12                       3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M                20 min            5 min                                  3                        12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     5                   20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                                                                    4                         2         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C                 30 min           15 min                                 2                         4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    15                 30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       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     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    </a:t>
            </a:r>
            <a:r>
              <a:rPr sz="1700" b="1">
                <a:solidFill>
                  <a:srgbClr val="FF8900"/>
                </a:solidFill>
              </a:rPr>
              <a:t> input = under                              output = over</a:t>
            </a:r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14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2300638" y="3099850"/>
            <a:ext cx="778817" cy="365574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 flipV="1">
            <a:off x="6144005" y="2608890"/>
            <a:ext cx="905034" cy="497094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2211373" y="3805279"/>
            <a:ext cx="957173" cy="438786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 flipH="1">
            <a:off x="2346941" y="3074163"/>
            <a:ext cx="668174" cy="420777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 flipH="1">
            <a:off x="2263705" y="3802384"/>
            <a:ext cx="836018" cy="444892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 flipV="1">
            <a:off x="6094754" y="3434607"/>
            <a:ext cx="1001541" cy="406643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 flipH="1" flipV="1">
            <a:off x="6268114" y="2638231"/>
            <a:ext cx="1054603" cy="449882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 flipH="1" flipV="1">
            <a:off x="6363055" y="3426468"/>
            <a:ext cx="865586" cy="405009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663914" y="3158758"/>
            <a:ext cx="69828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3010114" y="3158758"/>
            <a:ext cx="69828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536914" y="3894345"/>
            <a:ext cx="69828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5397714" y="3626436"/>
            <a:ext cx="698287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3010114" y="3894345"/>
            <a:ext cx="69828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5397714" y="2956909"/>
            <a:ext cx="698287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086814" y="2956909"/>
            <a:ext cx="698287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7086814" y="3626436"/>
            <a:ext cx="698287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502919" y="5262788"/>
            <a:ext cx="8183882" cy="558476"/>
          </a:xfrm>
          <a:prstGeom prst="rect">
            <a:avLst/>
          </a:prstGeom>
        </p:spPr>
        <p:txBody>
          <a:bodyPr/>
          <a:lstStyle>
            <a:lvl1pPr algn="ctr">
              <a:defRPr sz="2900"/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9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Determining Comparative Advantage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39084"/>
              </a:srgbClr>
            </a:outerShdw>
          </a:effectLst>
        </p:spPr>
        <p:txBody>
          <a:bodyPr/>
          <a:lstStyle/>
          <a:p>
            <a:pPr marL="0" lvl="0" indent="0">
              <a:buSzTx/>
              <a:buNone/>
              <a:defRPr sz="1800"/>
            </a:pPr>
            <a:r>
              <a:rPr sz="2800"/>
              <a:t>             Input                    Output</a:t>
            </a:r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marL="0" lvl="0" indent="0">
              <a:buSzTx/>
              <a:buNone/>
              <a:defRPr sz="1800"/>
            </a:pPr>
            <a:r>
              <a:rPr sz="1400"/>
              <a:t>                     </a:t>
            </a:r>
          </a:p>
          <a:p>
            <a:pPr marL="0" lvl="0" indent="0">
              <a:buSzTx/>
              <a:buNone/>
              <a:defRPr sz="1800"/>
            </a:pPr>
            <a:r>
              <a:rPr sz="1400"/>
              <a:t>                     Time to produce 1                            Amount produced in 1 hour</a:t>
            </a:r>
          </a:p>
          <a:p>
            <a:pPr marL="0" lvl="0" indent="0">
              <a:buSzTx/>
              <a:buNone/>
              <a:defRPr sz="1800"/>
            </a:pPr>
            <a:endParaRPr sz="1400"/>
          </a:p>
          <a:p>
            <a:pPr marL="0" lvl="0" indent="0">
              <a:buSzTx/>
              <a:buNone/>
              <a:defRPr sz="1800"/>
            </a:pPr>
            <a:r>
              <a:rPr sz="1400" b="1"/>
              <a:t>                  </a:t>
            </a:r>
            <a:r>
              <a:rPr sz="1400" b="1">
                <a:solidFill>
                  <a:srgbClr val="FF8900"/>
                </a:solidFill>
              </a:rPr>
              <a:t>Radios          Wheat                                Radios             Wheat  </a:t>
            </a:r>
            <a:r>
              <a:rPr sz="1400" b="1"/>
              <a:t>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   </a:t>
            </a:r>
          </a:p>
          <a:p>
            <a:pPr marL="0" lvl="0" indent="0">
              <a:buSzTx/>
              <a:buNone/>
              <a:defRPr sz="1800"/>
            </a:pPr>
            <a:r>
              <a:rPr sz="1400" b="1"/>
              <a:t>M                4 w                 1/4 r                                 4w                     1/4 r</a:t>
            </a:r>
          </a:p>
          <a:p>
            <a:pPr marL="0" lvl="0" indent="0">
              <a:buSzTx/>
              <a:buNone/>
              <a:defRPr sz="1800"/>
            </a:pPr>
            <a:endParaRPr sz="1400" b="1"/>
          </a:p>
          <a:p>
            <a:pPr marL="0" lvl="0" indent="0">
              <a:buSzTx/>
              <a:buNone/>
              <a:defRPr sz="1800"/>
            </a:pPr>
            <a:r>
              <a:rPr sz="1400" b="1"/>
              <a:t>C                 2 w                 1/2 r                                 2 w                    1/2 r              </a:t>
            </a:r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15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1724410" y="4233002"/>
            <a:ext cx="5695180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900" b="1" i="1">
                <a:solidFill>
                  <a:srgbClr val="050D06"/>
                </a:solidFill>
              </a:rPr>
              <a:t>Opportunity Costs for the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900" b="1" i="1">
                <a:solidFill>
                  <a:srgbClr val="050D06"/>
                </a:solidFill>
              </a:rPr>
              <a:t>production of each product</a:t>
            </a:r>
          </a:p>
        </p:txBody>
      </p:sp>
      <p:sp>
        <p:nvSpPr>
          <p:cNvPr id="177" name="Shape 177"/>
          <p:cNvSpPr/>
          <p:nvPr/>
        </p:nvSpPr>
        <p:spPr>
          <a:xfrm>
            <a:off x="1428372" y="3190184"/>
            <a:ext cx="232134" cy="21410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314572" y="3190184"/>
            <a:ext cx="232134" cy="21410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3701672" y="2694884"/>
            <a:ext cx="232134" cy="214102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7803838" y="2691873"/>
            <a:ext cx="234668" cy="22012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FFFFF"/>
          </a:solidFill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Using PPFs and CPFs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"/>
          </p:nvPr>
        </p:nvSpPr>
        <p:spPr>
          <a:xfrm>
            <a:off x="503238" y="304800"/>
            <a:ext cx="8183561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SzTx/>
              <a:buNone/>
              <a:defRPr sz="1800"/>
            </a:pPr>
            <a:r>
              <a:rPr sz="2800" b="1" i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Assume they trade</a:t>
            </a:r>
          </a:p>
          <a:p>
            <a:pPr lvl="0" algn="ctr">
              <a:buSzTx/>
              <a:buNone/>
              <a:defRPr sz="1800"/>
            </a:pPr>
            <a:r>
              <a:rPr sz="28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 </a:t>
            </a:r>
            <a:r>
              <a:rPr sz="28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1 r for 3 w</a:t>
            </a:r>
          </a:p>
        </p:txBody>
      </p:sp>
      <p:sp>
        <p:nvSpPr>
          <p:cNvPr id="184" name="Shape 184"/>
          <p:cNvSpPr/>
          <p:nvPr/>
        </p:nvSpPr>
        <p:spPr>
          <a:xfrm flipH="1">
            <a:off x="1371599" y="1828800"/>
            <a:ext cx="1" cy="20574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1371600" y="3886200"/>
            <a:ext cx="23622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" name="Shape 186"/>
          <p:cNvSpPr/>
          <p:nvPr/>
        </p:nvSpPr>
        <p:spPr>
          <a:xfrm flipH="1">
            <a:off x="4952999" y="1752600"/>
            <a:ext cx="1" cy="21336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4953000" y="3886200"/>
            <a:ext cx="21336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1371600" y="2362199"/>
            <a:ext cx="2133600" cy="1524002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4953000" y="2743199"/>
            <a:ext cx="1066801" cy="1143002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152400" y="1600200"/>
            <a:ext cx="89535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Radios</a:t>
            </a:r>
          </a:p>
        </p:txBody>
      </p:sp>
      <p:sp>
        <p:nvSpPr>
          <p:cNvPr id="191" name="Shape 191"/>
          <p:cNvSpPr/>
          <p:nvPr/>
        </p:nvSpPr>
        <p:spPr>
          <a:xfrm>
            <a:off x="3733800" y="1676400"/>
            <a:ext cx="993314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Radios</a:t>
            </a:r>
          </a:p>
        </p:txBody>
      </p:sp>
      <p:sp>
        <p:nvSpPr>
          <p:cNvPr id="192" name="Shape 192"/>
          <p:cNvSpPr/>
          <p:nvPr/>
        </p:nvSpPr>
        <p:spPr>
          <a:xfrm>
            <a:off x="3200400" y="4267200"/>
            <a:ext cx="90424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Wheat</a:t>
            </a:r>
          </a:p>
        </p:txBody>
      </p:sp>
      <p:sp>
        <p:nvSpPr>
          <p:cNvPr id="193" name="Shape 193"/>
          <p:cNvSpPr/>
          <p:nvPr/>
        </p:nvSpPr>
        <p:spPr>
          <a:xfrm>
            <a:off x="6858000" y="4267200"/>
            <a:ext cx="90424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Wheat</a:t>
            </a:r>
          </a:p>
        </p:txBody>
      </p:sp>
      <p:sp>
        <p:nvSpPr>
          <p:cNvPr id="194" name="Shape 194"/>
          <p:cNvSpPr/>
          <p:nvPr/>
        </p:nvSpPr>
        <p:spPr>
          <a:xfrm>
            <a:off x="1066800" y="2209800"/>
            <a:ext cx="25246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3</a:t>
            </a:r>
          </a:p>
        </p:txBody>
      </p:sp>
      <p:sp>
        <p:nvSpPr>
          <p:cNvPr id="195" name="Shape 195"/>
          <p:cNvSpPr/>
          <p:nvPr/>
        </p:nvSpPr>
        <p:spPr>
          <a:xfrm>
            <a:off x="3276600" y="3886200"/>
            <a:ext cx="43815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12</a:t>
            </a:r>
          </a:p>
        </p:txBody>
      </p:sp>
      <p:sp>
        <p:nvSpPr>
          <p:cNvPr id="196" name="Shape 196"/>
          <p:cNvSpPr/>
          <p:nvPr/>
        </p:nvSpPr>
        <p:spPr>
          <a:xfrm>
            <a:off x="4572000" y="2514600"/>
            <a:ext cx="31115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2</a:t>
            </a:r>
          </a:p>
        </p:txBody>
      </p:sp>
      <p:sp>
        <p:nvSpPr>
          <p:cNvPr id="197" name="Shape 197"/>
          <p:cNvSpPr/>
          <p:nvPr/>
        </p:nvSpPr>
        <p:spPr>
          <a:xfrm>
            <a:off x="5867400" y="3886200"/>
            <a:ext cx="25246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4</a:t>
            </a:r>
          </a:p>
        </p:txBody>
      </p:sp>
      <p:sp>
        <p:nvSpPr>
          <p:cNvPr id="198" name="Shape 198"/>
          <p:cNvSpPr/>
          <p:nvPr/>
        </p:nvSpPr>
        <p:spPr>
          <a:xfrm flipH="1" flipV="1">
            <a:off x="1371599" y="1904999"/>
            <a:ext cx="2133601" cy="1981202"/>
          </a:xfrm>
          <a:prstGeom prst="line">
            <a:avLst/>
          </a:prstGeom>
          <a:ln w="38100">
            <a:solidFill>
              <a:srgbClr val="F07F09"/>
            </a:solidFill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4953000" y="2743200"/>
            <a:ext cx="1752601" cy="1143000"/>
          </a:xfrm>
          <a:prstGeom prst="line">
            <a:avLst/>
          </a:prstGeom>
          <a:ln w="38100">
            <a:solidFill>
              <a:srgbClr val="F07F09"/>
            </a:solidFill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6477000" y="3886200"/>
            <a:ext cx="25246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6</a:t>
            </a:r>
          </a:p>
        </p:txBody>
      </p:sp>
      <p:sp>
        <p:nvSpPr>
          <p:cNvPr id="201" name="Shape 201"/>
          <p:cNvSpPr/>
          <p:nvPr/>
        </p:nvSpPr>
        <p:spPr>
          <a:xfrm>
            <a:off x="1066800" y="1676400"/>
            <a:ext cx="25246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4</a:t>
            </a:r>
          </a:p>
        </p:txBody>
      </p:sp>
      <p:sp>
        <p:nvSpPr>
          <p:cNvPr id="202" name="Shape 202"/>
          <p:cNvSpPr/>
          <p:nvPr/>
        </p:nvSpPr>
        <p:spPr>
          <a:xfrm>
            <a:off x="2310926" y="2199087"/>
            <a:ext cx="163180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Country M</a:t>
            </a:r>
          </a:p>
        </p:txBody>
      </p:sp>
      <p:sp>
        <p:nvSpPr>
          <p:cNvPr id="203" name="Shape 203"/>
          <p:cNvSpPr/>
          <p:nvPr/>
        </p:nvSpPr>
        <p:spPr>
          <a:xfrm>
            <a:off x="5512418" y="2373573"/>
            <a:ext cx="1572032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Country C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304799" y="5791200"/>
            <a:ext cx="8183565" cy="703264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Circular Flow Model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1" cy="4187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0" y="2667000"/>
            <a:ext cx="1630373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Households</a:t>
            </a:r>
          </a:p>
        </p:txBody>
      </p:sp>
      <p:sp>
        <p:nvSpPr>
          <p:cNvPr id="208" name="Shape 208"/>
          <p:cNvSpPr/>
          <p:nvPr/>
        </p:nvSpPr>
        <p:spPr>
          <a:xfrm>
            <a:off x="7924800" y="2590800"/>
            <a:ext cx="830403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Firms</a:t>
            </a:r>
          </a:p>
        </p:txBody>
      </p:sp>
      <p:sp>
        <p:nvSpPr>
          <p:cNvPr id="209" name="Shape 209"/>
          <p:cNvSpPr/>
          <p:nvPr/>
        </p:nvSpPr>
        <p:spPr>
          <a:xfrm>
            <a:off x="3505200" y="4724400"/>
            <a:ext cx="225349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Resource Market</a:t>
            </a:r>
          </a:p>
        </p:txBody>
      </p:sp>
      <p:sp>
        <p:nvSpPr>
          <p:cNvPr id="210" name="Shape 210"/>
          <p:cNvSpPr/>
          <p:nvPr/>
        </p:nvSpPr>
        <p:spPr>
          <a:xfrm>
            <a:off x="1219200" y="1447800"/>
            <a:ext cx="6781800" cy="3048000"/>
          </a:xfrm>
          <a:prstGeom prst="roundRect">
            <a:avLst>
              <a:gd name="adj" fmla="val 16667"/>
            </a:avLst>
          </a:prstGeom>
          <a:ln w="19050">
            <a:solidFill/>
            <a:round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1524000" y="1752600"/>
            <a:ext cx="6172200" cy="2438400"/>
          </a:xfrm>
          <a:prstGeom prst="roundRect">
            <a:avLst>
              <a:gd name="adj" fmla="val 16667"/>
            </a:avLst>
          </a:prstGeom>
          <a:ln w="19050">
            <a:solidFill/>
            <a:round/>
          </a:ln>
        </p:spPr>
        <p:txBody>
          <a:bodyPr lIns="0" tIns="0" rIns="0" bIns="0" anchor="ctr"/>
          <a:lstStyle/>
          <a:p>
            <a:pPr lvl="0" algn="ctr">
              <a:defRPr sz="1800" b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3558760" y="609600"/>
            <a:ext cx="204553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Product Market</a:t>
            </a:r>
          </a:p>
        </p:txBody>
      </p:sp>
      <p:sp>
        <p:nvSpPr>
          <p:cNvPr id="213" name="Shape 213"/>
          <p:cNvSpPr/>
          <p:nvPr/>
        </p:nvSpPr>
        <p:spPr>
          <a:xfrm>
            <a:off x="2918254" y="3883025"/>
            <a:ext cx="316144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Land, labor, capital. entrepreneurial ability</a:t>
            </a:r>
          </a:p>
        </p:txBody>
      </p:sp>
      <p:sp>
        <p:nvSpPr>
          <p:cNvPr id="214" name="Shape 214"/>
          <p:cNvSpPr/>
          <p:nvPr/>
        </p:nvSpPr>
        <p:spPr>
          <a:xfrm>
            <a:off x="3317188" y="4267200"/>
            <a:ext cx="2187362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Rent, wages, interest, profits</a:t>
            </a:r>
          </a:p>
        </p:txBody>
      </p:sp>
      <p:sp>
        <p:nvSpPr>
          <p:cNvPr id="215" name="Shape 215"/>
          <p:cNvSpPr/>
          <p:nvPr/>
        </p:nvSpPr>
        <p:spPr>
          <a:xfrm>
            <a:off x="3773507" y="1524000"/>
            <a:ext cx="1552536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Goods and services</a:t>
            </a:r>
          </a:p>
        </p:txBody>
      </p:sp>
      <p:sp>
        <p:nvSpPr>
          <p:cNvPr id="216" name="Shape 216"/>
          <p:cNvSpPr/>
          <p:nvPr/>
        </p:nvSpPr>
        <p:spPr>
          <a:xfrm>
            <a:off x="3546197" y="1143000"/>
            <a:ext cx="2077006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Consumption expenditures</a:t>
            </a:r>
          </a:p>
        </p:txBody>
      </p:sp>
      <p:sp>
        <p:nvSpPr>
          <p:cNvPr id="217" name="Shape 217"/>
          <p:cNvSpPr/>
          <p:nvPr/>
        </p:nvSpPr>
        <p:spPr>
          <a:xfrm>
            <a:off x="5410200" y="2971800"/>
            <a:ext cx="2209800" cy="0"/>
          </a:xfrm>
          <a:prstGeom prst="line">
            <a:avLst/>
          </a:prstGeom>
          <a:ln w="1905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 flipH="1" flipV="1">
            <a:off x="5486400" y="2666999"/>
            <a:ext cx="2133600" cy="1"/>
          </a:xfrm>
          <a:prstGeom prst="line">
            <a:avLst/>
          </a:prstGeom>
          <a:ln w="1905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676400" y="2743200"/>
            <a:ext cx="2057400" cy="0"/>
          </a:xfrm>
          <a:prstGeom prst="line">
            <a:avLst/>
          </a:prstGeom>
          <a:ln w="1905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0" name="Shape 220"/>
          <p:cNvSpPr/>
          <p:nvPr/>
        </p:nvSpPr>
        <p:spPr>
          <a:xfrm flipH="1" flipV="1">
            <a:off x="1600200" y="2971799"/>
            <a:ext cx="2133600" cy="1"/>
          </a:xfrm>
          <a:prstGeom prst="line">
            <a:avLst/>
          </a:prstGeom>
          <a:ln w="19050"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3737655" y="2590800"/>
            <a:ext cx="167504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Government</a:t>
            </a:r>
          </a:p>
        </p:txBody>
      </p:sp>
      <p:sp>
        <p:nvSpPr>
          <p:cNvPr id="222" name="Shape 222"/>
          <p:cNvSpPr/>
          <p:nvPr/>
        </p:nvSpPr>
        <p:spPr>
          <a:xfrm flipH="1">
            <a:off x="2286000" y="4420870"/>
            <a:ext cx="990600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6172200" y="4039870"/>
            <a:ext cx="990600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4" name="Shape 224"/>
          <p:cNvSpPr/>
          <p:nvPr/>
        </p:nvSpPr>
        <p:spPr>
          <a:xfrm flipH="1" flipV="1">
            <a:off x="2590800" y="1600199"/>
            <a:ext cx="1143000" cy="1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5715000" y="1295400"/>
            <a:ext cx="12954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2391179" y="2435225"/>
            <a:ext cx="7818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Net taxes</a:t>
            </a:r>
          </a:p>
        </p:txBody>
      </p:sp>
      <p:sp>
        <p:nvSpPr>
          <p:cNvPr id="227" name="Shape 227"/>
          <p:cNvSpPr/>
          <p:nvPr/>
        </p:nvSpPr>
        <p:spPr>
          <a:xfrm>
            <a:off x="6272616" y="2359025"/>
            <a:ext cx="7818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Net taxes</a:t>
            </a:r>
          </a:p>
        </p:txBody>
      </p:sp>
      <p:sp>
        <p:nvSpPr>
          <p:cNvPr id="228" name="Shape 228"/>
          <p:cNvSpPr/>
          <p:nvPr/>
        </p:nvSpPr>
        <p:spPr>
          <a:xfrm>
            <a:off x="1717149" y="2971800"/>
            <a:ext cx="2026702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Public goods and services</a:t>
            </a:r>
          </a:p>
        </p:txBody>
      </p:sp>
      <p:sp>
        <p:nvSpPr>
          <p:cNvPr id="229" name="Shape 229"/>
          <p:cNvSpPr/>
          <p:nvPr/>
        </p:nvSpPr>
        <p:spPr>
          <a:xfrm>
            <a:off x="5527149" y="2971800"/>
            <a:ext cx="2026702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200" i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 i="0">
                <a:solidFill>
                  <a:srgbClr val="000000"/>
                </a:solidFill>
                <a:effectLst/>
              </a:defRPr>
            </a:pPr>
            <a:r>
              <a:rPr sz="1200" b="1" i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Public goods and services</a:t>
            </a:r>
          </a:p>
        </p:txBody>
      </p:sp>
      <p:sp>
        <p:nvSpPr>
          <p:cNvPr id="230" name="Shape 230"/>
          <p:cNvSpPr/>
          <p:nvPr/>
        </p:nvSpPr>
        <p:spPr>
          <a:xfrm>
            <a:off x="4343400" y="1828800"/>
            <a:ext cx="0" cy="838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 flipV="1">
            <a:off x="4724400" y="1828800"/>
            <a:ext cx="0" cy="7620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4724400" y="3048000"/>
            <a:ext cx="0" cy="685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3" name="Shape 233"/>
          <p:cNvSpPr/>
          <p:nvPr/>
        </p:nvSpPr>
        <p:spPr>
          <a:xfrm flipV="1">
            <a:off x="4419600" y="3048000"/>
            <a:ext cx="0" cy="685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National Income Accounting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1"/>
          </p:nvPr>
        </p:nvSpPr>
        <p:spPr>
          <a:xfrm>
            <a:off x="480059" y="606551"/>
            <a:ext cx="8183882" cy="432054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b="1"/>
              <a:t>GDP</a:t>
            </a:r>
            <a:r>
              <a:rPr sz="2800"/>
              <a:t>: </a:t>
            </a:r>
            <a:r>
              <a:rPr sz="2000" i="1"/>
              <a:t>total value of all new and final goods and services produced within a country’s borders in a given period</a:t>
            </a:r>
          </a:p>
        </p:txBody>
      </p:sp>
      <p:sp>
        <p:nvSpPr>
          <p:cNvPr id="237" name="Shape 237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18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545626" y="1738629"/>
            <a:ext cx="3687836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Expenditure Approach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Personal Consumption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Expenditures by households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Gross Private Domestic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investment by firms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Government Purchases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Net exports (exports minus imports</a:t>
            </a:r>
          </a:p>
        </p:txBody>
      </p:sp>
      <p:sp>
        <p:nvSpPr>
          <p:cNvPr id="239" name="Shape 239"/>
          <p:cNvSpPr/>
          <p:nvPr/>
        </p:nvSpPr>
        <p:spPr>
          <a:xfrm>
            <a:off x="4965226" y="1662429"/>
            <a:ext cx="3511946" cy="353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Income Approach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Rent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Wages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Interest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Profits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14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National Income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 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Statistical adjustments: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depreciation, indirect business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taxes and GNP to GDP adjustment</a:t>
            </a:r>
          </a:p>
        </p:txBody>
      </p:sp>
      <p:sp>
        <p:nvSpPr>
          <p:cNvPr id="240" name="Shape 240"/>
          <p:cNvSpPr/>
          <p:nvPr/>
        </p:nvSpPr>
        <p:spPr>
          <a:xfrm>
            <a:off x="4999037" y="3937000"/>
            <a:ext cx="1412465" cy="0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896111">
              <a:defRPr sz="3528"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528" b="1">
                <a:solidFill>
                  <a:srgbClr val="FF8D3E"/>
                </a:solidFill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rPr>
              <a:t>Definitions of Domestic Private Investment</a:t>
            </a:r>
          </a:p>
        </p:txBody>
      </p:sp>
      <p:sp>
        <p:nvSpPr>
          <p:cNvPr id="243" name="Shape 243"/>
          <p:cNvSpPr>
            <a:spLocks noGrp="1"/>
          </p:cNvSpPr>
          <p:nvPr>
            <p:ph type="body" idx="1"/>
          </p:nvPr>
        </p:nvSpPr>
        <p:spPr>
          <a:xfrm>
            <a:off x="502919" y="473504"/>
            <a:ext cx="8183882" cy="4320541"/>
          </a:xfrm>
          <a:prstGeom prst="rect">
            <a:avLst/>
          </a:prstGeom>
          <a:effectLst>
            <a:outerShdw blurRad="101600" dist="71309" dir="5400000" rotWithShape="0">
              <a:srgbClr val="000000">
                <a:alpha val="84328"/>
              </a:srgbClr>
            </a:outerShdw>
          </a:effectLst>
        </p:spPr>
        <p:txBody>
          <a:bodyPr/>
          <a:lstStyle/>
          <a:p>
            <a:pPr lvl="0">
              <a:defRPr sz="1800"/>
            </a:pPr>
            <a:r>
              <a:rPr sz="2800">
                <a:solidFill>
                  <a:srgbClr val="FF8900"/>
                </a:solidFill>
              </a:rPr>
              <a:t>Actual Investment</a:t>
            </a:r>
            <a:r>
              <a:rPr sz="2800"/>
              <a:t> = spending by firms on capital, all construction (includes residential) and changes in inventories </a:t>
            </a:r>
          </a:p>
          <a:p>
            <a:pPr lvl="0">
              <a:defRPr sz="1800"/>
            </a:pPr>
            <a:endParaRPr sz="2800"/>
          </a:p>
          <a:p>
            <a:pPr lvl="0">
              <a:buClr>
                <a:srgbClr val="C06607"/>
              </a:buClr>
              <a:defRPr sz="1800"/>
            </a:pPr>
            <a:r>
              <a:rPr sz="2800">
                <a:solidFill>
                  <a:srgbClr val="FF8900"/>
                </a:solidFill>
              </a:rPr>
              <a:t>Planned investment or Gross Private Domestic Investment (Ig)</a:t>
            </a:r>
            <a:r>
              <a:rPr sz="2800"/>
              <a:t> = Net Private Domestic Investment + Depreciation (also called consumption of fixed capital or capital consumption allowance)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19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Test Specifications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sz="21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AP Economics Tests</a:t>
            </a: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sz="2100" i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Microeconomics and Macroeconomics</a:t>
            </a: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sz="21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Test Date - Macro, Thursday, May 14, 2015 (afternoon)</a:t>
            </a: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sz="21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Micro, Friday May 15, 2015 (morning)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1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sz="21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Two components to test – Multiple choice questions and free response questions</a:t>
            </a: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2100" b="1" i="1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1200" b="1" u="sng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1200" b="1" u="sng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2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Ig = In = depreciation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67460"/>
              </a:srgbClr>
            </a:outerShdw>
          </a:effectLst>
        </p:spPr>
        <p:txBody>
          <a:bodyPr/>
          <a:lstStyle/>
          <a:p>
            <a:pPr lvl="0">
              <a:defRPr sz="1800"/>
            </a:pPr>
            <a:r>
              <a:rPr sz="2800"/>
              <a:t>If </a:t>
            </a:r>
            <a:r>
              <a:rPr sz="2800">
                <a:solidFill>
                  <a:srgbClr val="FF8900"/>
                </a:solidFill>
              </a:rPr>
              <a:t>Ig</a:t>
            </a:r>
            <a:r>
              <a:rPr sz="2800"/>
              <a:t> = depreciation, a static economy (no change in the ability to produce goods and services)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If </a:t>
            </a:r>
            <a:r>
              <a:rPr sz="2800">
                <a:solidFill>
                  <a:srgbClr val="FF8900"/>
                </a:solidFill>
              </a:rPr>
              <a:t>Ig</a:t>
            </a:r>
            <a:r>
              <a:rPr sz="2800"/>
              <a:t> is greater than depreciation, </a:t>
            </a:r>
            <a:r>
              <a:rPr sz="2800">
                <a:solidFill>
                  <a:srgbClr val="FF8900"/>
                </a:solidFill>
              </a:rPr>
              <a:t>In</a:t>
            </a:r>
            <a:r>
              <a:rPr sz="2800"/>
              <a:t> is positive, therefore economics growth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If </a:t>
            </a:r>
            <a:r>
              <a:rPr sz="2800">
                <a:solidFill>
                  <a:srgbClr val="FF8900"/>
                </a:solidFill>
              </a:rPr>
              <a:t>Ig</a:t>
            </a:r>
            <a:r>
              <a:rPr sz="2800"/>
              <a:t> is less than depreciation, a declining economy</a:t>
            </a:r>
          </a:p>
        </p:txBody>
      </p:sp>
      <p:sp>
        <p:nvSpPr>
          <p:cNvPr id="248" name="Shape 248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20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609599" y="4876800"/>
            <a:ext cx="8183565" cy="1050925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Perfectly Competitive Market</a:t>
            </a:r>
          </a:p>
        </p:txBody>
      </p:sp>
      <p:sp>
        <p:nvSpPr>
          <p:cNvPr id="251" name="Shape 251"/>
          <p:cNvSpPr/>
          <p:nvPr/>
        </p:nvSpPr>
        <p:spPr>
          <a:xfrm>
            <a:off x="3200399" y="1371600"/>
            <a:ext cx="1828802" cy="26670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2" name="Shape 252"/>
          <p:cNvSpPr/>
          <p:nvPr/>
        </p:nvSpPr>
        <p:spPr>
          <a:xfrm flipV="1">
            <a:off x="3276600" y="1447800"/>
            <a:ext cx="1752600" cy="25146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3" name="Shape 253"/>
          <p:cNvSpPr/>
          <p:nvPr/>
        </p:nvSpPr>
        <p:spPr>
          <a:xfrm flipH="1">
            <a:off x="2362199" y="1295400"/>
            <a:ext cx="2" cy="3124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2362200" y="4419600"/>
            <a:ext cx="40386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1779861" y="1219200"/>
            <a:ext cx="28202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P</a:t>
            </a:r>
          </a:p>
        </p:txBody>
      </p:sp>
      <p:sp>
        <p:nvSpPr>
          <p:cNvPr id="256" name="Shape 256"/>
          <p:cNvSpPr/>
          <p:nvPr/>
        </p:nvSpPr>
        <p:spPr>
          <a:xfrm>
            <a:off x="6294218" y="4529137"/>
            <a:ext cx="311589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Q</a:t>
            </a:r>
          </a:p>
        </p:txBody>
      </p:sp>
      <p:sp>
        <p:nvSpPr>
          <p:cNvPr id="257" name="Shape 257"/>
          <p:cNvSpPr/>
          <p:nvPr/>
        </p:nvSpPr>
        <p:spPr>
          <a:xfrm>
            <a:off x="5208861" y="1295400"/>
            <a:ext cx="28202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S</a:t>
            </a:r>
          </a:p>
        </p:txBody>
      </p:sp>
      <p:sp>
        <p:nvSpPr>
          <p:cNvPr id="258" name="Shape 258"/>
          <p:cNvSpPr/>
          <p:nvPr/>
        </p:nvSpPr>
        <p:spPr>
          <a:xfrm>
            <a:off x="5290403" y="3829050"/>
            <a:ext cx="296744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D</a:t>
            </a:r>
          </a:p>
        </p:txBody>
      </p:sp>
      <p:sp>
        <p:nvSpPr>
          <p:cNvPr id="259" name="Shape 259"/>
          <p:cNvSpPr/>
          <p:nvPr/>
        </p:nvSpPr>
        <p:spPr>
          <a:xfrm>
            <a:off x="4114800" y="2743200"/>
            <a:ext cx="0" cy="16764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0" name="Shape 260"/>
          <p:cNvSpPr/>
          <p:nvPr/>
        </p:nvSpPr>
        <p:spPr>
          <a:xfrm flipH="1" flipV="1">
            <a:off x="2362200" y="2743199"/>
            <a:ext cx="17526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1898974" y="2717800"/>
            <a:ext cx="32161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P1</a:t>
            </a:r>
          </a:p>
        </p:txBody>
      </p:sp>
      <p:sp>
        <p:nvSpPr>
          <p:cNvPr id="262" name="Shape 262"/>
          <p:cNvSpPr/>
          <p:nvPr/>
        </p:nvSpPr>
        <p:spPr>
          <a:xfrm>
            <a:off x="3959220" y="4546600"/>
            <a:ext cx="3413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Q1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 defTabSz="896111">
              <a:defRPr sz="3528"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528" b="1">
                <a:solidFill>
                  <a:srgbClr val="FF8D3E"/>
                </a:solidFill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rPr>
              <a:t>Changes in quantity supplied and demanded</a:t>
            </a:r>
          </a:p>
        </p:txBody>
      </p:sp>
      <p:sp>
        <p:nvSpPr>
          <p:cNvPr id="265" name="Shape 2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Caused by a changes in the product price, graphed by moving along existing curve</a:t>
            </a:r>
          </a:p>
          <a:p>
            <a:pPr lvl="0">
              <a:defRPr sz="1800"/>
            </a:pPr>
            <a:endParaRPr sz="2800"/>
          </a:p>
          <a:p>
            <a:pPr lvl="0">
              <a:buClr>
                <a:srgbClr val="C06607"/>
              </a:buClr>
              <a:defRPr sz="1800"/>
            </a:pPr>
            <a:r>
              <a:rPr sz="2800">
                <a:solidFill>
                  <a:srgbClr val="FF8900"/>
                </a:solidFill>
              </a:rPr>
              <a:t>Demand</a:t>
            </a:r>
            <a:r>
              <a:rPr sz="2800"/>
              <a:t>: P increases and QD decreases and vice versa</a:t>
            </a:r>
          </a:p>
          <a:p>
            <a:pPr lvl="0">
              <a:defRPr sz="1800"/>
            </a:pPr>
            <a:endParaRPr sz="2800"/>
          </a:p>
          <a:p>
            <a:pPr lvl="0">
              <a:buClr>
                <a:srgbClr val="C06607"/>
              </a:buClr>
              <a:defRPr sz="1800"/>
            </a:pPr>
            <a:r>
              <a:rPr sz="2800">
                <a:solidFill>
                  <a:srgbClr val="FF8900"/>
                </a:solidFill>
              </a:rPr>
              <a:t>Supply</a:t>
            </a:r>
            <a:r>
              <a:rPr sz="2800"/>
              <a:t>: P increases and QS increases and vice versa</a:t>
            </a:r>
          </a:p>
        </p:txBody>
      </p:sp>
      <p:sp>
        <p:nvSpPr>
          <p:cNvPr id="266" name="Shape 266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22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/>
          </p:cNvSpPr>
          <p:nvPr>
            <p:ph type="title"/>
          </p:nvPr>
        </p:nvSpPr>
        <p:spPr>
          <a:xfrm>
            <a:off x="533399" y="4800600"/>
            <a:ext cx="8183565" cy="1050925"/>
          </a:xfrm>
          <a:prstGeom prst="rect">
            <a:avLst/>
          </a:prstGeom>
        </p:spPr>
        <p:txBody>
          <a:bodyPr/>
          <a:lstStyle>
            <a:lvl1pPr algn="ctr">
              <a:defRPr sz="2400"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4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Non-price determinants for Perfectly Competitive Product Markets</a:t>
            </a:r>
          </a:p>
        </p:txBody>
      </p:sp>
      <p:sp>
        <p:nvSpPr>
          <p:cNvPr id="269" name="Shape 269"/>
          <p:cNvSpPr/>
          <p:nvPr/>
        </p:nvSpPr>
        <p:spPr>
          <a:xfrm>
            <a:off x="609600" y="1863642"/>
            <a:ext cx="3957226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sz="2100" b="1" u="sng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Demand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 u="sng">
              <a:solidFill>
                <a:srgbClr val="070301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 i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Changes in</a:t>
            </a: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070301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Taste and preference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Income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Marketsize (# of buyers)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Consumer expectations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Price of related goods</a:t>
            </a:r>
            <a:endParaRPr sz="2100" b="1">
              <a:solidFill>
                <a:srgbClr val="07030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sz="2100" b="1" i="1">
                <a:solidFill>
                  <a:srgbClr val="070301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complements or substitutes</a:t>
            </a:r>
          </a:p>
        </p:txBody>
      </p:sp>
      <p:sp>
        <p:nvSpPr>
          <p:cNvPr id="270" name="Shape 270"/>
          <p:cNvSpPr/>
          <p:nvPr/>
        </p:nvSpPr>
        <p:spPr>
          <a:xfrm>
            <a:off x="4876800" y="1863642"/>
            <a:ext cx="3458075" cy="313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z="2100" b="1" u="sng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Supply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 u="sng">
              <a:solidFill>
                <a:srgbClr val="050602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 i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Changes in</a:t>
            </a: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050602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Resource prices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Technology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Number of sellers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Producer expectations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Taxes and subsidies</a:t>
            </a:r>
            <a:endParaRPr sz="2100" b="1">
              <a:solidFill>
                <a:srgbClr val="05060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602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Price of alternative goods</a:t>
            </a:r>
          </a:p>
        </p:txBody>
      </p:sp>
      <p:sp>
        <p:nvSpPr>
          <p:cNvPr id="271" name="Shape 271"/>
          <p:cNvSpPr/>
          <p:nvPr/>
        </p:nvSpPr>
        <p:spPr>
          <a:xfrm>
            <a:off x="801205" y="524533"/>
            <a:ext cx="7857621" cy="1234441"/>
          </a:xfrm>
          <a:prstGeom prst="rect">
            <a:avLst/>
          </a:prstGeom>
          <a:ln w="12700">
            <a:miter lim="400000"/>
          </a:ln>
          <a:effectLst>
            <a:outerShdw blurRad="101600" dist="71309" dir="5400000" rotWithShape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FF8900"/>
                </a:solidFill>
              </a:rPr>
              <a:t>Changes in Demand or Changes in Supply: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FF8900"/>
                </a:solidFill>
              </a:rPr>
              <a:t>Graphed by shifting the curve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00" b="1">
                <a:solidFill>
                  <a:srgbClr val="FF8900"/>
                </a:solidFill>
              </a:rPr>
              <a:t>                 </a:t>
            </a:r>
            <a:r>
              <a:rPr sz="2000" b="1" i="1">
                <a:solidFill>
                  <a:srgbClr val="FF8900"/>
                </a:solidFill>
              </a:rPr>
              <a:t>(creating a new curve)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 defTabSz="896111">
              <a:defRPr sz="3528"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528" b="1">
                <a:solidFill>
                  <a:srgbClr val="FF8D3E"/>
                </a:solidFill>
                <a:effectLst>
                  <a:outerShdw blurRad="49784" dist="22402" dir="5400000" rotWithShape="0">
                    <a:srgbClr val="000000">
                      <a:alpha val="55000"/>
                    </a:srgbClr>
                  </a:outerShdw>
                </a:effectLst>
              </a:rPr>
              <a:t>Perfectly Competitive Markets in Macro</a:t>
            </a:r>
          </a:p>
        </p:txBody>
      </p:sp>
      <p:sp>
        <p:nvSpPr>
          <p:cNvPr id="274" name="Shape 274"/>
          <p:cNvSpPr>
            <a:spLocks noGrp="1"/>
          </p:cNvSpPr>
          <p:nvPr>
            <p:ph type="body" idx="1"/>
          </p:nvPr>
        </p:nvSpPr>
        <p:spPr>
          <a:xfrm>
            <a:off x="604519" y="1017091"/>
            <a:ext cx="8183882" cy="432054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Money Market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Loanable Funds Market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Currency Market </a:t>
            </a:r>
          </a:p>
        </p:txBody>
      </p:sp>
      <p:sp>
        <p:nvSpPr>
          <p:cNvPr id="275" name="Shape 275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24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/>
        </p:nvSpPr>
        <p:spPr>
          <a:xfrm flipH="1">
            <a:off x="2285999" y="2667000"/>
            <a:ext cx="1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2286000" y="4038600"/>
            <a:ext cx="18288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5715000" y="2895600"/>
            <a:ext cx="0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5715000" y="4267200"/>
            <a:ext cx="18288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4876800" y="26670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$/Yen</a:t>
            </a:r>
          </a:p>
        </p:txBody>
      </p:sp>
      <p:sp>
        <p:nvSpPr>
          <p:cNvPr id="282" name="Shape 282"/>
          <p:cNvSpPr/>
          <p:nvPr/>
        </p:nvSpPr>
        <p:spPr>
          <a:xfrm>
            <a:off x="1524000" y="2590800"/>
            <a:ext cx="59055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Yen/$</a:t>
            </a:r>
          </a:p>
        </p:txBody>
      </p:sp>
      <p:sp>
        <p:nvSpPr>
          <p:cNvPr id="283" name="Shape 283"/>
          <p:cNvSpPr/>
          <p:nvPr/>
        </p:nvSpPr>
        <p:spPr>
          <a:xfrm>
            <a:off x="2667000" y="4419600"/>
            <a:ext cx="667232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USD</a:t>
            </a:r>
          </a:p>
        </p:txBody>
      </p:sp>
      <p:sp>
        <p:nvSpPr>
          <p:cNvPr id="284" name="Shape 284"/>
          <p:cNvSpPr/>
          <p:nvPr/>
        </p:nvSpPr>
        <p:spPr>
          <a:xfrm>
            <a:off x="6400800" y="4648200"/>
            <a:ext cx="578549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Yen</a:t>
            </a:r>
          </a:p>
        </p:txBody>
      </p:sp>
      <p:sp>
        <p:nvSpPr>
          <p:cNvPr id="285" name="Shape 285"/>
          <p:cNvSpPr/>
          <p:nvPr/>
        </p:nvSpPr>
        <p:spPr>
          <a:xfrm>
            <a:off x="2590800" y="2743199"/>
            <a:ext cx="1219200" cy="1143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6" name="Shape 286"/>
          <p:cNvSpPr/>
          <p:nvPr/>
        </p:nvSpPr>
        <p:spPr>
          <a:xfrm flipV="1">
            <a:off x="2438399" y="2590799"/>
            <a:ext cx="1219201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6019799" y="3048000"/>
            <a:ext cx="1219202" cy="1066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8" name="Shape 288"/>
          <p:cNvSpPr/>
          <p:nvPr/>
        </p:nvSpPr>
        <p:spPr>
          <a:xfrm flipV="1">
            <a:off x="5867399" y="2971799"/>
            <a:ext cx="1371601" cy="9144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3810000" y="3657600"/>
            <a:ext cx="298957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D$</a:t>
            </a:r>
          </a:p>
        </p:txBody>
      </p:sp>
      <p:sp>
        <p:nvSpPr>
          <p:cNvPr id="290" name="Shape 290"/>
          <p:cNvSpPr/>
          <p:nvPr/>
        </p:nvSpPr>
        <p:spPr>
          <a:xfrm>
            <a:off x="3581400" y="2514600"/>
            <a:ext cx="36988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S$</a:t>
            </a:r>
          </a:p>
        </p:txBody>
      </p:sp>
      <p:sp>
        <p:nvSpPr>
          <p:cNvPr id="291" name="Shape 291"/>
          <p:cNvSpPr/>
          <p:nvPr/>
        </p:nvSpPr>
        <p:spPr>
          <a:xfrm>
            <a:off x="7239000" y="3886200"/>
            <a:ext cx="57308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DYen</a:t>
            </a:r>
          </a:p>
        </p:txBody>
      </p:sp>
      <p:sp>
        <p:nvSpPr>
          <p:cNvPr id="292" name="Shape 292"/>
          <p:cNvSpPr/>
          <p:nvPr/>
        </p:nvSpPr>
        <p:spPr>
          <a:xfrm>
            <a:off x="7239000" y="2743200"/>
            <a:ext cx="47688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</a:t>
            </a:r>
          </a:p>
        </p:txBody>
      </p:sp>
      <p:sp>
        <p:nvSpPr>
          <p:cNvPr id="293" name="Shape 293"/>
          <p:cNvSpPr/>
          <p:nvPr/>
        </p:nvSpPr>
        <p:spPr>
          <a:xfrm>
            <a:off x="2971800" y="3124200"/>
            <a:ext cx="0" cy="9144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4" name="Shape 294"/>
          <p:cNvSpPr/>
          <p:nvPr/>
        </p:nvSpPr>
        <p:spPr>
          <a:xfrm flipH="1">
            <a:off x="2286000" y="3125470"/>
            <a:ext cx="6858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6400800" y="35052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6" name="Shape 296"/>
          <p:cNvSpPr/>
          <p:nvPr/>
        </p:nvSpPr>
        <p:spPr>
          <a:xfrm flipH="1">
            <a:off x="5715000" y="34290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2895599" y="2514599"/>
            <a:ext cx="1066801" cy="9906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8" name="Shape 298"/>
          <p:cNvSpPr/>
          <p:nvPr/>
        </p:nvSpPr>
        <p:spPr>
          <a:xfrm flipV="1">
            <a:off x="6400799" y="3352800"/>
            <a:ext cx="990601" cy="685800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9" name="Shape 299"/>
          <p:cNvSpPr/>
          <p:nvPr/>
        </p:nvSpPr>
        <p:spPr>
          <a:xfrm flipV="1">
            <a:off x="1981200" y="2971800"/>
            <a:ext cx="0" cy="3810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5486400" y="3200400"/>
            <a:ext cx="0" cy="533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2895600" y="4191000"/>
            <a:ext cx="5334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6477000" y="4343400"/>
            <a:ext cx="5334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3962400" y="3200400"/>
            <a:ext cx="5334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D$1</a:t>
            </a:r>
          </a:p>
        </p:txBody>
      </p:sp>
      <p:sp>
        <p:nvSpPr>
          <p:cNvPr id="304" name="Shape 304"/>
          <p:cNvSpPr/>
          <p:nvPr/>
        </p:nvSpPr>
        <p:spPr>
          <a:xfrm>
            <a:off x="7315200" y="3276600"/>
            <a:ext cx="8382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SYen1</a:t>
            </a:r>
          </a:p>
        </p:txBody>
      </p:sp>
      <p:sp>
        <p:nvSpPr>
          <p:cNvPr id="305" name="Shape 305"/>
          <p:cNvSpPr/>
          <p:nvPr/>
        </p:nvSpPr>
        <p:spPr>
          <a:xfrm>
            <a:off x="2971800" y="2895600"/>
            <a:ext cx="2286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6781800" y="32766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1789281" y="5105400"/>
            <a:ext cx="5228889" cy="1209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Currency Markets 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Supply and Demand</a:t>
            </a:r>
          </a:p>
        </p:txBody>
      </p:sp>
      <p:sp>
        <p:nvSpPr>
          <p:cNvPr id="308" name="Shape 308"/>
          <p:cNvSpPr/>
          <p:nvPr/>
        </p:nvSpPr>
        <p:spPr>
          <a:xfrm>
            <a:off x="703939" y="503014"/>
            <a:ext cx="7050322" cy="136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The supplier of one currency is the consumer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of the other currency.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050D06"/>
                </a:solidFill>
              </a:rPr>
              <a:t>The sellers of Dollars IS the buyer of Yen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050D06"/>
                </a:solidFill>
              </a:rPr>
              <a:t>and the seller of Yen IS the buyer of Dollars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/>
          </p:cNvSpPr>
          <p:nvPr>
            <p:ph type="title"/>
          </p:nvPr>
        </p:nvSpPr>
        <p:spPr>
          <a:xfrm>
            <a:off x="761999" y="4267200"/>
            <a:ext cx="8183565" cy="1050925"/>
          </a:xfrm>
          <a:prstGeom prst="rect">
            <a:avLst/>
          </a:prstGeom>
        </p:spPr>
        <p:txBody>
          <a:bodyPr/>
          <a:lstStyle>
            <a:lvl1pPr>
              <a:defRPr sz="3200"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2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Determinants of Exchange Rates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idx="1"/>
          </p:nvPr>
        </p:nvSpPr>
        <p:spPr>
          <a:xfrm>
            <a:off x="609599" y="990600"/>
            <a:ext cx="8183565" cy="41878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Changes in any of the following:</a:t>
            </a:r>
          </a:p>
          <a:p>
            <a:pPr lvl="0">
              <a:defRPr sz="1800"/>
            </a:pPr>
            <a:endParaRPr sz="2800">
              <a:effectLst>
                <a:outerShdw blurRad="38100" dist="38100" dir="2700000" rotWithShape="0">
                  <a:srgbClr val="FFFFFF"/>
                </a:outerShdw>
              </a:effectLst>
            </a:endParaRPr>
          </a:p>
          <a:p>
            <a:pPr marL="547687" lvl="1" indent="-200025">
              <a:defRPr sz="1800"/>
            </a:pP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</a:rPr>
              <a:t>Relative real interest rates</a:t>
            </a:r>
            <a:endParaRPr sz="2400"/>
          </a:p>
          <a:p>
            <a:pPr marL="547687" lvl="1" indent="-200025">
              <a:defRPr sz="1800"/>
            </a:pP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</a:rPr>
              <a:t>Relative price levels</a:t>
            </a:r>
            <a:endParaRPr sz="2400"/>
          </a:p>
          <a:p>
            <a:pPr marL="547687" lvl="1" indent="-200025">
              <a:defRPr sz="1800"/>
            </a:pP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</a:rPr>
              <a:t>Relative national income</a:t>
            </a:r>
            <a:endParaRPr sz="2400"/>
          </a:p>
          <a:p>
            <a:pPr marL="547687" lvl="1" indent="-200025">
              <a:defRPr sz="1800"/>
            </a:pP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</a:rPr>
              <a:t>Taste for imports</a:t>
            </a:r>
            <a:endParaRPr sz="2400"/>
          </a:p>
          <a:p>
            <a:pPr marL="547687" lvl="1" indent="-200025">
              <a:defRPr sz="1800"/>
            </a:pPr>
            <a:r>
              <a:rPr sz="2400">
                <a:effectLst>
                  <a:outerShdw blurRad="38100" dist="38100" dir="2700000" rotWithShape="0">
                    <a:srgbClr val="FFFFFF"/>
                  </a:outerShdw>
                </a:effectLst>
              </a:rPr>
              <a:t>Speculation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/>
          </p:cNvSpPr>
          <p:nvPr>
            <p:ph type="title"/>
          </p:nvPr>
        </p:nvSpPr>
        <p:spPr>
          <a:xfrm>
            <a:off x="380999" y="4343400"/>
            <a:ext cx="8183565" cy="669925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Aggregate Supply and Demand</a:t>
            </a:r>
          </a:p>
        </p:txBody>
      </p:sp>
      <p:sp>
        <p:nvSpPr>
          <p:cNvPr id="314" name="Shape 314"/>
          <p:cNvSpPr/>
          <p:nvPr/>
        </p:nvSpPr>
        <p:spPr>
          <a:xfrm flipH="1">
            <a:off x="3200400" y="1295400"/>
            <a:ext cx="1" cy="1981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3200400" y="3276600"/>
            <a:ext cx="2819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2286000" y="1219200"/>
            <a:ext cx="44493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317" name="Shape 317"/>
          <p:cNvSpPr/>
          <p:nvPr/>
        </p:nvSpPr>
        <p:spPr>
          <a:xfrm>
            <a:off x="5791200" y="3429000"/>
            <a:ext cx="87468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318" name="Shape 318"/>
          <p:cNvSpPr/>
          <p:nvPr/>
        </p:nvSpPr>
        <p:spPr>
          <a:xfrm>
            <a:off x="4267200" y="1371600"/>
            <a:ext cx="0" cy="1905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3886200" y="1066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320" name="Shape 320"/>
          <p:cNvSpPr/>
          <p:nvPr/>
        </p:nvSpPr>
        <p:spPr>
          <a:xfrm>
            <a:off x="4114800" y="3429000"/>
            <a:ext cx="370841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321" name="Shape 321"/>
          <p:cNvSpPr/>
          <p:nvPr/>
        </p:nvSpPr>
        <p:spPr>
          <a:xfrm flipV="1">
            <a:off x="3581400" y="18288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5410200" y="16764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323" name="Shape 323"/>
          <p:cNvSpPr/>
          <p:nvPr/>
        </p:nvSpPr>
        <p:spPr>
          <a:xfrm>
            <a:off x="3581399" y="1981200"/>
            <a:ext cx="15240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5181600" y="27432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325" name="Shape 325"/>
          <p:cNvSpPr/>
          <p:nvPr/>
        </p:nvSpPr>
        <p:spPr>
          <a:xfrm flipH="1">
            <a:off x="3200400" y="2362200"/>
            <a:ext cx="9906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2667000" y="22098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title"/>
          </p:nvPr>
        </p:nvSpPr>
        <p:spPr>
          <a:xfrm>
            <a:off x="518318" y="4865984"/>
            <a:ext cx="8183564" cy="769073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Long-run Aggregate Supply</a:t>
            </a:r>
          </a:p>
        </p:txBody>
      </p:sp>
      <p:sp>
        <p:nvSpPr>
          <p:cNvPr id="329" name="Shape 329"/>
          <p:cNvSpPr/>
          <p:nvPr/>
        </p:nvSpPr>
        <p:spPr>
          <a:xfrm flipH="1">
            <a:off x="1523999" y="1778198"/>
            <a:ext cx="2" cy="1981201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1490133" y="3818466"/>
            <a:ext cx="2819401" cy="1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948266" y="1127159"/>
            <a:ext cx="444939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332" name="Shape 332"/>
          <p:cNvSpPr/>
          <p:nvPr/>
        </p:nvSpPr>
        <p:spPr>
          <a:xfrm>
            <a:off x="3589866" y="4003211"/>
            <a:ext cx="874680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333" name="Shape 333"/>
          <p:cNvSpPr/>
          <p:nvPr/>
        </p:nvSpPr>
        <p:spPr>
          <a:xfrm flipH="1">
            <a:off x="2899833" y="1854398"/>
            <a:ext cx="1" cy="1905001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2509308" y="1520794"/>
            <a:ext cx="78105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 </a:t>
            </a:r>
          </a:p>
        </p:txBody>
      </p:sp>
      <p:sp>
        <p:nvSpPr>
          <p:cNvPr id="335" name="Shape 335"/>
          <p:cNvSpPr/>
          <p:nvPr/>
        </p:nvSpPr>
        <p:spPr>
          <a:xfrm>
            <a:off x="2603201" y="3804179"/>
            <a:ext cx="370841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336" name="Shape 336"/>
          <p:cNvSpPr/>
          <p:nvPr/>
        </p:nvSpPr>
        <p:spPr>
          <a:xfrm>
            <a:off x="3563993" y="1304958"/>
            <a:ext cx="3436886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marL="265113" lvl="0" indent="-265113">
              <a:lnSpc>
                <a:spcPct val="90000"/>
              </a:lnSpc>
              <a:spcBef>
                <a:spcPts val="200"/>
              </a:spcBef>
              <a:buClr>
                <a:srgbClr val="F07F09"/>
              </a:buClr>
              <a:buSzPct val="80000"/>
              <a:buFont typeface="Wingdings 2"/>
              <a:buChar char="●"/>
              <a:defRPr sz="1800" b="0">
                <a:solidFill>
                  <a:srgbClr val="000000"/>
                </a:solidFill>
              </a:defRPr>
            </a:pPr>
            <a:r>
              <a:rPr sz="28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Determinants: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200" i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changes in technology,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200" i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productivity, and the 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200" i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quantity or quality of 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200" i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land, labor, capital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/>
          </p:cNvSpPr>
          <p:nvPr>
            <p:ph type="title"/>
          </p:nvPr>
        </p:nvSpPr>
        <p:spPr>
          <a:xfrm>
            <a:off x="518318" y="3954627"/>
            <a:ext cx="8183564" cy="1766949"/>
          </a:xfrm>
          <a:prstGeom prst="rect">
            <a:avLst/>
          </a:prstGeom>
        </p:spPr>
        <p:txBody>
          <a:bodyPr/>
          <a:lstStyle/>
          <a:p>
            <a:pPr lvl="0" algn="ctr" defTabSz="905255">
              <a:defRPr sz="1800" b="0">
                <a:solidFill>
                  <a:srgbClr val="000000"/>
                </a:solidFill>
                <a:effectLst/>
              </a:defRPr>
            </a:pPr>
            <a:r>
              <a:rPr sz="3564" b="1">
                <a:solidFill>
                  <a:srgbClr val="FF8D3E"/>
                </a:solidFill>
                <a:effectLst>
                  <a:outerShdw blurRad="37719" dist="37719" dir="2700000" rotWithShape="0">
                    <a:srgbClr val="000000"/>
                  </a:outerShdw>
                </a:effectLst>
              </a:rPr>
              <a:t> Using LRAS to illustrate </a:t>
            </a:r>
          </a:p>
          <a:p>
            <a:pPr lvl="0" algn="ctr" defTabSz="905255">
              <a:defRPr sz="1800" b="0">
                <a:solidFill>
                  <a:srgbClr val="000000"/>
                </a:solidFill>
                <a:effectLst/>
              </a:defRPr>
            </a:pPr>
            <a:r>
              <a:rPr sz="3564" b="1">
                <a:solidFill>
                  <a:srgbClr val="FF8D3E"/>
                </a:solidFill>
                <a:effectLst>
                  <a:outerShdw blurRad="37719" dist="37719" dir="2700000" rotWithShape="0">
                    <a:srgbClr val="000000"/>
                  </a:outerShdw>
                </a:effectLst>
              </a:rPr>
              <a:t>Economic Growth </a:t>
            </a:r>
          </a:p>
          <a:p>
            <a:pPr lvl="0" algn="ctr" defTabSz="905255">
              <a:defRPr sz="1800" b="0">
                <a:solidFill>
                  <a:srgbClr val="000000"/>
                </a:solidFill>
                <a:effectLst/>
              </a:defRPr>
            </a:pPr>
            <a:r>
              <a:rPr sz="3564" b="1">
                <a:solidFill>
                  <a:srgbClr val="FF8D3E"/>
                </a:solidFill>
                <a:effectLst>
                  <a:outerShdw blurRad="37719" dist="37719" dir="2700000" rotWithShape="0">
                    <a:srgbClr val="000000"/>
                  </a:outerShdw>
                </a:effectLst>
              </a:rPr>
              <a:t>(a </a:t>
            </a:r>
            <a:r>
              <a:rPr sz="3564" b="1" u="sng">
                <a:solidFill>
                  <a:srgbClr val="FF8D3E"/>
                </a:solidFill>
                <a:effectLst>
                  <a:outerShdw blurRad="37719" dist="37719" dir="2700000" rotWithShape="0">
                    <a:srgbClr val="000000"/>
                  </a:outerShdw>
                </a:effectLst>
              </a:rPr>
              <a:t>LONG RUN</a:t>
            </a:r>
            <a:r>
              <a:rPr sz="3564" b="1">
                <a:solidFill>
                  <a:srgbClr val="FF8D3E"/>
                </a:solidFill>
                <a:effectLst>
                  <a:outerShdw blurRad="37719" dist="37719" dir="2700000" rotWithShape="0">
                    <a:srgbClr val="000000"/>
                  </a:outerShdw>
                </a:effectLst>
              </a:rPr>
              <a:t> concept)</a:t>
            </a:r>
          </a:p>
        </p:txBody>
      </p:sp>
      <p:sp>
        <p:nvSpPr>
          <p:cNvPr id="339" name="Shape 339"/>
          <p:cNvSpPr/>
          <p:nvPr/>
        </p:nvSpPr>
        <p:spPr>
          <a:xfrm flipH="1">
            <a:off x="3200400" y="1295400"/>
            <a:ext cx="1" cy="1981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3200400" y="3276600"/>
            <a:ext cx="2819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2286000" y="1219200"/>
            <a:ext cx="44493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342" name="Shape 342"/>
          <p:cNvSpPr/>
          <p:nvPr/>
        </p:nvSpPr>
        <p:spPr>
          <a:xfrm>
            <a:off x="5791200" y="3429000"/>
            <a:ext cx="87468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343" name="Shape 343"/>
          <p:cNvSpPr/>
          <p:nvPr/>
        </p:nvSpPr>
        <p:spPr>
          <a:xfrm>
            <a:off x="4044950" y="1371600"/>
            <a:ext cx="0" cy="1905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3674160" y="1044676"/>
            <a:ext cx="78105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 1</a:t>
            </a:r>
          </a:p>
        </p:txBody>
      </p:sp>
      <p:sp>
        <p:nvSpPr>
          <p:cNvPr id="345" name="Shape 345"/>
          <p:cNvSpPr/>
          <p:nvPr/>
        </p:nvSpPr>
        <p:spPr>
          <a:xfrm>
            <a:off x="3762605" y="3314700"/>
            <a:ext cx="593265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Yf 1</a:t>
            </a:r>
          </a:p>
        </p:txBody>
      </p:sp>
      <p:sp>
        <p:nvSpPr>
          <p:cNvPr id="346" name="Shape 346"/>
          <p:cNvSpPr/>
          <p:nvPr/>
        </p:nvSpPr>
        <p:spPr>
          <a:xfrm>
            <a:off x="5039861" y="1333500"/>
            <a:ext cx="1" cy="1905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4649336" y="1044676"/>
            <a:ext cx="78105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 2</a:t>
            </a:r>
          </a:p>
        </p:txBody>
      </p:sp>
      <p:sp>
        <p:nvSpPr>
          <p:cNvPr id="348" name="Shape 348"/>
          <p:cNvSpPr/>
          <p:nvPr/>
        </p:nvSpPr>
        <p:spPr>
          <a:xfrm>
            <a:off x="4743229" y="3314700"/>
            <a:ext cx="593265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Yf 2</a:t>
            </a:r>
          </a:p>
        </p:txBody>
      </p:sp>
      <p:sp>
        <p:nvSpPr>
          <p:cNvPr id="349" name="Shape 349"/>
          <p:cNvSpPr/>
          <p:nvPr/>
        </p:nvSpPr>
        <p:spPr>
          <a:xfrm>
            <a:off x="5645762" y="651530"/>
            <a:ext cx="2021434" cy="1326159"/>
          </a:xfrm>
          <a:prstGeom prst="wedgeEllipseCallout">
            <a:avLst>
              <a:gd name="adj1" fmla="val -49385"/>
              <a:gd name="adj2" fmla="val 65008"/>
            </a:avLst>
          </a:prstGeom>
          <a:solidFill>
            <a:srgbClr val="FFFFFF"/>
          </a:solidFill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t>Economic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t>Growth</a:t>
            </a:r>
          </a:p>
        </p:txBody>
      </p:sp>
      <p:sp>
        <p:nvSpPr>
          <p:cNvPr id="350" name="Shape 350"/>
          <p:cNvSpPr/>
          <p:nvPr/>
        </p:nvSpPr>
        <p:spPr>
          <a:xfrm>
            <a:off x="4140779" y="2425700"/>
            <a:ext cx="874680" cy="0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Test Specifications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1200" b="1" u="sng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b="1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Multiple Choice</a:t>
            </a: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u="sng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60 questions to be answered in 70 minutes (5 answer choices per question)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One point is given for each correct answer. The grade on this part of the test makes up 2/3 of the AP score.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b="1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Suggestions: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Skip questions that are completely unfamiliar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Answer easy questions first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Intent of question will probably be included in stem, therefore, try to formulate an answer before you read the distractors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>
            <a:spLocks noGrp="1"/>
          </p:cNvSpPr>
          <p:nvPr>
            <p:ph type="title"/>
          </p:nvPr>
        </p:nvSpPr>
        <p:spPr>
          <a:xfrm>
            <a:off x="480219" y="4298211"/>
            <a:ext cx="8183562" cy="1579812"/>
          </a:xfrm>
          <a:prstGeom prst="rect">
            <a:avLst/>
          </a:prstGeom>
        </p:spPr>
        <p:txBody>
          <a:bodyPr/>
          <a:lstStyle/>
          <a:p>
            <a:pPr lvl="0" algn="ctr" defTabSz="795527">
              <a:defRPr sz="1800" b="0">
                <a:solidFill>
                  <a:srgbClr val="000000"/>
                </a:solidFill>
                <a:effectLst/>
              </a:defRPr>
            </a:pPr>
            <a:r>
              <a:rPr sz="3132" b="1">
                <a:solidFill>
                  <a:srgbClr val="FF8D3E"/>
                </a:solidFill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rPr>
              <a:t>Using PPF to illustrate Economic Growth </a:t>
            </a:r>
          </a:p>
          <a:p>
            <a:pPr lvl="0" defTabSz="795527">
              <a:defRPr sz="1800" b="0">
                <a:solidFill>
                  <a:srgbClr val="000000"/>
                </a:solidFill>
                <a:effectLst/>
              </a:defRPr>
            </a:pPr>
            <a:r>
              <a:rPr sz="3132" b="1">
                <a:solidFill>
                  <a:srgbClr val="FF8D3E"/>
                </a:solidFill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rPr>
              <a:t>an increase in potential output at Yf</a:t>
            </a:r>
          </a:p>
        </p:txBody>
      </p:sp>
      <p:sp>
        <p:nvSpPr>
          <p:cNvPr id="353" name="Shape 353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30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354" name="Shape 354"/>
          <p:cNvSpPr/>
          <p:nvPr/>
        </p:nvSpPr>
        <p:spPr>
          <a:xfrm flipV="1">
            <a:off x="1904999" y="1019615"/>
            <a:ext cx="1" cy="2923460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1916013" y="3947632"/>
            <a:ext cx="3450941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6" name="Shape 356"/>
          <p:cNvSpPr/>
          <p:nvPr/>
        </p:nvSpPr>
        <p:spPr>
          <a:xfrm>
            <a:off x="1867946" y="1975396"/>
            <a:ext cx="2077592" cy="19641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2331" y="1459"/>
                  <a:pt x="19531" y="8659"/>
                  <a:pt x="21600" y="21600"/>
                </a:cubicBezTo>
              </a:path>
            </a:pathLst>
          </a:cu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1984355" y="1195554"/>
            <a:ext cx="3079502" cy="27679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569" y="3030"/>
                  <a:pt x="17769" y="10230"/>
                  <a:pt x="21600" y="21600"/>
                </a:cubicBezTo>
              </a:path>
            </a:pathLst>
          </a:cu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8" name="Shape 358"/>
          <p:cNvSpPr/>
          <p:nvPr/>
        </p:nvSpPr>
        <p:spPr>
          <a:xfrm flipV="1">
            <a:off x="3942012" y="2926623"/>
            <a:ext cx="449788" cy="201955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9" name="Shape 359"/>
          <p:cNvSpPr/>
          <p:nvPr/>
        </p:nvSpPr>
        <p:spPr>
          <a:xfrm flipV="1">
            <a:off x="2695495" y="1796323"/>
            <a:ext cx="449788" cy="201955"/>
          </a:xfrm>
          <a:prstGeom prst="line">
            <a:avLst/>
          </a:prstGeom>
          <a:ln w="42500">
            <a:solidFill>
              <a:srgbClr val="F07F09"/>
            </a:solidFill>
            <a:tailEnd type="triangle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>
            <a:spLocks noGrp="1"/>
          </p:cNvSpPr>
          <p:nvPr>
            <p:ph type="title"/>
          </p:nvPr>
        </p:nvSpPr>
        <p:spPr>
          <a:xfrm>
            <a:off x="480219" y="4571797"/>
            <a:ext cx="8183562" cy="89158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Short-run Aggregate Supply</a:t>
            </a:r>
          </a:p>
        </p:txBody>
      </p:sp>
      <p:sp>
        <p:nvSpPr>
          <p:cNvPr id="362" name="Shape 362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31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4451955" y="1709287"/>
            <a:ext cx="4263342" cy="219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8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Determinants</a:t>
            </a:r>
            <a:r>
              <a:rPr sz="20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 (all long run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0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 determinants + plus 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0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 short-run only determinants</a:t>
            </a:r>
            <a:endParaRPr sz="2000">
              <a:effectLst>
                <a:outerShdw blurRad="38100" dist="38100" dir="2700000" rotWithShape="0">
                  <a:srgbClr val="FFFFFF"/>
                </a:outerShdw>
              </a:effectLst>
            </a:endParaRP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 </a:t>
            </a:r>
            <a:r>
              <a:rPr sz="2200">
                <a:effectLst>
                  <a:outerShdw blurRad="38100" dist="38100" dir="2700000" rotWithShape="0">
                    <a:srgbClr val="FFFFFF"/>
                  </a:outerShdw>
                </a:effectLst>
              </a:rPr>
              <a:t>changes in input costs 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200">
                <a:effectLst>
                  <a:outerShdw blurRad="38100" dist="38100" dir="2700000" rotWithShape="0">
                    <a:srgbClr val="FFFFFF"/>
                  </a:outerShdw>
                </a:effectLst>
              </a:rPr>
              <a:t>  and inflation expectations</a:t>
            </a:r>
          </a:p>
        </p:txBody>
      </p:sp>
      <p:sp>
        <p:nvSpPr>
          <p:cNvPr id="364" name="Shape 364"/>
          <p:cNvSpPr/>
          <p:nvPr/>
        </p:nvSpPr>
        <p:spPr>
          <a:xfrm flipV="1">
            <a:off x="1126066" y="958347"/>
            <a:ext cx="1" cy="2824825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1129910" y="3762654"/>
            <a:ext cx="4077163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431326" y="1023196"/>
            <a:ext cx="469552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PL</a:t>
            </a:r>
          </a:p>
        </p:txBody>
      </p:sp>
      <p:sp>
        <p:nvSpPr>
          <p:cNvPr id="367" name="Shape 367"/>
          <p:cNvSpPr/>
          <p:nvPr/>
        </p:nvSpPr>
        <p:spPr>
          <a:xfrm>
            <a:off x="4360243" y="3979068"/>
            <a:ext cx="94591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RGDP</a:t>
            </a:r>
          </a:p>
        </p:txBody>
      </p:sp>
      <p:sp>
        <p:nvSpPr>
          <p:cNvPr id="368" name="Shape 368"/>
          <p:cNvSpPr/>
          <p:nvPr/>
        </p:nvSpPr>
        <p:spPr>
          <a:xfrm flipV="1">
            <a:off x="1518689" y="1506326"/>
            <a:ext cx="2850998" cy="1728867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4598424" y="1226396"/>
            <a:ext cx="89877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SRAS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>
            <a:spLocks noGrp="1"/>
          </p:cNvSpPr>
          <p:nvPr>
            <p:ph type="title"/>
          </p:nvPr>
        </p:nvSpPr>
        <p:spPr>
          <a:xfrm>
            <a:off x="480219" y="4571797"/>
            <a:ext cx="8183562" cy="89158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Short-run Aggregate Supply</a:t>
            </a:r>
          </a:p>
        </p:txBody>
      </p:sp>
      <p:sp>
        <p:nvSpPr>
          <p:cNvPr id="372" name="Shape 372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32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373" name="Shape 373"/>
          <p:cNvSpPr/>
          <p:nvPr/>
        </p:nvSpPr>
        <p:spPr>
          <a:xfrm>
            <a:off x="4451955" y="1709287"/>
            <a:ext cx="3770522" cy="1262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8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Assumption: </a:t>
            </a:r>
          </a:p>
          <a:p>
            <a:pPr lvl="0">
              <a:lnSpc>
                <a:spcPct val="90000"/>
              </a:lnSpc>
              <a:spcBef>
                <a:spcPts val="200"/>
              </a:spcBef>
              <a:defRPr sz="1800" b="0">
                <a:solidFill>
                  <a:srgbClr val="000000"/>
                </a:solidFill>
              </a:defRPr>
            </a:pPr>
            <a:r>
              <a:rPr sz="2800" u="sng">
                <a:effectLst>
                  <a:outerShdw blurRad="38100" dist="38100" dir="2700000" rotWithShape="0">
                    <a:srgbClr val="FFFFFF"/>
                  </a:outerShdw>
                </a:effectLst>
              </a:rPr>
              <a:t>“sticky input prices”</a:t>
            </a:r>
            <a:endParaRPr sz="2200">
              <a:effectLst>
                <a:outerShdw blurRad="38100" dist="38100" dir="2700000" rotWithShape="0">
                  <a:srgbClr val="FFFFFF"/>
                </a:outerShdw>
              </a:effectLst>
            </a:endParaRPr>
          </a:p>
        </p:txBody>
      </p:sp>
      <p:sp>
        <p:nvSpPr>
          <p:cNvPr id="374" name="Shape 374"/>
          <p:cNvSpPr/>
          <p:nvPr/>
        </p:nvSpPr>
        <p:spPr>
          <a:xfrm flipV="1">
            <a:off x="1126066" y="958347"/>
            <a:ext cx="1" cy="2824825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1129910" y="3762654"/>
            <a:ext cx="4077163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431326" y="1023196"/>
            <a:ext cx="469552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PL</a:t>
            </a:r>
          </a:p>
        </p:txBody>
      </p:sp>
      <p:sp>
        <p:nvSpPr>
          <p:cNvPr id="377" name="Shape 377"/>
          <p:cNvSpPr/>
          <p:nvPr/>
        </p:nvSpPr>
        <p:spPr>
          <a:xfrm>
            <a:off x="4360243" y="3979068"/>
            <a:ext cx="94591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RGDP</a:t>
            </a:r>
          </a:p>
        </p:txBody>
      </p:sp>
      <p:sp>
        <p:nvSpPr>
          <p:cNvPr id="378" name="Shape 378"/>
          <p:cNvSpPr/>
          <p:nvPr/>
        </p:nvSpPr>
        <p:spPr>
          <a:xfrm flipV="1">
            <a:off x="1518689" y="1506326"/>
            <a:ext cx="2850998" cy="1728867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4598424" y="1226396"/>
            <a:ext cx="89877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SRAS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title"/>
          </p:nvPr>
        </p:nvSpPr>
        <p:spPr>
          <a:xfrm>
            <a:off x="480219" y="4834929"/>
            <a:ext cx="8183562" cy="91446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Aggregate Demand</a:t>
            </a:r>
          </a:p>
        </p:txBody>
      </p:sp>
      <p:sp>
        <p:nvSpPr>
          <p:cNvPr id="382" name="Shape 382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33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383" name="Shape 383"/>
          <p:cNvSpPr/>
          <p:nvPr/>
        </p:nvSpPr>
        <p:spPr>
          <a:xfrm>
            <a:off x="2756998" y="4409827"/>
            <a:ext cx="3630003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2938814" y="1834040"/>
            <a:ext cx="2569566" cy="1889489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5" name="Shape 385"/>
          <p:cNvSpPr/>
          <p:nvPr/>
        </p:nvSpPr>
        <p:spPr>
          <a:xfrm flipV="1">
            <a:off x="2785533" y="1538058"/>
            <a:ext cx="1" cy="2813108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2175460" y="1632796"/>
            <a:ext cx="469551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PL</a:t>
            </a:r>
          </a:p>
        </p:txBody>
      </p:sp>
      <p:sp>
        <p:nvSpPr>
          <p:cNvPr id="387" name="Shape 387"/>
          <p:cNvSpPr/>
          <p:nvPr/>
        </p:nvSpPr>
        <p:spPr>
          <a:xfrm>
            <a:off x="5640410" y="3714037"/>
            <a:ext cx="2957362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AD = C+Ig+G +Xn </a:t>
            </a:r>
          </a:p>
        </p:txBody>
      </p:sp>
      <p:sp>
        <p:nvSpPr>
          <p:cNvPr id="388" name="Shape 388"/>
          <p:cNvSpPr/>
          <p:nvPr/>
        </p:nvSpPr>
        <p:spPr>
          <a:xfrm>
            <a:off x="6578127" y="4388577"/>
            <a:ext cx="94591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RGDP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Investment Demand</a:t>
            </a:r>
          </a:p>
        </p:txBody>
      </p:sp>
      <p:sp>
        <p:nvSpPr>
          <p:cNvPr id="391" name="Shape 391"/>
          <p:cNvSpPr/>
          <p:nvPr/>
        </p:nvSpPr>
        <p:spPr>
          <a:xfrm flipH="1">
            <a:off x="1371599" y="1676400"/>
            <a:ext cx="1" cy="26670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1371600" y="4343400"/>
            <a:ext cx="28194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1523999" y="1676400"/>
            <a:ext cx="2438402" cy="2362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381000" y="1484312"/>
            <a:ext cx="990600" cy="176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RIR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(As compared to the expected rate of return)</a:t>
            </a:r>
          </a:p>
        </p:txBody>
      </p:sp>
      <p:sp>
        <p:nvSpPr>
          <p:cNvPr id="395" name="Shape 395"/>
          <p:cNvSpPr/>
          <p:nvPr/>
        </p:nvSpPr>
        <p:spPr>
          <a:xfrm>
            <a:off x="3886200" y="4495800"/>
            <a:ext cx="31158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396" name="Shape 396"/>
          <p:cNvSpPr/>
          <p:nvPr/>
        </p:nvSpPr>
        <p:spPr>
          <a:xfrm>
            <a:off x="4038600" y="3657600"/>
            <a:ext cx="370841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ID</a:t>
            </a:r>
          </a:p>
        </p:txBody>
      </p:sp>
      <p:sp>
        <p:nvSpPr>
          <p:cNvPr id="397" name="Shape 397"/>
          <p:cNvSpPr/>
          <p:nvPr/>
        </p:nvSpPr>
        <p:spPr>
          <a:xfrm>
            <a:off x="4267200" y="1828800"/>
            <a:ext cx="5058275" cy="283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As RIR changes the quantity of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Investment demanded changes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Other determinants shift the ID curve: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costs of capital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business taxes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Technology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expectations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Determinants</a:t>
            </a:r>
          </a:p>
        </p:txBody>
      </p:sp>
      <p:sp>
        <p:nvSpPr>
          <p:cNvPr id="400" name="Shape 400"/>
          <p:cNvSpPr>
            <a:spLocks noGrp="1"/>
          </p:cNvSpPr>
          <p:nvPr>
            <p:ph type="body" idx="1"/>
          </p:nvPr>
        </p:nvSpPr>
        <p:spPr>
          <a:xfrm>
            <a:off x="503238" y="530225"/>
            <a:ext cx="8183561" cy="4956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43903" lvl="0" indent="-243903" defTabSz="841247">
              <a:lnSpc>
                <a:spcPct val="90000"/>
              </a:lnSpc>
              <a:spcBef>
                <a:spcPts val="100"/>
              </a:spcBef>
              <a:defRPr sz="1800"/>
            </a:pPr>
            <a:r>
              <a:rPr sz="2576" u="sng">
                <a:solidFill>
                  <a:srgbClr val="FF8900"/>
                </a:solidFill>
                <a:effectLst>
                  <a:outerShdw blurRad="35052" dist="35052" dir="2700000" rotWithShape="0">
                    <a:srgbClr val="FFFFFF"/>
                  </a:outerShdw>
                </a:effectLst>
              </a:rPr>
              <a:t>LRAS</a:t>
            </a:r>
            <a:r>
              <a:rPr sz="2576">
                <a:effectLst>
                  <a:outerShdw blurRad="35052" dist="35052" dir="2700000" rotWithShape="0">
                    <a:srgbClr val="FFFFFF"/>
                  </a:outerShdw>
                </a:effectLst>
              </a:rPr>
              <a:t> –changes in technology, productivity, and the quantity or quality of land, labor, capital</a:t>
            </a:r>
          </a:p>
          <a:p>
            <a:pPr marL="243903" lvl="0" indent="-243903" defTabSz="841247">
              <a:lnSpc>
                <a:spcPct val="90000"/>
              </a:lnSpc>
              <a:spcBef>
                <a:spcPts val="100"/>
              </a:spcBef>
              <a:defRPr sz="1800"/>
            </a:pPr>
            <a:endParaRPr sz="2576">
              <a:effectLst>
                <a:outerShdw blurRad="35052" dist="35052" dir="2700000" rotWithShape="0">
                  <a:srgbClr val="FFFFFF"/>
                </a:outerShdw>
              </a:effectLst>
            </a:endParaRPr>
          </a:p>
          <a:p>
            <a:pPr marL="243903" lvl="0" indent="-243903" defTabSz="841247">
              <a:lnSpc>
                <a:spcPct val="90000"/>
              </a:lnSpc>
              <a:spcBef>
                <a:spcPts val="100"/>
              </a:spcBef>
              <a:defRPr sz="1800"/>
            </a:pPr>
            <a:r>
              <a:rPr sz="2576" u="sng">
                <a:solidFill>
                  <a:srgbClr val="FF8900"/>
                </a:solidFill>
                <a:effectLst>
                  <a:outerShdw blurRad="35052" dist="35052" dir="2700000" rotWithShape="0">
                    <a:srgbClr val="FFFFFF"/>
                  </a:outerShdw>
                </a:effectLst>
              </a:rPr>
              <a:t>SRAS</a:t>
            </a:r>
            <a:r>
              <a:rPr sz="2576">
                <a:effectLst>
                  <a:outerShdw blurRad="35052" dist="35052" dir="2700000" rotWithShape="0">
                    <a:srgbClr val="FFFFFF"/>
                  </a:outerShdw>
                </a:effectLst>
              </a:rPr>
              <a:t> – changes in technology, productivity, and the quantity or quality of land, labor, capital</a:t>
            </a:r>
          </a:p>
          <a:p>
            <a:pPr marL="0" lvl="0" indent="0" defTabSz="841247">
              <a:lnSpc>
                <a:spcPct val="90000"/>
              </a:lnSpc>
              <a:spcBef>
                <a:spcPts val="100"/>
              </a:spcBef>
              <a:buSzTx/>
              <a:buNone/>
              <a:defRPr sz="1800"/>
            </a:pPr>
            <a:endParaRPr sz="2576">
              <a:effectLst>
                <a:outerShdw blurRad="35052" dist="35052" dir="2700000" rotWithShape="0">
                  <a:srgbClr val="FFFFFF"/>
                </a:outerShdw>
              </a:effectLst>
            </a:endParaRPr>
          </a:p>
          <a:p>
            <a:pPr marL="0" lvl="0" indent="0" defTabSz="841247">
              <a:lnSpc>
                <a:spcPct val="90000"/>
              </a:lnSpc>
              <a:spcBef>
                <a:spcPts val="100"/>
              </a:spcBef>
              <a:buSzTx/>
              <a:buNone/>
              <a:defRPr sz="1800"/>
            </a:pPr>
            <a:r>
              <a:rPr sz="2576" u="sng">
                <a:effectLst>
                  <a:outerShdw blurRad="35052" dist="35052" dir="2700000" rotWithShape="0">
                    <a:srgbClr val="FFFFFF"/>
                  </a:outerShdw>
                </a:effectLst>
              </a:rPr>
              <a:t>AND</a:t>
            </a:r>
            <a:r>
              <a:rPr sz="2576">
                <a:effectLst>
                  <a:outerShdw blurRad="35052" dist="35052" dir="2700000" rotWithShape="0">
                    <a:srgbClr val="FFFFFF"/>
                  </a:outerShdw>
                </a:effectLst>
              </a:rPr>
              <a:t> changes in input costs and </a:t>
            </a:r>
          </a:p>
          <a:p>
            <a:pPr marL="0" lvl="0" indent="0" defTabSz="841247">
              <a:lnSpc>
                <a:spcPct val="90000"/>
              </a:lnSpc>
              <a:spcBef>
                <a:spcPts val="100"/>
              </a:spcBef>
              <a:buSzTx/>
              <a:buNone/>
              <a:defRPr sz="1800"/>
            </a:pPr>
            <a:r>
              <a:rPr sz="2576">
                <a:effectLst>
                  <a:outerShdw blurRad="35052" dist="35052" dir="2700000" rotWithShape="0">
                    <a:srgbClr val="FFFFFF"/>
                  </a:outerShdw>
                </a:effectLst>
              </a:rPr>
              <a:t>        inflation expectations</a:t>
            </a:r>
          </a:p>
          <a:p>
            <a:pPr marL="243903" lvl="0" indent="-243903" defTabSz="841247">
              <a:lnSpc>
                <a:spcPct val="90000"/>
              </a:lnSpc>
              <a:spcBef>
                <a:spcPts val="100"/>
              </a:spcBef>
              <a:buSzTx/>
              <a:buNone/>
              <a:defRPr sz="1800"/>
            </a:pPr>
            <a:endParaRPr sz="2576">
              <a:effectLst>
                <a:outerShdw blurRad="35052" dist="35052" dir="2700000" rotWithShape="0">
                  <a:srgbClr val="FFFFFF"/>
                </a:outerShdw>
              </a:effectLst>
            </a:endParaRPr>
          </a:p>
          <a:p>
            <a:pPr marL="243903" lvl="0" indent="-243903" defTabSz="841247">
              <a:lnSpc>
                <a:spcPct val="90000"/>
              </a:lnSpc>
              <a:spcBef>
                <a:spcPts val="100"/>
              </a:spcBef>
              <a:defRPr sz="1800"/>
            </a:pPr>
            <a:r>
              <a:rPr sz="2576" u="sng">
                <a:solidFill>
                  <a:srgbClr val="FF8900"/>
                </a:solidFill>
                <a:effectLst>
                  <a:outerShdw blurRad="35052" dist="35052" dir="2700000" rotWithShape="0">
                    <a:srgbClr val="FFFFFF"/>
                  </a:outerShdw>
                </a:effectLst>
              </a:rPr>
              <a:t>AD</a:t>
            </a:r>
            <a:r>
              <a:rPr sz="2576">
                <a:effectLst>
                  <a:outerShdw blurRad="35052" dist="35052" dir="2700000" rotWithShape="0">
                    <a:srgbClr val="FFFFFF"/>
                  </a:outerShdw>
                </a:effectLst>
              </a:rPr>
              <a:t> – changes in personal consumption spending, gross private domestic investment, government purchases and net exports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/>
          </p:cNvSpPr>
          <p:nvPr>
            <p:ph type="title"/>
          </p:nvPr>
        </p:nvSpPr>
        <p:spPr>
          <a:xfrm>
            <a:off x="502919" y="5301143"/>
            <a:ext cx="8183882" cy="733898"/>
          </a:xfrm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Spending and Tax Multipliers</a:t>
            </a:r>
          </a:p>
        </p:txBody>
      </p:sp>
      <p:sp>
        <p:nvSpPr>
          <p:cNvPr id="403" name="Shape 403"/>
          <p:cNvSpPr>
            <a:spLocks noGrp="1"/>
          </p:cNvSpPr>
          <p:nvPr>
            <p:ph type="body" idx="1"/>
          </p:nvPr>
        </p:nvSpPr>
        <p:spPr>
          <a:xfrm>
            <a:off x="502919" y="332232"/>
            <a:ext cx="8183882" cy="49878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Disposable Income = Consumption + </a:t>
            </a:r>
          </a:p>
          <a:p>
            <a:pPr marL="0" lvl="0" indent="0">
              <a:buSzTx/>
              <a:buNone/>
              <a:defRPr sz="1800"/>
            </a:pPr>
            <a:r>
              <a:rPr sz="2800"/>
              <a:t>                                            Savings</a:t>
            </a:r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marL="0" lvl="0" indent="0">
              <a:buSzTx/>
              <a:buNone/>
              <a:defRPr sz="1800"/>
            </a:pPr>
            <a:r>
              <a:rPr i="1"/>
              <a:t>Income creates consumption which creates more income: this is the basis for the multiplier effect</a:t>
            </a:r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r>
              <a:rPr b="1"/>
              <a:t>Change in output/change in spending = multiplier</a:t>
            </a:r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r>
              <a:rPr i="1"/>
              <a:t>spending or income multiplier = 1/1-MPC or1/MPS</a:t>
            </a:r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r>
              <a:rPr i="1"/>
              <a:t>tax multiplier = - MPC/MPS </a:t>
            </a:r>
            <a:r>
              <a:rPr sz="1500" i="1"/>
              <a:t> (smaller because of a leakage to savings)</a:t>
            </a:r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r>
              <a:rPr i="1"/>
              <a:t>balanced budget multiplier = 1</a:t>
            </a:r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endParaRPr i="1"/>
          </a:p>
          <a:p>
            <a:pPr marL="0" lvl="0" indent="0">
              <a:buSzTx/>
              <a:buNone/>
              <a:defRPr sz="1800"/>
            </a:pPr>
            <a:r>
              <a:rPr i="1"/>
              <a:t>ba</a:t>
            </a:r>
          </a:p>
        </p:txBody>
      </p:sp>
      <p:sp>
        <p:nvSpPr>
          <p:cNvPr id="404" name="Shape 404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36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Money Market</a:t>
            </a:r>
          </a:p>
        </p:txBody>
      </p:sp>
      <p:sp>
        <p:nvSpPr>
          <p:cNvPr id="407" name="Shape 407"/>
          <p:cNvSpPr/>
          <p:nvPr/>
        </p:nvSpPr>
        <p:spPr>
          <a:xfrm flipH="1">
            <a:off x="1219199" y="1371600"/>
            <a:ext cx="1" cy="2362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1219200" y="3733800"/>
            <a:ext cx="28956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09" name="Shape 409"/>
          <p:cNvSpPr/>
          <p:nvPr/>
        </p:nvSpPr>
        <p:spPr>
          <a:xfrm flipH="1">
            <a:off x="2590800" y="1371600"/>
            <a:ext cx="1" cy="2362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1447799" y="1600199"/>
            <a:ext cx="2514602" cy="1828802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533400" y="1295400"/>
            <a:ext cx="563443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NIR</a:t>
            </a:r>
          </a:p>
        </p:txBody>
      </p:sp>
      <p:sp>
        <p:nvSpPr>
          <p:cNvPr id="412" name="Shape 412"/>
          <p:cNvSpPr/>
          <p:nvPr/>
        </p:nvSpPr>
        <p:spPr>
          <a:xfrm>
            <a:off x="2362200" y="3810000"/>
            <a:ext cx="3413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Q1</a:t>
            </a:r>
          </a:p>
        </p:txBody>
      </p:sp>
      <p:sp>
        <p:nvSpPr>
          <p:cNvPr id="413" name="Shape 413"/>
          <p:cNvSpPr/>
          <p:nvPr/>
        </p:nvSpPr>
        <p:spPr>
          <a:xfrm>
            <a:off x="3810000" y="3886200"/>
            <a:ext cx="31158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414" name="Shape 414"/>
          <p:cNvSpPr/>
          <p:nvPr/>
        </p:nvSpPr>
        <p:spPr>
          <a:xfrm>
            <a:off x="3962400" y="3048000"/>
            <a:ext cx="51890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MD</a:t>
            </a:r>
          </a:p>
        </p:txBody>
      </p:sp>
      <p:sp>
        <p:nvSpPr>
          <p:cNvPr id="415" name="Shape 415"/>
          <p:cNvSpPr/>
          <p:nvPr/>
        </p:nvSpPr>
        <p:spPr>
          <a:xfrm>
            <a:off x="2362200" y="914400"/>
            <a:ext cx="504191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MS</a:t>
            </a:r>
          </a:p>
        </p:txBody>
      </p:sp>
      <p:sp>
        <p:nvSpPr>
          <p:cNvPr id="416" name="Shape 416"/>
          <p:cNvSpPr/>
          <p:nvPr/>
        </p:nvSpPr>
        <p:spPr>
          <a:xfrm flipH="1">
            <a:off x="1219200" y="2438400"/>
            <a:ext cx="13716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838200" y="2286000"/>
            <a:ext cx="262996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</a:t>
            </a:r>
            <a:r>
              <a:rPr sz="12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418" name="Shape 418"/>
          <p:cNvSpPr/>
          <p:nvPr/>
        </p:nvSpPr>
        <p:spPr>
          <a:xfrm>
            <a:off x="4648200" y="1447800"/>
            <a:ext cx="4183947" cy="283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 u="sng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MS</a:t>
            </a: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– affected by actions of the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Federal Reserve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 u="sng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MD </a:t>
            </a: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–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Transaction demand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determined by GDP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Asset demand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determined by NIR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/>
          </p:cNvSpPr>
          <p:nvPr>
            <p:ph type="title"/>
          </p:nvPr>
        </p:nvSpPr>
        <p:spPr>
          <a:xfrm>
            <a:off x="285485" y="-23866"/>
            <a:ext cx="8183563" cy="1185070"/>
          </a:xfrm>
          <a:prstGeom prst="rect">
            <a:avLst/>
          </a:prstGeom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Money Creation</a:t>
            </a:r>
          </a:p>
        </p:txBody>
      </p:sp>
      <p:sp>
        <p:nvSpPr>
          <p:cNvPr id="421" name="Shape 421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38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422" name="Shape 422"/>
          <p:cNvSpPr/>
          <p:nvPr/>
        </p:nvSpPr>
        <p:spPr>
          <a:xfrm>
            <a:off x="1311860" y="1649729"/>
            <a:ext cx="669949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             Asset            Liabilities &amp; Net Worth</a:t>
            </a:r>
          </a:p>
        </p:txBody>
      </p:sp>
      <p:sp>
        <p:nvSpPr>
          <p:cNvPr id="423" name="Shape 423"/>
          <p:cNvSpPr/>
          <p:nvPr/>
        </p:nvSpPr>
        <p:spPr>
          <a:xfrm flipV="1">
            <a:off x="4377266" y="1705464"/>
            <a:ext cx="1" cy="2943796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2163844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4563533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6" name="Shape 426"/>
          <p:cNvSpPr/>
          <p:nvPr/>
        </p:nvSpPr>
        <p:spPr>
          <a:xfrm>
            <a:off x="577837" y="2547196"/>
            <a:ext cx="187137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required reserves</a:t>
            </a:r>
          </a:p>
        </p:txBody>
      </p:sp>
      <p:sp>
        <p:nvSpPr>
          <p:cNvPr id="427" name="Shape 427"/>
          <p:cNvSpPr/>
          <p:nvPr/>
        </p:nvSpPr>
        <p:spPr>
          <a:xfrm>
            <a:off x="509812" y="2895275"/>
            <a:ext cx="169305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excess reserves</a:t>
            </a:r>
          </a:p>
        </p:txBody>
      </p:sp>
      <p:sp>
        <p:nvSpPr>
          <p:cNvPr id="428" name="Shape 428"/>
          <p:cNvSpPr/>
          <p:nvPr/>
        </p:nvSpPr>
        <p:spPr>
          <a:xfrm>
            <a:off x="577837" y="3434518"/>
            <a:ext cx="63788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loans</a:t>
            </a:r>
          </a:p>
        </p:txBody>
      </p:sp>
      <p:sp>
        <p:nvSpPr>
          <p:cNvPr id="429" name="Shape 429"/>
          <p:cNvSpPr/>
          <p:nvPr/>
        </p:nvSpPr>
        <p:spPr>
          <a:xfrm>
            <a:off x="420652" y="3773707"/>
            <a:ext cx="234313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government securities</a:t>
            </a:r>
          </a:p>
        </p:txBody>
      </p:sp>
      <p:sp>
        <p:nvSpPr>
          <p:cNvPr id="430" name="Shape 430"/>
          <p:cNvSpPr/>
          <p:nvPr/>
        </p:nvSpPr>
        <p:spPr>
          <a:xfrm>
            <a:off x="6180783" y="2547196"/>
            <a:ext cx="180669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demand deposits</a:t>
            </a:r>
          </a:p>
        </p:txBody>
      </p:sp>
      <p:sp>
        <p:nvSpPr>
          <p:cNvPr id="431" name="Shape 431"/>
          <p:cNvSpPr/>
          <p:nvPr/>
        </p:nvSpPr>
        <p:spPr>
          <a:xfrm>
            <a:off x="6148445" y="3023691"/>
            <a:ext cx="158531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owner’s equity</a:t>
            </a:r>
          </a:p>
        </p:txBody>
      </p:sp>
      <p:sp>
        <p:nvSpPr>
          <p:cNvPr id="432" name="Shape 432"/>
          <p:cNvSpPr/>
          <p:nvPr/>
        </p:nvSpPr>
        <p:spPr>
          <a:xfrm>
            <a:off x="535325" y="5000217"/>
            <a:ext cx="7683883" cy="12090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600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Max possible change in MS = change in er X 1/rr</a:t>
            </a: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$900 X 10 = $9000</a:t>
            </a:r>
          </a:p>
        </p:txBody>
      </p:sp>
      <p:sp>
        <p:nvSpPr>
          <p:cNvPr id="435" name="Shape 435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39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436" name="Shape 436"/>
          <p:cNvSpPr/>
          <p:nvPr/>
        </p:nvSpPr>
        <p:spPr>
          <a:xfrm>
            <a:off x="1311860" y="1649729"/>
            <a:ext cx="669949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             Asset            Liabilities &amp; Net Worth</a:t>
            </a:r>
          </a:p>
        </p:txBody>
      </p:sp>
      <p:sp>
        <p:nvSpPr>
          <p:cNvPr id="437" name="Shape 437"/>
          <p:cNvSpPr/>
          <p:nvPr/>
        </p:nvSpPr>
        <p:spPr>
          <a:xfrm flipV="1">
            <a:off x="4371037" y="1948571"/>
            <a:ext cx="1" cy="2954115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8" name="Shape 438"/>
          <p:cNvSpPr/>
          <p:nvPr/>
        </p:nvSpPr>
        <p:spPr>
          <a:xfrm>
            <a:off x="2163844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4563533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577837" y="2547196"/>
            <a:ext cx="187137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required reserves</a:t>
            </a:r>
          </a:p>
        </p:txBody>
      </p:sp>
      <p:sp>
        <p:nvSpPr>
          <p:cNvPr id="441" name="Shape 441"/>
          <p:cNvSpPr/>
          <p:nvPr/>
        </p:nvSpPr>
        <p:spPr>
          <a:xfrm>
            <a:off x="509812" y="2895275"/>
            <a:ext cx="169305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excess reserves</a:t>
            </a:r>
          </a:p>
        </p:txBody>
      </p:sp>
      <p:sp>
        <p:nvSpPr>
          <p:cNvPr id="442" name="Shape 442"/>
          <p:cNvSpPr/>
          <p:nvPr/>
        </p:nvSpPr>
        <p:spPr>
          <a:xfrm>
            <a:off x="577837" y="3434518"/>
            <a:ext cx="63788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loans</a:t>
            </a:r>
          </a:p>
        </p:txBody>
      </p:sp>
      <p:sp>
        <p:nvSpPr>
          <p:cNvPr id="443" name="Shape 443"/>
          <p:cNvSpPr/>
          <p:nvPr/>
        </p:nvSpPr>
        <p:spPr>
          <a:xfrm>
            <a:off x="420652" y="3773707"/>
            <a:ext cx="234313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government securities</a:t>
            </a:r>
          </a:p>
        </p:txBody>
      </p:sp>
      <p:sp>
        <p:nvSpPr>
          <p:cNvPr id="444" name="Shape 444"/>
          <p:cNvSpPr/>
          <p:nvPr/>
        </p:nvSpPr>
        <p:spPr>
          <a:xfrm>
            <a:off x="6180783" y="2547196"/>
            <a:ext cx="180669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demand deposits</a:t>
            </a:r>
          </a:p>
        </p:txBody>
      </p:sp>
      <p:sp>
        <p:nvSpPr>
          <p:cNvPr id="445" name="Shape 445"/>
          <p:cNvSpPr/>
          <p:nvPr/>
        </p:nvSpPr>
        <p:spPr>
          <a:xfrm>
            <a:off x="6148445" y="3023691"/>
            <a:ext cx="158531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owner’s equity</a:t>
            </a:r>
          </a:p>
        </p:txBody>
      </p:sp>
      <p:sp>
        <p:nvSpPr>
          <p:cNvPr id="446" name="Shape 446"/>
          <p:cNvSpPr/>
          <p:nvPr/>
        </p:nvSpPr>
        <p:spPr>
          <a:xfrm>
            <a:off x="1083532" y="752263"/>
            <a:ext cx="7022974" cy="4089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Assume a 10% rr and a cash deposit of $1000</a:t>
            </a:r>
          </a:p>
        </p:txBody>
      </p:sp>
      <p:sp>
        <p:nvSpPr>
          <p:cNvPr id="447" name="Shape 447"/>
          <p:cNvSpPr/>
          <p:nvPr/>
        </p:nvSpPr>
        <p:spPr>
          <a:xfrm>
            <a:off x="3021140" y="2547196"/>
            <a:ext cx="86257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$100</a:t>
            </a:r>
          </a:p>
        </p:txBody>
      </p:sp>
      <p:sp>
        <p:nvSpPr>
          <p:cNvPr id="448" name="Shape 448"/>
          <p:cNvSpPr/>
          <p:nvPr/>
        </p:nvSpPr>
        <p:spPr>
          <a:xfrm>
            <a:off x="3021140" y="2844475"/>
            <a:ext cx="86257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$900</a:t>
            </a:r>
          </a:p>
        </p:txBody>
      </p:sp>
      <p:sp>
        <p:nvSpPr>
          <p:cNvPr id="449" name="Shape 449"/>
          <p:cNvSpPr/>
          <p:nvPr/>
        </p:nvSpPr>
        <p:spPr>
          <a:xfrm>
            <a:off x="4858366" y="2547196"/>
            <a:ext cx="105217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$1000</a:t>
            </a:r>
          </a:p>
        </p:txBody>
      </p:sp>
      <p:sp>
        <p:nvSpPr>
          <p:cNvPr id="450" name="Shape 450"/>
          <p:cNvSpPr/>
          <p:nvPr/>
        </p:nvSpPr>
        <p:spPr>
          <a:xfrm>
            <a:off x="4870824" y="2995929"/>
            <a:ext cx="483355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$0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502919" y="5450123"/>
            <a:ext cx="8183882" cy="584918"/>
          </a:xfrm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 defTabSz="795527">
              <a:defRPr sz="3132"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132" b="1">
                <a:solidFill>
                  <a:srgbClr val="FF8D3E"/>
                </a:solidFill>
                <a:effectLst>
                  <a:outerShdw blurRad="44196" dist="19888" dir="5400000" rotWithShape="0">
                    <a:srgbClr val="000000">
                      <a:alpha val="55000"/>
                    </a:srgbClr>
                  </a:outerShdw>
                </a:effectLst>
              </a:rPr>
              <a:t>Test Specifications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502919" y="530351"/>
            <a:ext cx="8183882" cy="5025640"/>
          </a:xfrm>
          <a:prstGeom prst="rect">
            <a:avLst/>
          </a:prstGeom>
        </p:spPr>
        <p:txBody>
          <a:bodyPr/>
          <a:lstStyle/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r>
              <a:rPr b="1" u="sng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Free Response (Not Essay!)</a:t>
            </a:r>
          </a:p>
          <a:p>
            <a:pPr marL="0" lvl="0" indent="0" algn="ctr" defTabSz="457200">
              <a:spcBef>
                <a:spcPts val="0"/>
              </a:spcBef>
              <a:buSzTx/>
              <a:buNone/>
              <a:defRPr sz="1800"/>
            </a:pPr>
            <a:endParaRPr sz="1200" u="sng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3 Questions; 1 long question and two short questions. 10 minute reading period and 50 minutes to complete answers in answer booklet.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The free response portion of the test makes up 1/3 of the AP score.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Question 1 comprises half of the free response score and questions two and three comprise the other half. 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600" b="1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1600"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Suggestions: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6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Reading period is important – use it wisely, formulating analysis and practicing graphs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6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Testing conceptual knowledge, and step by step analysis, therefore, the linkages and consistency in your answer are crucial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6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The models generally are the proof for your answers. 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6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1600"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Never</a:t>
            </a:r>
            <a:r>
              <a:rPr sz="16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simply make assertions!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2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12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algn="ctr" defTabSz="667512">
              <a:defRPr sz="2628">
                <a:effectLst>
                  <a:outerShdw blurRad="37084" dist="16687" dir="540000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628" b="1">
                <a:solidFill>
                  <a:srgbClr val="FF8D3E"/>
                </a:solidFill>
                <a:effectLst>
                  <a:outerShdw blurRad="37084" dist="16687" dir="5400000" rotWithShape="0">
                    <a:srgbClr val="000000">
                      <a:alpha val="55000"/>
                    </a:srgbClr>
                  </a:outerShdw>
                </a:effectLst>
              </a:rPr>
              <a:t>$900 X 10 = $9000 created in the banking system + $1000 created by Fed = $10,000</a:t>
            </a:r>
          </a:p>
        </p:txBody>
      </p:sp>
      <p:sp>
        <p:nvSpPr>
          <p:cNvPr id="453" name="Shape 453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40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454" name="Shape 454"/>
          <p:cNvSpPr/>
          <p:nvPr/>
        </p:nvSpPr>
        <p:spPr>
          <a:xfrm>
            <a:off x="1311860" y="1649729"/>
            <a:ext cx="669949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             Asset            Liabilities &amp; Net Worth</a:t>
            </a:r>
          </a:p>
        </p:txBody>
      </p:sp>
      <p:sp>
        <p:nvSpPr>
          <p:cNvPr id="455" name="Shape 455"/>
          <p:cNvSpPr/>
          <p:nvPr/>
        </p:nvSpPr>
        <p:spPr>
          <a:xfrm flipV="1">
            <a:off x="4371037" y="1948571"/>
            <a:ext cx="1" cy="2954115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2163844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4563533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577837" y="2547196"/>
            <a:ext cx="187137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required reserves</a:t>
            </a:r>
          </a:p>
        </p:txBody>
      </p:sp>
      <p:sp>
        <p:nvSpPr>
          <p:cNvPr id="459" name="Shape 459"/>
          <p:cNvSpPr/>
          <p:nvPr/>
        </p:nvSpPr>
        <p:spPr>
          <a:xfrm>
            <a:off x="509812" y="2895275"/>
            <a:ext cx="169305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excess reserves</a:t>
            </a:r>
          </a:p>
        </p:txBody>
      </p:sp>
      <p:sp>
        <p:nvSpPr>
          <p:cNvPr id="460" name="Shape 460"/>
          <p:cNvSpPr/>
          <p:nvPr/>
        </p:nvSpPr>
        <p:spPr>
          <a:xfrm>
            <a:off x="577837" y="3434518"/>
            <a:ext cx="63788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loans</a:t>
            </a:r>
          </a:p>
        </p:txBody>
      </p:sp>
      <p:sp>
        <p:nvSpPr>
          <p:cNvPr id="461" name="Shape 461"/>
          <p:cNvSpPr/>
          <p:nvPr/>
        </p:nvSpPr>
        <p:spPr>
          <a:xfrm>
            <a:off x="420652" y="3773707"/>
            <a:ext cx="234313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government securities</a:t>
            </a:r>
          </a:p>
        </p:txBody>
      </p:sp>
      <p:sp>
        <p:nvSpPr>
          <p:cNvPr id="462" name="Shape 462"/>
          <p:cNvSpPr/>
          <p:nvPr/>
        </p:nvSpPr>
        <p:spPr>
          <a:xfrm>
            <a:off x="6180783" y="2547196"/>
            <a:ext cx="180669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demand deposits</a:t>
            </a:r>
          </a:p>
        </p:txBody>
      </p:sp>
      <p:sp>
        <p:nvSpPr>
          <p:cNvPr id="463" name="Shape 463"/>
          <p:cNvSpPr/>
          <p:nvPr/>
        </p:nvSpPr>
        <p:spPr>
          <a:xfrm>
            <a:off x="6148445" y="3023691"/>
            <a:ext cx="158531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owner’s equity</a:t>
            </a:r>
          </a:p>
        </p:txBody>
      </p:sp>
      <p:sp>
        <p:nvSpPr>
          <p:cNvPr id="464" name="Shape 464"/>
          <p:cNvSpPr/>
          <p:nvPr/>
        </p:nvSpPr>
        <p:spPr>
          <a:xfrm>
            <a:off x="1083531" y="752263"/>
            <a:ext cx="6959165" cy="7264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Assume a 10% rr and the Fed buys $1000 in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bonds from the public</a:t>
            </a:r>
          </a:p>
        </p:txBody>
      </p:sp>
      <p:sp>
        <p:nvSpPr>
          <p:cNvPr id="465" name="Shape 465"/>
          <p:cNvSpPr/>
          <p:nvPr/>
        </p:nvSpPr>
        <p:spPr>
          <a:xfrm>
            <a:off x="3021140" y="2547196"/>
            <a:ext cx="86257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$100</a:t>
            </a:r>
          </a:p>
        </p:txBody>
      </p:sp>
      <p:sp>
        <p:nvSpPr>
          <p:cNvPr id="466" name="Shape 466"/>
          <p:cNvSpPr/>
          <p:nvPr/>
        </p:nvSpPr>
        <p:spPr>
          <a:xfrm>
            <a:off x="3021140" y="2844475"/>
            <a:ext cx="862570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$900</a:t>
            </a:r>
          </a:p>
        </p:txBody>
      </p:sp>
      <p:sp>
        <p:nvSpPr>
          <p:cNvPr id="467" name="Shape 467"/>
          <p:cNvSpPr/>
          <p:nvPr/>
        </p:nvSpPr>
        <p:spPr>
          <a:xfrm>
            <a:off x="4858366" y="2547196"/>
            <a:ext cx="105217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$1000</a:t>
            </a:r>
          </a:p>
        </p:txBody>
      </p:sp>
      <p:sp>
        <p:nvSpPr>
          <p:cNvPr id="468" name="Shape 468"/>
          <p:cNvSpPr/>
          <p:nvPr/>
        </p:nvSpPr>
        <p:spPr>
          <a:xfrm>
            <a:off x="4870824" y="2995929"/>
            <a:ext cx="483355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$0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$1,000 X 10 = $10,000</a:t>
            </a:r>
          </a:p>
        </p:txBody>
      </p:sp>
      <p:sp>
        <p:nvSpPr>
          <p:cNvPr id="471" name="Shape 471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41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472" name="Shape 472"/>
          <p:cNvSpPr/>
          <p:nvPr/>
        </p:nvSpPr>
        <p:spPr>
          <a:xfrm>
            <a:off x="1311860" y="1649729"/>
            <a:ext cx="6699496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             Asset            Liabilities &amp; Net Worth</a:t>
            </a:r>
          </a:p>
        </p:txBody>
      </p:sp>
      <p:sp>
        <p:nvSpPr>
          <p:cNvPr id="473" name="Shape 473"/>
          <p:cNvSpPr/>
          <p:nvPr/>
        </p:nvSpPr>
        <p:spPr>
          <a:xfrm flipV="1">
            <a:off x="4371037" y="1948571"/>
            <a:ext cx="1" cy="2954115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2163844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4563533" y="2302933"/>
            <a:ext cx="2027156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577837" y="2547196"/>
            <a:ext cx="187137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required reserves</a:t>
            </a:r>
          </a:p>
        </p:txBody>
      </p:sp>
      <p:sp>
        <p:nvSpPr>
          <p:cNvPr id="477" name="Shape 477"/>
          <p:cNvSpPr/>
          <p:nvPr/>
        </p:nvSpPr>
        <p:spPr>
          <a:xfrm>
            <a:off x="509812" y="2895275"/>
            <a:ext cx="169305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excess reserves</a:t>
            </a:r>
          </a:p>
        </p:txBody>
      </p:sp>
      <p:sp>
        <p:nvSpPr>
          <p:cNvPr id="478" name="Shape 478"/>
          <p:cNvSpPr/>
          <p:nvPr/>
        </p:nvSpPr>
        <p:spPr>
          <a:xfrm>
            <a:off x="577837" y="3434518"/>
            <a:ext cx="63788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loans</a:t>
            </a:r>
          </a:p>
        </p:txBody>
      </p:sp>
      <p:sp>
        <p:nvSpPr>
          <p:cNvPr id="479" name="Shape 479"/>
          <p:cNvSpPr/>
          <p:nvPr/>
        </p:nvSpPr>
        <p:spPr>
          <a:xfrm>
            <a:off x="420652" y="3773707"/>
            <a:ext cx="1434602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government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securities</a:t>
            </a:r>
          </a:p>
        </p:txBody>
      </p:sp>
      <p:sp>
        <p:nvSpPr>
          <p:cNvPr id="480" name="Shape 480"/>
          <p:cNvSpPr/>
          <p:nvPr/>
        </p:nvSpPr>
        <p:spPr>
          <a:xfrm>
            <a:off x="6180783" y="2547196"/>
            <a:ext cx="1806698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demand deposits</a:t>
            </a:r>
          </a:p>
        </p:txBody>
      </p:sp>
      <p:sp>
        <p:nvSpPr>
          <p:cNvPr id="481" name="Shape 481"/>
          <p:cNvSpPr/>
          <p:nvPr/>
        </p:nvSpPr>
        <p:spPr>
          <a:xfrm>
            <a:off x="6148445" y="3023691"/>
            <a:ext cx="158531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solidFill>
                  <a:srgbClr val="FF8900"/>
                </a:solidFill>
              </a:rPr>
              <a:t>owner’s equity</a:t>
            </a:r>
          </a:p>
        </p:txBody>
      </p:sp>
      <p:sp>
        <p:nvSpPr>
          <p:cNvPr id="482" name="Shape 482"/>
          <p:cNvSpPr/>
          <p:nvPr/>
        </p:nvSpPr>
        <p:spPr>
          <a:xfrm>
            <a:off x="1083531" y="752263"/>
            <a:ext cx="7693371" cy="7264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Assume a 10% rr and the Fed buys a $1000 bond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from a bank</a:t>
            </a:r>
          </a:p>
        </p:txBody>
      </p:sp>
      <p:sp>
        <p:nvSpPr>
          <p:cNvPr id="483" name="Shape 483"/>
          <p:cNvSpPr/>
          <p:nvPr/>
        </p:nvSpPr>
        <p:spPr>
          <a:xfrm>
            <a:off x="3021140" y="2831775"/>
            <a:ext cx="1148543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$1,000</a:t>
            </a:r>
          </a:p>
        </p:txBody>
      </p:sp>
      <p:sp>
        <p:nvSpPr>
          <p:cNvPr id="484" name="Shape 484"/>
          <p:cNvSpPr/>
          <p:nvPr/>
        </p:nvSpPr>
        <p:spPr>
          <a:xfrm>
            <a:off x="2926337" y="3848334"/>
            <a:ext cx="1180187" cy="40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50D06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050D06"/>
                </a:solidFill>
              </a:rPr>
              <a:t>-$1000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/>
          <p:nvPr/>
        </p:nvSpPr>
        <p:spPr>
          <a:xfrm>
            <a:off x="1523999" y="5105400"/>
            <a:ext cx="606225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Loanable Funds Market</a:t>
            </a:r>
          </a:p>
        </p:txBody>
      </p:sp>
      <p:sp>
        <p:nvSpPr>
          <p:cNvPr id="487" name="Shape 487"/>
          <p:cNvSpPr/>
          <p:nvPr/>
        </p:nvSpPr>
        <p:spPr>
          <a:xfrm flipH="1">
            <a:off x="1600199" y="1752600"/>
            <a:ext cx="2" cy="2362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8" name="Shape 488"/>
          <p:cNvSpPr/>
          <p:nvPr/>
        </p:nvSpPr>
        <p:spPr>
          <a:xfrm>
            <a:off x="1600200" y="4114800"/>
            <a:ext cx="25146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9" name="Shape 489"/>
          <p:cNvSpPr/>
          <p:nvPr/>
        </p:nvSpPr>
        <p:spPr>
          <a:xfrm flipV="1">
            <a:off x="1828800" y="1981199"/>
            <a:ext cx="1981201" cy="1905002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1828799" y="1905000"/>
            <a:ext cx="2057402" cy="1981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1" name="Shape 491"/>
          <p:cNvSpPr/>
          <p:nvPr/>
        </p:nvSpPr>
        <p:spPr>
          <a:xfrm flipH="1">
            <a:off x="1600200" y="2895600"/>
            <a:ext cx="12192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2" name="Shape 492"/>
          <p:cNvSpPr/>
          <p:nvPr/>
        </p:nvSpPr>
        <p:spPr>
          <a:xfrm flipH="1">
            <a:off x="2895599" y="2895600"/>
            <a:ext cx="1" cy="12192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974725" y="1484312"/>
            <a:ext cx="563443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RIR</a:t>
            </a:r>
          </a:p>
        </p:txBody>
      </p:sp>
      <p:sp>
        <p:nvSpPr>
          <p:cNvPr id="494" name="Shape 494"/>
          <p:cNvSpPr/>
          <p:nvPr/>
        </p:nvSpPr>
        <p:spPr>
          <a:xfrm>
            <a:off x="3886200" y="4267200"/>
            <a:ext cx="311588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495" name="Shape 495"/>
          <p:cNvSpPr/>
          <p:nvPr/>
        </p:nvSpPr>
        <p:spPr>
          <a:xfrm>
            <a:off x="3962400" y="3581400"/>
            <a:ext cx="696662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D LF</a:t>
            </a:r>
          </a:p>
        </p:txBody>
      </p:sp>
      <p:sp>
        <p:nvSpPr>
          <p:cNvPr id="496" name="Shape 496"/>
          <p:cNvSpPr/>
          <p:nvPr/>
        </p:nvSpPr>
        <p:spPr>
          <a:xfrm>
            <a:off x="3886200" y="1905000"/>
            <a:ext cx="681947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S LF</a:t>
            </a:r>
          </a:p>
        </p:txBody>
      </p:sp>
      <p:sp>
        <p:nvSpPr>
          <p:cNvPr id="497" name="Shape 497"/>
          <p:cNvSpPr/>
          <p:nvPr/>
        </p:nvSpPr>
        <p:spPr>
          <a:xfrm>
            <a:off x="990600" y="2743200"/>
            <a:ext cx="356255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r1</a:t>
            </a:r>
          </a:p>
        </p:txBody>
      </p:sp>
      <p:sp>
        <p:nvSpPr>
          <p:cNvPr id="498" name="Shape 498"/>
          <p:cNvSpPr/>
          <p:nvPr/>
        </p:nvSpPr>
        <p:spPr>
          <a:xfrm>
            <a:off x="2590800" y="4241800"/>
            <a:ext cx="3413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14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</a:rPr>
              <a:t>Q1</a:t>
            </a:r>
          </a:p>
        </p:txBody>
      </p:sp>
      <p:sp>
        <p:nvSpPr>
          <p:cNvPr id="499" name="Shape 499"/>
          <p:cNvSpPr/>
          <p:nvPr/>
        </p:nvSpPr>
        <p:spPr>
          <a:xfrm>
            <a:off x="5029200" y="1600200"/>
            <a:ext cx="3581400" cy="344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 u="sng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Supply of Loanable Funds</a:t>
            </a: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personal savings and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financial capital from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abroad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100" b="1" u="sng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Demand for Loanable Funds</a:t>
            </a: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: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firms demand for funds for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capital and interest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sensitive consumption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/>
          <p:nvPr/>
        </p:nvSpPr>
        <p:spPr>
          <a:xfrm>
            <a:off x="1066800" y="5181600"/>
            <a:ext cx="685409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Phillips Curve – LR and SR</a:t>
            </a:r>
          </a:p>
        </p:txBody>
      </p:sp>
      <p:sp>
        <p:nvSpPr>
          <p:cNvPr id="502" name="Shape 502"/>
          <p:cNvSpPr/>
          <p:nvPr/>
        </p:nvSpPr>
        <p:spPr>
          <a:xfrm flipH="1">
            <a:off x="1752600" y="1371600"/>
            <a:ext cx="1" cy="26670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3" name="Shape 503"/>
          <p:cNvSpPr/>
          <p:nvPr/>
        </p:nvSpPr>
        <p:spPr>
          <a:xfrm>
            <a:off x="1752600" y="4038600"/>
            <a:ext cx="3048000" cy="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4" name="Shape 504"/>
          <p:cNvSpPr/>
          <p:nvPr/>
        </p:nvSpPr>
        <p:spPr>
          <a:xfrm flipH="1">
            <a:off x="2971800" y="1600200"/>
            <a:ext cx="1" cy="24384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5" name="Shape 505"/>
          <p:cNvSpPr/>
          <p:nvPr/>
        </p:nvSpPr>
        <p:spPr>
          <a:xfrm>
            <a:off x="2133599" y="1828800"/>
            <a:ext cx="2057402" cy="1219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6" name="Shape 506"/>
          <p:cNvSpPr/>
          <p:nvPr/>
        </p:nvSpPr>
        <p:spPr>
          <a:xfrm>
            <a:off x="1905000" y="2438400"/>
            <a:ext cx="2133601" cy="1219200"/>
          </a:xfrm>
          <a:prstGeom prst="line">
            <a:avLst/>
          </a:prstGeom>
          <a:ln w="381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7" name="Shape 507"/>
          <p:cNvSpPr/>
          <p:nvPr/>
        </p:nvSpPr>
        <p:spPr>
          <a:xfrm>
            <a:off x="381000" y="1295400"/>
            <a:ext cx="137160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Inflation rate</a:t>
            </a:r>
          </a:p>
        </p:txBody>
      </p:sp>
      <p:sp>
        <p:nvSpPr>
          <p:cNvPr id="508" name="Shape 508"/>
          <p:cNvSpPr/>
          <p:nvPr/>
        </p:nvSpPr>
        <p:spPr>
          <a:xfrm>
            <a:off x="2514600" y="1143000"/>
            <a:ext cx="830143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LRPC</a:t>
            </a:r>
          </a:p>
        </p:txBody>
      </p:sp>
      <p:sp>
        <p:nvSpPr>
          <p:cNvPr id="509" name="Shape 509"/>
          <p:cNvSpPr/>
          <p:nvPr/>
        </p:nvSpPr>
        <p:spPr>
          <a:xfrm>
            <a:off x="3460400" y="4114800"/>
            <a:ext cx="2178750" cy="69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Unemployment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rate</a:t>
            </a:r>
          </a:p>
        </p:txBody>
      </p:sp>
      <p:sp>
        <p:nvSpPr>
          <p:cNvPr id="510" name="Shape 510"/>
          <p:cNvSpPr/>
          <p:nvPr/>
        </p:nvSpPr>
        <p:spPr>
          <a:xfrm>
            <a:off x="4191000" y="2895600"/>
            <a:ext cx="4146033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SRPC </a:t>
            </a:r>
            <a:r>
              <a:rPr sz="12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(assumes 4 % expected inflation at each UR)</a:t>
            </a:r>
          </a:p>
        </p:txBody>
      </p:sp>
      <p:sp>
        <p:nvSpPr>
          <p:cNvPr id="511" name="Shape 511"/>
          <p:cNvSpPr/>
          <p:nvPr/>
        </p:nvSpPr>
        <p:spPr>
          <a:xfrm>
            <a:off x="2357966" y="4114800"/>
            <a:ext cx="118798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Natural rate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endParaRPr sz="2100" b="1">
              <a:solidFill>
                <a:srgbClr val="FF89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unemployment</a:t>
            </a:r>
          </a:p>
        </p:txBody>
      </p:sp>
      <p:sp>
        <p:nvSpPr>
          <p:cNvPr id="512" name="Shape 512"/>
          <p:cNvSpPr/>
          <p:nvPr/>
        </p:nvSpPr>
        <p:spPr>
          <a:xfrm flipH="1">
            <a:off x="1752600" y="3048000"/>
            <a:ext cx="12192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3" name="Shape 513"/>
          <p:cNvSpPr/>
          <p:nvPr/>
        </p:nvSpPr>
        <p:spPr>
          <a:xfrm flipH="1">
            <a:off x="1752600" y="2286000"/>
            <a:ext cx="12192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4" name="Shape 514"/>
          <p:cNvSpPr/>
          <p:nvPr/>
        </p:nvSpPr>
        <p:spPr>
          <a:xfrm>
            <a:off x="1066800" y="2895600"/>
            <a:ext cx="489605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2%</a:t>
            </a:r>
          </a:p>
        </p:txBody>
      </p:sp>
      <p:sp>
        <p:nvSpPr>
          <p:cNvPr id="515" name="Shape 515"/>
          <p:cNvSpPr/>
          <p:nvPr/>
        </p:nvSpPr>
        <p:spPr>
          <a:xfrm>
            <a:off x="1066800" y="2133600"/>
            <a:ext cx="489605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4%</a:t>
            </a:r>
          </a:p>
        </p:txBody>
      </p:sp>
      <p:sp>
        <p:nvSpPr>
          <p:cNvPr id="516" name="Shape 516"/>
          <p:cNvSpPr/>
          <p:nvPr/>
        </p:nvSpPr>
        <p:spPr>
          <a:xfrm>
            <a:off x="4114800" y="3505200"/>
            <a:ext cx="4103692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SRPC </a:t>
            </a:r>
            <a:r>
              <a:rPr sz="1200" b="1">
                <a:solidFill>
                  <a:srgbClr val="FF8900"/>
                </a:solidFill>
                <a:latin typeface="Arial"/>
                <a:ea typeface="Arial"/>
                <a:cs typeface="Arial"/>
                <a:sym typeface="Arial"/>
              </a:rPr>
              <a:t>(assumes 2% expected inflation at each UR)</a:t>
            </a: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>
            <a:spLocks noGrp="1"/>
          </p:cNvSpPr>
          <p:nvPr>
            <p:ph type="body" idx="1"/>
          </p:nvPr>
        </p:nvSpPr>
        <p:spPr>
          <a:xfrm>
            <a:off x="480219" y="675481"/>
            <a:ext cx="8183562" cy="55070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Short-run instability associated with the business cycle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endParaRPr sz="2800"/>
          </a:p>
          <a:p>
            <a:pPr marL="612775" lvl="1" indent="-265112">
              <a:buSzPct val="80000"/>
              <a:buChar char="●"/>
              <a:defRPr sz="1800"/>
            </a:pPr>
            <a:endParaRPr sz="2800"/>
          </a:p>
          <a:p>
            <a:pPr marL="612775" lvl="1" indent="-265112">
              <a:buSzPct val="80000"/>
              <a:buChar char="●"/>
              <a:defRPr sz="1800"/>
            </a:pPr>
            <a:r>
              <a:rPr sz="2800"/>
              <a:t>Demand Pull Inflation - during expansion</a:t>
            </a:r>
          </a:p>
          <a:p>
            <a:pPr marL="612775" lvl="1" indent="-265112">
              <a:buSzPct val="80000"/>
              <a:buChar char="●"/>
              <a:defRPr sz="1800"/>
            </a:pPr>
            <a:endParaRPr sz="2800"/>
          </a:p>
          <a:p>
            <a:pPr marL="612775" lvl="1" indent="-265112">
              <a:buSzPct val="80000"/>
              <a:buChar char="●"/>
              <a:defRPr sz="1800"/>
            </a:pPr>
            <a:r>
              <a:rPr sz="2800"/>
              <a:t>Cyclical Unemployment - during recession</a:t>
            </a:r>
          </a:p>
        </p:txBody>
      </p:sp>
      <p:sp>
        <p:nvSpPr>
          <p:cNvPr id="519" name="Shape 519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44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520" name="Shape 520"/>
          <p:cNvSpPr/>
          <p:nvPr/>
        </p:nvSpPr>
        <p:spPr>
          <a:xfrm>
            <a:off x="3091048" y="1560115"/>
            <a:ext cx="3401410" cy="15887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265" extrusionOk="0">
                <a:moveTo>
                  <a:pt x="0" y="14120"/>
                </a:moveTo>
                <a:cubicBezTo>
                  <a:pt x="1794" y="17211"/>
                  <a:pt x="3732" y="19098"/>
                  <a:pt x="5701" y="19890"/>
                </a:cubicBezTo>
                <a:cubicBezTo>
                  <a:pt x="7767" y="20721"/>
                  <a:pt x="10016" y="20381"/>
                  <a:pt x="11812" y="16678"/>
                </a:cubicBezTo>
                <a:cubicBezTo>
                  <a:pt x="13627" y="12935"/>
                  <a:pt x="14380" y="6375"/>
                  <a:pt x="16210" y="2734"/>
                </a:cubicBezTo>
                <a:cubicBezTo>
                  <a:pt x="17783" y="-397"/>
                  <a:pt x="19858" y="-879"/>
                  <a:pt x="21600" y="1496"/>
                </a:cubicBezTo>
              </a:path>
            </a:pathLst>
          </a:cu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1" name="Shape 521"/>
          <p:cNvSpPr/>
          <p:nvPr/>
        </p:nvSpPr>
        <p:spPr>
          <a:xfrm>
            <a:off x="3136151" y="1787361"/>
            <a:ext cx="202742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Contraction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or recession</a:t>
            </a:r>
          </a:p>
        </p:txBody>
      </p:sp>
      <p:sp>
        <p:nvSpPr>
          <p:cNvPr id="522" name="Shape 522"/>
          <p:cNvSpPr/>
          <p:nvPr/>
        </p:nvSpPr>
        <p:spPr>
          <a:xfrm>
            <a:off x="5789095" y="1693985"/>
            <a:ext cx="2230969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Expansion or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recovery</a:t>
            </a:r>
          </a:p>
        </p:txBody>
      </p:sp>
      <p:sp>
        <p:nvSpPr>
          <p:cNvPr id="523" name="Shape 523"/>
          <p:cNvSpPr/>
          <p:nvPr/>
        </p:nvSpPr>
        <p:spPr>
          <a:xfrm>
            <a:off x="783525" y="5198605"/>
            <a:ext cx="7576950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Short-run instability and the business cycle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Inflation - a sustained increase in the general level of prices</a:t>
            </a:r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marL="868362" lvl="2" indent="-265112">
              <a:buSzPct val="80000"/>
              <a:defRPr sz="1800"/>
            </a:pPr>
            <a:r>
              <a:rPr sz="2800"/>
              <a:t>Demand pull - all sectors spending outstrips production (AD increases)</a:t>
            </a:r>
          </a:p>
          <a:p>
            <a:pPr marL="868362" lvl="2" indent="-265112">
              <a:buSzPct val="80000"/>
              <a:defRPr sz="1800"/>
            </a:pPr>
            <a:r>
              <a:rPr sz="2800"/>
              <a:t>Cost push - input costs increase and push up prices (SRAS decreases)</a:t>
            </a:r>
          </a:p>
          <a:p>
            <a:pPr marL="868362" lvl="2" indent="-265112">
              <a:buSzPct val="80000"/>
              <a:defRPr sz="1800"/>
            </a:pPr>
            <a:endParaRPr sz="2800"/>
          </a:p>
          <a:p>
            <a:pPr marL="868362" lvl="2" indent="-265112">
              <a:buSzPct val="80000"/>
              <a:defRPr sz="1800"/>
            </a:pPr>
            <a:r>
              <a:rPr sz="2800"/>
              <a:t>Measured with CPI, PPI and GDP deflator</a:t>
            </a:r>
          </a:p>
        </p:txBody>
      </p:sp>
      <p:sp>
        <p:nvSpPr>
          <p:cNvPr id="526" name="Shape 526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45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527" name="Shape 527"/>
          <p:cNvSpPr/>
          <p:nvPr/>
        </p:nvSpPr>
        <p:spPr>
          <a:xfrm>
            <a:off x="3209944" y="5181124"/>
            <a:ext cx="2338349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Inflation</a:t>
            </a:r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2800"/>
              <a:t>Index number </a:t>
            </a:r>
          </a:p>
          <a:p>
            <a:pPr marL="0" lvl="0" indent="0" algn="ctr">
              <a:buSzTx/>
              <a:buNone/>
              <a:defRPr sz="1800"/>
            </a:pPr>
            <a:endParaRPr sz="2800"/>
          </a:p>
          <a:p>
            <a:pPr marL="0" lvl="0" indent="0">
              <a:buSzTx/>
              <a:buNone/>
              <a:defRPr sz="1800"/>
            </a:pPr>
            <a:r>
              <a:rPr sz="1900"/>
              <a:t>     price of market basket in a selected period</a:t>
            </a:r>
          </a:p>
          <a:p>
            <a:pPr marL="0" lvl="0" indent="0">
              <a:buSzTx/>
              <a:buNone/>
              <a:defRPr sz="1800"/>
            </a:pPr>
            <a:endParaRPr sz="1900"/>
          </a:p>
          <a:p>
            <a:pPr marL="0" lvl="0" indent="0">
              <a:buSzTx/>
              <a:buNone/>
              <a:defRPr sz="1800"/>
            </a:pPr>
            <a:r>
              <a:rPr sz="1900"/>
              <a:t>    </a:t>
            </a:r>
          </a:p>
          <a:p>
            <a:pPr marL="0" lvl="0" indent="0">
              <a:buSzTx/>
              <a:buNone/>
              <a:defRPr sz="1800"/>
            </a:pPr>
            <a:r>
              <a:rPr sz="1900"/>
              <a:t>          price of market basket in base                   </a:t>
            </a:r>
          </a:p>
        </p:txBody>
      </p:sp>
      <p:sp>
        <p:nvSpPr>
          <p:cNvPr id="530" name="Shape 530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46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531" name="Shape 531"/>
          <p:cNvSpPr/>
          <p:nvPr/>
        </p:nvSpPr>
        <p:spPr>
          <a:xfrm>
            <a:off x="448549" y="2028727"/>
            <a:ext cx="5776044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6503349" y="1824257"/>
            <a:ext cx="984156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200"/>
              </a:spcBef>
              <a:defRPr sz="1900" b="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900"/>
              <a:t>X   100</a:t>
            </a:r>
          </a:p>
        </p:txBody>
      </p:sp>
      <p:sp>
        <p:nvSpPr>
          <p:cNvPr id="533" name="Shape 533"/>
          <p:cNvSpPr/>
          <p:nvPr/>
        </p:nvSpPr>
        <p:spPr>
          <a:xfrm>
            <a:off x="1161992" y="3275548"/>
            <a:ext cx="6866054" cy="167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Nominal and Real Numbers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Nominal numbers include current prices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Real numbers adjust for  price level changes 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Nominal GDP = current prices X current output</a:t>
            </a:r>
          </a:p>
          <a:p>
            <a:pPr lvl="0">
              <a:defRPr sz="1800"/>
            </a:pPr>
            <a:r>
              <a:rPr sz="2800"/>
              <a:t>Real GDP = base year prices X current output</a:t>
            </a:r>
          </a:p>
          <a:p>
            <a:pPr lvl="0">
              <a:defRPr sz="1800"/>
            </a:pPr>
            <a:endParaRPr sz="2800"/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or GDP/price index </a:t>
            </a:r>
            <a:r>
              <a:rPr sz="1400"/>
              <a:t>(in hundredths) </a:t>
            </a:r>
            <a:r>
              <a:rPr sz="2800"/>
              <a:t>= Real GDP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Nominal interest rates = real interest rates + expected inflation</a:t>
            </a:r>
          </a:p>
        </p:txBody>
      </p:sp>
      <p:sp>
        <p:nvSpPr>
          <p:cNvPr id="536" name="Shape 536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47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effectLst>
            <a:outerShdw blurRad="63500" dist="38100" dir="5400000" rotWithShape="0">
              <a:srgbClr val="000000">
                <a:alpha val="71396"/>
              </a:srgbClr>
            </a:outerShdw>
          </a:effectLst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2800" b="1">
                <a:solidFill>
                  <a:srgbClr val="FF8900"/>
                </a:solidFill>
              </a:rPr>
              <a:t>Natural rate of unemployment </a:t>
            </a:r>
          </a:p>
          <a:p>
            <a:pPr marL="0" lvl="0" indent="0">
              <a:buSzTx/>
              <a:buNone/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the rate of unemployment consistent with full employment level of output</a:t>
            </a:r>
          </a:p>
          <a:p>
            <a:pPr lvl="0">
              <a:defRPr sz="1800"/>
            </a:pPr>
            <a:r>
              <a:rPr sz="2800"/>
              <a:t> the rate of unemployment with zero cyclical unemployment or with frictional and structural unemployment only</a:t>
            </a:r>
          </a:p>
        </p:txBody>
      </p:sp>
      <p:sp>
        <p:nvSpPr>
          <p:cNvPr id="539" name="Shape 539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48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540" name="Shape 540"/>
          <p:cNvSpPr/>
          <p:nvPr/>
        </p:nvSpPr>
        <p:spPr>
          <a:xfrm>
            <a:off x="605489" y="5028545"/>
            <a:ext cx="793302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Natural rate of Unemployment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Official unemployment rate (U3 unemployment rate)</a:t>
            </a:r>
          </a:p>
          <a:p>
            <a:pPr marL="0" lvl="0" indent="0">
              <a:buSzTx/>
              <a:buNone/>
              <a:defRPr sz="1800"/>
            </a:pPr>
            <a:r>
              <a:rPr sz="2800"/>
              <a:t>   </a:t>
            </a:r>
          </a:p>
          <a:p>
            <a:pPr marL="0" lvl="0" indent="0">
              <a:buSzTx/>
              <a:buNone/>
              <a:defRPr sz="1800"/>
            </a:pPr>
            <a:r>
              <a:rPr sz="2800"/>
              <a:t>                 unemployed</a:t>
            </a:r>
          </a:p>
          <a:p>
            <a:pPr marL="0" lvl="0" indent="0">
              <a:buSzTx/>
              <a:buNone/>
              <a:defRPr sz="1800"/>
            </a:pPr>
            <a:r>
              <a:rPr sz="2800"/>
              <a:t>                </a:t>
            </a:r>
          </a:p>
          <a:p>
            <a:pPr marL="0" lvl="0" indent="0">
              <a:buSzTx/>
              <a:buNone/>
              <a:defRPr sz="1800"/>
            </a:pPr>
            <a:r>
              <a:rPr sz="2800"/>
              <a:t>       labor force (employed + unemployed)</a:t>
            </a:r>
          </a:p>
        </p:txBody>
      </p:sp>
      <p:sp>
        <p:nvSpPr>
          <p:cNvPr id="543" name="Shape 543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49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544" name="Shape 544"/>
          <p:cNvSpPr/>
          <p:nvPr/>
        </p:nvSpPr>
        <p:spPr>
          <a:xfrm>
            <a:off x="1065815" y="4991551"/>
            <a:ext cx="701237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Calculating Unemployment</a:t>
            </a:r>
          </a:p>
        </p:txBody>
      </p:sp>
      <p:sp>
        <p:nvSpPr>
          <p:cNvPr id="545" name="Shape 545"/>
          <p:cNvSpPr/>
          <p:nvPr/>
        </p:nvSpPr>
        <p:spPr>
          <a:xfrm>
            <a:off x="1667755" y="2995386"/>
            <a:ext cx="4639923" cy="1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Test Specifications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2000"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Resources – 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5 Steps to a 5: AP Macroeconomics/ Microeconomics by Eric Dodge, published by McGraw Hill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The Princeton Review Cracking the AP Economics Macro and Micro AP Exam by David Anderson, published by Random House 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r>
              <a:rPr sz="2000" b="1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Website Resources </a:t>
            </a:r>
          </a:p>
          <a:p>
            <a:pPr marL="0" lvl="0" indent="0" defTabSz="457200">
              <a:spcBef>
                <a:spcPts val="0"/>
              </a:spcBef>
              <a:buSzTx/>
              <a:buNone/>
              <a:defRPr sz="1800"/>
            </a:pPr>
            <a:endParaRPr sz="20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ctr" defTabSz="457200">
              <a:spcBef>
                <a:spcPts val="0"/>
              </a:spcBef>
              <a:buSzPct val="100000"/>
              <a:buFont typeface="Symbol"/>
              <a:buChar char="•"/>
              <a:tabLst>
                <a:tab pos="457200" algn="l"/>
              </a:tabLst>
              <a:defRPr sz="1800"/>
            </a:pPr>
            <a:r>
              <a:rPr sz="2000">
                <a:solidFill>
                  <a:srgbClr val="0432FF"/>
                </a:solidFill>
                <a:uFill>
                  <a:solidFill>
                    <a:srgbClr val="0432FF"/>
                  </a:solidFill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www.apcentral.collegeboard.com</a:t>
            </a:r>
            <a:r>
              <a:rPr sz="20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– this website includes the past free response questions and answers from 1999 through 2014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5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2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2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2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2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Comparing Fiscal and Monetary </a:t>
            </a:r>
            <a:b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</a:b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Policies</a:t>
            </a:r>
          </a:p>
        </p:txBody>
      </p:sp>
      <p:sp>
        <p:nvSpPr>
          <p:cNvPr id="548" name="Shape 548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50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6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551" name="Shape 551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51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552" name="Shape 552"/>
          <p:cNvSpPr>
            <a:spLocks noGrp="1"/>
          </p:cNvSpPr>
          <p:nvPr>
            <p:ph type="title" idx="4294967295"/>
          </p:nvPr>
        </p:nvSpPr>
        <p:spPr>
          <a:xfrm>
            <a:off x="533399" y="5791200"/>
            <a:ext cx="8183565" cy="669925"/>
          </a:xfrm>
          <a:prstGeom prst="rect">
            <a:avLst/>
          </a:prstGeom>
        </p:spPr>
        <p:txBody>
          <a:bodyPr/>
          <a:lstStyle>
            <a:lvl1pPr algn="ctr">
              <a:def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Assume recession</a:t>
            </a:r>
          </a:p>
        </p:txBody>
      </p:sp>
      <p:sp>
        <p:nvSpPr>
          <p:cNvPr id="553" name="Shape 553"/>
          <p:cNvSpPr/>
          <p:nvPr/>
        </p:nvSpPr>
        <p:spPr>
          <a:xfrm flipH="1">
            <a:off x="3124199" y="990600"/>
            <a:ext cx="1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4" name="Shape 554"/>
          <p:cNvSpPr/>
          <p:nvPr/>
        </p:nvSpPr>
        <p:spPr>
          <a:xfrm>
            <a:off x="3124200" y="25146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5" name="Shape 555"/>
          <p:cNvSpPr/>
          <p:nvPr/>
        </p:nvSpPr>
        <p:spPr>
          <a:xfrm>
            <a:off x="2209800" y="9144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556" name="Shape 556"/>
          <p:cNvSpPr/>
          <p:nvPr/>
        </p:nvSpPr>
        <p:spPr>
          <a:xfrm>
            <a:off x="4648200" y="26670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557" name="Shape 557"/>
          <p:cNvSpPr/>
          <p:nvPr/>
        </p:nvSpPr>
        <p:spPr>
          <a:xfrm>
            <a:off x="4191000" y="10668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58" name="Shape 558"/>
          <p:cNvSpPr/>
          <p:nvPr/>
        </p:nvSpPr>
        <p:spPr>
          <a:xfrm>
            <a:off x="3886200" y="685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559" name="Shape 559"/>
          <p:cNvSpPr/>
          <p:nvPr/>
        </p:nvSpPr>
        <p:spPr>
          <a:xfrm>
            <a:off x="4038600" y="25908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560" name="Shape 560"/>
          <p:cNvSpPr/>
          <p:nvPr/>
        </p:nvSpPr>
        <p:spPr>
          <a:xfrm flipV="1">
            <a:off x="3352799" y="1143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5105400" y="9652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562" name="Shape 562"/>
          <p:cNvSpPr/>
          <p:nvPr/>
        </p:nvSpPr>
        <p:spPr>
          <a:xfrm>
            <a:off x="3352799" y="1447800"/>
            <a:ext cx="15240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4953000" y="20320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564" name="Shape 564"/>
          <p:cNvSpPr/>
          <p:nvPr/>
        </p:nvSpPr>
        <p:spPr>
          <a:xfrm>
            <a:off x="3886200" y="1752600"/>
            <a:ext cx="0" cy="762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5" name="Shape 565"/>
          <p:cNvSpPr/>
          <p:nvPr/>
        </p:nvSpPr>
        <p:spPr>
          <a:xfrm flipH="1">
            <a:off x="3124200" y="17526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3657600" y="2514600"/>
            <a:ext cx="32161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567" name="Shape 567"/>
          <p:cNvSpPr/>
          <p:nvPr/>
        </p:nvSpPr>
        <p:spPr>
          <a:xfrm>
            <a:off x="2590800" y="16510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graphicFrame>
        <p:nvGraphicFramePr>
          <p:cNvPr id="568" name="Table 568"/>
          <p:cNvGraphicFramePr/>
          <p:nvPr/>
        </p:nvGraphicFramePr>
        <p:xfrm>
          <a:off x="533400" y="3657600"/>
          <a:ext cx="8183564" cy="220980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8"/>
              </a:tblGrid>
              <a:tr h="628650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Decrease taxes to increase disposable income and consumption spending,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And/or increase government spending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endParaRPr sz="1400"/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Creates a deficit budget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OMO -Buy bonds decreasing fed funds rate, decrease rr, decrease discount rate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endParaRPr sz="1400"/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This increases money supply in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Money market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0" name="Table 570"/>
          <p:cNvGraphicFramePr/>
          <p:nvPr/>
        </p:nvGraphicFramePr>
        <p:xfrm>
          <a:off x="503237" y="530225"/>
          <a:ext cx="8183563" cy="688975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7"/>
              </a:tblGrid>
              <a:tr h="688975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71" name="Shape 571"/>
          <p:cNvSpPr/>
          <p:nvPr/>
        </p:nvSpPr>
        <p:spPr>
          <a:xfrm flipH="1">
            <a:off x="990599" y="1600200"/>
            <a:ext cx="2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990600" y="31242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6324600" y="3327400"/>
            <a:ext cx="242439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574" name="Shape 574"/>
          <p:cNvSpPr/>
          <p:nvPr/>
        </p:nvSpPr>
        <p:spPr>
          <a:xfrm>
            <a:off x="2438400" y="32766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575" name="Shape 575"/>
          <p:cNvSpPr/>
          <p:nvPr/>
        </p:nvSpPr>
        <p:spPr>
          <a:xfrm flipH="1">
            <a:off x="2057399" y="1676400"/>
            <a:ext cx="1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6" name="Shape 576"/>
          <p:cNvSpPr/>
          <p:nvPr/>
        </p:nvSpPr>
        <p:spPr>
          <a:xfrm>
            <a:off x="1676400" y="12954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577" name="Shape 577"/>
          <p:cNvSpPr/>
          <p:nvPr/>
        </p:nvSpPr>
        <p:spPr>
          <a:xfrm>
            <a:off x="1905000" y="32004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578" name="Shape 578"/>
          <p:cNvSpPr/>
          <p:nvPr/>
        </p:nvSpPr>
        <p:spPr>
          <a:xfrm flipV="1">
            <a:off x="1219200" y="1752600"/>
            <a:ext cx="1752600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9" name="Shape 579"/>
          <p:cNvSpPr/>
          <p:nvPr/>
        </p:nvSpPr>
        <p:spPr>
          <a:xfrm>
            <a:off x="3048000" y="15240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580" name="Shape 580"/>
          <p:cNvSpPr/>
          <p:nvPr/>
        </p:nvSpPr>
        <p:spPr>
          <a:xfrm>
            <a:off x="1066799" y="1981200"/>
            <a:ext cx="15240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1" name="Shape 581"/>
          <p:cNvSpPr/>
          <p:nvPr/>
        </p:nvSpPr>
        <p:spPr>
          <a:xfrm>
            <a:off x="2590800" y="27432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AD=</a:t>
            </a:r>
            <a:r>
              <a:rPr sz="1400" b="1">
                <a:solidFill>
                  <a:srgbClr val="006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+Ig+</a:t>
            </a:r>
            <a:r>
              <a:rPr sz="1400" b="1">
                <a:solidFill>
                  <a:srgbClr val="006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G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+Xn</a:t>
            </a:r>
          </a:p>
        </p:txBody>
      </p:sp>
      <p:sp>
        <p:nvSpPr>
          <p:cNvPr id="582" name="Shape 582"/>
          <p:cNvSpPr/>
          <p:nvPr/>
        </p:nvSpPr>
        <p:spPr>
          <a:xfrm>
            <a:off x="1752600" y="24384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3" name="Shape 583"/>
          <p:cNvSpPr/>
          <p:nvPr/>
        </p:nvSpPr>
        <p:spPr>
          <a:xfrm flipH="1">
            <a:off x="990600" y="23622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1524000" y="3276600"/>
            <a:ext cx="32161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585" name="Shape 585"/>
          <p:cNvSpPr/>
          <p:nvPr/>
        </p:nvSpPr>
        <p:spPr>
          <a:xfrm>
            <a:off x="533400" y="22098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586" name="Shape 586"/>
          <p:cNvSpPr/>
          <p:nvPr/>
        </p:nvSpPr>
        <p:spPr>
          <a:xfrm>
            <a:off x="1371599" y="1752600"/>
            <a:ext cx="13716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2819400" y="2438400"/>
            <a:ext cx="68580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AD2</a:t>
            </a:r>
          </a:p>
        </p:txBody>
      </p:sp>
      <p:sp>
        <p:nvSpPr>
          <p:cNvPr id="588" name="Shape 588"/>
          <p:cNvSpPr/>
          <p:nvPr/>
        </p:nvSpPr>
        <p:spPr>
          <a:xfrm>
            <a:off x="1295400" y="20574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9" name="Shape 589"/>
          <p:cNvSpPr/>
          <p:nvPr/>
        </p:nvSpPr>
        <p:spPr>
          <a:xfrm>
            <a:off x="5029200" y="1828800"/>
            <a:ext cx="0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0" name="Shape 590"/>
          <p:cNvSpPr/>
          <p:nvPr/>
        </p:nvSpPr>
        <p:spPr>
          <a:xfrm>
            <a:off x="5029200" y="3200400"/>
            <a:ext cx="1676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1" name="Shape 591"/>
          <p:cNvSpPr/>
          <p:nvPr/>
        </p:nvSpPr>
        <p:spPr>
          <a:xfrm flipH="1">
            <a:off x="4572000" y="1295400"/>
            <a:ext cx="1" cy="44958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2" name="Shape 592"/>
          <p:cNvSpPr/>
          <p:nvPr/>
        </p:nvSpPr>
        <p:spPr>
          <a:xfrm>
            <a:off x="4495800" y="1879600"/>
            <a:ext cx="410342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NIR</a:t>
            </a:r>
          </a:p>
        </p:txBody>
      </p:sp>
      <p:sp>
        <p:nvSpPr>
          <p:cNvPr id="593" name="Shape 593"/>
          <p:cNvSpPr/>
          <p:nvPr/>
        </p:nvSpPr>
        <p:spPr>
          <a:xfrm>
            <a:off x="5791200" y="1981200"/>
            <a:ext cx="0" cy="1219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4" name="Shape 594"/>
          <p:cNvSpPr/>
          <p:nvPr/>
        </p:nvSpPr>
        <p:spPr>
          <a:xfrm>
            <a:off x="5181599" y="2209799"/>
            <a:ext cx="1295402" cy="762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5" name="Shape 595"/>
          <p:cNvSpPr/>
          <p:nvPr/>
        </p:nvSpPr>
        <p:spPr>
          <a:xfrm>
            <a:off x="5562600" y="1651000"/>
            <a:ext cx="37084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MS</a:t>
            </a:r>
          </a:p>
        </p:txBody>
      </p:sp>
      <p:sp>
        <p:nvSpPr>
          <p:cNvPr id="596" name="Shape 596"/>
          <p:cNvSpPr/>
          <p:nvPr/>
        </p:nvSpPr>
        <p:spPr>
          <a:xfrm>
            <a:off x="6477000" y="2794000"/>
            <a:ext cx="38065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MD</a:t>
            </a:r>
          </a:p>
        </p:txBody>
      </p:sp>
      <p:sp>
        <p:nvSpPr>
          <p:cNvPr id="597" name="Shape 597"/>
          <p:cNvSpPr/>
          <p:nvPr/>
        </p:nvSpPr>
        <p:spPr>
          <a:xfrm flipH="1">
            <a:off x="5029200" y="25908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8" name="Shape 598"/>
          <p:cNvSpPr/>
          <p:nvPr/>
        </p:nvSpPr>
        <p:spPr>
          <a:xfrm>
            <a:off x="6248400" y="1905000"/>
            <a:ext cx="0" cy="1295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9" name="Shape 599"/>
          <p:cNvSpPr/>
          <p:nvPr/>
        </p:nvSpPr>
        <p:spPr>
          <a:xfrm>
            <a:off x="6019800" y="1676400"/>
            <a:ext cx="469724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MS1</a:t>
            </a:r>
          </a:p>
        </p:txBody>
      </p:sp>
      <p:sp>
        <p:nvSpPr>
          <p:cNvPr id="600" name="Shape 600"/>
          <p:cNvSpPr/>
          <p:nvPr/>
        </p:nvSpPr>
        <p:spPr>
          <a:xfrm flipH="1">
            <a:off x="5029200" y="2819400"/>
            <a:ext cx="12192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1" name="Shape 601"/>
          <p:cNvSpPr/>
          <p:nvPr/>
        </p:nvSpPr>
        <p:spPr>
          <a:xfrm>
            <a:off x="4800600" y="2514600"/>
            <a:ext cx="0" cy="3048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2" name="Shape 602"/>
          <p:cNvSpPr/>
          <p:nvPr/>
        </p:nvSpPr>
        <p:spPr>
          <a:xfrm>
            <a:off x="7239000" y="1981200"/>
            <a:ext cx="0" cy="1143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3" name="Shape 603"/>
          <p:cNvSpPr/>
          <p:nvPr/>
        </p:nvSpPr>
        <p:spPr>
          <a:xfrm>
            <a:off x="7239000" y="3124200"/>
            <a:ext cx="1143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7315199" y="1981199"/>
            <a:ext cx="990601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5" name="Shape 605"/>
          <p:cNvSpPr/>
          <p:nvPr/>
        </p:nvSpPr>
        <p:spPr>
          <a:xfrm>
            <a:off x="8229600" y="2667000"/>
            <a:ext cx="28194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ID</a:t>
            </a:r>
          </a:p>
        </p:txBody>
      </p:sp>
      <p:sp>
        <p:nvSpPr>
          <p:cNvPr id="606" name="Shape 606"/>
          <p:cNvSpPr/>
          <p:nvPr/>
        </p:nvSpPr>
        <p:spPr>
          <a:xfrm>
            <a:off x="6705600" y="1981200"/>
            <a:ext cx="410342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RIR</a:t>
            </a:r>
          </a:p>
        </p:txBody>
      </p:sp>
      <p:sp>
        <p:nvSpPr>
          <p:cNvPr id="607" name="Shape 607"/>
          <p:cNvSpPr/>
          <p:nvPr/>
        </p:nvSpPr>
        <p:spPr>
          <a:xfrm>
            <a:off x="8153400" y="3276600"/>
            <a:ext cx="242439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608" name="Shape 608"/>
          <p:cNvSpPr/>
          <p:nvPr/>
        </p:nvSpPr>
        <p:spPr>
          <a:xfrm>
            <a:off x="5334000" y="3276600"/>
            <a:ext cx="1066800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Money market</a:t>
            </a:r>
          </a:p>
        </p:txBody>
      </p:sp>
      <p:sp>
        <p:nvSpPr>
          <p:cNvPr id="609" name="Shape 609"/>
          <p:cNvSpPr/>
          <p:nvPr/>
        </p:nvSpPr>
        <p:spPr>
          <a:xfrm>
            <a:off x="7315200" y="3276600"/>
            <a:ext cx="9144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Investment demand</a:t>
            </a:r>
          </a:p>
        </p:txBody>
      </p:sp>
      <p:sp>
        <p:nvSpPr>
          <p:cNvPr id="610" name="Shape 610"/>
          <p:cNvSpPr/>
          <p:nvPr/>
        </p:nvSpPr>
        <p:spPr>
          <a:xfrm>
            <a:off x="7086600" y="2438400"/>
            <a:ext cx="0" cy="3810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1" name="Shape 611"/>
          <p:cNvSpPr/>
          <p:nvPr/>
        </p:nvSpPr>
        <p:spPr>
          <a:xfrm>
            <a:off x="7543800" y="3200400"/>
            <a:ext cx="6096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533400" y="16002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PL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" name="Table 614"/>
          <p:cNvGraphicFramePr/>
          <p:nvPr/>
        </p:nvGraphicFramePr>
        <p:xfrm>
          <a:off x="503237" y="530225"/>
          <a:ext cx="8183563" cy="765175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7"/>
              </a:tblGrid>
              <a:tr h="765175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 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5" name="Shape 615"/>
          <p:cNvSpPr/>
          <p:nvPr/>
        </p:nvSpPr>
        <p:spPr>
          <a:xfrm>
            <a:off x="5943600" y="1905000"/>
            <a:ext cx="0" cy="1676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5943600" y="35814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5334000" y="19050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618" name="Shape 618"/>
          <p:cNvSpPr/>
          <p:nvPr/>
        </p:nvSpPr>
        <p:spPr>
          <a:xfrm>
            <a:off x="7772400" y="36576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619" name="Shape 619"/>
          <p:cNvSpPr/>
          <p:nvPr/>
        </p:nvSpPr>
        <p:spPr>
          <a:xfrm>
            <a:off x="7162800" y="21336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0" name="Shape 620"/>
          <p:cNvSpPr/>
          <p:nvPr/>
        </p:nvSpPr>
        <p:spPr>
          <a:xfrm>
            <a:off x="7010400" y="36576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621" name="Shape 621"/>
          <p:cNvSpPr/>
          <p:nvPr/>
        </p:nvSpPr>
        <p:spPr>
          <a:xfrm flipV="1">
            <a:off x="6019800" y="2286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2" name="Shape 622"/>
          <p:cNvSpPr/>
          <p:nvPr/>
        </p:nvSpPr>
        <p:spPr>
          <a:xfrm>
            <a:off x="7772400" y="20574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623" name="Shape 623"/>
          <p:cNvSpPr/>
          <p:nvPr/>
        </p:nvSpPr>
        <p:spPr>
          <a:xfrm>
            <a:off x="6019799" y="2362200"/>
            <a:ext cx="15240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4" name="Shape 624"/>
          <p:cNvSpPr/>
          <p:nvPr/>
        </p:nvSpPr>
        <p:spPr>
          <a:xfrm>
            <a:off x="7391400" y="32004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AD=C+</a:t>
            </a:r>
            <a:r>
              <a:rPr sz="1400" b="1">
                <a:solidFill>
                  <a:srgbClr val="006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Ig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+G+Xn</a:t>
            </a:r>
          </a:p>
        </p:txBody>
      </p:sp>
      <p:sp>
        <p:nvSpPr>
          <p:cNvPr id="625" name="Shape 625"/>
          <p:cNvSpPr/>
          <p:nvPr/>
        </p:nvSpPr>
        <p:spPr>
          <a:xfrm>
            <a:off x="6781800" y="28194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6" name="Shape 626"/>
          <p:cNvSpPr/>
          <p:nvPr/>
        </p:nvSpPr>
        <p:spPr>
          <a:xfrm flipH="1">
            <a:off x="6019800" y="28194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7" name="Shape 627"/>
          <p:cNvSpPr/>
          <p:nvPr/>
        </p:nvSpPr>
        <p:spPr>
          <a:xfrm>
            <a:off x="6477000" y="3733800"/>
            <a:ext cx="32161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628" name="Shape 628"/>
          <p:cNvSpPr/>
          <p:nvPr/>
        </p:nvSpPr>
        <p:spPr>
          <a:xfrm>
            <a:off x="5410200" y="26670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629" name="Shape 629"/>
          <p:cNvSpPr/>
          <p:nvPr/>
        </p:nvSpPr>
        <p:spPr>
          <a:xfrm>
            <a:off x="6553199" y="2209800"/>
            <a:ext cx="1219202" cy="762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0" name="Shape 630"/>
          <p:cNvSpPr/>
          <p:nvPr/>
        </p:nvSpPr>
        <p:spPr>
          <a:xfrm>
            <a:off x="7772400" y="2819400"/>
            <a:ext cx="459827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AD1</a:t>
            </a:r>
          </a:p>
        </p:txBody>
      </p:sp>
      <p:sp>
        <p:nvSpPr>
          <p:cNvPr id="631" name="Shape 631"/>
          <p:cNvSpPr/>
          <p:nvPr/>
        </p:nvSpPr>
        <p:spPr>
          <a:xfrm>
            <a:off x="6248400" y="2514600"/>
            <a:ext cx="6858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2" name="Shape 632"/>
          <p:cNvSpPr/>
          <p:nvPr/>
        </p:nvSpPr>
        <p:spPr>
          <a:xfrm flipH="1">
            <a:off x="990599" y="1752600"/>
            <a:ext cx="1" cy="1600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3" name="Shape 633"/>
          <p:cNvSpPr/>
          <p:nvPr/>
        </p:nvSpPr>
        <p:spPr>
          <a:xfrm>
            <a:off x="990600" y="33528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1066799" y="1828800"/>
            <a:ext cx="1600202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5" name="Shape 635"/>
          <p:cNvSpPr/>
          <p:nvPr/>
        </p:nvSpPr>
        <p:spPr>
          <a:xfrm flipV="1">
            <a:off x="1143000" y="1905000"/>
            <a:ext cx="1600200" cy="1219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6" name="Shape 636"/>
          <p:cNvSpPr/>
          <p:nvPr/>
        </p:nvSpPr>
        <p:spPr>
          <a:xfrm>
            <a:off x="1905000" y="2590800"/>
            <a:ext cx="0" cy="762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7" name="Shape 637"/>
          <p:cNvSpPr/>
          <p:nvPr/>
        </p:nvSpPr>
        <p:spPr>
          <a:xfrm flipH="1">
            <a:off x="990600" y="2514600"/>
            <a:ext cx="9144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2743200" y="1752600"/>
            <a:ext cx="43994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SLF</a:t>
            </a:r>
          </a:p>
        </p:txBody>
      </p:sp>
      <p:sp>
        <p:nvSpPr>
          <p:cNvPr id="639" name="Shape 639"/>
          <p:cNvSpPr/>
          <p:nvPr/>
        </p:nvSpPr>
        <p:spPr>
          <a:xfrm>
            <a:off x="2667000" y="2971800"/>
            <a:ext cx="449757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DLF</a:t>
            </a:r>
          </a:p>
        </p:txBody>
      </p:sp>
      <p:sp>
        <p:nvSpPr>
          <p:cNvPr id="640" name="Shape 640"/>
          <p:cNvSpPr/>
          <p:nvPr/>
        </p:nvSpPr>
        <p:spPr>
          <a:xfrm>
            <a:off x="533400" y="1828800"/>
            <a:ext cx="410342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RIR</a:t>
            </a:r>
          </a:p>
        </p:txBody>
      </p:sp>
      <p:sp>
        <p:nvSpPr>
          <p:cNvPr id="641" name="Shape 641"/>
          <p:cNvSpPr/>
          <p:nvPr/>
        </p:nvSpPr>
        <p:spPr>
          <a:xfrm>
            <a:off x="990600" y="3581400"/>
            <a:ext cx="1522535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Loanable Funds Market</a:t>
            </a:r>
          </a:p>
        </p:txBody>
      </p:sp>
      <p:sp>
        <p:nvSpPr>
          <p:cNvPr id="642" name="Shape 642"/>
          <p:cNvSpPr/>
          <p:nvPr/>
        </p:nvSpPr>
        <p:spPr>
          <a:xfrm>
            <a:off x="2667000" y="3505200"/>
            <a:ext cx="242439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643" name="Shape 643"/>
          <p:cNvSpPr/>
          <p:nvPr/>
        </p:nvSpPr>
        <p:spPr>
          <a:xfrm>
            <a:off x="1600199" y="1600200"/>
            <a:ext cx="1295402" cy="1219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4" name="Shape 644"/>
          <p:cNvSpPr/>
          <p:nvPr/>
        </p:nvSpPr>
        <p:spPr>
          <a:xfrm>
            <a:off x="2971800" y="2590800"/>
            <a:ext cx="54864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DLF1</a:t>
            </a:r>
          </a:p>
        </p:txBody>
      </p:sp>
      <p:sp>
        <p:nvSpPr>
          <p:cNvPr id="645" name="Shape 645"/>
          <p:cNvSpPr/>
          <p:nvPr/>
        </p:nvSpPr>
        <p:spPr>
          <a:xfrm>
            <a:off x="1524000" y="20574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6" name="Shape 646"/>
          <p:cNvSpPr/>
          <p:nvPr/>
        </p:nvSpPr>
        <p:spPr>
          <a:xfrm flipH="1">
            <a:off x="2285999" y="2209800"/>
            <a:ext cx="1" cy="1143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7" name="Shape 647"/>
          <p:cNvSpPr/>
          <p:nvPr/>
        </p:nvSpPr>
        <p:spPr>
          <a:xfrm flipH="1">
            <a:off x="990600" y="2209800"/>
            <a:ext cx="12954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8" name="Shape 648"/>
          <p:cNvSpPr/>
          <p:nvPr/>
        </p:nvSpPr>
        <p:spPr>
          <a:xfrm flipV="1">
            <a:off x="838200" y="2209800"/>
            <a:ext cx="0" cy="533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9" name="Shape 649"/>
          <p:cNvSpPr/>
          <p:nvPr/>
        </p:nvSpPr>
        <p:spPr>
          <a:xfrm>
            <a:off x="1905000" y="35052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0" name="Shape 650"/>
          <p:cNvSpPr/>
          <p:nvPr/>
        </p:nvSpPr>
        <p:spPr>
          <a:xfrm>
            <a:off x="1447799" y="2133599"/>
            <a:ext cx="152402" cy="152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07F09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51" name="Shape 651"/>
          <p:cNvSpPr/>
          <p:nvPr/>
        </p:nvSpPr>
        <p:spPr>
          <a:xfrm>
            <a:off x="1981199" y="2590799"/>
            <a:ext cx="152402" cy="152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07F09"/>
          </a:solidFill>
          <a:ln>
            <a:solidFill/>
            <a:round/>
          </a:ln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52" name="Shape 652"/>
          <p:cNvSpPr/>
          <p:nvPr/>
        </p:nvSpPr>
        <p:spPr>
          <a:xfrm flipH="1" flipV="1">
            <a:off x="1523999" y="2362200"/>
            <a:ext cx="381002" cy="304800"/>
          </a:xfrm>
          <a:prstGeom prst="line">
            <a:avLst/>
          </a:prstGeom>
          <a:ln w="38100">
            <a:solidFill>
              <a:srgbClr val="F07F09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4" name="Table 654"/>
          <p:cNvGraphicFramePr/>
          <p:nvPr/>
        </p:nvGraphicFramePr>
        <p:xfrm>
          <a:off x="503237" y="530225"/>
          <a:ext cx="8183563" cy="688975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7"/>
              </a:tblGrid>
              <a:tr h="688975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55" name="Shape 655"/>
          <p:cNvSpPr/>
          <p:nvPr/>
        </p:nvSpPr>
        <p:spPr>
          <a:xfrm>
            <a:off x="3962400" y="1270000"/>
            <a:ext cx="1257186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Xn Effects</a:t>
            </a:r>
          </a:p>
        </p:txBody>
      </p:sp>
      <p:sp>
        <p:nvSpPr>
          <p:cNvPr id="656" name="Shape 656"/>
          <p:cNvSpPr/>
          <p:nvPr/>
        </p:nvSpPr>
        <p:spPr>
          <a:xfrm flipH="1">
            <a:off x="609599" y="2667000"/>
            <a:ext cx="1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7" name="Shape 657"/>
          <p:cNvSpPr/>
          <p:nvPr/>
        </p:nvSpPr>
        <p:spPr>
          <a:xfrm>
            <a:off x="609600" y="4038600"/>
            <a:ext cx="14478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8" name="Shape 658"/>
          <p:cNvSpPr/>
          <p:nvPr/>
        </p:nvSpPr>
        <p:spPr>
          <a:xfrm flipH="1">
            <a:off x="2590799" y="2667000"/>
            <a:ext cx="1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9" name="Shape 659"/>
          <p:cNvSpPr/>
          <p:nvPr/>
        </p:nvSpPr>
        <p:spPr>
          <a:xfrm>
            <a:off x="2590800" y="4038600"/>
            <a:ext cx="14478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5486400" y="25146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1" name="Shape 661"/>
          <p:cNvSpPr/>
          <p:nvPr/>
        </p:nvSpPr>
        <p:spPr>
          <a:xfrm>
            <a:off x="5486400" y="3962400"/>
            <a:ext cx="13716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2" name="Shape 662"/>
          <p:cNvSpPr/>
          <p:nvPr/>
        </p:nvSpPr>
        <p:spPr>
          <a:xfrm>
            <a:off x="7391400" y="25146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3" name="Shape 663"/>
          <p:cNvSpPr/>
          <p:nvPr/>
        </p:nvSpPr>
        <p:spPr>
          <a:xfrm>
            <a:off x="7391400" y="3962400"/>
            <a:ext cx="1295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64" name="Shape 664"/>
          <p:cNvSpPr/>
          <p:nvPr/>
        </p:nvSpPr>
        <p:spPr>
          <a:xfrm>
            <a:off x="2133600" y="25146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$/Yen</a:t>
            </a:r>
          </a:p>
        </p:txBody>
      </p:sp>
      <p:sp>
        <p:nvSpPr>
          <p:cNvPr id="665" name="Shape 665"/>
          <p:cNvSpPr/>
          <p:nvPr/>
        </p:nvSpPr>
        <p:spPr>
          <a:xfrm>
            <a:off x="0" y="2514600"/>
            <a:ext cx="59055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Yen/$</a:t>
            </a:r>
          </a:p>
        </p:txBody>
      </p:sp>
      <p:sp>
        <p:nvSpPr>
          <p:cNvPr id="666" name="Shape 666"/>
          <p:cNvSpPr/>
          <p:nvPr/>
        </p:nvSpPr>
        <p:spPr>
          <a:xfrm>
            <a:off x="6858000" y="23622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$/Yen</a:t>
            </a:r>
          </a:p>
        </p:txBody>
      </p:sp>
      <p:sp>
        <p:nvSpPr>
          <p:cNvPr id="667" name="Shape 667"/>
          <p:cNvSpPr/>
          <p:nvPr/>
        </p:nvSpPr>
        <p:spPr>
          <a:xfrm>
            <a:off x="4876800" y="24384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Yen/$</a:t>
            </a:r>
          </a:p>
        </p:txBody>
      </p:sp>
      <p:sp>
        <p:nvSpPr>
          <p:cNvPr id="668" name="Shape 668"/>
          <p:cNvSpPr/>
          <p:nvPr/>
        </p:nvSpPr>
        <p:spPr>
          <a:xfrm>
            <a:off x="898525" y="4151312"/>
            <a:ext cx="58679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USD</a:t>
            </a:r>
          </a:p>
        </p:txBody>
      </p:sp>
      <p:sp>
        <p:nvSpPr>
          <p:cNvPr id="669" name="Shape 669"/>
          <p:cNvSpPr/>
          <p:nvPr/>
        </p:nvSpPr>
        <p:spPr>
          <a:xfrm>
            <a:off x="7772400" y="4114800"/>
            <a:ext cx="4899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Yen</a:t>
            </a:r>
          </a:p>
        </p:txBody>
      </p:sp>
      <p:sp>
        <p:nvSpPr>
          <p:cNvPr id="670" name="Shape 670"/>
          <p:cNvSpPr/>
          <p:nvPr/>
        </p:nvSpPr>
        <p:spPr>
          <a:xfrm>
            <a:off x="3124200" y="4191000"/>
            <a:ext cx="4899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Yen</a:t>
            </a:r>
          </a:p>
        </p:txBody>
      </p:sp>
      <p:sp>
        <p:nvSpPr>
          <p:cNvPr id="671" name="Shape 671"/>
          <p:cNvSpPr/>
          <p:nvPr/>
        </p:nvSpPr>
        <p:spPr>
          <a:xfrm>
            <a:off x="5791200" y="4114800"/>
            <a:ext cx="58679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USD</a:t>
            </a:r>
          </a:p>
        </p:txBody>
      </p:sp>
      <p:sp>
        <p:nvSpPr>
          <p:cNvPr id="672" name="Shape 672"/>
          <p:cNvSpPr/>
          <p:nvPr/>
        </p:nvSpPr>
        <p:spPr>
          <a:xfrm>
            <a:off x="685800" y="2666999"/>
            <a:ext cx="1219200" cy="1143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3" name="Shape 673"/>
          <p:cNvSpPr/>
          <p:nvPr/>
        </p:nvSpPr>
        <p:spPr>
          <a:xfrm flipV="1">
            <a:off x="685800" y="2743199"/>
            <a:ext cx="1219200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4" name="Shape 674"/>
          <p:cNvSpPr/>
          <p:nvPr/>
        </p:nvSpPr>
        <p:spPr>
          <a:xfrm>
            <a:off x="2743199" y="2819400"/>
            <a:ext cx="1219202" cy="1066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5" name="Shape 675"/>
          <p:cNvSpPr/>
          <p:nvPr/>
        </p:nvSpPr>
        <p:spPr>
          <a:xfrm flipV="1">
            <a:off x="2667000" y="2895599"/>
            <a:ext cx="1371601" cy="9144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6" name="Shape 676"/>
          <p:cNvSpPr/>
          <p:nvPr/>
        </p:nvSpPr>
        <p:spPr>
          <a:xfrm>
            <a:off x="5562600" y="2666999"/>
            <a:ext cx="1219200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7" name="Shape 677"/>
          <p:cNvSpPr/>
          <p:nvPr/>
        </p:nvSpPr>
        <p:spPr>
          <a:xfrm flipV="1">
            <a:off x="5562600" y="2895599"/>
            <a:ext cx="1219201" cy="762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8" name="Shape 678"/>
          <p:cNvSpPr/>
          <p:nvPr/>
        </p:nvSpPr>
        <p:spPr>
          <a:xfrm>
            <a:off x="7467600" y="2743199"/>
            <a:ext cx="1143001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9" name="Shape 679"/>
          <p:cNvSpPr/>
          <p:nvPr/>
        </p:nvSpPr>
        <p:spPr>
          <a:xfrm flipV="1">
            <a:off x="7391399" y="2743200"/>
            <a:ext cx="12192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0" name="Shape 680"/>
          <p:cNvSpPr/>
          <p:nvPr/>
        </p:nvSpPr>
        <p:spPr>
          <a:xfrm>
            <a:off x="1828800" y="3581400"/>
            <a:ext cx="298957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</a:t>
            </a:r>
          </a:p>
        </p:txBody>
      </p:sp>
      <p:sp>
        <p:nvSpPr>
          <p:cNvPr id="681" name="Shape 681"/>
          <p:cNvSpPr/>
          <p:nvPr/>
        </p:nvSpPr>
        <p:spPr>
          <a:xfrm>
            <a:off x="1524000" y="2590800"/>
            <a:ext cx="36988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S$</a:t>
            </a:r>
          </a:p>
        </p:txBody>
      </p:sp>
      <p:sp>
        <p:nvSpPr>
          <p:cNvPr id="682" name="Shape 682"/>
          <p:cNvSpPr/>
          <p:nvPr/>
        </p:nvSpPr>
        <p:spPr>
          <a:xfrm>
            <a:off x="3810000" y="3657600"/>
            <a:ext cx="57308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DYen</a:t>
            </a:r>
          </a:p>
        </p:txBody>
      </p:sp>
      <p:sp>
        <p:nvSpPr>
          <p:cNvPr id="683" name="Shape 683"/>
          <p:cNvSpPr/>
          <p:nvPr/>
        </p:nvSpPr>
        <p:spPr>
          <a:xfrm>
            <a:off x="3581400" y="2590800"/>
            <a:ext cx="47688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</a:t>
            </a:r>
          </a:p>
        </p:txBody>
      </p:sp>
      <p:sp>
        <p:nvSpPr>
          <p:cNvPr id="684" name="Shape 684"/>
          <p:cNvSpPr/>
          <p:nvPr/>
        </p:nvSpPr>
        <p:spPr>
          <a:xfrm>
            <a:off x="6705600" y="3581400"/>
            <a:ext cx="298957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</a:t>
            </a:r>
          </a:p>
        </p:txBody>
      </p:sp>
      <p:sp>
        <p:nvSpPr>
          <p:cNvPr id="685" name="Shape 685"/>
          <p:cNvSpPr/>
          <p:nvPr/>
        </p:nvSpPr>
        <p:spPr>
          <a:xfrm>
            <a:off x="6629400" y="2667000"/>
            <a:ext cx="29054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S$</a:t>
            </a:r>
          </a:p>
        </p:txBody>
      </p:sp>
      <p:sp>
        <p:nvSpPr>
          <p:cNvPr id="686" name="Shape 686"/>
          <p:cNvSpPr/>
          <p:nvPr/>
        </p:nvSpPr>
        <p:spPr>
          <a:xfrm>
            <a:off x="8553450" y="3505200"/>
            <a:ext cx="48528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DYen</a:t>
            </a:r>
          </a:p>
        </p:txBody>
      </p:sp>
      <p:sp>
        <p:nvSpPr>
          <p:cNvPr id="687" name="Shape 687"/>
          <p:cNvSpPr/>
          <p:nvPr/>
        </p:nvSpPr>
        <p:spPr>
          <a:xfrm>
            <a:off x="8305800" y="2514600"/>
            <a:ext cx="47688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</a:t>
            </a:r>
          </a:p>
        </p:txBody>
      </p:sp>
      <p:sp>
        <p:nvSpPr>
          <p:cNvPr id="688" name="Shape 688"/>
          <p:cNvSpPr/>
          <p:nvPr/>
        </p:nvSpPr>
        <p:spPr>
          <a:xfrm flipH="1">
            <a:off x="1295399" y="3276600"/>
            <a:ext cx="1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9" name="Shape 689"/>
          <p:cNvSpPr/>
          <p:nvPr/>
        </p:nvSpPr>
        <p:spPr>
          <a:xfrm flipH="1">
            <a:off x="609600" y="3201670"/>
            <a:ext cx="6858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0" name="Shape 690"/>
          <p:cNvSpPr/>
          <p:nvPr/>
        </p:nvSpPr>
        <p:spPr>
          <a:xfrm>
            <a:off x="3352800" y="33528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1" name="Shape 691"/>
          <p:cNvSpPr/>
          <p:nvPr/>
        </p:nvSpPr>
        <p:spPr>
          <a:xfrm flipH="1">
            <a:off x="2590800" y="33528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2" name="Shape 692"/>
          <p:cNvSpPr/>
          <p:nvPr/>
        </p:nvSpPr>
        <p:spPr>
          <a:xfrm>
            <a:off x="6248400" y="3276600"/>
            <a:ext cx="0" cy="6096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3" name="Shape 693"/>
          <p:cNvSpPr/>
          <p:nvPr/>
        </p:nvSpPr>
        <p:spPr>
          <a:xfrm flipH="1">
            <a:off x="5486400" y="32004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4" name="Shape 694"/>
          <p:cNvSpPr/>
          <p:nvPr/>
        </p:nvSpPr>
        <p:spPr>
          <a:xfrm>
            <a:off x="8001000" y="32004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5" name="Shape 695"/>
          <p:cNvSpPr/>
          <p:nvPr/>
        </p:nvSpPr>
        <p:spPr>
          <a:xfrm flipH="1">
            <a:off x="7391400" y="3200400"/>
            <a:ext cx="6096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6" name="Shape 696"/>
          <p:cNvSpPr/>
          <p:nvPr/>
        </p:nvSpPr>
        <p:spPr>
          <a:xfrm>
            <a:off x="990600" y="2590799"/>
            <a:ext cx="1066800" cy="9906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7" name="Shape 697"/>
          <p:cNvSpPr/>
          <p:nvPr/>
        </p:nvSpPr>
        <p:spPr>
          <a:xfrm flipV="1">
            <a:off x="3200400" y="3200400"/>
            <a:ext cx="990601" cy="685800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8" name="Shape 698"/>
          <p:cNvSpPr/>
          <p:nvPr/>
        </p:nvSpPr>
        <p:spPr>
          <a:xfrm>
            <a:off x="5562600" y="3124199"/>
            <a:ext cx="1066800" cy="7620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9" name="Shape 699"/>
          <p:cNvSpPr/>
          <p:nvPr/>
        </p:nvSpPr>
        <p:spPr>
          <a:xfrm flipV="1">
            <a:off x="7467599" y="2514599"/>
            <a:ext cx="914401" cy="7620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0" name="Shape 700"/>
          <p:cNvSpPr/>
          <p:nvPr/>
        </p:nvSpPr>
        <p:spPr>
          <a:xfrm flipV="1">
            <a:off x="457200" y="2971800"/>
            <a:ext cx="0" cy="3810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1" name="Shape 701"/>
          <p:cNvSpPr/>
          <p:nvPr/>
        </p:nvSpPr>
        <p:spPr>
          <a:xfrm>
            <a:off x="2514600" y="3048000"/>
            <a:ext cx="0" cy="533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2" name="Shape 702"/>
          <p:cNvSpPr/>
          <p:nvPr/>
        </p:nvSpPr>
        <p:spPr>
          <a:xfrm>
            <a:off x="1219200" y="4191000"/>
            <a:ext cx="5334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3" name="Shape 703"/>
          <p:cNvSpPr/>
          <p:nvPr/>
        </p:nvSpPr>
        <p:spPr>
          <a:xfrm>
            <a:off x="3276600" y="4191000"/>
            <a:ext cx="5334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4" name="Shape 704"/>
          <p:cNvSpPr/>
          <p:nvPr/>
        </p:nvSpPr>
        <p:spPr>
          <a:xfrm>
            <a:off x="5334000" y="3124200"/>
            <a:ext cx="0" cy="3810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5" name="Shape 705"/>
          <p:cNvSpPr/>
          <p:nvPr/>
        </p:nvSpPr>
        <p:spPr>
          <a:xfrm flipV="1">
            <a:off x="7239000" y="2895600"/>
            <a:ext cx="0" cy="533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6" name="Shape 706"/>
          <p:cNvSpPr/>
          <p:nvPr/>
        </p:nvSpPr>
        <p:spPr>
          <a:xfrm flipH="1">
            <a:off x="5943600" y="41148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7" name="Shape 707"/>
          <p:cNvSpPr/>
          <p:nvPr/>
        </p:nvSpPr>
        <p:spPr>
          <a:xfrm flipH="1">
            <a:off x="7696200" y="41148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8" name="Shape 708"/>
          <p:cNvSpPr/>
          <p:nvPr/>
        </p:nvSpPr>
        <p:spPr>
          <a:xfrm>
            <a:off x="1905000" y="3276600"/>
            <a:ext cx="5334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D$1</a:t>
            </a:r>
          </a:p>
        </p:txBody>
      </p:sp>
      <p:sp>
        <p:nvSpPr>
          <p:cNvPr id="709" name="Shape 709"/>
          <p:cNvSpPr/>
          <p:nvPr/>
        </p:nvSpPr>
        <p:spPr>
          <a:xfrm>
            <a:off x="3810000" y="2971800"/>
            <a:ext cx="8382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SYen1</a:t>
            </a:r>
          </a:p>
        </p:txBody>
      </p:sp>
      <p:sp>
        <p:nvSpPr>
          <p:cNvPr id="710" name="Shape 710"/>
          <p:cNvSpPr/>
          <p:nvPr/>
        </p:nvSpPr>
        <p:spPr>
          <a:xfrm>
            <a:off x="7924800" y="2286000"/>
            <a:ext cx="7620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SYen1</a:t>
            </a:r>
          </a:p>
        </p:txBody>
      </p:sp>
      <p:sp>
        <p:nvSpPr>
          <p:cNvPr id="711" name="Shape 711"/>
          <p:cNvSpPr/>
          <p:nvPr/>
        </p:nvSpPr>
        <p:spPr>
          <a:xfrm>
            <a:off x="6400800" y="3733800"/>
            <a:ext cx="6858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D$1</a:t>
            </a:r>
          </a:p>
        </p:txBody>
      </p:sp>
      <p:sp>
        <p:nvSpPr>
          <p:cNvPr id="712" name="Shape 712"/>
          <p:cNvSpPr/>
          <p:nvPr/>
        </p:nvSpPr>
        <p:spPr>
          <a:xfrm>
            <a:off x="1447800" y="3276600"/>
            <a:ext cx="2286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3" name="Shape 713"/>
          <p:cNvSpPr/>
          <p:nvPr/>
        </p:nvSpPr>
        <p:spPr>
          <a:xfrm>
            <a:off x="3581400" y="32766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4" name="Shape 714"/>
          <p:cNvSpPr/>
          <p:nvPr/>
        </p:nvSpPr>
        <p:spPr>
          <a:xfrm flipH="1">
            <a:off x="5638800" y="3124200"/>
            <a:ext cx="4572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5" name="Shape 715"/>
          <p:cNvSpPr/>
          <p:nvPr/>
        </p:nvSpPr>
        <p:spPr>
          <a:xfrm flipH="1">
            <a:off x="7848600" y="2971800"/>
            <a:ext cx="381000" cy="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6" name="Shape 716"/>
          <p:cNvSpPr/>
          <p:nvPr/>
        </p:nvSpPr>
        <p:spPr>
          <a:xfrm flipH="1">
            <a:off x="4648200" y="1752600"/>
            <a:ext cx="1" cy="44196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17" name="Shape 717"/>
          <p:cNvSpPr/>
          <p:nvPr/>
        </p:nvSpPr>
        <p:spPr>
          <a:xfrm>
            <a:off x="683624" y="4637223"/>
            <a:ext cx="3661952" cy="168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RIR increases, demand for $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increases, $ appreciates,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exports decrease and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imports increase, Xn decreases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(or S$ decreases,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with DYen decrease)</a:t>
            </a:r>
          </a:p>
        </p:txBody>
      </p:sp>
      <p:sp>
        <p:nvSpPr>
          <p:cNvPr id="718" name="Shape 718"/>
          <p:cNvSpPr/>
          <p:nvPr/>
        </p:nvSpPr>
        <p:spPr>
          <a:xfrm>
            <a:off x="4800600" y="4724400"/>
            <a:ext cx="4068475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NIR and RIR decreases, demand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for $ decreases, $ depreciates,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exports increase, imports decrease,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Xn increases (or S$ increases with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DYen increase) </a:t>
            </a:r>
          </a:p>
        </p:txBody>
      </p:sp>
      <p:sp>
        <p:nvSpPr>
          <p:cNvPr id="719" name="Shape 719"/>
          <p:cNvSpPr/>
          <p:nvPr/>
        </p:nvSpPr>
        <p:spPr>
          <a:xfrm flipH="1">
            <a:off x="685800" y="3049270"/>
            <a:ext cx="7620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0" name="Shape 720"/>
          <p:cNvSpPr/>
          <p:nvPr/>
        </p:nvSpPr>
        <p:spPr>
          <a:xfrm flipH="1">
            <a:off x="1524635" y="3048634"/>
            <a:ext cx="1" cy="9144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1" name="Shape 721"/>
          <p:cNvSpPr/>
          <p:nvPr/>
        </p:nvSpPr>
        <p:spPr>
          <a:xfrm flipH="1">
            <a:off x="2590800" y="3582670"/>
            <a:ext cx="10668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3658234" y="3658234"/>
            <a:ext cx="1" cy="3810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3" name="Shape 723"/>
          <p:cNvSpPr/>
          <p:nvPr/>
        </p:nvSpPr>
        <p:spPr>
          <a:xfrm>
            <a:off x="5944234" y="3429634"/>
            <a:ext cx="1" cy="5334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4" name="Shape 724"/>
          <p:cNvSpPr/>
          <p:nvPr/>
        </p:nvSpPr>
        <p:spPr>
          <a:xfrm flipH="1">
            <a:off x="5410200" y="3430270"/>
            <a:ext cx="5334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5" name="Shape 725"/>
          <p:cNvSpPr/>
          <p:nvPr/>
        </p:nvSpPr>
        <p:spPr>
          <a:xfrm>
            <a:off x="7773034" y="3048634"/>
            <a:ext cx="1" cy="9144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6" name="Shape 726"/>
          <p:cNvSpPr/>
          <p:nvPr/>
        </p:nvSpPr>
        <p:spPr>
          <a:xfrm flipH="1">
            <a:off x="7391400" y="2973070"/>
            <a:ext cx="3810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/>
          <p:nvPr/>
        </p:nvSpPr>
        <p:spPr>
          <a:xfrm flipH="1">
            <a:off x="3124199" y="990600"/>
            <a:ext cx="1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9" name="Shape 729"/>
          <p:cNvSpPr/>
          <p:nvPr/>
        </p:nvSpPr>
        <p:spPr>
          <a:xfrm>
            <a:off x="3124200" y="2514600"/>
            <a:ext cx="27432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0" name="Shape 730"/>
          <p:cNvSpPr/>
          <p:nvPr/>
        </p:nvSpPr>
        <p:spPr>
          <a:xfrm>
            <a:off x="2209800" y="9144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731" name="Shape 731"/>
          <p:cNvSpPr/>
          <p:nvPr/>
        </p:nvSpPr>
        <p:spPr>
          <a:xfrm>
            <a:off x="4648200" y="26670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732" name="Shape 732"/>
          <p:cNvSpPr/>
          <p:nvPr/>
        </p:nvSpPr>
        <p:spPr>
          <a:xfrm>
            <a:off x="4191000" y="10668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3" name="Shape 733"/>
          <p:cNvSpPr/>
          <p:nvPr/>
        </p:nvSpPr>
        <p:spPr>
          <a:xfrm>
            <a:off x="3886200" y="685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734" name="Shape 734"/>
          <p:cNvSpPr/>
          <p:nvPr/>
        </p:nvSpPr>
        <p:spPr>
          <a:xfrm>
            <a:off x="4038600" y="25908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735" name="Shape 735"/>
          <p:cNvSpPr/>
          <p:nvPr/>
        </p:nvSpPr>
        <p:spPr>
          <a:xfrm flipV="1">
            <a:off x="3352799" y="1143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6" name="Shape 736"/>
          <p:cNvSpPr/>
          <p:nvPr/>
        </p:nvSpPr>
        <p:spPr>
          <a:xfrm>
            <a:off x="5105400" y="9652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737" name="Shape 737"/>
          <p:cNvSpPr/>
          <p:nvPr/>
        </p:nvSpPr>
        <p:spPr>
          <a:xfrm>
            <a:off x="4038599" y="1143000"/>
            <a:ext cx="15240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8" name="Shape 738"/>
          <p:cNvSpPr/>
          <p:nvPr/>
        </p:nvSpPr>
        <p:spPr>
          <a:xfrm>
            <a:off x="5410200" y="17526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739" name="Shape 739"/>
          <p:cNvSpPr/>
          <p:nvPr/>
        </p:nvSpPr>
        <p:spPr>
          <a:xfrm>
            <a:off x="4572000" y="1447800"/>
            <a:ext cx="0" cy="9906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0" name="Shape 740"/>
          <p:cNvSpPr/>
          <p:nvPr/>
        </p:nvSpPr>
        <p:spPr>
          <a:xfrm flipH="1" flipV="1">
            <a:off x="3124200" y="1447799"/>
            <a:ext cx="12954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1" name="Shape 741"/>
          <p:cNvSpPr/>
          <p:nvPr/>
        </p:nvSpPr>
        <p:spPr>
          <a:xfrm>
            <a:off x="4419600" y="2514600"/>
            <a:ext cx="457200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742" name="Shape 742"/>
          <p:cNvSpPr/>
          <p:nvPr/>
        </p:nvSpPr>
        <p:spPr>
          <a:xfrm>
            <a:off x="2590800" y="12954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graphicFrame>
        <p:nvGraphicFramePr>
          <p:cNvPr id="743" name="Table 743"/>
          <p:cNvGraphicFramePr/>
          <p:nvPr/>
        </p:nvGraphicFramePr>
        <p:xfrm>
          <a:off x="533400" y="3581400"/>
          <a:ext cx="8183564" cy="2209800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8"/>
              </a:tblGrid>
              <a:tr h="628650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Increase taxes to decrease disposable income and consumption spending,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And/or decrease government spending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endParaRPr sz="1400"/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Creates a surplus budget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OMO -Sell bonds increases fed funds rate, increase rr, increase discount rate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endParaRPr sz="1400"/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This decreases money supply in</a:t>
                      </a:r>
                    </a:p>
                    <a:p>
                      <a:pPr lvl="0" algn="l">
                        <a:spcBef>
                          <a:spcPts val="200"/>
                        </a:spcBef>
                        <a:defRPr sz="1800" b="0" i="0"/>
                      </a:pPr>
                      <a:r>
                        <a:rPr sz="1400"/>
                        <a:t>Money market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44" name="Shape 744"/>
          <p:cNvSpPr/>
          <p:nvPr/>
        </p:nvSpPr>
        <p:spPr>
          <a:xfrm>
            <a:off x="761999" y="5867400"/>
            <a:ext cx="774014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Assume demand pull inflation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6" name="Table 746"/>
          <p:cNvGraphicFramePr/>
          <p:nvPr/>
        </p:nvGraphicFramePr>
        <p:xfrm>
          <a:off x="457200" y="457200"/>
          <a:ext cx="8183562" cy="688975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7"/>
              </a:tblGrid>
              <a:tr h="688975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47" name="Shape 747"/>
          <p:cNvSpPr/>
          <p:nvPr/>
        </p:nvSpPr>
        <p:spPr>
          <a:xfrm flipH="1">
            <a:off x="990599" y="1600200"/>
            <a:ext cx="2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990600" y="31242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6324600" y="3327400"/>
            <a:ext cx="242439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750" name="Shape 750"/>
          <p:cNvSpPr/>
          <p:nvPr/>
        </p:nvSpPr>
        <p:spPr>
          <a:xfrm>
            <a:off x="2667000" y="32004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751" name="Shape 751"/>
          <p:cNvSpPr/>
          <p:nvPr/>
        </p:nvSpPr>
        <p:spPr>
          <a:xfrm flipH="1">
            <a:off x="2057399" y="1676400"/>
            <a:ext cx="1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1905000" y="32004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753" name="Shape 753"/>
          <p:cNvSpPr/>
          <p:nvPr/>
        </p:nvSpPr>
        <p:spPr>
          <a:xfrm flipV="1">
            <a:off x="1219200" y="1752600"/>
            <a:ext cx="1752600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4" name="Shape 754"/>
          <p:cNvSpPr/>
          <p:nvPr/>
        </p:nvSpPr>
        <p:spPr>
          <a:xfrm>
            <a:off x="3048000" y="15240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755" name="Shape 755"/>
          <p:cNvSpPr/>
          <p:nvPr/>
        </p:nvSpPr>
        <p:spPr>
          <a:xfrm>
            <a:off x="1295399" y="1752600"/>
            <a:ext cx="15240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6" name="Shape 756"/>
          <p:cNvSpPr/>
          <p:nvPr/>
        </p:nvSpPr>
        <p:spPr>
          <a:xfrm>
            <a:off x="3048000" y="22860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AD=</a:t>
            </a:r>
            <a:r>
              <a:rPr sz="1400" b="1">
                <a:solidFill>
                  <a:srgbClr val="006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+Ig+</a:t>
            </a:r>
            <a:r>
              <a:rPr sz="1400" b="1">
                <a:solidFill>
                  <a:srgbClr val="006600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rPr>
              <a:t>G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+Xn</a:t>
            </a:r>
          </a:p>
        </p:txBody>
      </p:sp>
      <p:sp>
        <p:nvSpPr>
          <p:cNvPr id="757" name="Shape 757"/>
          <p:cNvSpPr/>
          <p:nvPr/>
        </p:nvSpPr>
        <p:spPr>
          <a:xfrm flipH="1">
            <a:off x="2438399" y="2057400"/>
            <a:ext cx="1" cy="1066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8" name="Shape 758"/>
          <p:cNvSpPr/>
          <p:nvPr/>
        </p:nvSpPr>
        <p:spPr>
          <a:xfrm flipH="1">
            <a:off x="990600" y="2058670"/>
            <a:ext cx="13716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59" name="Shape 759"/>
          <p:cNvSpPr/>
          <p:nvPr/>
        </p:nvSpPr>
        <p:spPr>
          <a:xfrm>
            <a:off x="2286000" y="3200400"/>
            <a:ext cx="457200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760" name="Shape 760"/>
          <p:cNvSpPr/>
          <p:nvPr/>
        </p:nvSpPr>
        <p:spPr>
          <a:xfrm>
            <a:off x="457200" y="1981200"/>
            <a:ext cx="337057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761" name="Shape 761"/>
          <p:cNvSpPr/>
          <p:nvPr/>
        </p:nvSpPr>
        <p:spPr>
          <a:xfrm>
            <a:off x="1752599" y="1600200"/>
            <a:ext cx="13716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2" name="Shape 762"/>
          <p:cNvSpPr/>
          <p:nvPr/>
        </p:nvSpPr>
        <p:spPr>
          <a:xfrm>
            <a:off x="2667000" y="2667000"/>
            <a:ext cx="68580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AD2</a:t>
            </a:r>
          </a:p>
        </p:txBody>
      </p:sp>
      <p:sp>
        <p:nvSpPr>
          <p:cNvPr id="763" name="Shape 763"/>
          <p:cNvSpPr/>
          <p:nvPr/>
        </p:nvSpPr>
        <p:spPr>
          <a:xfrm>
            <a:off x="5029200" y="1828800"/>
            <a:ext cx="0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4" name="Shape 764"/>
          <p:cNvSpPr/>
          <p:nvPr/>
        </p:nvSpPr>
        <p:spPr>
          <a:xfrm>
            <a:off x="5029200" y="3200400"/>
            <a:ext cx="1676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5" name="Shape 765"/>
          <p:cNvSpPr/>
          <p:nvPr/>
        </p:nvSpPr>
        <p:spPr>
          <a:xfrm>
            <a:off x="4495800" y="1879600"/>
            <a:ext cx="410342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NIR</a:t>
            </a:r>
          </a:p>
        </p:txBody>
      </p:sp>
      <p:sp>
        <p:nvSpPr>
          <p:cNvPr id="766" name="Shape 766"/>
          <p:cNvSpPr/>
          <p:nvPr/>
        </p:nvSpPr>
        <p:spPr>
          <a:xfrm>
            <a:off x="5791200" y="1981200"/>
            <a:ext cx="0" cy="1219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7" name="Shape 767"/>
          <p:cNvSpPr/>
          <p:nvPr/>
        </p:nvSpPr>
        <p:spPr>
          <a:xfrm>
            <a:off x="5181599" y="2209799"/>
            <a:ext cx="1295402" cy="762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68" name="Shape 768"/>
          <p:cNvSpPr/>
          <p:nvPr/>
        </p:nvSpPr>
        <p:spPr>
          <a:xfrm>
            <a:off x="5562600" y="1651000"/>
            <a:ext cx="469724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MS1</a:t>
            </a:r>
          </a:p>
        </p:txBody>
      </p:sp>
      <p:sp>
        <p:nvSpPr>
          <p:cNvPr id="769" name="Shape 769"/>
          <p:cNvSpPr/>
          <p:nvPr/>
        </p:nvSpPr>
        <p:spPr>
          <a:xfrm>
            <a:off x="6477000" y="2794000"/>
            <a:ext cx="38065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MD</a:t>
            </a:r>
          </a:p>
        </p:txBody>
      </p:sp>
      <p:sp>
        <p:nvSpPr>
          <p:cNvPr id="770" name="Shape 770"/>
          <p:cNvSpPr/>
          <p:nvPr/>
        </p:nvSpPr>
        <p:spPr>
          <a:xfrm flipH="1">
            <a:off x="5029200" y="25908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1" name="Shape 771"/>
          <p:cNvSpPr/>
          <p:nvPr/>
        </p:nvSpPr>
        <p:spPr>
          <a:xfrm>
            <a:off x="6248400" y="1905000"/>
            <a:ext cx="0" cy="1295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2" name="Shape 772"/>
          <p:cNvSpPr/>
          <p:nvPr/>
        </p:nvSpPr>
        <p:spPr>
          <a:xfrm>
            <a:off x="6019800" y="1676400"/>
            <a:ext cx="37084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MS</a:t>
            </a:r>
          </a:p>
        </p:txBody>
      </p:sp>
      <p:sp>
        <p:nvSpPr>
          <p:cNvPr id="773" name="Shape 773"/>
          <p:cNvSpPr/>
          <p:nvPr/>
        </p:nvSpPr>
        <p:spPr>
          <a:xfrm flipH="1">
            <a:off x="5029200" y="2819400"/>
            <a:ext cx="12192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4" name="Shape 774"/>
          <p:cNvSpPr/>
          <p:nvPr/>
        </p:nvSpPr>
        <p:spPr>
          <a:xfrm>
            <a:off x="7239000" y="1981200"/>
            <a:ext cx="0" cy="1143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5" name="Shape 775"/>
          <p:cNvSpPr/>
          <p:nvPr/>
        </p:nvSpPr>
        <p:spPr>
          <a:xfrm>
            <a:off x="7239000" y="3124200"/>
            <a:ext cx="1143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6" name="Shape 776"/>
          <p:cNvSpPr/>
          <p:nvPr/>
        </p:nvSpPr>
        <p:spPr>
          <a:xfrm>
            <a:off x="7315199" y="1981199"/>
            <a:ext cx="990601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77" name="Shape 777"/>
          <p:cNvSpPr/>
          <p:nvPr/>
        </p:nvSpPr>
        <p:spPr>
          <a:xfrm>
            <a:off x="8229600" y="2667000"/>
            <a:ext cx="28194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ID</a:t>
            </a:r>
          </a:p>
        </p:txBody>
      </p:sp>
      <p:sp>
        <p:nvSpPr>
          <p:cNvPr id="778" name="Shape 778"/>
          <p:cNvSpPr/>
          <p:nvPr/>
        </p:nvSpPr>
        <p:spPr>
          <a:xfrm>
            <a:off x="6705600" y="1981200"/>
            <a:ext cx="410342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RIR</a:t>
            </a:r>
          </a:p>
        </p:txBody>
      </p:sp>
      <p:sp>
        <p:nvSpPr>
          <p:cNvPr id="779" name="Shape 779"/>
          <p:cNvSpPr/>
          <p:nvPr/>
        </p:nvSpPr>
        <p:spPr>
          <a:xfrm>
            <a:off x="8153400" y="3276600"/>
            <a:ext cx="242439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780" name="Shape 780"/>
          <p:cNvSpPr/>
          <p:nvPr/>
        </p:nvSpPr>
        <p:spPr>
          <a:xfrm>
            <a:off x="5334000" y="3276600"/>
            <a:ext cx="1066800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Money market</a:t>
            </a:r>
          </a:p>
        </p:txBody>
      </p:sp>
      <p:sp>
        <p:nvSpPr>
          <p:cNvPr id="781" name="Shape 781"/>
          <p:cNvSpPr/>
          <p:nvPr/>
        </p:nvSpPr>
        <p:spPr>
          <a:xfrm>
            <a:off x="7315200" y="3276600"/>
            <a:ext cx="9144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Investment demand</a:t>
            </a:r>
          </a:p>
        </p:txBody>
      </p:sp>
      <p:sp>
        <p:nvSpPr>
          <p:cNvPr id="782" name="Shape 782"/>
          <p:cNvSpPr/>
          <p:nvPr/>
        </p:nvSpPr>
        <p:spPr>
          <a:xfrm flipH="1" flipV="1">
            <a:off x="1676400" y="1904999"/>
            <a:ext cx="4572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3" name="Shape 783"/>
          <p:cNvSpPr/>
          <p:nvPr/>
        </p:nvSpPr>
        <p:spPr>
          <a:xfrm>
            <a:off x="457200" y="14478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PL</a:t>
            </a:r>
          </a:p>
        </p:txBody>
      </p:sp>
      <p:sp>
        <p:nvSpPr>
          <p:cNvPr id="784" name="Shape 784"/>
          <p:cNvSpPr/>
          <p:nvPr/>
        </p:nvSpPr>
        <p:spPr>
          <a:xfrm flipV="1">
            <a:off x="4952206" y="2439193"/>
            <a:ext cx="1589" cy="3048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5" name="Shape 785"/>
          <p:cNvSpPr/>
          <p:nvPr/>
        </p:nvSpPr>
        <p:spPr>
          <a:xfrm flipV="1">
            <a:off x="7085806" y="2362993"/>
            <a:ext cx="1589" cy="3810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6" name="Shape 786"/>
          <p:cNvSpPr/>
          <p:nvPr/>
        </p:nvSpPr>
        <p:spPr>
          <a:xfrm flipH="1" flipV="1">
            <a:off x="7467600" y="3200399"/>
            <a:ext cx="6096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" name="Table 788"/>
          <p:cNvGraphicFramePr/>
          <p:nvPr/>
        </p:nvGraphicFramePr>
        <p:xfrm>
          <a:off x="533400" y="533400"/>
          <a:ext cx="8183562" cy="765175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7"/>
              </a:tblGrid>
              <a:tr h="765175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 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89" name="Shape 789"/>
          <p:cNvSpPr/>
          <p:nvPr/>
        </p:nvSpPr>
        <p:spPr>
          <a:xfrm>
            <a:off x="5562600" y="1905000"/>
            <a:ext cx="0" cy="1676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0" name="Shape 790"/>
          <p:cNvSpPr/>
          <p:nvPr/>
        </p:nvSpPr>
        <p:spPr>
          <a:xfrm>
            <a:off x="5562600" y="3581400"/>
            <a:ext cx="2819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1" name="Shape 791"/>
          <p:cNvSpPr/>
          <p:nvPr/>
        </p:nvSpPr>
        <p:spPr>
          <a:xfrm>
            <a:off x="5029200" y="18288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792" name="Shape 792"/>
          <p:cNvSpPr/>
          <p:nvPr/>
        </p:nvSpPr>
        <p:spPr>
          <a:xfrm>
            <a:off x="7239000" y="37338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793" name="Shape 793"/>
          <p:cNvSpPr/>
          <p:nvPr/>
        </p:nvSpPr>
        <p:spPr>
          <a:xfrm>
            <a:off x="6477000" y="21336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4" name="Shape 794"/>
          <p:cNvSpPr/>
          <p:nvPr/>
        </p:nvSpPr>
        <p:spPr>
          <a:xfrm>
            <a:off x="6248400" y="36576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795" name="Shape 795"/>
          <p:cNvSpPr/>
          <p:nvPr/>
        </p:nvSpPr>
        <p:spPr>
          <a:xfrm flipV="1">
            <a:off x="5638800" y="24384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6" name="Shape 796"/>
          <p:cNvSpPr/>
          <p:nvPr/>
        </p:nvSpPr>
        <p:spPr>
          <a:xfrm>
            <a:off x="7772400" y="20574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797" name="Shape 797"/>
          <p:cNvSpPr/>
          <p:nvPr/>
        </p:nvSpPr>
        <p:spPr>
          <a:xfrm>
            <a:off x="5943599" y="2590800"/>
            <a:ext cx="15240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8" name="Shape 798"/>
          <p:cNvSpPr/>
          <p:nvPr/>
        </p:nvSpPr>
        <p:spPr>
          <a:xfrm>
            <a:off x="6934200" y="2743200"/>
            <a:ext cx="0" cy="8382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9" name="Shape 799"/>
          <p:cNvSpPr/>
          <p:nvPr/>
        </p:nvSpPr>
        <p:spPr>
          <a:xfrm flipH="1">
            <a:off x="5562600" y="2667000"/>
            <a:ext cx="13716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6781800" y="3657600"/>
            <a:ext cx="259480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801" name="Shape 801"/>
          <p:cNvSpPr/>
          <p:nvPr/>
        </p:nvSpPr>
        <p:spPr>
          <a:xfrm>
            <a:off x="5105400" y="2362200"/>
            <a:ext cx="337057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802" name="Shape 802"/>
          <p:cNvSpPr/>
          <p:nvPr/>
        </p:nvSpPr>
        <p:spPr>
          <a:xfrm>
            <a:off x="6248399" y="2286000"/>
            <a:ext cx="1219202" cy="762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7543800" y="3276600"/>
            <a:ext cx="459827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AD1</a:t>
            </a:r>
          </a:p>
        </p:txBody>
      </p:sp>
      <p:sp>
        <p:nvSpPr>
          <p:cNvPr id="804" name="Shape 804"/>
          <p:cNvSpPr/>
          <p:nvPr/>
        </p:nvSpPr>
        <p:spPr>
          <a:xfrm flipH="1">
            <a:off x="990599" y="1752600"/>
            <a:ext cx="1" cy="1600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5" name="Shape 805"/>
          <p:cNvSpPr/>
          <p:nvPr/>
        </p:nvSpPr>
        <p:spPr>
          <a:xfrm>
            <a:off x="990600" y="33528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6" name="Shape 806"/>
          <p:cNvSpPr/>
          <p:nvPr/>
        </p:nvSpPr>
        <p:spPr>
          <a:xfrm>
            <a:off x="1066799" y="1828800"/>
            <a:ext cx="1600202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7" name="Shape 807"/>
          <p:cNvSpPr/>
          <p:nvPr/>
        </p:nvSpPr>
        <p:spPr>
          <a:xfrm flipV="1">
            <a:off x="1143000" y="1905000"/>
            <a:ext cx="1600200" cy="1219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8" name="Shape 808"/>
          <p:cNvSpPr/>
          <p:nvPr/>
        </p:nvSpPr>
        <p:spPr>
          <a:xfrm>
            <a:off x="1905000" y="2590800"/>
            <a:ext cx="0" cy="762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09" name="Shape 809"/>
          <p:cNvSpPr/>
          <p:nvPr/>
        </p:nvSpPr>
        <p:spPr>
          <a:xfrm flipH="1">
            <a:off x="990600" y="2514600"/>
            <a:ext cx="9144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0" name="Shape 810"/>
          <p:cNvSpPr/>
          <p:nvPr/>
        </p:nvSpPr>
        <p:spPr>
          <a:xfrm>
            <a:off x="2743200" y="1752600"/>
            <a:ext cx="43994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SLF</a:t>
            </a:r>
          </a:p>
        </p:txBody>
      </p:sp>
      <p:sp>
        <p:nvSpPr>
          <p:cNvPr id="811" name="Shape 811"/>
          <p:cNvSpPr/>
          <p:nvPr/>
        </p:nvSpPr>
        <p:spPr>
          <a:xfrm>
            <a:off x="2667000" y="2971800"/>
            <a:ext cx="54864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DLF1</a:t>
            </a:r>
          </a:p>
        </p:txBody>
      </p:sp>
      <p:sp>
        <p:nvSpPr>
          <p:cNvPr id="812" name="Shape 812"/>
          <p:cNvSpPr/>
          <p:nvPr/>
        </p:nvSpPr>
        <p:spPr>
          <a:xfrm>
            <a:off x="533400" y="1828800"/>
            <a:ext cx="410342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RIR</a:t>
            </a:r>
          </a:p>
        </p:txBody>
      </p:sp>
      <p:sp>
        <p:nvSpPr>
          <p:cNvPr id="813" name="Shape 813"/>
          <p:cNvSpPr/>
          <p:nvPr/>
        </p:nvSpPr>
        <p:spPr>
          <a:xfrm>
            <a:off x="990600" y="3581400"/>
            <a:ext cx="1522535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Loanable Funds Market</a:t>
            </a:r>
          </a:p>
        </p:txBody>
      </p:sp>
      <p:sp>
        <p:nvSpPr>
          <p:cNvPr id="814" name="Shape 814"/>
          <p:cNvSpPr/>
          <p:nvPr/>
        </p:nvSpPr>
        <p:spPr>
          <a:xfrm>
            <a:off x="2667000" y="3505200"/>
            <a:ext cx="242439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Q</a:t>
            </a:r>
          </a:p>
        </p:txBody>
      </p:sp>
      <p:sp>
        <p:nvSpPr>
          <p:cNvPr id="815" name="Shape 815"/>
          <p:cNvSpPr/>
          <p:nvPr/>
        </p:nvSpPr>
        <p:spPr>
          <a:xfrm>
            <a:off x="1600199" y="1600200"/>
            <a:ext cx="1295402" cy="12192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6" name="Shape 816"/>
          <p:cNvSpPr/>
          <p:nvPr/>
        </p:nvSpPr>
        <p:spPr>
          <a:xfrm>
            <a:off x="2971800" y="2590800"/>
            <a:ext cx="449757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DLF</a:t>
            </a:r>
          </a:p>
        </p:txBody>
      </p:sp>
      <p:sp>
        <p:nvSpPr>
          <p:cNvPr id="817" name="Shape 817"/>
          <p:cNvSpPr/>
          <p:nvPr/>
        </p:nvSpPr>
        <p:spPr>
          <a:xfrm flipH="1">
            <a:off x="2285999" y="2209800"/>
            <a:ext cx="1" cy="1143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8" name="Shape 818"/>
          <p:cNvSpPr/>
          <p:nvPr/>
        </p:nvSpPr>
        <p:spPr>
          <a:xfrm flipH="1">
            <a:off x="990600" y="2209800"/>
            <a:ext cx="12954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19" name="Shape 819"/>
          <p:cNvSpPr/>
          <p:nvPr/>
        </p:nvSpPr>
        <p:spPr>
          <a:xfrm flipH="1" flipV="1">
            <a:off x="1524000" y="2057399"/>
            <a:ext cx="5334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0" name="Shape 820"/>
          <p:cNvSpPr/>
          <p:nvPr/>
        </p:nvSpPr>
        <p:spPr>
          <a:xfrm flipH="1">
            <a:off x="761206" y="2210593"/>
            <a:ext cx="1588" cy="3810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1" name="Shape 821"/>
          <p:cNvSpPr/>
          <p:nvPr/>
        </p:nvSpPr>
        <p:spPr>
          <a:xfrm flipH="1" flipV="1">
            <a:off x="1905000" y="3505200"/>
            <a:ext cx="4572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2" name="Shape 822"/>
          <p:cNvSpPr/>
          <p:nvPr/>
        </p:nvSpPr>
        <p:spPr>
          <a:xfrm>
            <a:off x="7391400" y="28956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AD=</a:t>
            </a:r>
            <a:r>
              <a:rPr sz="1400" b="1">
                <a:latin typeface="Arial"/>
                <a:ea typeface="Arial"/>
                <a:cs typeface="Arial"/>
                <a:sym typeface="Arial"/>
              </a:rPr>
              <a:t>C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</a:t>
            </a:r>
            <a:r>
              <a:rPr sz="1400" b="1">
                <a:solidFill>
                  <a:srgbClr val="0066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Ig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</a:t>
            </a:r>
            <a:r>
              <a:rPr sz="1400" b="1">
                <a:latin typeface="Arial"/>
                <a:ea typeface="Arial"/>
                <a:cs typeface="Arial"/>
                <a:sym typeface="Arial"/>
              </a:rPr>
              <a:t>G</a:t>
            </a: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+Xn</a:t>
            </a:r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4" name="Table 824"/>
          <p:cNvGraphicFramePr/>
          <p:nvPr/>
        </p:nvGraphicFramePr>
        <p:xfrm>
          <a:off x="457200" y="533400"/>
          <a:ext cx="8183562" cy="688975"/>
        </p:xfrm>
        <a:graphic>
          <a:graphicData uri="http://schemas.openxmlformats.org/drawingml/2006/table">
            <a:tbl>
              <a:tblPr>
                <a:tableStyleId>{8F44A2F1-9E1F-4B54-A3A2-5F16C0AD49E2}</a:tableStyleId>
              </a:tblPr>
              <a:tblGrid>
                <a:gridCol w="4092575"/>
                <a:gridCol w="4090987"/>
              </a:tblGrid>
              <a:tr h="688975"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Fiscal</a:t>
                      </a:r>
                    </a:p>
                  </a:txBody>
                  <a:tcPr marL="45720" marR="45720" horzOverflow="overflow">
                    <a:lnL w="28575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200"/>
                        </a:spcBef>
                        <a:defRPr sz="1800" b="0" i="0"/>
                      </a:pPr>
                      <a:r>
                        <a:rPr sz="2400">
                          <a:effectLst>
                            <a:outerShdw blurRad="38100" dist="38100" dir="2700000" rotWithShape="0">
                              <a:srgbClr val="FFFFFF"/>
                            </a:outerShdw>
                          </a:effectLst>
                        </a:rPr>
                        <a:t>Monetary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28575">
                      <a:solidFill>
                        <a:srgbClr val="000000"/>
                      </a:solidFill>
                      <a:round/>
                    </a:lnR>
                    <a:lnT w="28575">
                      <a:solidFill>
                        <a:srgbClr val="000000"/>
                      </a:solidFill>
                      <a:round/>
                    </a:lnT>
                    <a:lnB w="28575">
                      <a:solidFill>
                        <a:srgbClr val="000000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25" name="Shape 825"/>
          <p:cNvSpPr/>
          <p:nvPr/>
        </p:nvSpPr>
        <p:spPr>
          <a:xfrm flipH="1">
            <a:off x="609599" y="2667000"/>
            <a:ext cx="1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6" name="Shape 826"/>
          <p:cNvSpPr/>
          <p:nvPr/>
        </p:nvSpPr>
        <p:spPr>
          <a:xfrm>
            <a:off x="609600" y="4038600"/>
            <a:ext cx="14478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7" name="Shape 827"/>
          <p:cNvSpPr/>
          <p:nvPr/>
        </p:nvSpPr>
        <p:spPr>
          <a:xfrm flipH="1">
            <a:off x="2590799" y="2667000"/>
            <a:ext cx="1" cy="13716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8" name="Shape 828"/>
          <p:cNvSpPr/>
          <p:nvPr/>
        </p:nvSpPr>
        <p:spPr>
          <a:xfrm>
            <a:off x="2590800" y="4038600"/>
            <a:ext cx="14478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29" name="Shape 829"/>
          <p:cNvSpPr/>
          <p:nvPr/>
        </p:nvSpPr>
        <p:spPr>
          <a:xfrm>
            <a:off x="5486400" y="25146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0" name="Shape 830"/>
          <p:cNvSpPr/>
          <p:nvPr/>
        </p:nvSpPr>
        <p:spPr>
          <a:xfrm>
            <a:off x="5486400" y="3962400"/>
            <a:ext cx="13716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1" name="Shape 831"/>
          <p:cNvSpPr/>
          <p:nvPr/>
        </p:nvSpPr>
        <p:spPr>
          <a:xfrm>
            <a:off x="7391400" y="25146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2" name="Shape 832"/>
          <p:cNvSpPr/>
          <p:nvPr/>
        </p:nvSpPr>
        <p:spPr>
          <a:xfrm>
            <a:off x="7391400" y="3962400"/>
            <a:ext cx="12954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33" name="Shape 833"/>
          <p:cNvSpPr/>
          <p:nvPr/>
        </p:nvSpPr>
        <p:spPr>
          <a:xfrm>
            <a:off x="2133600" y="25146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$/Yen</a:t>
            </a:r>
          </a:p>
        </p:txBody>
      </p:sp>
      <p:sp>
        <p:nvSpPr>
          <p:cNvPr id="834" name="Shape 834"/>
          <p:cNvSpPr/>
          <p:nvPr/>
        </p:nvSpPr>
        <p:spPr>
          <a:xfrm>
            <a:off x="6858000" y="23622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$/Yen</a:t>
            </a:r>
          </a:p>
        </p:txBody>
      </p:sp>
      <p:sp>
        <p:nvSpPr>
          <p:cNvPr id="835" name="Shape 835"/>
          <p:cNvSpPr/>
          <p:nvPr/>
        </p:nvSpPr>
        <p:spPr>
          <a:xfrm>
            <a:off x="4876800" y="24384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Yen/$</a:t>
            </a:r>
          </a:p>
        </p:txBody>
      </p:sp>
      <p:sp>
        <p:nvSpPr>
          <p:cNvPr id="836" name="Shape 836"/>
          <p:cNvSpPr/>
          <p:nvPr/>
        </p:nvSpPr>
        <p:spPr>
          <a:xfrm>
            <a:off x="898525" y="4151312"/>
            <a:ext cx="586790" cy="35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USD</a:t>
            </a:r>
          </a:p>
        </p:txBody>
      </p:sp>
      <p:sp>
        <p:nvSpPr>
          <p:cNvPr id="837" name="Shape 837"/>
          <p:cNvSpPr/>
          <p:nvPr/>
        </p:nvSpPr>
        <p:spPr>
          <a:xfrm>
            <a:off x="7772400" y="4114800"/>
            <a:ext cx="4899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Yen</a:t>
            </a:r>
          </a:p>
        </p:txBody>
      </p:sp>
      <p:sp>
        <p:nvSpPr>
          <p:cNvPr id="838" name="Shape 838"/>
          <p:cNvSpPr/>
          <p:nvPr/>
        </p:nvSpPr>
        <p:spPr>
          <a:xfrm>
            <a:off x="3124200" y="4191000"/>
            <a:ext cx="4899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Yen</a:t>
            </a:r>
          </a:p>
        </p:txBody>
      </p:sp>
      <p:sp>
        <p:nvSpPr>
          <p:cNvPr id="839" name="Shape 839"/>
          <p:cNvSpPr/>
          <p:nvPr/>
        </p:nvSpPr>
        <p:spPr>
          <a:xfrm>
            <a:off x="5791200" y="4114800"/>
            <a:ext cx="586790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USD</a:t>
            </a:r>
          </a:p>
        </p:txBody>
      </p:sp>
      <p:sp>
        <p:nvSpPr>
          <p:cNvPr id="840" name="Shape 840"/>
          <p:cNvSpPr/>
          <p:nvPr/>
        </p:nvSpPr>
        <p:spPr>
          <a:xfrm>
            <a:off x="838200" y="2590799"/>
            <a:ext cx="1219200" cy="1143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1" name="Shape 841"/>
          <p:cNvSpPr/>
          <p:nvPr/>
        </p:nvSpPr>
        <p:spPr>
          <a:xfrm flipV="1">
            <a:off x="685800" y="2743199"/>
            <a:ext cx="1219200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2" name="Shape 842"/>
          <p:cNvSpPr/>
          <p:nvPr/>
        </p:nvSpPr>
        <p:spPr>
          <a:xfrm>
            <a:off x="2743199" y="2819400"/>
            <a:ext cx="1219202" cy="1066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3" name="Shape 843"/>
          <p:cNvSpPr/>
          <p:nvPr/>
        </p:nvSpPr>
        <p:spPr>
          <a:xfrm flipV="1">
            <a:off x="2667000" y="2895599"/>
            <a:ext cx="1371601" cy="9144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4" name="Shape 844"/>
          <p:cNvSpPr/>
          <p:nvPr/>
        </p:nvSpPr>
        <p:spPr>
          <a:xfrm>
            <a:off x="5562600" y="2666999"/>
            <a:ext cx="1219200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5" name="Shape 845"/>
          <p:cNvSpPr/>
          <p:nvPr/>
        </p:nvSpPr>
        <p:spPr>
          <a:xfrm flipV="1">
            <a:off x="5562600" y="2895599"/>
            <a:ext cx="1219201" cy="7620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6" name="Shape 846"/>
          <p:cNvSpPr/>
          <p:nvPr/>
        </p:nvSpPr>
        <p:spPr>
          <a:xfrm>
            <a:off x="7467600" y="2743199"/>
            <a:ext cx="1143001" cy="9906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7" name="Shape 847"/>
          <p:cNvSpPr/>
          <p:nvPr/>
        </p:nvSpPr>
        <p:spPr>
          <a:xfrm flipV="1">
            <a:off x="7467600" y="2438399"/>
            <a:ext cx="1066801" cy="838202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48" name="Shape 848"/>
          <p:cNvSpPr/>
          <p:nvPr/>
        </p:nvSpPr>
        <p:spPr>
          <a:xfrm>
            <a:off x="1981200" y="3429000"/>
            <a:ext cx="298957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</a:t>
            </a:r>
          </a:p>
        </p:txBody>
      </p:sp>
      <p:sp>
        <p:nvSpPr>
          <p:cNvPr id="849" name="Shape 849"/>
          <p:cNvSpPr/>
          <p:nvPr/>
        </p:nvSpPr>
        <p:spPr>
          <a:xfrm>
            <a:off x="1524000" y="2590800"/>
            <a:ext cx="36988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S$</a:t>
            </a:r>
          </a:p>
        </p:txBody>
      </p:sp>
      <p:sp>
        <p:nvSpPr>
          <p:cNvPr id="850" name="Shape 850"/>
          <p:cNvSpPr/>
          <p:nvPr/>
        </p:nvSpPr>
        <p:spPr>
          <a:xfrm>
            <a:off x="3962400" y="3657600"/>
            <a:ext cx="57308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DYen</a:t>
            </a:r>
          </a:p>
        </p:txBody>
      </p:sp>
      <p:sp>
        <p:nvSpPr>
          <p:cNvPr id="851" name="Shape 851"/>
          <p:cNvSpPr/>
          <p:nvPr/>
        </p:nvSpPr>
        <p:spPr>
          <a:xfrm>
            <a:off x="3581400" y="2438400"/>
            <a:ext cx="56163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SYen1</a:t>
            </a:r>
          </a:p>
        </p:txBody>
      </p:sp>
      <p:sp>
        <p:nvSpPr>
          <p:cNvPr id="852" name="Shape 852"/>
          <p:cNvSpPr/>
          <p:nvPr/>
        </p:nvSpPr>
        <p:spPr>
          <a:xfrm>
            <a:off x="6705600" y="3581400"/>
            <a:ext cx="298957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</a:t>
            </a:r>
          </a:p>
        </p:txBody>
      </p:sp>
      <p:sp>
        <p:nvSpPr>
          <p:cNvPr id="853" name="Shape 853"/>
          <p:cNvSpPr/>
          <p:nvPr/>
        </p:nvSpPr>
        <p:spPr>
          <a:xfrm>
            <a:off x="6629400" y="2667000"/>
            <a:ext cx="29054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S$</a:t>
            </a:r>
          </a:p>
        </p:txBody>
      </p:sp>
      <p:sp>
        <p:nvSpPr>
          <p:cNvPr id="854" name="Shape 854"/>
          <p:cNvSpPr/>
          <p:nvPr/>
        </p:nvSpPr>
        <p:spPr>
          <a:xfrm>
            <a:off x="8305800" y="2514600"/>
            <a:ext cx="561638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SYen1</a:t>
            </a:r>
          </a:p>
        </p:txBody>
      </p:sp>
      <p:sp>
        <p:nvSpPr>
          <p:cNvPr id="855" name="Shape 855"/>
          <p:cNvSpPr/>
          <p:nvPr/>
        </p:nvSpPr>
        <p:spPr>
          <a:xfrm flipH="1">
            <a:off x="1447799" y="3124200"/>
            <a:ext cx="1" cy="9144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6" name="Shape 856"/>
          <p:cNvSpPr/>
          <p:nvPr/>
        </p:nvSpPr>
        <p:spPr>
          <a:xfrm flipH="1">
            <a:off x="609600" y="3125470"/>
            <a:ext cx="8382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7" name="Shape 857"/>
          <p:cNvSpPr/>
          <p:nvPr/>
        </p:nvSpPr>
        <p:spPr>
          <a:xfrm>
            <a:off x="3352800" y="33528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8" name="Shape 858"/>
          <p:cNvSpPr/>
          <p:nvPr/>
        </p:nvSpPr>
        <p:spPr>
          <a:xfrm flipH="1">
            <a:off x="2590800" y="33528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9" name="Shape 859"/>
          <p:cNvSpPr/>
          <p:nvPr/>
        </p:nvSpPr>
        <p:spPr>
          <a:xfrm>
            <a:off x="6248400" y="3276600"/>
            <a:ext cx="0" cy="6096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0" name="Shape 860"/>
          <p:cNvSpPr/>
          <p:nvPr/>
        </p:nvSpPr>
        <p:spPr>
          <a:xfrm flipH="1">
            <a:off x="5486400" y="32004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1" name="Shape 861"/>
          <p:cNvSpPr/>
          <p:nvPr/>
        </p:nvSpPr>
        <p:spPr>
          <a:xfrm>
            <a:off x="8001000" y="3200400"/>
            <a:ext cx="0" cy="6858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2" name="Shape 862"/>
          <p:cNvSpPr/>
          <p:nvPr/>
        </p:nvSpPr>
        <p:spPr>
          <a:xfrm flipH="1">
            <a:off x="7391400" y="3200400"/>
            <a:ext cx="6096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3" name="Shape 863"/>
          <p:cNvSpPr/>
          <p:nvPr/>
        </p:nvSpPr>
        <p:spPr>
          <a:xfrm>
            <a:off x="685800" y="2971799"/>
            <a:ext cx="1066800" cy="9906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4" name="Shape 864"/>
          <p:cNvSpPr/>
          <p:nvPr/>
        </p:nvSpPr>
        <p:spPr>
          <a:xfrm flipV="1">
            <a:off x="2743200" y="2743200"/>
            <a:ext cx="990601" cy="685800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5" name="Shape 865"/>
          <p:cNvSpPr/>
          <p:nvPr/>
        </p:nvSpPr>
        <p:spPr>
          <a:xfrm>
            <a:off x="6019800" y="2666999"/>
            <a:ext cx="990601" cy="7620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6" name="Shape 866"/>
          <p:cNvSpPr/>
          <p:nvPr/>
        </p:nvSpPr>
        <p:spPr>
          <a:xfrm flipV="1">
            <a:off x="7543800" y="2743199"/>
            <a:ext cx="990601" cy="838202"/>
          </a:xfrm>
          <a:prstGeom prst="line">
            <a:avLst/>
          </a:prstGeom>
          <a:ln w="28575">
            <a:solidFill>
              <a:srgbClr val="F07F09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7" name="Shape 867"/>
          <p:cNvSpPr/>
          <p:nvPr/>
        </p:nvSpPr>
        <p:spPr>
          <a:xfrm>
            <a:off x="1752600" y="3733800"/>
            <a:ext cx="5334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D$1</a:t>
            </a:r>
          </a:p>
        </p:txBody>
      </p:sp>
      <p:sp>
        <p:nvSpPr>
          <p:cNvPr id="868" name="Shape 868"/>
          <p:cNvSpPr/>
          <p:nvPr/>
        </p:nvSpPr>
        <p:spPr>
          <a:xfrm>
            <a:off x="3886200" y="2895600"/>
            <a:ext cx="7620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</a:t>
            </a:r>
          </a:p>
        </p:txBody>
      </p:sp>
      <p:sp>
        <p:nvSpPr>
          <p:cNvPr id="869" name="Shape 869"/>
          <p:cNvSpPr/>
          <p:nvPr/>
        </p:nvSpPr>
        <p:spPr>
          <a:xfrm>
            <a:off x="7924800" y="2286000"/>
            <a:ext cx="7620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SYen</a:t>
            </a:r>
          </a:p>
        </p:txBody>
      </p:sp>
      <p:sp>
        <p:nvSpPr>
          <p:cNvPr id="870" name="Shape 870"/>
          <p:cNvSpPr/>
          <p:nvPr/>
        </p:nvSpPr>
        <p:spPr>
          <a:xfrm>
            <a:off x="6705600" y="3352800"/>
            <a:ext cx="6858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D$1</a:t>
            </a:r>
          </a:p>
        </p:txBody>
      </p:sp>
      <p:sp>
        <p:nvSpPr>
          <p:cNvPr id="871" name="Shape 871"/>
          <p:cNvSpPr/>
          <p:nvPr/>
        </p:nvSpPr>
        <p:spPr>
          <a:xfrm flipH="1">
            <a:off x="4648200" y="1752600"/>
            <a:ext cx="1" cy="44196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2" name="Shape 872"/>
          <p:cNvSpPr/>
          <p:nvPr/>
        </p:nvSpPr>
        <p:spPr>
          <a:xfrm>
            <a:off x="685800" y="4800600"/>
            <a:ext cx="3598439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RIR decreases, demand for $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decreases, $ depreciates,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exports increase and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imports decrease, Xn increases </a:t>
            </a:r>
          </a:p>
        </p:txBody>
      </p:sp>
      <p:sp>
        <p:nvSpPr>
          <p:cNvPr id="873" name="Shape 873"/>
          <p:cNvSpPr/>
          <p:nvPr/>
        </p:nvSpPr>
        <p:spPr>
          <a:xfrm>
            <a:off x="4800600" y="4724400"/>
            <a:ext cx="4068475" cy="1155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NIR and RIR increases, demand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for $ increases, $ appreciates,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exports decrease, imports increase,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Xn decreases</a:t>
            </a:r>
          </a:p>
        </p:txBody>
      </p:sp>
      <p:sp>
        <p:nvSpPr>
          <p:cNvPr id="874" name="Shape 874"/>
          <p:cNvSpPr/>
          <p:nvPr/>
        </p:nvSpPr>
        <p:spPr>
          <a:xfrm>
            <a:off x="0" y="2514600"/>
            <a:ext cx="50233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2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Yen/$</a:t>
            </a:r>
          </a:p>
        </p:txBody>
      </p:sp>
      <p:sp>
        <p:nvSpPr>
          <p:cNvPr id="875" name="Shape 875"/>
          <p:cNvSpPr/>
          <p:nvPr/>
        </p:nvSpPr>
        <p:spPr>
          <a:xfrm flipH="1">
            <a:off x="609600" y="3354070"/>
            <a:ext cx="4572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6" name="Shape 876"/>
          <p:cNvSpPr/>
          <p:nvPr/>
        </p:nvSpPr>
        <p:spPr>
          <a:xfrm flipH="1">
            <a:off x="1143635" y="3429634"/>
            <a:ext cx="1" cy="6096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7" name="Shape 877"/>
          <p:cNvSpPr/>
          <p:nvPr/>
        </p:nvSpPr>
        <p:spPr>
          <a:xfrm flipH="1">
            <a:off x="532606" y="3048794"/>
            <a:ext cx="1588" cy="4572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8" name="Shape 878"/>
          <p:cNvSpPr/>
          <p:nvPr/>
        </p:nvSpPr>
        <p:spPr>
          <a:xfrm flipH="1" flipV="1">
            <a:off x="990600" y="4114800"/>
            <a:ext cx="5334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9" name="Shape 879"/>
          <p:cNvSpPr/>
          <p:nvPr/>
        </p:nvSpPr>
        <p:spPr>
          <a:xfrm flipH="1">
            <a:off x="2590800" y="3125470"/>
            <a:ext cx="5334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0" name="Shape 880"/>
          <p:cNvSpPr/>
          <p:nvPr/>
        </p:nvSpPr>
        <p:spPr>
          <a:xfrm>
            <a:off x="3124835" y="3201034"/>
            <a:ext cx="1" cy="8382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1" name="Shape 881"/>
          <p:cNvSpPr/>
          <p:nvPr/>
        </p:nvSpPr>
        <p:spPr>
          <a:xfrm flipH="1" flipV="1">
            <a:off x="761999" y="2971799"/>
            <a:ext cx="4572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2" name="Shape 882"/>
          <p:cNvSpPr/>
          <p:nvPr/>
        </p:nvSpPr>
        <p:spPr>
          <a:xfrm flipV="1">
            <a:off x="2437605" y="3048793"/>
            <a:ext cx="1589" cy="3810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3" name="Shape 883"/>
          <p:cNvSpPr/>
          <p:nvPr/>
        </p:nvSpPr>
        <p:spPr>
          <a:xfrm flipH="1" flipV="1">
            <a:off x="3048794" y="4190205"/>
            <a:ext cx="371476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4" name="Shape 884"/>
          <p:cNvSpPr/>
          <p:nvPr/>
        </p:nvSpPr>
        <p:spPr>
          <a:xfrm>
            <a:off x="5943600" y="2895599"/>
            <a:ext cx="3048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5" name="Shape 885"/>
          <p:cNvSpPr/>
          <p:nvPr/>
        </p:nvSpPr>
        <p:spPr>
          <a:xfrm flipV="1">
            <a:off x="5257006" y="2972593"/>
            <a:ext cx="1589" cy="3810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6" name="Shape 886"/>
          <p:cNvSpPr/>
          <p:nvPr/>
        </p:nvSpPr>
        <p:spPr>
          <a:xfrm>
            <a:off x="6096000" y="4114800"/>
            <a:ext cx="533401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7" name="Shape 887"/>
          <p:cNvSpPr/>
          <p:nvPr/>
        </p:nvSpPr>
        <p:spPr>
          <a:xfrm flipH="1">
            <a:off x="5486400" y="3049270"/>
            <a:ext cx="9906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8" name="Shape 888"/>
          <p:cNvSpPr/>
          <p:nvPr/>
        </p:nvSpPr>
        <p:spPr>
          <a:xfrm>
            <a:off x="6553834" y="3048634"/>
            <a:ext cx="1" cy="8382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89" name="Shape 889"/>
          <p:cNvSpPr/>
          <p:nvPr/>
        </p:nvSpPr>
        <p:spPr>
          <a:xfrm>
            <a:off x="7773034" y="3048634"/>
            <a:ext cx="1" cy="91440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0" name="Shape 890"/>
          <p:cNvSpPr/>
          <p:nvPr/>
        </p:nvSpPr>
        <p:spPr>
          <a:xfrm flipH="1">
            <a:off x="7391400" y="2973070"/>
            <a:ext cx="381000" cy="1"/>
          </a:xfrm>
          <a:prstGeom prst="line">
            <a:avLst/>
          </a:prstGeom>
          <a:ln>
            <a:solidFill/>
            <a:prstDash val="lgDash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1" name="Shape 891"/>
          <p:cNvSpPr/>
          <p:nvPr/>
        </p:nvSpPr>
        <p:spPr>
          <a:xfrm flipV="1">
            <a:off x="7238205" y="2896393"/>
            <a:ext cx="1589" cy="457201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2" name="Shape 892"/>
          <p:cNvSpPr/>
          <p:nvPr/>
        </p:nvSpPr>
        <p:spPr>
          <a:xfrm>
            <a:off x="7619999" y="4114800"/>
            <a:ext cx="447676" cy="1589"/>
          </a:xfrm>
          <a:prstGeom prst="line">
            <a:avLst/>
          </a:prstGeom>
          <a:ln w="19050">
            <a:solidFill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3" name="Shape 893"/>
          <p:cNvSpPr/>
          <p:nvPr/>
        </p:nvSpPr>
        <p:spPr>
          <a:xfrm>
            <a:off x="7924799" y="2971799"/>
            <a:ext cx="304801" cy="1589"/>
          </a:xfrm>
          <a:prstGeom prst="line">
            <a:avLst/>
          </a:prstGeom>
          <a:ln>
            <a:solidFill/>
            <a:prstDash val="lgDash"/>
            <a:tailEnd type="triangle"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4" name="Shape 894"/>
          <p:cNvSpPr/>
          <p:nvPr/>
        </p:nvSpPr>
        <p:spPr>
          <a:xfrm>
            <a:off x="3948486" y="1402831"/>
            <a:ext cx="125718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00">
                <a:solidFill>
                  <a:srgbClr val="F07F09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Xn Effects</a:t>
            </a:r>
          </a:p>
        </p:txBody>
      </p:sp>
    </p:spTree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Shape 896"/>
          <p:cNvSpPr>
            <a:spLocks noGrp="1"/>
          </p:cNvSpPr>
          <p:nvPr>
            <p:ph type="title"/>
          </p:nvPr>
        </p:nvSpPr>
        <p:spPr>
          <a:xfrm>
            <a:off x="503237" y="5132238"/>
            <a:ext cx="8183563" cy="905025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Balance of Payments</a:t>
            </a:r>
          </a:p>
        </p:txBody>
      </p:sp>
      <p:sp>
        <p:nvSpPr>
          <p:cNvPr id="897" name="Shape 897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59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898" name="Shape 898"/>
          <p:cNvSpPr/>
          <p:nvPr/>
        </p:nvSpPr>
        <p:spPr>
          <a:xfrm>
            <a:off x="1474193" y="460020"/>
            <a:ext cx="5651339" cy="46634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67671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Two Major Accounts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FF8900"/>
                </a:solidFill>
              </a:rPr>
              <a:t>Current Account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    </a:t>
            </a:r>
            <a:r>
              <a:rPr b="1" i="1">
                <a:solidFill>
                  <a:srgbClr val="050D06"/>
                </a:solidFill>
              </a:rPr>
              <a:t>Exports   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Imports    -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Net Income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Net Transfers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                     </a:t>
            </a:r>
            <a:r>
              <a:rPr sz="1600" b="1" i="1">
                <a:solidFill>
                  <a:srgbClr val="FF8900"/>
                </a:solidFill>
              </a:rPr>
              <a:t>Balance on Current Account</a:t>
            </a:r>
            <a:endParaRPr b="1" i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FF8900"/>
                </a:solidFill>
              </a:rPr>
              <a:t>Financial Account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300" b="1">
                <a:solidFill>
                  <a:srgbClr val="FF8900"/>
                </a:solidFill>
              </a:rPr>
              <a:t>     </a:t>
            </a:r>
            <a:r>
              <a:rPr b="1" i="1">
                <a:solidFill>
                  <a:srgbClr val="050D06"/>
                </a:solidFill>
              </a:rPr>
              <a:t>Foreign owned US assets  +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  (portfolio and real assets)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 Us owned assets abroad     -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 (portfolio and real assets)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b="1" i="1">
                <a:solidFill>
                  <a:srgbClr val="050D06"/>
                </a:solidFill>
              </a:rPr>
              <a:t>                            </a:t>
            </a:r>
            <a:r>
              <a:rPr sz="1600" b="1" i="1">
                <a:solidFill>
                  <a:srgbClr val="FF8900"/>
                </a:solidFill>
              </a:rPr>
              <a:t>Balance on Financial Account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 idx="4294967295"/>
          </p:nvPr>
        </p:nvSpPr>
        <p:spPr>
          <a:xfrm>
            <a:off x="722312" y="1820863"/>
            <a:ext cx="7772401" cy="1828801"/>
          </a:xfrm>
          <a:prstGeom prst="rect">
            <a:avLst/>
          </a:prstGeom>
        </p:spPr>
        <p:txBody>
          <a:bodyPr/>
          <a:lstStyle/>
          <a:p>
            <a:pPr lvl="0" algn="ctr">
              <a:defRPr sz="1800" b="0">
                <a:solidFill>
                  <a:srgbClr val="000000"/>
                </a:solidFill>
                <a:effectLst/>
              </a:defRPr>
            </a:pPr>
            <a:r>
              <a:rPr sz="45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Models in</a:t>
            </a:r>
            <a:br>
              <a:rPr sz="45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</a:br>
            <a:r>
              <a:rPr sz="45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 AP Macroeconomics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Shape 900"/>
          <p:cNvSpPr>
            <a:spLocks noGrp="1"/>
          </p:cNvSpPr>
          <p:nvPr>
            <p:ph type="title"/>
          </p:nvPr>
        </p:nvSpPr>
        <p:spPr>
          <a:xfrm>
            <a:off x="1456323" y="4999280"/>
            <a:ext cx="8183563" cy="1110287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8D3E"/>
                </a:solidFill>
                <a:effectLst>
                  <a:outerShdw blurRad="50800" dist="22860" dir="5400000" rotWithShape="0">
                    <a:srgbClr val="000000">
                      <a:alpha val="55000"/>
                    </a:srgbClr>
                  </a:outerShdw>
                </a:effectLst>
              </a:rPr>
              <a:t>Balance of payments</a:t>
            </a:r>
          </a:p>
        </p:txBody>
      </p:sp>
      <p:sp>
        <p:nvSpPr>
          <p:cNvPr id="901" name="Shape 901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60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902" name="Shape 902"/>
          <p:cNvSpPr/>
          <p:nvPr/>
        </p:nvSpPr>
        <p:spPr>
          <a:xfrm>
            <a:off x="1014348" y="1354034"/>
            <a:ext cx="7206461" cy="326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       Current Account + Financial Account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MUST equal zero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If Current Account is in deficit then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Financial Account will be an offsetting surplus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100" b="1">
              <a:solidFill>
                <a:srgbClr val="FF8900"/>
              </a:solidFill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If Current Account is in surplus then 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Financial Account will be an offsetting deficit</a:t>
            </a:r>
          </a:p>
        </p:txBody>
      </p:sp>
    </p:spTree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Shape 90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2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2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Comparing Fiscal and Monetary </a:t>
            </a:r>
            <a:b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</a:b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Policies</a:t>
            </a: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2800" b="1">
              <a:solidFill>
                <a:srgbClr val="FF8D3E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2800" b="1">
              <a:solidFill>
                <a:srgbClr val="FF8D3E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2800" b="1">
              <a:solidFill>
                <a:srgbClr val="FF8D3E"/>
              </a:solidFill>
              <a:effectLst>
                <a:outerShdw blurRad="38100" dist="38100" dir="2700000" rotWithShape="0">
                  <a:srgbClr val="000000"/>
                </a:outerShdw>
              </a:effectLst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                </a:t>
            </a:r>
          </a:p>
        </p:txBody>
      </p:sp>
      <p:sp>
        <p:nvSpPr>
          <p:cNvPr id="905" name="Shape 905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61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Shape 90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        Fiscal            Monetary</a:t>
            </a:r>
          </a:p>
        </p:txBody>
      </p:sp>
      <p:sp>
        <p:nvSpPr>
          <p:cNvPr id="908" name="Shape 908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62</a:t>
            </a:fld>
            <a:endParaRPr sz="1000">
              <a:solidFill>
                <a:srgbClr val="A6A299"/>
              </a:solidFill>
            </a:endParaRPr>
          </a:p>
        </p:txBody>
      </p:sp>
      <p:graphicFrame>
        <p:nvGraphicFramePr>
          <p:cNvPr id="909" name="Table 909"/>
          <p:cNvGraphicFramePr/>
          <p:nvPr/>
        </p:nvGraphicFramePr>
        <p:xfrm>
          <a:off x="1149394" y="1973646"/>
          <a:ext cx="5623561" cy="11876634"/>
        </p:xfrm>
        <a:graphic>
          <a:graphicData uri="http://schemas.openxmlformats.org/drawingml/2006/table">
            <a:tbl>
              <a:tblPr bandRow="1">
                <a:tableStyleId>{8F44A2F1-9E1F-4B54-A3A2-5F16C0AD49E2}</a:tableStyleId>
              </a:tblPr>
              <a:tblGrid>
                <a:gridCol w="2811780"/>
                <a:gridCol w="2811780"/>
              </a:tblGrid>
              <a:tr h="9085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Congress and The President                                                  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Federal Reserve                                                                        Board of Governors and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FOMC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1117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Key Tool – The Federal Budget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(Expenditures and Taxes)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Key Tool – The Money Supply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(open market operations,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reserve requirement, discount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and fed funds rate)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053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To fight inflation –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To fight inflation – </a:t>
                      </a:r>
                    </a:p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3149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Raise taxes to decrease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consumption spending,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And decrease government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Spending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Creates a surplus budget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Sell bonds, increase rr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 fed funds/discount rate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Decreasing money supply in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Money market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0" name="Shape 910"/>
          <p:cNvSpPr/>
          <p:nvPr/>
        </p:nvSpPr>
        <p:spPr>
          <a:xfrm>
            <a:off x="5817591" y="1758950"/>
            <a:ext cx="127001" cy="415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Shape 9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        Fiscal            Monetary</a:t>
            </a:r>
          </a:p>
        </p:txBody>
      </p:sp>
      <p:sp>
        <p:nvSpPr>
          <p:cNvPr id="913" name="Shape 913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63</a:t>
            </a:fld>
            <a:endParaRPr sz="1000">
              <a:solidFill>
                <a:srgbClr val="A6A299"/>
              </a:solidFill>
            </a:endParaRPr>
          </a:p>
        </p:txBody>
      </p:sp>
      <p:graphicFrame>
        <p:nvGraphicFramePr>
          <p:cNvPr id="914" name="Table 914"/>
          <p:cNvGraphicFramePr/>
          <p:nvPr/>
        </p:nvGraphicFramePr>
        <p:xfrm>
          <a:off x="1205440" y="708827"/>
          <a:ext cx="5623561" cy="11654508"/>
        </p:xfrm>
        <a:graphic>
          <a:graphicData uri="http://schemas.openxmlformats.org/drawingml/2006/table">
            <a:tbl>
              <a:tblPr bandRow="1">
                <a:tableStyleId>{8F44A2F1-9E1F-4B54-A3A2-5F16C0AD49E2}</a:tableStyleId>
              </a:tblPr>
              <a:tblGrid>
                <a:gridCol w="2811780"/>
                <a:gridCol w="2811780"/>
              </a:tblGrid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315640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Decreases AD,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PL and RDO decrease</a:t>
                      </a:r>
                    </a:p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Surplus budget–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decreases</a:t>
                      </a:r>
                      <a:r>
                        <a:rPr sz="12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demand for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loanable funds, decreasing i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Decreasing MS increases i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053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decreases Ig increases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increases, Ig decreases,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AD decreases, PL and RDO decreases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181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decreases, demand for $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decreases, $ depreciates,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exports increase and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imports decrease, Xn increases</a:t>
                      </a:r>
                    </a:p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increases, demand for $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increases, $ appreciates,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exports decrease and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imports increase, Xn decreases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15" name="Shape 915"/>
          <p:cNvSpPr/>
          <p:nvPr/>
        </p:nvSpPr>
        <p:spPr>
          <a:xfrm>
            <a:off x="4571384" y="2000864"/>
            <a:ext cx="2524669" cy="435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 defTabSz="457200">
              <a:defRPr sz="1800" b="0">
                <a:solidFill>
                  <a:srgbClr val="000000"/>
                </a:solidFill>
              </a:defRPr>
            </a:pPr>
            <a:r>
              <a:rPr sz="1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                                               </a:t>
            </a: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Shape 9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          Fiscal            Monetary</a:t>
            </a:r>
          </a:p>
        </p:txBody>
      </p:sp>
      <p:sp>
        <p:nvSpPr>
          <p:cNvPr id="918" name="Shape 918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64</a:t>
            </a:fld>
            <a:endParaRPr sz="1000">
              <a:solidFill>
                <a:srgbClr val="A6A299"/>
              </a:solidFill>
            </a:endParaRPr>
          </a:p>
        </p:txBody>
      </p:sp>
      <p:graphicFrame>
        <p:nvGraphicFramePr>
          <p:cNvPr id="919" name="Table 919"/>
          <p:cNvGraphicFramePr/>
          <p:nvPr/>
        </p:nvGraphicFramePr>
        <p:xfrm>
          <a:off x="1242329" y="-241768"/>
          <a:ext cx="5623561" cy="10630968"/>
        </p:xfrm>
        <a:graphic>
          <a:graphicData uri="http://schemas.openxmlformats.org/drawingml/2006/table">
            <a:tbl>
              <a:tblPr bandRow="1">
                <a:tableStyleId>{8F44A2F1-9E1F-4B54-A3A2-5F16C0AD49E2}</a:tableStyleId>
              </a:tblPr>
              <a:tblGrid>
                <a:gridCol w="2811780"/>
                <a:gridCol w="2811780"/>
              </a:tblGrid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053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To fight unemployment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Recession –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To fight unemployment &amp;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Recession – 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181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 taxes to increase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Consumption spending,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And increase government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Spending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Creates a deficit budget</a:t>
                      </a:r>
                    </a:p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Buy bonds, decrease rr,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 discount rate/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fed funds rate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Increasing money supply in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Money market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Shape 9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2800" b="1">
                <a:solidFill>
                  <a:srgbClr val="FF8D3E"/>
                </a:solidFill>
                <a:effectLst>
                  <a:outerShdw blurRad="38100" dist="38100" dir="2700000" rotWithShape="0">
                    <a:srgbClr val="000000"/>
                  </a:outerShdw>
                </a:effectLst>
              </a:rPr>
              <a:t>        Fiscal            Monetary</a:t>
            </a:r>
          </a:p>
        </p:txBody>
      </p:sp>
      <p:sp>
        <p:nvSpPr>
          <p:cNvPr id="922" name="Shape 922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65</a:t>
            </a:fld>
            <a:endParaRPr sz="1000">
              <a:solidFill>
                <a:srgbClr val="A6A299"/>
              </a:solidFill>
            </a:endParaRPr>
          </a:p>
        </p:txBody>
      </p:sp>
      <p:graphicFrame>
        <p:nvGraphicFramePr>
          <p:cNvPr id="923" name="Table 923"/>
          <p:cNvGraphicFramePr/>
          <p:nvPr/>
        </p:nvGraphicFramePr>
        <p:xfrm>
          <a:off x="1177818" y="-983641"/>
          <a:ext cx="5623561" cy="11470235"/>
        </p:xfrm>
        <a:graphic>
          <a:graphicData uri="http://schemas.openxmlformats.org/drawingml/2006/table">
            <a:tbl>
              <a:tblPr bandRow="1">
                <a:tableStyleId>{8F44A2F1-9E1F-4B54-A3A2-5F16C0AD49E2}</a:tableStyleId>
              </a:tblPr>
              <a:tblGrid>
                <a:gridCol w="2811780"/>
                <a:gridCol w="2811780"/>
              </a:tblGrid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200" b="0" i="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053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Increases AD,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PL and RDO increase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Increasing MS decreases i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085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Deficit budget – increases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demand for loanable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 increasing i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decreases, Ig increases,</a:t>
                      </a:r>
                    </a:p>
                    <a:p>
                      <a:pPr lvl="0" algn="just" defTabSz="457200">
                        <a:defRPr sz="1800" b="0" i="0"/>
                      </a:pPr>
                      <a:endParaRPr sz="14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053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increases Ig decreases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(Crowding out effect)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AD increases, PL and RDO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314983"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increases, demand for $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increases, $ appreciates,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exports decrease and 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imports increase, Xn decreases 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i decreases, demand for $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decreases, $ depreciates, </a:t>
                      </a:r>
                    </a:p>
                    <a:p>
                      <a:pPr lvl="0" algn="l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exports increase, imports decrease,</a:t>
                      </a:r>
                    </a:p>
                    <a:p>
                      <a:pPr lvl="0" algn="just" defTabSz="457200">
                        <a:defRPr sz="1800" b="0" i="0"/>
                      </a:pPr>
                      <a:r>
                        <a:rPr sz="14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Xn increases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defTabSz="457200">
                        <a:defRPr sz="1400" b="0" i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24" name="Shape 924"/>
          <p:cNvSpPr/>
          <p:nvPr/>
        </p:nvSpPr>
        <p:spPr>
          <a:xfrm>
            <a:off x="4555256" y="1758950"/>
            <a:ext cx="2524670" cy="4356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 defTabSz="457200">
              <a:defRPr sz="1800" b="0">
                <a:solidFill>
                  <a:srgbClr val="000000"/>
                </a:solidFill>
              </a:defRPr>
            </a:pPr>
            <a:r>
              <a:rPr sz="1400">
                <a:uFill>
                  <a:solidFill/>
                </a:uFill>
                <a:latin typeface="Arial"/>
                <a:ea typeface="Arial"/>
                <a:cs typeface="Arial"/>
                <a:sym typeface="Arial"/>
              </a:rPr>
              <a:t>                                                </a:t>
            </a: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  <a:p>
            <a:pPr lvl="0" algn="just" defTabSz="457200">
              <a:defRPr sz="1800" b="0">
                <a:solidFill>
                  <a:srgbClr val="000000"/>
                </a:solidFill>
              </a:defRPr>
            </a:pPr>
            <a:endParaRPr sz="1400">
              <a:uFill>
                <a:solidFill/>
              </a:u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Shape 926"/>
          <p:cNvSpPr>
            <a:spLocks noGrp="1"/>
          </p:cNvSpPr>
          <p:nvPr>
            <p:ph type="body" idx="1"/>
          </p:nvPr>
        </p:nvSpPr>
        <p:spPr>
          <a:xfrm>
            <a:off x="480219" y="2638718"/>
            <a:ext cx="8183562" cy="5507039"/>
          </a:xfrm>
          <a:prstGeom prst="rect">
            <a:avLst/>
          </a:prstGeom>
          <a:effectLst>
            <a:outerShdw blurRad="101600" dist="71309" dir="5400000" rotWithShape="0">
              <a:srgbClr val="000000">
                <a:alpha val="75000"/>
              </a:srgbClr>
            </a:outerShdw>
          </a:effectLst>
        </p:spPr>
        <p:txBody>
          <a:bodyPr/>
          <a:lstStyle>
            <a:lvl1pPr marL="0" indent="0" algn="ctr">
              <a:buSzTx/>
              <a:buNone/>
              <a:defRPr b="1">
                <a:solidFill>
                  <a:srgbClr val="FF89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FF8900"/>
                </a:solidFill>
              </a:rPr>
              <a:t>Classical Understanding of the Macroeconomy</a:t>
            </a:r>
          </a:p>
        </p:txBody>
      </p:sp>
      <p:sp>
        <p:nvSpPr>
          <p:cNvPr id="927" name="Shape 927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66</a:t>
            </a:fld>
            <a:endParaRPr sz="1000">
              <a:solidFill>
                <a:srgbClr val="A6A299"/>
              </a:solidFill>
            </a:endParaRPr>
          </a:p>
        </p:txBody>
      </p:sp>
    </p:spTree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Shape 929"/>
          <p:cNvSpPr/>
          <p:nvPr/>
        </p:nvSpPr>
        <p:spPr>
          <a:xfrm flipH="1">
            <a:off x="3124199" y="990600"/>
            <a:ext cx="1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0" name="Shape 930"/>
          <p:cNvSpPr/>
          <p:nvPr/>
        </p:nvSpPr>
        <p:spPr>
          <a:xfrm>
            <a:off x="3124200" y="2514600"/>
            <a:ext cx="27432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1" name="Shape 931"/>
          <p:cNvSpPr/>
          <p:nvPr/>
        </p:nvSpPr>
        <p:spPr>
          <a:xfrm>
            <a:off x="2209800" y="9144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932" name="Shape 932"/>
          <p:cNvSpPr/>
          <p:nvPr/>
        </p:nvSpPr>
        <p:spPr>
          <a:xfrm>
            <a:off x="4648200" y="26670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933" name="Shape 933"/>
          <p:cNvSpPr/>
          <p:nvPr/>
        </p:nvSpPr>
        <p:spPr>
          <a:xfrm>
            <a:off x="4191000" y="10668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4" name="Shape 934"/>
          <p:cNvSpPr/>
          <p:nvPr/>
        </p:nvSpPr>
        <p:spPr>
          <a:xfrm>
            <a:off x="3886200" y="685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935" name="Shape 935"/>
          <p:cNvSpPr/>
          <p:nvPr/>
        </p:nvSpPr>
        <p:spPr>
          <a:xfrm>
            <a:off x="4038600" y="25908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936" name="Shape 936"/>
          <p:cNvSpPr/>
          <p:nvPr/>
        </p:nvSpPr>
        <p:spPr>
          <a:xfrm flipV="1">
            <a:off x="3352799" y="1143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7" name="Shape 937"/>
          <p:cNvSpPr/>
          <p:nvPr/>
        </p:nvSpPr>
        <p:spPr>
          <a:xfrm>
            <a:off x="5105400" y="965200"/>
            <a:ext cx="59812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</a:t>
            </a:r>
          </a:p>
        </p:txBody>
      </p:sp>
      <p:sp>
        <p:nvSpPr>
          <p:cNvPr id="938" name="Shape 938"/>
          <p:cNvSpPr/>
          <p:nvPr/>
        </p:nvSpPr>
        <p:spPr>
          <a:xfrm>
            <a:off x="3589375" y="1280268"/>
            <a:ext cx="15240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9" name="Shape 939"/>
          <p:cNvSpPr/>
          <p:nvPr/>
        </p:nvSpPr>
        <p:spPr>
          <a:xfrm>
            <a:off x="5410200" y="17526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940" name="Shape 940"/>
          <p:cNvSpPr/>
          <p:nvPr/>
        </p:nvSpPr>
        <p:spPr>
          <a:xfrm flipH="1" flipV="1">
            <a:off x="3208034" y="1600199"/>
            <a:ext cx="899132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1" name="Shape 941"/>
          <p:cNvSpPr/>
          <p:nvPr/>
        </p:nvSpPr>
        <p:spPr>
          <a:xfrm>
            <a:off x="2590800" y="12954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942" name="Shape 942"/>
          <p:cNvSpPr/>
          <p:nvPr/>
        </p:nvSpPr>
        <p:spPr>
          <a:xfrm>
            <a:off x="3027965" y="5369028"/>
            <a:ext cx="232607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600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Classical</a:t>
            </a:r>
          </a:p>
        </p:txBody>
      </p:sp>
      <p:sp>
        <p:nvSpPr>
          <p:cNvPr id="943" name="Shape 943"/>
          <p:cNvSpPr/>
          <p:nvPr/>
        </p:nvSpPr>
        <p:spPr>
          <a:xfrm>
            <a:off x="1618820" y="3614594"/>
            <a:ext cx="5144360" cy="1513841"/>
          </a:xfrm>
          <a:prstGeom prst="rect">
            <a:avLst/>
          </a:prstGeom>
          <a:ln w="12700">
            <a:miter lim="400000"/>
          </a:ln>
          <a:effectLst>
            <a:outerShdw blurRad="101600" dist="71309" dir="5400000" rotWithShape="0">
              <a:srgbClr val="000000">
                <a:alpha val="38191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300" i="1"/>
            </a:lvl1pPr>
          </a:lstStyle>
          <a:p>
            <a:pPr lvl="0">
              <a:defRPr sz="1800" b="0" i="0">
                <a:solidFill>
                  <a:srgbClr val="000000"/>
                </a:solidFill>
              </a:defRPr>
            </a:pPr>
            <a:r>
              <a:rPr sz="2300" b="1" i="1">
                <a:solidFill>
                  <a:srgbClr val="FF8900"/>
                </a:solidFill>
              </a:rPr>
              <a:t>Flexible wages, other input prices and flexible inflation expectations produce an output level at full-emploment</a:t>
            </a:r>
          </a:p>
        </p:txBody>
      </p:sp>
    </p:spTree>
  </p:cSld>
  <p:clrMapOvr>
    <a:masterClrMapping/>
  </p:clrMapOvr>
  <p:transition spd="med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/>
          <p:nvPr/>
        </p:nvSpPr>
        <p:spPr>
          <a:xfrm flipH="1">
            <a:off x="3124199" y="990600"/>
            <a:ext cx="1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6" name="Shape 946"/>
          <p:cNvSpPr/>
          <p:nvPr/>
        </p:nvSpPr>
        <p:spPr>
          <a:xfrm>
            <a:off x="3124200" y="2514600"/>
            <a:ext cx="27432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7" name="Shape 947"/>
          <p:cNvSpPr/>
          <p:nvPr/>
        </p:nvSpPr>
        <p:spPr>
          <a:xfrm>
            <a:off x="2209800" y="9144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948" name="Shape 948"/>
          <p:cNvSpPr/>
          <p:nvPr/>
        </p:nvSpPr>
        <p:spPr>
          <a:xfrm>
            <a:off x="4648200" y="26670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949" name="Shape 949"/>
          <p:cNvSpPr/>
          <p:nvPr/>
        </p:nvSpPr>
        <p:spPr>
          <a:xfrm>
            <a:off x="4191000" y="10668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0" name="Shape 950"/>
          <p:cNvSpPr/>
          <p:nvPr/>
        </p:nvSpPr>
        <p:spPr>
          <a:xfrm>
            <a:off x="3886200" y="685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951" name="Shape 951"/>
          <p:cNvSpPr/>
          <p:nvPr/>
        </p:nvSpPr>
        <p:spPr>
          <a:xfrm>
            <a:off x="4038600" y="25908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952" name="Shape 952"/>
          <p:cNvSpPr/>
          <p:nvPr/>
        </p:nvSpPr>
        <p:spPr>
          <a:xfrm flipV="1">
            <a:off x="3352799" y="1143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3" name="Shape 953"/>
          <p:cNvSpPr/>
          <p:nvPr/>
        </p:nvSpPr>
        <p:spPr>
          <a:xfrm>
            <a:off x="5105400" y="965200"/>
            <a:ext cx="69701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SRAS1</a:t>
            </a:r>
          </a:p>
        </p:txBody>
      </p:sp>
      <p:sp>
        <p:nvSpPr>
          <p:cNvPr id="954" name="Shape 954"/>
          <p:cNvSpPr/>
          <p:nvPr/>
        </p:nvSpPr>
        <p:spPr>
          <a:xfrm>
            <a:off x="4038599" y="1143000"/>
            <a:ext cx="15240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5" name="Shape 955"/>
          <p:cNvSpPr/>
          <p:nvPr/>
        </p:nvSpPr>
        <p:spPr>
          <a:xfrm>
            <a:off x="5410200" y="17526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956" name="Shape 956"/>
          <p:cNvSpPr/>
          <p:nvPr/>
        </p:nvSpPr>
        <p:spPr>
          <a:xfrm>
            <a:off x="4572000" y="1447800"/>
            <a:ext cx="0" cy="9906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7" name="Shape 957"/>
          <p:cNvSpPr/>
          <p:nvPr/>
        </p:nvSpPr>
        <p:spPr>
          <a:xfrm flipH="1" flipV="1">
            <a:off x="3124200" y="1447799"/>
            <a:ext cx="1295400" cy="1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58" name="Shape 958"/>
          <p:cNvSpPr/>
          <p:nvPr/>
        </p:nvSpPr>
        <p:spPr>
          <a:xfrm>
            <a:off x="4419600" y="2514600"/>
            <a:ext cx="457200" cy="22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0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0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959" name="Shape 959"/>
          <p:cNvSpPr/>
          <p:nvPr/>
        </p:nvSpPr>
        <p:spPr>
          <a:xfrm>
            <a:off x="2590800" y="12954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960" name="Shape 960"/>
          <p:cNvSpPr/>
          <p:nvPr/>
        </p:nvSpPr>
        <p:spPr>
          <a:xfrm>
            <a:off x="3015767" y="5348055"/>
            <a:ext cx="2960066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600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Classical</a:t>
            </a:r>
          </a:p>
        </p:txBody>
      </p:sp>
      <p:sp>
        <p:nvSpPr>
          <p:cNvPr id="961" name="Shape 961"/>
          <p:cNvSpPr/>
          <p:nvPr/>
        </p:nvSpPr>
        <p:spPr>
          <a:xfrm>
            <a:off x="1614805" y="3305288"/>
            <a:ext cx="5904605" cy="1996441"/>
          </a:xfrm>
          <a:prstGeom prst="rect">
            <a:avLst/>
          </a:prstGeom>
          <a:ln w="12700">
            <a:miter lim="400000"/>
          </a:ln>
          <a:effectLst>
            <a:outerShdw blurRad="101600" dist="71309" dir="5400000" rotWithShape="0">
              <a:srgbClr val="000000">
                <a:alpha val="38191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If a short-run equilibrium occurs as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AD increases, as input prices and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inflation expectations become flexible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in the long run, wages increase and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SRAS decreases</a:t>
            </a: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100" b="1">
                <a:solidFill>
                  <a:srgbClr val="FF8900"/>
                </a:solidFill>
              </a:rPr>
              <a:t> </a:t>
            </a:r>
          </a:p>
        </p:txBody>
      </p:sp>
      <p:sp>
        <p:nvSpPr>
          <p:cNvPr id="962" name="Shape 962"/>
          <p:cNvSpPr/>
          <p:nvPr/>
        </p:nvSpPr>
        <p:spPr>
          <a:xfrm flipV="1">
            <a:off x="3242403" y="864698"/>
            <a:ext cx="1759081" cy="860033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3" name="Shape 963"/>
          <p:cNvSpPr/>
          <p:nvPr/>
        </p:nvSpPr>
        <p:spPr>
          <a:xfrm>
            <a:off x="4835202" y="685800"/>
            <a:ext cx="69701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SRAS2</a:t>
            </a:r>
          </a:p>
        </p:txBody>
      </p:sp>
    </p:spTree>
  </p:cSld>
  <p:clrMapOvr>
    <a:masterClrMapping/>
  </p:clrMapOvr>
  <p:transition spd="med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Shape 9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6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966" name="Shape 966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69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967" name="Shape 967"/>
          <p:cNvSpPr/>
          <p:nvPr/>
        </p:nvSpPr>
        <p:spPr>
          <a:xfrm flipH="1">
            <a:off x="3124199" y="990600"/>
            <a:ext cx="1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8" name="Shape 968"/>
          <p:cNvSpPr/>
          <p:nvPr/>
        </p:nvSpPr>
        <p:spPr>
          <a:xfrm>
            <a:off x="3124200" y="25146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69" name="Shape 969"/>
          <p:cNvSpPr/>
          <p:nvPr/>
        </p:nvSpPr>
        <p:spPr>
          <a:xfrm>
            <a:off x="2209800" y="9144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970" name="Shape 970"/>
          <p:cNvSpPr/>
          <p:nvPr/>
        </p:nvSpPr>
        <p:spPr>
          <a:xfrm>
            <a:off x="4648200" y="26670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971" name="Shape 971"/>
          <p:cNvSpPr/>
          <p:nvPr/>
        </p:nvSpPr>
        <p:spPr>
          <a:xfrm>
            <a:off x="4191000" y="10668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2" name="Shape 972"/>
          <p:cNvSpPr/>
          <p:nvPr/>
        </p:nvSpPr>
        <p:spPr>
          <a:xfrm>
            <a:off x="3886200" y="685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973" name="Shape 973"/>
          <p:cNvSpPr/>
          <p:nvPr/>
        </p:nvSpPr>
        <p:spPr>
          <a:xfrm>
            <a:off x="4038600" y="25908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974" name="Shape 974"/>
          <p:cNvSpPr/>
          <p:nvPr/>
        </p:nvSpPr>
        <p:spPr>
          <a:xfrm flipV="1">
            <a:off x="3352799" y="1143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5" name="Shape 975"/>
          <p:cNvSpPr/>
          <p:nvPr/>
        </p:nvSpPr>
        <p:spPr>
          <a:xfrm>
            <a:off x="5105400" y="965200"/>
            <a:ext cx="69701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SRAS1</a:t>
            </a:r>
          </a:p>
        </p:txBody>
      </p:sp>
      <p:sp>
        <p:nvSpPr>
          <p:cNvPr id="976" name="Shape 976"/>
          <p:cNvSpPr/>
          <p:nvPr/>
        </p:nvSpPr>
        <p:spPr>
          <a:xfrm>
            <a:off x="3314699" y="1441882"/>
            <a:ext cx="1524002" cy="914401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7" name="Shape 977"/>
          <p:cNvSpPr/>
          <p:nvPr/>
        </p:nvSpPr>
        <p:spPr>
          <a:xfrm>
            <a:off x="4953000" y="20320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978" name="Shape 978"/>
          <p:cNvSpPr/>
          <p:nvPr/>
        </p:nvSpPr>
        <p:spPr>
          <a:xfrm>
            <a:off x="3886200" y="1752600"/>
            <a:ext cx="0" cy="762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79" name="Shape 979"/>
          <p:cNvSpPr/>
          <p:nvPr/>
        </p:nvSpPr>
        <p:spPr>
          <a:xfrm flipH="1">
            <a:off x="3124200" y="17526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0" name="Shape 980"/>
          <p:cNvSpPr/>
          <p:nvPr/>
        </p:nvSpPr>
        <p:spPr>
          <a:xfrm>
            <a:off x="3657600" y="2514600"/>
            <a:ext cx="32161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981" name="Shape 981"/>
          <p:cNvSpPr/>
          <p:nvPr/>
        </p:nvSpPr>
        <p:spPr>
          <a:xfrm>
            <a:off x="2590800" y="16510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982" name="Shape 982"/>
          <p:cNvSpPr/>
          <p:nvPr/>
        </p:nvSpPr>
        <p:spPr>
          <a:xfrm>
            <a:off x="3153545" y="5724842"/>
            <a:ext cx="2943273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600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4600" b="1">
                <a:solidFill>
                  <a:srgbClr val="F07F09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Classical</a:t>
            </a:r>
          </a:p>
        </p:txBody>
      </p:sp>
      <p:sp>
        <p:nvSpPr>
          <p:cNvPr id="983" name="Shape 983"/>
          <p:cNvSpPr/>
          <p:nvPr/>
        </p:nvSpPr>
        <p:spPr>
          <a:xfrm>
            <a:off x="930028" y="3247956"/>
            <a:ext cx="7736605" cy="13614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If a short-run equilibrium occurs as AD declines,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as input prices and inflation expectations become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flexible in the long run, wages decrease.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This increases SRAS.  </a:t>
            </a:r>
          </a:p>
        </p:txBody>
      </p:sp>
      <p:sp>
        <p:nvSpPr>
          <p:cNvPr id="984" name="Shape 984"/>
          <p:cNvSpPr/>
          <p:nvPr/>
        </p:nvSpPr>
        <p:spPr>
          <a:xfrm flipV="1">
            <a:off x="3460052" y="1455390"/>
            <a:ext cx="1887006" cy="887385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85" name="Shape 985"/>
          <p:cNvSpPr/>
          <p:nvPr/>
        </p:nvSpPr>
        <p:spPr>
          <a:xfrm>
            <a:off x="5360977" y="1397000"/>
            <a:ext cx="69701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SRAS2</a:t>
            </a:r>
          </a:p>
        </p:txBody>
      </p:sp>
      <p:sp>
        <p:nvSpPr>
          <p:cNvPr id="986" name="Shape 986"/>
          <p:cNvSpPr/>
          <p:nvPr/>
        </p:nvSpPr>
        <p:spPr>
          <a:xfrm>
            <a:off x="4190526" y="3224529"/>
            <a:ext cx="762948" cy="408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/>
          <a:p>
            <a:pPr lvl="0" algn="ctr" defTabSz="777240">
              <a:defRPr sz="1800" b="0">
                <a:solidFill>
                  <a:srgbClr val="000000"/>
                </a:solidFill>
                <a:effectLst/>
              </a:defRPr>
            </a:pPr>
            <a: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Macroeconomics  </a:t>
            </a:r>
            <a:b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</a:br>
            <a: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  Key Graphs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503238" y="609600"/>
            <a:ext cx="8183561" cy="4108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Production Possibilities Frontier</a:t>
            </a:r>
            <a:r>
              <a:rPr sz="2800"/>
              <a:t>    </a:t>
            </a:r>
          </a:p>
          <a:p>
            <a:pPr lvl="0">
              <a:buSzTx/>
              <a:buNone/>
              <a:defRPr sz="1800"/>
            </a:pPr>
            <a:r>
              <a:rPr sz="3600">
                <a:effectLst>
                  <a:outerShdw blurRad="38100" dist="38100" dir="2700000" rotWithShape="0">
                    <a:srgbClr val="FFFFFF"/>
                  </a:outerShdw>
                </a:effectLst>
              </a:rPr>
              <a:t>          </a:t>
            </a:r>
            <a:r>
              <a:rPr sz="2000">
                <a:effectLst>
                  <a:outerShdw blurRad="38100" dist="38100" dir="2700000" rotWithShape="0">
                    <a:srgbClr val="FFFFFF"/>
                  </a:outerShdw>
                </a:effectLst>
              </a:rPr>
              <a:t>(opportunity cost, economic growth, trade)</a:t>
            </a:r>
          </a:p>
          <a:p>
            <a:pPr lvl="0">
              <a:buSzTx/>
              <a:buNone/>
              <a:defRPr sz="1800"/>
            </a:pPr>
            <a:endParaRPr sz="2000">
              <a:effectLst>
                <a:outerShdw blurRad="38100" dist="38100" dir="2700000" rotWithShape="0">
                  <a:srgbClr val="FFFFFF"/>
                </a:outerShdw>
              </a:effectLst>
            </a:endParaRPr>
          </a:p>
          <a:p>
            <a:pPr lvl="0">
              <a:defRPr sz="1800"/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Circular Flow Model</a:t>
            </a:r>
            <a:r>
              <a:rPr sz="2800"/>
              <a:t>                               </a:t>
            </a:r>
          </a:p>
          <a:p>
            <a:pPr lvl="0">
              <a:buSzTx/>
              <a:buNone/>
              <a:defRPr sz="1800"/>
            </a:pPr>
            <a:r>
              <a:rPr sz="2800"/>
              <a:t>              </a:t>
            </a:r>
            <a:r>
              <a:rPr sz="2000"/>
              <a:t>(</a:t>
            </a:r>
            <a:r>
              <a:rPr sz="2000">
                <a:effectLst>
                  <a:outerShdw blurRad="38100" dist="38100" dir="2700000" rotWithShape="0">
                    <a:srgbClr val="FFFFFF"/>
                  </a:outerShdw>
                </a:effectLst>
              </a:rPr>
              <a:t>National Income Accounting)</a:t>
            </a:r>
          </a:p>
          <a:p>
            <a:pPr lvl="0">
              <a:buSzTx/>
              <a:buNone/>
              <a:defRPr sz="1800"/>
            </a:pPr>
            <a:endParaRPr sz="2000">
              <a:effectLst>
                <a:outerShdw blurRad="38100" dist="38100" dir="2700000" rotWithShape="0">
                  <a:srgbClr val="FFFFFF"/>
                </a:outerShdw>
              </a:effectLst>
            </a:endParaRPr>
          </a:p>
          <a:p>
            <a:pPr lvl="0">
              <a:defRPr sz="1800"/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Market Supply and Demand</a:t>
            </a:r>
            <a:r>
              <a:rPr sz="2800"/>
              <a:t>              </a:t>
            </a:r>
          </a:p>
          <a:p>
            <a:pPr lvl="0">
              <a:buSzTx/>
              <a:buNone/>
              <a:defRPr sz="1800"/>
            </a:pPr>
            <a:r>
              <a:rPr sz="2800"/>
              <a:t>              </a:t>
            </a:r>
            <a:r>
              <a:rPr sz="2000"/>
              <a:t>(</a:t>
            </a:r>
            <a:r>
              <a:rPr sz="2000">
                <a:effectLst>
                  <a:outerShdw blurRad="38100" dist="38100" dir="2700000" rotWithShape="0">
                    <a:srgbClr val="FFFFFF"/>
                  </a:outerShdw>
                </a:effectLst>
              </a:rPr>
              <a:t>foreign exchange markets, money market, </a:t>
            </a:r>
          </a:p>
          <a:p>
            <a:pPr lvl="0">
              <a:buSzTx/>
              <a:buNone/>
              <a:defRPr sz="1800"/>
            </a:pPr>
            <a:r>
              <a:rPr sz="2000">
                <a:effectLst>
                  <a:outerShdw blurRad="38100" dist="38100" dir="2700000" rotWithShape="0">
                    <a:srgbClr val="FFFFFF"/>
                  </a:outerShdw>
                </a:effectLst>
              </a:rPr>
              <a:t>                      loanable funds market)</a:t>
            </a:r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" name="Shape 98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600" b="1">
              <a:solidFill>
                <a:srgbClr val="FF8D3E"/>
              </a:solidFill>
              <a:effectLst>
                <a:outerShdw blurRad="50800" dist="22860" dir="5400000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989" name="Shape 989"/>
          <p:cNvSpPr>
            <a:spLocks noGrp="1"/>
          </p:cNvSpPr>
          <p:nvPr>
            <p:ph type="sldNum" sz="quarter" idx="2"/>
          </p:nvPr>
        </p:nvSpPr>
        <p:spPr>
          <a:xfrm>
            <a:off x="8348663" y="6233159"/>
            <a:ext cx="457201" cy="2438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000">
                <a:solidFill>
                  <a:srgbClr val="A6A299"/>
                </a:solidFill>
              </a:rPr>
              <a:t>70</a:t>
            </a:fld>
            <a:endParaRPr sz="1000">
              <a:solidFill>
                <a:srgbClr val="A6A299"/>
              </a:solidFill>
            </a:endParaRPr>
          </a:p>
        </p:txBody>
      </p:sp>
      <p:sp>
        <p:nvSpPr>
          <p:cNvPr id="990" name="Shape 990"/>
          <p:cNvSpPr>
            <a:spLocks noGrp="1"/>
          </p:cNvSpPr>
          <p:nvPr>
            <p:ph type="title" idx="4294967295"/>
          </p:nvPr>
        </p:nvSpPr>
        <p:spPr>
          <a:xfrm>
            <a:off x="533399" y="5791200"/>
            <a:ext cx="8183565" cy="669925"/>
          </a:xfrm>
          <a:prstGeom prst="rect">
            <a:avLst/>
          </a:prstGeom>
        </p:spPr>
        <p:txBody>
          <a:bodyPr/>
          <a:lstStyle>
            <a:lvl1pPr algn="ctr" defTabSz="740663">
              <a:defRPr sz="3725">
                <a:solidFill>
                  <a:srgbClr val="F07F09"/>
                </a:solidFill>
                <a:effectLst>
                  <a:outerShdw blurRad="30861" dist="30861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effectLst/>
              </a:defRPr>
            </a:pPr>
            <a:r>
              <a:rPr sz="3725" b="1">
                <a:solidFill>
                  <a:srgbClr val="F07F09"/>
                </a:solidFill>
                <a:effectLst>
                  <a:outerShdw blurRad="30861" dist="30861" dir="2700000" rotWithShape="0">
                    <a:srgbClr val="000000">
                      <a:alpha val="43137"/>
                    </a:srgbClr>
                  </a:outerShdw>
                </a:effectLst>
              </a:rPr>
              <a:t>Classical</a:t>
            </a:r>
          </a:p>
        </p:txBody>
      </p:sp>
      <p:sp>
        <p:nvSpPr>
          <p:cNvPr id="991" name="Shape 991"/>
          <p:cNvSpPr/>
          <p:nvPr/>
        </p:nvSpPr>
        <p:spPr>
          <a:xfrm flipH="1">
            <a:off x="3124199" y="990600"/>
            <a:ext cx="1" cy="15240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2" name="Shape 992"/>
          <p:cNvSpPr/>
          <p:nvPr/>
        </p:nvSpPr>
        <p:spPr>
          <a:xfrm>
            <a:off x="3124200" y="2514600"/>
            <a:ext cx="1905000" cy="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3" name="Shape 993"/>
          <p:cNvSpPr/>
          <p:nvPr/>
        </p:nvSpPr>
        <p:spPr>
          <a:xfrm>
            <a:off x="2209800" y="914400"/>
            <a:ext cx="383751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PL</a:t>
            </a:r>
          </a:p>
        </p:txBody>
      </p:sp>
      <p:sp>
        <p:nvSpPr>
          <p:cNvPr id="994" name="Shape 994"/>
          <p:cNvSpPr/>
          <p:nvPr/>
        </p:nvSpPr>
        <p:spPr>
          <a:xfrm>
            <a:off x="4648200" y="2667000"/>
            <a:ext cx="764603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RGDP</a:t>
            </a:r>
          </a:p>
        </p:txBody>
      </p:sp>
      <p:sp>
        <p:nvSpPr>
          <p:cNvPr id="995" name="Shape 995"/>
          <p:cNvSpPr/>
          <p:nvPr/>
        </p:nvSpPr>
        <p:spPr>
          <a:xfrm>
            <a:off x="4191000" y="1066800"/>
            <a:ext cx="0" cy="14478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6" name="Shape 996"/>
          <p:cNvSpPr/>
          <p:nvPr/>
        </p:nvSpPr>
        <p:spPr>
          <a:xfrm>
            <a:off x="3886200" y="685800"/>
            <a:ext cx="78105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LRAS</a:t>
            </a:r>
          </a:p>
        </p:txBody>
      </p:sp>
      <p:sp>
        <p:nvSpPr>
          <p:cNvPr id="997" name="Shape 997"/>
          <p:cNvSpPr/>
          <p:nvPr/>
        </p:nvSpPr>
        <p:spPr>
          <a:xfrm>
            <a:off x="4038600" y="2590800"/>
            <a:ext cx="320127" cy="35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800" b="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>
                <a:effectLst/>
              </a:defRPr>
            </a:pPr>
            <a:r>
              <a:rPr>
                <a:effectLst>
                  <a:outerShdw blurRad="38100" dist="38100" dir="2700000" rotWithShape="0">
                    <a:srgbClr val="FFFFFF"/>
                  </a:outerShdw>
                </a:effectLst>
              </a:rPr>
              <a:t>Yf</a:t>
            </a:r>
          </a:p>
        </p:txBody>
      </p:sp>
      <p:sp>
        <p:nvSpPr>
          <p:cNvPr id="998" name="Shape 998"/>
          <p:cNvSpPr/>
          <p:nvPr/>
        </p:nvSpPr>
        <p:spPr>
          <a:xfrm flipV="1">
            <a:off x="3352799" y="1143000"/>
            <a:ext cx="1752601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99" name="Shape 999"/>
          <p:cNvSpPr/>
          <p:nvPr/>
        </p:nvSpPr>
        <p:spPr>
          <a:xfrm>
            <a:off x="5105400" y="965200"/>
            <a:ext cx="69701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SRAS1</a:t>
            </a:r>
          </a:p>
        </p:txBody>
      </p:sp>
      <p:sp>
        <p:nvSpPr>
          <p:cNvPr id="1000" name="Shape 1000"/>
          <p:cNvSpPr/>
          <p:nvPr/>
        </p:nvSpPr>
        <p:spPr>
          <a:xfrm>
            <a:off x="3352799" y="1447800"/>
            <a:ext cx="1524002" cy="914400"/>
          </a:xfrm>
          <a:prstGeom prst="line">
            <a:avLst/>
          </a:prstGeom>
          <a:ln w="28575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1" name="Shape 1001"/>
          <p:cNvSpPr/>
          <p:nvPr/>
        </p:nvSpPr>
        <p:spPr>
          <a:xfrm>
            <a:off x="4953000" y="2032000"/>
            <a:ext cx="1428178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AD=C+Ig+G+Xn</a:t>
            </a:r>
          </a:p>
        </p:txBody>
      </p:sp>
      <p:sp>
        <p:nvSpPr>
          <p:cNvPr id="1002" name="Shape 1002"/>
          <p:cNvSpPr/>
          <p:nvPr/>
        </p:nvSpPr>
        <p:spPr>
          <a:xfrm>
            <a:off x="3886200" y="1752600"/>
            <a:ext cx="0" cy="76200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3" name="Shape 1003"/>
          <p:cNvSpPr/>
          <p:nvPr/>
        </p:nvSpPr>
        <p:spPr>
          <a:xfrm flipH="1">
            <a:off x="3124200" y="1752600"/>
            <a:ext cx="762000" cy="0"/>
          </a:xfrm>
          <a:prstGeom prst="line">
            <a:avLst/>
          </a:prstGeom>
          <a:ln>
            <a:solidFill/>
            <a:prstDash val="lgDash"/>
            <a:round/>
          </a:ln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4" name="Shape 1004"/>
          <p:cNvSpPr/>
          <p:nvPr/>
        </p:nvSpPr>
        <p:spPr>
          <a:xfrm>
            <a:off x="3657600" y="2514600"/>
            <a:ext cx="321616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Y1</a:t>
            </a:r>
          </a:p>
        </p:txBody>
      </p:sp>
      <p:sp>
        <p:nvSpPr>
          <p:cNvPr id="1005" name="Shape 1005"/>
          <p:cNvSpPr/>
          <p:nvPr/>
        </p:nvSpPr>
        <p:spPr>
          <a:xfrm>
            <a:off x="2590800" y="1651000"/>
            <a:ext cx="430223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PL1</a:t>
            </a:r>
          </a:p>
        </p:txBody>
      </p:sp>
      <p:sp>
        <p:nvSpPr>
          <p:cNvPr id="1006" name="Shape 1006"/>
          <p:cNvSpPr/>
          <p:nvPr/>
        </p:nvSpPr>
        <p:spPr>
          <a:xfrm>
            <a:off x="638035" y="3249913"/>
            <a:ext cx="7660164" cy="1361441"/>
          </a:xfrm>
          <a:prstGeom prst="rect">
            <a:avLst/>
          </a:prstGeom>
          <a:ln w="12700">
            <a:miter lim="400000"/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If a short-run equilibrium occurs when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SRAS decreases, as input prices and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inflation expectations become flexible in 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100" b="1" i="1">
                <a:solidFill>
                  <a:srgbClr val="FF8900"/>
                </a:solidFill>
              </a:rPr>
              <a:t>the long run, wages decrease and SRAS increases.</a:t>
            </a:r>
          </a:p>
        </p:txBody>
      </p:sp>
      <p:sp>
        <p:nvSpPr>
          <p:cNvPr id="1007" name="Shape 1007"/>
          <p:cNvSpPr/>
          <p:nvPr/>
        </p:nvSpPr>
        <p:spPr>
          <a:xfrm flipV="1">
            <a:off x="3333579" y="1460076"/>
            <a:ext cx="1886292" cy="889237"/>
          </a:xfrm>
          <a:prstGeom prst="line">
            <a:avLst/>
          </a:prstGeom>
          <a:ln w="42500">
            <a:solidFill>
              <a:srgbClr val="F07F09"/>
            </a:solidFill>
          </a:ln>
          <a:effectLst>
            <a:outerShdw blurRad="63500" dist="38100" dir="5400000" rotWithShape="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08" name="Shape 1008"/>
          <p:cNvSpPr/>
          <p:nvPr/>
        </p:nvSpPr>
        <p:spPr>
          <a:xfrm>
            <a:off x="5208577" y="1397000"/>
            <a:ext cx="69701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000000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effectLst/>
              </a:defRPr>
            </a:pPr>
            <a:r>
              <a:rPr sz="1400" b="1">
                <a:effectLst>
                  <a:outerShdw blurRad="38100" dist="38100" dir="2700000" rotWithShape="0">
                    <a:srgbClr val="FFFFFF"/>
                  </a:outerShdw>
                </a:effectLst>
              </a:rPr>
              <a:t>SRAS2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/>
          <a:p>
            <a:pPr lvl="0" algn="ctr" defTabSz="777240">
              <a:defRPr sz="1800" b="0">
                <a:solidFill>
                  <a:srgbClr val="000000"/>
                </a:solidFill>
                <a:effectLst/>
              </a:defRPr>
            </a:pPr>
            <a: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Macroeconomics  </a:t>
            </a:r>
            <a:b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</a:br>
            <a: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  Key Graphs</a:t>
            </a:r>
          </a:p>
        </p:txBody>
      </p:sp>
      <p:sp>
        <p:nvSpPr>
          <p:cNvPr id="95" name="Shape 95"/>
          <p:cNvSpPr/>
          <p:nvPr/>
        </p:nvSpPr>
        <p:spPr>
          <a:xfrm>
            <a:off x="609600" y="685800"/>
            <a:ext cx="7391400" cy="434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Aggregate Supply and Demand, 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sz="2800" i="1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Including LRAS</a:t>
            </a:r>
            <a:r>
              <a:rPr sz="28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          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r>
              <a:rPr sz="20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(monetary policy, fiscal policy, market self regulation)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latin typeface="Arial"/>
                <a:ea typeface="Arial"/>
                <a:cs typeface="Arial"/>
                <a:sym typeface="Arial"/>
              </a:rPr>
              <a:t>                        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Investment demand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800">
              <a:solidFill>
                <a:srgbClr val="050D06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buSzPct val="100000"/>
              <a:buChar char="•"/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Money Market</a:t>
            </a:r>
            <a:r>
              <a:rPr sz="2800">
                <a:solidFill>
                  <a:srgbClr val="050D06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800">
                <a:solidFill>
                  <a:srgbClr val="050D06"/>
                </a:solidFill>
                <a:latin typeface="Arial"/>
                <a:ea typeface="Arial"/>
                <a:cs typeface="Arial"/>
                <a:sym typeface="Arial"/>
              </a:rPr>
              <a:t>                      </a:t>
            </a:r>
            <a:r>
              <a:rPr sz="2000">
                <a:solidFill>
                  <a:srgbClr val="050D06"/>
                </a:solidFill>
                <a:effectLst>
                  <a:outerShdw blurRad="38100" dist="38100" dir="2700000" rotWithShape="0">
                    <a:srgbClr val="FFFFFF"/>
                  </a:outerShdw>
                </a:effectLst>
                <a:latin typeface="Arial"/>
                <a:ea typeface="Arial"/>
                <a:cs typeface="Arial"/>
                <a:sym typeface="Arial"/>
              </a:rPr>
              <a:t>(monetary policy)</a:t>
            </a:r>
            <a:endParaRPr sz="2100">
              <a:solidFill>
                <a:srgbClr val="050D0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sz="2000" b="1">
              <a:solidFill>
                <a:srgbClr val="FF8900"/>
              </a:solidFill>
              <a:effectLst>
                <a:outerShdw blurRad="38100" dist="38100" dir="2700000" rotWithShape="0">
                  <a:srgbClr val="FFFFFF"/>
                </a:outerShdw>
              </a:effectLs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503238" y="4986337"/>
            <a:ext cx="8183561" cy="1050926"/>
          </a:xfrm>
          <a:prstGeom prst="rect">
            <a:avLst/>
          </a:prstGeom>
        </p:spPr>
        <p:txBody>
          <a:bodyPr/>
          <a:lstStyle/>
          <a:p>
            <a:pPr lvl="0" algn="ctr" defTabSz="777240">
              <a:defRPr sz="1800" b="0">
                <a:solidFill>
                  <a:srgbClr val="000000"/>
                </a:solidFill>
                <a:effectLst/>
              </a:defRPr>
            </a:pPr>
            <a: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Macroeconomics  </a:t>
            </a:r>
            <a:b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</a:br>
            <a:r>
              <a:rPr sz="3060" b="1">
                <a:solidFill>
                  <a:srgbClr val="FF8D3E"/>
                </a:solidFill>
                <a:effectLst>
                  <a:outerShdw blurRad="32385" dist="32385" dir="2700000" rotWithShape="0">
                    <a:srgbClr val="000000"/>
                  </a:outerShdw>
                </a:effectLst>
              </a:rPr>
              <a:t>  Key Graphs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503238" y="1295400"/>
            <a:ext cx="8183561" cy="34226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Loanable funds market</a:t>
            </a:r>
          </a:p>
          <a:p>
            <a:pPr lvl="0">
              <a:buSzTx/>
              <a:buNone/>
              <a:defRPr sz="1800"/>
            </a:pPr>
            <a:r>
              <a:rPr sz="2800"/>
              <a:t>                           </a:t>
            </a:r>
            <a:r>
              <a:rPr sz="2000">
                <a:effectLst>
                  <a:outerShdw blurRad="38100" dist="38100" dir="2700000" rotWithShape="0">
                    <a:srgbClr val="FFFFFF"/>
                  </a:outerShdw>
                </a:effectLst>
              </a:rPr>
              <a:t>(fiscal policy)</a:t>
            </a:r>
          </a:p>
          <a:p>
            <a:pPr lvl="0">
              <a:buSzTx/>
              <a:buNone/>
              <a:defRPr sz="1800"/>
            </a:pPr>
            <a:endParaRPr sz="2000">
              <a:effectLst>
                <a:outerShdw blurRad="38100" dist="38100" dir="2700000" rotWithShape="0">
                  <a:srgbClr val="FFFFFF"/>
                </a:outerShdw>
              </a:effectLst>
            </a:endParaRPr>
          </a:p>
          <a:p>
            <a:pPr lvl="0">
              <a:defRPr sz="1800"/>
            </a:pPr>
            <a:r>
              <a:rPr sz="2800">
                <a:effectLst>
                  <a:outerShdw blurRad="38100" dist="38100" dir="2700000" rotWithShape="0">
                    <a:srgbClr val="FFFFFF"/>
                  </a:outerShdw>
                </a:effectLst>
              </a:rPr>
              <a:t>Phillips Curve – short run and long run</a:t>
            </a:r>
            <a:r>
              <a:rPr sz="2800"/>
              <a:t>       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E3DED1"/>
      </a:dk1>
      <a:lt1>
        <a:srgbClr val="FF8900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rgbClr val="F07F09"/>
          </a:solidFill>
          <a:prstDash val="solid"/>
          <a:bevel/>
        </a:ln>
        <a:effectLst>
          <a:outerShdw blurRad="63500" dist="381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42500" cap="flat">
          <a:solidFill>
            <a:srgbClr val="F07F09"/>
          </a:solidFill>
          <a:prstDash val="solid"/>
          <a:bevel/>
        </a:ln>
        <a:effectLst>
          <a:outerShdw blurRad="63500" dist="381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1" i="0" u="none" strike="noStrike" cap="none" spc="0" normalizeH="0" baseline="0">
            <a:ln>
              <a:noFill/>
            </a:ln>
            <a:solidFill>
              <a:srgbClr val="FF8900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42500" cap="flat">
          <a:solidFill>
            <a:srgbClr val="F07F09"/>
          </a:solidFill>
          <a:prstDash val="solid"/>
          <a:bevel/>
        </a:ln>
        <a:effectLst>
          <a:outerShdw blurRad="63500" dist="381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42500" cap="flat">
          <a:solidFill>
            <a:srgbClr val="F07F09"/>
          </a:solidFill>
          <a:prstDash val="solid"/>
          <a:bevel/>
        </a:ln>
        <a:effectLst>
          <a:outerShdw blurRad="63500" dist="38100" dir="5400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100" b="1" i="0" u="none" strike="noStrike" cap="none" spc="0" normalizeH="0" baseline="0">
            <a:ln>
              <a:noFill/>
            </a:ln>
            <a:solidFill>
              <a:srgbClr val="FF8900"/>
            </a:solidFill>
            <a:effectLst/>
            <a:uFillTx/>
            <a:latin typeface="+mn-lt"/>
            <a:ea typeface="+mn-ea"/>
            <a:cs typeface="+mn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2791</Words>
  <Application>Microsoft Office PowerPoint</Application>
  <PresentationFormat>On-screen Show (4:3)</PresentationFormat>
  <Paragraphs>961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8" baseType="lpstr">
      <vt:lpstr>Arial</vt:lpstr>
      <vt:lpstr>Helvetica</vt:lpstr>
      <vt:lpstr>Lucida Grande</vt:lpstr>
      <vt:lpstr>Symbol</vt:lpstr>
      <vt:lpstr>Times New Roman</vt:lpstr>
      <vt:lpstr>Verdana</vt:lpstr>
      <vt:lpstr>Wingdings 2</vt:lpstr>
      <vt:lpstr>White</vt:lpstr>
      <vt:lpstr>Concepts and Key Models in  AP Macroeconomics</vt:lpstr>
      <vt:lpstr>Test Specifications</vt:lpstr>
      <vt:lpstr>Test Specifications</vt:lpstr>
      <vt:lpstr>Test Specifications</vt:lpstr>
      <vt:lpstr>Test Specifications</vt:lpstr>
      <vt:lpstr>Models in  AP Macroeconomics</vt:lpstr>
      <vt:lpstr>Macroeconomics     Key Graphs</vt:lpstr>
      <vt:lpstr>Macroeconomics     Key Graphs</vt:lpstr>
      <vt:lpstr>Macroeconomics     Key Graphs</vt:lpstr>
      <vt:lpstr>Production Possibility Frontier</vt:lpstr>
      <vt:lpstr>Potential Output at Full Employment</vt:lpstr>
      <vt:lpstr>Using PPFs and comparative advantage</vt:lpstr>
      <vt:lpstr>Determining Comparative Advantage</vt:lpstr>
      <vt:lpstr>Determining Comparative Advantage</vt:lpstr>
      <vt:lpstr>Determining Comparative Advantage</vt:lpstr>
      <vt:lpstr>Using PPFs and CPFs</vt:lpstr>
      <vt:lpstr>Circular Flow Model</vt:lpstr>
      <vt:lpstr>National Income Accounting</vt:lpstr>
      <vt:lpstr>Definitions of Domestic Private Investment</vt:lpstr>
      <vt:lpstr>Ig = In = depreciation</vt:lpstr>
      <vt:lpstr>Perfectly Competitive Market</vt:lpstr>
      <vt:lpstr>Changes in quantity supplied and demanded</vt:lpstr>
      <vt:lpstr>Non-price determinants for Perfectly Competitive Product Markets</vt:lpstr>
      <vt:lpstr>Perfectly Competitive Markets in Macro</vt:lpstr>
      <vt:lpstr>PowerPoint Presentation</vt:lpstr>
      <vt:lpstr>Determinants of Exchange Rates</vt:lpstr>
      <vt:lpstr>Aggregate Supply and Demand</vt:lpstr>
      <vt:lpstr>Long-run Aggregate Supply</vt:lpstr>
      <vt:lpstr> Using LRAS to illustrate  Economic Growth  (a LONG RUN concept)</vt:lpstr>
      <vt:lpstr>Using PPF to illustrate Economic Growth  an increase in potential output at Yf</vt:lpstr>
      <vt:lpstr>Short-run Aggregate Supply</vt:lpstr>
      <vt:lpstr>Short-run Aggregate Supply</vt:lpstr>
      <vt:lpstr>Aggregate Demand</vt:lpstr>
      <vt:lpstr>Investment Demand</vt:lpstr>
      <vt:lpstr>Determinants</vt:lpstr>
      <vt:lpstr>Spending and Tax Multipliers</vt:lpstr>
      <vt:lpstr>Money Market</vt:lpstr>
      <vt:lpstr>Money Creation</vt:lpstr>
      <vt:lpstr>$900 X 10 = $9000</vt:lpstr>
      <vt:lpstr>$900 X 10 = $9000 created in the banking system + $1000 created by Fed = $10,000</vt:lpstr>
      <vt:lpstr>$1,000 X 10 = $10,000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Assume recession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Balance of Payments</vt:lpstr>
      <vt:lpstr>Balance of payments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Classical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and Key Models in  AP Macroeconomics</dc:title>
  <dc:creator>Shreffler, Andrew L</dc:creator>
  <cp:lastModifiedBy>Shreffler, Andrew L</cp:lastModifiedBy>
  <cp:revision>1</cp:revision>
  <dcterms:modified xsi:type="dcterms:W3CDTF">2015-04-27T16:28:09Z</dcterms:modified>
</cp:coreProperties>
</file>