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  <p:sldId id="323" r:id="rId69"/>
    <p:sldId id="324" r:id="rId70"/>
    <p:sldId id="325" r:id="rId71"/>
  </p:sldIdLst>
  <p:sldSz cx="9144000" cy="6858000" type="screen4x3"/>
  <p:notesSz cx="6858000" cy="9144000"/>
  <p:defaultTextStyle>
    <a:lvl1pPr>
      <a:defRPr sz="2100" b="1">
        <a:solidFill>
          <a:srgbClr val="FF8900"/>
        </a:solidFill>
        <a:latin typeface="+mn-lt"/>
        <a:ea typeface="+mn-ea"/>
        <a:cs typeface="+mn-cs"/>
        <a:sym typeface="Verdana"/>
      </a:defRPr>
    </a:lvl1pPr>
    <a:lvl2pPr indent="457200">
      <a:defRPr sz="2100" b="1">
        <a:solidFill>
          <a:srgbClr val="FF8900"/>
        </a:solidFill>
        <a:latin typeface="+mn-lt"/>
        <a:ea typeface="+mn-ea"/>
        <a:cs typeface="+mn-cs"/>
        <a:sym typeface="Verdana"/>
      </a:defRPr>
    </a:lvl2pPr>
    <a:lvl3pPr indent="914400">
      <a:defRPr sz="2100" b="1">
        <a:solidFill>
          <a:srgbClr val="FF8900"/>
        </a:solidFill>
        <a:latin typeface="+mn-lt"/>
        <a:ea typeface="+mn-ea"/>
        <a:cs typeface="+mn-cs"/>
        <a:sym typeface="Verdana"/>
      </a:defRPr>
    </a:lvl3pPr>
    <a:lvl4pPr indent="1371600">
      <a:defRPr sz="2100" b="1">
        <a:solidFill>
          <a:srgbClr val="FF8900"/>
        </a:solidFill>
        <a:latin typeface="+mn-lt"/>
        <a:ea typeface="+mn-ea"/>
        <a:cs typeface="+mn-cs"/>
        <a:sym typeface="Verdana"/>
      </a:defRPr>
    </a:lvl4pPr>
    <a:lvl5pPr indent="1828800">
      <a:defRPr sz="2100" b="1">
        <a:solidFill>
          <a:srgbClr val="FF8900"/>
        </a:solidFill>
        <a:latin typeface="+mn-lt"/>
        <a:ea typeface="+mn-ea"/>
        <a:cs typeface="+mn-cs"/>
        <a:sym typeface="Verdana"/>
      </a:defRPr>
    </a:lvl5pPr>
    <a:lvl6pPr indent="2286000">
      <a:defRPr sz="2100" b="1">
        <a:solidFill>
          <a:srgbClr val="FF8900"/>
        </a:solidFill>
        <a:latin typeface="+mn-lt"/>
        <a:ea typeface="+mn-ea"/>
        <a:cs typeface="+mn-cs"/>
        <a:sym typeface="Verdana"/>
      </a:defRPr>
    </a:lvl6pPr>
    <a:lvl7pPr indent="2743200">
      <a:defRPr sz="2100" b="1">
        <a:solidFill>
          <a:srgbClr val="FF8900"/>
        </a:solidFill>
        <a:latin typeface="+mn-lt"/>
        <a:ea typeface="+mn-ea"/>
        <a:cs typeface="+mn-cs"/>
        <a:sym typeface="Verdana"/>
      </a:defRPr>
    </a:lvl7pPr>
    <a:lvl8pPr indent="3200400">
      <a:defRPr sz="2100" b="1">
        <a:solidFill>
          <a:srgbClr val="FF8900"/>
        </a:solidFill>
        <a:latin typeface="+mn-lt"/>
        <a:ea typeface="+mn-ea"/>
        <a:cs typeface="+mn-cs"/>
        <a:sym typeface="Verdana"/>
      </a:defRPr>
    </a:lvl8pPr>
    <a:lvl9pPr indent="3657600">
      <a:defRPr sz="2100" b="1">
        <a:solidFill>
          <a:srgbClr val="FF8900"/>
        </a:solidFill>
        <a:latin typeface="+mn-lt"/>
        <a:ea typeface="+mn-ea"/>
        <a:cs typeface="+mn-cs"/>
        <a:sym typeface="Verdana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8F44A2F1-9E1F-4B54-A3A2-5F16C0AD49E2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9D7CA"/>
          </a:solidFill>
        </a:fill>
      </a:tcStyle>
    </a:wholeTbl>
    <a:band2H>
      <a:tcTxStyle/>
      <a:tcStyle>
        <a:tcBdr/>
        <a:fill>
          <a:solidFill>
            <a:srgbClr val="FCECE6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381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07F09"/>
          </a:solidFill>
        </a:fill>
      </a:tcStyle>
    </a:firstCol>
    <a:la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07F09"/>
          </a:solidFill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07F09"/>
          </a:solidFill>
        </a:fill>
      </a:tcStyle>
    </a:firstRow>
  </a:tblStyle>
  <a:tblStyle styleId="{C7B018BB-80A7-4F77-B60F-C8B233D01FF8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00882B"/>
          </a:solidFill>
        </a:fill>
      </a:tcStyle>
    </a:firstRow>
  </a:tblStyle>
  <a:tblStyle styleId="{EEE7283C-3CF3-47DC-8721-378D4A62B228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4C3C2611-4C71-4FC5-86AE-919BDF0F9419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21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68" name="Shape 6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1959544726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defRPr sz="2200">
        <a:latin typeface="Lucida Grande"/>
        <a:ea typeface="Lucida Grande"/>
        <a:cs typeface="Lucida Grande"/>
        <a:sym typeface="Lucida Grande"/>
      </a:defRPr>
    </a:lvl1pPr>
    <a:lvl2pPr indent="228600" defTabSz="457200">
      <a:defRPr sz="2200">
        <a:latin typeface="Lucida Grande"/>
        <a:ea typeface="Lucida Grande"/>
        <a:cs typeface="Lucida Grande"/>
        <a:sym typeface="Lucida Grande"/>
      </a:defRPr>
    </a:lvl2pPr>
    <a:lvl3pPr indent="457200" defTabSz="457200">
      <a:defRPr sz="2200">
        <a:latin typeface="Lucida Grande"/>
        <a:ea typeface="Lucida Grande"/>
        <a:cs typeface="Lucida Grande"/>
        <a:sym typeface="Lucida Grande"/>
      </a:defRPr>
    </a:lvl3pPr>
    <a:lvl4pPr indent="685800" defTabSz="457200">
      <a:defRPr sz="2200">
        <a:latin typeface="Lucida Grande"/>
        <a:ea typeface="Lucida Grande"/>
        <a:cs typeface="Lucida Grande"/>
        <a:sym typeface="Lucida Grande"/>
      </a:defRPr>
    </a:lvl4pPr>
    <a:lvl5pPr indent="914400" defTabSz="457200">
      <a:defRPr sz="2200">
        <a:latin typeface="Lucida Grande"/>
        <a:ea typeface="Lucida Grande"/>
        <a:cs typeface="Lucida Grande"/>
        <a:sym typeface="Lucida Grande"/>
      </a:defRPr>
    </a:lvl5pPr>
    <a:lvl6pPr indent="1143000" defTabSz="457200">
      <a:defRPr sz="2200">
        <a:latin typeface="Lucida Grande"/>
        <a:ea typeface="Lucida Grande"/>
        <a:cs typeface="Lucida Grande"/>
        <a:sym typeface="Lucida Grande"/>
      </a:defRPr>
    </a:lvl6pPr>
    <a:lvl7pPr indent="1371600" defTabSz="457200">
      <a:defRPr sz="2200">
        <a:latin typeface="Lucida Grande"/>
        <a:ea typeface="Lucida Grande"/>
        <a:cs typeface="Lucida Grande"/>
        <a:sym typeface="Lucida Grande"/>
      </a:defRPr>
    </a:lvl7pPr>
    <a:lvl8pPr indent="1600200" defTabSz="457200">
      <a:defRPr sz="2200">
        <a:latin typeface="Lucida Grande"/>
        <a:ea typeface="Lucida Grande"/>
        <a:cs typeface="Lucida Grande"/>
        <a:sym typeface="Lucida Grande"/>
      </a:defRPr>
    </a:lvl8pPr>
    <a:lvl9pPr indent="1828800" defTabSz="457200">
      <a:defRPr sz="2200">
        <a:latin typeface="Lucida Grande"/>
        <a:ea typeface="Lucida Grande"/>
        <a:cs typeface="Lucida Grande"/>
        <a:sym typeface="Lucida Grand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/>
          <p:nvPr/>
        </p:nvSpPr>
        <p:spPr>
          <a:xfrm>
            <a:off x="304800" y="328613"/>
            <a:ext cx="8532814" cy="6197601"/>
          </a:xfrm>
          <a:prstGeom prst="roundRect">
            <a:avLst>
              <a:gd name="adj" fmla="val 2049"/>
            </a:avLst>
          </a:prstGeom>
          <a:gradFill>
            <a:gsLst>
              <a:gs pos="0">
                <a:srgbClr val="FFFFFF"/>
              </a:gs>
              <a:gs pos="98000">
                <a:srgbClr val="FFFFFF"/>
              </a:gs>
              <a:gs pos="99055">
                <a:srgbClr val="F7F7F7"/>
              </a:gs>
              <a:gs pos="100000">
                <a:srgbClr val="D9D9D9"/>
              </a:gs>
            </a:gsLst>
            <a:lin ang="5400000"/>
          </a:gradFill>
          <a:ln w="3175" cap="rnd">
            <a:solidFill>
              <a:srgbClr val="A2A1A1"/>
            </a:solidFill>
          </a:ln>
          <a:effectLst>
            <a:outerShdw blurRad="76200" dist="50800" dir="5400000" rotWithShape="0">
              <a:srgbClr val="000000">
                <a:alpha val="25000"/>
              </a:srgbClr>
            </a:outerShdw>
          </a:effectLst>
        </p:spPr>
        <p:txBody>
          <a:bodyPr lIns="0" tIns="0" rIns="0" bIns="0" anchor="ctr"/>
          <a:lstStyle/>
          <a:p>
            <a:pPr lvl="0" algn="ctr">
              <a:defRPr sz="1800" b="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9" name="Shape 9"/>
          <p:cNvSpPr/>
          <p:nvPr/>
        </p:nvSpPr>
        <p:spPr>
          <a:xfrm>
            <a:off x="418596" y="434162"/>
            <a:ext cx="8306810" cy="3108961"/>
          </a:xfrm>
          <a:prstGeom prst="roundRect">
            <a:avLst>
              <a:gd name="adj" fmla="val 4493"/>
            </a:avLst>
          </a:prstGeom>
          <a:gradFill>
            <a:gsLst>
              <a:gs pos="0">
                <a:srgbClr val="FFFFFF"/>
              </a:gs>
              <a:gs pos="55000">
                <a:srgbClr val="E0E0E0"/>
              </a:gs>
              <a:gs pos="100000">
                <a:srgbClr val="9E9E9E"/>
              </a:gs>
            </a:gsLst>
            <a:path path="circle">
              <a:fillToRect l="-7922" t="9442" r="107922" b="90557"/>
            </a:path>
          </a:gra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 sz="1800" b="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0" name="Shape 10"/>
          <p:cNvSpPr>
            <a:spLocks noGrp="1"/>
          </p:cNvSpPr>
          <p:nvPr>
            <p:ph type="title"/>
          </p:nvPr>
        </p:nvSpPr>
        <p:spPr>
          <a:xfrm>
            <a:off x="722376" y="105705"/>
            <a:ext cx="7772401" cy="3543301"/>
          </a:xfrm>
          <a:prstGeom prst="rect">
            <a:avLst/>
          </a:prstGeom>
        </p:spPr>
        <p:txBody>
          <a:bodyPr/>
          <a:lstStyle>
            <a:lvl1pPr algn="r">
              <a:defRPr sz="4500">
                <a:solidFill>
                  <a:srgbClr val="FF9254"/>
                </a:solidFill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effectLst/>
              </a:defRPr>
            </a:pPr>
            <a:r>
              <a:rPr sz="4500" b="1">
                <a:solidFill>
                  <a:srgbClr val="FF9254"/>
                </a:solidFill>
                <a:effectLst>
                  <a:outerShdw blurRad="50800" dist="22860" dir="5400000" rotWithShape="0">
                    <a:srgbClr val="000000">
                      <a:alpha val="55000"/>
                    </a:srgbClr>
                  </a:outerShdw>
                </a:effectLst>
              </a:rPr>
              <a:t>Title Text</a:t>
            </a:r>
          </a:p>
        </p:txBody>
      </p:sp>
      <p:sp>
        <p:nvSpPr>
          <p:cNvPr id="11" name="Shape 11"/>
          <p:cNvSpPr>
            <a:spLocks noGrp="1"/>
          </p:cNvSpPr>
          <p:nvPr>
            <p:ph type="body" idx="1"/>
          </p:nvPr>
        </p:nvSpPr>
        <p:spPr>
          <a:xfrm>
            <a:off x="722376" y="3685032"/>
            <a:ext cx="7772401" cy="2628901"/>
          </a:xfrm>
          <a:prstGeom prst="rect">
            <a:avLst/>
          </a:prstGeom>
        </p:spPr>
        <p:txBody>
          <a:bodyPr lIns="0" tIns="0" rIns="0" bIns="0"/>
          <a:lstStyle>
            <a:lvl1pPr marL="0" indent="36576" algn="r">
              <a:spcBef>
                <a:spcPts val="0"/>
              </a:spcBef>
              <a:buClrTx/>
              <a:buSzTx/>
              <a:buFontTx/>
              <a:buNone/>
              <a:defRPr sz="2000">
                <a:solidFill>
                  <a:srgbClr val="79766F"/>
                </a:solidFill>
              </a:defRPr>
            </a:lvl1pPr>
            <a:lvl2pPr marL="0" indent="457200" algn="r">
              <a:spcBef>
                <a:spcPts val="0"/>
              </a:spcBef>
              <a:buClrTx/>
              <a:buSzTx/>
              <a:buFontTx/>
              <a:buNone/>
              <a:defRPr sz="2000">
                <a:solidFill>
                  <a:srgbClr val="79766F"/>
                </a:solidFill>
              </a:defRPr>
            </a:lvl2pPr>
            <a:lvl3pPr marL="0" indent="914400" algn="r">
              <a:spcBef>
                <a:spcPts val="0"/>
              </a:spcBef>
              <a:buClrTx/>
              <a:buSzTx/>
              <a:buFontTx/>
              <a:buNone/>
              <a:defRPr sz="2000">
                <a:solidFill>
                  <a:srgbClr val="79766F"/>
                </a:solidFill>
              </a:defRPr>
            </a:lvl3pPr>
            <a:lvl4pPr marL="0" indent="1371600" algn="r">
              <a:spcBef>
                <a:spcPts val="0"/>
              </a:spcBef>
              <a:buClrTx/>
              <a:buSzTx/>
              <a:buFontTx/>
              <a:buNone/>
              <a:defRPr sz="2000">
                <a:solidFill>
                  <a:srgbClr val="79766F"/>
                </a:solidFill>
              </a:defRPr>
            </a:lvl4pPr>
            <a:lvl5pPr marL="0" indent="1828800" algn="r">
              <a:spcBef>
                <a:spcPts val="0"/>
              </a:spcBef>
              <a:buClrTx/>
              <a:buSzTx/>
              <a:buFontTx/>
              <a:buNone/>
              <a:defRPr sz="2000">
                <a:solidFill>
                  <a:srgbClr val="79766F"/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79766F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79766F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79766F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79766F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79766F"/>
                </a:solidFill>
              </a:rPr>
              <a:t>Body Level Five</a:t>
            </a:r>
          </a:p>
        </p:txBody>
      </p:sp>
      <p:sp>
        <p:nvSpPr>
          <p:cNvPr id="12" name="Shape 1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>
            <a:spLocks noGrp="1"/>
          </p:cNvSpPr>
          <p:nvPr>
            <p:ph type="title"/>
          </p:nvPr>
        </p:nvSpPr>
        <p:spPr>
          <a:xfrm>
            <a:off x="502919" y="4850892"/>
            <a:ext cx="8183882" cy="1184149"/>
          </a:xfrm>
          <a:prstGeom prst="rect">
            <a:avLst/>
          </a:prstGeom>
        </p:spPr>
        <p:txBody>
          <a:bodyPr/>
          <a:lstStyle/>
          <a:p>
            <a:pPr lvl="0">
              <a:defRPr sz="1800" b="0">
                <a:solidFill>
                  <a:srgbClr val="000000"/>
                </a:solidFill>
                <a:effectLst/>
              </a:defRPr>
            </a:pPr>
            <a:r>
              <a:rPr sz="3600" b="1">
                <a:solidFill>
                  <a:srgbClr val="FF8D3E"/>
                </a:solidFill>
                <a:effectLst>
                  <a:outerShdw blurRad="50800" dist="22860" dir="5400000" rotWithShape="0">
                    <a:srgbClr val="000000">
                      <a:alpha val="55000"/>
                    </a:srgbClr>
                  </a:outerShdw>
                </a:effectLst>
              </a:rPr>
              <a:t>Title Text</a:t>
            </a:r>
          </a:p>
        </p:txBody>
      </p:sp>
      <p:sp>
        <p:nvSpPr>
          <p:cNvPr id="49" name="Shape 49"/>
          <p:cNvSpPr>
            <a:spLocks noGrp="1"/>
          </p:cNvSpPr>
          <p:nvPr>
            <p:ph type="body" idx="1"/>
          </p:nvPr>
        </p:nvSpPr>
        <p:spPr>
          <a:xfrm>
            <a:off x="502919" y="530351"/>
            <a:ext cx="8183882" cy="4320542"/>
          </a:xfrm>
          <a:prstGeom prst="rect">
            <a:avLst/>
          </a:prstGeom>
        </p:spPr>
        <p:txBody>
          <a:bodyPr/>
          <a:lstStyle>
            <a:lvl2pPr>
              <a:buChar char="◦"/>
            </a:lvl2pPr>
            <a:lvl4pPr>
              <a:buChar char="◦"/>
            </a:lvl4pPr>
          </a:lstStyle>
          <a:p>
            <a:pPr lvl="0">
              <a:defRPr sz="1800"/>
            </a:pPr>
            <a:r>
              <a:rPr sz="2800"/>
              <a:t>Body Level One</a:t>
            </a:r>
          </a:p>
          <a:p>
            <a:pPr lvl="1">
              <a:defRPr sz="1800"/>
            </a:pPr>
            <a:r>
              <a:rPr sz="2800"/>
              <a:t>Body Level Two</a:t>
            </a:r>
          </a:p>
          <a:p>
            <a:pPr lvl="2">
              <a:defRPr sz="1800"/>
            </a:pPr>
            <a:r>
              <a:rPr sz="2800"/>
              <a:t>Body Level Three</a:t>
            </a:r>
          </a:p>
          <a:p>
            <a:pPr lvl="3">
              <a:defRPr sz="1800"/>
            </a:pPr>
            <a:r>
              <a:rPr sz="2800"/>
              <a:t>Body Level Four</a:t>
            </a:r>
          </a:p>
          <a:p>
            <a:pPr lvl="4">
              <a:defRPr sz="1800"/>
            </a:pPr>
            <a:r>
              <a:rPr sz="2800"/>
              <a:t>Body Level Five</a:t>
            </a:r>
          </a:p>
        </p:txBody>
      </p:sp>
      <p:sp>
        <p:nvSpPr>
          <p:cNvPr id="50" name="Shape 5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b="0">
                <a:solidFill>
                  <a:srgbClr val="000000"/>
                </a:solidFill>
                <a:effectLst/>
              </a:defRPr>
            </a:pPr>
            <a:r>
              <a:rPr sz="3600" b="1">
                <a:solidFill>
                  <a:srgbClr val="FF8D3E"/>
                </a:solidFill>
                <a:effectLst>
                  <a:outerShdw blurRad="50800" dist="22860" dir="5400000" rotWithShape="0">
                    <a:srgbClr val="000000">
                      <a:alpha val="55000"/>
                    </a:srgbClr>
                  </a:outerShdw>
                </a:effectLst>
              </a:rPr>
              <a:t>Title Text</a:t>
            </a:r>
          </a:p>
        </p:txBody>
      </p:sp>
      <p:sp>
        <p:nvSpPr>
          <p:cNvPr id="53" name="Shape 53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2pPr>
              <a:buChar char="◦"/>
            </a:lvl2pPr>
            <a:lvl4pPr>
              <a:buChar char="◦"/>
            </a:lvl4pPr>
          </a:lstStyle>
          <a:p>
            <a:pPr lvl="0">
              <a:defRPr sz="1800"/>
            </a:pPr>
            <a:r>
              <a:rPr sz="2800"/>
              <a:t>Body Level One</a:t>
            </a:r>
          </a:p>
          <a:p>
            <a:pPr lvl="1">
              <a:defRPr sz="1800"/>
            </a:pPr>
            <a:r>
              <a:rPr sz="2800"/>
              <a:t>Body Level Two</a:t>
            </a:r>
          </a:p>
          <a:p>
            <a:pPr lvl="2">
              <a:defRPr sz="1800"/>
            </a:pPr>
            <a:r>
              <a:rPr sz="2800"/>
              <a:t>Body Level Three</a:t>
            </a:r>
          </a:p>
          <a:p>
            <a:pPr lvl="3">
              <a:defRPr sz="1800"/>
            </a:pPr>
            <a:r>
              <a:rPr sz="2800"/>
              <a:t>Body Level Four</a:t>
            </a:r>
          </a:p>
          <a:p>
            <a:pPr lvl="4">
              <a:defRPr sz="1800"/>
            </a:pPr>
            <a:r>
              <a:rPr sz="2800"/>
              <a:t>Body Level Five</a:t>
            </a:r>
          </a:p>
        </p:txBody>
      </p:sp>
      <p:sp>
        <p:nvSpPr>
          <p:cNvPr id="54" name="Shape 5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/>
          </p:cNvSpPr>
          <p:nvPr>
            <p:ph type="title"/>
          </p:nvPr>
        </p:nvSpPr>
        <p:spPr>
          <a:xfrm>
            <a:off x="503237" y="3979068"/>
            <a:ext cx="8183563" cy="2058195"/>
          </a:xfrm>
          <a:prstGeom prst="rect">
            <a:avLst/>
          </a:prstGeom>
        </p:spPr>
        <p:txBody>
          <a:bodyPr/>
          <a:lstStyle/>
          <a:p>
            <a:pPr lvl="0">
              <a:defRPr sz="1800" b="0">
                <a:solidFill>
                  <a:srgbClr val="000000"/>
                </a:solidFill>
                <a:effectLst/>
              </a:defRPr>
            </a:pPr>
            <a:r>
              <a:rPr sz="3600" b="1">
                <a:solidFill>
                  <a:srgbClr val="FF8D3E"/>
                </a:solidFill>
                <a:effectLst>
                  <a:outerShdw blurRad="50800" dist="22860" dir="5400000" rotWithShape="0">
                    <a:srgbClr val="000000">
                      <a:alpha val="55000"/>
                    </a:srgbClr>
                  </a:outerShdw>
                </a:effectLst>
              </a:rPr>
              <a:t>Title Text</a:t>
            </a:r>
          </a:p>
        </p:txBody>
      </p:sp>
      <p:sp>
        <p:nvSpPr>
          <p:cNvPr id="57" name="Shape 5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>
            <a:spLocks noGrp="1"/>
          </p:cNvSpPr>
          <p:nvPr>
            <p:ph type="body" idx="1"/>
          </p:nvPr>
        </p:nvSpPr>
        <p:spPr>
          <a:xfrm>
            <a:off x="503237" y="530225"/>
            <a:ext cx="8183563" cy="5507038"/>
          </a:xfrm>
          <a:prstGeom prst="rect">
            <a:avLst/>
          </a:prstGeom>
        </p:spPr>
        <p:txBody>
          <a:bodyPr/>
          <a:lstStyle>
            <a:lvl2pPr>
              <a:buChar char="◦"/>
            </a:lvl2pPr>
            <a:lvl4pPr>
              <a:buChar char="◦"/>
            </a:lvl4pPr>
          </a:lstStyle>
          <a:p>
            <a:pPr lvl="0">
              <a:defRPr sz="1800"/>
            </a:pPr>
            <a:r>
              <a:rPr sz="2800"/>
              <a:t>Body Level One</a:t>
            </a:r>
          </a:p>
          <a:p>
            <a:pPr lvl="1">
              <a:defRPr sz="1800"/>
            </a:pPr>
            <a:r>
              <a:rPr sz="2800"/>
              <a:t>Body Level Two</a:t>
            </a:r>
          </a:p>
          <a:p>
            <a:pPr lvl="2">
              <a:defRPr sz="1800"/>
            </a:pPr>
            <a:r>
              <a:rPr sz="2800"/>
              <a:t>Body Level Three</a:t>
            </a:r>
          </a:p>
          <a:p>
            <a:pPr lvl="3">
              <a:defRPr sz="1800"/>
            </a:pPr>
            <a:r>
              <a:rPr sz="2800"/>
              <a:t>Body Level Four</a:t>
            </a:r>
          </a:p>
          <a:p>
            <a:pPr lvl="4">
              <a:defRPr sz="1800"/>
            </a:pPr>
            <a:r>
              <a:rPr sz="2800"/>
              <a:t>Body Level Five</a:t>
            </a:r>
          </a:p>
        </p:txBody>
      </p:sp>
      <p:sp>
        <p:nvSpPr>
          <p:cNvPr id="60" name="Shape 6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>
            <a:spLocks noGrp="1"/>
          </p:cNvSpPr>
          <p:nvPr>
            <p:ph type="title"/>
          </p:nvPr>
        </p:nvSpPr>
        <p:spPr>
          <a:xfrm>
            <a:off x="503237" y="4852193"/>
            <a:ext cx="8183563" cy="1185070"/>
          </a:xfrm>
          <a:prstGeom prst="rect">
            <a:avLst/>
          </a:prstGeom>
        </p:spPr>
        <p:txBody>
          <a:bodyPr/>
          <a:lstStyle/>
          <a:p>
            <a:pPr lvl="0">
              <a:defRPr sz="1800" b="0">
                <a:solidFill>
                  <a:srgbClr val="000000"/>
                </a:solidFill>
                <a:effectLst/>
              </a:defRPr>
            </a:pPr>
            <a:r>
              <a:rPr sz="3600" b="1">
                <a:solidFill>
                  <a:srgbClr val="FF8D3E"/>
                </a:solidFill>
                <a:effectLst>
                  <a:outerShdw blurRad="50800" dist="22860" dir="5400000" rotWithShape="0">
                    <a:srgbClr val="000000">
                      <a:alpha val="55000"/>
                    </a:srgbClr>
                  </a:outerShdw>
                </a:effectLst>
              </a:rPr>
              <a:t>Title Text</a:t>
            </a:r>
          </a:p>
        </p:txBody>
      </p:sp>
      <p:sp>
        <p:nvSpPr>
          <p:cNvPr id="65" name="Shape 65"/>
          <p:cNvSpPr>
            <a:spLocks noGrp="1"/>
          </p:cNvSpPr>
          <p:nvPr>
            <p:ph type="body" idx="1"/>
          </p:nvPr>
        </p:nvSpPr>
        <p:spPr>
          <a:xfrm>
            <a:off x="503237" y="530225"/>
            <a:ext cx="4014789" cy="4321969"/>
          </a:xfrm>
          <a:prstGeom prst="rect">
            <a:avLst/>
          </a:prstGeom>
        </p:spPr>
        <p:txBody>
          <a:bodyPr/>
          <a:lstStyle>
            <a:lvl2pPr>
              <a:buChar char="◦"/>
            </a:lvl2pPr>
            <a:lvl4pPr>
              <a:buChar char="◦"/>
            </a:lvl4pPr>
          </a:lstStyle>
          <a:p>
            <a:pPr lvl="0">
              <a:defRPr sz="1800"/>
            </a:pPr>
            <a:r>
              <a:rPr sz="2800"/>
              <a:t>Body Level One</a:t>
            </a:r>
          </a:p>
          <a:p>
            <a:pPr lvl="1">
              <a:defRPr sz="1800"/>
            </a:pPr>
            <a:r>
              <a:rPr sz="2800"/>
              <a:t>Body Level Two</a:t>
            </a:r>
          </a:p>
          <a:p>
            <a:pPr lvl="2">
              <a:defRPr sz="1800"/>
            </a:pPr>
            <a:r>
              <a:rPr sz="2800"/>
              <a:t>Body Level Three</a:t>
            </a:r>
          </a:p>
          <a:p>
            <a:pPr lvl="3">
              <a:defRPr sz="1800"/>
            </a:pPr>
            <a:r>
              <a:rPr sz="2800"/>
              <a:t>Body Level Four</a:t>
            </a:r>
          </a:p>
          <a:p>
            <a:pPr lvl="4">
              <a:defRPr sz="1800"/>
            </a:pPr>
            <a:r>
              <a:rPr sz="2800"/>
              <a:t>Body Level Five</a:t>
            </a:r>
          </a:p>
        </p:txBody>
      </p:sp>
      <p:sp>
        <p:nvSpPr>
          <p:cNvPr id="66" name="Shape 6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/>
          </p:cNvSpPr>
          <p:nvPr>
            <p:ph type="title"/>
          </p:nvPr>
        </p:nvSpPr>
        <p:spPr>
          <a:xfrm>
            <a:off x="502919" y="4850892"/>
            <a:ext cx="8183882" cy="1184149"/>
          </a:xfrm>
          <a:prstGeom prst="rect">
            <a:avLst/>
          </a:prstGeom>
        </p:spPr>
        <p:txBody>
          <a:bodyPr/>
          <a:lstStyle/>
          <a:p>
            <a:pPr lvl="0">
              <a:defRPr sz="1800" b="0">
                <a:solidFill>
                  <a:srgbClr val="000000"/>
                </a:solidFill>
                <a:effectLst/>
              </a:defRPr>
            </a:pPr>
            <a:r>
              <a:rPr sz="3600" b="1">
                <a:solidFill>
                  <a:srgbClr val="FF8D3E"/>
                </a:solidFill>
                <a:effectLst>
                  <a:outerShdw blurRad="50800" dist="22860" dir="5400000" rotWithShape="0">
                    <a:srgbClr val="000000">
                      <a:alpha val="55000"/>
                    </a:srgbClr>
                  </a:outerShdw>
                </a:effectLst>
              </a:rPr>
              <a:t>Title Text</a:t>
            </a:r>
          </a:p>
        </p:txBody>
      </p:sp>
      <p:sp>
        <p:nvSpPr>
          <p:cNvPr id="15" name="Shape 15"/>
          <p:cNvSpPr>
            <a:spLocks noGrp="1"/>
          </p:cNvSpPr>
          <p:nvPr>
            <p:ph type="body" idx="1"/>
          </p:nvPr>
        </p:nvSpPr>
        <p:spPr>
          <a:xfrm>
            <a:off x="502919" y="530351"/>
            <a:ext cx="8183882" cy="4320542"/>
          </a:xfrm>
          <a:prstGeom prst="rect">
            <a:avLst/>
          </a:prstGeom>
        </p:spPr>
        <p:txBody>
          <a:bodyPr/>
          <a:lstStyle>
            <a:lvl2pPr>
              <a:buChar char="◦"/>
            </a:lvl2pPr>
            <a:lvl4pPr>
              <a:buChar char="◦"/>
            </a:lvl4pPr>
          </a:lstStyle>
          <a:p>
            <a:pPr lvl="0">
              <a:defRPr sz="1800"/>
            </a:pPr>
            <a:r>
              <a:rPr sz="2800"/>
              <a:t>Body Level One</a:t>
            </a:r>
          </a:p>
          <a:p>
            <a:pPr lvl="1">
              <a:defRPr sz="1800"/>
            </a:pPr>
            <a:r>
              <a:rPr sz="2800"/>
              <a:t>Body Level Two</a:t>
            </a:r>
          </a:p>
          <a:p>
            <a:pPr lvl="2">
              <a:defRPr sz="1800"/>
            </a:pPr>
            <a:r>
              <a:rPr sz="2800"/>
              <a:t>Body Level Three</a:t>
            </a:r>
          </a:p>
          <a:p>
            <a:pPr lvl="3">
              <a:defRPr sz="1800"/>
            </a:pPr>
            <a:r>
              <a:rPr sz="2800"/>
              <a:t>Body Level Four</a:t>
            </a:r>
          </a:p>
          <a:p>
            <a:pPr lvl="4">
              <a:defRPr sz="1800"/>
            </a:pPr>
            <a:r>
              <a:rPr sz="2800"/>
              <a:t>Body Level Five</a:t>
            </a:r>
          </a:p>
        </p:txBody>
      </p:sp>
      <p:sp>
        <p:nvSpPr>
          <p:cNvPr id="16" name="Shape 1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/>
          <p:nvPr/>
        </p:nvSpPr>
        <p:spPr>
          <a:xfrm>
            <a:off x="304800" y="328613"/>
            <a:ext cx="8532814" cy="6197601"/>
          </a:xfrm>
          <a:prstGeom prst="roundRect">
            <a:avLst>
              <a:gd name="adj" fmla="val 2049"/>
            </a:avLst>
          </a:prstGeom>
          <a:gradFill>
            <a:gsLst>
              <a:gs pos="0">
                <a:srgbClr val="FFFFFF"/>
              </a:gs>
              <a:gs pos="98000">
                <a:srgbClr val="FFFFFF"/>
              </a:gs>
              <a:gs pos="99055">
                <a:srgbClr val="F7F7F7"/>
              </a:gs>
              <a:gs pos="100000">
                <a:srgbClr val="D9D9D9"/>
              </a:gs>
            </a:gsLst>
            <a:lin ang="5400000"/>
          </a:gradFill>
          <a:ln w="3175" cap="rnd">
            <a:solidFill>
              <a:srgbClr val="A2A1A1"/>
            </a:solidFill>
          </a:ln>
          <a:effectLst>
            <a:outerShdw blurRad="76200" dist="50800" dir="5400000" rotWithShape="0">
              <a:srgbClr val="000000">
                <a:alpha val="25000"/>
              </a:srgbClr>
            </a:outerShdw>
          </a:effectLst>
        </p:spPr>
        <p:txBody>
          <a:bodyPr lIns="0" tIns="0" rIns="0" bIns="0" anchor="ctr"/>
          <a:lstStyle/>
          <a:p>
            <a:pPr lvl="0" algn="ctr">
              <a:defRPr sz="1800" b="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9" name="Shape 19"/>
          <p:cNvSpPr/>
          <p:nvPr/>
        </p:nvSpPr>
        <p:spPr>
          <a:xfrm>
            <a:off x="418596" y="434162"/>
            <a:ext cx="8306810" cy="4341329"/>
          </a:xfrm>
          <a:prstGeom prst="roundRect">
            <a:avLst>
              <a:gd name="adj" fmla="val 2048"/>
            </a:avLst>
          </a:prstGeom>
          <a:gradFill>
            <a:gsLst>
              <a:gs pos="0">
                <a:srgbClr val="FFFFFF"/>
              </a:gs>
              <a:gs pos="55000">
                <a:srgbClr val="E0E0E0"/>
              </a:gs>
              <a:gs pos="100000">
                <a:srgbClr val="9E9E9E"/>
              </a:gs>
            </a:gsLst>
            <a:path path="circle">
              <a:fillToRect l="-7922" t="9442" r="107922" b="90557"/>
            </a:path>
          </a:gra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 sz="1800" b="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0" name="Shape 20"/>
          <p:cNvSpPr>
            <a:spLocks noGrp="1"/>
          </p:cNvSpPr>
          <p:nvPr>
            <p:ph type="title"/>
          </p:nvPr>
        </p:nvSpPr>
        <p:spPr>
          <a:xfrm>
            <a:off x="468343" y="3214115"/>
            <a:ext cx="8183882" cy="2391157"/>
          </a:xfrm>
          <a:prstGeom prst="rect">
            <a:avLst/>
          </a:prstGeom>
        </p:spPr>
        <p:txBody>
          <a:bodyPr lIns="0" tIns="0" rIns="0" bIns="0"/>
          <a:lstStyle>
            <a:lvl1pPr>
              <a:defRPr b="0">
                <a:solidFill>
                  <a:srgbClr val="79766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3600">
                <a:solidFill>
                  <a:srgbClr val="79766F"/>
                </a:solidFill>
              </a:rPr>
              <a:t>Title Text</a:t>
            </a:r>
          </a:p>
        </p:txBody>
      </p:sp>
      <p:sp>
        <p:nvSpPr>
          <p:cNvPr id="21" name="Shape 21"/>
          <p:cNvSpPr>
            <a:spLocks noGrp="1"/>
          </p:cNvSpPr>
          <p:nvPr>
            <p:ph type="body" idx="1"/>
          </p:nvPr>
        </p:nvSpPr>
        <p:spPr>
          <a:xfrm>
            <a:off x="468343" y="5624483"/>
            <a:ext cx="8183882" cy="1233517"/>
          </a:xfrm>
          <a:prstGeom prst="rect">
            <a:avLst/>
          </a:prstGeom>
        </p:spPr>
        <p:txBody>
          <a:bodyPr lIns="0" tIns="0" rIns="0" bIns="0"/>
          <a:lstStyle>
            <a:lvl1pPr marL="0" marR="36576" indent="0">
              <a:spcBef>
                <a:spcPts val="0"/>
              </a:spcBef>
              <a:buClrTx/>
              <a:buSzTx/>
              <a:buFontTx/>
              <a:buNone/>
              <a:defRPr sz="1800">
                <a:solidFill>
                  <a:srgbClr val="B65D00"/>
                </a:solidFill>
              </a:defRPr>
            </a:lvl1pPr>
            <a:lvl2pPr marL="0" marR="36576" indent="347662">
              <a:spcBef>
                <a:spcPts val="0"/>
              </a:spcBef>
              <a:buClrTx/>
              <a:buSzTx/>
              <a:buFontTx/>
              <a:buNone/>
              <a:defRPr sz="1800">
                <a:solidFill>
                  <a:srgbClr val="B65D00"/>
                </a:solidFill>
              </a:defRPr>
            </a:lvl2pPr>
            <a:lvl3pPr marL="0" marR="36576" indent="603250">
              <a:spcBef>
                <a:spcPts val="0"/>
              </a:spcBef>
              <a:buClrTx/>
              <a:buSzTx/>
              <a:buFontTx/>
              <a:buNone/>
              <a:defRPr sz="1800">
                <a:solidFill>
                  <a:srgbClr val="B65D00"/>
                </a:solidFill>
              </a:defRPr>
            </a:lvl3pPr>
            <a:lvl4pPr marL="0" marR="36576" indent="841375">
              <a:spcBef>
                <a:spcPts val="0"/>
              </a:spcBef>
              <a:buClrTx/>
              <a:buSzTx/>
              <a:buFontTx/>
              <a:buNone/>
              <a:defRPr sz="1800">
                <a:solidFill>
                  <a:srgbClr val="B65D00"/>
                </a:solidFill>
              </a:defRPr>
            </a:lvl4pPr>
            <a:lvl5pPr marL="0" marR="36576" indent="1096962">
              <a:spcBef>
                <a:spcPts val="0"/>
              </a:spcBef>
              <a:buClrTx/>
              <a:buSzTx/>
              <a:buFontTx/>
              <a:buNone/>
              <a:defRPr sz="1800">
                <a:solidFill>
                  <a:srgbClr val="B65D00"/>
                </a:solidFill>
              </a:defRPr>
            </a:lvl5pPr>
          </a:lstStyle>
          <a:p>
            <a:pPr lvl="0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B65D00"/>
                </a:solidFill>
              </a:rPr>
              <a:t>Body Level One</a:t>
            </a:r>
          </a:p>
          <a:p>
            <a:pPr lvl="1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B65D00"/>
                </a:solidFill>
              </a:rPr>
              <a:t>Body Level Two</a:t>
            </a:r>
          </a:p>
          <a:p>
            <a:pPr lvl="2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B65D00"/>
                </a:solidFill>
              </a:rPr>
              <a:t>Body Level Three</a:t>
            </a:r>
          </a:p>
          <a:p>
            <a:pPr lvl="3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B65D00"/>
                </a:solidFill>
              </a:rPr>
              <a:t>Body Level Four</a:t>
            </a:r>
          </a:p>
          <a:p>
            <a:pPr lvl="4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B65D00"/>
                </a:solidFill>
              </a:rPr>
              <a:t>Body Level Five</a:t>
            </a:r>
          </a:p>
        </p:txBody>
      </p:sp>
      <p:sp>
        <p:nvSpPr>
          <p:cNvPr id="22" name="Shape 2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/>
          </p:cNvSpPr>
          <p:nvPr>
            <p:ph type="title"/>
          </p:nvPr>
        </p:nvSpPr>
        <p:spPr>
          <a:xfrm>
            <a:off x="503237" y="4952905"/>
            <a:ext cx="8183563" cy="1084358"/>
          </a:xfrm>
          <a:prstGeom prst="rect">
            <a:avLst/>
          </a:prstGeom>
        </p:spPr>
        <p:txBody>
          <a:bodyPr/>
          <a:lstStyle/>
          <a:p>
            <a:pPr lvl="0">
              <a:defRPr sz="1800" b="0">
                <a:solidFill>
                  <a:srgbClr val="000000"/>
                </a:solidFill>
                <a:effectLst/>
              </a:defRPr>
            </a:pPr>
            <a:r>
              <a:rPr sz="3600" b="1">
                <a:solidFill>
                  <a:srgbClr val="FF8D3E"/>
                </a:solidFill>
                <a:effectLst>
                  <a:outerShdw blurRad="50800" dist="22860" dir="5400000" rotWithShape="0">
                    <a:srgbClr val="000000">
                      <a:alpha val="55000"/>
                    </a:srgbClr>
                  </a:outerShdw>
                </a:effectLst>
              </a:rPr>
              <a:t>Title Text</a:t>
            </a:r>
          </a:p>
        </p:txBody>
      </p:sp>
      <p:sp>
        <p:nvSpPr>
          <p:cNvPr id="25" name="Shape 25"/>
          <p:cNvSpPr>
            <a:spLocks noGrp="1"/>
          </p:cNvSpPr>
          <p:nvPr>
            <p:ph type="body" idx="1"/>
          </p:nvPr>
        </p:nvSpPr>
        <p:spPr>
          <a:xfrm>
            <a:off x="514351" y="530351"/>
            <a:ext cx="3931922" cy="4422554"/>
          </a:xfrm>
          <a:prstGeom prst="rect">
            <a:avLst/>
          </a:prstGeom>
        </p:spPr>
        <p:txBody>
          <a:bodyPr/>
          <a:lstStyle>
            <a:lvl1pPr>
              <a:defRPr sz="2600"/>
            </a:lvl1pPr>
            <a:lvl2pPr marL="584056" indent="-236393">
              <a:buChar char="◦"/>
              <a:defRPr sz="2600"/>
            </a:lvl2pPr>
            <a:lvl3pPr marL="840581" indent="-237331">
              <a:defRPr sz="2600"/>
            </a:lvl3pPr>
            <a:lvl4pPr marL="1105077" indent="-263702">
              <a:buChar char="◦"/>
              <a:defRPr sz="2600"/>
            </a:lvl4pPr>
            <a:lvl5pPr marL="1360664" indent="-263702">
              <a:defRPr sz="2600"/>
            </a:lvl5pPr>
          </a:lstStyle>
          <a:p>
            <a:pPr lvl="0">
              <a:defRPr sz="1800"/>
            </a:pPr>
            <a:r>
              <a:rPr sz="2600"/>
              <a:t>Body Level One</a:t>
            </a:r>
          </a:p>
          <a:p>
            <a:pPr lvl="1">
              <a:defRPr sz="1800"/>
            </a:pPr>
            <a:r>
              <a:rPr sz="2600"/>
              <a:t>Body Level Two</a:t>
            </a:r>
          </a:p>
          <a:p>
            <a:pPr lvl="2">
              <a:defRPr sz="1800"/>
            </a:pPr>
            <a:r>
              <a:rPr sz="2600"/>
              <a:t>Body Level Three</a:t>
            </a:r>
          </a:p>
          <a:p>
            <a:pPr lvl="3">
              <a:defRPr sz="1800"/>
            </a:pPr>
            <a:r>
              <a:rPr sz="2600"/>
              <a:t>Body Level Four</a:t>
            </a:r>
          </a:p>
          <a:p>
            <a:pPr lvl="4">
              <a:defRPr sz="1800"/>
            </a:pPr>
            <a:r>
              <a:rPr sz="2600"/>
              <a:t>Body Level Five</a:t>
            </a:r>
          </a:p>
        </p:txBody>
      </p:sp>
      <p:sp>
        <p:nvSpPr>
          <p:cNvPr id="26" name="Shape 2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>
            <a:spLocks noGrp="1"/>
          </p:cNvSpPr>
          <p:nvPr>
            <p:ph type="title"/>
          </p:nvPr>
        </p:nvSpPr>
        <p:spPr>
          <a:xfrm>
            <a:off x="502919" y="3268979"/>
            <a:ext cx="8183882" cy="2766061"/>
          </a:xfrm>
          <a:prstGeom prst="rect">
            <a:avLst/>
          </a:prstGeom>
        </p:spPr>
        <p:txBody>
          <a:bodyPr/>
          <a:lstStyle/>
          <a:p>
            <a:pPr lvl="0">
              <a:defRPr sz="1800" b="0">
                <a:solidFill>
                  <a:srgbClr val="000000"/>
                </a:solidFill>
                <a:effectLst/>
              </a:defRPr>
            </a:pPr>
            <a:r>
              <a:rPr sz="3600" b="1">
                <a:solidFill>
                  <a:srgbClr val="FF8D3E"/>
                </a:solidFill>
                <a:effectLst>
                  <a:outerShdw blurRad="50800" dist="22860" dir="5400000" rotWithShape="0">
                    <a:srgbClr val="000000">
                      <a:alpha val="55000"/>
                    </a:srgbClr>
                  </a:outerShdw>
                </a:effectLst>
              </a:rPr>
              <a:t>Title Text</a:t>
            </a:r>
          </a:p>
        </p:txBody>
      </p:sp>
      <p:sp>
        <p:nvSpPr>
          <p:cNvPr id="29" name="Shape 29"/>
          <p:cNvSpPr>
            <a:spLocks noGrp="1"/>
          </p:cNvSpPr>
          <p:nvPr>
            <p:ph type="body" idx="1"/>
          </p:nvPr>
        </p:nvSpPr>
        <p:spPr>
          <a:xfrm>
            <a:off x="607223" y="0"/>
            <a:ext cx="3931922" cy="1951038"/>
          </a:xfrm>
          <a:prstGeom prst="rect">
            <a:avLst/>
          </a:prstGeom>
        </p:spPr>
        <p:txBody>
          <a:bodyPr anchor="ctr"/>
          <a:lstStyle>
            <a:lvl1pPr marL="0" indent="0">
              <a:buClrTx/>
              <a:buSzTx/>
              <a:buFontTx/>
              <a:buNone/>
              <a:defRPr sz="2400" b="1"/>
            </a:lvl1pPr>
            <a:lvl2pPr marL="0" indent="347662">
              <a:buClrTx/>
              <a:buSzTx/>
              <a:buFontTx/>
              <a:buNone/>
              <a:defRPr sz="2400" b="1"/>
            </a:lvl2pPr>
            <a:lvl3pPr marL="0" indent="603250">
              <a:buClrTx/>
              <a:buSzTx/>
              <a:buFontTx/>
              <a:buNone/>
              <a:defRPr sz="2400" b="1"/>
            </a:lvl3pPr>
            <a:lvl4pPr marL="0" indent="841375">
              <a:buClrTx/>
              <a:buSzTx/>
              <a:buFontTx/>
              <a:buNone/>
              <a:defRPr sz="2400" b="1"/>
            </a:lvl4pPr>
            <a:lvl5pPr marL="0" indent="1096962">
              <a:buClrTx/>
              <a:buSzTx/>
              <a:buFontTx/>
              <a:buNone/>
              <a:defRPr sz="2400" b="1"/>
            </a:lvl5pPr>
          </a:lstStyle>
          <a:p>
            <a:pPr lvl="0">
              <a:defRPr sz="1800" b="0"/>
            </a:pPr>
            <a:r>
              <a:rPr sz="2400" b="1"/>
              <a:t>Body Level One</a:t>
            </a:r>
          </a:p>
          <a:p>
            <a:pPr lvl="1">
              <a:defRPr sz="1800" b="0"/>
            </a:pPr>
            <a:r>
              <a:rPr sz="2400" b="1"/>
              <a:t>Body Level Two</a:t>
            </a:r>
          </a:p>
          <a:p>
            <a:pPr lvl="2">
              <a:defRPr sz="1800" b="0"/>
            </a:pPr>
            <a:r>
              <a:rPr sz="2400" b="1"/>
              <a:t>Body Level Three</a:t>
            </a:r>
          </a:p>
          <a:p>
            <a:pPr lvl="3">
              <a:defRPr sz="1800" b="0"/>
            </a:pPr>
            <a:r>
              <a:rPr sz="2400" b="1"/>
              <a:t>Body Level Four</a:t>
            </a:r>
          </a:p>
          <a:p>
            <a:pPr lvl="4">
              <a:defRPr sz="1800" b="0"/>
            </a:pPr>
            <a:r>
              <a:rPr sz="2400" b="1"/>
              <a:t>Body Level Five</a:t>
            </a:r>
          </a:p>
        </p:txBody>
      </p:sp>
      <p:sp>
        <p:nvSpPr>
          <p:cNvPr id="30" name="Shape 3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>
            <a:spLocks noGrp="1"/>
          </p:cNvSpPr>
          <p:nvPr>
            <p:ph type="title"/>
          </p:nvPr>
        </p:nvSpPr>
        <p:spPr>
          <a:xfrm>
            <a:off x="503237" y="4986337"/>
            <a:ext cx="8183563" cy="1050926"/>
          </a:xfrm>
          <a:prstGeom prst="rect">
            <a:avLst/>
          </a:prstGeom>
        </p:spPr>
        <p:txBody>
          <a:bodyPr/>
          <a:lstStyle/>
          <a:p>
            <a:pPr lvl="0">
              <a:defRPr sz="1800" b="0">
                <a:solidFill>
                  <a:srgbClr val="000000"/>
                </a:solidFill>
                <a:effectLst/>
              </a:defRPr>
            </a:pPr>
            <a:r>
              <a:rPr sz="3600" b="1">
                <a:solidFill>
                  <a:srgbClr val="FF8D3E"/>
                </a:solidFill>
                <a:effectLst>
                  <a:outerShdw blurRad="50800" dist="22860" dir="5400000" rotWithShape="0">
                    <a:srgbClr val="000000">
                      <a:alpha val="55000"/>
                    </a:srgbClr>
                  </a:outerShdw>
                </a:effectLst>
              </a:rPr>
              <a:t>Title Text</a:t>
            </a:r>
          </a:p>
        </p:txBody>
      </p:sp>
      <p:sp>
        <p:nvSpPr>
          <p:cNvPr id="33" name="Shape 3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/>
          <p:nvPr/>
        </p:nvSpPr>
        <p:spPr>
          <a:xfrm>
            <a:off x="304800" y="328613"/>
            <a:ext cx="8532814" cy="6197601"/>
          </a:xfrm>
          <a:prstGeom prst="roundRect">
            <a:avLst>
              <a:gd name="adj" fmla="val 2049"/>
            </a:avLst>
          </a:prstGeom>
          <a:gradFill>
            <a:gsLst>
              <a:gs pos="0">
                <a:srgbClr val="FFFFFF"/>
              </a:gs>
              <a:gs pos="98000">
                <a:srgbClr val="FFFFFF"/>
              </a:gs>
              <a:gs pos="99055">
                <a:srgbClr val="F7F7F7"/>
              </a:gs>
              <a:gs pos="100000">
                <a:srgbClr val="D9D9D9"/>
              </a:gs>
            </a:gsLst>
            <a:lin ang="5400000"/>
          </a:gradFill>
          <a:ln w="3175" cap="rnd">
            <a:solidFill>
              <a:srgbClr val="A2A1A1"/>
            </a:solidFill>
          </a:ln>
          <a:effectLst>
            <a:outerShdw blurRad="76200" dist="50800" dir="5400000" rotWithShape="0">
              <a:srgbClr val="000000">
                <a:alpha val="25000"/>
              </a:srgbClr>
            </a:outerShdw>
          </a:effectLst>
        </p:spPr>
        <p:txBody>
          <a:bodyPr lIns="0" tIns="0" rIns="0" bIns="0" anchor="ctr"/>
          <a:lstStyle/>
          <a:p>
            <a:pPr lvl="0" algn="ctr">
              <a:defRPr sz="1800" b="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6" name="Shape 3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/>
          </p:cNvSpPr>
          <p:nvPr>
            <p:ph type="title"/>
          </p:nvPr>
        </p:nvSpPr>
        <p:spPr>
          <a:xfrm>
            <a:off x="5538784" y="0"/>
            <a:ext cx="2971801" cy="1447800"/>
          </a:xfrm>
          <a:prstGeom prst="rect">
            <a:avLst/>
          </a:prstGeom>
        </p:spPr>
        <p:txBody>
          <a:bodyPr/>
          <a:lstStyle>
            <a:lvl1pPr>
              <a:defRPr sz="2200">
                <a:solidFill>
                  <a:srgbClr val="F07F09"/>
                </a:solidFill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effectLst/>
              </a:defRPr>
            </a:pPr>
            <a:r>
              <a:rPr sz="2200" b="1">
                <a:solidFill>
                  <a:srgbClr val="F07F09"/>
                </a:solidFill>
                <a:effectLst>
                  <a:outerShdw blurRad="50800" dist="22860" dir="5400000" rotWithShape="0">
                    <a:srgbClr val="000000">
                      <a:alpha val="55000"/>
                    </a:srgbClr>
                  </a:outerShdw>
                </a:effectLst>
              </a:rPr>
              <a:t>Title Text</a:t>
            </a:r>
          </a:p>
        </p:txBody>
      </p:sp>
      <p:sp>
        <p:nvSpPr>
          <p:cNvPr id="39" name="Shape 39"/>
          <p:cNvSpPr>
            <a:spLocks noGrp="1"/>
          </p:cNvSpPr>
          <p:nvPr>
            <p:ph type="body" idx="1"/>
          </p:nvPr>
        </p:nvSpPr>
        <p:spPr>
          <a:xfrm>
            <a:off x="5538847" y="1447802"/>
            <a:ext cx="2971801" cy="5410199"/>
          </a:xfrm>
          <a:prstGeom prst="rect">
            <a:avLst/>
          </a:prstGeom>
        </p:spPr>
        <p:txBody>
          <a:bodyPr/>
          <a:lstStyle>
            <a:lvl1pPr marL="0" marR="18288" indent="18288">
              <a:spcBef>
                <a:spcPts val="0"/>
              </a:spcBef>
              <a:buClrTx/>
              <a:buSzTx/>
              <a:buFontTx/>
              <a:buNone/>
              <a:defRPr sz="1400"/>
            </a:lvl1pPr>
            <a:lvl2pPr marL="0" marR="18288" indent="347662">
              <a:spcBef>
                <a:spcPts val="0"/>
              </a:spcBef>
              <a:buClrTx/>
              <a:buSzTx/>
              <a:buFontTx/>
              <a:buNone/>
              <a:defRPr sz="1400"/>
            </a:lvl2pPr>
            <a:lvl3pPr marL="0" marR="18288" indent="603250">
              <a:spcBef>
                <a:spcPts val="0"/>
              </a:spcBef>
              <a:buClrTx/>
              <a:buSzTx/>
              <a:buFontTx/>
              <a:buNone/>
              <a:defRPr sz="1400"/>
            </a:lvl3pPr>
            <a:lvl4pPr marL="0" marR="18288" indent="841375">
              <a:spcBef>
                <a:spcPts val="0"/>
              </a:spcBef>
              <a:buClrTx/>
              <a:buSzTx/>
              <a:buFontTx/>
              <a:buNone/>
              <a:defRPr sz="1400"/>
            </a:lvl4pPr>
            <a:lvl5pPr marL="0" marR="18288" indent="1096962">
              <a:spcBef>
                <a:spcPts val="0"/>
              </a:spcBef>
              <a:buClrTx/>
              <a:buSzTx/>
              <a:buFontTx/>
              <a:buNone/>
              <a:defRPr sz="1400"/>
            </a:lvl5pPr>
          </a:lstStyle>
          <a:p>
            <a:pPr lvl="0">
              <a:defRPr sz="1800"/>
            </a:pPr>
            <a:r>
              <a:rPr sz="1400"/>
              <a:t>Body Level One</a:t>
            </a:r>
          </a:p>
          <a:p>
            <a:pPr lvl="1">
              <a:defRPr sz="1800"/>
            </a:pPr>
            <a:r>
              <a:rPr sz="1400"/>
              <a:t>Body Level Two</a:t>
            </a:r>
          </a:p>
          <a:p>
            <a:pPr lvl="2">
              <a:defRPr sz="1800"/>
            </a:pPr>
            <a:r>
              <a:rPr sz="1400"/>
              <a:t>Body Level Three</a:t>
            </a:r>
          </a:p>
          <a:p>
            <a:pPr lvl="3">
              <a:defRPr sz="1800"/>
            </a:pPr>
            <a:r>
              <a:rPr sz="1400"/>
              <a:t>Body Level Four</a:t>
            </a:r>
          </a:p>
          <a:p>
            <a:pPr lvl="4">
              <a:defRPr sz="1800"/>
            </a:pPr>
            <a:r>
              <a:rPr sz="1400"/>
              <a:t>Body Level Five</a:t>
            </a:r>
          </a:p>
        </p:txBody>
      </p:sp>
      <p:sp>
        <p:nvSpPr>
          <p:cNvPr id="40" name="Shape 4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/>
          <p:nvPr/>
        </p:nvSpPr>
        <p:spPr>
          <a:xfrm>
            <a:off x="304800" y="328613"/>
            <a:ext cx="8532814" cy="6197601"/>
          </a:xfrm>
          <a:prstGeom prst="roundRect">
            <a:avLst>
              <a:gd name="adj" fmla="val 2049"/>
            </a:avLst>
          </a:prstGeom>
          <a:gradFill>
            <a:gsLst>
              <a:gs pos="0">
                <a:srgbClr val="FFFFFF"/>
              </a:gs>
              <a:gs pos="98000">
                <a:srgbClr val="FFFFFF"/>
              </a:gs>
              <a:gs pos="99055">
                <a:srgbClr val="F7F7F7"/>
              </a:gs>
              <a:gs pos="100000">
                <a:srgbClr val="D9D9D9"/>
              </a:gs>
            </a:gsLst>
            <a:lin ang="5400000"/>
          </a:gradFill>
          <a:ln w="3175" cap="rnd">
            <a:solidFill>
              <a:srgbClr val="A2A1A1"/>
            </a:solidFill>
          </a:ln>
          <a:effectLst>
            <a:outerShdw blurRad="76200" dist="50800" dir="5400000" rotWithShape="0">
              <a:srgbClr val="000000">
                <a:alpha val="25000"/>
              </a:srgbClr>
            </a:outerShdw>
          </a:effectLst>
        </p:spPr>
        <p:txBody>
          <a:bodyPr lIns="0" tIns="0" rIns="0" bIns="0" anchor="ctr"/>
          <a:lstStyle/>
          <a:p>
            <a:pPr lvl="0" algn="ctr">
              <a:defRPr sz="1800" b="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3" name="Shape 43"/>
          <p:cNvSpPr/>
          <p:nvPr/>
        </p:nvSpPr>
        <p:spPr>
          <a:xfrm>
            <a:off x="6400800" y="433387"/>
            <a:ext cx="2324100" cy="43434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006" y="0"/>
                </a:lnTo>
                <a:cubicBezTo>
                  <a:pt x="21334" y="0"/>
                  <a:pt x="21600" y="142"/>
                  <a:pt x="21600" y="318"/>
                </a:cubicBez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1C1C1C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 sz="1800" b="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4" name="Shape 44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845945"/>
          </a:xfrm>
          <a:prstGeom prst="rect">
            <a:avLst/>
          </a:prstGeom>
        </p:spPr>
        <p:txBody>
          <a:bodyPr anchor="t"/>
          <a:lstStyle>
            <a:lvl1pPr>
              <a:defRPr b="0">
                <a:solidFill>
                  <a:srgbClr val="79766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3600">
                <a:solidFill>
                  <a:srgbClr val="79766F"/>
                </a:solidFill>
              </a:rPr>
              <a:t>Title Text</a:t>
            </a:r>
          </a:p>
        </p:txBody>
      </p:sp>
      <p:sp>
        <p:nvSpPr>
          <p:cNvPr id="45" name="Shape 45"/>
          <p:cNvSpPr>
            <a:spLocks noGrp="1"/>
          </p:cNvSpPr>
          <p:nvPr>
            <p:ph type="body" idx="1"/>
          </p:nvPr>
        </p:nvSpPr>
        <p:spPr>
          <a:xfrm>
            <a:off x="6462712" y="533400"/>
            <a:ext cx="2240281" cy="4478657"/>
          </a:xfrm>
          <a:prstGeom prst="rect">
            <a:avLst/>
          </a:prstGeom>
        </p:spPr>
        <p:txBody>
          <a:bodyPr/>
          <a:lstStyle>
            <a:lvl1pPr marL="0" indent="45719">
              <a:spcBef>
                <a:spcPts val="0"/>
              </a:spcBef>
              <a:buClrTx/>
              <a:buSzTx/>
              <a:buFontTx/>
              <a:buNone/>
              <a:defRPr sz="1400">
                <a:solidFill>
                  <a:srgbClr val="FFFFFF"/>
                </a:solidFill>
              </a:defRPr>
            </a:lvl1pPr>
            <a:lvl2pPr>
              <a:spcBef>
                <a:spcPts val="0"/>
              </a:spcBef>
              <a:buClrTx/>
              <a:buFontTx/>
              <a:buChar char="◦"/>
              <a:defRPr sz="1400">
                <a:solidFill>
                  <a:srgbClr val="FFFFFF"/>
                </a:solidFill>
              </a:defRPr>
            </a:lvl2pPr>
            <a:lvl3pPr marL="858838" indent="-255588">
              <a:spcBef>
                <a:spcPts val="0"/>
              </a:spcBef>
              <a:buClrTx/>
              <a:buFontTx/>
              <a:defRPr sz="1400">
                <a:solidFill>
                  <a:srgbClr val="FFFFFF"/>
                </a:solidFill>
              </a:defRPr>
            </a:lvl3pPr>
            <a:lvl4pPr marL="1125361" indent="-283986">
              <a:spcBef>
                <a:spcPts val="0"/>
              </a:spcBef>
              <a:buClrTx/>
              <a:buFontTx/>
              <a:buChar char="◦"/>
              <a:defRPr sz="1400">
                <a:solidFill>
                  <a:srgbClr val="FFFFFF"/>
                </a:solidFill>
              </a:defRPr>
            </a:lvl4pPr>
            <a:lvl5pPr marL="1380948" indent="-283986">
              <a:spcBef>
                <a:spcPts val="0"/>
              </a:spcBef>
              <a:buClrTx/>
              <a:buFontTx/>
              <a:defRPr sz="1400">
                <a:solidFill>
                  <a:srgbClr val="FFFFFF"/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FFFFFF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FFFFFF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FFFFFF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FFFFFF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FFFFFF"/>
                </a:solidFill>
              </a:rPr>
              <a:t>Body Level Five</a:t>
            </a:r>
          </a:p>
        </p:txBody>
      </p:sp>
      <p:sp>
        <p:nvSpPr>
          <p:cNvPr id="46" name="Shape 4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3DED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304800" y="328613"/>
            <a:ext cx="8532814" cy="6197601"/>
          </a:xfrm>
          <a:prstGeom prst="roundRect">
            <a:avLst>
              <a:gd name="adj" fmla="val 2049"/>
            </a:avLst>
          </a:prstGeom>
          <a:gradFill>
            <a:gsLst>
              <a:gs pos="0">
                <a:srgbClr val="FFFFFF"/>
              </a:gs>
              <a:gs pos="98000">
                <a:srgbClr val="FFFFFF"/>
              </a:gs>
              <a:gs pos="99055">
                <a:srgbClr val="F7F7F7"/>
              </a:gs>
              <a:gs pos="100000">
                <a:srgbClr val="D9D9D9"/>
              </a:gs>
            </a:gsLst>
            <a:lin ang="5400000"/>
          </a:gradFill>
          <a:ln w="3175" cap="rnd">
            <a:solidFill>
              <a:srgbClr val="A2A1A1"/>
            </a:solidFill>
          </a:ln>
          <a:effectLst>
            <a:outerShdw blurRad="76200" dist="50800" dir="5400000" rotWithShape="0">
              <a:srgbClr val="000000">
                <a:alpha val="25000"/>
              </a:srgbClr>
            </a:outerShdw>
          </a:effectLst>
        </p:spPr>
        <p:txBody>
          <a:bodyPr lIns="0" tIns="0" rIns="0" bIns="0" anchor="ctr"/>
          <a:lstStyle/>
          <a:p>
            <a:pPr lvl="0" algn="ctr">
              <a:defRPr sz="1800" b="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" name="Shape 3"/>
          <p:cNvSpPr/>
          <p:nvPr/>
        </p:nvSpPr>
        <p:spPr>
          <a:xfrm>
            <a:off x="418596" y="434162"/>
            <a:ext cx="8306810" cy="5486401"/>
          </a:xfrm>
          <a:prstGeom prst="roundRect">
            <a:avLst>
              <a:gd name="adj" fmla="val 2083"/>
            </a:avLst>
          </a:prstGeom>
          <a:gradFill>
            <a:gsLst>
              <a:gs pos="0">
                <a:srgbClr val="FFFFFF"/>
              </a:gs>
              <a:gs pos="55000">
                <a:srgbClr val="E0E0E0"/>
              </a:gs>
              <a:gs pos="100000">
                <a:srgbClr val="9E9E9E"/>
              </a:gs>
            </a:gsLst>
            <a:path path="circle">
              <a:fillToRect l="-7922" t="9442" r="107922" b="90557"/>
            </a:path>
          </a:gra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 sz="1800" b="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" name="Shape 4"/>
          <p:cNvSpPr>
            <a:spLocks noGrp="1"/>
          </p:cNvSpPr>
          <p:nvPr>
            <p:ph type="title"/>
          </p:nvPr>
        </p:nvSpPr>
        <p:spPr>
          <a:xfrm>
            <a:off x="6629400" y="0"/>
            <a:ext cx="1981200" cy="57912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b">
            <a:normAutofit/>
          </a:bodyPr>
          <a:lstStyle/>
          <a:p>
            <a:pPr lvl="0">
              <a:defRPr sz="1800" b="0">
                <a:solidFill>
                  <a:srgbClr val="000000"/>
                </a:solidFill>
                <a:effectLst/>
              </a:defRPr>
            </a:pPr>
            <a:r>
              <a:rPr sz="3600" b="1">
                <a:solidFill>
                  <a:srgbClr val="FF8D3E"/>
                </a:solidFill>
                <a:effectLst>
                  <a:outerShdw blurRad="50800" dist="22860" dir="5400000" rotWithShape="0">
                    <a:srgbClr val="000000">
                      <a:alpha val="55000"/>
                    </a:srgbClr>
                  </a:outerShdw>
                </a:effectLst>
              </a:rPr>
              <a:t>Title Text</a:t>
            </a:r>
          </a:p>
        </p:txBody>
      </p:sp>
      <p:sp>
        <p:nvSpPr>
          <p:cNvPr id="5" name="Shape 5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5943600" cy="6324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/>
          <a:lstStyle>
            <a:lvl2pPr>
              <a:buChar char="◦"/>
            </a:lvl2pPr>
            <a:lvl4pPr>
              <a:buChar char="◦"/>
            </a:lvl4pPr>
          </a:lstStyle>
          <a:p>
            <a:pPr lvl="0">
              <a:defRPr sz="1800"/>
            </a:pPr>
            <a:r>
              <a:rPr sz="2800"/>
              <a:t>Body Level One</a:t>
            </a:r>
          </a:p>
          <a:p>
            <a:pPr lvl="1">
              <a:defRPr sz="1800"/>
            </a:pPr>
            <a:r>
              <a:rPr sz="2800"/>
              <a:t>Body Level Two</a:t>
            </a:r>
          </a:p>
          <a:p>
            <a:pPr lvl="2">
              <a:defRPr sz="1800"/>
            </a:pPr>
            <a:r>
              <a:rPr sz="2800"/>
              <a:t>Body Level Three</a:t>
            </a:r>
          </a:p>
          <a:p>
            <a:pPr lvl="3">
              <a:defRPr sz="1800"/>
            </a:pPr>
            <a:r>
              <a:rPr sz="2800"/>
              <a:t>Body Level Four</a:t>
            </a:r>
          </a:p>
          <a:p>
            <a:pPr lvl="4">
              <a:defRPr sz="1800"/>
            </a:pPr>
            <a:r>
              <a:rPr sz="2800"/>
              <a:t>Body Level Five</a:t>
            </a:r>
          </a:p>
        </p:txBody>
      </p:sp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xfrm>
            <a:off x="8348663" y="5989319"/>
            <a:ext cx="457201" cy="243841"/>
          </a:xfrm>
          <a:prstGeom prst="rect">
            <a:avLst/>
          </a:prstGeom>
          <a:ln w="12700">
            <a:miter lim="400000"/>
          </a:ln>
        </p:spPr>
        <p:txBody>
          <a:bodyPr lIns="45719" rIns="45719" anchor="b">
            <a:spAutoFit/>
          </a:bodyPr>
          <a:lstStyle>
            <a:lvl1pPr algn="r">
              <a:defRPr sz="1000" b="0">
                <a:solidFill>
                  <a:srgbClr val="A6A299"/>
                </a:solidFill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ransition spd="med"/>
  <p:txStyles>
    <p:titleStyle>
      <a:lvl1pPr>
        <a:defRPr sz="3600" b="1">
          <a:solidFill>
            <a:srgbClr val="FF8D3E"/>
          </a:solidFill>
          <a:effectLst>
            <a:outerShdw blurRad="50800" dist="22860" dir="5400000" rotWithShape="0">
              <a:srgbClr val="000000">
                <a:alpha val="55000"/>
              </a:srgbClr>
            </a:outerShdw>
          </a:effectLst>
          <a:latin typeface="+mn-lt"/>
          <a:ea typeface="+mn-ea"/>
          <a:cs typeface="+mn-cs"/>
          <a:sym typeface="Verdana"/>
        </a:defRPr>
      </a:lvl1pPr>
      <a:lvl2pPr indent="228600">
        <a:defRPr sz="3600" b="1">
          <a:solidFill>
            <a:srgbClr val="FF8D3E"/>
          </a:solidFill>
          <a:effectLst>
            <a:outerShdw blurRad="50800" dist="22860" dir="5400000" rotWithShape="0">
              <a:srgbClr val="000000">
                <a:alpha val="55000"/>
              </a:srgbClr>
            </a:outerShdw>
          </a:effectLst>
          <a:latin typeface="+mn-lt"/>
          <a:ea typeface="+mn-ea"/>
          <a:cs typeface="+mn-cs"/>
          <a:sym typeface="Verdana"/>
        </a:defRPr>
      </a:lvl2pPr>
      <a:lvl3pPr indent="457200">
        <a:defRPr sz="3600" b="1">
          <a:solidFill>
            <a:srgbClr val="FF8D3E"/>
          </a:solidFill>
          <a:effectLst>
            <a:outerShdw blurRad="50800" dist="22860" dir="5400000" rotWithShape="0">
              <a:srgbClr val="000000">
                <a:alpha val="55000"/>
              </a:srgbClr>
            </a:outerShdw>
          </a:effectLst>
          <a:latin typeface="+mn-lt"/>
          <a:ea typeface="+mn-ea"/>
          <a:cs typeface="+mn-cs"/>
          <a:sym typeface="Verdana"/>
        </a:defRPr>
      </a:lvl3pPr>
      <a:lvl4pPr indent="685800">
        <a:defRPr sz="3600" b="1">
          <a:solidFill>
            <a:srgbClr val="FF8D3E"/>
          </a:solidFill>
          <a:effectLst>
            <a:outerShdw blurRad="50800" dist="22860" dir="5400000" rotWithShape="0">
              <a:srgbClr val="000000">
                <a:alpha val="55000"/>
              </a:srgbClr>
            </a:outerShdw>
          </a:effectLst>
          <a:latin typeface="+mn-lt"/>
          <a:ea typeface="+mn-ea"/>
          <a:cs typeface="+mn-cs"/>
          <a:sym typeface="Verdana"/>
        </a:defRPr>
      </a:lvl4pPr>
      <a:lvl5pPr indent="914400">
        <a:defRPr sz="3600" b="1">
          <a:solidFill>
            <a:srgbClr val="FF8D3E"/>
          </a:solidFill>
          <a:effectLst>
            <a:outerShdw blurRad="50800" dist="22860" dir="5400000" rotWithShape="0">
              <a:srgbClr val="000000">
                <a:alpha val="55000"/>
              </a:srgbClr>
            </a:outerShdw>
          </a:effectLst>
          <a:latin typeface="+mn-lt"/>
          <a:ea typeface="+mn-ea"/>
          <a:cs typeface="+mn-cs"/>
          <a:sym typeface="Verdana"/>
        </a:defRPr>
      </a:lvl5pPr>
      <a:lvl6pPr indent="1143000">
        <a:defRPr sz="3600" b="1">
          <a:solidFill>
            <a:srgbClr val="FF8D3E"/>
          </a:solidFill>
          <a:effectLst>
            <a:outerShdw blurRad="50800" dist="22860" dir="5400000" rotWithShape="0">
              <a:srgbClr val="000000">
                <a:alpha val="55000"/>
              </a:srgbClr>
            </a:outerShdw>
          </a:effectLst>
          <a:latin typeface="+mn-lt"/>
          <a:ea typeface="+mn-ea"/>
          <a:cs typeface="+mn-cs"/>
          <a:sym typeface="Verdana"/>
        </a:defRPr>
      </a:lvl6pPr>
      <a:lvl7pPr indent="1371600">
        <a:defRPr sz="3600" b="1">
          <a:solidFill>
            <a:srgbClr val="FF8D3E"/>
          </a:solidFill>
          <a:effectLst>
            <a:outerShdw blurRad="50800" dist="22860" dir="5400000" rotWithShape="0">
              <a:srgbClr val="000000">
                <a:alpha val="55000"/>
              </a:srgbClr>
            </a:outerShdw>
          </a:effectLst>
          <a:latin typeface="+mn-lt"/>
          <a:ea typeface="+mn-ea"/>
          <a:cs typeface="+mn-cs"/>
          <a:sym typeface="Verdana"/>
        </a:defRPr>
      </a:lvl7pPr>
      <a:lvl8pPr indent="1600200">
        <a:defRPr sz="3600" b="1">
          <a:solidFill>
            <a:srgbClr val="FF8D3E"/>
          </a:solidFill>
          <a:effectLst>
            <a:outerShdw blurRad="50800" dist="22860" dir="5400000" rotWithShape="0">
              <a:srgbClr val="000000">
                <a:alpha val="55000"/>
              </a:srgbClr>
            </a:outerShdw>
          </a:effectLst>
          <a:latin typeface="+mn-lt"/>
          <a:ea typeface="+mn-ea"/>
          <a:cs typeface="+mn-cs"/>
          <a:sym typeface="Verdana"/>
        </a:defRPr>
      </a:lvl8pPr>
      <a:lvl9pPr indent="1828800">
        <a:defRPr sz="3600" b="1">
          <a:solidFill>
            <a:srgbClr val="FF8D3E"/>
          </a:solidFill>
          <a:effectLst>
            <a:outerShdw blurRad="50800" dist="22860" dir="5400000" rotWithShape="0">
              <a:srgbClr val="000000">
                <a:alpha val="55000"/>
              </a:srgbClr>
            </a:outerShdw>
          </a:effectLst>
          <a:latin typeface="+mn-lt"/>
          <a:ea typeface="+mn-ea"/>
          <a:cs typeface="+mn-cs"/>
          <a:sym typeface="Verdana"/>
        </a:defRPr>
      </a:lvl9pPr>
    </p:titleStyle>
    <p:bodyStyle>
      <a:lvl1pPr marL="265113" indent="-265113">
        <a:spcBef>
          <a:spcPts val="200"/>
        </a:spcBef>
        <a:buClr>
          <a:srgbClr val="F07F09"/>
        </a:buClr>
        <a:buSzPct val="80000"/>
        <a:buFont typeface="Wingdings 2"/>
        <a:buChar char="●"/>
        <a:defRPr sz="2800">
          <a:latin typeface="+mn-lt"/>
          <a:ea typeface="+mn-ea"/>
          <a:cs typeface="+mn-cs"/>
          <a:sym typeface="Verdana"/>
        </a:defRPr>
      </a:lvl1pPr>
      <a:lvl2pPr marL="581025" indent="-233362">
        <a:spcBef>
          <a:spcPts val="200"/>
        </a:spcBef>
        <a:buClr>
          <a:srgbClr val="F07F09"/>
        </a:buClr>
        <a:buSzPct val="100000"/>
        <a:buFont typeface="Wingdings 2"/>
        <a:buChar char="●"/>
        <a:defRPr sz="2800">
          <a:latin typeface="+mn-lt"/>
          <a:ea typeface="+mn-ea"/>
          <a:cs typeface="+mn-cs"/>
          <a:sym typeface="Verdana"/>
        </a:defRPr>
      </a:lvl2pPr>
      <a:lvl3pPr marL="835602" indent="-232352">
        <a:spcBef>
          <a:spcPts val="200"/>
        </a:spcBef>
        <a:buClr>
          <a:srgbClr val="F07F09"/>
        </a:buClr>
        <a:buSzPct val="100000"/>
        <a:buFont typeface="Wingdings 2"/>
        <a:buChar char="●"/>
        <a:defRPr sz="2800">
          <a:latin typeface="+mn-lt"/>
          <a:ea typeface="+mn-ea"/>
          <a:cs typeface="+mn-cs"/>
          <a:sym typeface="Verdana"/>
        </a:defRPr>
      </a:lvl3pPr>
      <a:lvl4pPr marL="1110415" indent="-269040">
        <a:spcBef>
          <a:spcPts val="200"/>
        </a:spcBef>
        <a:buClr>
          <a:srgbClr val="F07F09"/>
        </a:buClr>
        <a:buSzPct val="112000"/>
        <a:buFont typeface="Wingdings 2"/>
        <a:buChar char="●"/>
        <a:defRPr sz="2800">
          <a:latin typeface="+mn-lt"/>
          <a:ea typeface="+mn-ea"/>
          <a:cs typeface="+mn-cs"/>
          <a:sym typeface="Verdana"/>
        </a:defRPr>
      </a:lvl4pPr>
      <a:lvl5pPr marL="1352550" indent="-255588">
        <a:spcBef>
          <a:spcPts val="200"/>
        </a:spcBef>
        <a:buClr>
          <a:srgbClr val="F07F09"/>
        </a:buClr>
        <a:buSzPct val="100000"/>
        <a:buFont typeface="Wingdings 2"/>
        <a:buChar char="●"/>
        <a:defRPr sz="2800">
          <a:latin typeface="+mn-lt"/>
          <a:ea typeface="+mn-ea"/>
          <a:cs typeface="+mn-cs"/>
          <a:sym typeface="Verdana"/>
        </a:defRPr>
      </a:lvl5pPr>
      <a:lvl6pPr marL="1608806" indent="-301214">
        <a:spcBef>
          <a:spcPts val="200"/>
        </a:spcBef>
        <a:buClr>
          <a:srgbClr val="F07F09"/>
        </a:buClr>
        <a:buSzPct val="100000"/>
        <a:buFont typeface="Wingdings 2"/>
        <a:buChar char="●"/>
        <a:defRPr sz="2800">
          <a:latin typeface="+mn-lt"/>
          <a:ea typeface="+mn-ea"/>
          <a:cs typeface="+mn-cs"/>
          <a:sym typeface="Verdana"/>
        </a:defRPr>
      </a:lvl6pPr>
      <a:lvl7pPr marL="1859279" indent="-341375">
        <a:spcBef>
          <a:spcPts val="200"/>
        </a:spcBef>
        <a:buClr>
          <a:srgbClr val="F07F09"/>
        </a:buClr>
        <a:buSzPct val="100000"/>
        <a:buFont typeface="Wingdings 2"/>
        <a:buChar char="●"/>
        <a:defRPr sz="2800">
          <a:latin typeface="+mn-lt"/>
          <a:ea typeface="+mn-ea"/>
          <a:cs typeface="+mn-cs"/>
          <a:sym typeface="Verdana"/>
        </a:defRPr>
      </a:lvl7pPr>
      <a:lvl8pPr marL="2078735" indent="-341375">
        <a:spcBef>
          <a:spcPts val="200"/>
        </a:spcBef>
        <a:buClr>
          <a:srgbClr val="F07F09"/>
        </a:buClr>
        <a:buSzPct val="100000"/>
        <a:buFont typeface="Wingdings 2"/>
        <a:buChar char="●"/>
        <a:defRPr sz="2800">
          <a:latin typeface="+mn-lt"/>
          <a:ea typeface="+mn-ea"/>
          <a:cs typeface="+mn-cs"/>
          <a:sym typeface="Verdana"/>
        </a:defRPr>
      </a:lvl8pPr>
      <a:lvl9pPr marL="2298192" indent="-341375">
        <a:spcBef>
          <a:spcPts val="200"/>
        </a:spcBef>
        <a:buClr>
          <a:srgbClr val="F07F09"/>
        </a:buClr>
        <a:buSzPct val="100000"/>
        <a:buFont typeface="Wingdings 2"/>
        <a:buChar char="●"/>
        <a:defRPr sz="2800">
          <a:latin typeface="+mn-lt"/>
          <a:ea typeface="+mn-ea"/>
          <a:cs typeface="+mn-cs"/>
          <a:sym typeface="Verdana"/>
        </a:defRPr>
      </a:lvl9pPr>
    </p:bodyStyle>
    <p:otherStyle>
      <a:lvl1pPr algn="r">
        <a:defRPr sz="1000">
          <a:solidFill>
            <a:schemeClr val="tx1"/>
          </a:solidFill>
          <a:latin typeface="+mn-lt"/>
          <a:ea typeface="+mn-ea"/>
          <a:cs typeface="+mn-cs"/>
          <a:sym typeface="Verdana"/>
        </a:defRPr>
      </a:lvl1pPr>
      <a:lvl2pPr indent="228600" algn="r">
        <a:defRPr sz="1000">
          <a:solidFill>
            <a:schemeClr val="tx1"/>
          </a:solidFill>
          <a:latin typeface="+mn-lt"/>
          <a:ea typeface="+mn-ea"/>
          <a:cs typeface="+mn-cs"/>
          <a:sym typeface="Verdana"/>
        </a:defRPr>
      </a:lvl2pPr>
      <a:lvl3pPr indent="457200" algn="r">
        <a:defRPr sz="1000">
          <a:solidFill>
            <a:schemeClr val="tx1"/>
          </a:solidFill>
          <a:latin typeface="+mn-lt"/>
          <a:ea typeface="+mn-ea"/>
          <a:cs typeface="+mn-cs"/>
          <a:sym typeface="Verdana"/>
        </a:defRPr>
      </a:lvl3pPr>
      <a:lvl4pPr indent="685800" algn="r">
        <a:defRPr sz="1000">
          <a:solidFill>
            <a:schemeClr val="tx1"/>
          </a:solidFill>
          <a:latin typeface="+mn-lt"/>
          <a:ea typeface="+mn-ea"/>
          <a:cs typeface="+mn-cs"/>
          <a:sym typeface="Verdana"/>
        </a:defRPr>
      </a:lvl4pPr>
      <a:lvl5pPr indent="914400" algn="r">
        <a:defRPr sz="1000">
          <a:solidFill>
            <a:schemeClr val="tx1"/>
          </a:solidFill>
          <a:latin typeface="+mn-lt"/>
          <a:ea typeface="+mn-ea"/>
          <a:cs typeface="+mn-cs"/>
          <a:sym typeface="Verdana"/>
        </a:defRPr>
      </a:lvl5pPr>
      <a:lvl6pPr indent="1143000" algn="r">
        <a:defRPr sz="1000">
          <a:solidFill>
            <a:schemeClr val="tx1"/>
          </a:solidFill>
          <a:latin typeface="+mn-lt"/>
          <a:ea typeface="+mn-ea"/>
          <a:cs typeface="+mn-cs"/>
          <a:sym typeface="Verdana"/>
        </a:defRPr>
      </a:lvl6pPr>
      <a:lvl7pPr indent="1371600" algn="r">
        <a:defRPr sz="1000">
          <a:solidFill>
            <a:schemeClr val="tx1"/>
          </a:solidFill>
          <a:latin typeface="+mn-lt"/>
          <a:ea typeface="+mn-ea"/>
          <a:cs typeface="+mn-cs"/>
          <a:sym typeface="Verdana"/>
        </a:defRPr>
      </a:lvl7pPr>
      <a:lvl8pPr indent="1600200" algn="r">
        <a:defRPr sz="1000">
          <a:solidFill>
            <a:schemeClr val="tx1"/>
          </a:solidFill>
          <a:latin typeface="+mn-lt"/>
          <a:ea typeface="+mn-ea"/>
          <a:cs typeface="+mn-cs"/>
          <a:sym typeface="Verdana"/>
        </a:defRPr>
      </a:lvl8pPr>
      <a:lvl9pPr indent="1828800" algn="r">
        <a:defRPr sz="1000">
          <a:solidFill>
            <a:schemeClr val="tx1"/>
          </a:solidFill>
          <a:latin typeface="+mn-lt"/>
          <a:ea typeface="+mn-ea"/>
          <a:cs typeface="+mn-cs"/>
          <a:sym typeface="Verdan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sally@carlylesisters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pcentral.collegeboard.com" TargetMode="Externa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>
            <a:spLocks noGrp="1"/>
          </p:cNvSpPr>
          <p:nvPr>
            <p:ph type="title"/>
          </p:nvPr>
        </p:nvSpPr>
        <p:spPr>
          <a:xfrm>
            <a:off x="685800" y="1373606"/>
            <a:ext cx="7772400" cy="1828801"/>
          </a:xfrm>
          <a:prstGeom prst="rect">
            <a:avLst/>
          </a:prstGeom>
          <a:effectLst>
            <a:outerShdw blurRad="101600" dist="71309" dir="5400000" rotWithShape="0">
              <a:srgbClr val="000000">
                <a:alpha val="75000"/>
              </a:srgbClr>
            </a:outerShdw>
          </a:effectLst>
        </p:spPr>
        <p:txBody>
          <a:bodyPr/>
          <a:lstStyle/>
          <a:p>
            <a:pPr lvl="0" algn="ctr" defTabSz="777240">
              <a:defRPr sz="1800" b="0">
                <a:solidFill>
                  <a:srgbClr val="000000"/>
                </a:solidFill>
                <a:effectLst/>
              </a:defRPr>
            </a:pPr>
            <a:r>
              <a:rPr sz="3825" b="1">
                <a:solidFill>
                  <a:srgbClr val="FF8D3E"/>
                </a:solidFill>
                <a:effectLst>
                  <a:outerShdw blurRad="32385" dist="32385" dir="2700000" rotWithShape="0">
                    <a:srgbClr val="000000"/>
                  </a:outerShdw>
                </a:effectLst>
              </a:rPr>
              <a:t>Concepts and </a:t>
            </a:r>
            <a:r>
              <a:rPr sz="3825" b="1">
                <a:solidFill>
                  <a:srgbClr val="FF8D3E"/>
                </a:solidFill>
                <a:effectLst>
                  <a:outerShdw blurRad="43180" dist="19431" dir="5400000" rotWithShape="0">
                    <a:srgbClr val="000000">
                      <a:alpha val="55000"/>
                    </a:srgbClr>
                  </a:outerShdw>
                </a:effectLst>
              </a:rPr>
              <a:t>Key M</a:t>
            </a:r>
            <a:r>
              <a:rPr sz="3825" b="1">
                <a:solidFill>
                  <a:srgbClr val="FF8D3E"/>
                </a:solidFill>
                <a:effectLst>
                  <a:outerShdw blurRad="32385" dist="32385" dir="2700000" rotWithShape="0">
                    <a:srgbClr val="000000"/>
                  </a:outerShdw>
                </a:effectLst>
              </a:rPr>
              <a:t>odels in </a:t>
            </a:r>
          </a:p>
          <a:p>
            <a:pPr lvl="0" algn="ctr" defTabSz="777240">
              <a:defRPr sz="1800" b="0">
                <a:solidFill>
                  <a:srgbClr val="000000"/>
                </a:solidFill>
                <a:effectLst/>
              </a:defRPr>
            </a:pPr>
            <a:r>
              <a:rPr sz="3825" b="1">
                <a:solidFill>
                  <a:srgbClr val="FF8D3E"/>
                </a:solidFill>
                <a:effectLst>
                  <a:outerShdw blurRad="32385" dist="32385" dir="2700000" rotWithShape="0">
                    <a:srgbClr val="000000"/>
                  </a:outerShdw>
                </a:effectLst>
              </a:rPr>
              <a:t>AP Macroeconomics</a:t>
            </a:r>
          </a:p>
        </p:txBody>
      </p:sp>
      <p:sp>
        <p:nvSpPr>
          <p:cNvPr id="71" name="Shape 71"/>
          <p:cNvSpPr/>
          <p:nvPr/>
        </p:nvSpPr>
        <p:spPr>
          <a:xfrm>
            <a:off x="5029200" y="4419600"/>
            <a:ext cx="3285137" cy="1155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800" b="1">
                <a:solidFill>
                  <a:srgbClr val="F07F09"/>
                </a:solidFill>
                <a:effectLst>
                  <a:outerShdw blurRad="38100" dist="38100" dir="2700000" rotWithShape="0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rPr>
              <a:t>     Sally Meek</a:t>
            </a:r>
            <a:endParaRPr sz="2100" b="1">
              <a:solidFill>
                <a:srgbClr val="FF8900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defRPr sz="1800" b="0">
                <a:solidFill>
                  <a:srgbClr val="000000"/>
                </a:solidFill>
              </a:defRPr>
            </a:pPr>
            <a:endParaRPr sz="2400" b="1">
              <a:solidFill>
                <a:srgbClr val="F07F09"/>
              </a:solidFill>
              <a:effectLst>
                <a:outerShdw blurRad="38100" dist="38100" dir="2700000" rotWithShape="0">
                  <a:srgbClr val="000000"/>
                </a:outerShdw>
              </a:effectLst>
              <a:latin typeface="Arial"/>
              <a:ea typeface="Arial"/>
              <a:cs typeface="Arial"/>
              <a:sym typeface="Arial"/>
            </a:endParaRPr>
          </a:p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100" b="1">
                <a:solidFill>
                  <a:srgbClr val="6B9F25"/>
                </a:solidFill>
                <a:uFill>
                  <a:solidFill>
                    <a:srgbClr val="6B9F25"/>
                  </a:solidFill>
                </a:uFill>
                <a:latin typeface="Arial"/>
                <a:ea typeface="Arial"/>
                <a:cs typeface="Arial"/>
                <a:sym typeface="Arial"/>
                <a:hlinkClick r:id="rId2"/>
              </a:rPr>
              <a:t>sally@carlylesisters.com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>
            <a:spLocks noGrp="1"/>
          </p:cNvSpPr>
          <p:nvPr>
            <p:ph type="title"/>
          </p:nvPr>
        </p:nvSpPr>
        <p:spPr>
          <a:xfrm>
            <a:off x="533399" y="4953000"/>
            <a:ext cx="8183565" cy="1050925"/>
          </a:xfrm>
          <a:prstGeom prst="rect">
            <a:avLst/>
          </a:prstGeom>
        </p:spPr>
        <p:txBody>
          <a:bodyPr/>
          <a:lstStyle>
            <a:lvl1pPr>
              <a:defRPr>
                <a:effectLst>
                  <a:outerShdw blurRad="38100" dist="38100" dir="2700000" rotWithShape="0">
                    <a:srgbClr val="000000"/>
                  </a:outerShdw>
                </a:effectLst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effectLst/>
              </a:defRPr>
            </a:pPr>
            <a:r>
              <a:rPr sz="3600" b="1">
                <a:solidFill>
                  <a:srgbClr val="FF8D3E"/>
                </a:solidFill>
                <a:effectLst>
                  <a:outerShdw blurRad="38100" dist="38100" dir="2700000" rotWithShape="0">
                    <a:srgbClr val="000000"/>
                  </a:outerShdw>
                </a:effectLst>
              </a:rPr>
              <a:t>Production Possibility Frontier</a:t>
            </a:r>
          </a:p>
        </p:txBody>
      </p:sp>
      <p:sp>
        <p:nvSpPr>
          <p:cNvPr id="101" name="Shape 101"/>
          <p:cNvSpPr>
            <a:spLocks noGrp="1"/>
          </p:cNvSpPr>
          <p:nvPr>
            <p:ph type="body" idx="1"/>
          </p:nvPr>
        </p:nvSpPr>
        <p:spPr>
          <a:xfrm>
            <a:off x="381000" y="533400"/>
            <a:ext cx="8382000" cy="4575175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>
              <a:buSzTx/>
              <a:buNone/>
            </a:pPr>
            <a:endParaRPr/>
          </a:p>
        </p:txBody>
      </p:sp>
      <p:sp>
        <p:nvSpPr>
          <p:cNvPr id="102" name="Shape 102"/>
          <p:cNvSpPr/>
          <p:nvPr/>
        </p:nvSpPr>
        <p:spPr>
          <a:xfrm flipH="1">
            <a:off x="1219199" y="1447800"/>
            <a:ext cx="1" cy="2667000"/>
          </a:xfrm>
          <a:prstGeom prst="line">
            <a:avLst/>
          </a:prstGeom>
          <a:ln w="38100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03" name="Shape 103"/>
          <p:cNvSpPr/>
          <p:nvPr/>
        </p:nvSpPr>
        <p:spPr>
          <a:xfrm>
            <a:off x="1219200" y="4114800"/>
            <a:ext cx="3276600" cy="0"/>
          </a:xfrm>
          <a:prstGeom prst="line">
            <a:avLst/>
          </a:prstGeom>
          <a:ln w="57150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04" name="Shape 104"/>
          <p:cNvSpPr/>
          <p:nvPr/>
        </p:nvSpPr>
        <p:spPr>
          <a:xfrm>
            <a:off x="1193665" y="1752594"/>
            <a:ext cx="3073535" cy="23622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99" extrusionOk="0">
                <a:moveTo>
                  <a:pt x="0" y="40"/>
                </a:moveTo>
                <a:cubicBezTo>
                  <a:pt x="417" y="13"/>
                  <a:pt x="835" y="-1"/>
                  <a:pt x="1253" y="0"/>
                </a:cubicBezTo>
                <a:cubicBezTo>
                  <a:pt x="12490" y="0"/>
                  <a:pt x="21600" y="9670"/>
                  <a:pt x="21600" y="21599"/>
                </a:cubicBezTo>
              </a:path>
            </a:pathLst>
          </a:custGeom>
          <a:ln w="38100">
            <a:solidFill/>
            <a:round/>
          </a:ln>
        </p:spPr>
        <p:txBody>
          <a:bodyPr lIns="0" tIns="0" rIns="0" bIns="0" anchor="ctr"/>
          <a:lstStyle/>
          <a:p>
            <a:pPr lvl="0" algn="ctr">
              <a:defRPr sz="18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05" name="Shape 105"/>
          <p:cNvSpPr/>
          <p:nvPr/>
        </p:nvSpPr>
        <p:spPr>
          <a:xfrm flipH="1">
            <a:off x="5257799" y="1752600"/>
            <a:ext cx="1" cy="2362200"/>
          </a:xfrm>
          <a:prstGeom prst="line">
            <a:avLst/>
          </a:prstGeom>
          <a:ln w="38100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06" name="Shape 106"/>
          <p:cNvSpPr/>
          <p:nvPr/>
        </p:nvSpPr>
        <p:spPr>
          <a:xfrm>
            <a:off x="5257800" y="4114800"/>
            <a:ext cx="2438400" cy="0"/>
          </a:xfrm>
          <a:prstGeom prst="line">
            <a:avLst/>
          </a:prstGeom>
          <a:ln w="38100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07" name="Shape 107"/>
          <p:cNvSpPr/>
          <p:nvPr/>
        </p:nvSpPr>
        <p:spPr>
          <a:xfrm>
            <a:off x="5257800" y="2209800"/>
            <a:ext cx="1905001" cy="1905000"/>
          </a:xfrm>
          <a:prstGeom prst="line">
            <a:avLst/>
          </a:prstGeom>
          <a:ln w="38100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08" name="Shape 108"/>
          <p:cNvSpPr/>
          <p:nvPr/>
        </p:nvSpPr>
        <p:spPr>
          <a:xfrm>
            <a:off x="228600" y="1905000"/>
            <a:ext cx="1052306" cy="393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100" b="1">
                <a:solidFill>
                  <a:srgbClr val="FF8900"/>
                </a:solidFill>
              </a:rPr>
              <a:t>Good X</a:t>
            </a:r>
          </a:p>
        </p:txBody>
      </p:sp>
      <p:sp>
        <p:nvSpPr>
          <p:cNvPr id="109" name="Shape 109"/>
          <p:cNvSpPr/>
          <p:nvPr/>
        </p:nvSpPr>
        <p:spPr>
          <a:xfrm>
            <a:off x="3495675" y="4464050"/>
            <a:ext cx="1047488" cy="393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100" b="1">
                <a:solidFill>
                  <a:srgbClr val="FF8900"/>
                </a:solidFill>
              </a:rPr>
              <a:t>Good Y</a:t>
            </a:r>
          </a:p>
        </p:txBody>
      </p:sp>
      <p:sp>
        <p:nvSpPr>
          <p:cNvPr id="110" name="Shape 110"/>
          <p:cNvSpPr/>
          <p:nvPr/>
        </p:nvSpPr>
        <p:spPr>
          <a:xfrm>
            <a:off x="4191000" y="1905000"/>
            <a:ext cx="1073150" cy="393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200"/>
              </a:spcBef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100" b="1">
                <a:solidFill>
                  <a:srgbClr val="FF8900"/>
                </a:solidFill>
              </a:rPr>
              <a:t>Good X</a:t>
            </a:r>
          </a:p>
        </p:txBody>
      </p:sp>
      <p:sp>
        <p:nvSpPr>
          <p:cNvPr id="111" name="Shape 111"/>
          <p:cNvSpPr/>
          <p:nvPr/>
        </p:nvSpPr>
        <p:spPr>
          <a:xfrm>
            <a:off x="6858000" y="4343400"/>
            <a:ext cx="1047488" cy="393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spcBef>
                <a:spcPts val="200"/>
              </a:spcBef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100" b="1">
                <a:solidFill>
                  <a:srgbClr val="FF8900"/>
                </a:solidFill>
              </a:rPr>
              <a:t>Good Y</a:t>
            </a:r>
          </a:p>
        </p:txBody>
      </p:sp>
      <p:sp>
        <p:nvSpPr>
          <p:cNvPr id="112" name="Shape 112"/>
          <p:cNvSpPr/>
          <p:nvPr/>
        </p:nvSpPr>
        <p:spPr>
          <a:xfrm>
            <a:off x="1328794" y="1104900"/>
            <a:ext cx="3838462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/>
          <a:p>
            <a:pPr lvl="0">
              <a:spcBef>
                <a:spcPts val="200"/>
              </a:spcBef>
              <a:defRPr sz="1800" b="0">
                <a:solidFill>
                  <a:srgbClr val="000000"/>
                </a:solidFill>
              </a:defRPr>
            </a:pPr>
            <a:r>
              <a:rPr sz="2100" b="1">
                <a:solidFill>
                  <a:srgbClr val="FF8900"/>
                </a:solidFill>
                <a:latin typeface="Arial"/>
                <a:ea typeface="Arial"/>
                <a:cs typeface="Arial"/>
                <a:sym typeface="Arial"/>
              </a:rPr>
              <a:t>Increasing opportunity costs</a:t>
            </a:r>
          </a:p>
          <a:p>
            <a:pPr lvl="0">
              <a:spcBef>
                <a:spcPts val="200"/>
              </a:spcBef>
              <a:defRPr sz="1800" b="0">
                <a:solidFill>
                  <a:srgbClr val="000000"/>
                </a:solidFill>
              </a:defRPr>
            </a:pPr>
            <a:r>
              <a:rPr sz="1400" b="1" i="1">
                <a:latin typeface="Arial"/>
                <a:ea typeface="Arial"/>
                <a:cs typeface="Arial"/>
                <a:sym typeface="Arial"/>
              </a:rPr>
              <a:t>resources are NOT perfectly substitutable</a:t>
            </a:r>
          </a:p>
        </p:txBody>
      </p:sp>
      <p:sp>
        <p:nvSpPr>
          <p:cNvPr id="113" name="Shape 113"/>
          <p:cNvSpPr/>
          <p:nvPr/>
        </p:nvSpPr>
        <p:spPr>
          <a:xfrm>
            <a:off x="5257800" y="1689100"/>
            <a:ext cx="3660054" cy="635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/>
          <a:p>
            <a:pPr lvl="0">
              <a:spcBef>
                <a:spcPts val="200"/>
              </a:spcBef>
              <a:defRPr sz="1800" b="0">
                <a:solidFill>
                  <a:srgbClr val="000000"/>
                </a:solidFill>
              </a:defRPr>
            </a:pPr>
            <a:r>
              <a:rPr sz="2100" b="1">
                <a:solidFill>
                  <a:srgbClr val="FF8900"/>
                </a:solidFill>
                <a:latin typeface="Arial"/>
                <a:ea typeface="Arial"/>
                <a:cs typeface="Arial"/>
                <a:sym typeface="Arial"/>
              </a:rPr>
              <a:t>Constant opportunity costs</a:t>
            </a:r>
          </a:p>
          <a:p>
            <a:pPr lvl="0">
              <a:spcBef>
                <a:spcPts val="200"/>
              </a:spcBef>
              <a:defRPr sz="1800" b="0">
                <a:solidFill>
                  <a:srgbClr val="000000"/>
                </a:solidFill>
              </a:defRPr>
            </a:pPr>
            <a:r>
              <a:rPr sz="1500" b="1" i="1">
                <a:latin typeface="Arial"/>
                <a:ea typeface="Arial"/>
                <a:cs typeface="Arial"/>
                <a:sym typeface="Arial"/>
              </a:rPr>
              <a:t>perfectly substitutable resources</a:t>
            </a: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>
            <a:spLocks noGrp="1"/>
          </p:cNvSpPr>
          <p:nvPr>
            <p:ph type="title"/>
          </p:nvPr>
        </p:nvSpPr>
        <p:spPr>
          <a:xfrm>
            <a:off x="533399" y="4953000"/>
            <a:ext cx="8183565" cy="1050925"/>
          </a:xfrm>
          <a:prstGeom prst="rect">
            <a:avLst/>
          </a:prstGeom>
        </p:spPr>
        <p:txBody>
          <a:bodyPr/>
          <a:lstStyle>
            <a:lvl1pPr defTabSz="786384">
              <a:defRPr sz="3096">
                <a:effectLst>
                  <a:outerShdw blurRad="32766" dist="32766" dir="2700000" rotWithShape="0">
                    <a:srgbClr val="000000"/>
                  </a:outerShdw>
                </a:effectLst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effectLst/>
              </a:defRPr>
            </a:pPr>
            <a:r>
              <a:rPr sz="3096" b="1">
                <a:solidFill>
                  <a:srgbClr val="FF8D3E"/>
                </a:solidFill>
                <a:effectLst>
                  <a:outerShdw blurRad="32766" dist="32766" dir="2700000" rotWithShape="0">
                    <a:srgbClr val="000000"/>
                  </a:outerShdw>
                </a:effectLst>
              </a:rPr>
              <a:t>Potential Output at Full Employment</a:t>
            </a:r>
          </a:p>
        </p:txBody>
      </p:sp>
      <p:sp>
        <p:nvSpPr>
          <p:cNvPr id="116" name="Shape 116"/>
          <p:cNvSpPr>
            <a:spLocks noGrp="1"/>
          </p:cNvSpPr>
          <p:nvPr>
            <p:ph type="body" idx="1"/>
          </p:nvPr>
        </p:nvSpPr>
        <p:spPr>
          <a:xfrm>
            <a:off x="381000" y="533400"/>
            <a:ext cx="8382000" cy="4575175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>
              <a:buSzTx/>
              <a:buNone/>
            </a:pPr>
            <a:endParaRPr/>
          </a:p>
        </p:txBody>
      </p:sp>
      <p:sp>
        <p:nvSpPr>
          <p:cNvPr id="117" name="Shape 117"/>
          <p:cNvSpPr/>
          <p:nvPr/>
        </p:nvSpPr>
        <p:spPr>
          <a:xfrm flipH="1">
            <a:off x="1219199" y="1447800"/>
            <a:ext cx="1" cy="2667000"/>
          </a:xfrm>
          <a:prstGeom prst="line">
            <a:avLst/>
          </a:prstGeom>
          <a:ln w="38100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18" name="Shape 118"/>
          <p:cNvSpPr/>
          <p:nvPr/>
        </p:nvSpPr>
        <p:spPr>
          <a:xfrm>
            <a:off x="1219200" y="4114800"/>
            <a:ext cx="3276600" cy="0"/>
          </a:xfrm>
          <a:prstGeom prst="line">
            <a:avLst/>
          </a:prstGeom>
          <a:ln w="57150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19" name="Shape 119"/>
          <p:cNvSpPr/>
          <p:nvPr/>
        </p:nvSpPr>
        <p:spPr>
          <a:xfrm>
            <a:off x="1193665" y="1752594"/>
            <a:ext cx="3073535" cy="23622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99" extrusionOk="0">
                <a:moveTo>
                  <a:pt x="0" y="40"/>
                </a:moveTo>
                <a:cubicBezTo>
                  <a:pt x="417" y="13"/>
                  <a:pt x="835" y="-1"/>
                  <a:pt x="1253" y="0"/>
                </a:cubicBezTo>
                <a:cubicBezTo>
                  <a:pt x="12490" y="0"/>
                  <a:pt x="21600" y="9670"/>
                  <a:pt x="21600" y="21599"/>
                </a:cubicBezTo>
              </a:path>
            </a:pathLst>
          </a:custGeom>
          <a:ln w="38100">
            <a:solidFill/>
            <a:round/>
          </a:ln>
        </p:spPr>
        <p:txBody>
          <a:bodyPr lIns="0" tIns="0" rIns="0" bIns="0" anchor="ctr"/>
          <a:lstStyle/>
          <a:p>
            <a:pPr lvl="0" algn="ctr">
              <a:defRPr sz="18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20" name="Shape 120"/>
          <p:cNvSpPr/>
          <p:nvPr/>
        </p:nvSpPr>
        <p:spPr>
          <a:xfrm flipH="1">
            <a:off x="5283199" y="1743072"/>
            <a:ext cx="1" cy="2362201"/>
          </a:xfrm>
          <a:prstGeom prst="line">
            <a:avLst/>
          </a:prstGeom>
          <a:ln w="38100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21" name="Shape 121"/>
          <p:cNvSpPr/>
          <p:nvPr/>
        </p:nvSpPr>
        <p:spPr>
          <a:xfrm>
            <a:off x="5257800" y="4114800"/>
            <a:ext cx="2438400" cy="0"/>
          </a:xfrm>
          <a:prstGeom prst="line">
            <a:avLst/>
          </a:prstGeom>
          <a:ln w="38100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22" name="Shape 122"/>
          <p:cNvSpPr/>
          <p:nvPr/>
        </p:nvSpPr>
        <p:spPr>
          <a:xfrm>
            <a:off x="228600" y="1905000"/>
            <a:ext cx="1141510" cy="698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100" b="1">
                <a:solidFill>
                  <a:srgbClr val="FF8900"/>
                </a:solidFill>
                <a:latin typeface="Arial"/>
                <a:ea typeface="Arial"/>
                <a:cs typeface="Arial"/>
                <a:sym typeface="Arial"/>
              </a:rPr>
              <a:t>Capital </a:t>
            </a:r>
          </a:p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100" b="1">
                <a:solidFill>
                  <a:srgbClr val="FF8900"/>
                </a:solidFill>
                <a:latin typeface="Arial"/>
                <a:ea typeface="Arial"/>
                <a:cs typeface="Arial"/>
                <a:sym typeface="Arial"/>
              </a:rPr>
              <a:t>goods</a:t>
            </a:r>
          </a:p>
        </p:txBody>
      </p:sp>
      <p:sp>
        <p:nvSpPr>
          <p:cNvPr id="123" name="Shape 123"/>
          <p:cNvSpPr/>
          <p:nvPr/>
        </p:nvSpPr>
        <p:spPr>
          <a:xfrm>
            <a:off x="2486629" y="4355934"/>
            <a:ext cx="2297123" cy="393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100" b="1">
                <a:solidFill>
                  <a:srgbClr val="FF8900"/>
                </a:solidFill>
              </a:rPr>
              <a:t>Consumer goods</a:t>
            </a:r>
          </a:p>
        </p:txBody>
      </p:sp>
      <p:sp>
        <p:nvSpPr>
          <p:cNvPr id="124" name="Shape 124"/>
          <p:cNvSpPr/>
          <p:nvPr/>
        </p:nvSpPr>
        <p:spPr>
          <a:xfrm>
            <a:off x="7255933" y="4354429"/>
            <a:ext cx="1319528" cy="393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spcBef>
                <a:spcPts val="200"/>
              </a:spcBef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100" b="1">
                <a:solidFill>
                  <a:srgbClr val="FF8900"/>
                </a:solidFill>
              </a:rPr>
              <a:t>Real GDP</a:t>
            </a:r>
          </a:p>
        </p:txBody>
      </p:sp>
      <p:sp>
        <p:nvSpPr>
          <p:cNvPr id="125" name="Shape 125"/>
          <p:cNvSpPr/>
          <p:nvPr/>
        </p:nvSpPr>
        <p:spPr>
          <a:xfrm>
            <a:off x="6604000" y="1743072"/>
            <a:ext cx="0" cy="2362201"/>
          </a:xfrm>
          <a:prstGeom prst="line">
            <a:avLst/>
          </a:prstGeom>
          <a:ln w="38100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26" name="Shape 126"/>
          <p:cNvSpPr/>
          <p:nvPr/>
        </p:nvSpPr>
        <p:spPr>
          <a:xfrm>
            <a:off x="4221239" y="1506159"/>
            <a:ext cx="934323" cy="1003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100" b="1">
                <a:solidFill>
                  <a:srgbClr val="FF8900"/>
                </a:solidFill>
                <a:latin typeface="Arial"/>
                <a:ea typeface="Arial"/>
                <a:cs typeface="Arial"/>
                <a:sym typeface="Arial"/>
              </a:rPr>
              <a:t>Price </a:t>
            </a:r>
          </a:p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100" b="1">
                <a:solidFill>
                  <a:srgbClr val="FF8900"/>
                </a:solidFill>
                <a:latin typeface="Arial"/>
                <a:ea typeface="Arial"/>
                <a:cs typeface="Arial"/>
                <a:sym typeface="Arial"/>
              </a:rPr>
              <a:t>Level </a:t>
            </a:r>
          </a:p>
        </p:txBody>
      </p:sp>
      <p:sp>
        <p:nvSpPr>
          <p:cNvPr id="127" name="Shape 127"/>
          <p:cNvSpPr/>
          <p:nvPr/>
        </p:nvSpPr>
        <p:spPr>
          <a:xfrm>
            <a:off x="6188928" y="1286932"/>
            <a:ext cx="830144" cy="393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spcBef>
                <a:spcPts val="200"/>
              </a:spcBef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100" b="1">
                <a:solidFill>
                  <a:srgbClr val="FF8900"/>
                </a:solidFill>
              </a:rPr>
              <a:t>LRAS</a:t>
            </a:r>
          </a:p>
        </p:txBody>
      </p:sp>
      <p:sp>
        <p:nvSpPr>
          <p:cNvPr id="128" name="Shape 128"/>
          <p:cNvSpPr/>
          <p:nvPr/>
        </p:nvSpPr>
        <p:spPr>
          <a:xfrm>
            <a:off x="6418579" y="4173897"/>
            <a:ext cx="370841" cy="393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spcBef>
                <a:spcPts val="200"/>
              </a:spcBef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100" b="1">
                <a:solidFill>
                  <a:srgbClr val="FF8900"/>
                </a:solidFill>
              </a:rPr>
              <a:t>Yf</a:t>
            </a: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>
            <a:spLocks noGrp="1"/>
          </p:cNvSpPr>
          <p:nvPr>
            <p:ph type="title"/>
          </p:nvPr>
        </p:nvSpPr>
        <p:spPr>
          <a:xfrm>
            <a:off x="503238" y="4986337"/>
            <a:ext cx="8183561" cy="1050926"/>
          </a:xfrm>
          <a:prstGeom prst="rect">
            <a:avLst/>
          </a:prstGeom>
        </p:spPr>
        <p:txBody>
          <a:bodyPr/>
          <a:lstStyle>
            <a:lvl1pPr algn="ctr" defTabSz="877823">
              <a:defRPr sz="3072">
                <a:effectLst>
                  <a:outerShdw blurRad="36576" dist="36576" dir="2700000" rotWithShape="0">
                    <a:srgbClr val="000000"/>
                  </a:outerShdw>
                </a:effectLst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effectLst/>
              </a:defRPr>
            </a:pPr>
            <a:r>
              <a:rPr sz="3072" b="1">
                <a:solidFill>
                  <a:srgbClr val="FF8D3E"/>
                </a:solidFill>
                <a:effectLst>
                  <a:outerShdw blurRad="36576" dist="36576" dir="2700000" rotWithShape="0">
                    <a:srgbClr val="000000"/>
                  </a:outerShdw>
                </a:effectLst>
              </a:rPr>
              <a:t>Using PPFs and comparative advantage</a:t>
            </a:r>
          </a:p>
        </p:txBody>
      </p:sp>
      <p:sp>
        <p:nvSpPr>
          <p:cNvPr id="131" name="Shape 131"/>
          <p:cNvSpPr>
            <a:spLocks noGrp="1"/>
          </p:cNvSpPr>
          <p:nvPr>
            <p:ph type="body" idx="1"/>
          </p:nvPr>
        </p:nvSpPr>
        <p:spPr>
          <a:xfrm>
            <a:off x="503238" y="530225"/>
            <a:ext cx="8183561" cy="4422775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>
              <a:buSzTx/>
              <a:buNone/>
            </a:pPr>
            <a:endParaRPr/>
          </a:p>
        </p:txBody>
      </p:sp>
      <p:sp>
        <p:nvSpPr>
          <p:cNvPr id="132" name="Shape 132"/>
          <p:cNvSpPr/>
          <p:nvPr/>
        </p:nvSpPr>
        <p:spPr>
          <a:xfrm flipH="1">
            <a:off x="1371599" y="1828800"/>
            <a:ext cx="1" cy="2057400"/>
          </a:xfrm>
          <a:prstGeom prst="line">
            <a:avLst/>
          </a:prstGeom>
          <a:ln w="38100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33" name="Shape 133"/>
          <p:cNvSpPr/>
          <p:nvPr/>
        </p:nvSpPr>
        <p:spPr>
          <a:xfrm>
            <a:off x="1371600" y="3886200"/>
            <a:ext cx="2362200" cy="0"/>
          </a:xfrm>
          <a:prstGeom prst="line">
            <a:avLst/>
          </a:prstGeom>
          <a:ln w="38100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34" name="Shape 134"/>
          <p:cNvSpPr/>
          <p:nvPr/>
        </p:nvSpPr>
        <p:spPr>
          <a:xfrm flipH="1">
            <a:off x="4952999" y="1752600"/>
            <a:ext cx="1" cy="2133600"/>
          </a:xfrm>
          <a:prstGeom prst="line">
            <a:avLst/>
          </a:prstGeom>
          <a:ln w="38100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35" name="Shape 135"/>
          <p:cNvSpPr/>
          <p:nvPr/>
        </p:nvSpPr>
        <p:spPr>
          <a:xfrm>
            <a:off x="4953000" y="3886200"/>
            <a:ext cx="2133600" cy="0"/>
          </a:xfrm>
          <a:prstGeom prst="line">
            <a:avLst/>
          </a:prstGeom>
          <a:ln w="38100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36" name="Shape 136"/>
          <p:cNvSpPr/>
          <p:nvPr/>
        </p:nvSpPr>
        <p:spPr>
          <a:xfrm>
            <a:off x="1371600" y="2362199"/>
            <a:ext cx="2133600" cy="1524002"/>
          </a:xfrm>
          <a:prstGeom prst="line">
            <a:avLst/>
          </a:prstGeom>
          <a:ln w="38100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37" name="Shape 137"/>
          <p:cNvSpPr/>
          <p:nvPr/>
        </p:nvSpPr>
        <p:spPr>
          <a:xfrm>
            <a:off x="4953000" y="2743199"/>
            <a:ext cx="1066801" cy="1143002"/>
          </a:xfrm>
          <a:prstGeom prst="line">
            <a:avLst/>
          </a:prstGeom>
          <a:ln w="38100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38" name="Shape 138"/>
          <p:cNvSpPr/>
          <p:nvPr/>
        </p:nvSpPr>
        <p:spPr>
          <a:xfrm>
            <a:off x="457200" y="1828800"/>
            <a:ext cx="993314" cy="393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100" b="1">
                <a:solidFill>
                  <a:srgbClr val="FF8900"/>
                </a:solidFill>
              </a:rPr>
              <a:t>Radios</a:t>
            </a:r>
          </a:p>
        </p:txBody>
      </p:sp>
      <p:sp>
        <p:nvSpPr>
          <p:cNvPr id="139" name="Shape 139"/>
          <p:cNvSpPr/>
          <p:nvPr/>
        </p:nvSpPr>
        <p:spPr>
          <a:xfrm>
            <a:off x="3886200" y="1828800"/>
            <a:ext cx="993314" cy="393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spcBef>
                <a:spcPts val="200"/>
              </a:spcBef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100" b="1">
                <a:solidFill>
                  <a:srgbClr val="FF8900"/>
                </a:solidFill>
              </a:rPr>
              <a:t>Radios</a:t>
            </a:r>
          </a:p>
        </p:txBody>
      </p:sp>
      <p:sp>
        <p:nvSpPr>
          <p:cNvPr id="140" name="Shape 140"/>
          <p:cNvSpPr/>
          <p:nvPr/>
        </p:nvSpPr>
        <p:spPr>
          <a:xfrm>
            <a:off x="3200400" y="4267200"/>
            <a:ext cx="904240" cy="393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spcBef>
                <a:spcPts val="200"/>
              </a:spcBef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100" b="1">
                <a:solidFill>
                  <a:srgbClr val="FF8900"/>
                </a:solidFill>
              </a:rPr>
              <a:t>Wheat</a:t>
            </a:r>
          </a:p>
        </p:txBody>
      </p:sp>
      <p:sp>
        <p:nvSpPr>
          <p:cNvPr id="141" name="Shape 141"/>
          <p:cNvSpPr/>
          <p:nvPr/>
        </p:nvSpPr>
        <p:spPr>
          <a:xfrm>
            <a:off x="6858000" y="4267200"/>
            <a:ext cx="904240" cy="393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100" b="1">
                <a:solidFill>
                  <a:srgbClr val="FF8900"/>
                </a:solidFill>
              </a:rPr>
              <a:t>Wheat</a:t>
            </a:r>
          </a:p>
        </p:txBody>
      </p:sp>
      <p:sp>
        <p:nvSpPr>
          <p:cNvPr id="142" name="Shape 142"/>
          <p:cNvSpPr/>
          <p:nvPr/>
        </p:nvSpPr>
        <p:spPr>
          <a:xfrm>
            <a:off x="1066800" y="2209800"/>
            <a:ext cx="252466" cy="393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100" b="1">
                <a:solidFill>
                  <a:srgbClr val="FF8900"/>
                </a:solidFill>
              </a:rPr>
              <a:t>3</a:t>
            </a:r>
          </a:p>
        </p:txBody>
      </p:sp>
      <p:sp>
        <p:nvSpPr>
          <p:cNvPr id="143" name="Shape 143"/>
          <p:cNvSpPr/>
          <p:nvPr/>
        </p:nvSpPr>
        <p:spPr>
          <a:xfrm>
            <a:off x="3276600" y="3886200"/>
            <a:ext cx="438150" cy="393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100" b="1">
                <a:solidFill>
                  <a:srgbClr val="FF8900"/>
                </a:solidFill>
              </a:rPr>
              <a:t>12</a:t>
            </a:r>
          </a:p>
        </p:txBody>
      </p:sp>
      <p:sp>
        <p:nvSpPr>
          <p:cNvPr id="144" name="Shape 144"/>
          <p:cNvSpPr/>
          <p:nvPr/>
        </p:nvSpPr>
        <p:spPr>
          <a:xfrm>
            <a:off x="4572000" y="2514600"/>
            <a:ext cx="311150" cy="393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100" b="1">
                <a:solidFill>
                  <a:srgbClr val="FF8900"/>
                </a:solidFill>
              </a:rPr>
              <a:t>2</a:t>
            </a:r>
          </a:p>
        </p:txBody>
      </p:sp>
      <p:sp>
        <p:nvSpPr>
          <p:cNvPr id="145" name="Shape 145"/>
          <p:cNvSpPr/>
          <p:nvPr/>
        </p:nvSpPr>
        <p:spPr>
          <a:xfrm>
            <a:off x="5867400" y="3886200"/>
            <a:ext cx="252466" cy="393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100" b="1">
                <a:solidFill>
                  <a:srgbClr val="FF8900"/>
                </a:solidFill>
              </a:rPr>
              <a:t>4</a:t>
            </a:r>
          </a:p>
        </p:txBody>
      </p:sp>
      <p:sp>
        <p:nvSpPr>
          <p:cNvPr id="146" name="Shape 146"/>
          <p:cNvSpPr/>
          <p:nvPr/>
        </p:nvSpPr>
        <p:spPr>
          <a:xfrm>
            <a:off x="5635492" y="2547854"/>
            <a:ext cx="1393104" cy="393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>
                <a:solidFill>
                  <a:srgbClr val="050D06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100" b="1">
                <a:solidFill>
                  <a:srgbClr val="050D06"/>
                </a:solidFill>
              </a:rPr>
              <a:t>Country C</a:t>
            </a:r>
          </a:p>
        </p:txBody>
      </p:sp>
      <p:sp>
        <p:nvSpPr>
          <p:cNvPr id="147" name="Shape 147"/>
          <p:cNvSpPr/>
          <p:nvPr/>
        </p:nvSpPr>
        <p:spPr>
          <a:xfrm>
            <a:off x="2093608" y="2514600"/>
            <a:ext cx="1422665" cy="393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>
                <a:solidFill>
                  <a:srgbClr val="050D06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100" b="1">
                <a:solidFill>
                  <a:srgbClr val="050D06"/>
                </a:solidFill>
              </a:rPr>
              <a:t>Country M</a:t>
            </a: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ctr" defTabSz="896111">
              <a:defRPr sz="3528">
                <a:effectLst>
                  <a:outerShdw blurRad="49784" dist="22402" dir="5400000" rotWithShape="0">
                    <a:srgbClr val="000000">
                      <a:alpha val="55000"/>
                    </a:srgbClr>
                  </a:outerShdw>
                </a:effectLst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effectLst/>
              </a:defRPr>
            </a:pPr>
            <a:r>
              <a:rPr sz="3528" b="1">
                <a:solidFill>
                  <a:srgbClr val="FF8D3E"/>
                </a:solidFill>
                <a:effectLst>
                  <a:outerShdw blurRad="49784" dist="22402" dir="5400000" rotWithShape="0">
                    <a:srgbClr val="000000">
                      <a:alpha val="55000"/>
                    </a:srgbClr>
                  </a:outerShdw>
                </a:effectLst>
              </a:rPr>
              <a:t>Determining Comparative Advantage</a:t>
            </a:r>
          </a:p>
        </p:txBody>
      </p:sp>
      <p:sp>
        <p:nvSpPr>
          <p:cNvPr id="150" name="Shape 150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  <a:effectLst>
            <a:outerShdw blurRad="101600" dist="71309" dir="5400000" rotWithShape="0">
              <a:srgbClr val="000000">
                <a:alpha val="39084"/>
              </a:srgbClr>
            </a:outerShdw>
          </a:effectLst>
        </p:spPr>
        <p:txBody>
          <a:bodyPr/>
          <a:lstStyle/>
          <a:p>
            <a:pPr marL="0" lvl="0" indent="0">
              <a:buSzTx/>
              <a:buNone/>
              <a:defRPr sz="1800"/>
            </a:pPr>
            <a:r>
              <a:rPr sz="2800"/>
              <a:t>             Input                    Output</a:t>
            </a:r>
          </a:p>
          <a:p>
            <a:pPr marL="0" lvl="0" indent="0">
              <a:buSzTx/>
              <a:buNone/>
              <a:defRPr sz="1800"/>
            </a:pPr>
            <a:endParaRPr sz="2800"/>
          </a:p>
          <a:p>
            <a:pPr marL="0" lvl="0" indent="0">
              <a:buSzTx/>
              <a:buNone/>
              <a:defRPr sz="1800"/>
            </a:pPr>
            <a:r>
              <a:rPr sz="1400"/>
              <a:t>                     </a:t>
            </a:r>
          </a:p>
          <a:p>
            <a:pPr marL="0" lvl="0" indent="0">
              <a:buSzTx/>
              <a:buNone/>
              <a:defRPr sz="1800"/>
            </a:pPr>
            <a:r>
              <a:rPr sz="1400"/>
              <a:t>                     Time to produce 1                            Amount produced in 1 hour</a:t>
            </a:r>
          </a:p>
          <a:p>
            <a:pPr marL="0" lvl="0" indent="0">
              <a:buSzTx/>
              <a:buNone/>
              <a:defRPr sz="1800"/>
            </a:pPr>
            <a:endParaRPr sz="1400"/>
          </a:p>
          <a:p>
            <a:pPr marL="0" lvl="0" indent="0">
              <a:buSzTx/>
              <a:buNone/>
              <a:defRPr sz="1800"/>
            </a:pPr>
            <a:r>
              <a:rPr sz="1400" b="1"/>
              <a:t>                  </a:t>
            </a:r>
            <a:r>
              <a:rPr sz="1400" b="1">
                <a:solidFill>
                  <a:srgbClr val="FF8900"/>
                </a:solidFill>
              </a:rPr>
              <a:t>Radios          Wheat                                Radios             Wheat  </a:t>
            </a:r>
            <a:r>
              <a:rPr sz="1400" b="1"/>
              <a:t> </a:t>
            </a:r>
          </a:p>
          <a:p>
            <a:pPr marL="0" lvl="0" indent="0">
              <a:buSzTx/>
              <a:buNone/>
              <a:defRPr sz="1800"/>
            </a:pPr>
            <a:r>
              <a:rPr sz="1400" b="1"/>
              <a:t>   </a:t>
            </a:r>
          </a:p>
          <a:p>
            <a:pPr marL="0" lvl="0" indent="0">
              <a:buSzTx/>
              <a:buNone/>
              <a:defRPr sz="1800"/>
            </a:pPr>
            <a:r>
              <a:rPr sz="1400" b="1"/>
              <a:t>M                20 min            5 min                                  3                        12</a:t>
            </a:r>
          </a:p>
          <a:p>
            <a:pPr marL="0" lvl="0" indent="0">
              <a:buSzTx/>
              <a:buNone/>
              <a:defRPr sz="1800"/>
            </a:pPr>
            <a:endParaRPr sz="1400" b="1"/>
          </a:p>
          <a:p>
            <a:pPr marL="0" lvl="0" indent="0">
              <a:buSzTx/>
              <a:buNone/>
              <a:defRPr sz="1800"/>
            </a:pPr>
            <a:r>
              <a:rPr sz="1400" b="1"/>
              <a:t>C                 30  mi           15 min                                 2                         4               </a:t>
            </a:r>
          </a:p>
        </p:txBody>
      </p:sp>
      <p:sp>
        <p:nvSpPr>
          <p:cNvPr id="151" name="Shape 151"/>
          <p:cNvSpPr>
            <a:spLocks noGrp="1"/>
          </p:cNvSpPr>
          <p:nvPr>
            <p:ph type="sldNum" sz="quarter" idx="2"/>
          </p:nvPr>
        </p:nvSpPr>
        <p:spPr>
          <a:xfrm>
            <a:off x="8348663" y="6233159"/>
            <a:ext cx="457201" cy="2438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/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000">
                <a:solidFill>
                  <a:srgbClr val="A6A299"/>
                </a:solidFill>
              </a:rPr>
              <a:t>13</a:t>
            </a:fld>
            <a:endParaRPr sz="1000">
              <a:solidFill>
                <a:srgbClr val="A6A299"/>
              </a:solidFill>
            </a:endParaRPr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ctr" defTabSz="896111">
              <a:defRPr sz="3528">
                <a:effectLst>
                  <a:outerShdw blurRad="49784" dist="22402" dir="5400000" rotWithShape="0">
                    <a:srgbClr val="000000">
                      <a:alpha val="55000"/>
                    </a:srgbClr>
                  </a:outerShdw>
                </a:effectLst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effectLst/>
              </a:defRPr>
            </a:pPr>
            <a:r>
              <a:rPr sz="3528" b="1">
                <a:solidFill>
                  <a:srgbClr val="FF8D3E"/>
                </a:solidFill>
                <a:effectLst>
                  <a:outerShdw blurRad="49784" dist="22402" dir="5400000" rotWithShape="0">
                    <a:srgbClr val="000000">
                      <a:alpha val="55000"/>
                    </a:srgbClr>
                  </a:outerShdw>
                </a:effectLst>
              </a:rPr>
              <a:t>Determining Comparative Advantage</a:t>
            </a:r>
          </a:p>
        </p:txBody>
      </p:sp>
      <p:sp>
        <p:nvSpPr>
          <p:cNvPr id="154" name="Shape 154"/>
          <p:cNvSpPr>
            <a:spLocks noGrp="1"/>
          </p:cNvSpPr>
          <p:nvPr>
            <p:ph type="body" idx="1"/>
          </p:nvPr>
        </p:nvSpPr>
        <p:spPr>
          <a:xfrm>
            <a:off x="480059" y="517651"/>
            <a:ext cx="8183882" cy="4512480"/>
          </a:xfrm>
          <a:prstGeom prst="rect">
            <a:avLst/>
          </a:prstGeom>
          <a:effectLst>
            <a:outerShdw blurRad="101600" dist="71309" dir="5400000" rotWithShape="0">
              <a:srgbClr val="000000">
                <a:alpha val="39084"/>
              </a:srgbClr>
            </a:outerShdw>
          </a:effectLst>
        </p:spPr>
        <p:txBody>
          <a:bodyPr/>
          <a:lstStyle/>
          <a:p>
            <a:pPr marL="0" lvl="0" indent="0">
              <a:buSzTx/>
              <a:buNone/>
              <a:defRPr sz="1800"/>
            </a:pPr>
            <a:r>
              <a:rPr sz="2800"/>
              <a:t>             Input                    Output</a:t>
            </a:r>
          </a:p>
          <a:p>
            <a:pPr marL="0" lvl="0" indent="0">
              <a:buSzTx/>
              <a:buNone/>
              <a:defRPr sz="1800"/>
            </a:pPr>
            <a:endParaRPr sz="2800"/>
          </a:p>
          <a:p>
            <a:pPr marL="0" lvl="0" indent="0">
              <a:buSzTx/>
              <a:buNone/>
              <a:defRPr sz="1800"/>
            </a:pPr>
            <a:r>
              <a:rPr sz="1400"/>
              <a:t>                     </a:t>
            </a:r>
          </a:p>
          <a:p>
            <a:pPr marL="0" lvl="0" indent="0">
              <a:buSzTx/>
              <a:buNone/>
              <a:defRPr sz="1800"/>
            </a:pPr>
            <a:r>
              <a:rPr sz="1400"/>
              <a:t>                     Time to produce 1                            Amount produced in 1 hour</a:t>
            </a:r>
          </a:p>
          <a:p>
            <a:pPr marL="0" lvl="0" indent="0">
              <a:buSzTx/>
              <a:buNone/>
              <a:defRPr sz="1800"/>
            </a:pPr>
            <a:endParaRPr sz="1400"/>
          </a:p>
          <a:p>
            <a:pPr marL="0" lvl="0" indent="0">
              <a:buSzTx/>
              <a:buNone/>
              <a:defRPr sz="1800"/>
            </a:pPr>
            <a:r>
              <a:rPr sz="1400" b="1"/>
              <a:t>                  </a:t>
            </a:r>
            <a:r>
              <a:rPr sz="1400" b="1">
                <a:solidFill>
                  <a:srgbClr val="FF8900"/>
                </a:solidFill>
              </a:rPr>
              <a:t>Radios          Wheat                                Radios             Wheat</a:t>
            </a:r>
          </a:p>
          <a:p>
            <a:pPr marL="0" lvl="0" indent="0">
              <a:buSzTx/>
              <a:buNone/>
              <a:defRPr sz="1800"/>
            </a:pPr>
            <a:endParaRPr sz="1400" b="1"/>
          </a:p>
          <a:p>
            <a:pPr marL="0" lvl="0" indent="0">
              <a:buSzTx/>
              <a:buNone/>
              <a:defRPr sz="1800"/>
            </a:pPr>
            <a:r>
              <a:rPr sz="1400" b="1"/>
              <a:t>                                                                                     12                       3</a:t>
            </a:r>
          </a:p>
          <a:p>
            <a:pPr marL="0" lvl="0" indent="0">
              <a:buSzTx/>
              <a:buNone/>
              <a:defRPr sz="1800"/>
            </a:pPr>
            <a:r>
              <a:rPr sz="1400" b="1"/>
              <a:t>M                20 min            5 min                                  3                        12</a:t>
            </a:r>
          </a:p>
          <a:p>
            <a:pPr marL="0" lvl="0" indent="0">
              <a:buSzTx/>
              <a:buNone/>
              <a:defRPr sz="1800"/>
            </a:pPr>
            <a:r>
              <a:rPr sz="1400" b="1"/>
              <a:t>                       5                   20</a:t>
            </a:r>
          </a:p>
          <a:p>
            <a:pPr marL="0" lvl="0" indent="0">
              <a:buSzTx/>
              <a:buNone/>
              <a:defRPr sz="1800"/>
            </a:pPr>
            <a:r>
              <a:rPr sz="1400" b="1"/>
              <a:t>                                                                                      4                         2          </a:t>
            </a:r>
          </a:p>
          <a:p>
            <a:pPr marL="0" lvl="0" indent="0">
              <a:buSzTx/>
              <a:buNone/>
              <a:defRPr sz="1800"/>
            </a:pPr>
            <a:r>
              <a:rPr sz="1400" b="1"/>
              <a:t>C                 30 min           15 min                                 2                         4</a:t>
            </a:r>
          </a:p>
          <a:p>
            <a:pPr marL="0" lvl="0" indent="0">
              <a:buSzTx/>
              <a:buNone/>
              <a:defRPr sz="1800"/>
            </a:pPr>
            <a:r>
              <a:rPr sz="1400" b="1"/>
              <a:t>                      15                 30</a:t>
            </a:r>
          </a:p>
          <a:p>
            <a:pPr marL="0" lvl="0" indent="0">
              <a:buSzTx/>
              <a:buNone/>
              <a:defRPr sz="1800"/>
            </a:pPr>
            <a:r>
              <a:rPr sz="1400" b="1"/>
              <a:t>           </a:t>
            </a:r>
          </a:p>
          <a:p>
            <a:pPr marL="0" lvl="0" indent="0">
              <a:buSzTx/>
              <a:buNone/>
              <a:defRPr sz="1800"/>
            </a:pPr>
            <a:r>
              <a:rPr sz="1400" b="1"/>
              <a:t>                        </a:t>
            </a:r>
          </a:p>
          <a:p>
            <a:pPr marL="0" lvl="0" indent="0">
              <a:buSzTx/>
              <a:buNone/>
              <a:defRPr sz="1800"/>
            </a:pPr>
            <a:r>
              <a:rPr sz="1400" b="1"/>
              <a:t>                      </a:t>
            </a:r>
            <a:r>
              <a:rPr sz="1700" b="1">
                <a:solidFill>
                  <a:srgbClr val="FF8900"/>
                </a:solidFill>
              </a:rPr>
              <a:t> input = under                              output = over</a:t>
            </a:r>
          </a:p>
        </p:txBody>
      </p:sp>
      <p:sp>
        <p:nvSpPr>
          <p:cNvPr id="155" name="Shape 155"/>
          <p:cNvSpPr>
            <a:spLocks noGrp="1"/>
          </p:cNvSpPr>
          <p:nvPr>
            <p:ph type="sldNum" sz="quarter" idx="2"/>
          </p:nvPr>
        </p:nvSpPr>
        <p:spPr>
          <a:xfrm>
            <a:off x="8348663" y="6233159"/>
            <a:ext cx="457201" cy="2438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/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000">
                <a:solidFill>
                  <a:srgbClr val="A6A299"/>
                </a:solidFill>
              </a:rPr>
              <a:t>14</a:t>
            </a:fld>
            <a:endParaRPr sz="1000">
              <a:solidFill>
                <a:srgbClr val="A6A299"/>
              </a:solidFill>
            </a:endParaRPr>
          </a:p>
        </p:txBody>
      </p:sp>
      <p:sp>
        <p:nvSpPr>
          <p:cNvPr id="156" name="Shape 156"/>
          <p:cNvSpPr/>
          <p:nvPr/>
        </p:nvSpPr>
        <p:spPr>
          <a:xfrm>
            <a:off x="2300638" y="3099850"/>
            <a:ext cx="778817" cy="365574"/>
          </a:xfrm>
          <a:prstGeom prst="line">
            <a:avLst/>
          </a:prstGeom>
          <a:ln w="42500">
            <a:solidFill>
              <a:srgbClr val="F07F09"/>
            </a:solidFill>
            <a:tailEnd type="triangle"/>
          </a:ln>
          <a:effectLst>
            <a:outerShdw blurRad="63500" dist="38100" dir="5400000" rotWithShape="0">
              <a:srgbClr val="000000">
                <a:alpha val="40000"/>
              </a:srgbClr>
            </a:outerShdw>
          </a:effectLst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57" name="Shape 157"/>
          <p:cNvSpPr/>
          <p:nvPr/>
        </p:nvSpPr>
        <p:spPr>
          <a:xfrm flipV="1">
            <a:off x="6144005" y="2608890"/>
            <a:ext cx="905034" cy="497094"/>
          </a:xfrm>
          <a:prstGeom prst="line">
            <a:avLst/>
          </a:prstGeom>
          <a:ln w="42500">
            <a:solidFill>
              <a:srgbClr val="F07F09"/>
            </a:solidFill>
            <a:tailEnd type="triangle"/>
          </a:ln>
          <a:effectLst>
            <a:outerShdw blurRad="63500" dist="38100" dir="5400000" rotWithShape="0">
              <a:srgbClr val="000000">
                <a:alpha val="40000"/>
              </a:srgbClr>
            </a:outerShdw>
          </a:effectLst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58" name="Shape 158"/>
          <p:cNvSpPr/>
          <p:nvPr/>
        </p:nvSpPr>
        <p:spPr>
          <a:xfrm>
            <a:off x="2211373" y="3805279"/>
            <a:ext cx="957173" cy="438786"/>
          </a:xfrm>
          <a:prstGeom prst="line">
            <a:avLst/>
          </a:prstGeom>
          <a:ln w="42500">
            <a:solidFill>
              <a:srgbClr val="F07F09"/>
            </a:solidFill>
            <a:tailEnd type="triangle"/>
          </a:ln>
          <a:effectLst>
            <a:outerShdw blurRad="63500" dist="38100" dir="5400000" rotWithShape="0">
              <a:srgbClr val="000000">
                <a:alpha val="40000"/>
              </a:srgbClr>
            </a:outerShdw>
          </a:effectLst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59" name="Shape 159"/>
          <p:cNvSpPr/>
          <p:nvPr/>
        </p:nvSpPr>
        <p:spPr>
          <a:xfrm flipH="1">
            <a:off x="2346941" y="3074163"/>
            <a:ext cx="668174" cy="420777"/>
          </a:xfrm>
          <a:prstGeom prst="line">
            <a:avLst/>
          </a:prstGeom>
          <a:ln w="42500">
            <a:solidFill>
              <a:srgbClr val="F07F09"/>
            </a:solidFill>
            <a:tailEnd type="triangle"/>
          </a:ln>
          <a:effectLst>
            <a:outerShdw blurRad="63500" dist="38100" dir="5400000" rotWithShape="0">
              <a:srgbClr val="000000">
                <a:alpha val="40000"/>
              </a:srgbClr>
            </a:outerShdw>
          </a:effectLst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60" name="Shape 160"/>
          <p:cNvSpPr/>
          <p:nvPr/>
        </p:nvSpPr>
        <p:spPr>
          <a:xfrm flipH="1">
            <a:off x="2263705" y="3802384"/>
            <a:ext cx="836018" cy="444892"/>
          </a:xfrm>
          <a:prstGeom prst="line">
            <a:avLst/>
          </a:prstGeom>
          <a:ln w="42500">
            <a:solidFill>
              <a:srgbClr val="F07F09"/>
            </a:solidFill>
            <a:tailEnd type="triangle"/>
          </a:ln>
          <a:effectLst>
            <a:outerShdw blurRad="63500" dist="38100" dir="5400000" rotWithShape="0">
              <a:srgbClr val="000000">
                <a:alpha val="40000"/>
              </a:srgbClr>
            </a:outerShdw>
          </a:effectLst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61" name="Shape 161"/>
          <p:cNvSpPr/>
          <p:nvPr/>
        </p:nvSpPr>
        <p:spPr>
          <a:xfrm flipV="1">
            <a:off x="6094754" y="3434607"/>
            <a:ext cx="1001541" cy="406643"/>
          </a:xfrm>
          <a:prstGeom prst="line">
            <a:avLst/>
          </a:prstGeom>
          <a:ln w="42500">
            <a:solidFill>
              <a:srgbClr val="F07F09"/>
            </a:solidFill>
            <a:tailEnd type="triangle"/>
          </a:ln>
          <a:effectLst>
            <a:outerShdw blurRad="63500" dist="38100" dir="5400000" rotWithShape="0">
              <a:srgbClr val="000000">
                <a:alpha val="40000"/>
              </a:srgbClr>
            </a:outerShdw>
          </a:effectLst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62" name="Shape 162"/>
          <p:cNvSpPr/>
          <p:nvPr/>
        </p:nvSpPr>
        <p:spPr>
          <a:xfrm flipH="1" flipV="1">
            <a:off x="6268114" y="2638231"/>
            <a:ext cx="1054603" cy="449882"/>
          </a:xfrm>
          <a:prstGeom prst="line">
            <a:avLst/>
          </a:prstGeom>
          <a:ln w="42500">
            <a:solidFill>
              <a:srgbClr val="F07F09"/>
            </a:solidFill>
            <a:tailEnd type="triangle"/>
          </a:ln>
          <a:effectLst>
            <a:outerShdw blurRad="63500" dist="38100" dir="5400000" rotWithShape="0">
              <a:srgbClr val="000000">
                <a:alpha val="40000"/>
              </a:srgbClr>
            </a:outerShdw>
          </a:effectLst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63" name="Shape 163"/>
          <p:cNvSpPr/>
          <p:nvPr/>
        </p:nvSpPr>
        <p:spPr>
          <a:xfrm flipH="1" flipV="1">
            <a:off x="6363055" y="3426468"/>
            <a:ext cx="865586" cy="405009"/>
          </a:xfrm>
          <a:prstGeom prst="line">
            <a:avLst/>
          </a:prstGeom>
          <a:ln w="42500">
            <a:solidFill>
              <a:srgbClr val="F07F09"/>
            </a:solidFill>
            <a:tailEnd type="triangle"/>
          </a:ln>
          <a:effectLst>
            <a:outerShdw blurRad="63500" dist="38100" dir="5400000" rotWithShape="0">
              <a:srgbClr val="000000">
                <a:alpha val="40000"/>
              </a:srgbClr>
            </a:outerShdw>
          </a:effectLst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64" name="Shape 164"/>
          <p:cNvSpPr/>
          <p:nvPr/>
        </p:nvSpPr>
        <p:spPr>
          <a:xfrm>
            <a:off x="1663914" y="3158758"/>
            <a:ext cx="698286" cy="1"/>
          </a:xfrm>
          <a:prstGeom prst="line">
            <a:avLst/>
          </a:prstGeom>
          <a:ln w="42500">
            <a:solidFill>
              <a:srgbClr val="F07F09"/>
            </a:solidFill>
          </a:ln>
          <a:effectLst>
            <a:outerShdw blurRad="63500" dist="38100" dir="5400000" rotWithShape="0">
              <a:srgbClr val="000000">
                <a:alpha val="40000"/>
              </a:srgbClr>
            </a:outerShdw>
          </a:effectLst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65" name="Shape 165"/>
          <p:cNvSpPr/>
          <p:nvPr/>
        </p:nvSpPr>
        <p:spPr>
          <a:xfrm>
            <a:off x="3010114" y="3158758"/>
            <a:ext cx="698286" cy="1"/>
          </a:xfrm>
          <a:prstGeom prst="line">
            <a:avLst/>
          </a:prstGeom>
          <a:ln w="42500">
            <a:solidFill>
              <a:srgbClr val="F07F09"/>
            </a:solidFill>
          </a:ln>
          <a:effectLst>
            <a:outerShdw blurRad="63500" dist="38100" dir="5400000" rotWithShape="0">
              <a:srgbClr val="000000">
                <a:alpha val="40000"/>
              </a:srgbClr>
            </a:outerShdw>
          </a:effectLst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66" name="Shape 166"/>
          <p:cNvSpPr/>
          <p:nvPr/>
        </p:nvSpPr>
        <p:spPr>
          <a:xfrm>
            <a:off x="1536914" y="3894345"/>
            <a:ext cx="698286" cy="1"/>
          </a:xfrm>
          <a:prstGeom prst="line">
            <a:avLst/>
          </a:prstGeom>
          <a:ln w="42500">
            <a:solidFill>
              <a:srgbClr val="F07F09"/>
            </a:solidFill>
          </a:ln>
          <a:effectLst>
            <a:outerShdw blurRad="63500" dist="38100" dir="5400000" rotWithShape="0">
              <a:srgbClr val="000000">
                <a:alpha val="40000"/>
              </a:srgbClr>
            </a:outerShdw>
          </a:effectLst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67" name="Shape 167"/>
          <p:cNvSpPr/>
          <p:nvPr/>
        </p:nvSpPr>
        <p:spPr>
          <a:xfrm>
            <a:off x="5397714" y="3626436"/>
            <a:ext cx="698287" cy="1"/>
          </a:xfrm>
          <a:prstGeom prst="line">
            <a:avLst/>
          </a:prstGeom>
          <a:ln w="42500">
            <a:solidFill>
              <a:srgbClr val="F07F09"/>
            </a:solidFill>
          </a:ln>
          <a:effectLst>
            <a:outerShdw blurRad="63500" dist="38100" dir="5400000" rotWithShape="0">
              <a:srgbClr val="000000">
                <a:alpha val="40000"/>
              </a:srgbClr>
            </a:outerShdw>
          </a:effectLst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68" name="Shape 168"/>
          <p:cNvSpPr/>
          <p:nvPr/>
        </p:nvSpPr>
        <p:spPr>
          <a:xfrm>
            <a:off x="3010114" y="3894345"/>
            <a:ext cx="698286" cy="1"/>
          </a:xfrm>
          <a:prstGeom prst="line">
            <a:avLst/>
          </a:prstGeom>
          <a:ln w="42500">
            <a:solidFill>
              <a:srgbClr val="F07F09"/>
            </a:solidFill>
          </a:ln>
          <a:effectLst>
            <a:outerShdw blurRad="63500" dist="38100" dir="5400000" rotWithShape="0">
              <a:srgbClr val="000000">
                <a:alpha val="40000"/>
              </a:srgbClr>
            </a:outerShdw>
          </a:effectLst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69" name="Shape 169"/>
          <p:cNvSpPr/>
          <p:nvPr/>
        </p:nvSpPr>
        <p:spPr>
          <a:xfrm>
            <a:off x="5397714" y="2956909"/>
            <a:ext cx="698287" cy="1"/>
          </a:xfrm>
          <a:prstGeom prst="line">
            <a:avLst/>
          </a:prstGeom>
          <a:ln w="42500">
            <a:solidFill>
              <a:srgbClr val="F07F09"/>
            </a:solidFill>
          </a:ln>
          <a:effectLst>
            <a:outerShdw blurRad="63500" dist="38100" dir="5400000" rotWithShape="0">
              <a:srgbClr val="000000">
                <a:alpha val="40000"/>
              </a:srgbClr>
            </a:outerShdw>
          </a:effectLst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70" name="Shape 170"/>
          <p:cNvSpPr/>
          <p:nvPr/>
        </p:nvSpPr>
        <p:spPr>
          <a:xfrm>
            <a:off x="7086814" y="2956909"/>
            <a:ext cx="698287" cy="1"/>
          </a:xfrm>
          <a:prstGeom prst="line">
            <a:avLst/>
          </a:prstGeom>
          <a:ln w="42500">
            <a:solidFill>
              <a:srgbClr val="F07F09"/>
            </a:solidFill>
          </a:ln>
          <a:effectLst>
            <a:outerShdw blurRad="63500" dist="38100" dir="5400000" rotWithShape="0">
              <a:srgbClr val="000000">
                <a:alpha val="40000"/>
              </a:srgbClr>
            </a:outerShdw>
          </a:effectLst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71" name="Shape 171"/>
          <p:cNvSpPr/>
          <p:nvPr/>
        </p:nvSpPr>
        <p:spPr>
          <a:xfrm>
            <a:off x="7086814" y="3626436"/>
            <a:ext cx="698287" cy="1"/>
          </a:xfrm>
          <a:prstGeom prst="line">
            <a:avLst/>
          </a:prstGeom>
          <a:ln w="42500">
            <a:solidFill>
              <a:srgbClr val="F07F09"/>
            </a:solidFill>
          </a:ln>
          <a:effectLst>
            <a:outerShdw blurRad="63500" dist="38100" dir="5400000" rotWithShape="0">
              <a:srgbClr val="000000">
                <a:alpha val="40000"/>
              </a:srgbClr>
            </a:outerShdw>
          </a:effectLst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>
            <a:spLocks noGrp="1"/>
          </p:cNvSpPr>
          <p:nvPr>
            <p:ph type="title"/>
          </p:nvPr>
        </p:nvSpPr>
        <p:spPr>
          <a:xfrm>
            <a:off x="502919" y="5262788"/>
            <a:ext cx="8183882" cy="558476"/>
          </a:xfrm>
          <a:prstGeom prst="rect">
            <a:avLst/>
          </a:prstGeom>
        </p:spPr>
        <p:txBody>
          <a:bodyPr/>
          <a:lstStyle>
            <a:lvl1pPr algn="ctr">
              <a:defRPr sz="2900"/>
            </a:lvl1pPr>
          </a:lstStyle>
          <a:p>
            <a:pPr lvl="0">
              <a:defRPr sz="1800" b="0">
                <a:solidFill>
                  <a:srgbClr val="000000"/>
                </a:solidFill>
                <a:effectLst/>
              </a:defRPr>
            </a:pPr>
            <a:r>
              <a:rPr sz="2900" b="1">
                <a:solidFill>
                  <a:srgbClr val="FF8D3E"/>
                </a:solidFill>
                <a:effectLst>
                  <a:outerShdw blurRad="50800" dist="22860" dir="5400000" rotWithShape="0">
                    <a:srgbClr val="000000">
                      <a:alpha val="55000"/>
                    </a:srgbClr>
                  </a:outerShdw>
                </a:effectLst>
              </a:rPr>
              <a:t>Determining Comparative Advantage</a:t>
            </a:r>
          </a:p>
        </p:txBody>
      </p:sp>
      <p:sp>
        <p:nvSpPr>
          <p:cNvPr id="174" name="Shape 174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  <a:effectLst>
            <a:outerShdw blurRad="101600" dist="71309" dir="5400000" rotWithShape="0">
              <a:srgbClr val="000000">
                <a:alpha val="39084"/>
              </a:srgbClr>
            </a:outerShdw>
          </a:effectLst>
        </p:spPr>
        <p:txBody>
          <a:bodyPr/>
          <a:lstStyle/>
          <a:p>
            <a:pPr marL="0" lvl="0" indent="0">
              <a:buSzTx/>
              <a:buNone/>
              <a:defRPr sz="1800"/>
            </a:pPr>
            <a:r>
              <a:rPr sz="2800"/>
              <a:t>             Input                    Output</a:t>
            </a:r>
          </a:p>
          <a:p>
            <a:pPr marL="0" lvl="0" indent="0">
              <a:buSzTx/>
              <a:buNone/>
              <a:defRPr sz="1800"/>
            </a:pPr>
            <a:endParaRPr sz="2800"/>
          </a:p>
          <a:p>
            <a:pPr marL="0" lvl="0" indent="0">
              <a:buSzTx/>
              <a:buNone/>
              <a:defRPr sz="1800"/>
            </a:pPr>
            <a:r>
              <a:rPr sz="1400"/>
              <a:t>                     </a:t>
            </a:r>
          </a:p>
          <a:p>
            <a:pPr marL="0" lvl="0" indent="0">
              <a:buSzTx/>
              <a:buNone/>
              <a:defRPr sz="1800"/>
            </a:pPr>
            <a:r>
              <a:rPr sz="1400"/>
              <a:t>                     Time to produce 1                            Amount produced in 1 hour</a:t>
            </a:r>
          </a:p>
          <a:p>
            <a:pPr marL="0" lvl="0" indent="0">
              <a:buSzTx/>
              <a:buNone/>
              <a:defRPr sz="1800"/>
            </a:pPr>
            <a:endParaRPr sz="1400"/>
          </a:p>
          <a:p>
            <a:pPr marL="0" lvl="0" indent="0">
              <a:buSzTx/>
              <a:buNone/>
              <a:defRPr sz="1800"/>
            </a:pPr>
            <a:r>
              <a:rPr sz="1400" b="1"/>
              <a:t>                  </a:t>
            </a:r>
            <a:r>
              <a:rPr sz="1400" b="1">
                <a:solidFill>
                  <a:srgbClr val="FF8900"/>
                </a:solidFill>
              </a:rPr>
              <a:t>Radios          Wheat                                Radios             Wheat  </a:t>
            </a:r>
            <a:r>
              <a:rPr sz="1400" b="1"/>
              <a:t> </a:t>
            </a:r>
          </a:p>
          <a:p>
            <a:pPr marL="0" lvl="0" indent="0">
              <a:buSzTx/>
              <a:buNone/>
              <a:defRPr sz="1800"/>
            </a:pPr>
            <a:r>
              <a:rPr sz="1400" b="1"/>
              <a:t>   </a:t>
            </a:r>
          </a:p>
          <a:p>
            <a:pPr marL="0" lvl="0" indent="0">
              <a:buSzTx/>
              <a:buNone/>
              <a:defRPr sz="1800"/>
            </a:pPr>
            <a:r>
              <a:rPr sz="1400" b="1"/>
              <a:t>M                4 w                 1/4 r                                 4w                     1/4 r</a:t>
            </a:r>
          </a:p>
          <a:p>
            <a:pPr marL="0" lvl="0" indent="0">
              <a:buSzTx/>
              <a:buNone/>
              <a:defRPr sz="1800"/>
            </a:pPr>
            <a:endParaRPr sz="1400" b="1"/>
          </a:p>
          <a:p>
            <a:pPr marL="0" lvl="0" indent="0">
              <a:buSzTx/>
              <a:buNone/>
              <a:defRPr sz="1800"/>
            </a:pPr>
            <a:r>
              <a:rPr sz="1400" b="1"/>
              <a:t>C                 2 w                 1/2 r                                 2 w                    1/2 r              </a:t>
            </a:r>
          </a:p>
        </p:txBody>
      </p:sp>
      <p:sp>
        <p:nvSpPr>
          <p:cNvPr id="175" name="Shape 175"/>
          <p:cNvSpPr>
            <a:spLocks noGrp="1"/>
          </p:cNvSpPr>
          <p:nvPr>
            <p:ph type="sldNum" sz="quarter" idx="2"/>
          </p:nvPr>
        </p:nvSpPr>
        <p:spPr>
          <a:xfrm>
            <a:off x="8348663" y="6233159"/>
            <a:ext cx="457201" cy="2438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/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000">
                <a:solidFill>
                  <a:srgbClr val="A6A299"/>
                </a:solidFill>
              </a:rPr>
              <a:t>15</a:t>
            </a:fld>
            <a:endParaRPr sz="1000">
              <a:solidFill>
                <a:srgbClr val="A6A299"/>
              </a:solidFill>
            </a:endParaRPr>
          </a:p>
        </p:txBody>
      </p:sp>
      <p:sp>
        <p:nvSpPr>
          <p:cNvPr id="176" name="Shape 176"/>
          <p:cNvSpPr/>
          <p:nvPr/>
        </p:nvSpPr>
        <p:spPr>
          <a:xfrm>
            <a:off x="1724410" y="4233002"/>
            <a:ext cx="5695180" cy="980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900" b="1" i="1">
                <a:solidFill>
                  <a:srgbClr val="050D06"/>
                </a:solidFill>
              </a:rPr>
              <a:t>Opportunity Costs for the </a:t>
            </a:r>
          </a:p>
          <a:p>
            <a:pPr lvl="0" algn="ctr">
              <a:defRPr sz="1800" b="0">
                <a:solidFill>
                  <a:srgbClr val="000000"/>
                </a:solidFill>
              </a:defRPr>
            </a:pPr>
            <a:r>
              <a:rPr sz="2900" b="1" i="1">
                <a:solidFill>
                  <a:srgbClr val="050D06"/>
                </a:solidFill>
              </a:rPr>
              <a:t>production of each product</a:t>
            </a:r>
          </a:p>
        </p:txBody>
      </p:sp>
      <p:sp>
        <p:nvSpPr>
          <p:cNvPr id="177" name="Shape 177"/>
          <p:cNvSpPr/>
          <p:nvPr/>
        </p:nvSpPr>
        <p:spPr>
          <a:xfrm>
            <a:off x="1428372" y="3190184"/>
            <a:ext cx="232134" cy="214102"/>
          </a:xfrm>
          <a:prstGeom prst="star5">
            <a:avLst>
              <a:gd name="adj" fmla="val 19100"/>
              <a:gd name="hf" fmla="val 105146"/>
              <a:gd name="vf" fmla="val 110557"/>
            </a:avLst>
          </a:prstGeom>
          <a:solidFill>
            <a:srgbClr val="FFFFFF"/>
          </a:solidFill>
          <a:ln w="42500">
            <a:solidFill>
              <a:srgbClr val="F07F09"/>
            </a:solidFill>
          </a:ln>
          <a:effectLst>
            <a:outerShdw blurRad="63500" dist="38100" dir="5400000" rotWithShape="0">
              <a:srgbClr val="000000">
                <a:alpha val="40000"/>
              </a:srgbClr>
            </a:outerShdw>
          </a:effectLst>
        </p:spPr>
        <p:txBody>
          <a:bodyPr lIns="45719" rIns="45719" anchor="ctr"/>
          <a:lstStyle/>
          <a:p>
            <a:pPr lvl="0">
              <a:defRPr sz="1800"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78" name="Shape 178"/>
          <p:cNvSpPr/>
          <p:nvPr/>
        </p:nvSpPr>
        <p:spPr>
          <a:xfrm>
            <a:off x="5314572" y="3190184"/>
            <a:ext cx="232134" cy="214102"/>
          </a:xfrm>
          <a:prstGeom prst="star5">
            <a:avLst>
              <a:gd name="adj" fmla="val 19100"/>
              <a:gd name="hf" fmla="val 105146"/>
              <a:gd name="vf" fmla="val 110557"/>
            </a:avLst>
          </a:prstGeom>
          <a:solidFill>
            <a:srgbClr val="FFFFFF"/>
          </a:solidFill>
          <a:ln w="42500">
            <a:solidFill>
              <a:srgbClr val="F07F09"/>
            </a:solidFill>
          </a:ln>
          <a:effectLst>
            <a:outerShdw blurRad="63500" dist="38100" dir="5400000" rotWithShape="0">
              <a:srgbClr val="000000">
                <a:alpha val="40000"/>
              </a:srgbClr>
            </a:outerShdw>
          </a:effectLst>
        </p:spPr>
        <p:txBody>
          <a:bodyPr lIns="45719" rIns="45719" anchor="ctr"/>
          <a:lstStyle/>
          <a:p>
            <a:pPr lvl="0">
              <a:defRPr sz="1800"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79" name="Shape 179"/>
          <p:cNvSpPr/>
          <p:nvPr/>
        </p:nvSpPr>
        <p:spPr>
          <a:xfrm>
            <a:off x="3701672" y="2694884"/>
            <a:ext cx="232134" cy="214102"/>
          </a:xfrm>
          <a:prstGeom prst="star5">
            <a:avLst>
              <a:gd name="adj" fmla="val 19100"/>
              <a:gd name="hf" fmla="val 105146"/>
              <a:gd name="vf" fmla="val 110557"/>
            </a:avLst>
          </a:prstGeom>
          <a:solidFill>
            <a:srgbClr val="FFFFFF"/>
          </a:solidFill>
          <a:ln w="42500">
            <a:solidFill>
              <a:srgbClr val="F07F09"/>
            </a:solidFill>
          </a:ln>
          <a:effectLst>
            <a:outerShdw blurRad="63500" dist="38100" dir="5400000" rotWithShape="0">
              <a:srgbClr val="000000">
                <a:alpha val="40000"/>
              </a:srgbClr>
            </a:outerShdw>
          </a:effectLst>
        </p:spPr>
        <p:txBody>
          <a:bodyPr lIns="45719" rIns="45719" anchor="ctr"/>
          <a:lstStyle/>
          <a:p>
            <a:pPr lvl="0">
              <a:defRPr sz="1800"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80" name="Shape 180"/>
          <p:cNvSpPr/>
          <p:nvPr/>
        </p:nvSpPr>
        <p:spPr>
          <a:xfrm>
            <a:off x="7803838" y="2691873"/>
            <a:ext cx="234668" cy="220120"/>
          </a:xfrm>
          <a:prstGeom prst="star5">
            <a:avLst>
              <a:gd name="adj" fmla="val 19100"/>
              <a:gd name="hf" fmla="val 105146"/>
              <a:gd name="vf" fmla="val 110557"/>
            </a:avLst>
          </a:prstGeom>
          <a:solidFill>
            <a:srgbClr val="FFFFFF"/>
          </a:solidFill>
          <a:ln w="42500">
            <a:solidFill>
              <a:srgbClr val="F07F09"/>
            </a:solidFill>
          </a:ln>
          <a:effectLst>
            <a:outerShdw blurRad="63500" dist="38100" dir="5400000" rotWithShape="0">
              <a:srgbClr val="000000">
                <a:alpha val="40000"/>
              </a:srgbClr>
            </a:outerShdw>
          </a:effectLst>
        </p:spPr>
        <p:txBody>
          <a:bodyPr lIns="45719" rIns="45719" anchor="ctr"/>
          <a:lstStyle/>
          <a:p>
            <a:pPr lvl="0">
              <a:defRPr sz="1800" b="0">
                <a:solidFill>
                  <a:srgbClr val="000000"/>
                </a:solidFill>
              </a:defRPr>
            </a:pPr>
            <a:endParaRPr/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>
            <a:spLocks noGrp="1"/>
          </p:cNvSpPr>
          <p:nvPr>
            <p:ph type="title"/>
          </p:nvPr>
        </p:nvSpPr>
        <p:spPr>
          <a:xfrm>
            <a:off x="503238" y="4986337"/>
            <a:ext cx="8183561" cy="1050926"/>
          </a:xfrm>
          <a:prstGeom prst="rect">
            <a:avLst/>
          </a:prstGeom>
        </p:spPr>
        <p:txBody>
          <a:bodyPr/>
          <a:lstStyle>
            <a:lvl1pPr algn="ctr">
              <a:defRPr>
                <a:effectLst>
                  <a:outerShdw blurRad="38100" dist="38100" dir="2700000" rotWithShape="0">
                    <a:srgbClr val="000000"/>
                  </a:outerShdw>
                </a:effectLst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effectLst/>
              </a:defRPr>
            </a:pPr>
            <a:r>
              <a:rPr sz="3600" b="1">
                <a:solidFill>
                  <a:srgbClr val="FF8D3E"/>
                </a:solidFill>
                <a:effectLst>
                  <a:outerShdw blurRad="38100" dist="38100" dir="2700000" rotWithShape="0">
                    <a:srgbClr val="000000"/>
                  </a:outerShdw>
                </a:effectLst>
              </a:rPr>
              <a:t>Using PPFs and CPFs</a:t>
            </a:r>
          </a:p>
        </p:txBody>
      </p:sp>
      <p:sp>
        <p:nvSpPr>
          <p:cNvPr id="183" name="Shape 183"/>
          <p:cNvSpPr>
            <a:spLocks noGrp="1"/>
          </p:cNvSpPr>
          <p:nvPr>
            <p:ph type="body" idx="1"/>
          </p:nvPr>
        </p:nvSpPr>
        <p:spPr>
          <a:xfrm>
            <a:off x="503238" y="304800"/>
            <a:ext cx="8183561" cy="46482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algn="ctr">
              <a:buSzTx/>
              <a:buNone/>
              <a:defRPr sz="1800"/>
            </a:pPr>
            <a:r>
              <a:rPr sz="2800" b="1" i="1">
                <a:effectLst>
                  <a:outerShdw blurRad="38100" dist="38100" dir="2700000" rotWithShape="0">
                    <a:srgbClr val="FFFFFF"/>
                  </a:outerShdw>
                </a:effectLst>
              </a:rPr>
              <a:t>Assume they trade</a:t>
            </a:r>
          </a:p>
          <a:p>
            <a:pPr lvl="0" algn="ctr">
              <a:buSzTx/>
              <a:buNone/>
              <a:defRPr sz="1800"/>
            </a:pPr>
            <a:r>
              <a:rPr sz="2800" b="1">
                <a:effectLst>
                  <a:outerShdw blurRad="38100" dist="38100" dir="2700000" rotWithShape="0">
                    <a:srgbClr val="FFFFFF"/>
                  </a:outerShdw>
                </a:effectLst>
              </a:rPr>
              <a:t> </a:t>
            </a:r>
            <a:r>
              <a:rPr sz="2800" b="1">
                <a:solidFill>
                  <a:srgbClr val="F07F09"/>
                </a:solidFill>
                <a:effectLst>
                  <a:outerShdw blurRad="38100" dist="38100" dir="2700000" rotWithShape="0">
                    <a:srgbClr val="000000"/>
                  </a:outerShdw>
                </a:effectLst>
              </a:rPr>
              <a:t>1 r for 3 w</a:t>
            </a:r>
          </a:p>
        </p:txBody>
      </p:sp>
      <p:sp>
        <p:nvSpPr>
          <p:cNvPr id="184" name="Shape 184"/>
          <p:cNvSpPr/>
          <p:nvPr/>
        </p:nvSpPr>
        <p:spPr>
          <a:xfrm flipH="1">
            <a:off x="1371599" y="1828800"/>
            <a:ext cx="1" cy="2057400"/>
          </a:xfrm>
          <a:prstGeom prst="line">
            <a:avLst/>
          </a:prstGeom>
          <a:ln w="38100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85" name="Shape 185"/>
          <p:cNvSpPr/>
          <p:nvPr/>
        </p:nvSpPr>
        <p:spPr>
          <a:xfrm>
            <a:off x="1371600" y="3886200"/>
            <a:ext cx="2362200" cy="0"/>
          </a:xfrm>
          <a:prstGeom prst="line">
            <a:avLst/>
          </a:prstGeom>
          <a:ln w="38100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86" name="Shape 186"/>
          <p:cNvSpPr/>
          <p:nvPr/>
        </p:nvSpPr>
        <p:spPr>
          <a:xfrm flipH="1">
            <a:off x="4952999" y="1752600"/>
            <a:ext cx="1" cy="2133600"/>
          </a:xfrm>
          <a:prstGeom prst="line">
            <a:avLst/>
          </a:prstGeom>
          <a:ln w="38100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87" name="Shape 187"/>
          <p:cNvSpPr/>
          <p:nvPr/>
        </p:nvSpPr>
        <p:spPr>
          <a:xfrm>
            <a:off x="4953000" y="3886200"/>
            <a:ext cx="2133600" cy="0"/>
          </a:xfrm>
          <a:prstGeom prst="line">
            <a:avLst/>
          </a:prstGeom>
          <a:ln w="38100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88" name="Shape 188"/>
          <p:cNvSpPr/>
          <p:nvPr/>
        </p:nvSpPr>
        <p:spPr>
          <a:xfrm>
            <a:off x="1371600" y="2362199"/>
            <a:ext cx="2133600" cy="1524002"/>
          </a:xfrm>
          <a:prstGeom prst="line">
            <a:avLst/>
          </a:prstGeom>
          <a:ln w="38100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89" name="Shape 189"/>
          <p:cNvSpPr/>
          <p:nvPr/>
        </p:nvSpPr>
        <p:spPr>
          <a:xfrm>
            <a:off x="4953000" y="2743199"/>
            <a:ext cx="1066801" cy="1143002"/>
          </a:xfrm>
          <a:prstGeom prst="line">
            <a:avLst/>
          </a:prstGeom>
          <a:ln w="38100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90" name="Shape 190"/>
          <p:cNvSpPr/>
          <p:nvPr/>
        </p:nvSpPr>
        <p:spPr>
          <a:xfrm>
            <a:off x="152400" y="1600200"/>
            <a:ext cx="895350" cy="698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100" b="1">
                <a:solidFill>
                  <a:srgbClr val="FF8900"/>
                </a:solidFill>
              </a:rPr>
              <a:t>Radios</a:t>
            </a:r>
          </a:p>
        </p:txBody>
      </p:sp>
      <p:sp>
        <p:nvSpPr>
          <p:cNvPr id="191" name="Shape 191"/>
          <p:cNvSpPr/>
          <p:nvPr/>
        </p:nvSpPr>
        <p:spPr>
          <a:xfrm>
            <a:off x="3733800" y="1676400"/>
            <a:ext cx="993314" cy="393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spcBef>
                <a:spcPts val="200"/>
              </a:spcBef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100" b="1">
                <a:solidFill>
                  <a:srgbClr val="FF8900"/>
                </a:solidFill>
              </a:rPr>
              <a:t>Radios</a:t>
            </a:r>
          </a:p>
        </p:txBody>
      </p:sp>
      <p:sp>
        <p:nvSpPr>
          <p:cNvPr id="192" name="Shape 192"/>
          <p:cNvSpPr/>
          <p:nvPr/>
        </p:nvSpPr>
        <p:spPr>
          <a:xfrm>
            <a:off x="3200400" y="4267200"/>
            <a:ext cx="904240" cy="393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spcBef>
                <a:spcPts val="200"/>
              </a:spcBef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100" b="1">
                <a:solidFill>
                  <a:srgbClr val="FF8900"/>
                </a:solidFill>
              </a:rPr>
              <a:t>Wheat</a:t>
            </a:r>
          </a:p>
        </p:txBody>
      </p:sp>
      <p:sp>
        <p:nvSpPr>
          <p:cNvPr id="193" name="Shape 193"/>
          <p:cNvSpPr/>
          <p:nvPr/>
        </p:nvSpPr>
        <p:spPr>
          <a:xfrm>
            <a:off x="6858000" y="4267200"/>
            <a:ext cx="904240" cy="393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100" b="1">
                <a:solidFill>
                  <a:srgbClr val="FF8900"/>
                </a:solidFill>
              </a:rPr>
              <a:t>Wheat</a:t>
            </a:r>
          </a:p>
        </p:txBody>
      </p:sp>
      <p:sp>
        <p:nvSpPr>
          <p:cNvPr id="194" name="Shape 194"/>
          <p:cNvSpPr/>
          <p:nvPr/>
        </p:nvSpPr>
        <p:spPr>
          <a:xfrm>
            <a:off x="1066800" y="2209800"/>
            <a:ext cx="252466" cy="393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100" b="1">
                <a:solidFill>
                  <a:srgbClr val="FF8900"/>
                </a:solidFill>
              </a:rPr>
              <a:t>3</a:t>
            </a:r>
          </a:p>
        </p:txBody>
      </p:sp>
      <p:sp>
        <p:nvSpPr>
          <p:cNvPr id="195" name="Shape 195"/>
          <p:cNvSpPr/>
          <p:nvPr/>
        </p:nvSpPr>
        <p:spPr>
          <a:xfrm>
            <a:off x="3276600" y="3886200"/>
            <a:ext cx="438150" cy="393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100" b="1">
                <a:solidFill>
                  <a:srgbClr val="FF8900"/>
                </a:solidFill>
              </a:rPr>
              <a:t>12</a:t>
            </a:r>
          </a:p>
        </p:txBody>
      </p:sp>
      <p:sp>
        <p:nvSpPr>
          <p:cNvPr id="196" name="Shape 196"/>
          <p:cNvSpPr/>
          <p:nvPr/>
        </p:nvSpPr>
        <p:spPr>
          <a:xfrm>
            <a:off x="4572000" y="2514600"/>
            <a:ext cx="311150" cy="393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100" b="1">
                <a:solidFill>
                  <a:srgbClr val="FF8900"/>
                </a:solidFill>
              </a:rPr>
              <a:t>2</a:t>
            </a:r>
          </a:p>
        </p:txBody>
      </p:sp>
      <p:sp>
        <p:nvSpPr>
          <p:cNvPr id="197" name="Shape 197"/>
          <p:cNvSpPr/>
          <p:nvPr/>
        </p:nvSpPr>
        <p:spPr>
          <a:xfrm>
            <a:off x="5867400" y="3886200"/>
            <a:ext cx="252466" cy="393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100" b="1">
                <a:solidFill>
                  <a:srgbClr val="FF8900"/>
                </a:solidFill>
              </a:rPr>
              <a:t>4</a:t>
            </a:r>
          </a:p>
        </p:txBody>
      </p:sp>
      <p:sp>
        <p:nvSpPr>
          <p:cNvPr id="198" name="Shape 198"/>
          <p:cNvSpPr/>
          <p:nvPr/>
        </p:nvSpPr>
        <p:spPr>
          <a:xfrm flipH="1" flipV="1">
            <a:off x="1371599" y="1904999"/>
            <a:ext cx="2133601" cy="1981202"/>
          </a:xfrm>
          <a:prstGeom prst="line">
            <a:avLst/>
          </a:prstGeom>
          <a:ln w="38100">
            <a:solidFill>
              <a:srgbClr val="F07F09"/>
            </a:solidFill>
            <a:prstDash val="lgDash"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99" name="Shape 199"/>
          <p:cNvSpPr/>
          <p:nvPr/>
        </p:nvSpPr>
        <p:spPr>
          <a:xfrm>
            <a:off x="4953000" y="2743200"/>
            <a:ext cx="1752601" cy="1143000"/>
          </a:xfrm>
          <a:prstGeom prst="line">
            <a:avLst/>
          </a:prstGeom>
          <a:ln w="38100">
            <a:solidFill>
              <a:srgbClr val="F07F09"/>
            </a:solidFill>
            <a:prstDash val="lgDash"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00" name="Shape 200"/>
          <p:cNvSpPr/>
          <p:nvPr/>
        </p:nvSpPr>
        <p:spPr>
          <a:xfrm>
            <a:off x="6477000" y="3886200"/>
            <a:ext cx="252466" cy="393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100" b="1">
                <a:solidFill>
                  <a:srgbClr val="FF8900"/>
                </a:solidFill>
              </a:rPr>
              <a:t>6</a:t>
            </a:r>
          </a:p>
        </p:txBody>
      </p:sp>
      <p:sp>
        <p:nvSpPr>
          <p:cNvPr id="201" name="Shape 201"/>
          <p:cNvSpPr/>
          <p:nvPr/>
        </p:nvSpPr>
        <p:spPr>
          <a:xfrm>
            <a:off x="1066800" y="1676400"/>
            <a:ext cx="252466" cy="393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100" b="1">
                <a:solidFill>
                  <a:srgbClr val="FF8900"/>
                </a:solidFill>
              </a:rPr>
              <a:t>4</a:t>
            </a:r>
          </a:p>
        </p:txBody>
      </p:sp>
      <p:sp>
        <p:nvSpPr>
          <p:cNvPr id="202" name="Shape 202"/>
          <p:cNvSpPr/>
          <p:nvPr/>
        </p:nvSpPr>
        <p:spPr>
          <a:xfrm>
            <a:off x="2310926" y="2199087"/>
            <a:ext cx="1631806" cy="408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>
                <a:solidFill>
                  <a:srgbClr val="050D06"/>
                </a:solidFill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100" b="1">
                <a:solidFill>
                  <a:srgbClr val="050D06"/>
                </a:solidFill>
              </a:rPr>
              <a:t>Country M</a:t>
            </a:r>
          </a:p>
        </p:txBody>
      </p:sp>
      <p:sp>
        <p:nvSpPr>
          <p:cNvPr id="203" name="Shape 203"/>
          <p:cNvSpPr/>
          <p:nvPr/>
        </p:nvSpPr>
        <p:spPr>
          <a:xfrm>
            <a:off x="5512418" y="2373573"/>
            <a:ext cx="1572032" cy="408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>
                <a:solidFill>
                  <a:srgbClr val="050D06"/>
                </a:solidFill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100" b="1">
                <a:solidFill>
                  <a:srgbClr val="050D06"/>
                </a:solidFill>
              </a:rPr>
              <a:t>Country C</a:t>
            </a:r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Shape 205"/>
          <p:cNvSpPr>
            <a:spLocks noGrp="1"/>
          </p:cNvSpPr>
          <p:nvPr>
            <p:ph type="title"/>
          </p:nvPr>
        </p:nvSpPr>
        <p:spPr>
          <a:xfrm>
            <a:off x="304799" y="5791200"/>
            <a:ext cx="8183565" cy="703264"/>
          </a:xfrm>
          <a:prstGeom prst="rect">
            <a:avLst/>
          </a:prstGeom>
        </p:spPr>
        <p:txBody>
          <a:bodyPr/>
          <a:lstStyle>
            <a:lvl1pPr algn="ctr">
              <a:defRPr>
                <a:effectLst>
                  <a:outerShdw blurRad="38100" dist="38100" dir="2700000" rotWithShape="0">
                    <a:srgbClr val="000000"/>
                  </a:outerShdw>
                </a:effectLst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effectLst/>
              </a:defRPr>
            </a:pPr>
            <a:r>
              <a:rPr sz="3600" b="1">
                <a:solidFill>
                  <a:srgbClr val="FF8D3E"/>
                </a:solidFill>
                <a:effectLst>
                  <a:outerShdw blurRad="38100" dist="38100" dir="2700000" rotWithShape="0">
                    <a:srgbClr val="000000"/>
                  </a:outerShdw>
                </a:effectLst>
              </a:rPr>
              <a:t>Circular Flow Model</a:t>
            </a:r>
          </a:p>
        </p:txBody>
      </p:sp>
      <p:sp>
        <p:nvSpPr>
          <p:cNvPr id="206" name="Shape 206"/>
          <p:cNvSpPr>
            <a:spLocks noGrp="1"/>
          </p:cNvSpPr>
          <p:nvPr>
            <p:ph type="body" idx="1"/>
          </p:nvPr>
        </p:nvSpPr>
        <p:spPr>
          <a:xfrm>
            <a:off x="503238" y="530225"/>
            <a:ext cx="8183561" cy="4187825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endParaRPr/>
          </a:p>
        </p:txBody>
      </p:sp>
      <p:sp>
        <p:nvSpPr>
          <p:cNvPr id="207" name="Shape 207"/>
          <p:cNvSpPr/>
          <p:nvPr/>
        </p:nvSpPr>
        <p:spPr>
          <a:xfrm>
            <a:off x="0" y="2667000"/>
            <a:ext cx="1630373" cy="393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>
                <a:solidFill>
                  <a:srgbClr val="F07F09"/>
                </a:solidFill>
                <a:effectLst>
                  <a:outerShdw blurRad="38100" dist="38100" dir="2700000" rotWithShape="0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effectLst/>
              </a:defRPr>
            </a:pPr>
            <a:r>
              <a:rPr sz="2100" b="1">
                <a:solidFill>
                  <a:srgbClr val="F07F09"/>
                </a:solidFill>
                <a:effectLst>
                  <a:outerShdw blurRad="38100" dist="38100" dir="2700000" rotWithShape="0">
                    <a:srgbClr val="000000"/>
                  </a:outerShdw>
                </a:effectLst>
              </a:rPr>
              <a:t>Households</a:t>
            </a:r>
          </a:p>
        </p:txBody>
      </p:sp>
      <p:sp>
        <p:nvSpPr>
          <p:cNvPr id="208" name="Shape 208"/>
          <p:cNvSpPr/>
          <p:nvPr/>
        </p:nvSpPr>
        <p:spPr>
          <a:xfrm>
            <a:off x="7924800" y="2590800"/>
            <a:ext cx="830403" cy="393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>
                <a:solidFill>
                  <a:srgbClr val="F07F09"/>
                </a:solidFill>
                <a:effectLst>
                  <a:outerShdw blurRad="38100" dist="38100" dir="2700000" rotWithShape="0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effectLst/>
              </a:defRPr>
            </a:pPr>
            <a:r>
              <a:rPr sz="2100" b="1">
                <a:solidFill>
                  <a:srgbClr val="F07F09"/>
                </a:solidFill>
                <a:effectLst>
                  <a:outerShdw blurRad="38100" dist="38100" dir="2700000" rotWithShape="0">
                    <a:srgbClr val="000000"/>
                  </a:outerShdw>
                </a:effectLst>
              </a:rPr>
              <a:t>Firms</a:t>
            </a:r>
          </a:p>
        </p:txBody>
      </p:sp>
      <p:sp>
        <p:nvSpPr>
          <p:cNvPr id="209" name="Shape 209"/>
          <p:cNvSpPr/>
          <p:nvPr/>
        </p:nvSpPr>
        <p:spPr>
          <a:xfrm>
            <a:off x="3505200" y="4724400"/>
            <a:ext cx="2253498" cy="393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>
                <a:solidFill>
                  <a:srgbClr val="F07F09"/>
                </a:solidFill>
                <a:effectLst>
                  <a:outerShdw blurRad="38100" dist="38100" dir="2700000" rotWithShape="0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effectLst/>
              </a:defRPr>
            </a:pPr>
            <a:r>
              <a:rPr sz="2100" b="1">
                <a:solidFill>
                  <a:srgbClr val="F07F09"/>
                </a:solidFill>
                <a:effectLst>
                  <a:outerShdw blurRad="38100" dist="38100" dir="2700000" rotWithShape="0">
                    <a:srgbClr val="000000"/>
                  </a:outerShdw>
                </a:effectLst>
              </a:rPr>
              <a:t>Resource Market</a:t>
            </a:r>
          </a:p>
        </p:txBody>
      </p:sp>
      <p:sp>
        <p:nvSpPr>
          <p:cNvPr id="210" name="Shape 210"/>
          <p:cNvSpPr/>
          <p:nvPr/>
        </p:nvSpPr>
        <p:spPr>
          <a:xfrm>
            <a:off x="1219200" y="1447800"/>
            <a:ext cx="6781800" cy="3048000"/>
          </a:xfrm>
          <a:prstGeom prst="roundRect">
            <a:avLst>
              <a:gd name="adj" fmla="val 16667"/>
            </a:avLst>
          </a:prstGeom>
          <a:ln w="19050">
            <a:solidFill/>
            <a:round/>
          </a:ln>
        </p:spPr>
        <p:txBody>
          <a:bodyPr lIns="0" tIns="0" rIns="0" bIns="0" anchor="ctr"/>
          <a:lstStyle/>
          <a:p>
            <a:pPr lvl="0" algn="ctr">
              <a:defRPr sz="18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211" name="Shape 211"/>
          <p:cNvSpPr/>
          <p:nvPr/>
        </p:nvSpPr>
        <p:spPr>
          <a:xfrm>
            <a:off x="1524000" y="1752600"/>
            <a:ext cx="6172200" cy="2438400"/>
          </a:xfrm>
          <a:prstGeom prst="roundRect">
            <a:avLst>
              <a:gd name="adj" fmla="val 16667"/>
            </a:avLst>
          </a:prstGeom>
          <a:ln w="19050">
            <a:solidFill/>
            <a:round/>
          </a:ln>
        </p:spPr>
        <p:txBody>
          <a:bodyPr lIns="0" tIns="0" rIns="0" bIns="0" anchor="ctr"/>
          <a:lstStyle/>
          <a:p>
            <a:pPr lvl="0" algn="ctr">
              <a:defRPr sz="1800" b="0">
                <a:solidFill>
                  <a:srgbClr val="006600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212" name="Shape 212"/>
          <p:cNvSpPr/>
          <p:nvPr/>
        </p:nvSpPr>
        <p:spPr>
          <a:xfrm>
            <a:off x="3558760" y="609600"/>
            <a:ext cx="2045530" cy="393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 algn="ctr">
              <a:defRPr>
                <a:solidFill>
                  <a:srgbClr val="F07F09"/>
                </a:solidFill>
                <a:effectLst>
                  <a:outerShdw blurRad="38100" dist="38100" dir="2700000" rotWithShape="0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effectLst/>
              </a:defRPr>
            </a:pPr>
            <a:r>
              <a:rPr sz="2100" b="1">
                <a:solidFill>
                  <a:srgbClr val="F07F09"/>
                </a:solidFill>
                <a:effectLst>
                  <a:outerShdw blurRad="38100" dist="38100" dir="2700000" rotWithShape="0">
                    <a:srgbClr val="000000"/>
                  </a:outerShdw>
                </a:effectLst>
              </a:rPr>
              <a:t>Product Market</a:t>
            </a:r>
          </a:p>
        </p:txBody>
      </p:sp>
      <p:sp>
        <p:nvSpPr>
          <p:cNvPr id="213" name="Shape 213"/>
          <p:cNvSpPr/>
          <p:nvPr/>
        </p:nvSpPr>
        <p:spPr>
          <a:xfrm>
            <a:off x="2918254" y="3883025"/>
            <a:ext cx="3161443" cy="266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 algn="ctr">
              <a:defRPr sz="1200" i="1"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 i="0">
                <a:solidFill>
                  <a:srgbClr val="000000"/>
                </a:solidFill>
                <a:effectLst/>
              </a:defRPr>
            </a:pPr>
            <a:r>
              <a:rPr sz="1200" b="1" i="1">
                <a:solidFill>
                  <a:srgbClr val="FF89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</a:rPr>
              <a:t>Land, labor, capital. entrepreneurial ability</a:t>
            </a:r>
          </a:p>
        </p:txBody>
      </p:sp>
      <p:sp>
        <p:nvSpPr>
          <p:cNvPr id="214" name="Shape 214"/>
          <p:cNvSpPr/>
          <p:nvPr/>
        </p:nvSpPr>
        <p:spPr>
          <a:xfrm>
            <a:off x="3317188" y="4267200"/>
            <a:ext cx="2187362" cy="266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 algn="ctr">
              <a:defRPr sz="1200" i="1"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 i="0">
                <a:solidFill>
                  <a:srgbClr val="000000"/>
                </a:solidFill>
                <a:effectLst/>
              </a:defRPr>
            </a:pPr>
            <a:r>
              <a:rPr sz="1200" b="1" i="1">
                <a:solidFill>
                  <a:srgbClr val="FF89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</a:rPr>
              <a:t>Rent, wages, interest, profits</a:t>
            </a:r>
          </a:p>
        </p:txBody>
      </p:sp>
      <p:sp>
        <p:nvSpPr>
          <p:cNvPr id="215" name="Shape 215"/>
          <p:cNvSpPr/>
          <p:nvPr/>
        </p:nvSpPr>
        <p:spPr>
          <a:xfrm>
            <a:off x="3773507" y="1524000"/>
            <a:ext cx="1552536" cy="266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 algn="ctr">
              <a:defRPr sz="1200" i="1"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 i="0">
                <a:solidFill>
                  <a:srgbClr val="000000"/>
                </a:solidFill>
                <a:effectLst/>
              </a:defRPr>
            </a:pPr>
            <a:r>
              <a:rPr sz="1200" b="1" i="1">
                <a:solidFill>
                  <a:srgbClr val="FF89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</a:rPr>
              <a:t>Goods and services</a:t>
            </a:r>
          </a:p>
        </p:txBody>
      </p:sp>
      <p:sp>
        <p:nvSpPr>
          <p:cNvPr id="216" name="Shape 216"/>
          <p:cNvSpPr/>
          <p:nvPr/>
        </p:nvSpPr>
        <p:spPr>
          <a:xfrm>
            <a:off x="3546197" y="1143000"/>
            <a:ext cx="2077006" cy="266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 algn="ctr">
              <a:defRPr sz="1200" i="1"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 i="0">
                <a:solidFill>
                  <a:srgbClr val="000000"/>
                </a:solidFill>
                <a:effectLst/>
              </a:defRPr>
            </a:pPr>
            <a:r>
              <a:rPr sz="1200" b="1" i="1">
                <a:solidFill>
                  <a:srgbClr val="FF89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</a:rPr>
              <a:t>Consumption expenditures</a:t>
            </a:r>
          </a:p>
        </p:txBody>
      </p:sp>
      <p:sp>
        <p:nvSpPr>
          <p:cNvPr id="217" name="Shape 217"/>
          <p:cNvSpPr/>
          <p:nvPr/>
        </p:nvSpPr>
        <p:spPr>
          <a:xfrm>
            <a:off x="5410200" y="2971800"/>
            <a:ext cx="2209800" cy="0"/>
          </a:xfrm>
          <a:prstGeom prst="line">
            <a:avLst/>
          </a:prstGeom>
          <a:ln w="19050">
            <a:solidFill/>
            <a:round/>
            <a:tailEnd type="triangle"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18" name="Shape 218"/>
          <p:cNvSpPr/>
          <p:nvPr/>
        </p:nvSpPr>
        <p:spPr>
          <a:xfrm flipH="1" flipV="1">
            <a:off x="5486400" y="2666999"/>
            <a:ext cx="2133600" cy="1"/>
          </a:xfrm>
          <a:prstGeom prst="line">
            <a:avLst/>
          </a:prstGeom>
          <a:ln w="19050">
            <a:solidFill/>
            <a:round/>
            <a:tailEnd type="triangle"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19" name="Shape 219"/>
          <p:cNvSpPr/>
          <p:nvPr/>
        </p:nvSpPr>
        <p:spPr>
          <a:xfrm>
            <a:off x="1676400" y="2743200"/>
            <a:ext cx="2057400" cy="0"/>
          </a:xfrm>
          <a:prstGeom prst="line">
            <a:avLst/>
          </a:prstGeom>
          <a:ln w="19050">
            <a:solidFill/>
            <a:round/>
            <a:tailEnd type="triangle"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20" name="Shape 220"/>
          <p:cNvSpPr/>
          <p:nvPr/>
        </p:nvSpPr>
        <p:spPr>
          <a:xfrm flipH="1" flipV="1">
            <a:off x="1600200" y="2971799"/>
            <a:ext cx="2133600" cy="1"/>
          </a:xfrm>
          <a:prstGeom prst="line">
            <a:avLst/>
          </a:prstGeom>
          <a:ln w="19050">
            <a:solidFill/>
            <a:round/>
            <a:tailEnd type="triangle"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21" name="Shape 221"/>
          <p:cNvSpPr/>
          <p:nvPr/>
        </p:nvSpPr>
        <p:spPr>
          <a:xfrm>
            <a:off x="3737655" y="2590800"/>
            <a:ext cx="1675040" cy="393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 algn="ctr">
              <a:defRPr>
                <a:solidFill>
                  <a:srgbClr val="F07F09"/>
                </a:solidFill>
                <a:effectLst>
                  <a:outerShdw blurRad="38100" dist="38100" dir="2700000" rotWithShape="0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effectLst/>
              </a:defRPr>
            </a:pPr>
            <a:r>
              <a:rPr sz="2100" b="1">
                <a:solidFill>
                  <a:srgbClr val="F07F09"/>
                </a:solidFill>
                <a:effectLst>
                  <a:outerShdw blurRad="38100" dist="38100" dir="2700000" rotWithShape="0">
                    <a:srgbClr val="000000"/>
                  </a:outerShdw>
                </a:effectLst>
              </a:rPr>
              <a:t>Government</a:t>
            </a:r>
          </a:p>
        </p:txBody>
      </p:sp>
      <p:sp>
        <p:nvSpPr>
          <p:cNvPr id="222" name="Shape 222"/>
          <p:cNvSpPr/>
          <p:nvPr/>
        </p:nvSpPr>
        <p:spPr>
          <a:xfrm flipH="1">
            <a:off x="2286000" y="4420870"/>
            <a:ext cx="990600" cy="1"/>
          </a:xfrm>
          <a:prstGeom prst="line">
            <a:avLst/>
          </a:prstGeom>
          <a:ln>
            <a:solidFill/>
            <a:round/>
            <a:tailEnd type="triangle"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23" name="Shape 223"/>
          <p:cNvSpPr/>
          <p:nvPr/>
        </p:nvSpPr>
        <p:spPr>
          <a:xfrm>
            <a:off x="6172200" y="4039870"/>
            <a:ext cx="990600" cy="1"/>
          </a:xfrm>
          <a:prstGeom prst="line">
            <a:avLst/>
          </a:prstGeom>
          <a:ln>
            <a:solidFill/>
            <a:round/>
            <a:tailEnd type="triangle"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24" name="Shape 224"/>
          <p:cNvSpPr/>
          <p:nvPr/>
        </p:nvSpPr>
        <p:spPr>
          <a:xfrm flipH="1" flipV="1">
            <a:off x="2590800" y="1600199"/>
            <a:ext cx="1143000" cy="1"/>
          </a:xfrm>
          <a:prstGeom prst="line">
            <a:avLst/>
          </a:prstGeom>
          <a:ln>
            <a:solidFill/>
            <a:round/>
            <a:tailEnd type="triangle"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25" name="Shape 225"/>
          <p:cNvSpPr/>
          <p:nvPr/>
        </p:nvSpPr>
        <p:spPr>
          <a:xfrm>
            <a:off x="5715000" y="1295400"/>
            <a:ext cx="1295400" cy="0"/>
          </a:xfrm>
          <a:prstGeom prst="line">
            <a:avLst/>
          </a:prstGeom>
          <a:ln>
            <a:solidFill/>
            <a:round/>
            <a:tailEnd type="triangle"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26" name="Shape 226"/>
          <p:cNvSpPr/>
          <p:nvPr/>
        </p:nvSpPr>
        <p:spPr>
          <a:xfrm>
            <a:off x="2391179" y="2435225"/>
            <a:ext cx="781830" cy="266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 algn="ctr">
              <a:defRPr sz="1200" i="1"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 i="0">
                <a:solidFill>
                  <a:srgbClr val="000000"/>
                </a:solidFill>
                <a:effectLst/>
              </a:defRPr>
            </a:pPr>
            <a:r>
              <a:rPr sz="1200" b="1" i="1">
                <a:solidFill>
                  <a:srgbClr val="FF89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</a:rPr>
              <a:t>Net taxes</a:t>
            </a:r>
          </a:p>
        </p:txBody>
      </p:sp>
      <p:sp>
        <p:nvSpPr>
          <p:cNvPr id="227" name="Shape 227"/>
          <p:cNvSpPr/>
          <p:nvPr/>
        </p:nvSpPr>
        <p:spPr>
          <a:xfrm>
            <a:off x="6272616" y="2359025"/>
            <a:ext cx="781830" cy="266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 algn="ctr">
              <a:defRPr sz="1200" i="1"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 i="0">
                <a:solidFill>
                  <a:srgbClr val="000000"/>
                </a:solidFill>
                <a:effectLst/>
              </a:defRPr>
            </a:pPr>
            <a:r>
              <a:rPr sz="1200" b="1" i="1">
                <a:solidFill>
                  <a:srgbClr val="FF89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</a:rPr>
              <a:t>Net taxes</a:t>
            </a:r>
          </a:p>
        </p:txBody>
      </p:sp>
      <p:sp>
        <p:nvSpPr>
          <p:cNvPr id="228" name="Shape 228"/>
          <p:cNvSpPr/>
          <p:nvPr/>
        </p:nvSpPr>
        <p:spPr>
          <a:xfrm>
            <a:off x="1717149" y="2971800"/>
            <a:ext cx="2026702" cy="266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 algn="ctr">
              <a:defRPr sz="1200" i="1"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 i="0">
                <a:solidFill>
                  <a:srgbClr val="000000"/>
                </a:solidFill>
                <a:effectLst/>
              </a:defRPr>
            </a:pPr>
            <a:r>
              <a:rPr sz="1200" b="1" i="1">
                <a:solidFill>
                  <a:srgbClr val="FF89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</a:rPr>
              <a:t>Public goods and services</a:t>
            </a:r>
          </a:p>
        </p:txBody>
      </p:sp>
      <p:sp>
        <p:nvSpPr>
          <p:cNvPr id="229" name="Shape 229"/>
          <p:cNvSpPr/>
          <p:nvPr/>
        </p:nvSpPr>
        <p:spPr>
          <a:xfrm>
            <a:off x="5527149" y="2971800"/>
            <a:ext cx="2026702" cy="266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 algn="ctr">
              <a:defRPr sz="1200" i="1"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 i="0">
                <a:solidFill>
                  <a:srgbClr val="000000"/>
                </a:solidFill>
                <a:effectLst/>
              </a:defRPr>
            </a:pPr>
            <a:r>
              <a:rPr sz="1200" b="1" i="1">
                <a:solidFill>
                  <a:srgbClr val="FF89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</a:rPr>
              <a:t>Public goods and services</a:t>
            </a:r>
          </a:p>
        </p:txBody>
      </p:sp>
      <p:sp>
        <p:nvSpPr>
          <p:cNvPr id="230" name="Shape 230"/>
          <p:cNvSpPr/>
          <p:nvPr/>
        </p:nvSpPr>
        <p:spPr>
          <a:xfrm>
            <a:off x="4343400" y="1828800"/>
            <a:ext cx="0" cy="838200"/>
          </a:xfrm>
          <a:prstGeom prst="line">
            <a:avLst/>
          </a:prstGeom>
          <a:ln>
            <a:solidFill/>
            <a:round/>
            <a:tailEnd type="triangle"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31" name="Shape 231"/>
          <p:cNvSpPr/>
          <p:nvPr/>
        </p:nvSpPr>
        <p:spPr>
          <a:xfrm flipV="1">
            <a:off x="4724400" y="1828800"/>
            <a:ext cx="0" cy="762000"/>
          </a:xfrm>
          <a:prstGeom prst="line">
            <a:avLst/>
          </a:prstGeom>
          <a:ln>
            <a:solidFill/>
            <a:round/>
            <a:tailEnd type="triangle"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32" name="Shape 232"/>
          <p:cNvSpPr/>
          <p:nvPr/>
        </p:nvSpPr>
        <p:spPr>
          <a:xfrm>
            <a:off x="4724400" y="3048000"/>
            <a:ext cx="0" cy="685800"/>
          </a:xfrm>
          <a:prstGeom prst="line">
            <a:avLst/>
          </a:prstGeom>
          <a:ln>
            <a:solidFill/>
            <a:round/>
            <a:tailEnd type="triangle"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33" name="Shape 233"/>
          <p:cNvSpPr/>
          <p:nvPr/>
        </p:nvSpPr>
        <p:spPr>
          <a:xfrm flipV="1">
            <a:off x="4419600" y="3048000"/>
            <a:ext cx="0" cy="685800"/>
          </a:xfrm>
          <a:prstGeom prst="line">
            <a:avLst/>
          </a:prstGeom>
          <a:ln>
            <a:solidFill/>
            <a:round/>
            <a:tailEnd type="triangle"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Shape 23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  <a:effectLst>
            <a:outerShdw blurRad="101600" dist="71309" dir="5400000" rotWithShape="0">
              <a:srgbClr val="000000">
                <a:alpha val="75000"/>
              </a:srgbClr>
            </a:outerShdw>
          </a:effectLst>
        </p:spPr>
        <p:txBody>
          <a:bodyPr/>
          <a:lstStyle>
            <a:lvl1pPr algn="ctr"/>
          </a:lstStyle>
          <a:p>
            <a:pPr lvl="0">
              <a:defRPr sz="1800" b="0">
                <a:solidFill>
                  <a:srgbClr val="000000"/>
                </a:solidFill>
                <a:effectLst/>
              </a:defRPr>
            </a:pPr>
            <a:r>
              <a:rPr sz="3600" b="1">
                <a:solidFill>
                  <a:srgbClr val="FF8D3E"/>
                </a:solidFill>
                <a:effectLst>
                  <a:outerShdw blurRad="50800" dist="22860" dir="5400000" rotWithShape="0">
                    <a:srgbClr val="000000">
                      <a:alpha val="55000"/>
                    </a:srgbClr>
                  </a:outerShdw>
                </a:effectLst>
              </a:rPr>
              <a:t>National Income Accounting</a:t>
            </a:r>
          </a:p>
        </p:txBody>
      </p:sp>
      <p:sp>
        <p:nvSpPr>
          <p:cNvPr id="236" name="Shape 236"/>
          <p:cNvSpPr>
            <a:spLocks noGrp="1"/>
          </p:cNvSpPr>
          <p:nvPr>
            <p:ph type="body" idx="1"/>
          </p:nvPr>
        </p:nvSpPr>
        <p:spPr>
          <a:xfrm>
            <a:off x="480059" y="606551"/>
            <a:ext cx="8183882" cy="4320542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800" b="1"/>
              <a:t>GDP</a:t>
            </a:r>
            <a:r>
              <a:rPr sz="2800"/>
              <a:t>: </a:t>
            </a:r>
            <a:r>
              <a:rPr sz="2000" i="1"/>
              <a:t>total value of all new and final goods and services produced within a country’s borders in a given period</a:t>
            </a:r>
          </a:p>
        </p:txBody>
      </p:sp>
      <p:sp>
        <p:nvSpPr>
          <p:cNvPr id="237" name="Shape 237"/>
          <p:cNvSpPr>
            <a:spLocks noGrp="1"/>
          </p:cNvSpPr>
          <p:nvPr>
            <p:ph type="sldNum" sz="quarter" idx="2"/>
          </p:nvPr>
        </p:nvSpPr>
        <p:spPr>
          <a:xfrm>
            <a:off x="8348663" y="6233159"/>
            <a:ext cx="457201" cy="2438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/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000">
                <a:solidFill>
                  <a:srgbClr val="A6A299"/>
                </a:solidFill>
              </a:rPr>
              <a:t>18</a:t>
            </a:fld>
            <a:endParaRPr sz="1000">
              <a:solidFill>
                <a:srgbClr val="A6A299"/>
              </a:solidFill>
            </a:endParaRPr>
          </a:p>
        </p:txBody>
      </p:sp>
      <p:sp>
        <p:nvSpPr>
          <p:cNvPr id="238" name="Shape 238"/>
          <p:cNvSpPr/>
          <p:nvPr/>
        </p:nvSpPr>
        <p:spPr>
          <a:xfrm>
            <a:off x="545626" y="1738629"/>
            <a:ext cx="3687836" cy="2669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100" b="1">
                <a:solidFill>
                  <a:srgbClr val="FF8900"/>
                </a:solidFill>
              </a:rPr>
              <a:t>Expenditure Approach</a:t>
            </a:r>
          </a:p>
          <a:p>
            <a:pPr lvl="0">
              <a:defRPr sz="1800" b="0">
                <a:solidFill>
                  <a:srgbClr val="000000"/>
                </a:solidFill>
              </a:defRPr>
            </a:pPr>
            <a:endParaRPr sz="2100" b="1">
              <a:solidFill>
                <a:srgbClr val="FF8900"/>
              </a:solidFill>
            </a:endParaRPr>
          </a:p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400" b="1">
                <a:solidFill>
                  <a:srgbClr val="FF8900"/>
                </a:solidFill>
              </a:rPr>
              <a:t>Personal Consumption </a:t>
            </a:r>
          </a:p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400" b="1">
                <a:solidFill>
                  <a:srgbClr val="FF8900"/>
                </a:solidFill>
              </a:rPr>
              <a:t>Expenditures by households</a:t>
            </a:r>
          </a:p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400" b="1">
                <a:solidFill>
                  <a:srgbClr val="FF8900"/>
                </a:solidFill>
              </a:rPr>
              <a:t>+</a:t>
            </a:r>
          </a:p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400" b="1">
                <a:solidFill>
                  <a:srgbClr val="FF8900"/>
                </a:solidFill>
              </a:rPr>
              <a:t>Gross Private Domestic </a:t>
            </a:r>
          </a:p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400" b="1">
                <a:solidFill>
                  <a:srgbClr val="FF8900"/>
                </a:solidFill>
              </a:rPr>
              <a:t>investment by firms</a:t>
            </a:r>
          </a:p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400" b="1">
                <a:solidFill>
                  <a:srgbClr val="FF8900"/>
                </a:solidFill>
              </a:rPr>
              <a:t>+</a:t>
            </a:r>
          </a:p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400" b="1">
                <a:solidFill>
                  <a:srgbClr val="FF8900"/>
                </a:solidFill>
              </a:rPr>
              <a:t>Government Purchases</a:t>
            </a:r>
          </a:p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400" b="1">
                <a:solidFill>
                  <a:srgbClr val="FF8900"/>
                </a:solidFill>
              </a:rPr>
              <a:t>+</a:t>
            </a:r>
          </a:p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400" b="1">
                <a:solidFill>
                  <a:srgbClr val="FF8900"/>
                </a:solidFill>
              </a:rPr>
              <a:t>Net exports (exports minus imports</a:t>
            </a:r>
          </a:p>
        </p:txBody>
      </p:sp>
      <p:sp>
        <p:nvSpPr>
          <p:cNvPr id="239" name="Shape 239"/>
          <p:cNvSpPr/>
          <p:nvPr/>
        </p:nvSpPr>
        <p:spPr>
          <a:xfrm>
            <a:off x="4965226" y="1662429"/>
            <a:ext cx="3511946" cy="35331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100" b="1">
                <a:solidFill>
                  <a:srgbClr val="FF8900"/>
                </a:solidFill>
              </a:rPr>
              <a:t>Income Approach</a:t>
            </a:r>
          </a:p>
          <a:p>
            <a:pPr lvl="0">
              <a:defRPr sz="1800" b="0">
                <a:solidFill>
                  <a:srgbClr val="000000"/>
                </a:solidFill>
              </a:defRPr>
            </a:pPr>
            <a:endParaRPr sz="2100" b="1">
              <a:solidFill>
                <a:srgbClr val="FF8900"/>
              </a:solidFill>
            </a:endParaRPr>
          </a:p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400" b="1">
                <a:solidFill>
                  <a:srgbClr val="FF8900"/>
                </a:solidFill>
              </a:rPr>
              <a:t>Rent</a:t>
            </a:r>
          </a:p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400" b="1">
                <a:solidFill>
                  <a:srgbClr val="FF8900"/>
                </a:solidFill>
              </a:rPr>
              <a:t>+</a:t>
            </a:r>
          </a:p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400" b="1">
                <a:solidFill>
                  <a:srgbClr val="FF8900"/>
                </a:solidFill>
              </a:rPr>
              <a:t>Wages</a:t>
            </a:r>
          </a:p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400" b="1">
                <a:solidFill>
                  <a:srgbClr val="FF8900"/>
                </a:solidFill>
              </a:rPr>
              <a:t>+</a:t>
            </a:r>
          </a:p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400" b="1">
                <a:solidFill>
                  <a:srgbClr val="FF8900"/>
                </a:solidFill>
              </a:rPr>
              <a:t>Interest</a:t>
            </a:r>
          </a:p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400" b="1">
                <a:solidFill>
                  <a:srgbClr val="FF8900"/>
                </a:solidFill>
              </a:rPr>
              <a:t>+</a:t>
            </a:r>
          </a:p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400" b="1">
                <a:solidFill>
                  <a:srgbClr val="FF8900"/>
                </a:solidFill>
              </a:rPr>
              <a:t>Profits</a:t>
            </a:r>
          </a:p>
          <a:p>
            <a:pPr lvl="0">
              <a:defRPr sz="1800" b="0">
                <a:solidFill>
                  <a:srgbClr val="000000"/>
                </a:solidFill>
              </a:defRPr>
            </a:pPr>
            <a:endParaRPr sz="1400" b="1">
              <a:solidFill>
                <a:srgbClr val="FF8900"/>
              </a:solidFill>
            </a:endParaRPr>
          </a:p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400" b="1">
                <a:solidFill>
                  <a:srgbClr val="FF8900"/>
                </a:solidFill>
              </a:rPr>
              <a:t>National Income</a:t>
            </a:r>
          </a:p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400" b="1">
                <a:solidFill>
                  <a:srgbClr val="FF8900"/>
                </a:solidFill>
              </a:rPr>
              <a:t> +</a:t>
            </a:r>
          </a:p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400" b="1">
                <a:solidFill>
                  <a:srgbClr val="FF8900"/>
                </a:solidFill>
              </a:rPr>
              <a:t>Statistical adjustments:</a:t>
            </a:r>
          </a:p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400" b="1">
                <a:solidFill>
                  <a:srgbClr val="FF8900"/>
                </a:solidFill>
              </a:rPr>
              <a:t>depreciation, indirect business </a:t>
            </a:r>
          </a:p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400" b="1">
                <a:solidFill>
                  <a:srgbClr val="FF8900"/>
                </a:solidFill>
              </a:rPr>
              <a:t>taxes and GNP to GDP adjustment</a:t>
            </a:r>
          </a:p>
        </p:txBody>
      </p:sp>
      <p:sp>
        <p:nvSpPr>
          <p:cNvPr id="240" name="Shape 240"/>
          <p:cNvSpPr/>
          <p:nvPr/>
        </p:nvSpPr>
        <p:spPr>
          <a:xfrm>
            <a:off x="4999037" y="3937000"/>
            <a:ext cx="1412465" cy="0"/>
          </a:xfrm>
          <a:prstGeom prst="line">
            <a:avLst/>
          </a:prstGeom>
          <a:ln w="42500">
            <a:solidFill>
              <a:srgbClr val="F07F09"/>
            </a:solidFill>
          </a:ln>
          <a:effectLst>
            <a:outerShdw blurRad="63500" dist="38100" dir="5400000" rotWithShape="0">
              <a:srgbClr val="000000">
                <a:alpha val="40000"/>
              </a:srgbClr>
            </a:outerShdw>
          </a:effectLst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Shape 24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ctr" defTabSz="896111">
              <a:defRPr sz="3528">
                <a:effectLst>
                  <a:outerShdw blurRad="49784" dist="22402" dir="5400000" rotWithShape="0">
                    <a:srgbClr val="000000">
                      <a:alpha val="55000"/>
                    </a:srgbClr>
                  </a:outerShdw>
                </a:effectLst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effectLst/>
              </a:defRPr>
            </a:pPr>
            <a:r>
              <a:rPr sz="3528" b="1">
                <a:solidFill>
                  <a:srgbClr val="FF8D3E"/>
                </a:solidFill>
                <a:effectLst>
                  <a:outerShdw blurRad="49784" dist="22402" dir="5400000" rotWithShape="0">
                    <a:srgbClr val="000000">
                      <a:alpha val="55000"/>
                    </a:srgbClr>
                  </a:outerShdw>
                </a:effectLst>
              </a:rPr>
              <a:t>Definitions of Domestic Private Investment</a:t>
            </a:r>
          </a:p>
        </p:txBody>
      </p:sp>
      <p:sp>
        <p:nvSpPr>
          <p:cNvPr id="243" name="Shape 243"/>
          <p:cNvSpPr>
            <a:spLocks noGrp="1"/>
          </p:cNvSpPr>
          <p:nvPr>
            <p:ph type="body" idx="1"/>
          </p:nvPr>
        </p:nvSpPr>
        <p:spPr>
          <a:xfrm>
            <a:off x="502919" y="473504"/>
            <a:ext cx="8183882" cy="4320541"/>
          </a:xfrm>
          <a:prstGeom prst="rect">
            <a:avLst/>
          </a:prstGeom>
          <a:effectLst>
            <a:outerShdw blurRad="101600" dist="71309" dir="5400000" rotWithShape="0">
              <a:srgbClr val="000000">
                <a:alpha val="84328"/>
              </a:srgbClr>
            </a:outerShdw>
          </a:effectLst>
        </p:spPr>
        <p:txBody>
          <a:bodyPr/>
          <a:lstStyle/>
          <a:p>
            <a:pPr lvl="0">
              <a:defRPr sz="1800"/>
            </a:pPr>
            <a:r>
              <a:rPr sz="2800">
                <a:solidFill>
                  <a:srgbClr val="FF8900"/>
                </a:solidFill>
              </a:rPr>
              <a:t>Actual Investment</a:t>
            </a:r>
            <a:r>
              <a:rPr sz="2800"/>
              <a:t> = spending by firms on capital, all construction (includes residential) and changes in inventories </a:t>
            </a:r>
          </a:p>
          <a:p>
            <a:pPr lvl="0">
              <a:defRPr sz="1800"/>
            </a:pPr>
            <a:endParaRPr sz="2800"/>
          </a:p>
          <a:p>
            <a:pPr lvl="0">
              <a:buClr>
                <a:srgbClr val="C06607"/>
              </a:buClr>
              <a:defRPr sz="1800"/>
            </a:pPr>
            <a:r>
              <a:rPr sz="2800">
                <a:solidFill>
                  <a:srgbClr val="FF8900"/>
                </a:solidFill>
              </a:rPr>
              <a:t>Planned investment or Gross Private Domestic Investment (Ig)</a:t>
            </a:r>
            <a:r>
              <a:rPr sz="2800"/>
              <a:t> = Net Private Domestic Investment + Depreciation (also called consumption of fixed capital or capital consumption allowance)</a:t>
            </a:r>
          </a:p>
        </p:txBody>
      </p:sp>
      <p:sp>
        <p:nvSpPr>
          <p:cNvPr id="244" name="Shape 244"/>
          <p:cNvSpPr>
            <a:spLocks noGrp="1"/>
          </p:cNvSpPr>
          <p:nvPr>
            <p:ph type="sldNum" sz="quarter" idx="2"/>
          </p:nvPr>
        </p:nvSpPr>
        <p:spPr>
          <a:xfrm>
            <a:off x="8348663" y="6233159"/>
            <a:ext cx="457201" cy="2438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/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000">
                <a:solidFill>
                  <a:srgbClr val="A6A299"/>
                </a:solidFill>
              </a:rPr>
              <a:t>19</a:t>
            </a:fld>
            <a:endParaRPr sz="1000">
              <a:solidFill>
                <a:srgbClr val="A6A299"/>
              </a:solidFill>
            </a:endParaRP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  <a:effectLst>
            <a:outerShdw blurRad="101600" dist="71309" dir="5400000" rotWithShape="0">
              <a:srgbClr val="000000">
                <a:alpha val="75000"/>
              </a:srgbClr>
            </a:outerShdw>
          </a:effectLst>
        </p:spPr>
        <p:txBody>
          <a:bodyPr/>
          <a:lstStyle>
            <a:lvl1pPr algn="ctr"/>
          </a:lstStyle>
          <a:p>
            <a:pPr lvl="0">
              <a:defRPr sz="1800" b="0">
                <a:solidFill>
                  <a:srgbClr val="000000"/>
                </a:solidFill>
                <a:effectLst/>
              </a:defRPr>
            </a:pPr>
            <a:r>
              <a:rPr sz="3600" b="1">
                <a:solidFill>
                  <a:srgbClr val="FF8D3E"/>
                </a:solidFill>
                <a:effectLst>
                  <a:outerShdw blurRad="50800" dist="22860" dir="5400000" rotWithShape="0">
                    <a:srgbClr val="000000">
                      <a:alpha val="55000"/>
                    </a:srgbClr>
                  </a:outerShdw>
                </a:effectLst>
              </a:rPr>
              <a:t>Test Specifications</a:t>
            </a:r>
          </a:p>
        </p:txBody>
      </p:sp>
      <p:sp>
        <p:nvSpPr>
          <p:cNvPr id="74" name="Shape 74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lvl="0" indent="0" algn="ctr" defTabSz="457200">
              <a:spcBef>
                <a:spcPts val="0"/>
              </a:spcBef>
              <a:buSzTx/>
              <a:buNone/>
              <a:defRPr sz="1800"/>
            </a:pPr>
            <a:r>
              <a:rPr sz="2100">
                <a:uFill>
                  <a:solidFill/>
                </a:uFill>
                <a:latin typeface="Arial"/>
                <a:ea typeface="Arial"/>
                <a:cs typeface="Arial"/>
                <a:sym typeface="Arial"/>
              </a:rPr>
              <a:t>AP Economics Tests</a:t>
            </a:r>
          </a:p>
          <a:p>
            <a:pPr marL="0" lvl="0" indent="0" algn="ctr" defTabSz="457200">
              <a:spcBef>
                <a:spcPts val="0"/>
              </a:spcBef>
              <a:buSzTx/>
              <a:buNone/>
              <a:defRPr sz="1800"/>
            </a:pPr>
            <a:endParaRPr sz="2100">
              <a:uFill>
                <a:solidFill/>
              </a:u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ctr" defTabSz="457200">
              <a:spcBef>
                <a:spcPts val="0"/>
              </a:spcBef>
              <a:buSzTx/>
              <a:buNone/>
              <a:defRPr sz="1800"/>
            </a:pPr>
            <a:r>
              <a:rPr sz="2100" i="1">
                <a:uFill>
                  <a:solidFill/>
                </a:uFill>
                <a:latin typeface="Arial"/>
                <a:ea typeface="Arial"/>
                <a:cs typeface="Arial"/>
                <a:sym typeface="Arial"/>
              </a:rPr>
              <a:t>Microeconomics and Macroeconomics</a:t>
            </a:r>
          </a:p>
          <a:p>
            <a:pPr marL="0" lvl="0" indent="0" algn="ctr" defTabSz="457200">
              <a:spcBef>
                <a:spcPts val="0"/>
              </a:spcBef>
              <a:buSzTx/>
              <a:buNone/>
              <a:defRPr sz="1800"/>
            </a:pPr>
            <a:endParaRPr sz="2100">
              <a:uFill>
                <a:solidFill/>
              </a:u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ctr" defTabSz="457200">
              <a:spcBef>
                <a:spcPts val="0"/>
              </a:spcBef>
              <a:buSzTx/>
              <a:buNone/>
              <a:defRPr sz="1800"/>
            </a:pPr>
            <a:endParaRPr sz="2100">
              <a:uFill>
                <a:solidFill/>
              </a:u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ctr" defTabSz="457200">
              <a:spcBef>
                <a:spcPts val="0"/>
              </a:spcBef>
              <a:buSzTx/>
              <a:buNone/>
              <a:defRPr sz="1800"/>
            </a:pPr>
            <a:endParaRPr sz="2100">
              <a:uFill>
                <a:solidFill/>
              </a:u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ctr" defTabSz="457200">
              <a:spcBef>
                <a:spcPts val="0"/>
              </a:spcBef>
              <a:buSzTx/>
              <a:buNone/>
              <a:defRPr sz="1800"/>
            </a:pPr>
            <a:r>
              <a:rPr sz="2100">
                <a:uFill>
                  <a:solidFill/>
                </a:uFill>
                <a:latin typeface="Arial"/>
                <a:ea typeface="Arial"/>
                <a:cs typeface="Arial"/>
                <a:sym typeface="Arial"/>
              </a:rPr>
              <a:t>Test Date - Macro, Thursday, May 14, 2015 (afternoon)</a:t>
            </a:r>
          </a:p>
          <a:p>
            <a:pPr marL="0" lvl="0" indent="0" algn="ctr" defTabSz="457200">
              <a:spcBef>
                <a:spcPts val="0"/>
              </a:spcBef>
              <a:buSzTx/>
              <a:buNone/>
              <a:defRPr sz="1800"/>
            </a:pPr>
            <a:r>
              <a:rPr sz="2100">
                <a:uFill>
                  <a:solidFill/>
                </a:uFill>
                <a:latin typeface="Arial"/>
                <a:ea typeface="Arial"/>
                <a:cs typeface="Arial"/>
                <a:sym typeface="Arial"/>
              </a:rPr>
              <a:t>Micro, Friday May 15, 2015 (morning)</a:t>
            </a:r>
          </a:p>
          <a:p>
            <a:pPr marL="0" lvl="0" indent="0" defTabSz="457200">
              <a:spcBef>
                <a:spcPts val="0"/>
              </a:spcBef>
              <a:buSzTx/>
              <a:buNone/>
              <a:defRPr sz="1800"/>
            </a:pPr>
            <a:endParaRPr sz="2100">
              <a:uFill>
                <a:solidFill/>
              </a:uFill>
              <a:latin typeface="Arial"/>
              <a:ea typeface="Arial"/>
              <a:cs typeface="Arial"/>
              <a:sym typeface="Arial"/>
            </a:endParaRPr>
          </a:p>
          <a:p>
            <a:pPr marL="0" lvl="0" indent="0" defTabSz="457200">
              <a:spcBef>
                <a:spcPts val="0"/>
              </a:spcBef>
              <a:buSzTx/>
              <a:buNone/>
              <a:defRPr sz="1800"/>
            </a:pPr>
            <a:endParaRPr sz="2100">
              <a:uFill>
                <a:solidFill/>
              </a:uFill>
              <a:latin typeface="Arial"/>
              <a:ea typeface="Arial"/>
              <a:cs typeface="Arial"/>
              <a:sym typeface="Arial"/>
            </a:endParaRPr>
          </a:p>
          <a:p>
            <a:pPr marL="0" lvl="0" indent="0" defTabSz="457200">
              <a:spcBef>
                <a:spcPts val="0"/>
              </a:spcBef>
              <a:buSzTx/>
              <a:buNone/>
              <a:defRPr sz="1800"/>
            </a:pPr>
            <a:endParaRPr sz="2100">
              <a:uFill>
                <a:solidFill/>
              </a:u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ctr" defTabSz="457200">
              <a:spcBef>
                <a:spcPts val="0"/>
              </a:spcBef>
              <a:buSzTx/>
              <a:buNone/>
              <a:defRPr sz="1800"/>
            </a:pPr>
            <a:r>
              <a:rPr sz="2100">
                <a:uFill>
                  <a:solidFill/>
                </a:uFill>
                <a:latin typeface="Arial"/>
                <a:ea typeface="Arial"/>
                <a:cs typeface="Arial"/>
                <a:sym typeface="Arial"/>
              </a:rPr>
              <a:t>Two components to test – Multiple choice questions and free response questions</a:t>
            </a:r>
          </a:p>
          <a:p>
            <a:pPr marL="0" lvl="0" indent="0" algn="ctr" defTabSz="457200">
              <a:spcBef>
                <a:spcPts val="0"/>
              </a:spcBef>
              <a:buSzTx/>
              <a:buNone/>
              <a:defRPr sz="1800"/>
            </a:pPr>
            <a:endParaRPr sz="2100" b="1" i="1">
              <a:uFill>
                <a:solidFill/>
              </a:u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ctr" defTabSz="457200">
              <a:spcBef>
                <a:spcPts val="0"/>
              </a:spcBef>
              <a:buSzTx/>
              <a:buNone/>
              <a:defRPr sz="1800"/>
            </a:pPr>
            <a:endParaRPr sz="1200" b="1" u="sng">
              <a:uFill>
                <a:solidFill/>
              </a:u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ctr" defTabSz="457200">
              <a:spcBef>
                <a:spcPts val="0"/>
              </a:spcBef>
              <a:buSzTx/>
              <a:buNone/>
              <a:defRPr sz="1800"/>
            </a:pPr>
            <a:endParaRPr sz="1200" b="1" u="sng">
              <a:uFill>
                <a:solidFill/>
              </a:u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Shape 75"/>
          <p:cNvSpPr>
            <a:spLocks noGrp="1"/>
          </p:cNvSpPr>
          <p:nvPr>
            <p:ph type="sldNum" sz="quarter" idx="2"/>
          </p:nvPr>
        </p:nvSpPr>
        <p:spPr>
          <a:xfrm>
            <a:off x="8348663" y="6233159"/>
            <a:ext cx="457201" cy="2438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/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000">
                <a:solidFill>
                  <a:srgbClr val="A6A299"/>
                </a:solidFill>
              </a:rPr>
              <a:t>2</a:t>
            </a:fld>
            <a:endParaRPr sz="1000">
              <a:solidFill>
                <a:srgbClr val="A6A299"/>
              </a:solidFill>
            </a:endParaRPr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Shape 24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ctr"/>
          </a:lstStyle>
          <a:p>
            <a:pPr lvl="0">
              <a:defRPr sz="1800" b="0">
                <a:solidFill>
                  <a:srgbClr val="000000"/>
                </a:solidFill>
                <a:effectLst/>
              </a:defRPr>
            </a:pPr>
            <a:r>
              <a:rPr sz="3600" b="1">
                <a:solidFill>
                  <a:srgbClr val="FF8D3E"/>
                </a:solidFill>
                <a:effectLst>
                  <a:outerShdw blurRad="50800" dist="22860" dir="5400000" rotWithShape="0">
                    <a:srgbClr val="000000">
                      <a:alpha val="55000"/>
                    </a:srgbClr>
                  </a:outerShdw>
                </a:effectLst>
              </a:rPr>
              <a:t>Ig = In = depreciation</a:t>
            </a:r>
          </a:p>
        </p:txBody>
      </p:sp>
      <p:sp>
        <p:nvSpPr>
          <p:cNvPr id="247" name="Shape 247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  <a:effectLst>
            <a:outerShdw blurRad="101600" dist="71309" dir="5400000" rotWithShape="0">
              <a:srgbClr val="000000">
                <a:alpha val="67460"/>
              </a:srgbClr>
            </a:outerShdw>
          </a:effectLst>
        </p:spPr>
        <p:txBody>
          <a:bodyPr/>
          <a:lstStyle/>
          <a:p>
            <a:pPr lvl="0">
              <a:defRPr sz="1800"/>
            </a:pPr>
            <a:r>
              <a:rPr sz="2800"/>
              <a:t>If </a:t>
            </a:r>
            <a:r>
              <a:rPr sz="2800">
                <a:solidFill>
                  <a:srgbClr val="FF8900"/>
                </a:solidFill>
              </a:rPr>
              <a:t>Ig</a:t>
            </a:r>
            <a:r>
              <a:rPr sz="2800"/>
              <a:t> = depreciation, a static economy (no change in the ability to produce goods and services)</a:t>
            </a:r>
          </a:p>
          <a:p>
            <a:pPr lvl="0">
              <a:defRPr sz="1800"/>
            </a:pPr>
            <a:endParaRPr sz="2800"/>
          </a:p>
          <a:p>
            <a:pPr lvl="0">
              <a:defRPr sz="1800"/>
            </a:pPr>
            <a:r>
              <a:rPr sz="2800"/>
              <a:t>If </a:t>
            </a:r>
            <a:r>
              <a:rPr sz="2800">
                <a:solidFill>
                  <a:srgbClr val="FF8900"/>
                </a:solidFill>
              </a:rPr>
              <a:t>Ig</a:t>
            </a:r>
            <a:r>
              <a:rPr sz="2800"/>
              <a:t> is greater than depreciation, </a:t>
            </a:r>
            <a:r>
              <a:rPr sz="2800">
                <a:solidFill>
                  <a:srgbClr val="FF8900"/>
                </a:solidFill>
              </a:rPr>
              <a:t>In</a:t>
            </a:r>
            <a:r>
              <a:rPr sz="2800"/>
              <a:t> is positive, therefore economics growth</a:t>
            </a:r>
          </a:p>
          <a:p>
            <a:pPr lvl="0">
              <a:defRPr sz="1800"/>
            </a:pPr>
            <a:endParaRPr sz="2800"/>
          </a:p>
          <a:p>
            <a:pPr lvl="0">
              <a:defRPr sz="1800"/>
            </a:pPr>
            <a:r>
              <a:rPr sz="2800"/>
              <a:t>If </a:t>
            </a:r>
            <a:r>
              <a:rPr sz="2800">
                <a:solidFill>
                  <a:srgbClr val="FF8900"/>
                </a:solidFill>
              </a:rPr>
              <a:t>Ig</a:t>
            </a:r>
            <a:r>
              <a:rPr sz="2800"/>
              <a:t> is less than depreciation, a declining economy</a:t>
            </a:r>
          </a:p>
        </p:txBody>
      </p:sp>
      <p:sp>
        <p:nvSpPr>
          <p:cNvPr id="248" name="Shape 248"/>
          <p:cNvSpPr>
            <a:spLocks noGrp="1"/>
          </p:cNvSpPr>
          <p:nvPr>
            <p:ph type="sldNum" sz="quarter" idx="2"/>
          </p:nvPr>
        </p:nvSpPr>
        <p:spPr>
          <a:xfrm>
            <a:off x="8348663" y="6233159"/>
            <a:ext cx="457201" cy="2438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/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000">
                <a:solidFill>
                  <a:srgbClr val="A6A299"/>
                </a:solidFill>
              </a:rPr>
              <a:t>20</a:t>
            </a:fld>
            <a:endParaRPr sz="1000">
              <a:solidFill>
                <a:srgbClr val="A6A299"/>
              </a:solidFill>
            </a:endParaRPr>
          </a:p>
        </p:txBody>
      </p:sp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Shape 250"/>
          <p:cNvSpPr>
            <a:spLocks noGrp="1"/>
          </p:cNvSpPr>
          <p:nvPr>
            <p:ph type="title"/>
          </p:nvPr>
        </p:nvSpPr>
        <p:spPr>
          <a:xfrm>
            <a:off x="609599" y="4876800"/>
            <a:ext cx="8183565" cy="1050925"/>
          </a:xfrm>
          <a:prstGeom prst="rect">
            <a:avLst/>
          </a:prstGeom>
        </p:spPr>
        <p:txBody>
          <a:bodyPr/>
          <a:lstStyle>
            <a:lvl1pPr>
              <a:defRPr>
                <a:effectLst>
                  <a:outerShdw blurRad="38100" dist="38100" dir="2700000" rotWithShape="0">
                    <a:srgbClr val="000000"/>
                  </a:outerShdw>
                </a:effectLst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effectLst/>
              </a:defRPr>
            </a:pPr>
            <a:r>
              <a:rPr sz="3600" b="1">
                <a:solidFill>
                  <a:srgbClr val="FF8D3E"/>
                </a:solidFill>
                <a:effectLst>
                  <a:outerShdw blurRad="38100" dist="38100" dir="2700000" rotWithShape="0">
                    <a:srgbClr val="000000"/>
                  </a:outerShdw>
                </a:effectLst>
              </a:rPr>
              <a:t>Perfectly Competitive Market</a:t>
            </a:r>
          </a:p>
        </p:txBody>
      </p:sp>
      <p:sp>
        <p:nvSpPr>
          <p:cNvPr id="251" name="Shape 251"/>
          <p:cNvSpPr/>
          <p:nvPr/>
        </p:nvSpPr>
        <p:spPr>
          <a:xfrm>
            <a:off x="3200399" y="1371600"/>
            <a:ext cx="1828802" cy="2667000"/>
          </a:xfrm>
          <a:prstGeom prst="line">
            <a:avLst/>
          </a:prstGeom>
          <a:ln w="38100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52" name="Shape 252"/>
          <p:cNvSpPr/>
          <p:nvPr/>
        </p:nvSpPr>
        <p:spPr>
          <a:xfrm flipV="1">
            <a:off x="3276600" y="1447800"/>
            <a:ext cx="1752600" cy="2514600"/>
          </a:xfrm>
          <a:prstGeom prst="line">
            <a:avLst/>
          </a:prstGeom>
          <a:ln w="38100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53" name="Shape 253"/>
          <p:cNvSpPr/>
          <p:nvPr/>
        </p:nvSpPr>
        <p:spPr>
          <a:xfrm flipH="1">
            <a:off x="2362199" y="1295400"/>
            <a:ext cx="2" cy="3124200"/>
          </a:xfrm>
          <a:prstGeom prst="line">
            <a:avLst/>
          </a:prstGeom>
          <a:ln w="38100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54" name="Shape 254"/>
          <p:cNvSpPr/>
          <p:nvPr/>
        </p:nvSpPr>
        <p:spPr>
          <a:xfrm>
            <a:off x="2362200" y="4419600"/>
            <a:ext cx="4038600" cy="0"/>
          </a:xfrm>
          <a:prstGeom prst="line">
            <a:avLst/>
          </a:prstGeom>
          <a:ln w="38100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55" name="Shape 255"/>
          <p:cNvSpPr/>
          <p:nvPr/>
        </p:nvSpPr>
        <p:spPr>
          <a:xfrm>
            <a:off x="1779861" y="1219200"/>
            <a:ext cx="282028" cy="393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 algn="ctr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100" b="1">
                <a:solidFill>
                  <a:srgbClr val="FF8900"/>
                </a:solidFill>
              </a:rPr>
              <a:t>P</a:t>
            </a:r>
          </a:p>
        </p:txBody>
      </p:sp>
      <p:sp>
        <p:nvSpPr>
          <p:cNvPr id="256" name="Shape 256"/>
          <p:cNvSpPr/>
          <p:nvPr/>
        </p:nvSpPr>
        <p:spPr>
          <a:xfrm>
            <a:off x="6294218" y="4529137"/>
            <a:ext cx="311589" cy="393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 algn="ctr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100" b="1">
                <a:solidFill>
                  <a:srgbClr val="FF8900"/>
                </a:solidFill>
              </a:rPr>
              <a:t>Q</a:t>
            </a:r>
          </a:p>
        </p:txBody>
      </p:sp>
      <p:sp>
        <p:nvSpPr>
          <p:cNvPr id="257" name="Shape 257"/>
          <p:cNvSpPr/>
          <p:nvPr/>
        </p:nvSpPr>
        <p:spPr>
          <a:xfrm>
            <a:off x="5208861" y="1295400"/>
            <a:ext cx="282028" cy="393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 algn="ctr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100" b="1">
                <a:solidFill>
                  <a:srgbClr val="FF8900"/>
                </a:solidFill>
              </a:rPr>
              <a:t>S</a:t>
            </a:r>
          </a:p>
        </p:txBody>
      </p:sp>
      <p:sp>
        <p:nvSpPr>
          <p:cNvPr id="258" name="Shape 258"/>
          <p:cNvSpPr/>
          <p:nvPr/>
        </p:nvSpPr>
        <p:spPr>
          <a:xfrm>
            <a:off x="5290403" y="3829050"/>
            <a:ext cx="296744" cy="393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 algn="ctr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100" b="1">
                <a:solidFill>
                  <a:srgbClr val="FF8900"/>
                </a:solidFill>
              </a:rPr>
              <a:t>D</a:t>
            </a:r>
          </a:p>
        </p:txBody>
      </p:sp>
      <p:sp>
        <p:nvSpPr>
          <p:cNvPr id="259" name="Shape 259"/>
          <p:cNvSpPr/>
          <p:nvPr/>
        </p:nvSpPr>
        <p:spPr>
          <a:xfrm>
            <a:off x="4114800" y="2743200"/>
            <a:ext cx="0" cy="1676400"/>
          </a:xfrm>
          <a:prstGeom prst="line">
            <a:avLst/>
          </a:prstGeom>
          <a:ln>
            <a:solidFill/>
            <a:prstDash val="lgDash"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60" name="Shape 260"/>
          <p:cNvSpPr/>
          <p:nvPr/>
        </p:nvSpPr>
        <p:spPr>
          <a:xfrm flipH="1" flipV="1">
            <a:off x="2362200" y="2743199"/>
            <a:ext cx="1752600" cy="1"/>
          </a:xfrm>
          <a:prstGeom prst="line">
            <a:avLst/>
          </a:prstGeom>
          <a:ln>
            <a:solidFill/>
            <a:prstDash val="lgDash"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61" name="Shape 261"/>
          <p:cNvSpPr/>
          <p:nvPr/>
        </p:nvSpPr>
        <p:spPr>
          <a:xfrm>
            <a:off x="1898974" y="2717800"/>
            <a:ext cx="321616" cy="292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 algn="ctr">
              <a:defRPr sz="1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400" b="1">
                <a:solidFill>
                  <a:srgbClr val="FF8900"/>
                </a:solidFill>
              </a:rPr>
              <a:t>P1</a:t>
            </a:r>
          </a:p>
        </p:txBody>
      </p:sp>
      <p:sp>
        <p:nvSpPr>
          <p:cNvPr id="262" name="Shape 262"/>
          <p:cNvSpPr/>
          <p:nvPr/>
        </p:nvSpPr>
        <p:spPr>
          <a:xfrm>
            <a:off x="3959220" y="4546600"/>
            <a:ext cx="341323" cy="292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 algn="ctr">
              <a:defRPr sz="1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400" b="1">
                <a:solidFill>
                  <a:srgbClr val="FF8900"/>
                </a:solidFill>
              </a:rPr>
              <a:t>Q1</a:t>
            </a:r>
          </a:p>
        </p:txBody>
      </p:sp>
    </p:spTree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Shape 26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  <a:effectLst>
            <a:outerShdw blurRad="101600" dist="71309" dir="5400000" rotWithShape="0">
              <a:srgbClr val="000000">
                <a:alpha val="75000"/>
              </a:srgbClr>
            </a:outerShdw>
          </a:effectLst>
        </p:spPr>
        <p:txBody>
          <a:bodyPr/>
          <a:lstStyle>
            <a:lvl1pPr algn="ctr" defTabSz="896111">
              <a:defRPr sz="3528">
                <a:effectLst>
                  <a:outerShdw blurRad="49784" dist="22402" dir="5400000" rotWithShape="0">
                    <a:srgbClr val="000000">
                      <a:alpha val="55000"/>
                    </a:srgbClr>
                  </a:outerShdw>
                </a:effectLst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effectLst/>
              </a:defRPr>
            </a:pPr>
            <a:r>
              <a:rPr sz="3528" b="1">
                <a:solidFill>
                  <a:srgbClr val="FF8D3E"/>
                </a:solidFill>
                <a:effectLst>
                  <a:outerShdw blurRad="49784" dist="22402" dir="5400000" rotWithShape="0">
                    <a:srgbClr val="000000">
                      <a:alpha val="55000"/>
                    </a:srgbClr>
                  </a:outerShdw>
                </a:effectLst>
              </a:rPr>
              <a:t>Changes in quantity supplied and demanded</a:t>
            </a:r>
          </a:p>
        </p:txBody>
      </p:sp>
      <p:sp>
        <p:nvSpPr>
          <p:cNvPr id="265" name="Shape 265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  <a:effectLst>
            <a:outerShdw blurRad="101600" dist="71309" dir="5400000" rotWithShape="0">
              <a:srgbClr val="000000">
                <a:alpha val="75000"/>
              </a:srgbClr>
            </a:outerShdw>
          </a:effectLst>
        </p:spPr>
        <p:txBody>
          <a:bodyPr/>
          <a:lstStyle/>
          <a:p>
            <a:pPr lvl="0">
              <a:defRPr sz="1800"/>
            </a:pPr>
            <a:endParaRPr sz="2800"/>
          </a:p>
          <a:p>
            <a:pPr lvl="0">
              <a:defRPr sz="1800"/>
            </a:pPr>
            <a:r>
              <a:rPr sz="2800"/>
              <a:t>Caused by a changes in the product price, graphed by moving along existing curve</a:t>
            </a:r>
          </a:p>
          <a:p>
            <a:pPr lvl="0">
              <a:defRPr sz="1800"/>
            </a:pPr>
            <a:endParaRPr sz="2800"/>
          </a:p>
          <a:p>
            <a:pPr lvl="0">
              <a:buClr>
                <a:srgbClr val="C06607"/>
              </a:buClr>
              <a:defRPr sz="1800"/>
            </a:pPr>
            <a:r>
              <a:rPr sz="2800">
                <a:solidFill>
                  <a:srgbClr val="FF8900"/>
                </a:solidFill>
              </a:rPr>
              <a:t>Demand</a:t>
            </a:r>
            <a:r>
              <a:rPr sz="2800"/>
              <a:t>: P increases and QD decreases and vice versa</a:t>
            </a:r>
          </a:p>
          <a:p>
            <a:pPr lvl="0">
              <a:defRPr sz="1800"/>
            </a:pPr>
            <a:endParaRPr sz="2800"/>
          </a:p>
          <a:p>
            <a:pPr lvl="0">
              <a:buClr>
                <a:srgbClr val="C06607"/>
              </a:buClr>
              <a:defRPr sz="1800"/>
            </a:pPr>
            <a:r>
              <a:rPr sz="2800">
                <a:solidFill>
                  <a:srgbClr val="FF8900"/>
                </a:solidFill>
              </a:rPr>
              <a:t>Supply</a:t>
            </a:r>
            <a:r>
              <a:rPr sz="2800"/>
              <a:t>: P increases and QS increases and vice versa</a:t>
            </a:r>
          </a:p>
        </p:txBody>
      </p:sp>
      <p:sp>
        <p:nvSpPr>
          <p:cNvPr id="266" name="Shape 266"/>
          <p:cNvSpPr>
            <a:spLocks noGrp="1"/>
          </p:cNvSpPr>
          <p:nvPr>
            <p:ph type="sldNum" sz="quarter" idx="2"/>
          </p:nvPr>
        </p:nvSpPr>
        <p:spPr>
          <a:xfrm>
            <a:off x="8348663" y="6233159"/>
            <a:ext cx="457201" cy="2438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/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000">
                <a:solidFill>
                  <a:srgbClr val="A6A299"/>
                </a:solidFill>
              </a:rPr>
              <a:t>22</a:t>
            </a:fld>
            <a:endParaRPr sz="1000">
              <a:solidFill>
                <a:srgbClr val="A6A299"/>
              </a:solidFill>
            </a:endParaRPr>
          </a:p>
        </p:txBody>
      </p:sp>
    </p:spTree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Shape 268"/>
          <p:cNvSpPr>
            <a:spLocks noGrp="1"/>
          </p:cNvSpPr>
          <p:nvPr>
            <p:ph type="title"/>
          </p:nvPr>
        </p:nvSpPr>
        <p:spPr>
          <a:xfrm>
            <a:off x="533399" y="4800600"/>
            <a:ext cx="8183565" cy="1050925"/>
          </a:xfrm>
          <a:prstGeom prst="rect">
            <a:avLst/>
          </a:prstGeom>
        </p:spPr>
        <p:txBody>
          <a:bodyPr/>
          <a:lstStyle>
            <a:lvl1pPr algn="ctr">
              <a:defRPr sz="2400">
                <a:effectLst>
                  <a:outerShdw blurRad="38100" dist="38100" dir="2700000" rotWithShape="0">
                    <a:srgbClr val="000000"/>
                  </a:outerShdw>
                </a:effectLst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effectLst/>
              </a:defRPr>
            </a:pPr>
            <a:r>
              <a:rPr sz="2400" b="1">
                <a:solidFill>
                  <a:srgbClr val="FF8D3E"/>
                </a:solidFill>
                <a:effectLst>
                  <a:outerShdw blurRad="38100" dist="38100" dir="2700000" rotWithShape="0">
                    <a:srgbClr val="000000"/>
                  </a:outerShdw>
                </a:effectLst>
              </a:rPr>
              <a:t>Non-price determinants for Perfectly Competitive Product Markets</a:t>
            </a:r>
          </a:p>
        </p:txBody>
      </p:sp>
      <p:sp>
        <p:nvSpPr>
          <p:cNvPr id="269" name="Shape 269"/>
          <p:cNvSpPr/>
          <p:nvPr/>
        </p:nvSpPr>
        <p:spPr>
          <a:xfrm>
            <a:off x="609600" y="1863642"/>
            <a:ext cx="3957226" cy="3136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100" b="1">
                <a:solidFill>
                  <a:srgbClr val="070301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rPr>
              <a:t>              </a:t>
            </a:r>
            <a:r>
              <a:rPr sz="2100" b="1" u="sng">
                <a:solidFill>
                  <a:srgbClr val="070301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rPr>
              <a:t>Demand</a:t>
            </a:r>
            <a:endParaRPr sz="2100" b="1">
              <a:solidFill>
                <a:srgbClr val="070301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defRPr sz="1800" b="0">
                <a:solidFill>
                  <a:srgbClr val="000000"/>
                </a:solidFill>
              </a:defRPr>
            </a:pPr>
            <a:endParaRPr sz="2100" b="1" u="sng">
              <a:solidFill>
                <a:srgbClr val="070301"/>
              </a:solidFill>
              <a:effectLst>
                <a:outerShdw blurRad="38100" dist="38100" dir="2700000" rotWithShape="0">
                  <a:srgbClr val="FFFFFF"/>
                </a:outerShdw>
              </a:effectLst>
              <a:latin typeface="Arial"/>
              <a:ea typeface="Arial"/>
              <a:cs typeface="Arial"/>
              <a:sym typeface="Arial"/>
            </a:endParaRPr>
          </a:p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400" b="1" i="1">
                <a:solidFill>
                  <a:srgbClr val="070301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rPr>
              <a:t>Changes in</a:t>
            </a:r>
            <a:r>
              <a:rPr sz="2100" b="1">
                <a:solidFill>
                  <a:srgbClr val="070301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rPr>
              <a:t>:</a:t>
            </a:r>
            <a:endParaRPr sz="2100" b="1">
              <a:solidFill>
                <a:srgbClr val="070301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defRPr sz="1800" b="0">
                <a:solidFill>
                  <a:srgbClr val="000000"/>
                </a:solidFill>
              </a:defRPr>
            </a:pPr>
            <a:endParaRPr sz="2100" b="1">
              <a:solidFill>
                <a:srgbClr val="070301"/>
              </a:solidFill>
              <a:effectLst>
                <a:outerShdw blurRad="38100" dist="38100" dir="2700000" rotWithShape="0">
                  <a:srgbClr val="FFFFFF"/>
                </a:outerShdw>
              </a:effectLst>
              <a:latin typeface="Arial"/>
              <a:ea typeface="Arial"/>
              <a:cs typeface="Arial"/>
              <a:sym typeface="Arial"/>
            </a:endParaRPr>
          </a:p>
          <a:p>
            <a:pPr lvl="0">
              <a:buSzPct val="100000"/>
              <a:buChar char="•"/>
              <a:defRPr sz="1800" b="0">
                <a:solidFill>
                  <a:srgbClr val="000000"/>
                </a:solidFill>
              </a:defRPr>
            </a:pPr>
            <a:r>
              <a:rPr sz="2100" b="1">
                <a:solidFill>
                  <a:srgbClr val="070301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rPr>
              <a:t>Taste and preference</a:t>
            </a:r>
            <a:endParaRPr sz="2100" b="1">
              <a:solidFill>
                <a:srgbClr val="070301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buSzPct val="100000"/>
              <a:buChar char="•"/>
              <a:defRPr sz="1800" b="0">
                <a:solidFill>
                  <a:srgbClr val="000000"/>
                </a:solidFill>
              </a:defRPr>
            </a:pPr>
            <a:r>
              <a:rPr sz="2100" b="1">
                <a:solidFill>
                  <a:srgbClr val="070301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rPr>
              <a:t>Income</a:t>
            </a:r>
            <a:endParaRPr sz="2100" b="1">
              <a:solidFill>
                <a:srgbClr val="070301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buSzPct val="100000"/>
              <a:buChar char="•"/>
              <a:defRPr sz="1800" b="0">
                <a:solidFill>
                  <a:srgbClr val="000000"/>
                </a:solidFill>
              </a:defRPr>
            </a:pPr>
            <a:r>
              <a:rPr sz="2100" b="1">
                <a:solidFill>
                  <a:srgbClr val="070301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rPr>
              <a:t>Marketsize (# of buyers)</a:t>
            </a:r>
            <a:endParaRPr sz="2100" b="1">
              <a:solidFill>
                <a:srgbClr val="070301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buSzPct val="100000"/>
              <a:buChar char="•"/>
              <a:defRPr sz="1800" b="0">
                <a:solidFill>
                  <a:srgbClr val="000000"/>
                </a:solidFill>
              </a:defRPr>
            </a:pPr>
            <a:r>
              <a:rPr sz="2100" b="1">
                <a:solidFill>
                  <a:srgbClr val="070301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rPr>
              <a:t>Consumer expectations</a:t>
            </a:r>
            <a:endParaRPr sz="2100" b="1">
              <a:solidFill>
                <a:srgbClr val="070301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buSzPct val="100000"/>
              <a:buChar char="•"/>
              <a:defRPr sz="1800" b="0">
                <a:solidFill>
                  <a:srgbClr val="000000"/>
                </a:solidFill>
              </a:defRPr>
            </a:pPr>
            <a:r>
              <a:rPr sz="2100" b="1">
                <a:solidFill>
                  <a:srgbClr val="070301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rPr>
              <a:t>Price of related goods</a:t>
            </a:r>
            <a:endParaRPr sz="2100" b="1">
              <a:solidFill>
                <a:srgbClr val="070301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100" b="1">
                <a:solidFill>
                  <a:srgbClr val="070301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rPr>
              <a:t>    </a:t>
            </a:r>
            <a:r>
              <a:rPr sz="2100" b="1" i="1">
                <a:solidFill>
                  <a:srgbClr val="070301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rPr>
              <a:t>complements or substitutes</a:t>
            </a:r>
          </a:p>
        </p:txBody>
      </p:sp>
      <p:sp>
        <p:nvSpPr>
          <p:cNvPr id="270" name="Shape 270"/>
          <p:cNvSpPr/>
          <p:nvPr/>
        </p:nvSpPr>
        <p:spPr>
          <a:xfrm>
            <a:off x="4876800" y="1863642"/>
            <a:ext cx="3458075" cy="3136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100" b="1">
                <a:solidFill>
                  <a:srgbClr val="050602"/>
                </a:solidFill>
                <a:latin typeface="Arial"/>
                <a:ea typeface="Arial"/>
                <a:cs typeface="Arial"/>
                <a:sym typeface="Arial"/>
              </a:rPr>
              <a:t>            </a:t>
            </a:r>
            <a:r>
              <a:rPr sz="2100" b="1" u="sng">
                <a:solidFill>
                  <a:srgbClr val="050602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rPr>
              <a:t>Supply</a:t>
            </a:r>
            <a:endParaRPr sz="2100" b="1">
              <a:solidFill>
                <a:srgbClr val="050602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defRPr sz="1800" b="0">
                <a:solidFill>
                  <a:srgbClr val="000000"/>
                </a:solidFill>
              </a:defRPr>
            </a:pPr>
            <a:endParaRPr sz="2100" b="1" u="sng">
              <a:solidFill>
                <a:srgbClr val="050602"/>
              </a:solidFill>
              <a:effectLst>
                <a:outerShdw blurRad="38100" dist="38100" dir="2700000" rotWithShape="0">
                  <a:srgbClr val="FFFFFF"/>
                </a:outerShdw>
              </a:effectLst>
              <a:latin typeface="Arial"/>
              <a:ea typeface="Arial"/>
              <a:cs typeface="Arial"/>
              <a:sym typeface="Arial"/>
            </a:endParaRPr>
          </a:p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400" b="1" i="1">
                <a:solidFill>
                  <a:srgbClr val="050602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rPr>
              <a:t>Changes in</a:t>
            </a:r>
            <a:r>
              <a:rPr sz="2100" b="1">
                <a:solidFill>
                  <a:srgbClr val="050602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rPr>
              <a:t>:</a:t>
            </a:r>
            <a:endParaRPr sz="2100" b="1">
              <a:solidFill>
                <a:srgbClr val="050602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defRPr sz="1800" b="0">
                <a:solidFill>
                  <a:srgbClr val="000000"/>
                </a:solidFill>
              </a:defRPr>
            </a:pPr>
            <a:endParaRPr sz="2100" b="1">
              <a:solidFill>
                <a:srgbClr val="050602"/>
              </a:solidFill>
              <a:effectLst>
                <a:outerShdw blurRad="38100" dist="38100" dir="2700000" rotWithShape="0">
                  <a:srgbClr val="FFFFFF"/>
                </a:outerShdw>
              </a:effectLst>
              <a:latin typeface="Arial"/>
              <a:ea typeface="Arial"/>
              <a:cs typeface="Arial"/>
              <a:sym typeface="Arial"/>
            </a:endParaRPr>
          </a:p>
          <a:p>
            <a:pPr lvl="0">
              <a:buSzPct val="100000"/>
              <a:buChar char="•"/>
              <a:defRPr sz="1800" b="0">
                <a:solidFill>
                  <a:srgbClr val="000000"/>
                </a:solidFill>
              </a:defRPr>
            </a:pPr>
            <a:r>
              <a:rPr sz="2100" b="1">
                <a:solidFill>
                  <a:srgbClr val="050602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rPr>
              <a:t>Resource prices</a:t>
            </a:r>
            <a:endParaRPr sz="2100" b="1">
              <a:solidFill>
                <a:srgbClr val="050602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buSzPct val="100000"/>
              <a:buChar char="•"/>
              <a:defRPr sz="1800" b="0">
                <a:solidFill>
                  <a:srgbClr val="000000"/>
                </a:solidFill>
              </a:defRPr>
            </a:pPr>
            <a:r>
              <a:rPr sz="2100" b="1">
                <a:solidFill>
                  <a:srgbClr val="050602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rPr>
              <a:t>Technology</a:t>
            </a:r>
            <a:endParaRPr sz="2100" b="1">
              <a:solidFill>
                <a:srgbClr val="050602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buSzPct val="100000"/>
              <a:buChar char="•"/>
              <a:defRPr sz="1800" b="0">
                <a:solidFill>
                  <a:srgbClr val="000000"/>
                </a:solidFill>
              </a:defRPr>
            </a:pPr>
            <a:r>
              <a:rPr sz="2100" b="1">
                <a:solidFill>
                  <a:srgbClr val="050602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rPr>
              <a:t>Number of sellers</a:t>
            </a:r>
            <a:endParaRPr sz="2100" b="1">
              <a:solidFill>
                <a:srgbClr val="050602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buSzPct val="100000"/>
              <a:buChar char="•"/>
              <a:defRPr sz="1800" b="0">
                <a:solidFill>
                  <a:srgbClr val="000000"/>
                </a:solidFill>
              </a:defRPr>
            </a:pPr>
            <a:r>
              <a:rPr sz="2100" b="1">
                <a:solidFill>
                  <a:srgbClr val="050602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rPr>
              <a:t>Producer expectations</a:t>
            </a:r>
            <a:endParaRPr sz="2100" b="1">
              <a:solidFill>
                <a:srgbClr val="050602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buSzPct val="100000"/>
              <a:buChar char="•"/>
              <a:defRPr sz="1800" b="0">
                <a:solidFill>
                  <a:srgbClr val="000000"/>
                </a:solidFill>
              </a:defRPr>
            </a:pPr>
            <a:r>
              <a:rPr sz="2100" b="1">
                <a:solidFill>
                  <a:srgbClr val="050602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rPr>
              <a:t>Taxes and subsidies</a:t>
            </a:r>
            <a:endParaRPr sz="2100" b="1">
              <a:solidFill>
                <a:srgbClr val="050602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buSzPct val="100000"/>
              <a:buChar char="•"/>
              <a:defRPr sz="1800" b="0">
                <a:solidFill>
                  <a:srgbClr val="000000"/>
                </a:solidFill>
              </a:defRPr>
            </a:pPr>
            <a:r>
              <a:rPr sz="2100" b="1">
                <a:solidFill>
                  <a:srgbClr val="050602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rPr>
              <a:t>Price of alternative goods</a:t>
            </a:r>
          </a:p>
        </p:txBody>
      </p:sp>
      <p:sp>
        <p:nvSpPr>
          <p:cNvPr id="271" name="Shape 271"/>
          <p:cNvSpPr/>
          <p:nvPr/>
        </p:nvSpPr>
        <p:spPr>
          <a:xfrm>
            <a:off x="801205" y="524533"/>
            <a:ext cx="7857621" cy="1234441"/>
          </a:xfrm>
          <a:prstGeom prst="rect">
            <a:avLst/>
          </a:prstGeom>
          <a:ln w="12700">
            <a:miter lim="400000"/>
          </a:ln>
          <a:effectLst>
            <a:outerShdw blurRad="101600" dist="71309" dir="5400000" rotWithShape="0">
              <a:srgbClr val="000000">
                <a:alpha val="75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500" b="1">
                <a:solidFill>
                  <a:srgbClr val="FF8900"/>
                </a:solidFill>
              </a:rPr>
              <a:t>Changes in Demand or Changes in Supply: </a:t>
            </a:r>
          </a:p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500" b="1">
                <a:solidFill>
                  <a:srgbClr val="FF8900"/>
                </a:solidFill>
              </a:rPr>
              <a:t>Graphed by shifting the curve</a:t>
            </a:r>
          </a:p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500" b="1">
                <a:solidFill>
                  <a:srgbClr val="FF8900"/>
                </a:solidFill>
              </a:rPr>
              <a:t>                 </a:t>
            </a:r>
            <a:r>
              <a:rPr sz="2000" b="1" i="1">
                <a:solidFill>
                  <a:srgbClr val="FF8900"/>
                </a:solidFill>
              </a:rPr>
              <a:t>(creating a new curve)</a:t>
            </a:r>
          </a:p>
        </p:txBody>
      </p:sp>
    </p:spTree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Shape 27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  <a:effectLst>
            <a:outerShdw blurRad="101600" dist="71309" dir="5400000" rotWithShape="0">
              <a:srgbClr val="000000">
                <a:alpha val="75000"/>
              </a:srgbClr>
            </a:outerShdw>
          </a:effectLst>
        </p:spPr>
        <p:txBody>
          <a:bodyPr/>
          <a:lstStyle>
            <a:lvl1pPr algn="ctr" defTabSz="896111">
              <a:defRPr sz="3528">
                <a:effectLst>
                  <a:outerShdw blurRad="49784" dist="22402" dir="5400000" rotWithShape="0">
                    <a:srgbClr val="000000">
                      <a:alpha val="55000"/>
                    </a:srgbClr>
                  </a:outerShdw>
                </a:effectLst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effectLst/>
              </a:defRPr>
            </a:pPr>
            <a:r>
              <a:rPr sz="3528" b="1">
                <a:solidFill>
                  <a:srgbClr val="FF8D3E"/>
                </a:solidFill>
                <a:effectLst>
                  <a:outerShdw blurRad="49784" dist="22402" dir="5400000" rotWithShape="0">
                    <a:srgbClr val="000000">
                      <a:alpha val="55000"/>
                    </a:srgbClr>
                  </a:outerShdw>
                </a:effectLst>
              </a:rPr>
              <a:t>Perfectly Competitive Markets in Macro</a:t>
            </a:r>
          </a:p>
        </p:txBody>
      </p:sp>
      <p:sp>
        <p:nvSpPr>
          <p:cNvPr id="274" name="Shape 274"/>
          <p:cNvSpPr>
            <a:spLocks noGrp="1"/>
          </p:cNvSpPr>
          <p:nvPr>
            <p:ph type="body" idx="1"/>
          </p:nvPr>
        </p:nvSpPr>
        <p:spPr>
          <a:xfrm>
            <a:off x="604519" y="1017091"/>
            <a:ext cx="8183882" cy="4320542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800"/>
              <a:t>Money Market</a:t>
            </a:r>
          </a:p>
          <a:p>
            <a:pPr lvl="0">
              <a:defRPr sz="1800"/>
            </a:pPr>
            <a:endParaRPr sz="2800"/>
          </a:p>
          <a:p>
            <a:pPr lvl="0">
              <a:defRPr sz="1800"/>
            </a:pPr>
            <a:r>
              <a:rPr sz="2800"/>
              <a:t>Loanable Funds Market</a:t>
            </a:r>
          </a:p>
          <a:p>
            <a:pPr lvl="0">
              <a:defRPr sz="1800"/>
            </a:pPr>
            <a:endParaRPr sz="2800"/>
          </a:p>
          <a:p>
            <a:pPr lvl="0">
              <a:defRPr sz="1800"/>
            </a:pPr>
            <a:r>
              <a:rPr sz="2800"/>
              <a:t>Currency Market </a:t>
            </a:r>
          </a:p>
        </p:txBody>
      </p:sp>
      <p:sp>
        <p:nvSpPr>
          <p:cNvPr id="275" name="Shape 275"/>
          <p:cNvSpPr>
            <a:spLocks noGrp="1"/>
          </p:cNvSpPr>
          <p:nvPr>
            <p:ph type="sldNum" sz="quarter" idx="2"/>
          </p:nvPr>
        </p:nvSpPr>
        <p:spPr>
          <a:xfrm>
            <a:off x="8348663" y="6233159"/>
            <a:ext cx="457201" cy="2438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/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000">
                <a:solidFill>
                  <a:srgbClr val="A6A299"/>
                </a:solidFill>
              </a:rPr>
              <a:t>24</a:t>
            </a:fld>
            <a:endParaRPr sz="1000">
              <a:solidFill>
                <a:srgbClr val="A6A299"/>
              </a:solidFill>
            </a:endParaRPr>
          </a:p>
        </p:txBody>
      </p:sp>
    </p:spTree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Shape 277"/>
          <p:cNvSpPr/>
          <p:nvPr/>
        </p:nvSpPr>
        <p:spPr>
          <a:xfrm flipH="1">
            <a:off x="2285999" y="2667000"/>
            <a:ext cx="1" cy="1371600"/>
          </a:xfrm>
          <a:prstGeom prst="line">
            <a:avLst/>
          </a:prstGeom>
          <a:ln w="28575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78" name="Shape 278"/>
          <p:cNvSpPr/>
          <p:nvPr/>
        </p:nvSpPr>
        <p:spPr>
          <a:xfrm>
            <a:off x="2286000" y="4038600"/>
            <a:ext cx="1828800" cy="0"/>
          </a:xfrm>
          <a:prstGeom prst="line">
            <a:avLst/>
          </a:prstGeom>
          <a:ln w="28575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79" name="Shape 279"/>
          <p:cNvSpPr/>
          <p:nvPr/>
        </p:nvSpPr>
        <p:spPr>
          <a:xfrm>
            <a:off x="5715000" y="2895600"/>
            <a:ext cx="0" cy="1371600"/>
          </a:xfrm>
          <a:prstGeom prst="line">
            <a:avLst/>
          </a:prstGeom>
          <a:ln w="28575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80" name="Shape 280"/>
          <p:cNvSpPr/>
          <p:nvPr/>
        </p:nvSpPr>
        <p:spPr>
          <a:xfrm>
            <a:off x="5715000" y="4267200"/>
            <a:ext cx="1828800" cy="0"/>
          </a:xfrm>
          <a:prstGeom prst="line">
            <a:avLst/>
          </a:prstGeom>
          <a:ln w="28575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81" name="Shape 281"/>
          <p:cNvSpPr/>
          <p:nvPr/>
        </p:nvSpPr>
        <p:spPr>
          <a:xfrm>
            <a:off x="4876800" y="2667000"/>
            <a:ext cx="502330" cy="266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200"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effectLst/>
              </a:defRPr>
            </a:pPr>
            <a:r>
              <a:rPr sz="1200" b="1">
                <a:solidFill>
                  <a:srgbClr val="FF89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</a:rPr>
              <a:t>$/Yen</a:t>
            </a:r>
          </a:p>
        </p:txBody>
      </p:sp>
      <p:sp>
        <p:nvSpPr>
          <p:cNvPr id="282" name="Shape 282"/>
          <p:cNvSpPr/>
          <p:nvPr/>
        </p:nvSpPr>
        <p:spPr>
          <a:xfrm>
            <a:off x="1524000" y="2590800"/>
            <a:ext cx="590550" cy="266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>
              <a:defRPr sz="1200"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effectLst/>
              </a:defRPr>
            </a:pPr>
            <a:r>
              <a:rPr sz="1200" b="1">
                <a:solidFill>
                  <a:srgbClr val="FF89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</a:rPr>
              <a:t>Yen/$</a:t>
            </a:r>
          </a:p>
        </p:txBody>
      </p:sp>
      <p:sp>
        <p:nvSpPr>
          <p:cNvPr id="283" name="Shape 283"/>
          <p:cNvSpPr/>
          <p:nvPr/>
        </p:nvSpPr>
        <p:spPr>
          <a:xfrm>
            <a:off x="2667000" y="4419600"/>
            <a:ext cx="667232" cy="393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effectLst/>
              </a:defRPr>
            </a:pPr>
            <a:r>
              <a:rPr sz="2100" b="1">
                <a:solidFill>
                  <a:srgbClr val="FF89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</a:rPr>
              <a:t>USD</a:t>
            </a:r>
          </a:p>
        </p:txBody>
      </p:sp>
      <p:sp>
        <p:nvSpPr>
          <p:cNvPr id="284" name="Shape 284"/>
          <p:cNvSpPr/>
          <p:nvPr/>
        </p:nvSpPr>
        <p:spPr>
          <a:xfrm>
            <a:off x="6400800" y="4648200"/>
            <a:ext cx="578549" cy="393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effectLst/>
              </a:defRPr>
            </a:pPr>
            <a:r>
              <a:rPr sz="2100" b="1">
                <a:solidFill>
                  <a:srgbClr val="FF89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</a:rPr>
              <a:t>Yen</a:t>
            </a:r>
          </a:p>
        </p:txBody>
      </p:sp>
      <p:sp>
        <p:nvSpPr>
          <p:cNvPr id="285" name="Shape 285"/>
          <p:cNvSpPr/>
          <p:nvPr/>
        </p:nvSpPr>
        <p:spPr>
          <a:xfrm>
            <a:off x="2590800" y="2743199"/>
            <a:ext cx="1219200" cy="1143002"/>
          </a:xfrm>
          <a:prstGeom prst="line">
            <a:avLst/>
          </a:prstGeom>
          <a:ln w="28575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86" name="Shape 286"/>
          <p:cNvSpPr/>
          <p:nvPr/>
        </p:nvSpPr>
        <p:spPr>
          <a:xfrm flipV="1">
            <a:off x="2438399" y="2590799"/>
            <a:ext cx="1219201" cy="990602"/>
          </a:xfrm>
          <a:prstGeom prst="line">
            <a:avLst/>
          </a:prstGeom>
          <a:ln w="28575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87" name="Shape 287"/>
          <p:cNvSpPr/>
          <p:nvPr/>
        </p:nvSpPr>
        <p:spPr>
          <a:xfrm>
            <a:off x="6019799" y="3048000"/>
            <a:ext cx="1219202" cy="1066800"/>
          </a:xfrm>
          <a:prstGeom prst="line">
            <a:avLst/>
          </a:prstGeom>
          <a:ln w="28575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88" name="Shape 288"/>
          <p:cNvSpPr/>
          <p:nvPr/>
        </p:nvSpPr>
        <p:spPr>
          <a:xfrm flipV="1">
            <a:off x="5867399" y="2971799"/>
            <a:ext cx="1371601" cy="914402"/>
          </a:xfrm>
          <a:prstGeom prst="line">
            <a:avLst/>
          </a:prstGeom>
          <a:ln w="28575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89" name="Shape 289"/>
          <p:cNvSpPr/>
          <p:nvPr/>
        </p:nvSpPr>
        <p:spPr>
          <a:xfrm>
            <a:off x="3810000" y="3657600"/>
            <a:ext cx="298957" cy="266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200"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effectLst/>
              </a:defRPr>
            </a:pPr>
            <a:r>
              <a:rPr sz="1200" b="1">
                <a:solidFill>
                  <a:srgbClr val="FF89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</a:rPr>
              <a:t>D$</a:t>
            </a:r>
          </a:p>
        </p:txBody>
      </p:sp>
      <p:sp>
        <p:nvSpPr>
          <p:cNvPr id="290" name="Shape 290"/>
          <p:cNvSpPr/>
          <p:nvPr/>
        </p:nvSpPr>
        <p:spPr>
          <a:xfrm>
            <a:off x="3581400" y="2514600"/>
            <a:ext cx="369889" cy="266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>
              <a:defRPr sz="1200"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effectLst/>
              </a:defRPr>
            </a:pPr>
            <a:r>
              <a:rPr sz="1200" b="1">
                <a:solidFill>
                  <a:srgbClr val="FF89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</a:rPr>
              <a:t>S$</a:t>
            </a:r>
          </a:p>
        </p:txBody>
      </p:sp>
      <p:sp>
        <p:nvSpPr>
          <p:cNvPr id="291" name="Shape 291"/>
          <p:cNvSpPr/>
          <p:nvPr/>
        </p:nvSpPr>
        <p:spPr>
          <a:xfrm>
            <a:off x="7239000" y="3886200"/>
            <a:ext cx="573088" cy="266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>
              <a:defRPr sz="1200"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effectLst/>
              </a:defRPr>
            </a:pPr>
            <a:r>
              <a:rPr sz="1200" b="1">
                <a:solidFill>
                  <a:srgbClr val="FF89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</a:rPr>
              <a:t>DYen</a:t>
            </a:r>
          </a:p>
        </p:txBody>
      </p:sp>
      <p:sp>
        <p:nvSpPr>
          <p:cNvPr id="292" name="Shape 292"/>
          <p:cNvSpPr/>
          <p:nvPr/>
        </p:nvSpPr>
        <p:spPr>
          <a:xfrm>
            <a:off x="7239000" y="2743200"/>
            <a:ext cx="476881" cy="266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200"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effectLst/>
              </a:defRPr>
            </a:pPr>
            <a:r>
              <a:rPr sz="1200" b="1">
                <a:solidFill>
                  <a:srgbClr val="FF89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</a:rPr>
              <a:t>SYen</a:t>
            </a:r>
          </a:p>
        </p:txBody>
      </p:sp>
      <p:sp>
        <p:nvSpPr>
          <p:cNvPr id="293" name="Shape 293"/>
          <p:cNvSpPr/>
          <p:nvPr/>
        </p:nvSpPr>
        <p:spPr>
          <a:xfrm>
            <a:off x="2971800" y="3124200"/>
            <a:ext cx="0" cy="914400"/>
          </a:xfrm>
          <a:prstGeom prst="line">
            <a:avLst/>
          </a:prstGeom>
          <a:ln>
            <a:solidFill/>
            <a:prstDash val="lgDash"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94" name="Shape 294"/>
          <p:cNvSpPr/>
          <p:nvPr/>
        </p:nvSpPr>
        <p:spPr>
          <a:xfrm flipH="1">
            <a:off x="2286000" y="3125470"/>
            <a:ext cx="685800" cy="1"/>
          </a:xfrm>
          <a:prstGeom prst="line">
            <a:avLst/>
          </a:prstGeom>
          <a:ln>
            <a:solidFill/>
            <a:prstDash val="lgDash"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95" name="Shape 295"/>
          <p:cNvSpPr/>
          <p:nvPr/>
        </p:nvSpPr>
        <p:spPr>
          <a:xfrm>
            <a:off x="6400800" y="3505200"/>
            <a:ext cx="0" cy="685800"/>
          </a:xfrm>
          <a:prstGeom prst="line">
            <a:avLst/>
          </a:prstGeom>
          <a:ln>
            <a:solidFill/>
            <a:prstDash val="lgDash"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96" name="Shape 296"/>
          <p:cNvSpPr/>
          <p:nvPr/>
        </p:nvSpPr>
        <p:spPr>
          <a:xfrm flipH="1">
            <a:off x="5715000" y="3429000"/>
            <a:ext cx="762000" cy="0"/>
          </a:xfrm>
          <a:prstGeom prst="line">
            <a:avLst/>
          </a:prstGeom>
          <a:ln>
            <a:solidFill/>
            <a:prstDash val="lgDash"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97" name="Shape 297"/>
          <p:cNvSpPr/>
          <p:nvPr/>
        </p:nvSpPr>
        <p:spPr>
          <a:xfrm>
            <a:off x="2895599" y="2514599"/>
            <a:ext cx="1066801" cy="990602"/>
          </a:xfrm>
          <a:prstGeom prst="line">
            <a:avLst/>
          </a:prstGeom>
          <a:ln w="28575">
            <a:solidFill>
              <a:srgbClr val="F07F09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98" name="Shape 298"/>
          <p:cNvSpPr/>
          <p:nvPr/>
        </p:nvSpPr>
        <p:spPr>
          <a:xfrm flipV="1">
            <a:off x="6400799" y="3352800"/>
            <a:ext cx="990601" cy="685800"/>
          </a:xfrm>
          <a:prstGeom prst="line">
            <a:avLst/>
          </a:prstGeom>
          <a:ln w="28575">
            <a:solidFill>
              <a:srgbClr val="F07F09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99" name="Shape 299"/>
          <p:cNvSpPr/>
          <p:nvPr/>
        </p:nvSpPr>
        <p:spPr>
          <a:xfrm flipV="1">
            <a:off x="1981200" y="2971800"/>
            <a:ext cx="0" cy="381000"/>
          </a:xfrm>
          <a:prstGeom prst="line">
            <a:avLst/>
          </a:prstGeom>
          <a:ln>
            <a:solidFill/>
            <a:round/>
            <a:tailEnd type="triangle"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00" name="Shape 300"/>
          <p:cNvSpPr/>
          <p:nvPr/>
        </p:nvSpPr>
        <p:spPr>
          <a:xfrm>
            <a:off x="5486400" y="3200400"/>
            <a:ext cx="0" cy="533400"/>
          </a:xfrm>
          <a:prstGeom prst="line">
            <a:avLst/>
          </a:prstGeom>
          <a:ln>
            <a:solidFill/>
            <a:round/>
            <a:tailEnd type="triangle"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01" name="Shape 301"/>
          <p:cNvSpPr/>
          <p:nvPr/>
        </p:nvSpPr>
        <p:spPr>
          <a:xfrm>
            <a:off x="2895600" y="4191000"/>
            <a:ext cx="533400" cy="0"/>
          </a:xfrm>
          <a:prstGeom prst="line">
            <a:avLst/>
          </a:prstGeom>
          <a:ln>
            <a:solidFill/>
            <a:round/>
            <a:tailEnd type="triangle"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02" name="Shape 302"/>
          <p:cNvSpPr/>
          <p:nvPr/>
        </p:nvSpPr>
        <p:spPr>
          <a:xfrm>
            <a:off x="6477000" y="4343400"/>
            <a:ext cx="533400" cy="0"/>
          </a:xfrm>
          <a:prstGeom prst="line">
            <a:avLst/>
          </a:prstGeom>
          <a:ln>
            <a:solidFill/>
            <a:round/>
            <a:tailEnd type="triangle"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03" name="Shape 303"/>
          <p:cNvSpPr/>
          <p:nvPr/>
        </p:nvSpPr>
        <p:spPr>
          <a:xfrm>
            <a:off x="3962400" y="3200400"/>
            <a:ext cx="533400" cy="266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>
              <a:defRPr sz="1200"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effectLst/>
              </a:defRPr>
            </a:pPr>
            <a:r>
              <a:rPr sz="1200" b="1">
                <a:solidFill>
                  <a:srgbClr val="FF89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</a:rPr>
              <a:t>D$1</a:t>
            </a:r>
          </a:p>
        </p:txBody>
      </p:sp>
      <p:sp>
        <p:nvSpPr>
          <p:cNvPr id="304" name="Shape 304"/>
          <p:cNvSpPr/>
          <p:nvPr/>
        </p:nvSpPr>
        <p:spPr>
          <a:xfrm>
            <a:off x="7315200" y="3276600"/>
            <a:ext cx="838200" cy="266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>
              <a:defRPr sz="1200"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effectLst/>
              </a:defRPr>
            </a:pPr>
            <a:r>
              <a:rPr sz="1200" b="1">
                <a:solidFill>
                  <a:srgbClr val="FF89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</a:rPr>
              <a:t>SYen1</a:t>
            </a:r>
          </a:p>
        </p:txBody>
      </p:sp>
      <p:sp>
        <p:nvSpPr>
          <p:cNvPr id="305" name="Shape 305"/>
          <p:cNvSpPr/>
          <p:nvPr/>
        </p:nvSpPr>
        <p:spPr>
          <a:xfrm>
            <a:off x="2971800" y="2895600"/>
            <a:ext cx="228600" cy="0"/>
          </a:xfrm>
          <a:prstGeom prst="line">
            <a:avLst/>
          </a:prstGeom>
          <a:ln>
            <a:solidFill/>
            <a:round/>
            <a:tailEnd type="triangle"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06" name="Shape 306"/>
          <p:cNvSpPr/>
          <p:nvPr/>
        </p:nvSpPr>
        <p:spPr>
          <a:xfrm>
            <a:off x="6781800" y="3276600"/>
            <a:ext cx="457200" cy="0"/>
          </a:xfrm>
          <a:prstGeom prst="line">
            <a:avLst/>
          </a:prstGeom>
          <a:ln>
            <a:solidFill/>
            <a:round/>
            <a:tailEnd type="triangle"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07" name="Shape 307"/>
          <p:cNvSpPr/>
          <p:nvPr/>
        </p:nvSpPr>
        <p:spPr>
          <a:xfrm>
            <a:off x="1789281" y="5105400"/>
            <a:ext cx="5228889" cy="12090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/>
          <a:p>
            <a:pPr lvl="0" algn="ctr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07F09"/>
                </a:solidFill>
                <a:effectLst>
                  <a:outerShdw blurRad="38100" dist="38100" dir="2700000" rotWithShape="0">
                    <a:srgbClr val="000000"/>
                  </a:outerShdw>
                </a:effectLst>
              </a:rPr>
              <a:t>Currency Markets  </a:t>
            </a:r>
            <a:endParaRPr sz="2100" b="1">
              <a:solidFill>
                <a:srgbClr val="FF8900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algn="ctr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07F09"/>
                </a:solidFill>
                <a:effectLst>
                  <a:outerShdw blurRad="38100" dist="38100" dir="2700000" rotWithShape="0">
                    <a:srgbClr val="000000"/>
                  </a:outerShdw>
                </a:effectLst>
              </a:rPr>
              <a:t>Supply and Demand</a:t>
            </a:r>
          </a:p>
        </p:txBody>
      </p:sp>
      <p:sp>
        <p:nvSpPr>
          <p:cNvPr id="308" name="Shape 308"/>
          <p:cNvSpPr/>
          <p:nvPr/>
        </p:nvSpPr>
        <p:spPr>
          <a:xfrm>
            <a:off x="703939" y="503014"/>
            <a:ext cx="7050322" cy="1361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/>
          <a:p>
            <a:pPr lvl="0" algn="ctr">
              <a:defRPr sz="1800" b="0">
                <a:solidFill>
                  <a:srgbClr val="000000"/>
                </a:solidFill>
              </a:defRPr>
            </a:pPr>
            <a:r>
              <a:rPr sz="2100" b="1">
                <a:solidFill>
                  <a:srgbClr val="FF8900"/>
                </a:solidFill>
              </a:rPr>
              <a:t>The supplier of one currency is the consumer </a:t>
            </a:r>
          </a:p>
          <a:p>
            <a:pPr lvl="0" algn="ctr">
              <a:defRPr sz="1800" b="0">
                <a:solidFill>
                  <a:srgbClr val="000000"/>
                </a:solidFill>
              </a:defRPr>
            </a:pPr>
            <a:r>
              <a:rPr sz="2100" b="1">
                <a:solidFill>
                  <a:srgbClr val="FF8900"/>
                </a:solidFill>
              </a:rPr>
              <a:t>of the other currency.</a:t>
            </a:r>
          </a:p>
          <a:p>
            <a:pPr lvl="0" algn="ctr">
              <a:defRPr sz="1800" b="0">
                <a:solidFill>
                  <a:srgbClr val="000000"/>
                </a:solidFill>
              </a:defRPr>
            </a:pPr>
            <a:r>
              <a:rPr sz="2100" b="1" i="1">
                <a:solidFill>
                  <a:srgbClr val="050D06"/>
                </a:solidFill>
              </a:rPr>
              <a:t>The sellers of Dollars IS the buyer of Yen </a:t>
            </a:r>
          </a:p>
          <a:p>
            <a:pPr lvl="0" algn="ctr">
              <a:defRPr sz="1800" b="0">
                <a:solidFill>
                  <a:srgbClr val="000000"/>
                </a:solidFill>
              </a:defRPr>
            </a:pPr>
            <a:r>
              <a:rPr sz="2100" b="1" i="1">
                <a:solidFill>
                  <a:srgbClr val="050D06"/>
                </a:solidFill>
              </a:rPr>
              <a:t>and the seller of Yen IS the buyer of Dollars</a:t>
            </a:r>
          </a:p>
        </p:txBody>
      </p:sp>
    </p:spTree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Shape 310"/>
          <p:cNvSpPr>
            <a:spLocks noGrp="1"/>
          </p:cNvSpPr>
          <p:nvPr>
            <p:ph type="title"/>
          </p:nvPr>
        </p:nvSpPr>
        <p:spPr>
          <a:xfrm>
            <a:off x="761999" y="4267200"/>
            <a:ext cx="8183565" cy="1050925"/>
          </a:xfrm>
          <a:prstGeom prst="rect">
            <a:avLst/>
          </a:prstGeom>
        </p:spPr>
        <p:txBody>
          <a:bodyPr/>
          <a:lstStyle>
            <a:lvl1pPr>
              <a:defRPr sz="3200">
                <a:effectLst>
                  <a:outerShdw blurRad="38100" dist="38100" dir="2700000" rotWithShape="0">
                    <a:srgbClr val="000000"/>
                  </a:outerShdw>
                </a:effectLst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effectLst/>
              </a:defRPr>
            </a:pPr>
            <a:r>
              <a:rPr sz="3200" b="1">
                <a:solidFill>
                  <a:srgbClr val="FF8D3E"/>
                </a:solidFill>
                <a:effectLst>
                  <a:outerShdw blurRad="38100" dist="38100" dir="2700000" rotWithShape="0">
                    <a:srgbClr val="000000"/>
                  </a:outerShdw>
                </a:effectLst>
              </a:rPr>
              <a:t>Determinants of Exchange Rates</a:t>
            </a:r>
          </a:p>
        </p:txBody>
      </p:sp>
      <p:sp>
        <p:nvSpPr>
          <p:cNvPr id="311" name="Shape 311"/>
          <p:cNvSpPr>
            <a:spLocks noGrp="1"/>
          </p:cNvSpPr>
          <p:nvPr>
            <p:ph type="body" idx="1"/>
          </p:nvPr>
        </p:nvSpPr>
        <p:spPr>
          <a:xfrm>
            <a:off x="609599" y="990600"/>
            <a:ext cx="8183565" cy="4187825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>
              <a:defRPr sz="1800"/>
            </a:pPr>
            <a:r>
              <a:rPr sz="2800">
                <a:effectLst>
                  <a:outerShdw blurRad="38100" dist="38100" dir="2700000" rotWithShape="0">
                    <a:srgbClr val="FFFFFF"/>
                  </a:outerShdw>
                </a:effectLst>
              </a:rPr>
              <a:t>Changes in any of the following:</a:t>
            </a:r>
          </a:p>
          <a:p>
            <a:pPr lvl="0">
              <a:defRPr sz="1800"/>
            </a:pPr>
            <a:endParaRPr sz="2800">
              <a:effectLst>
                <a:outerShdw blurRad="38100" dist="38100" dir="2700000" rotWithShape="0">
                  <a:srgbClr val="FFFFFF"/>
                </a:outerShdw>
              </a:effectLst>
            </a:endParaRPr>
          </a:p>
          <a:p>
            <a:pPr marL="547687" lvl="1" indent="-200025">
              <a:defRPr sz="1800"/>
            </a:pPr>
            <a:r>
              <a:rPr sz="2400">
                <a:effectLst>
                  <a:outerShdw blurRad="38100" dist="38100" dir="2700000" rotWithShape="0">
                    <a:srgbClr val="FFFFFF"/>
                  </a:outerShdw>
                </a:effectLst>
              </a:rPr>
              <a:t>Relative real interest rates</a:t>
            </a:r>
            <a:endParaRPr sz="2400"/>
          </a:p>
          <a:p>
            <a:pPr marL="547687" lvl="1" indent="-200025">
              <a:defRPr sz="1800"/>
            </a:pPr>
            <a:r>
              <a:rPr sz="2400">
                <a:effectLst>
                  <a:outerShdw blurRad="38100" dist="38100" dir="2700000" rotWithShape="0">
                    <a:srgbClr val="FFFFFF"/>
                  </a:outerShdw>
                </a:effectLst>
              </a:rPr>
              <a:t>Relative price levels</a:t>
            </a:r>
            <a:endParaRPr sz="2400"/>
          </a:p>
          <a:p>
            <a:pPr marL="547687" lvl="1" indent="-200025">
              <a:defRPr sz="1800"/>
            </a:pPr>
            <a:r>
              <a:rPr sz="2400">
                <a:effectLst>
                  <a:outerShdw blurRad="38100" dist="38100" dir="2700000" rotWithShape="0">
                    <a:srgbClr val="FFFFFF"/>
                  </a:outerShdw>
                </a:effectLst>
              </a:rPr>
              <a:t>Relative national income</a:t>
            </a:r>
            <a:endParaRPr sz="2400"/>
          </a:p>
          <a:p>
            <a:pPr marL="547687" lvl="1" indent="-200025">
              <a:defRPr sz="1800"/>
            </a:pPr>
            <a:r>
              <a:rPr sz="2400">
                <a:effectLst>
                  <a:outerShdw blurRad="38100" dist="38100" dir="2700000" rotWithShape="0">
                    <a:srgbClr val="FFFFFF"/>
                  </a:outerShdw>
                </a:effectLst>
              </a:rPr>
              <a:t>Taste for imports</a:t>
            </a:r>
            <a:endParaRPr sz="2400"/>
          </a:p>
          <a:p>
            <a:pPr marL="547687" lvl="1" indent="-200025">
              <a:defRPr sz="1800"/>
            </a:pPr>
            <a:r>
              <a:rPr sz="2400">
                <a:effectLst>
                  <a:outerShdw blurRad="38100" dist="38100" dir="2700000" rotWithShape="0">
                    <a:srgbClr val="FFFFFF"/>
                  </a:outerShdw>
                </a:effectLst>
              </a:rPr>
              <a:t>Speculation</a:t>
            </a:r>
          </a:p>
        </p:txBody>
      </p:sp>
    </p:spTree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Shape 313"/>
          <p:cNvSpPr>
            <a:spLocks noGrp="1"/>
          </p:cNvSpPr>
          <p:nvPr>
            <p:ph type="title"/>
          </p:nvPr>
        </p:nvSpPr>
        <p:spPr>
          <a:xfrm>
            <a:off x="380999" y="4343400"/>
            <a:ext cx="8183565" cy="669925"/>
          </a:xfrm>
          <a:prstGeom prst="rect">
            <a:avLst/>
          </a:prstGeom>
        </p:spPr>
        <p:txBody>
          <a:bodyPr/>
          <a:lstStyle>
            <a:lvl1pPr algn="ctr">
              <a:defRPr>
                <a:effectLst>
                  <a:outerShdw blurRad="38100" dist="38100" dir="2700000" rotWithShape="0">
                    <a:srgbClr val="000000"/>
                  </a:outerShdw>
                </a:effectLst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effectLst/>
              </a:defRPr>
            </a:pPr>
            <a:r>
              <a:rPr sz="3600" b="1">
                <a:solidFill>
                  <a:srgbClr val="FF8D3E"/>
                </a:solidFill>
                <a:effectLst>
                  <a:outerShdw blurRad="38100" dist="38100" dir="2700000" rotWithShape="0">
                    <a:srgbClr val="000000"/>
                  </a:outerShdw>
                </a:effectLst>
              </a:rPr>
              <a:t>Aggregate Supply and Demand</a:t>
            </a:r>
          </a:p>
        </p:txBody>
      </p:sp>
      <p:sp>
        <p:nvSpPr>
          <p:cNvPr id="314" name="Shape 314"/>
          <p:cNvSpPr/>
          <p:nvPr/>
        </p:nvSpPr>
        <p:spPr>
          <a:xfrm flipH="1">
            <a:off x="3200400" y="1295400"/>
            <a:ext cx="1" cy="1981200"/>
          </a:xfrm>
          <a:prstGeom prst="line">
            <a:avLst/>
          </a:prstGeom>
          <a:ln w="28575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15" name="Shape 315"/>
          <p:cNvSpPr/>
          <p:nvPr/>
        </p:nvSpPr>
        <p:spPr>
          <a:xfrm>
            <a:off x="3200400" y="3276600"/>
            <a:ext cx="2819400" cy="0"/>
          </a:xfrm>
          <a:prstGeom prst="line">
            <a:avLst/>
          </a:prstGeom>
          <a:ln w="28575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16" name="Shape 316"/>
          <p:cNvSpPr/>
          <p:nvPr/>
        </p:nvSpPr>
        <p:spPr>
          <a:xfrm>
            <a:off x="2286000" y="1219200"/>
            <a:ext cx="444938" cy="393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effectLst/>
              </a:defRPr>
            </a:pPr>
            <a:r>
              <a:rPr sz="2100" b="1">
                <a:solidFill>
                  <a:srgbClr val="FF89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</a:rPr>
              <a:t>PL</a:t>
            </a:r>
          </a:p>
        </p:txBody>
      </p:sp>
      <p:sp>
        <p:nvSpPr>
          <p:cNvPr id="317" name="Shape 317"/>
          <p:cNvSpPr/>
          <p:nvPr/>
        </p:nvSpPr>
        <p:spPr>
          <a:xfrm>
            <a:off x="5791200" y="3429000"/>
            <a:ext cx="874680" cy="393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effectLst/>
              </a:defRPr>
            </a:pPr>
            <a:r>
              <a:rPr sz="2100" b="1">
                <a:solidFill>
                  <a:srgbClr val="FF89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</a:rPr>
              <a:t>RGDP</a:t>
            </a:r>
          </a:p>
        </p:txBody>
      </p:sp>
      <p:sp>
        <p:nvSpPr>
          <p:cNvPr id="318" name="Shape 318"/>
          <p:cNvSpPr/>
          <p:nvPr/>
        </p:nvSpPr>
        <p:spPr>
          <a:xfrm>
            <a:off x="4267200" y="1371600"/>
            <a:ext cx="0" cy="1905000"/>
          </a:xfrm>
          <a:prstGeom prst="line">
            <a:avLst/>
          </a:prstGeom>
          <a:ln w="28575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19" name="Shape 319"/>
          <p:cNvSpPr/>
          <p:nvPr/>
        </p:nvSpPr>
        <p:spPr>
          <a:xfrm>
            <a:off x="3886200" y="1066800"/>
            <a:ext cx="781050" cy="292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effectLst/>
              </a:defRPr>
            </a:pPr>
            <a:r>
              <a:rPr sz="1400" b="1">
                <a:solidFill>
                  <a:srgbClr val="FF89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</a:rPr>
              <a:t>LRAS</a:t>
            </a:r>
          </a:p>
        </p:txBody>
      </p:sp>
      <p:sp>
        <p:nvSpPr>
          <p:cNvPr id="320" name="Shape 320"/>
          <p:cNvSpPr/>
          <p:nvPr/>
        </p:nvSpPr>
        <p:spPr>
          <a:xfrm>
            <a:off x="4114800" y="3429000"/>
            <a:ext cx="370841" cy="393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effectLst/>
              </a:defRPr>
            </a:pPr>
            <a:r>
              <a:rPr sz="2100" b="1">
                <a:solidFill>
                  <a:srgbClr val="FF89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</a:rPr>
              <a:t>Yf</a:t>
            </a:r>
          </a:p>
        </p:txBody>
      </p:sp>
      <p:sp>
        <p:nvSpPr>
          <p:cNvPr id="321" name="Shape 321"/>
          <p:cNvSpPr/>
          <p:nvPr/>
        </p:nvSpPr>
        <p:spPr>
          <a:xfrm flipV="1">
            <a:off x="3581400" y="1828800"/>
            <a:ext cx="1752601" cy="914400"/>
          </a:xfrm>
          <a:prstGeom prst="line">
            <a:avLst/>
          </a:prstGeom>
          <a:ln w="28575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22" name="Shape 322"/>
          <p:cNvSpPr/>
          <p:nvPr/>
        </p:nvSpPr>
        <p:spPr>
          <a:xfrm>
            <a:off x="5410200" y="1676400"/>
            <a:ext cx="598126" cy="292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400"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effectLst/>
              </a:defRPr>
            </a:pPr>
            <a:r>
              <a:rPr sz="1400" b="1">
                <a:solidFill>
                  <a:srgbClr val="FF89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</a:rPr>
              <a:t>SRAS</a:t>
            </a:r>
          </a:p>
        </p:txBody>
      </p:sp>
      <p:sp>
        <p:nvSpPr>
          <p:cNvPr id="323" name="Shape 323"/>
          <p:cNvSpPr/>
          <p:nvPr/>
        </p:nvSpPr>
        <p:spPr>
          <a:xfrm>
            <a:off x="3581399" y="1981200"/>
            <a:ext cx="1524001" cy="914400"/>
          </a:xfrm>
          <a:prstGeom prst="line">
            <a:avLst/>
          </a:prstGeom>
          <a:ln w="28575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24" name="Shape 324"/>
          <p:cNvSpPr/>
          <p:nvPr/>
        </p:nvSpPr>
        <p:spPr>
          <a:xfrm>
            <a:off x="5181600" y="2743200"/>
            <a:ext cx="1428178" cy="292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400"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effectLst/>
              </a:defRPr>
            </a:pPr>
            <a:r>
              <a:rPr sz="1400" b="1">
                <a:solidFill>
                  <a:srgbClr val="FF89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</a:rPr>
              <a:t>AD=C+Ig+G+Xn</a:t>
            </a:r>
          </a:p>
        </p:txBody>
      </p:sp>
      <p:sp>
        <p:nvSpPr>
          <p:cNvPr id="325" name="Shape 325"/>
          <p:cNvSpPr/>
          <p:nvPr/>
        </p:nvSpPr>
        <p:spPr>
          <a:xfrm flipH="1">
            <a:off x="3200400" y="2362200"/>
            <a:ext cx="990600" cy="0"/>
          </a:xfrm>
          <a:prstGeom prst="line">
            <a:avLst/>
          </a:prstGeom>
          <a:ln>
            <a:solidFill/>
            <a:prstDash val="lgDash"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26" name="Shape 326"/>
          <p:cNvSpPr/>
          <p:nvPr/>
        </p:nvSpPr>
        <p:spPr>
          <a:xfrm>
            <a:off x="2667000" y="2209800"/>
            <a:ext cx="430223" cy="292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400"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effectLst/>
              </a:defRPr>
            </a:pPr>
            <a:r>
              <a:rPr sz="1400" b="1">
                <a:solidFill>
                  <a:srgbClr val="FF89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</a:rPr>
              <a:t>PL1</a:t>
            </a:r>
          </a:p>
        </p:txBody>
      </p:sp>
    </p:spTree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Shape 328"/>
          <p:cNvSpPr>
            <a:spLocks noGrp="1"/>
          </p:cNvSpPr>
          <p:nvPr>
            <p:ph type="title"/>
          </p:nvPr>
        </p:nvSpPr>
        <p:spPr>
          <a:xfrm>
            <a:off x="518318" y="4865984"/>
            <a:ext cx="8183564" cy="769073"/>
          </a:xfrm>
          <a:prstGeom prst="rect">
            <a:avLst/>
          </a:prstGeom>
        </p:spPr>
        <p:txBody>
          <a:bodyPr/>
          <a:lstStyle>
            <a:lvl1pPr algn="ctr">
              <a:defRPr>
                <a:effectLst>
                  <a:outerShdw blurRad="38100" dist="38100" dir="2700000" rotWithShape="0">
                    <a:srgbClr val="000000"/>
                  </a:outerShdw>
                </a:effectLst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effectLst/>
              </a:defRPr>
            </a:pPr>
            <a:r>
              <a:rPr sz="3600" b="1">
                <a:solidFill>
                  <a:srgbClr val="FF8D3E"/>
                </a:solidFill>
                <a:effectLst>
                  <a:outerShdw blurRad="38100" dist="38100" dir="2700000" rotWithShape="0">
                    <a:srgbClr val="000000"/>
                  </a:outerShdw>
                </a:effectLst>
              </a:rPr>
              <a:t>Long-run Aggregate Supply</a:t>
            </a:r>
          </a:p>
        </p:txBody>
      </p:sp>
      <p:sp>
        <p:nvSpPr>
          <p:cNvPr id="329" name="Shape 329"/>
          <p:cNvSpPr/>
          <p:nvPr/>
        </p:nvSpPr>
        <p:spPr>
          <a:xfrm flipH="1">
            <a:off x="1523999" y="1778198"/>
            <a:ext cx="2" cy="1981201"/>
          </a:xfrm>
          <a:prstGeom prst="line">
            <a:avLst/>
          </a:prstGeom>
          <a:ln w="28575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30" name="Shape 330"/>
          <p:cNvSpPr/>
          <p:nvPr/>
        </p:nvSpPr>
        <p:spPr>
          <a:xfrm>
            <a:off x="1490133" y="3818466"/>
            <a:ext cx="2819401" cy="1"/>
          </a:xfrm>
          <a:prstGeom prst="line">
            <a:avLst/>
          </a:prstGeom>
          <a:ln w="28575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31" name="Shape 331"/>
          <p:cNvSpPr/>
          <p:nvPr/>
        </p:nvSpPr>
        <p:spPr>
          <a:xfrm>
            <a:off x="948266" y="1127159"/>
            <a:ext cx="444939" cy="393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effectLst/>
              </a:defRPr>
            </a:pPr>
            <a:r>
              <a:rPr sz="2100" b="1">
                <a:solidFill>
                  <a:srgbClr val="FF89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</a:rPr>
              <a:t>PL</a:t>
            </a:r>
          </a:p>
        </p:txBody>
      </p:sp>
      <p:sp>
        <p:nvSpPr>
          <p:cNvPr id="332" name="Shape 332"/>
          <p:cNvSpPr/>
          <p:nvPr/>
        </p:nvSpPr>
        <p:spPr>
          <a:xfrm>
            <a:off x="3589866" y="4003211"/>
            <a:ext cx="874680" cy="393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effectLst/>
              </a:defRPr>
            </a:pPr>
            <a:r>
              <a:rPr sz="2100" b="1">
                <a:solidFill>
                  <a:srgbClr val="FF89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</a:rPr>
              <a:t>RGDP</a:t>
            </a:r>
          </a:p>
        </p:txBody>
      </p:sp>
      <p:sp>
        <p:nvSpPr>
          <p:cNvPr id="333" name="Shape 333"/>
          <p:cNvSpPr/>
          <p:nvPr/>
        </p:nvSpPr>
        <p:spPr>
          <a:xfrm flipH="1">
            <a:off x="2899833" y="1854398"/>
            <a:ext cx="1" cy="1905001"/>
          </a:xfrm>
          <a:prstGeom prst="line">
            <a:avLst/>
          </a:prstGeom>
          <a:ln w="28575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34" name="Shape 334"/>
          <p:cNvSpPr/>
          <p:nvPr/>
        </p:nvSpPr>
        <p:spPr>
          <a:xfrm>
            <a:off x="2509308" y="1520794"/>
            <a:ext cx="781051" cy="292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effectLst/>
              </a:defRPr>
            </a:pPr>
            <a:r>
              <a:rPr sz="1400" b="1">
                <a:solidFill>
                  <a:srgbClr val="FF89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</a:rPr>
              <a:t>LRAS </a:t>
            </a:r>
          </a:p>
        </p:txBody>
      </p:sp>
      <p:sp>
        <p:nvSpPr>
          <p:cNvPr id="335" name="Shape 335"/>
          <p:cNvSpPr/>
          <p:nvPr/>
        </p:nvSpPr>
        <p:spPr>
          <a:xfrm>
            <a:off x="2603201" y="3804179"/>
            <a:ext cx="370841" cy="393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effectLst/>
              </a:defRPr>
            </a:pPr>
            <a:r>
              <a:rPr sz="2100" b="1">
                <a:solidFill>
                  <a:srgbClr val="FF89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</a:rPr>
              <a:t>Yf</a:t>
            </a:r>
          </a:p>
        </p:txBody>
      </p:sp>
      <p:sp>
        <p:nvSpPr>
          <p:cNvPr id="336" name="Shape 336"/>
          <p:cNvSpPr/>
          <p:nvPr/>
        </p:nvSpPr>
        <p:spPr>
          <a:xfrm>
            <a:off x="3563993" y="1304958"/>
            <a:ext cx="3436886" cy="2184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/>
          <a:p>
            <a:pPr marL="265113" lvl="0" indent="-265113">
              <a:lnSpc>
                <a:spcPct val="90000"/>
              </a:lnSpc>
              <a:spcBef>
                <a:spcPts val="200"/>
              </a:spcBef>
              <a:buClr>
                <a:srgbClr val="F07F09"/>
              </a:buClr>
              <a:buSzPct val="80000"/>
              <a:buFont typeface="Wingdings 2"/>
              <a:buChar char="●"/>
              <a:defRPr sz="1800" b="0">
                <a:solidFill>
                  <a:srgbClr val="000000"/>
                </a:solidFill>
              </a:defRPr>
            </a:pPr>
            <a:r>
              <a:rPr sz="2800" u="sng">
                <a:effectLst>
                  <a:outerShdw blurRad="38100" dist="38100" dir="2700000" rotWithShape="0">
                    <a:srgbClr val="FFFFFF"/>
                  </a:outerShdw>
                </a:effectLst>
              </a:rPr>
              <a:t>Determinants:</a:t>
            </a:r>
          </a:p>
          <a:p>
            <a:pPr lvl="0">
              <a:lnSpc>
                <a:spcPct val="90000"/>
              </a:lnSpc>
              <a:spcBef>
                <a:spcPts val="200"/>
              </a:spcBef>
              <a:defRPr sz="1800" b="0">
                <a:solidFill>
                  <a:srgbClr val="000000"/>
                </a:solidFill>
              </a:defRPr>
            </a:pPr>
            <a:r>
              <a:rPr sz="2200" i="1">
                <a:effectLst>
                  <a:outerShdw blurRad="38100" dist="38100" dir="2700000" rotWithShape="0">
                    <a:srgbClr val="FFFFFF"/>
                  </a:outerShdw>
                </a:effectLst>
              </a:rPr>
              <a:t>changes in technology,</a:t>
            </a:r>
          </a:p>
          <a:p>
            <a:pPr lvl="0">
              <a:lnSpc>
                <a:spcPct val="90000"/>
              </a:lnSpc>
              <a:spcBef>
                <a:spcPts val="200"/>
              </a:spcBef>
              <a:defRPr sz="1800" b="0">
                <a:solidFill>
                  <a:srgbClr val="000000"/>
                </a:solidFill>
              </a:defRPr>
            </a:pPr>
            <a:r>
              <a:rPr sz="2200" i="1">
                <a:effectLst>
                  <a:outerShdw blurRad="38100" dist="38100" dir="2700000" rotWithShape="0">
                    <a:srgbClr val="FFFFFF"/>
                  </a:outerShdw>
                </a:effectLst>
              </a:rPr>
              <a:t>productivity, and the </a:t>
            </a:r>
          </a:p>
          <a:p>
            <a:pPr lvl="0">
              <a:lnSpc>
                <a:spcPct val="90000"/>
              </a:lnSpc>
              <a:spcBef>
                <a:spcPts val="200"/>
              </a:spcBef>
              <a:defRPr sz="1800" b="0">
                <a:solidFill>
                  <a:srgbClr val="000000"/>
                </a:solidFill>
              </a:defRPr>
            </a:pPr>
            <a:r>
              <a:rPr sz="2200" i="1">
                <a:effectLst>
                  <a:outerShdw blurRad="38100" dist="38100" dir="2700000" rotWithShape="0">
                    <a:srgbClr val="FFFFFF"/>
                  </a:outerShdw>
                </a:effectLst>
              </a:rPr>
              <a:t>quantity or quality of </a:t>
            </a:r>
          </a:p>
          <a:p>
            <a:pPr lvl="0">
              <a:lnSpc>
                <a:spcPct val="90000"/>
              </a:lnSpc>
              <a:spcBef>
                <a:spcPts val="200"/>
              </a:spcBef>
              <a:defRPr sz="1800" b="0">
                <a:solidFill>
                  <a:srgbClr val="000000"/>
                </a:solidFill>
              </a:defRPr>
            </a:pPr>
            <a:r>
              <a:rPr sz="2200" i="1">
                <a:effectLst>
                  <a:outerShdw blurRad="38100" dist="38100" dir="2700000" rotWithShape="0">
                    <a:srgbClr val="FFFFFF"/>
                  </a:outerShdw>
                </a:effectLst>
              </a:rPr>
              <a:t>land, labor, capital</a:t>
            </a:r>
          </a:p>
        </p:txBody>
      </p:sp>
    </p:spTree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Shape 338"/>
          <p:cNvSpPr>
            <a:spLocks noGrp="1"/>
          </p:cNvSpPr>
          <p:nvPr>
            <p:ph type="title"/>
          </p:nvPr>
        </p:nvSpPr>
        <p:spPr>
          <a:xfrm>
            <a:off x="518318" y="3954627"/>
            <a:ext cx="8183564" cy="1766949"/>
          </a:xfrm>
          <a:prstGeom prst="rect">
            <a:avLst/>
          </a:prstGeom>
        </p:spPr>
        <p:txBody>
          <a:bodyPr/>
          <a:lstStyle/>
          <a:p>
            <a:pPr lvl="0" algn="ctr" defTabSz="905255">
              <a:defRPr sz="1800" b="0">
                <a:solidFill>
                  <a:srgbClr val="000000"/>
                </a:solidFill>
                <a:effectLst/>
              </a:defRPr>
            </a:pPr>
            <a:r>
              <a:rPr sz="3564" b="1">
                <a:solidFill>
                  <a:srgbClr val="FF8D3E"/>
                </a:solidFill>
                <a:effectLst>
                  <a:outerShdw blurRad="37719" dist="37719" dir="2700000" rotWithShape="0">
                    <a:srgbClr val="000000"/>
                  </a:outerShdw>
                </a:effectLst>
              </a:rPr>
              <a:t> Using LRAS to illustrate </a:t>
            </a:r>
          </a:p>
          <a:p>
            <a:pPr lvl="0" algn="ctr" defTabSz="905255">
              <a:defRPr sz="1800" b="0">
                <a:solidFill>
                  <a:srgbClr val="000000"/>
                </a:solidFill>
                <a:effectLst/>
              </a:defRPr>
            </a:pPr>
            <a:r>
              <a:rPr sz="3564" b="1">
                <a:solidFill>
                  <a:srgbClr val="FF8D3E"/>
                </a:solidFill>
                <a:effectLst>
                  <a:outerShdw blurRad="37719" dist="37719" dir="2700000" rotWithShape="0">
                    <a:srgbClr val="000000"/>
                  </a:outerShdw>
                </a:effectLst>
              </a:rPr>
              <a:t>Economic Growth </a:t>
            </a:r>
          </a:p>
          <a:p>
            <a:pPr lvl="0" algn="ctr" defTabSz="905255">
              <a:defRPr sz="1800" b="0">
                <a:solidFill>
                  <a:srgbClr val="000000"/>
                </a:solidFill>
                <a:effectLst/>
              </a:defRPr>
            </a:pPr>
            <a:r>
              <a:rPr sz="3564" b="1">
                <a:solidFill>
                  <a:srgbClr val="FF8D3E"/>
                </a:solidFill>
                <a:effectLst>
                  <a:outerShdw blurRad="37719" dist="37719" dir="2700000" rotWithShape="0">
                    <a:srgbClr val="000000"/>
                  </a:outerShdw>
                </a:effectLst>
              </a:rPr>
              <a:t>(a </a:t>
            </a:r>
            <a:r>
              <a:rPr sz="3564" b="1" u="sng">
                <a:solidFill>
                  <a:srgbClr val="FF8D3E"/>
                </a:solidFill>
                <a:effectLst>
                  <a:outerShdw blurRad="37719" dist="37719" dir="2700000" rotWithShape="0">
                    <a:srgbClr val="000000"/>
                  </a:outerShdw>
                </a:effectLst>
              </a:rPr>
              <a:t>LONG RUN</a:t>
            </a:r>
            <a:r>
              <a:rPr sz="3564" b="1">
                <a:solidFill>
                  <a:srgbClr val="FF8D3E"/>
                </a:solidFill>
                <a:effectLst>
                  <a:outerShdw blurRad="37719" dist="37719" dir="2700000" rotWithShape="0">
                    <a:srgbClr val="000000"/>
                  </a:outerShdw>
                </a:effectLst>
              </a:rPr>
              <a:t> concept)</a:t>
            </a:r>
          </a:p>
        </p:txBody>
      </p:sp>
      <p:sp>
        <p:nvSpPr>
          <p:cNvPr id="339" name="Shape 339"/>
          <p:cNvSpPr/>
          <p:nvPr/>
        </p:nvSpPr>
        <p:spPr>
          <a:xfrm flipH="1">
            <a:off x="3200400" y="1295400"/>
            <a:ext cx="1" cy="1981200"/>
          </a:xfrm>
          <a:prstGeom prst="line">
            <a:avLst/>
          </a:prstGeom>
          <a:ln w="28575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40" name="Shape 340"/>
          <p:cNvSpPr/>
          <p:nvPr/>
        </p:nvSpPr>
        <p:spPr>
          <a:xfrm>
            <a:off x="3200400" y="3276600"/>
            <a:ext cx="2819400" cy="0"/>
          </a:xfrm>
          <a:prstGeom prst="line">
            <a:avLst/>
          </a:prstGeom>
          <a:ln w="28575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41" name="Shape 341"/>
          <p:cNvSpPr/>
          <p:nvPr/>
        </p:nvSpPr>
        <p:spPr>
          <a:xfrm>
            <a:off x="2286000" y="1219200"/>
            <a:ext cx="444938" cy="393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effectLst/>
              </a:defRPr>
            </a:pPr>
            <a:r>
              <a:rPr sz="2100" b="1">
                <a:solidFill>
                  <a:srgbClr val="FF89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</a:rPr>
              <a:t>PL</a:t>
            </a:r>
          </a:p>
        </p:txBody>
      </p:sp>
      <p:sp>
        <p:nvSpPr>
          <p:cNvPr id="342" name="Shape 342"/>
          <p:cNvSpPr/>
          <p:nvPr/>
        </p:nvSpPr>
        <p:spPr>
          <a:xfrm>
            <a:off x="5791200" y="3429000"/>
            <a:ext cx="874680" cy="393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effectLst/>
              </a:defRPr>
            </a:pPr>
            <a:r>
              <a:rPr sz="2100" b="1">
                <a:solidFill>
                  <a:srgbClr val="FF89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</a:rPr>
              <a:t>RGDP</a:t>
            </a:r>
          </a:p>
        </p:txBody>
      </p:sp>
      <p:sp>
        <p:nvSpPr>
          <p:cNvPr id="343" name="Shape 343"/>
          <p:cNvSpPr/>
          <p:nvPr/>
        </p:nvSpPr>
        <p:spPr>
          <a:xfrm>
            <a:off x="4044950" y="1371600"/>
            <a:ext cx="0" cy="1905000"/>
          </a:xfrm>
          <a:prstGeom prst="line">
            <a:avLst/>
          </a:prstGeom>
          <a:ln w="28575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44" name="Shape 344"/>
          <p:cNvSpPr/>
          <p:nvPr/>
        </p:nvSpPr>
        <p:spPr>
          <a:xfrm>
            <a:off x="3674160" y="1044676"/>
            <a:ext cx="781051" cy="292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effectLst/>
              </a:defRPr>
            </a:pPr>
            <a:r>
              <a:rPr sz="1400" b="1">
                <a:solidFill>
                  <a:srgbClr val="FF89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</a:rPr>
              <a:t>LRAS 1</a:t>
            </a:r>
          </a:p>
        </p:txBody>
      </p:sp>
      <p:sp>
        <p:nvSpPr>
          <p:cNvPr id="345" name="Shape 345"/>
          <p:cNvSpPr/>
          <p:nvPr/>
        </p:nvSpPr>
        <p:spPr>
          <a:xfrm>
            <a:off x="3762605" y="3314700"/>
            <a:ext cx="593265" cy="393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effectLst/>
              </a:defRPr>
            </a:pPr>
            <a:r>
              <a:rPr sz="2100" b="1">
                <a:solidFill>
                  <a:srgbClr val="FF89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</a:rPr>
              <a:t>Yf 1</a:t>
            </a:r>
          </a:p>
        </p:txBody>
      </p:sp>
      <p:sp>
        <p:nvSpPr>
          <p:cNvPr id="346" name="Shape 346"/>
          <p:cNvSpPr/>
          <p:nvPr/>
        </p:nvSpPr>
        <p:spPr>
          <a:xfrm>
            <a:off x="5039861" y="1333500"/>
            <a:ext cx="1" cy="1905000"/>
          </a:xfrm>
          <a:prstGeom prst="line">
            <a:avLst/>
          </a:prstGeom>
          <a:ln w="28575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47" name="Shape 347"/>
          <p:cNvSpPr/>
          <p:nvPr/>
        </p:nvSpPr>
        <p:spPr>
          <a:xfrm>
            <a:off x="4649336" y="1044676"/>
            <a:ext cx="781051" cy="292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effectLst/>
              </a:defRPr>
            </a:pPr>
            <a:r>
              <a:rPr sz="1400" b="1">
                <a:solidFill>
                  <a:srgbClr val="FF89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</a:rPr>
              <a:t>LRAS 2</a:t>
            </a:r>
          </a:p>
        </p:txBody>
      </p:sp>
      <p:sp>
        <p:nvSpPr>
          <p:cNvPr id="348" name="Shape 348"/>
          <p:cNvSpPr/>
          <p:nvPr/>
        </p:nvSpPr>
        <p:spPr>
          <a:xfrm>
            <a:off x="4743229" y="3314700"/>
            <a:ext cx="593265" cy="393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effectLst/>
              </a:defRPr>
            </a:pPr>
            <a:r>
              <a:rPr sz="2100" b="1">
                <a:solidFill>
                  <a:srgbClr val="FF89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</a:rPr>
              <a:t>Yf 2</a:t>
            </a:r>
          </a:p>
        </p:txBody>
      </p:sp>
      <p:sp>
        <p:nvSpPr>
          <p:cNvPr id="349" name="Shape 349"/>
          <p:cNvSpPr/>
          <p:nvPr/>
        </p:nvSpPr>
        <p:spPr>
          <a:xfrm>
            <a:off x="5645762" y="651530"/>
            <a:ext cx="2021434" cy="1326159"/>
          </a:xfrm>
          <a:prstGeom prst="wedgeEllipseCallout">
            <a:avLst>
              <a:gd name="adj1" fmla="val -49385"/>
              <a:gd name="adj2" fmla="val 65008"/>
            </a:avLst>
          </a:prstGeom>
          <a:solidFill>
            <a:srgbClr val="FFFFFF"/>
          </a:solidFill>
          <a:ln w="42500">
            <a:solidFill>
              <a:srgbClr val="F07F09"/>
            </a:solidFill>
          </a:ln>
          <a:effectLst>
            <a:outerShdw blurRad="63500" dist="38100" dir="5400000" rotWithShape="0">
              <a:srgbClr val="000000">
                <a:alpha val="4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/>
          <a:lstStyle/>
          <a:p>
            <a:pPr lvl="0" algn="ctr">
              <a:defRPr sz="1800" b="0">
                <a:solidFill>
                  <a:srgbClr val="000000"/>
                </a:solidFill>
              </a:defRPr>
            </a:pPr>
            <a:r>
              <a:t>Economic </a:t>
            </a:r>
          </a:p>
          <a:p>
            <a:pPr lvl="0" algn="ctr">
              <a:defRPr sz="1800" b="0">
                <a:solidFill>
                  <a:srgbClr val="000000"/>
                </a:solidFill>
              </a:defRPr>
            </a:pPr>
            <a:r>
              <a:t>Growth</a:t>
            </a:r>
          </a:p>
        </p:txBody>
      </p:sp>
      <p:sp>
        <p:nvSpPr>
          <p:cNvPr id="350" name="Shape 350"/>
          <p:cNvSpPr/>
          <p:nvPr/>
        </p:nvSpPr>
        <p:spPr>
          <a:xfrm>
            <a:off x="4140779" y="2425700"/>
            <a:ext cx="874680" cy="0"/>
          </a:xfrm>
          <a:prstGeom prst="line">
            <a:avLst/>
          </a:prstGeom>
          <a:ln w="42500">
            <a:solidFill>
              <a:srgbClr val="F07F09"/>
            </a:solidFill>
            <a:tailEnd type="triangle"/>
          </a:ln>
          <a:effectLst>
            <a:outerShdw blurRad="63500" dist="38100" dir="5400000" rotWithShape="0">
              <a:srgbClr val="000000">
                <a:alpha val="40000"/>
              </a:srgbClr>
            </a:outerShdw>
          </a:effectLst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  <a:effectLst>
            <a:outerShdw blurRad="101600" dist="71309" dir="5400000" rotWithShape="0">
              <a:srgbClr val="000000">
                <a:alpha val="75000"/>
              </a:srgbClr>
            </a:outerShdw>
          </a:effectLst>
        </p:spPr>
        <p:txBody>
          <a:bodyPr/>
          <a:lstStyle>
            <a:lvl1pPr algn="ctr"/>
          </a:lstStyle>
          <a:p>
            <a:pPr lvl="0">
              <a:defRPr sz="1800" b="0">
                <a:solidFill>
                  <a:srgbClr val="000000"/>
                </a:solidFill>
                <a:effectLst/>
              </a:defRPr>
            </a:pPr>
            <a:r>
              <a:rPr sz="3600" b="1">
                <a:solidFill>
                  <a:srgbClr val="FF8D3E"/>
                </a:solidFill>
                <a:effectLst>
                  <a:outerShdw blurRad="50800" dist="22860" dir="5400000" rotWithShape="0">
                    <a:srgbClr val="000000">
                      <a:alpha val="55000"/>
                    </a:srgbClr>
                  </a:outerShdw>
                </a:effectLst>
              </a:rPr>
              <a:t>Test Specifications</a:t>
            </a:r>
          </a:p>
        </p:txBody>
      </p:sp>
      <p:sp>
        <p:nvSpPr>
          <p:cNvPr id="78" name="Shape 78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lvl="0" indent="0" algn="ctr" defTabSz="457200">
              <a:spcBef>
                <a:spcPts val="0"/>
              </a:spcBef>
              <a:buSzTx/>
              <a:buNone/>
              <a:defRPr sz="1800"/>
            </a:pPr>
            <a:endParaRPr sz="1200" b="1" u="sng">
              <a:uFill>
                <a:solidFill/>
              </a:u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ctr" defTabSz="457200">
              <a:spcBef>
                <a:spcPts val="0"/>
              </a:spcBef>
              <a:buSzTx/>
              <a:buNone/>
              <a:defRPr sz="1800"/>
            </a:pPr>
            <a:r>
              <a:rPr b="1" u="sng">
                <a:uFill>
                  <a:solidFill/>
                </a:uFill>
                <a:latin typeface="Arial"/>
                <a:ea typeface="Arial"/>
                <a:cs typeface="Arial"/>
                <a:sym typeface="Arial"/>
              </a:rPr>
              <a:t>Multiple Choice</a:t>
            </a:r>
          </a:p>
          <a:p>
            <a:pPr marL="0" lvl="0" indent="0" algn="ctr" defTabSz="457200">
              <a:spcBef>
                <a:spcPts val="0"/>
              </a:spcBef>
              <a:buSzTx/>
              <a:buNone/>
              <a:defRPr sz="1800"/>
            </a:pPr>
            <a:endParaRPr u="sng">
              <a:uFill>
                <a:solidFill/>
              </a:uFill>
              <a:latin typeface="Arial"/>
              <a:ea typeface="Arial"/>
              <a:cs typeface="Arial"/>
              <a:sym typeface="Arial"/>
            </a:endParaRPr>
          </a:p>
          <a:p>
            <a:pPr marL="0" lvl="0" indent="0" defTabSz="457200">
              <a:spcBef>
                <a:spcPts val="0"/>
              </a:spcBef>
              <a:buSzTx/>
              <a:buNone/>
              <a:defRPr sz="1800"/>
            </a:pPr>
            <a:r>
              <a:rPr>
                <a:uFill>
                  <a:solidFill/>
                </a:uFill>
                <a:latin typeface="Arial"/>
                <a:ea typeface="Arial"/>
                <a:cs typeface="Arial"/>
                <a:sym typeface="Arial"/>
              </a:rPr>
              <a:t> 60 questions to be answered in 70 minutes (5 answer choices per question)</a:t>
            </a:r>
          </a:p>
          <a:p>
            <a:pPr marL="0" lvl="0" indent="0" defTabSz="457200">
              <a:spcBef>
                <a:spcPts val="0"/>
              </a:spcBef>
              <a:buSzTx/>
              <a:buNone/>
              <a:defRPr sz="1800"/>
            </a:pPr>
            <a:r>
              <a:rPr>
                <a:uFill>
                  <a:solidFill/>
                </a:uFill>
                <a:latin typeface="Arial"/>
                <a:ea typeface="Arial"/>
                <a:cs typeface="Arial"/>
                <a:sym typeface="Arial"/>
              </a:rPr>
              <a:t>One point is given for each correct answer. The grade on this part of the test makes up 2/3 of the AP score.</a:t>
            </a:r>
          </a:p>
          <a:p>
            <a:pPr marL="0" lvl="0" indent="0" defTabSz="457200">
              <a:spcBef>
                <a:spcPts val="0"/>
              </a:spcBef>
              <a:buSzTx/>
              <a:buNone/>
              <a:defRPr sz="1800"/>
            </a:pPr>
            <a:endParaRPr>
              <a:uFill>
                <a:solidFill/>
              </a:uFill>
              <a:latin typeface="Arial"/>
              <a:ea typeface="Arial"/>
              <a:cs typeface="Arial"/>
              <a:sym typeface="Arial"/>
            </a:endParaRPr>
          </a:p>
          <a:p>
            <a:pPr marL="0" lvl="0" indent="0" defTabSz="457200">
              <a:spcBef>
                <a:spcPts val="0"/>
              </a:spcBef>
              <a:buSzTx/>
              <a:buNone/>
              <a:defRPr sz="1800"/>
            </a:pPr>
            <a:endParaRPr b="1">
              <a:uFill>
                <a:solidFill/>
              </a:uFill>
              <a:latin typeface="Arial"/>
              <a:ea typeface="Arial"/>
              <a:cs typeface="Arial"/>
              <a:sym typeface="Arial"/>
            </a:endParaRPr>
          </a:p>
          <a:p>
            <a:pPr marL="0" lvl="0" indent="0" defTabSz="457200">
              <a:spcBef>
                <a:spcPts val="0"/>
              </a:spcBef>
              <a:buSzTx/>
              <a:buNone/>
              <a:defRPr sz="1800"/>
            </a:pPr>
            <a:r>
              <a:rPr b="1">
                <a:uFill>
                  <a:solidFill/>
                </a:uFill>
                <a:latin typeface="Arial"/>
                <a:ea typeface="Arial"/>
                <a:cs typeface="Arial"/>
                <a:sym typeface="Arial"/>
              </a:rPr>
              <a:t>Suggestions:</a:t>
            </a:r>
          </a:p>
          <a:p>
            <a:pPr marL="0" lvl="0" indent="0" defTabSz="457200">
              <a:spcBef>
                <a:spcPts val="0"/>
              </a:spcBef>
              <a:buSzTx/>
              <a:buNone/>
              <a:defRPr sz="1800"/>
            </a:pPr>
            <a:endParaRPr>
              <a:uFill>
                <a:solidFill/>
              </a:uFill>
              <a:latin typeface="Arial"/>
              <a:ea typeface="Arial"/>
              <a:cs typeface="Arial"/>
              <a:sym typeface="Arial"/>
            </a:endParaRPr>
          </a:p>
          <a:p>
            <a:pPr marL="457200" lvl="0" indent="-228600" defTabSz="457200">
              <a:spcBef>
                <a:spcPts val="0"/>
              </a:spcBef>
              <a:buSzPct val="100000"/>
              <a:buFont typeface="Symbol"/>
              <a:buChar char="•"/>
              <a:tabLst>
                <a:tab pos="457200" algn="l"/>
              </a:tabLst>
              <a:defRPr sz="1800"/>
            </a:pPr>
            <a:r>
              <a:rPr>
                <a:uFill>
                  <a:solidFill/>
                </a:uFill>
                <a:latin typeface="Arial"/>
                <a:ea typeface="Arial"/>
                <a:cs typeface="Arial"/>
                <a:sym typeface="Arial"/>
              </a:rPr>
              <a:t>Skip questions that are completely unfamiliar</a:t>
            </a:r>
          </a:p>
          <a:p>
            <a:pPr marL="0" lvl="0" indent="0" defTabSz="457200">
              <a:spcBef>
                <a:spcPts val="0"/>
              </a:spcBef>
              <a:buSzTx/>
              <a:buNone/>
              <a:defRPr sz="1800"/>
            </a:pPr>
            <a:endParaRPr>
              <a:uFill>
                <a:solidFill/>
              </a:uFill>
              <a:latin typeface="Arial"/>
              <a:ea typeface="Arial"/>
              <a:cs typeface="Arial"/>
              <a:sym typeface="Arial"/>
            </a:endParaRPr>
          </a:p>
          <a:p>
            <a:pPr marL="457200" lvl="0" indent="-228600" defTabSz="457200">
              <a:spcBef>
                <a:spcPts val="0"/>
              </a:spcBef>
              <a:buSzPct val="100000"/>
              <a:buFont typeface="Symbol"/>
              <a:buChar char="•"/>
              <a:tabLst>
                <a:tab pos="457200" algn="l"/>
              </a:tabLst>
              <a:defRPr sz="1800"/>
            </a:pPr>
            <a:r>
              <a:rPr>
                <a:uFill>
                  <a:solidFill/>
                </a:uFill>
                <a:latin typeface="Arial"/>
                <a:ea typeface="Arial"/>
                <a:cs typeface="Arial"/>
                <a:sym typeface="Arial"/>
              </a:rPr>
              <a:t>Answer easy questions first</a:t>
            </a:r>
          </a:p>
          <a:p>
            <a:pPr marL="0" lvl="0" indent="0" defTabSz="457200">
              <a:spcBef>
                <a:spcPts val="0"/>
              </a:spcBef>
              <a:buSzTx/>
              <a:buNone/>
              <a:defRPr sz="1800"/>
            </a:pPr>
            <a:endParaRPr>
              <a:uFill>
                <a:solidFill/>
              </a:uFill>
              <a:latin typeface="Arial"/>
              <a:ea typeface="Arial"/>
              <a:cs typeface="Arial"/>
              <a:sym typeface="Arial"/>
            </a:endParaRPr>
          </a:p>
          <a:p>
            <a:pPr marL="457200" lvl="0" indent="-228600" defTabSz="457200">
              <a:spcBef>
                <a:spcPts val="0"/>
              </a:spcBef>
              <a:buSzPct val="100000"/>
              <a:buFont typeface="Symbol"/>
              <a:buChar char="•"/>
              <a:tabLst>
                <a:tab pos="457200" algn="l"/>
              </a:tabLst>
              <a:defRPr sz="1800"/>
            </a:pPr>
            <a:r>
              <a:rPr>
                <a:uFill>
                  <a:solidFill/>
                </a:uFill>
                <a:latin typeface="Arial"/>
                <a:ea typeface="Arial"/>
                <a:cs typeface="Arial"/>
                <a:sym typeface="Arial"/>
              </a:rPr>
              <a:t>Intent of question will probably be included in stem, therefore, try to formulate an answer before you read the distractors</a:t>
            </a:r>
          </a:p>
          <a:p>
            <a:pPr marL="0" lvl="0" indent="0" defTabSz="457200">
              <a:spcBef>
                <a:spcPts val="0"/>
              </a:spcBef>
              <a:buSzTx/>
              <a:buNone/>
              <a:defRPr sz="1800"/>
            </a:pPr>
            <a:endParaRPr>
              <a:uFill>
                <a:solidFill/>
              </a:u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" name="Shape 79"/>
          <p:cNvSpPr>
            <a:spLocks noGrp="1"/>
          </p:cNvSpPr>
          <p:nvPr>
            <p:ph type="sldNum" sz="quarter" idx="2"/>
          </p:nvPr>
        </p:nvSpPr>
        <p:spPr>
          <a:xfrm>
            <a:off x="8348663" y="6233159"/>
            <a:ext cx="457201" cy="2438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/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000">
                <a:solidFill>
                  <a:srgbClr val="A6A299"/>
                </a:solidFill>
              </a:rPr>
              <a:t>3</a:t>
            </a:fld>
            <a:endParaRPr sz="1000">
              <a:solidFill>
                <a:srgbClr val="A6A299"/>
              </a:solidFill>
            </a:endParaRPr>
          </a:p>
        </p:txBody>
      </p:sp>
    </p:spTree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Shape 352"/>
          <p:cNvSpPr>
            <a:spLocks noGrp="1"/>
          </p:cNvSpPr>
          <p:nvPr>
            <p:ph type="title"/>
          </p:nvPr>
        </p:nvSpPr>
        <p:spPr>
          <a:xfrm>
            <a:off x="480219" y="4298211"/>
            <a:ext cx="8183562" cy="1579812"/>
          </a:xfrm>
          <a:prstGeom prst="rect">
            <a:avLst/>
          </a:prstGeom>
        </p:spPr>
        <p:txBody>
          <a:bodyPr/>
          <a:lstStyle/>
          <a:p>
            <a:pPr lvl="0" algn="ctr" defTabSz="795527">
              <a:defRPr sz="1800" b="0">
                <a:solidFill>
                  <a:srgbClr val="000000"/>
                </a:solidFill>
                <a:effectLst/>
              </a:defRPr>
            </a:pPr>
            <a:r>
              <a:rPr sz="3132" b="1">
                <a:solidFill>
                  <a:srgbClr val="FF8D3E"/>
                </a:solidFill>
                <a:effectLst>
                  <a:outerShdw blurRad="44196" dist="19888" dir="5400000" rotWithShape="0">
                    <a:srgbClr val="000000">
                      <a:alpha val="55000"/>
                    </a:srgbClr>
                  </a:outerShdw>
                </a:effectLst>
              </a:rPr>
              <a:t>Using PPF to illustrate Economic Growth </a:t>
            </a:r>
          </a:p>
          <a:p>
            <a:pPr lvl="0" defTabSz="795527">
              <a:defRPr sz="1800" b="0">
                <a:solidFill>
                  <a:srgbClr val="000000"/>
                </a:solidFill>
                <a:effectLst/>
              </a:defRPr>
            </a:pPr>
            <a:r>
              <a:rPr sz="3132" b="1">
                <a:solidFill>
                  <a:srgbClr val="FF8D3E"/>
                </a:solidFill>
                <a:effectLst>
                  <a:outerShdw blurRad="44196" dist="19888" dir="5400000" rotWithShape="0">
                    <a:srgbClr val="000000">
                      <a:alpha val="55000"/>
                    </a:srgbClr>
                  </a:outerShdw>
                </a:effectLst>
              </a:rPr>
              <a:t>an increase in potential output at Yf</a:t>
            </a:r>
          </a:p>
        </p:txBody>
      </p:sp>
      <p:sp>
        <p:nvSpPr>
          <p:cNvPr id="353" name="Shape 353"/>
          <p:cNvSpPr>
            <a:spLocks noGrp="1"/>
          </p:cNvSpPr>
          <p:nvPr>
            <p:ph type="sldNum" sz="quarter" idx="2"/>
          </p:nvPr>
        </p:nvSpPr>
        <p:spPr>
          <a:xfrm>
            <a:off x="8348663" y="6233159"/>
            <a:ext cx="457201" cy="2438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/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000">
                <a:solidFill>
                  <a:srgbClr val="A6A299"/>
                </a:solidFill>
              </a:rPr>
              <a:t>30</a:t>
            </a:fld>
            <a:endParaRPr sz="1000">
              <a:solidFill>
                <a:srgbClr val="A6A299"/>
              </a:solidFill>
            </a:endParaRPr>
          </a:p>
        </p:txBody>
      </p:sp>
      <p:sp>
        <p:nvSpPr>
          <p:cNvPr id="354" name="Shape 354"/>
          <p:cNvSpPr/>
          <p:nvPr/>
        </p:nvSpPr>
        <p:spPr>
          <a:xfrm flipV="1">
            <a:off x="1904999" y="1019615"/>
            <a:ext cx="1" cy="2923460"/>
          </a:xfrm>
          <a:prstGeom prst="line">
            <a:avLst/>
          </a:prstGeom>
          <a:ln w="42500">
            <a:solidFill>
              <a:srgbClr val="F07F09"/>
            </a:solidFill>
          </a:ln>
          <a:effectLst>
            <a:outerShdw blurRad="63500" dist="38100" dir="5400000" rotWithShape="0">
              <a:srgbClr val="000000">
                <a:alpha val="40000"/>
              </a:srgbClr>
            </a:outerShdw>
          </a:effectLst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55" name="Shape 355"/>
          <p:cNvSpPr/>
          <p:nvPr/>
        </p:nvSpPr>
        <p:spPr>
          <a:xfrm>
            <a:off x="1916013" y="3947632"/>
            <a:ext cx="3450941" cy="1"/>
          </a:xfrm>
          <a:prstGeom prst="line">
            <a:avLst/>
          </a:prstGeom>
          <a:ln w="42500">
            <a:solidFill>
              <a:srgbClr val="F07F09"/>
            </a:solidFill>
          </a:ln>
          <a:effectLst>
            <a:outerShdw blurRad="63500" dist="38100" dir="5400000" rotWithShape="0">
              <a:srgbClr val="000000">
                <a:alpha val="40000"/>
              </a:srgbClr>
            </a:outerShdw>
          </a:effectLst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56" name="Shape 356"/>
          <p:cNvSpPr/>
          <p:nvPr/>
        </p:nvSpPr>
        <p:spPr>
          <a:xfrm>
            <a:off x="1867946" y="1975396"/>
            <a:ext cx="2077592" cy="19641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cubicBezTo>
                  <a:pt x="12331" y="1459"/>
                  <a:pt x="19531" y="8659"/>
                  <a:pt x="21600" y="21600"/>
                </a:cubicBezTo>
              </a:path>
            </a:pathLst>
          </a:custGeom>
          <a:ln w="42500">
            <a:solidFill>
              <a:srgbClr val="F07F09"/>
            </a:solidFill>
          </a:ln>
          <a:effectLst>
            <a:outerShdw blurRad="63500" dist="38100" dir="5400000" rotWithShape="0">
              <a:srgbClr val="000000">
                <a:alpha val="40000"/>
              </a:srgbClr>
            </a:outerShdw>
          </a:effectLst>
        </p:spPr>
        <p:txBody>
          <a:bodyPr lIns="0" tIns="0" rIns="0" bIns="0" anchor="ctr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57" name="Shape 357"/>
          <p:cNvSpPr/>
          <p:nvPr/>
        </p:nvSpPr>
        <p:spPr>
          <a:xfrm>
            <a:off x="1984355" y="1195554"/>
            <a:ext cx="3079502" cy="27679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cubicBezTo>
                  <a:pt x="10569" y="3030"/>
                  <a:pt x="17769" y="10230"/>
                  <a:pt x="21600" y="21600"/>
                </a:cubicBezTo>
              </a:path>
            </a:pathLst>
          </a:custGeom>
          <a:ln w="42500">
            <a:solidFill>
              <a:srgbClr val="F07F09"/>
            </a:solidFill>
          </a:ln>
          <a:effectLst>
            <a:outerShdw blurRad="63500" dist="38100" dir="5400000" rotWithShape="0">
              <a:srgbClr val="000000">
                <a:alpha val="40000"/>
              </a:srgbClr>
            </a:outerShdw>
          </a:effectLst>
        </p:spPr>
        <p:txBody>
          <a:bodyPr lIns="0" tIns="0" rIns="0" bIns="0" anchor="ctr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58" name="Shape 358"/>
          <p:cNvSpPr/>
          <p:nvPr/>
        </p:nvSpPr>
        <p:spPr>
          <a:xfrm flipV="1">
            <a:off x="3942012" y="2926623"/>
            <a:ext cx="449788" cy="201955"/>
          </a:xfrm>
          <a:prstGeom prst="line">
            <a:avLst/>
          </a:prstGeom>
          <a:ln w="42500">
            <a:solidFill>
              <a:srgbClr val="F07F09"/>
            </a:solidFill>
            <a:tailEnd type="triangle"/>
          </a:ln>
          <a:effectLst>
            <a:outerShdw blurRad="63500" dist="38100" dir="5400000" rotWithShape="0">
              <a:srgbClr val="000000">
                <a:alpha val="40000"/>
              </a:srgbClr>
            </a:outerShdw>
          </a:effectLst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59" name="Shape 359"/>
          <p:cNvSpPr/>
          <p:nvPr/>
        </p:nvSpPr>
        <p:spPr>
          <a:xfrm flipV="1">
            <a:off x="2695495" y="1796323"/>
            <a:ext cx="449788" cy="201955"/>
          </a:xfrm>
          <a:prstGeom prst="line">
            <a:avLst/>
          </a:prstGeom>
          <a:ln w="42500">
            <a:solidFill>
              <a:srgbClr val="F07F09"/>
            </a:solidFill>
            <a:tailEnd type="triangle"/>
          </a:ln>
          <a:effectLst>
            <a:outerShdw blurRad="63500" dist="38100" dir="5400000" rotWithShape="0">
              <a:srgbClr val="000000">
                <a:alpha val="40000"/>
              </a:srgbClr>
            </a:outerShdw>
          </a:effectLst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</p:spTree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Shape 361"/>
          <p:cNvSpPr>
            <a:spLocks noGrp="1"/>
          </p:cNvSpPr>
          <p:nvPr>
            <p:ph type="title"/>
          </p:nvPr>
        </p:nvSpPr>
        <p:spPr>
          <a:xfrm>
            <a:off x="480219" y="4571797"/>
            <a:ext cx="8183562" cy="891581"/>
          </a:xfrm>
          <a:prstGeom prst="rect">
            <a:avLst/>
          </a:prstGeom>
        </p:spPr>
        <p:txBody>
          <a:bodyPr/>
          <a:lstStyle>
            <a:lvl1pPr algn="ctr"/>
          </a:lstStyle>
          <a:p>
            <a:pPr lvl="0">
              <a:defRPr sz="1800" b="0">
                <a:solidFill>
                  <a:srgbClr val="000000"/>
                </a:solidFill>
                <a:effectLst/>
              </a:defRPr>
            </a:pPr>
            <a:r>
              <a:rPr sz="3600" b="1">
                <a:solidFill>
                  <a:srgbClr val="FF8D3E"/>
                </a:solidFill>
                <a:effectLst>
                  <a:outerShdw blurRad="50800" dist="22860" dir="5400000" rotWithShape="0">
                    <a:srgbClr val="000000">
                      <a:alpha val="55000"/>
                    </a:srgbClr>
                  </a:outerShdw>
                </a:effectLst>
              </a:rPr>
              <a:t>Short-run Aggregate Supply</a:t>
            </a:r>
          </a:p>
        </p:txBody>
      </p:sp>
      <p:sp>
        <p:nvSpPr>
          <p:cNvPr id="362" name="Shape 362"/>
          <p:cNvSpPr>
            <a:spLocks noGrp="1"/>
          </p:cNvSpPr>
          <p:nvPr>
            <p:ph type="sldNum" sz="quarter" idx="2"/>
          </p:nvPr>
        </p:nvSpPr>
        <p:spPr>
          <a:xfrm>
            <a:off x="8348663" y="6233159"/>
            <a:ext cx="457201" cy="2438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/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000">
                <a:solidFill>
                  <a:srgbClr val="A6A299"/>
                </a:solidFill>
              </a:rPr>
              <a:t>31</a:t>
            </a:fld>
            <a:endParaRPr sz="1000">
              <a:solidFill>
                <a:srgbClr val="A6A299"/>
              </a:solidFill>
            </a:endParaRPr>
          </a:p>
        </p:txBody>
      </p:sp>
      <p:sp>
        <p:nvSpPr>
          <p:cNvPr id="363" name="Shape 363"/>
          <p:cNvSpPr/>
          <p:nvPr/>
        </p:nvSpPr>
        <p:spPr>
          <a:xfrm>
            <a:off x="4451955" y="1709287"/>
            <a:ext cx="4263342" cy="2197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/>
          <a:p>
            <a:pPr lvl="0">
              <a:lnSpc>
                <a:spcPct val="90000"/>
              </a:lnSpc>
              <a:spcBef>
                <a:spcPts val="200"/>
              </a:spcBef>
              <a:defRPr sz="1800" b="0">
                <a:solidFill>
                  <a:srgbClr val="000000"/>
                </a:solidFill>
              </a:defRPr>
            </a:pPr>
            <a:r>
              <a:rPr sz="2800" u="sng">
                <a:effectLst>
                  <a:outerShdw blurRad="38100" dist="38100" dir="2700000" rotWithShape="0">
                    <a:srgbClr val="FFFFFF"/>
                  </a:outerShdw>
                </a:effectLst>
              </a:rPr>
              <a:t>Determinants</a:t>
            </a:r>
            <a:r>
              <a:rPr sz="2000" u="sng">
                <a:effectLst>
                  <a:outerShdw blurRad="38100" dist="38100" dir="2700000" rotWithShape="0">
                    <a:srgbClr val="FFFFFF"/>
                  </a:outerShdw>
                </a:effectLst>
              </a:rPr>
              <a:t> (all long run</a:t>
            </a:r>
          </a:p>
          <a:p>
            <a:pPr lvl="0">
              <a:lnSpc>
                <a:spcPct val="90000"/>
              </a:lnSpc>
              <a:spcBef>
                <a:spcPts val="200"/>
              </a:spcBef>
              <a:defRPr sz="1800" b="0">
                <a:solidFill>
                  <a:srgbClr val="000000"/>
                </a:solidFill>
              </a:defRPr>
            </a:pPr>
            <a:r>
              <a:rPr sz="2000" u="sng">
                <a:effectLst>
                  <a:outerShdw blurRad="38100" dist="38100" dir="2700000" rotWithShape="0">
                    <a:srgbClr val="FFFFFF"/>
                  </a:outerShdw>
                </a:effectLst>
              </a:rPr>
              <a:t> determinants + plus </a:t>
            </a:r>
          </a:p>
          <a:p>
            <a:pPr lvl="0">
              <a:lnSpc>
                <a:spcPct val="90000"/>
              </a:lnSpc>
              <a:spcBef>
                <a:spcPts val="200"/>
              </a:spcBef>
              <a:defRPr sz="1800" b="0">
                <a:solidFill>
                  <a:srgbClr val="000000"/>
                </a:solidFill>
              </a:defRPr>
            </a:pPr>
            <a:r>
              <a:rPr sz="2000" u="sng">
                <a:effectLst>
                  <a:outerShdw blurRad="38100" dist="38100" dir="2700000" rotWithShape="0">
                    <a:srgbClr val="FFFFFF"/>
                  </a:outerShdw>
                </a:effectLst>
              </a:rPr>
              <a:t> short-run only determinants</a:t>
            </a:r>
            <a:endParaRPr sz="2000">
              <a:effectLst>
                <a:outerShdw blurRad="38100" dist="38100" dir="2700000" rotWithShape="0">
                  <a:srgbClr val="FFFFFF"/>
                </a:outerShdw>
              </a:effectLst>
            </a:endParaRPr>
          </a:p>
          <a:p>
            <a:pPr lvl="0">
              <a:lnSpc>
                <a:spcPct val="90000"/>
              </a:lnSpc>
              <a:spcBef>
                <a:spcPts val="200"/>
              </a:spcBef>
              <a:defRPr sz="1800" b="0">
                <a:solidFill>
                  <a:srgbClr val="000000"/>
                </a:solidFill>
              </a:defRPr>
            </a:pPr>
            <a:r>
              <a:rPr sz="2800">
                <a:effectLst>
                  <a:outerShdw blurRad="38100" dist="38100" dir="2700000" rotWithShape="0">
                    <a:srgbClr val="FFFFFF"/>
                  </a:outerShdw>
                </a:effectLst>
              </a:rPr>
              <a:t> </a:t>
            </a:r>
            <a:r>
              <a:rPr sz="2200">
                <a:effectLst>
                  <a:outerShdw blurRad="38100" dist="38100" dir="2700000" rotWithShape="0">
                    <a:srgbClr val="FFFFFF"/>
                  </a:outerShdw>
                </a:effectLst>
              </a:rPr>
              <a:t>changes in input costs </a:t>
            </a:r>
          </a:p>
          <a:p>
            <a:pPr lvl="0">
              <a:lnSpc>
                <a:spcPct val="90000"/>
              </a:lnSpc>
              <a:spcBef>
                <a:spcPts val="200"/>
              </a:spcBef>
              <a:defRPr sz="1800" b="0">
                <a:solidFill>
                  <a:srgbClr val="000000"/>
                </a:solidFill>
              </a:defRPr>
            </a:pPr>
            <a:r>
              <a:rPr sz="2200">
                <a:effectLst>
                  <a:outerShdw blurRad="38100" dist="38100" dir="2700000" rotWithShape="0">
                    <a:srgbClr val="FFFFFF"/>
                  </a:outerShdw>
                </a:effectLst>
              </a:rPr>
              <a:t>  and inflation expectations</a:t>
            </a:r>
          </a:p>
        </p:txBody>
      </p:sp>
      <p:sp>
        <p:nvSpPr>
          <p:cNvPr id="364" name="Shape 364"/>
          <p:cNvSpPr/>
          <p:nvPr/>
        </p:nvSpPr>
        <p:spPr>
          <a:xfrm flipV="1">
            <a:off x="1126066" y="958347"/>
            <a:ext cx="1" cy="2824825"/>
          </a:xfrm>
          <a:prstGeom prst="line">
            <a:avLst/>
          </a:prstGeom>
          <a:ln w="42500">
            <a:solidFill>
              <a:srgbClr val="F07F09"/>
            </a:solidFill>
          </a:ln>
          <a:effectLst>
            <a:outerShdw blurRad="63500" dist="38100" dir="5400000" rotWithShape="0">
              <a:srgbClr val="000000">
                <a:alpha val="40000"/>
              </a:srgbClr>
            </a:outerShdw>
          </a:effectLst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65" name="Shape 365"/>
          <p:cNvSpPr/>
          <p:nvPr/>
        </p:nvSpPr>
        <p:spPr>
          <a:xfrm>
            <a:off x="1129910" y="3762654"/>
            <a:ext cx="4077163" cy="1"/>
          </a:xfrm>
          <a:prstGeom prst="line">
            <a:avLst/>
          </a:prstGeom>
          <a:ln w="42500">
            <a:solidFill>
              <a:srgbClr val="F07F09"/>
            </a:solidFill>
          </a:ln>
          <a:effectLst>
            <a:outerShdw blurRad="63500" dist="38100" dir="5400000" rotWithShape="0">
              <a:srgbClr val="000000">
                <a:alpha val="40000"/>
              </a:srgbClr>
            </a:outerShdw>
          </a:effectLst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66" name="Shape 366"/>
          <p:cNvSpPr/>
          <p:nvPr/>
        </p:nvSpPr>
        <p:spPr>
          <a:xfrm>
            <a:off x="431326" y="1023196"/>
            <a:ext cx="469552" cy="408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100" b="1">
                <a:solidFill>
                  <a:srgbClr val="FF8900"/>
                </a:solidFill>
              </a:rPr>
              <a:t>PL</a:t>
            </a:r>
          </a:p>
        </p:txBody>
      </p:sp>
      <p:sp>
        <p:nvSpPr>
          <p:cNvPr id="367" name="Shape 367"/>
          <p:cNvSpPr/>
          <p:nvPr/>
        </p:nvSpPr>
        <p:spPr>
          <a:xfrm>
            <a:off x="4360243" y="3979068"/>
            <a:ext cx="945913" cy="408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100" b="1">
                <a:solidFill>
                  <a:srgbClr val="FF8900"/>
                </a:solidFill>
              </a:rPr>
              <a:t>RGDP</a:t>
            </a:r>
          </a:p>
        </p:txBody>
      </p:sp>
      <p:sp>
        <p:nvSpPr>
          <p:cNvPr id="368" name="Shape 368"/>
          <p:cNvSpPr/>
          <p:nvPr/>
        </p:nvSpPr>
        <p:spPr>
          <a:xfrm flipV="1">
            <a:off x="1518689" y="1506326"/>
            <a:ext cx="2850998" cy="1728867"/>
          </a:xfrm>
          <a:prstGeom prst="line">
            <a:avLst/>
          </a:prstGeom>
          <a:ln w="42500">
            <a:solidFill>
              <a:srgbClr val="F07F09"/>
            </a:solidFill>
          </a:ln>
          <a:effectLst>
            <a:outerShdw blurRad="63500" dist="38100" dir="5400000" rotWithShape="0">
              <a:srgbClr val="000000">
                <a:alpha val="40000"/>
              </a:srgbClr>
            </a:outerShdw>
          </a:effectLst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69" name="Shape 369"/>
          <p:cNvSpPr/>
          <p:nvPr/>
        </p:nvSpPr>
        <p:spPr>
          <a:xfrm>
            <a:off x="4598424" y="1226396"/>
            <a:ext cx="898771" cy="408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100" b="1">
                <a:solidFill>
                  <a:srgbClr val="FF8900"/>
                </a:solidFill>
              </a:rPr>
              <a:t>SRAS</a:t>
            </a:r>
          </a:p>
        </p:txBody>
      </p:sp>
    </p:spTree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Shape 371"/>
          <p:cNvSpPr>
            <a:spLocks noGrp="1"/>
          </p:cNvSpPr>
          <p:nvPr>
            <p:ph type="title"/>
          </p:nvPr>
        </p:nvSpPr>
        <p:spPr>
          <a:xfrm>
            <a:off x="480219" y="4571797"/>
            <a:ext cx="8183562" cy="891581"/>
          </a:xfrm>
          <a:prstGeom prst="rect">
            <a:avLst/>
          </a:prstGeom>
        </p:spPr>
        <p:txBody>
          <a:bodyPr/>
          <a:lstStyle>
            <a:lvl1pPr algn="ctr"/>
          </a:lstStyle>
          <a:p>
            <a:pPr lvl="0">
              <a:defRPr sz="1800" b="0">
                <a:solidFill>
                  <a:srgbClr val="000000"/>
                </a:solidFill>
                <a:effectLst/>
              </a:defRPr>
            </a:pPr>
            <a:r>
              <a:rPr sz="3600" b="1">
                <a:solidFill>
                  <a:srgbClr val="FF8D3E"/>
                </a:solidFill>
                <a:effectLst>
                  <a:outerShdw blurRad="50800" dist="22860" dir="5400000" rotWithShape="0">
                    <a:srgbClr val="000000">
                      <a:alpha val="55000"/>
                    </a:srgbClr>
                  </a:outerShdw>
                </a:effectLst>
              </a:rPr>
              <a:t>Short-run Aggregate Supply</a:t>
            </a:r>
          </a:p>
        </p:txBody>
      </p:sp>
      <p:sp>
        <p:nvSpPr>
          <p:cNvPr id="372" name="Shape 372"/>
          <p:cNvSpPr>
            <a:spLocks noGrp="1"/>
          </p:cNvSpPr>
          <p:nvPr>
            <p:ph type="sldNum" sz="quarter" idx="2"/>
          </p:nvPr>
        </p:nvSpPr>
        <p:spPr>
          <a:xfrm>
            <a:off x="8348663" y="6233159"/>
            <a:ext cx="457201" cy="2438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/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000">
                <a:solidFill>
                  <a:srgbClr val="A6A299"/>
                </a:solidFill>
              </a:rPr>
              <a:t>32</a:t>
            </a:fld>
            <a:endParaRPr sz="1000">
              <a:solidFill>
                <a:srgbClr val="A6A299"/>
              </a:solidFill>
            </a:endParaRPr>
          </a:p>
        </p:txBody>
      </p:sp>
      <p:sp>
        <p:nvSpPr>
          <p:cNvPr id="373" name="Shape 373"/>
          <p:cNvSpPr/>
          <p:nvPr/>
        </p:nvSpPr>
        <p:spPr>
          <a:xfrm>
            <a:off x="4451955" y="1709287"/>
            <a:ext cx="3770522" cy="12623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/>
          <a:p>
            <a:pPr lvl="0">
              <a:lnSpc>
                <a:spcPct val="90000"/>
              </a:lnSpc>
              <a:spcBef>
                <a:spcPts val="200"/>
              </a:spcBef>
              <a:defRPr sz="1800" b="0">
                <a:solidFill>
                  <a:srgbClr val="000000"/>
                </a:solidFill>
              </a:defRPr>
            </a:pPr>
            <a:r>
              <a:rPr sz="2800" u="sng">
                <a:effectLst>
                  <a:outerShdw blurRad="38100" dist="38100" dir="2700000" rotWithShape="0">
                    <a:srgbClr val="FFFFFF"/>
                  </a:outerShdw>
                </a:effectLst>
              </a:rPr>
              <a:t>Assumption: </a:t>
            </a:r>
          </a:p>
          <a:p>
            <a:pPr lvl="0">
              <a:lnSpc>
                <a:spcPct val="90000"/>
              </a:lnSpc>
              <a:spcBef>
                <a:spcPts val="200"/>
              </a:spcBef>
              <a:defRPr sz="1800" b="0">
                <a:solidFill>
                  <a:srgbClr val="000000"/>
                </a:solidFill>
              </a:defRPr>
            </a:pPr>
            <a:r>
              <a:rPr sz="2800" u="sng">
                <a:effectLst>
                  <a:outerShdw blurRad="38100" dist="38100" dir="2700000" rotWithShape="0">
                    <a:srgbClr val="FFFFFF"/>
                  </a:outerShdw>
                </a:effectLst>
              </a:rPr>
              <a:t>“sticky input prices”</a:t>
            </a:r>
            <a:endParaRPr sz="2200">
              <a:effectLst>
                <a:outerShdw blurRad="38100" dist="38100" dir="2700000" rotWithShape="0">
                  <a:srgbClr val="FFFFFF"/>
                </a:outerShdw>
              </a:effectLst>
            </a:endParaRPr>
          </a:p>
        </p:txBody>
      </p:sp>
      <p:sp>
        <p:nvSpPr>
          <p:cNvPr id="374" name="Shape 374"/>
          <p:cNvSpPr/>
          <p:nvPr/>
        </p:nvSpPr>
        <p:spPr>
          <a:xfrm flipV="1">
            <a:off x="1126066" y="958347"/>
            <a:ext cx="1" cy="2824825"/>
          </a:xfrm>
          <a:prstGeom prst="line">
            <a:avLst/>
          </a:prstGeom>
          <a:ln w="42500">
            <a:solidFill>
              <a:srgbClr val="F07F09"/>
            </a:solidFill>
          </a:ln>
          <a:effectLst>
            <a:outerShdw blurRad="63500" dist="38100" dir="5400000" rotWithShape="0">
              <a:srgbClr val="000000">
                <a:alpha val="40000"/>
              </a:srgbClr>
            </a:outerShdw>
          </a:effectLst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75" name="Shape 375"/>
          <p:cNvSpPr/>
          <p:nvPr/>
        </p:nvSpPr>
        <p:spPr>
          <a:xfrm>
            <a:off x="1129910" y="3762654"/>
            <a:ext cx="4077163" cy="1"/>
          </a:xfrm>
          <a:prstGeom prst="line">
            <a:avLst/>
          </a:prstGeom>
          <a:ln w="42500">
            <a:solidFill>
              <a:srgbClr val="F07F09"/>
            </a:solidFill>
          </a:ln>
          <a:effectLst>
            <a:outerShdw blurRad="63500" dist="38100" dir="5400000" rotWithShape="0">
              <a:srgbClr val="000000">
                <a:alpha val="40000"/>
              </a:srgbClr>
            </a:outerShdw>
          </a:effectLst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76" name="Shape 376"/>
          <p:cNvSpPr/>
          <p:nvPr/>
        </p:nvSpPr>
        <p:spPr>
          <a:xfrm>
            <a:off x="431326" y="1023196"/>
            <a:ext cx="469552" cy="408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100" b="1">
                <a:solidFill>
                  <a:srgbClr val="FF8900"/>
                </a:solidFill>
              </a:rPr>
              <a:t>PL</a:t>
            </a:r>
          </a:p>
        </p:txBody>
      </p:sp>
      <p:sp>
        <p:nvSpPr>
          <p:cNvPr id="377" name="Shape 377"/>
          <p:cNvSpPr/>
          <p:nvPr/>
        </p:nvSpPr>
        <p:spPr>
          <a:xfrm>
            <a:off x="4360243" y="3979068"/>
            <a:ext cx="945913" cy="408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100" b="1">
                <a:solidFill>
                  <a:srgbClr val="FF8900"/>
                </a:solidFill>
              </a:rPr>
              <a:t>RGDP</a:t>
            </a:r>
          </a:p>
        </p:txBody>
      </p:sp>
      <p:sp>
        <p:nvSpPr>
          <p:cNvPr id="378" name="Shape 378"/>
          <p:cNvSpPr/>
          <p:nvPr/>
        </p:nvSpPr>
        <p:spPr>
          <a:xfrm flipV="1">
            <a:off x="1518689" y="1506326"/>
            <a:ext cx="2850998" cy="1728867"/>
          </a:xfrm>
          <a:prstGeom prst="line">
            <a:avLst/>
          </a:prstGeom>
          <a:ln w="42500">
            <a:solidFill>
              <a:srgbClr val="F07F09"/>
            </a:solidFill>
          </a:ln>
          <a:effectLst>
            <a:outerShdw blurRad="63500" dist="38100" dir="5400000" rotWithShape="0">
              <a:srgbClr val="000000">
                <a:alpha val="40000"/>
              </a:srgbClr>
            </a:outerShdw>
          </a:effectLst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79" name="Shape 379"/>
          <p:cNvSpPr/>
          <p:nvPr/>
        </p:nvSpPr>
        <p:spPr>
          <a:xfrm>
            <a:off x="4598424" y="1226396"/>
            <a:ext cx="898771" cy="408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100" b="1">
                <a:solidFill>
                  <a:srgbClr val="FF8900"/>
                </a:solidFill>
              </a:rPr>
              <a:t>SRAS</a:t>
            </a:r>
          </a:p>
        </p:txBody>
      </p:sp>
    </p:spTree>
  </p:cSld>
  <p:clrMapOvr>
    <a:masterClrMapping/>
  </p:clrMapOvr>
  <p:transition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Shape 381"/>
          <p:cNvSpPr>
            <a:spLocks noGrp="1"/>
          </p:cNvSpPr>
          <p:nvPr>
            <p:ph type="title"/>
          </p:nvPr>
        </p:nvSpPr>
        <p:spPr>
          <a:xfrm>
            <a:off x="480219" y="4834929"/>
            <a:ext cx="8183562" cy="914468"/>
          </a:xfrm>
          <a:prstGeom prst="rect">
            <a:avLst/>
          </a:prstGeom>
        </p:spPr>
        <p:txBody>
          <a:bodyPr/>
          <a:lstStyle>
            <a:lvl1pPr algn="ctr"/>
          </a:lstStyle>
          <a:p>
            <a:pPr lvl="0">
              <a:defRPr sz="1800" b="0">
                <a:solidFill>
                  <a:srgbClr val="000000"/>
                </a:solidFill>
                <a:effectLst/>
              </a:defRPr>
            </a:pPr>
            <a:r>
              <a:rPr sz="3600" b="1">
                <a:solidFill>
                  <a:srgbClr val="FF8D3E"/>
                </a:solidFill>
                <a:effectLst>
                  <a:outerShdw blurRad="50800" dist="22860" dir="5400000" rotWithShape="0">
                    <a:srgbClr val="000000">
                      <a:alpha val="55000"/>
                    </a:srgbClr>
                  </a:outerShdw>
                </a:effectLst>
              </a:rPr>
              <a:t>Aggregate Demand</a:t>
            </a:r>
          </a:p>
        </p:txBody>
      </p:sp>
      <p:sp>
        <p:nvSpPr>
          <p:cNvPr id="382" name="Shape 382"/>
          <p:cNvSpPr>
            <a:spLocks noGrp="1"/>
          </p:cNvSpPr>
          <p:nvPr>
            <p:ph type="sldNum" sz="quarter" idx="2"/>
          </p:nvPr>
        </p:nvSpPr>
        <p:spPr>
          <a:xfrm>
            <a:off x="8348663" y="6233159"/>
            <a:ext cx="457201" cy="2438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/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000">
                <a:solidFill>
                  <a:srgbClr val="A6A299"/>
                </a:solidFill>
              </a:rPr>
              <a:t>33</a:t>
            </a:fld>
            <a:endParaRPr sz="1000">
              <a:solidFill>
                <a:srgbClr val="A6A299"/>
              </a:solidFill>
            </a:endParaRPr>
          </a:p>
        </p:txBody>
      </p:sp>
      <p:sp>
        <p:nvSpPr>
          <p:cNvPr id="383" name="Shape 383"/>
          <p:cNvSpPr/>
          <p:nvPr/>
        </p:nvSpPr>
        <p:spPr>
          <a:xfrm>
            <a:off x="2756998" y="4409827"/>
            <a:ext cx="3630003" cy="1"/>
          </a:xfrm>
          <a:prstGeom prst="line">
            <a:avLst/>
          </a:prstGeom>
          <a:ln w="42500">
            <a:solidFill>
              <a:srgbClr val="F07F09"/>
            </a:solidFill>
          </a:ln>
          <a:effectLst>
            <a:outerShdw blurRad="63500" dist="38100" dir="5400000" rotWithShape="0">
              <a:srgbClr val="000000">
                <a:alpha val="40000"/>
              </a:srgbClr>
            </a:outerShdw>
          </a:effectLst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84" name="Shape 384"/>
          <p:cNvSpPr/>
          <p:nvPr/>
        </p:nvSpPr>
        <p:spPr>
          <a:xfrm>
            <a:off x="2938814" y="1834040"/>
            <a:ext cx="2569566" cy="1889489"/>
          </a:xfrm>
          <a:prstGeom prst="line">
            <a:avLst/>
          </a:prstGeom>
          <a:ln w="42500">
            <a:solidFill>
              <a:srgbClr val="F07F09"/>
            </a:solidFill>
          </a:ln>
          <a:effectLst>
            <a:outerShdw blurRad="63500" dist="38100" dir="5400000" rotWithShape="0">
              <a:srgbClr val="000000">
                <a:alpha val="40000"/>
              </a:srgbClr>
            </a:outerShdw>
          </a:effectLst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85" name="Shape 385"/>
          <p:cNvSpPr/>
          <p:nvPr/>
        </p:nvSpPr>
        <p:spPr>
          <a:xfrm flipV="1">
            <a:off x="2785533" y="1538058"/>
            <a:ext cx="1" cy="2813108"/>
          </a:xfrm>
          <a:prstGeom prst="line">
            <a:avLst/>
          </a:prstGeom>
          <a:ln w="42500">
            <a:solidFill>
              <a:srgbClr val="F07F09"/>
            </a:solidFill>
          </a:ln>
          <a:effectLst>
            <a:outerShdw blurRad="63500" dist="38100" dir="5400000" rotWithShape="0">
              <a:srgbClr val="000000">
                <a:alpha val="40000"/>
              </a:srgbClr>
            </a:outerShdw>
          </a:effectLst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86" name="Shape 386"/>
          <p:cNvSpPr/>
          <p:nvPr/>
        </p:nvSpPr>
        <p:spPr>
          <a:xfrm>
            <a:off x="2175460" y="1632796"/>
            <a:ext cx="469551" cy="408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100" b="1">
                <a:solidFill>
                  <a:srgbClr val="FF8900"/>
                </a:solidFill>
              </a:rPr>
              <a:t>PL</a:t>
            </a:r>
          </a:p>
        </p:txBody>
      </p:sp>
      <p:sp>
        <p:nvSpPr>
          <p:cNvPr id="387" name="Shape 387"/>
          <p:cNvSpPr/>
          <p:nvPr/>
        </p:nvSpPr>
        <p:spPr>
          <a:xfrm>
            <a:off x="5640410" y="3714037"/>
            <a:ext cx="2957362" cy="408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100" b="1">
                <a:solidFill>
                  <a:srgbClr val="FF8900"/>
                </a:solidFill>
              </a:rPr>
              <a:t>AD = C+Ig+G +Xn </a:t>
            </a:r>
          </a:p>
        </p:txBody>
      </p:sp>
      <p:sp>
        <p:nvSpPr>
          <p:cNvPr id="388" name="Shape 388"/>
          <p:cNvSpPr/>
          <p:nvPr/>
        </p:nvSpPr>
        <p:spPr>
          <a:xfrm>
            <a:off x="6578127" y="4388577"/>
            <a:ext cx="945913" cy="408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100" b="1">
                <a:solidFill>
                  <a:srgbClr val="FF8900"/>
                </a:solidFill>
              </a:rPr>
              <a:t>RGDP</a:t>
            </a:r>
          </a:p>
        </p:txBody>
      </p:sp>
    </p:spTree>
  </p:cSld>
  <p:clrMapOvr>
    <a:masterClrMapping/>
  </p:clrMapOvr>
  <p:transition spd="med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Shape 390"/>
          <p:cNvSpPr>
            <a:spLocks noGrp="1"/>
          </p:cNvSpPr>
          <p:nvPr>
            <p:ph type="title"/>
          </p:nvPr>
        </p:nvSpPr>
        <p:spPr>
          <a:xfrm>
            <a:off x="503238" y="4986337"/>
            <a:ext cx="8183561" cy="1050926"/>
          </a:xfrm>
          <a:prstGeom prst="rect">
            <a:avLst/>
          </a:prstGeom>
        </p:spPr>
        <p:txBody>
          <a:bodyPr/>
          <a:lstStyle>
            <a:lvl1pPr algn="ctr">
              <a:defRPr>
                <a:effectLst>
                  <a:outerShdw blurRad="38100" dist="38100" dir="2700000" rotWithShape="0">
                    <a:srgbClr val="000000"/>
                  </a:outerShdw>
                </a:effectLst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effectLst/>
              </a:defRPr>
            </a:pPr>
            <a:r>
              <a:rPr sz="3600" b="1">
                <a:solidFill>
                  <a:srgbClr val="FF8D3E"/>
                </a:solidFill>
                <a:effectLst>
                  <a:outerShdw blurRad="38100" dist="38100" dir="2700000" rotWithShape="0">
                    <a:srgbClr val="000000"/>
                  </a:outerShdw>
                </a:effectLst>
              </a:rPr>
              <a:t>Investment Demand</a:t>
            </a:r>
          </a:p>
        </p:txBody>
      </p:sp>
      <p:sp>
        <p:nvSpPr>
          <p:cNvPr id="391" name="Shape 391"/>
          <p:cNvSpPr/>
          <p:nvPr/>
        </p:nvSpPr>
        <p:spPr>
          <a:xfrm flipH="1">
            <a:off x="1371599" y="1676400"/>
            <a:ext cx="1" cy="2667000"/>
          </a:xfrm>
          <a:prstGeom prst="line">
            <a:avLst/>
          </a:prstGeom>
          <a:ln w="38100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92" name="Shape 392"/>
          <p:cNvSpPr/>
          <p:nvPr/>
        </p:nvSpPr>
        <p:spPr>
          <a:xfrm>
            <a:off x="1371600" y="4343400"/>
            <a:ext cx="2819400" cy="0"/>
          </a:xfrm>
          <a:prstGeom prst="line">
            <a:avLst/>
          </a:prstGeom>
          <a:ln w="38100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93" name="Shape 393"/>
          <p:cNvSpPr/>
          <p:nvPr/>
        </p:nvSpPr>
        <p:spPr>
          <a:xfrm>
            <a:off x="1523999" y="1676400"/>
            <a:ext cx="2438402" cy="2362200"/>
          </a:xfrm>
          <a:prstGeom prst="line">
            <a:avLst/>
          </a:prstGeom>
          <a:ln w="38100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94" name="Shape 394"/>
          <p:cNvSpPr/>
          <p:nvPr/>
        </p:nvSpPr>
        <p:spPr>
          <a:xfrm>
            <a:off x="381000" y="1484312"/>
            <a:ext cx="990600" cy="1765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100" b="1">
                <a:solidFill>
                  <a:srgbClr val="FF89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rPr>
              <a:t>RIR</a:t>
            </a:r>
            <a:endParaRPr sz="2100" b="1">
              <a:solidFill>
                <a:srgbClr val="FF8900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defRPr sz="1800" b="0">
                <a:solidFill>
                  <a:srgbClr val="000000"/>
                </a:solidFill>
              </a:defRPr>
            </a:pPr>
            <a:endParaRPr sz="2100" b="1">
              <a:solidFill>
                <a:srgbClr val="FF8900"/>
              </a:solidFill>
              <a:effectLst>
                <a:outerShdw blurRad="38100" dist="38100" dir="2700000" rotWithShape="0">
                  <a:srgbClr val="FFFFFF"/>
                </a:outerShdw>
              </a:effectLst>
              <a:latin typeface="Arial"/>
              <a:ea typeface="Arial"/>
              <a:cs typeface="Arial"/>
              <a:sym typeface="Arial"/>
            </a:endParaRPr>
          </a:p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200" b="1">
                <a:solidFill>
                  <a:srgbClr val="FF89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rPr>
              <a:t>(As compared to the expected rate of return)</a:t>
            </a:r>
          </a:p>
        </p:txBody>
      </p:sp>
      <p:sp>
        <p:nvSpPr>
          <p:cNvPr id="395" name="Shape 395"/>
          <p:cNvSpPr/>
          <p:nvPr/>
        </p:nvSpPr>
        <p:spPr>
          <a:xfrm>
            <a:off x="3886200" y="4495800"/>
            <a:ext cx="311588" cy="393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effectLst/>
              </a:defRPr>
            </a:pPr>
            <a:r>
              <a:rPr sz="2100" b="1">
                <a:solidFill>
                  <a:srgbClr val="FF89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</a:rPr>
              <a:t>Q</a:t>
            </a:r>
          </a:p>
        </p:txBody>
      </p:sp>
      <p:sp>
        <p:nvSpPr>
          <p:cNvPr id="396" name="Shape 396"/>
          <p:cNvSpPr/>
          <p:nvPr/>
        </p:nvSpPr>
        <p:spPr>
          <a:xfrm>
            <a:off x="4038600" y="3657600"/>
            <a:ext cx="370841" cy="393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effectLst/>
              </a:defRPr>
            </a:pPr>
            <a:r>
              <a:rPr sz="2100" b="1">
                <a:solidFill>
                  <a:srgbClr val="FF89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</a:rPr>
              <a:t>ID</a:t>
            </a:r>
          </a:p>
        </p:txBody>
      </p:sp>
      <p:sp>
        <p:nvSpPr>
          <p:cNvPr id="397" name="Shape 397"/>
          <p:cNvSpPr/>
          <p:nvPr/>
        </p:nvSpPr>
        <p:spPr>
          <a:xfrm>
            <a:off x="4267200" y="1828800"/>
            <a:ext cx="5058275" cy="2832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/>
          <a:p>
            <a:pPr lvl="0">
              <a:buSzPct val="100000"/>
              <a:buChar char="•"/>
              <a:defRPr sz="1800" b="0">
                <a:solidFill>
                  <a:srgbClr val="000000"/>
                </a:solidFill>
              </a:defRPr>
            </a:pPr>
            <a:r>
              <a:rPr sz="2100" b="1">
                <a:solidFill>
                  <a:srgbClr val="FF89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rPr>
              <a:t>As RIR changes the quantity of</a:t>
            </a:r>
            <a:endParaRPr sz="2100" b="1">
              <a:solidFill>
                <a:srgbClr val="FF8900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100" b="1">
                <a:solidFill>
                  <a:srgbClr val="FF89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rPr>
              <a:t>Investment demanded changes</a:t>
            </a:r>
            <a:endParaRPr sz="2100" b="1">
              <a:solidFill>
                <a:srgbClr val="FF8900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defRPr sz="1800" b="0">
                <a:solidFill>
                  <a:srgbClr val="000000"/>
                </a:solidFill>
              </a:defRPr>
            </a:pPr>
            <a:endParaRPr sz="2100" b="1">
              <a:solidFill>
                <a:srgbClr val="FF8900"/>
              </a:solidFill>
              <a:effectLst>
                <a:outerShdw blurRad="38100" dist="38100" dir="2700000" rotWithShape="0">
                  <a:srgbClr val="FFFFFF"/>
                </a:outerShdw>
              </a:effectLst>
              <a:latin typeface="Arial"/>
              <a:ea typeface="Arial"/>
              <a:cs typeface="Arial"/>
              <a:sym typeface="Arial"/>
            </a:endParaRPr>
          </a:p>
          <a:p>
            <a:pPr lvl="0">
              <a:buSzPct val="100000"/>
              <a:buChar char="•"/>
              <a:defRPr sz="1800" b="0">
                <a:solidFill>
                  <a:srgbClr val="000000"/>
                </a:solidFill>
              </a:defRPr>
            </a:pPr>
            <a:r>
              <a:rPr sz="2100" b="1">
                <a:solidFill>
                  <a:srgbClr val="FF89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rPr>
              <a:t>Other determinants shift the ID curve:</a:t>
            </a:r>
            <a:endParaRPr sz="2100" b="1">
              <a:solidFill>
                <a:srgbClr val="FF89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1" indent="0">
              <a:buSzPct val="100000"/>
              <a:buChar char="•"/>
              <a:defRPr sz="1800" b="0">
                <a:solidFill>
                  <a:srgbClr val="000000"/>
                </a:solidFill>
              </a:defRPr>
            </a:pPr>
            <a:r>
              <a:rPr sz="2100" b="1">
                <a:solidFill>
                  <a:srgbClr val="FF89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rPr>
              <a:t> costs of capital</a:t>
            </a:r>
            <a:endParaRPr sz="2100" b="1">
              <a:solidFill>
                <a:srgbClr val="FF89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1" indent="0">
              <a:buSzPct val="100000"/>
              <a:buChar char="•"/>
              <a:defRPr sz="1800" b="0">
                <a:solidFill>
                  <a:srgbClr val="000000"/>
                </a:solidFill>
              </a:defRPr>
            </a:pPr>
            <a:r>
              <a:rPr sz="2100" b="1">
                <a:solidFill>
                  <a:srgbClr val="FF89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rPr>
              <a:t>business taxes</a:t>
            </a:r>
            <a:endParaRPr sz="2100" b="1">
              <a:solidFill>
                <a:srgbClr val="FF89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1" indent="0">
              <a:buSzPct val="100000"/>
              <a:buChar char="•"/>
              <a:defRPr sz="1800" b="0">
                <a:solidFill>
                  <a:srgbClr val="000000"/>
                </a:solidFill>
              </a:defRPr>
            </a:pPr>
            <a:r>
              <a:rPr sz="2100" b="1">
                <a:solidFill>
                  <a:srgbClr val="FF89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rPr>
              <a:t>Technology</a:t>
            </a:r>
            <a:endParaRPr sz="2100" b="1">
              <a:solidFill>
                <a:srgbClr val="FF89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1" indent="0">
              <a:buSzPct val="100000"/>
              <a:buChar char="•"/>
              <a:defRPr sz="1800" b="0">
                <a:solidFill>
                  <a:srgbClr val="000000"/>
                </a:solidFill>
              </a:defRPr>
            </a:pPr>
            <a:r>
              <a:rPr sz="2100" b="1">
                <a:solidFill>
                  <a:srgbClr val="FF89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rPr>
              <a:t>expectations</a:t>
            </a:r>
            <a:endParaRPr sz="2100" b="1">
              <a:solidFill>
                <a:srgbClr val="FF89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med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" name="Shape 399"/>
          <p:cNvSpPr>
            <a:spLocks noGrp="1"/>
          </p:cNvSpPr>
          <p:nvPr>
            <p:ph type="title"/>
          </p:nvPr>
        </p:nvSpPr>
        <p:spPr>
          <a:xfrm>
            <a:off x="503238" y="4986337"/>
            <a:ext cx="8183561" cy="1050926"/>
          </a:xfrm>
          <a:prstGeom prst="rect">
            <a:avLst/>
          </a:prstGeom>
        </p:spPr>
        <p:txBody>
          <a:bodyPr/>
          <a:lstStyle>
            <a:lvl1pPr algn="ctr">
              <a:defRPr>
                <a:effectLst>
                  <a:outerShdw blurRad="38100" dist="38100" dir="2700000" rotWithShape="0">
                    <a:srgbClr val="000000"/>
                  </a:outerShdw>
                </a:effectLst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effectLst/>
              </a:defRPr>
            </a:pPr>
            <a:r>
              <a:rPr sz="3600" b="1">
                <a:solidFill>
                  <a:srgbClr val="FF8D3E"/>
                </a:solidFill>
                <a:effectLst>
                  <a:outerShdw blurRad="38100" dist="38100" dir="2700000" rotWithShape="0">
                    <a:srgbClr val="000000"/>
                  </a:outerShdw>
                </a:effectLst>
              </a:rPr>
              <a:t>Determinants</a:t>
            </a:r>
          </a:p>
        </p:txBody>
      </p:sp>
      <p:sp>
        <p:nvSpPr>
          <p:cNvPr id="400" name="Shape 400"/>
          <p:cNvSpPr>
            <a:spLocks noGrp="1"/>
          </p:cNvSpPr>
          <p:nvPr>
            <p:ph type="body" idx="1"/>
          </p:nvPr>
        </p:nvSpPr>
        <p:spPr>
          <a:xfrm>
            <a:off x="503238" y="530225"/>
            <a:ext cx="8183561" cy="4956175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43903" lvl="0" indent="-243903" defTabSz="841247">
              <a:lnSpc>
                <a:spcPct val="90000"/>
              </a:lnSpc>
              <a:spcBef>
                <a:spcPts val="100"/>
              </a:spcBef>
              <a:defRPr sz="1800"/>
            </a:pPr>
            <a:r>
              <a:rPr sz="2576" u="sng">
                <a:solidFill>
                  <a:srgbClr val="FF8900"/>
                </a:solidFill>
                <a:effectLst>
                  <a:outerShdw blurRad="35052" dist="35052" dir="2700000" rotWithShape="0">
                    <a:srgbClr val="FFFFFF"/>
                  </a:outerShdw>
                </a:effectLst>
              </a:rPr>
              <a:t>LRAS</a:t>
            </a:r>
            <a:r>
              <a:rPr sz="2576">
                <a:effectLst>
                  <a:outerShdw blurRad="35052" dist="35052" dir="2700000" rotWithShape="0">
                    <a:srgbClr val="FFFFFF"/>
                  </a:outerShdw>
                </a:effectLst>
              </a:rPr>
              <a:t> –changes in technology, productivity, and the quantity or quality of land, labor, capital</a:t>
            </a:r>
          </a:p>
          <a:p>
            <a:pPr marL="243903" lvl="0" indent="-243903" defTabSz="841247">
              <a:lnSpc>
                <a:spcPct val="90000"/>
              </a:lnSpc>
              <a:spcBef>
                <a:spcPts val="100"/>
              </a:spcBef>
              <a:defRPr sz="1800"/>
            </a:pPr>
            <a:endParaRPr sz="2576">
              <a:effectLst>
                <a:outerShdw blurRad="35052" dist="35052" dir="2700000" rotWithShape="0">
                  <a:srgbClr val="FFFFFF"/>
                </a:outerShdw>
              </a:effectLst>
            </a:endParaRPr>
          </a:p>
          <a:p>
            <a:pPr marL="243903" lvl="0" indent="-243903" defTabSz="841247">
              <a:lnSpc>
                <a:spcPct val="90000"/>
              </a:lnSpc>
              <a:spcBef>
                <a:spcPts val="100"/>
              </a:spcBef>
              <a:defRPr sz="1800"/>
            </a:pPr>
            <a:r>
              <a:rPr sz="2576" u="sng">
                <a:solidFill>
                  <a:srgbClr val="FF8900"/>
                </a:solidFill>
                <a:effectLst>
                  <a:outerShdw blurRad="35052" dist="35052" dir="2700000" rotWithShape="0">
                    <a:srgbClr val="FFFFFF"/>
                  </a:outerShdw>
                </a:effectLst>
              </a:rPr>
              <a:t>SRAS</a:t>
            </a:r>
            <a:r>
              <a:rPr sz="2576">
                <a:effectLst>
                  <a:outerShdw blurRad="35052" dist="35052" dir="2700000" rotWithShape="0">
                    <a:srgbClr val="FFFFFF"/>
                  </a:outerShdw>
                </a:effectLst>
              </a:rPr>
              <a:t> – changes in technology, productivity, and the quantity or quality of land, labor, capital</a:t>
            </a:r>
          </a:p>
          <a:p>
            <a:pPr marL="0" lvl="0" indent="0" defTabSz="841247">
              <a:lnSpc>
                <a:spcPct val="90000"/>
              </a:lnSpc>
              <a:spcBef>
                <a:spcPts val="100"/>
              </a:spcBef>
              <a:buSzTx/>
              <a:buNone/>
              <a:defRPr sz="1800"/>
            </a:pPr>
            <a:endParaRPr sz="2576">
              <a:effectLst>
                <a:outerShdw blurRad="35052" dist="35052" dir="2700000" rotWithShape="0">
                  <a:srgbClr val="FFFFFF"/>
                </a:outerShdw>
              </a:effectLst>
            </a:endParaRPr>
          </a:p>
          <a:p>
            <a:pPr marL="0" lvl="0" indent="0" defTabSz="841247">
              <a:lnSpc>
                <a:spcPct val="90000"/>
              </a:lnSpc>
              <a:spcBef>
                <a:spcPts val="100"/>
              </a:spcBef>
              <a:buSzTx/>
              <a:buNone/>
              <a:defRPr sz="1800"/>
            </a:pPr>
            <a:r>
              <a:rPr sz="2576" u="sng">
                <a:effectLst>
                  <a:outerShdw blurRad="35052" dist="35052" dir="2700000" rotWithShape="0">
                    <a:srgbClr val="FFFFFF"/>
                  </a:outerShdw>
                </a:effectLst>
              </a:rPr>
              <a:t>AND</a:t>
            </a:r>
            <a:r>
              <a:rPr sz="2576">
                <a:effectLst>
                  <a:outerShdw blurRad="35052" dist="35052" dir="2700000" rotWithShape="0">
                    <a:srgbClr val="FFFFFF"/>
                  </a:outerShdw>
                </a:effectLst>
              </a:rPr>
              <a:t> changes in input costs and </a:t>
            </a:r>
          </a:p>
          <a:p>
            <a:pPr marL="0" lvl="0" indent="0" defTabSz="841247">
              <a:lnSpc>
                <a:spcPct val="90000"/>
              </a:lnSpc>
              <a:spcBef>
                <a:spcPts val="100"/>
              </a:spcBef>
              <a:buSzTx/>
              <a:buNone/>
              <a:defRPr sz="1800"/>
            </a:pPr>
            <a:r>
              <a:rPr sz="2576">
                <a:effectLst>
                  <a:outerShdw blurRad="35052" dist="35052" dir="2700000" rotWithShape="0">
                    <a:srgbClr val="FFFFFF"/>
                  </a:outerShdw>
                </a:effectLst>
              </a:rPr>
              <a:t>        inflation expectations</a:t>
            </a:r>
          </a:p>
          <a:p>
            <a:pPr marL="243903" lvl="0" indent="-243903" defTabSz="841247">
              <a:lnSpc>
                <a:spcPct val="90000"/>
              </a:lnSpc>
              <a:spcBef>
                <a:spcPts val="100"/>
              </a:spcBef>
              <a:buSzTx/>
              <a:buNone/>
              <a:defRPr sz="1800"/>
            </a:pPr>
            <a:endParaRPr sz="2576">
              <a:effectLst>
                <a:outerShdw blurRad="35052" dist="35052" dir="2700000" rotWithShape="0">
                  <a:srgbClr val="FFFFFF"/>
                </a:outerShdw>
              </a:effectLst>
            </a:endParaRPr>
          </a:p>
          <a:p>
            <a:pPr marL="243903" lvl="0" indent="-243903" defTabSz="841247">
              <a:lnSpc>
                <a:spcPct val="90000"/>
              </a:lnSpc>
              <a:spcBef>
                <a:spcPts val="100"/>
              </a:spcBef>
              <a:defRPr sz="1800"/>
            </a:pPr>
            <a:r>
              <a:rPr sz="2576" u="sng">
                <a:solidFill>
                  <a:srgbClr val="FF8900"/>
                </a:solidFill>
                <a:effectLst>
                  <a:outerShdw blurRad="35052" dist="35052" dir="2700000" rotWithShape="0">
                    <a:srgbClr val="FFFFFF"/>
                  </a:outerShdw>
                </a:effectLst>
              </a:rPr>
              <a:t>AD</a:t>
            </a:r>
            <a:r>
              <a:rPr sz="2576">
                <a:effectLst>
                  <a:outerShdw blurRad="35052" dist="35052" dir="2700000" rotWithShape="0">
                    <a:srgbClr val="FFFFFF"/>
                  </a:outerShdw>
                </a:effectLst>
              </a:rPr>
              <a:t> – changes in personal consumption spending, gross private domestic investment, government purchases and net exports</a:t>
            </a:r>
          </a:p>
        </p:txBody>
      </p:sp>
    </p:spTree>
  </p:cSld>
  <p:clrMapOvr>
    <a:masterClrMapping/>
  </p:clrMapOvr>
  <p:transition spd="med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" name="Shape 402"/>
          <p:cNvSpPr>
            <a:spLocks noGrp="1"/>
          </p:cNvSpPr>
          <p:nvPr>
            <p:ph type="title"/>
          </p:nvPr>
        </p:nvSpPr>
        <p:spPr>
          <a:xfrm>
            <a:off x="502919" y="5301143"/>
            <a:ext cx="8183882" cy="733898"/>
          </a:xfrm>
          <a:prstGeom prst="rect">
            <a:avLst/>
          </a:prstGeom>
          <a:effectLst>
            <a:outerShdw blurRad="101600" dist="71309" dir="5400000" rotWithShape="0">
              <a:srgbClr val="000000">
                <a:alpha val="75000"/>
              </a:srgbClr>
            </a:outerShdw>
          </a:effectLst>
        </p:spPr>
        <p:txBody>
          <a:bodyPr/>
          <a:lstStyle>
            <a:lvl1pPr algn="ctr"/>
          </a:lstStyle>
          <a:p>
            <a:pPr lvl="0">
              <a:defRPr sz="1800" b="0">
                <a:solidFill>
                  <a:srgbClr val="000000"/>
                </a:solidFill>
                <a:effectLst/>
              </a:defRPr>
            </a:pPr>
            <a:r>
              <a:rPr sz="3600" b="1">
                <a:solidFill>
                  <a:srgbClr val="FF8D3E"/>
                </a:solidFill>
                <a:effectLst>
                  <a:outerShdw blurRad="50800" dist="22860" dir="5400000" rotWithShape="0">
                    <a:srgbClr val="000000">
                      <a:alpha val="55000"/>
                    </a:srgbClr>
                  </a:outerShdw>
                </a:effectLst>
              </a:rPr>
              <a:t>Spending and Tax Multipliers</a:t>
            </a:r>
          </a:p>
        </p:txBody>
      </p:sp>
      <p:sp>
        <p:nvSpPr>
          <p:cNvPr id="403" name="Shape 403"/>
          <p:cNvSpPr>
            <a:spLocks noGrp="1"/>
          </p:cNvSpPr>
          <p:nvPr>
            <p:ph type="body" idx="1"/>
          </p:nvPr>
        </p:nvSpPr>
        <p:spPr>
          <a:xfrm>
            <a:off x="502919" y="332232"/>
            <a:ext cx="8183882" cy="4987886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800"/>
              <a:t>Disposable Income = Consumption + </a:t>
            </a:r>
          </a:p>
          <a:p>
            <a:pPr marL="0" lvl="0" indent="0">
              <a:buSzTx/>
              <a:buNone/>
              <a:defRPr sz="1800"/>
            </a:pPr>
            <a:r>
              <a:rPr sz="2800"/>
              <a:t>                                            Savings</a:t>
            </a:r>
          </a:p>
          <a:p>
            <a:pPr marL="0" lvl="0" indent="0">
              <a:buSzTx/>
              <a:buNone/>
              <a:defRPr sz="1800"/>
            </a:pPr>
            <a:endParaRPr sz="2800"/>
          </a:p>
          <a:p>
            <a:pPr marL="0" lvl="0" indent="0">
              <a:buSzTx/>
              <a:buNone/>
              <a:defRPr sz="1800"/>
            </a:pPr>
            <a:r>
              <a:rPr i="1"/>
              <a:t>Income creates consumption which creates more income: this is the basis for the multiplier effect</a:t>
            </a:r>
          </a:p>
          <a:p>
            <a:pPr marL="0" lvl="0" indent="0">
              <a:buSzTx/>
              <a:buNone/>
              <a:defRPr sz="1800"/>
            </a:pPr>
            <a:endParaRPr i="1"/>
          </a:p>
          <a:p>
            <a:pPr marL="0" lvl="0" indent="0">
              <a:buSzTx/>
              <a:buNone/>
              <a:defRPr sz="1800"/>
            </a:pPr>
            <a:r>
              <a:rPr b="1"/>
              <a:t>Change in output/change in spending = multiplier</a:t>
            </a:r>
          </a:p>
          <a:p>
            <a:pPr marL="0" lvl="0" indent="0">
              <a:buSzTx/>
              <a:buNone/>
              <a:defRPr sz="1800"/>
            </a:pPr>
            <a:endParaRPr i="1"/>
          </a:p>
          <a:p>
            <a:pPr marL="0" lvl="0" indent="0">
              <a:buSzTx/>
              <a:buNone/>
              <a:defRPr sz="1800"/>
            </a:pPr>
            <a:r>
              <a:rPr i="1"/>
              <a:t>spending or income multiplier = 1/1-MPC or1/MPS</a:t>
            </a:r>
          </a:p>
          <a:p>
            <a:pPr marL="0" lvl="0" indent="0">
              <a:buSzTx/>
              <a:buNone/>
              <a:defRPr sz="1800"/>
            </a:pPr>
            <a:endParaRPr i="1"/>
          </a:p>
          <a:p>
            <a:pPr marL="0" lvl="0" indent="0">
              <a:buSzTx/>
              <a:buNone/>
              <a:defRPr sz="1800"/>
            </a:pPr>
            <a:r>
              <a:rPr i="1"/>
              <a:t>tax multiplier = - MPC/MPS </a:t>
            </a:r>
            <a:r>
              <a:rPr sz="1500" i="1"/>
              <a:t> (smaller because of a leakage to savings)</a:t>
            </a:r>
          </a:p>
          <a:p>
            <a:pPr marL="0" lvl="0" indent="0">
              <a:buSzTx/>
              <a:buNone/>
              <a:defRPr sz="1800"/>
            </a:pPr>
            <a:endParaRPr i="1"/>
          </a:p>
          <a:p>
            <a:pPr marL="0" lvl="0" indent="0">
              <a:buSzTx/>
              <a:buNone/>
              <a:defRPr sz="1800"/>
            </a:pPr>
            <a:r>
              <a:rPr i="1"/>
              <a:t>balanced budget multiplier = 1</a:t>
            </a:r>
          </a:p>
          <a:p>
            <a:pPr marL="0" lvl="0" indent="0">
              <a:buSzTx/>
              <a:buNone/>
              <a:defRPr sz="1800"/>
            </a:pPr>
            <a:endParaRPr i="1"/>
          </a:p>
          <a:p>
            <a:pPr marL="0" lvl="0" indent="0">
              <a:buSzTx/>
              <a:buNone/>
              <a:defRPr sz="1800"/>
            </a:pPr>
            <a:endParaRPr i="1"/>
          </a:p>
          <a:p>
            <a:pPr marL="0" lvl="0" indent="0">
              <a:buSzTx/>
              <a:buNone/>
              <a:defRPr sz="1800"/>
            </a:pPr>
            <a:endParaRPr i="1"/>
          </a:p>
          <a:p>
            <a:pPr marL="0" lvl="0" indent="0">
              <a:buSzTx/>
              <a:buNone/>
              <a:defRPr sz="1800"/>
            </a:pPr>
            <a:r>
              <a:rPr i="1"/>
              <a:t>ba</a:t>
            </a:r>
          </a:p>
        </p:txBody>
      </p:sp>
      <p:sp>
        <p:nvSpPr>
          <p:cNvPr id="404" name="Shape 404"/>
          <p:cNvSpPr>
            <a:spLocks noGrp="1"/>
          </p:cNvSpPr>
          <p:nvPr>
            <p:ph type="sldNum" sz="quarter" idx="2"/>
          </p:nvPr>
        </p:nvSpPr>
        <p:spPr>
          <a:xfrm>
            <a:off x="8348663" y="6233159"/>
            <a:ext cx="457201" cy="2438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/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000">
                <a:solidFill>
                  <a:srgbClr val="A6A299"/>
                </a:solidFill>
              </a:rPr>
              <a:t>36</a:t>
            </a:fld>
            <a:endParaRPr sz="1000">
              <a:solidFill>
                <a:srgbClr val="A6A299"/>
              </a:solidFill>
            </a:endParaRPr>
          </a:p>
        </p:txBody>
      </p:sp>
    </p:spTree>
  </p:cSld>
  <p:clrMapOvr>
    <a:masterClrMapping/>
  </p:clrMapOvr>
  <p:transition spd="med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Shape 406"/>
          <p:cNvSpPr>
            <a:spLocks noGrp="1"/>
          </p:cNvSpPr>
          <p:nvPr>
            <p:ph type="title"/>
          </p:nvPr>
        </p:nvSpPr>
        <p:spPr>
          <a:xfrm>
            <a:off x="503238" y="4986337"/>
            <a:ext cx="8183561" cy="1050926"/>
          </a:xfrm>
          <a:prstGeom prst="rect">
            <a:avLst/>
          </a:prstGeom>
        </p:spPr>
        <p:txBody>
          <a:bodyPr/>
          <a:lstStyle>
            <a:lvl1pPr algn="ctr">
              <a:defRPr>
                <a:effectLst>
                  <a:outerShdw blurRad="38100" dist="38100" dir="2700000" rotWithShape="0">
                    <a:srgbClr val="000000"/>
                  </a:outerShdw>
                </a:effectLst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effectLst/>
              </a:defRPr>
            </a:pPr>
            <a:r>
              <a:rPr sz="3600" b="1">
                <a:solidFill>
                  <a:srgbClr val="FF8D3E"/>
                </a:solidFill>
                <a:effectLst>
                  <a:outerShdw blurRad="38100" dist="38100" dir="2700000" rotWithShape="0">
                    <a:srgbClr val="000000"/>
                  </a:outerShdw>
                </a:effectLst>
              </a:rPr>
              <a:t>Money Market</a:t>
            </a:r>
          </a:p>
        </p:txBody>
      </p:sp>
      <p:sp>
        <p:nvSpPr>
          <p:cNvPr id="407" name="Shape 407"/>
          <p:cNvSpPr/>
          <p:nvPr/>
        </p:nvSpPr>
        <p:spPr>
          <a:xfrm flipH="1">
            <a:off x="1219199" y="1371600"/>
            <a:ext cx="1" cy="2362200"/>
          </a:xfrm>
          <a:prstGeom prst="line">
            <a:avLst/>
          </a:prstGeom>
          <a:ln w="38100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08" name="Shape 408"/>
          <p:cNvSpPr/>
          <p:nvPr/>
        </p:nvSpPr>
        <p:spPr>
          <a:xfrm>
            <a:off x="1219200" y="3733800"/>
            <a:ext cx="2895600" cy="0"/>
          </a:xfrm>
          <a:prstGeom prst="line">
            <a:avLst/>
          </a:prstGeom>
          <a:ln w="38100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09" name="Shape 409"/>
          <p:cNvSpPr/>
          <p:nvPr/>
        </p:nvSpPr>
        <p:spPr>
          <a:xfrm flipH="1">
            <a:off x="2590800" y="1371600"/>
            <a:ext cx="1" cy="2362200"/>
          </a:xfrm>
          <a:prstGeom prst="line">
            <a:avLst/>
          </a:prstGeom>
          <a:ln w="38100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10" name="Shape 410"/>
          <p:cNvSpPr/>
          <p:nvPr/>
        </p:nvSpPr>
        <p:spPr>
          <a:xfrm>
            <a:off x="1447799" y="1600199"/>
            <a:ext cx="2514602" cy="1828802"/>
          </a:xfrm>
          <a:prstGeom prst="line">
            <a:avLst/>
          </a:prstGeom>
          <a:ln w="38100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11" name="Shape 411"/>
          <p:cNvSpPr/>
          <p:nvPr/>
        </p:nvSpPr>
        <p:spPr>
          <a:xfrm>
            <a:off x="533400" y="1295400"/>
            <a:ext cx="563443" cy="393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effectLst/>
              </a:defRPr>
            </a:pPr>
            <a:r>
              <a:rPr sz="2100" b="1">
                <a:solidFill>
                  <a:srgbClr val="FF89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</a:rPr>
              <a:t>NIR</a:t>
            </a:r>
          </a:p>
        </p:txBody>
      </p:sp>
      <p:sp>
        <p:nvSpPr>
          <p:cNvPr id="412" name="Shape 412"/>
          <p:cNvSpPr/>
          <p:nvPr/>
        </p:nvSpPr>
        <p:spPr>
          <a:xfrm>
            <a:off x="2362200" y="3810000"/>
            <a:ext cx="341323" cy="292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400"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effectLst/>
              </a:defRPr>
            </a:pPr>
            <a:r>
              <a:rPr sz="1400" b="1">
                <a:solidFill>
                  <a:srgbClr val="FF89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</a:rPr>
              <a:t>Q1</a:t>
            </a:r>
          </a:p>
        </p:txBody>
      </p:sp>
      <p:sp>
        <p:nvSpPr>
          <p:cNvPr id="413" name="Shape 413"/>
          <p:cNvSpPr/>
          <p:nvPr/>
        </p:nvSpPr>
        <p:spPr>
          <a:xfrm>
            <a:off x="3810000" y="3886200"/>
            <a:ext cx="311588" cy="393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effectLst/>
              </a:defRPr>
            </a:pPr>
            <a:r>
              <a:rPr sz="2100" b="1">
                <a:solidFill>
                  <a:srgbClr val="FF89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</a:rPr>
              <a:t>Q</a:t>
            </a:r>
          </a:p>
        </p:txBody>
      </p:sp>
      <p:sp>
        <p:nvSpPr>
          <p:cNvPr id="414" name="Shape 414"/>
          <p:cNvSpPr/>
          <p:nvPr/>
        </p:nvSpPr>
        <p:spPr>
          <a:xfrm>
            <a:off x="3962400" y="3048000"/>
            <a:ext cx="518906" cy="393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effectLst/>
              </a:defRPr>
            </a:pPr>
            <a:r>
              <a:rPr sz="2100" b="1">
                <a:solidFill>
                  <a:srgbClr val="FF89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</a:rPr>
              <a:t>MD</a:t>
            </a:r>
          </a:p>
        </p:txBody>
      </p:sp>
      <p:sp>
        <p:nvSpPr>
          <p:cNvPr id="415" name="Shape 415"/>
          <p:cNvSpPr/>
          <p:nvPr/>
        </p:nvSpPr>
        <p:spPr>
          <a:xfrm>
            <a:off x="2362200" y="914400"/>
            <a:ext cx="504191" cy="393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effectLst/>
              </a:defRPr>
            </a:pPr>
            <a:r>
              <a:rPr sz="2100" b="1">
                <a:solidFill>
                  <a:srgbClr val="FF89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</a:rPr>
              <a:t>MS</a:t>
            </a:r>
          </a:p>
        </p:txBody>
      </p:sp>
      <p:sp>
        <p:nvSpPr>
          <p:cNvPr id="416" name="Shape 416"/>
          <p:cNvSpPr/>
          <p:nvPr/>
        </p:nvSpPr>
        <p:spPr>
          <a:xfrm flipH="1">
            <a:off x="1219200" y="2438400"/>
            <a:ext cx="1371600" cy="0"/>
          </a:xfrm>
          <a:prstGeom prst="line">
            <a:avLst/>
          </a:prstGeom>
          <a:ln>
            <a:solidFill/>
            <a:prstDash val="lgDash"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17" name="Shape 417"/>
          <p:cNvSpPr/>
          <p:nvPr/>
        </p:nvSpPr>
        <p:spPr>
          <a:xfrm>
            <a:off x="838200" y="2286000"/>
            <a:ext cx="262996" cy="393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100" b="1">
                <a:solidFill>
                  <a:srgbClr val="FF89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rPr>
              <a:t>i</a:t>
            </a:r>
            <a:r>
              <a:rPr sz="1200" b="1">
                <a:solidFill>
                  <a:srgbClr val="FF89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rPr>
              <a:t>1</a:t>
            </a:r>
          </a:p>
        </p:txBody>
      </p:sp>
      <p:sp>
        <p:nvSpPr>
          <p:cNvPr id="418" name="Shape 418"/>
          <p:cNvSpPr/>
          <p:nvPr/>
        </p:nvSpPr>
        <p:spPr>
          <a:xfrm>
            <a:off x="4648200" y="1447800"/>
            <a:ext cx="4183947" cy="2832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/>
          <a:p>
            <a:pPr lvl="0">
              <a:buSzPct val="100000"/>
              <a:buChar char="•"/>
              <a:defRPr sz="1800" b="0">
                <a:solidFill>
                  <a:srgbClr val="000000"/>
                </a:solidFill>
              </a:defRPr>
            </a:pPr>
            <a:r>
              <a:rPr sz="2100" b="1" u="sng">
                <a:solidFill>
                  <a:srgbClr val="FF89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rPr>
              <a:t>MS</a:t>
            </a:r>
            <a:r>
              <a:rPr sz="2100" b="1">
                <a:solidFill>
                  <a:srgbClr val="FF89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rPr>
              <a:t> – affected by actions of the</a:t>
            </a:r>
            <a:endParaRPr sz="2100" b="1">
              <a:solidFill>
                <a:srgbClr val="FF8900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100" b="1">
                <a:solidFill>
                  <a:srgbClr val="FF89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rPr>
              <a:t> Federal Reserve</a:t>
            </a:r>
            <a:endParaRPr sz="2100" b="1">
              <a:solidFill>
                <a:srgbClr val="FF8900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defRPr sz="1800" b="0">
                <a:solidFill>
                  <a:srgbClr val="000000"/>
                </a:solidFill>
              </a:defRPr>
            </a:pPr>
            <a:endParaRPr sz="2100" b="1">
              <a:solidFill>
                <a:srgbClr val="FF8900"/>
              </a:solidFill>
              <a:effectLst>
                <a:outerShdw blurRad="38100" dist="38100" dir="2700000" rotWithShape="0">
                  <a:srgbClr val="FFFFFF"/>
                </a:outerShdw>
              </a:effectLst>
              <a:latin typeface="Arial"/>
              <a:ea typeface="Arial"/>
              <a:cs typeface="Arial"/>
              <a:sym typeface="Arial"/>
            </a:endParaRPr>
          </a:p>
          <a:p>
            <a:pPr lvl="0">
              <a:buSzPct val="100000"/>
              <a:buChar char="•"/>
              <a:defRPr sz="1800" b="0">
                <a:solidFill>
                  <a:srgbClr val="000000"/>
                </a:solidFill>
              </a:defRPr>
            </a:pPr>
            <a:r>
              <a:rPr sz="2100" b="1" u="sng">
                <a:solidFill>
                  <a:srgbClr val="FF89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rPr>
              <a:t>MD </a:t>
            </a:r>
            <a:r>
              <a:rPr sz="2100" b="1">
                <a:solidFill>
                  <a:srgbClr val="FF89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rPr>
              <a:t>– </a:t>
            </a:r>
            <a:endParaRPr sz="2100" b="1">
              <a:solidFill>
                <a:srgbClr val="FF89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1" indent="0">
              <a:buSzPct val="100000"/>
              <a:buChar char="•"/>
              <a:defRPr sz="1800" b="0">
                <a:solidFill>
                  <a:srgbClr val="000000"/>
                </a:solidFill>
              </a:defRPr>
            </a:pPr>
            <a:r>
              <a:rPr sz="2100" b="1">
                <a:solidFill>
                  <a:srgbClr val="FF89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rPr>
              <a:t>Transaction demand </a:t>
            </a:r>
            <a:endParaRPr sz="2100" b="1">
              <a:solidFill>
                <a:srgbClr val="FF8900"/>
              </a:solidFill>
              <a:latin typeface="Arial"/>
              <a:ea typeface="Arial"/>
              <a:cs typeface="Arial"/>
              <a:sym typeface="Arial"/>
            </a:endParaRPr>
          </a:p>
          <a:p>
            <a:pPr lvl="1">
              <a:defRPr sz="1800" b="0">
                <a:solidFill>
                  <a:srgbClr val="000000"/>
                </a:solidFill>
              </a:defRPr>
            </a:pPr>
            <a:r>
              <a:rPr sz="2100" b="1">
                <a:solidFill>
                  <a:srgbClr val="FF89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rPr>
              <a:t>       determined by GDP</a:t>
            </a:r>
            <a:endParaRPr sz="2100" b="1">
              <a:solidFill>
                <a:srgbClr val="FF89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1" indent="0">
              <a:buSzPct val="100000"/>
              <a:buChar char="•"/>
              <a:defRPr sz="1800" b="0">
                <a:solidFill>
                  <a:srgbClr val="000000"/>
                </a:solidFill>
              </a:defRPr>
            </a:pPr>
            <a:r>
              <a:rPr sz="2100" b="1">
                <a:solidFill>
                  <a:srgbClr val="FF89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rPr>
              <a:t>Asset demand</a:t>
            </a:r>
            <a:endParaRPr sz="2100" b="1">
              <a:solidFill>
                <a:srgbClr val="FF8900"/>
              </a:solidFill>
              <a:latin typeface="Arial"/>
              <a:ea typeface="Arial"/>
              <a:cs typeface="Arial"/>
              <a:sym typeface="Arial"/>
            </a:endParaRPr>
          </a:p>
          <a:p>
            <a:pPr lvl="1">
              <a:defRPr sz="1800" b="0">
                <a:solidFill>
                  <a:srgbClr val="000000"/>
                </a:solidFill>
              </a:defRPr>
            </a:pPr>
            <a:r>
              <a:rPr sz="2100" b="1">
                <a:solidFill>
                  <a:srgbClr val="FF89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rPr>
              <a:t>       determined by NIR </a:t>
            </a:r>
            <a:endParaRPr sz="2100" b="1">
              <a:solidFill>
                <a:srgbClr val="FF89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med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" name="Shape 420"/>
          <p:cNvSpPr>
            <a:spLocks noGrp="1"/>
          </p:cNvSpPr>
          <p:nvPr>
            <p:ph type="title"/>
          </p:nvPr>
        </p:nvSpPr>
        <p:spPr>
          <a:xfrm>
            <a:off x="285485" y="-23866"/>
            <a:ext cx="8183563" cy="1185070"/>
          </a:xfrm>
          <a:prstGeom prst="rect">
            <a:avLst/>
          </a:prstGeom>
          <a:effectLst>
            <a:outerShdw blurRad="63500" dist="38100" dir="5400000" rotWithShape="0">
              <a:srgbClr val="000000">
                <a:alpha val="40000"/>
              </a:srgbClr>
            </a:outerShdw>
          </a:effectLst>
        </p:spPr>
        <p:txBody>
          <a:bodyPr/>
          <a:lstStyle>
            <a:lvl1pPr algn="ctr"/>
          </a:lstStyle>
          <a:p>
            <a:pPr lvl="0">
              <a:defRPr sz="1800" b="0">
                <a:solidFill>
                  <a:srgbClr val="000000"/>
                </a:solidFill>
                <a:effectLst/>
              </a:defRPr>
            </a:pPr>
            <a:r>
              <a:rPr sz="3600" b="1">
                <a:solidFill>
                  <a:srgbClr val="FF8D3E"/>
                </a:solidFill>
                <a:effectLst>
                  <a:outerShdw blurRad="50800" dist="22860" dir="5400000" rotWithShape="0">
                    <a:srgbClr val="000000">
                      <a:alpha val="55000"/>
                    </a:srgbClr>
                  </a:outerShdw>
                </a:effectLst>
              </a:rPr>
              <a:t>Money Creation</a:t>
            </a:r>
          </a:p>
        </p:txBody>
      </p:sp>
      <p:sp>
        <p:nvSpPr>
          <p:cNvPr id="421" name="Shape 421"/>
          <p:cNvSpPr>
            <a:spLocks noGrp="1"/>
          </p:cNvSpPr>
          <p:nvPr>
            <p:ph type="sldNum" sz="quarter" idx="2"/>
          </p:nvPr>
        </p:nvSpPr>
        <p:spPr>
          <a:xfrm>
            <a:off x="8348663" y="6233159"/>
            <a:ext cx="457201" cy="2438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/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000">
                <a:solidFill>
                  <a:srgbClr val="A6A299"/>
                </a:solidFill>
              </a:rPr>
              <a:t>38</a:t>
            </a:fld>
            <a:endParaRPr sz="1000">
              <a:solidFill>
                <a:srgbClr val="A6A299"/>
              </a:solidFill>
            </a:endParaRPr>
          </a:p>
        </p:txBody>
      </p:sp>
      <p:sp>
        <p:nvSpPr>
          <p:cNvPr id="422" name="Shape 422"/>
          <p:cNvSpPr/>
          <p:nvPr/>
        </p:nvSpPr>
        <p:spPr>
          <a:xfrm>
            <a:off x="1311860" y="1649729"/>
            <a:ext cx="6699496" cy="408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100" b="1">
                <a:solidFill>
                  <a:srgbClr val="FF8900"/>
                </a:solidFill>
              </a:rPr>
              <a:t>              Asset            Liabilities &amp; Net Worth</a:t>
            </a:r>
          </a:p>
        </p:txBody>
      </p:sp>
      <p:sp>
        <p:nvSpPr>
          <p:cNvPr id="423" name="Shape 423"/>
          <p:cNvSpPr/>
          <p:nvPr/>
        </p:nvSpPr>
        <p:spPr>
          <a:xfrm flipV="1">
            <a:off x="4377266" y="1705464"/>
            <a:ext cx="1" cy="2943796"/>
          </a:xfrm>
          <a:prstGeom prst="line">
            <a:avLst/>
          </a:prstGeom>
          <a:ln w="42500">
            <a:solidFill>
              <a:srgbClr val="F07F09"/>
            </a:solidFill>
          </a:ln>
          <a:effectLst>
            <a:outerShdw blurRad="63500" dist="38100" dir="5400000" rotWithShape="0">
              <a:srgbClr val="000000">
                <a:alpha val="40000"/>
              </a:srgbClr>
            </a:outerShdw>
          </a:effectLst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24" name="Shape 424"/>
          <p:cNvSpPr/>
          <p:nvPr/>
        </p:nvSpPr>
        <p:spPr>
          <a:xfrm>
            <a:off x="2163844" y="2302933"/>
            <a:ext cx="2027156" cy="1"/>
          </a:xfrm>
          <a:prstGeom prst="line">
            <a:avLst/>
          </a:prstGeom>
          <a:ln w="42500">
            <a:solidFill>
              <a:srgbClr val="F07F09"/>
            </a:solidFill>
          </a:ln>
          <a:effectLst>
            <a:outerShdw blurRad="63500" dist="38100" dir="5400000" rotWithShape="0">
              <a:srgbClr val="000000">
                <a:alpha val="40000"/>
              </a:srgbClr>
            </a:outerShdw>
          </a:effectLst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25" name="Shape 425"/>
          <p:cNvSpPr/>
          <p:nvPr/>
        </p:nvSpPr>
        <p:spPr>
          <a:xfrm>
            <a:off x="4563533" y="2302933"/>
            <a:ext cx="2027156" cy="1"/>
          </a:xfrm>
          <a:prstGeom prst="line">
            <a:avLst/>
          </a:prstGeom>
          <a:ln w="42500">
            <a:solidFill>
              <a:srgbClr val="F07F09"/>
            </a:solidFill>
          </a:ln>
          <a:effectLst>
            <a:outerShdw blurRad="63500" dist="38100" dir="5400000" rotWithShape="0">
              <a:srgbClr val="000000">
                <a:alpha val="40000"/>
              </a:srgbClr>
            </a:outerShdw>
          </a:effectLst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26" name="Shape 426"/>
          <p:cNvSpPr/>
          <p:nvPr/>
        </p:nvSpPr>
        <p:spPr>
          <a:xfrm>
            <a:off x="577837" y="2547196"/>
            <a:ext cx="1871375" cy="307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400"/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400" b="1">
                <a:solidFill>
                  <a:srgbClr val="FF8900"/>
                </a:solidFill>
              </a:rPr>
              <a:t>required reserves</a:t>
            </a:r>
          </a:p>
        </p:txBody>
      </p:sp>
      <p:sp>
        <p:nvSpPr>
          <p:cNvPr id="427" name="Shape 427"/>
          <p:cNvSpPr/>
          <p:nvPr/>
        </p:nvSpPr>
        <p:spPr>
          <a:xfrm>
            <a:off x="509812" y="2895275"/>
            <a:ext cx="1693055" cy="307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400"/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400" b="1">
                <a:solidFill>
                  <a:srgbClr val="FF8900"/>
                </a:solidFill>
              </a:rPr>
              <a:t>excess reserves</a:t>
            </a:r>
          </a:p>
        </p:txBody>
      </p:sp>
      <p:sp>
        <p:nvSpPr>
          <p:cNvPr id="428" name="Shape 428"/>
          <p:cNvSpPr/>
          <p:nvPr/>
        </p:nvSpPr>
        <p:spPr>
          <a:xfrm>
            <a:off x="577837" y="3434518"/>
            <a:ext cx="637888" cy="307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400"/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400" b="1">
                <a:solidFill>
                  <a:srgbClr val="FF8900"/>
                </a:solidFill>
              </a:rPr>
              <a:t>loans</a:t>
            </a:r>
          </a:p>
        </p:txBody>
      </p:sp>
      <p:sp>
        <p:nvSpPr>
          <p:cNvPr id="429" name="Shape 429"/>
          <p:cNvSpPr/>
          <p:nvPr/>
        </p:nvSpPr>
        <p:spPr>
          <a:xfrm>
            <a:off x="420652" y="3773707"/>
            <a:ext cx="2343136" cy="307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400"/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400" b="1">
                <a:solidFill>
                  <a:srgbClr val="FF8900"/>
                </a:solidFill>
              </a:rPr>
              <a:t>government securities</a:t>
            </a:r>
          </a:p>
        </p:txBody>
      </p:sp>
      <p:sp>
        <p:nvSpPr>
          <p:cNvPr id="430" name="Shape 430"/>
          <p:cNvSpPr/>
          <p:nvPr/>
        </p:nvSpPr>
        <p:spPr>
          <a:xfrm>
            <a:off x="6180783" y="2547196"/>
            <a:ext cx="1806698" cy="307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400"/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400" b="1">
                <a:solidFill>
                  <a:srgbClr val="FF8900"/>
                </a:solidFill>
              </a:rPr>
              <a:t>demand deposits</a:t>
            </a:r>
          </a:p>
        </p:txBody>
      </p:sp>
      <p:sp>
        <p:nvSpPr>
          <p:cNvPr id="431" name="Shape 431"/>
          <p:cNvSpPr/>
          <p:nvPr/>
        </p:nvSpPr>
        <p:spPr>
          <a:xfrm>
            <a:off x="6148445" y="3023691"/>
            <a:ext cx="1585315" cy="307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400"/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400" b="1">
                <a:solidFill>
                  <a:srgbClr val="FF8900"/>
                </a:solidFill>
              </a:rPr>
              <a:t>owner’s equity</a:t>
            </a:r>
          </a:p>
        </p:txBody>
      </p:sp>
      <p:sp>
        <p:nvSpPr>
          <p:cNvPr id="432" name="Shape 432"/>
          <p:cNvSpPr/>
          <p:nvPr/>
        </p:nvSpPr>
        <p:spPr>
          <a:xfrm>
            <a:off x="535325" y="5000217"/>
            <a:ext cx="7683883" cy="1209041"/>
          </a:xfrm>
          <a:prstGeom prst="rect">
            <a:avLst/>
          </a:prstGeom>
          <a:ln w="12700">
            <a:miter lim="400000"/>
          </a:ln>
          <a:effectLst>
            <a:outerShdw blurRad="63500" dist="38100" dir="5400000" rotWithShape="0">
              <a:srgbClr val="000000">
                <a:alpha val="4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 algn="ctr">
              <a:defRPr sz="3600">
                <a:solidFill>
                  <a:srgbClr val="FF8D3E"/>
                </a:solidFill>
                <a:effectLst>
                  <a:outerShdw blurRad="50800" dist="22860" dir="5400000" rotWithShape="0">
                    <a:srgbClr val="000000">
                      <a:alpha val="55000"/>
                    </a:srgbClr>
                  </a:outerShdw>
                </a:effectLst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effectLst/>
              </a:defRPr>
            </a:pPr>
            <a:r>
              <a:rPr sz="3600" b="1">
                <a:solidFill>
                  <a:srgbClr val="FF8D3E"/>
                </a:solidFill>
                <a:effectLst>
                  <a:outerShdw blurRad="50800" dist="22860" dir="5400000" rotWithShape="0">
                    <a:srgbClr val="000000">
                      <a:alpha val="55000"/>
                    </a:srgbClr>
                  </a:outerShdw>
                </a:effectLst>
              </a:rPr>
              <a:t>Max possible change in MS = change in er X 1/rr</a:t>
            </a:r>
          </a:p>
        </p:txBody>
      </p:sp>
    </p:spTree>
  </p:cSld>
  <p:clrMapOvr>
    <a:masterClrMapping/>
  </p:clrMapOvr>
  <p:transition spd="med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" name="Shape 43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  <a:effectLst>
            <a:outerShdw blurRad="63500" dist="38100" dir="5400000" rotWithShape="0">
              <a:srgbClr val="000000">
                <a:alpha val="40000"/>
              </a:srgbClr>
            </a:outerShdw>
          </a:effectLst>
        </p:spPr>
        <p:txBody>
          <a:bodyPr/>
          <a:lstStyle>
            <a:lvl1pPr algn="ctr"/>
          </a:lstStyle>
          <a:p>
            <a:pPr lvl="0">
              <a:defRPr sz="1800" b="0">
                <a:solidFill>
                  <a:srgbClr val="000000"/>
                </a:solidFill>
                <a:effectLst/>
              </a:defRPr>
            </a:pPr>
            <a:r>
              <a:rPr sz="3600" b="1">
                <a:solidFill>
                  <a:srgbClr val="FF8D3E"/>
                </a:solidFill>
                <a:effectLst>
                  <a:outerShdw blurRad="50800" dist="22860" dir="5400000" rotWithShape="0">
                    <a:srgbClr val="000000">
                      <a:alpha val="55000"/>
                    </a:srgbClr>
                  </a:outerShdw>
                </a:effectLst>
              </a:rPr>
              <a:t>$900 X 10 = $9000</a:t>
            </a:r>
          </a:p>
        </p:txBody>
      </p:sp>
      <p:sp>
        <p:nvSpPr>
          <p:cNvPr id="435" name="Shape 435"/>
          <p:cNvSpPr>
            <a:spLocks noGrp="1"/>
          </p:cNvSpPr>
          <p:nvPr>
            <p:ph type="sldNum" sz="quarter" idx="2"/>
          </p:nvPr>
        </p:nvSpPr>
        <p:spPr>
          <a:xfrm>
            <a:off x="8348663" y="6233159"/>
            <a:ext cx="457201" cy="2438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/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000">
                <a:solidFill>
                  <a:srgbClr val="A6A299"/>
                </a:solidFill>
              </a:rPr>
              <a:t>39</a:t>
            </a:fld>
            <a:endParaRPr sz="1000">
              <a:solidFill>
                <a:srgbClr val="A6A299"/>
              </a:solidFill>
            </a:endParaRPr>
          </a:p>
        </p:txBody>
      </p:sp>
      <p:sp>
        <p:nvSpPr>
          <p:cNvPr id="436" name="Shape 436"/>
          <p:cNvSpPr/>
          <p:nvPr/>
        </p:nvSpPr>
        <p:spPr>
          <a:xfrm>
            <a:off x="1311860" y="1649729"/>
            <a:ext cx="6699496" cy="408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100" b="1">
                <a:solidFill>
                  <a:srgbClr val="FF8900"/>
                </a:solidFill>
              </a:rPr>
              <a:t>              Asset            Liabilities &amp; Net Worth</a:t>
            </a:r>
          </a:p>
        </p:txBody>
      </p:sp>
      <p:sp>
        <p:nvSpPr>
          <p:cNvPr id="437" name="Shape 437"/>
          <p:cNvSpPr/>
          <p:nvPr/>
        </p:nvSpPr>
        <p:spPr>
          <a:xfrm flipV="1">
            <a:off x="4371037" y="1948571"/>
            <a:ext cx="1" cy="2954115"/>
          </a:xfrm>
          <a:prstGeom prst="line">
            <a:avLst/>
          </a:prstGeom>
          <a:ln w="42500">
            <a:solidFill>
              <a:srgbClr val="F07F09"/>
            </a:solidFill>
          </a:ln>
          <a:effectLst>
            <a:outerShdw blurRad="63500" dist="38100" dir="5400000" rotWithShape="0">
              <a:srgbClr val="000000">
                <a:alpha val="40000"/>
              </a:srgbClr>
            </a:outerShdw>
          </a:effectLst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38" name="Shape 438"/>
          <p:cNvSpPr/>
          <p:nvPr/>
        </p:nvSpPr>
        <p:spPr>
          <a:xfrm>
            <a:off x="2163844" y="2302933"/>
            <a:ext cx="2027156" cy="1"/>
          </a:xfrm>
          <a:prstGeom prst="line">
            <a:avLst/>
          </a:prstGeom>
          <a:ln w="42500">
            <a:solidFill>
              <a:srgbClr val="F07F09"/>
            </a:solidFill>
          </a:ln>
          <a:effectLst>
            <a:outerShdw blurRad="63500" dist="38100" dir="5400000" rotWithShape="0">
              <a:srgbClr val="000000">
                <a:alpha val="40000"/>
              </a:srgbClr>
            </a:outerShdw>
          </a:effectLst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39" name="Shape 439"/>
          <p:cNvSpPr/>
          <p:nvPr/>
        </p:nvSpPr>
        <p:spPr>
          <a:xfrm>
            <a:off x="4563533" y="2302933"/>
            <a:ext cx="2027156" cy="1"/>
          </a:xfrm>
          <a:prstGeom prst="line">
            <a:avLst/>
          </a:prstGeom>
          <a:ln w="42500">
            <a:solidFill>
              <a:srgbClr val="F07F09"/>
            </a:solidFill>
          </a:ln>
          <a:effectLst>
            <a:outerShdw blurRad="63500" dist="38100" dir="5400000" rotWithShape="0">
              <a:srgbClr val="000000">
                <a:alpha val="40000"/>
              </a:srgbClr>
            </a:outerShdw>
          </a:effectLst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40" name="Shape 440"/>
          <p:cNvSpPr/>
          <p:nvPr/>
        </p:nvSpPr>
        <p:spPr>
          <a:xfrm>
            <a:off x="577837" y="2547196"/>
            <a:ext cx="1871375" cy="307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400"/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400" b="1">
                <a:solidFill>
                  <a:srgbClr val="FF8900"/>
                </a:solidFill>
              </a:rPr>
              <a:t>required reserves</a:t>
            </a:r>
          </a:p>
        </p:txBody>
      </p:sp>
      <p:sp>
        <p:nvSpPr>
          <p:cNvPr id="441" name="Shape 441"/>
          <p:cNvSpPr/>
          <p:nvPr/>
        </p:nvSpPr>
        <p:spPr>
          <a:xfrm>
            <a:off x="509812" y="2895275"/>
            <a:ext cx="1693055" cy="307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400"/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400" b="1">
                <a:solidFill>
                  <a:srgbClr val="FF8900"/>
                </a:solidFill>
              </a:rPr>
              <a:t>excess reserves</a:t>
            </a:r>
          </a:p>
        </p:txBody>
      </p:sp>
      <p:sp>
        <p:nvSpPr>
          <p:cNvPr id="442" name="Shape 442"/>
          <p:cNvSpPr/>
          <p:nvPr/>
        </p:nvSpPr>
        <p:spPr>
          <a:xfrm>
            <a:off x="577837" y="3434518"/>
            <a:ext cx="637888" cy="307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400"/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400" b="1">
                <a:solidFill>
                  <a:srgbClr val="FF8900"/>
                </a:solidFill>
              </a:rPr>
              <a:t>loans</a:t>
            </a:r>
          </a:p>
        </p:txBody>
      </p:sp>
      <p:sp>
        <p:nvSpPr>
          <p:cNvPr id="443" name="Shape 443"/>
          <p:cNvSpPr/>
          <p:nvPr/>
        </p:nvSpPr>
        <p:spPr>
          <a:xfrm>
            <a:off x="420652" y="3773707"/>
            <a:ext cx="2343136" cy="307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400"/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400" b="1">
                <a:solidFill>
                  <a:srgbClr val="FF8900"/>
                </a:solidFill>
              </a:rPr>
              <a:t>government securities</a:t>
            </a:r>
          </a:p>
        </p:txBody>
      </p:sp>
      <p:sp>
        <p:nvSpPr>
          <p:cNvPr id="444" name="Shape 444"/>
          <p:cNvSpPr/>
          <p:nvPr/>
        </p:nvSpPr>
        <p:spPr>
          <a:xfrm>
            <a:off x="6180783" y="2547196"/>
            <a:ext cx="1806698" cy="307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400"/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400" b="1">
                <a:solidFill>
                  <a:srgbClr val="FF8900"/>
                </a:solidFill>
              </a:rPr>
              <a:t>demand deposits</a:t>
            </a:r>
          </a:p>
        </p:txBody>
      </p:sp>
      <p:sp>
        <p:nvSpPr>
          <p:cNvPr id="445" name="Shape 445"/>
          <p:cNvSpPr/>
          <p:nvPr/>
        </p:nvSpPr>
        <p:spPr>
          <a:xfrm>
            <a:off x="6148445" y="3023691"/>
            <a:ext cx="1585315" cy="307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400"/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400" b="1">
                <a:solidFill>
                  <a:srgbClr val="FF8900"/>
                </a:solidFill>
              </a:rPr>
              <a:t>owner’s equity</a:t>
            </a:r>
          </a:p>
        </p:txBody>
      </p:sp>
      <p:sp>
        <p:nvSpPr>
          <p:cNvPr id="446" name="Shape 446"/>
          <p:cNvSpPr/>
          <p:nvPr/>
        </p:nvSpPr>
        <p:spPr>
          <a:xfrm>
            <a:off x="1083532" y="752263"/>
            <a:ext cx="7022974" cy="408941"/>
          </a:xfrm>
          <a:prstGeom prst="rect">
            <a:avLst/>
          </a:prstGeom>
          <a:ln w="12700">
            <a:miter lim="400000"/>
          </a:ln>
          <a:effectLst>
            <a:outerShdw blurRad="63500" dist="38100" dir="5400000" rotWithShape="0">
              <a:srgbClr val="000000">
                <a:alpha val="4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>
                <a:solidFill>
                  <a:srgbClr val="050D06"/>
                </a:solidFill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100" b="1">
                <a:solidFill>
                  <a:srgbClr val="050D06"/>
                </a:solidFill>
              </a:rPr>
              <a:t>Assume a 10% rr and a cash deposit of $1000</a:t>
            </a:r>
          </a:p>
        </p:txBody>
      </p:sp>
      <p:sp>
        <p:nvSpPr>
          <p:cNvPr id="447" name="Shape 447"/>
          <p:cNvSpPr/>
          <p:nvPr/>
        </p:nvSpPr>
        <p:spPr>
          <a:xfrm>
            <a:off x="3021140" y="2547196"/>
            <a:ext cx="862570" cy="408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>
                <a:solidFill>
                  <a:srgbClr val="050D06"/>
                </a:solidFill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100" b="1">
                <a:solidFill>
                  <a:srgbClr val="050D06"/>
                </a:solidFill>
              </a:rPr>
              <a:t>$100</a:t>
            </a:r>
          </a:p>
        </p:txBody>
      </p:sp>
      <p:sp>
        <p:nvSpPr>
          <p:cNvPr id="448" name="Shape 448"/>
          <p:cNvSpPr/>
          <p:nvPr/>
        </p:nvSpPr>
        <p:spPr>
          <a:xfrm>
            <a:off x="3021140" y="2844475"/>
            <a:ext cx="862570" cy="408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>
                <a:solidFill>
                  <a:srgbClr val="050D06"/>
                </a:solidFill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100" b="1">
                <a:solidFill>
                  <a:srgbClr val="050D06"/>
                </a:solidFill>
              </a:rPr>
              <a:t>$900</a:t>
            </a:r>
          </a:p>
        </p:txBody>
      </p:sp>
      <p:sp>
        <p:nvSpPr>
          <p:cNvPr id="449" name="Shape 449"/>
          <p:cNvSpPr/>
          <p:nvPr/>
        </p:nvSpPr>
        <p:spPr>
          <a:xfrm>
            <a:off x="4858366" y="2547196"/>
            <a:ext cx="1052176" cy="408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>
                <a:solidFill>
                  <a:srgbClr val="050D06"/>
                </a:solidFill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100" b="1">
                <a:solidFill>
                  <a:srgbClr val="050D06"/>
                </a:solidFill>
              </a:rPr>
              <a:t>$1000</a:t>
            </a:r>
          </a:p>
        </p:txBody>
      </p:sp>
      <p:sp>
        <p:nvSpPr>
          <p:cNvPr id="450" name="Shape 450"/>
          <p:cNvSpPr/>
          <p:nvPr/>
        </p:nvSpPr>
        <p:spPr>
          <a:xfrm>
            <a:off x="4870824" y="2995929"/>
            <a:ext cx="483355" cy="408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>
                <a:solidFill>
                  <a:srgbClr val="050D06"/>
                </a:solidFill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100" b="1">
                <a:solidFill>
                  <a:srgbClr val="050D06"/>
                </a:solidFill>
              </a:rPr>
              <a:t>$0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>
            <a:spLocks noGrp="1"/>
          </p:cNvSpPr>
          <p:nvPr>
            <p:ph type="title"/>
          </p:nvPr>
        </p:nvSpPr>
        <p:spPr>
          <a:xfrm>
            <a:off x="502919" y="5450123"/>
            <a:ext cx="8183882" cy="584918"/>
          </a:xfrm>
          <a:prstGeom prst="rect">
            <a:avLst/>
          </a:prstGeom>
          <a:effectLst>
            <a:outerShdw blurRad="101600" dist="71309" dir="5400000" rotWithShape="0">
              <a:srgbClr val="000000">
                <a:alpha val="75000"/>
              </a:srgbClr>
            </a:outerShdw>
          </a:effectLst>
        </p:spPr>
        <p:txBody>
          <a:bodyPr/>
          <a:lstStyle>
            <a:lvl1pPr algn="ctr" defTabSz="795527">
              <a:defRPr sz="3132">
                <a:effectLst>
                  <a:outerShdw blurRad="44196" dist="19888" dir="5400000" rotWithShape="0">
                    <a:srgbClr val="000000">
                      <a:alpha val="55000"/>
                    </a:srgbClr>
                  </a:outerShdw>
                </a:effectLst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effectLst/>
              </a:defRPr>
            </a:pPr>
            <a:r>
              <a:rPr sz="3132" b="1">
                <a:solidFill>
                  <a:srgbClr val="FF8D3E"/>
                </a:solidFill>
                <a:effectLst>
                  <a:outerShdw blurRad="44196" dist="19888" dir="5400000" rotWithShape="0">
                    <a:srgbClr val="000000">
                      <a:alpha val="55000"/>
                    </a:srgbClr>
                  </a:outerShdw>
                </a:effectLst>
              </a:rPr>
              <a:t>Test Specifications</a:t>
            </a:r>
          </a:p>
        </p:txBody>
      </p:sp>
      <p:sp>
        <p:nvSpPr>
          <p:cNvPr id="82" name="Shape 82"/>
          <p:cNvSpPr>
            <a:spLocks noGrp="1"/>
          </p:cNvSpPr>
          <p:nvPr>
            <p:ph type="body" idx="1"/>
          </p:nvPr>
        </p:nvSpPr>
        <p:spPr>
          <a:xfrm>
            <a:off x="502919" y="530351"/>
            <a:ext cx="8183882" cy="5025640"/>
          </a:xfrm>
          <a:prstGeom prst="rect">
            <a:avLst/>
          </a:prstGeom>
        </p:spPr>
        <p:txBody>
          <a:bodyPr/>
          <a:lstStyle/>
          <a:p>
            <a:pPr marL="0" lvl="0" indent="0" defTabSz="457200">
              <a:spcBef>
                <a:spcPts val="0"/>
              </a:spcBef>
              <a:buSzTx/>
              <a:buNone/>
              <a:defRPr sz="1800"/>
            </a:pPr>
            <a:endParaRPr>
              <a:uFill>
                <a:solidFill/>
              </a:u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ctr" defTabSz="457200">
              <a:spcBef>
                <a:spcPts val="0"/>
              </a:spcBef>
              <a:buSzTx/>
              <a:buNone/>
              <a:defRPr sz="1800"/>
            </a:pPr>
            <a:r>
              <a:rPr b="1" u="sng">
                <a:uFill>
                  <a:solidFill/>
                </a:uFill>
                <a:latin typeface="Arial"/>
                <a:ea typeface="Arial"/>
                <a:cs typeface="Arial"/>
                <a:sym typeface="Arial"/>
              </a:rPr>
              <a:t>Free Response (Not Essay!)</a:t>
            </a:r>
          </a:p>
          <a:p>
            <a:pPr marL="0" lvl="0" indent="0" algn="ctr" defTabSz="457200">
              <a:spcBef>
                <a:spcPts val="0"/>
              </a:spcBef>
              <a:buSzTx/>
              <a:buNone/>
              <a:defRPr sz="1800"/>
            </a:pPr>
            <a:endParaRPr sz="1200" u="sng">
              <a:uFill>
                <a:solidFill/>
              </a:uFill>
              <a:latin typeface="Arial"/>
              <a:ea typeface="Arial"/>
              <a:cs typeface="Arial"/>
              <a:sym typeface="Arial"/>
            </a:endParaRPr>
          </a:p>
          <a:p>
            <a:pPr marL="0" lvl="0" indent="0" defTabSz="457200">
              <a:spcBef>
                <a:spcPts val="0"/>
              </a:spcBef>
              <a:buSzTx/>
              <a:buNone/>
              <a:defRPr sz="1800"/>
            </a:pPr>
            <a:r>
              <a:rPr sz="1600">
                <a:uFill>
                  <a:solidFill/>
                </a:uFill>
                <a:latin typeface="Arial"/>
                <a:ea typeface="Arial"/>
                <a:cs typeface="Arial"/>
                <a:sym typeface="Arial"/>
              </a:rPr>
              <a:t>3 Questions; 1 long question and two short questions. 10 minute reading period and 50 minutes to complete answers in answer booklet.</a:t>
            </a:r>
          </a:p>
          <a:p>
            <a:pPr marL="0" lvl="0" indent="0" defTabSz="457200">
              <a:spcBef>
                <a:spcPts val="0"/>
              </a:spcBef>
              <a:buSzTx/>
              <a:buNone/>
              <a:defRPr sz="1800"/>
            </a:pPr>
            <a:r>
              <a:rPr sz="1600">
                <a:uFill>
                  <a:solidFill/>
                </a:uFill>
                <a:latin typeface="Arial"/>
                <a:ea typeface="Arial"/>
                <a:cs typeface="Arial"/>
                <a:sym typeface="Arial"/>
              </a:rPr>
              <a:t>The free response portion of the test makes up 1/3 of the AP score.</a:t>
            </a:r>
          </a:p>
          <a:p>
            <a:pPr marL="0" lvl="0" indent="0" defTabSz="457200">
              <a:spcBef>
                <a:spcPts val="0"/>
              </a:spcBef>
              <a:buSzTx/>
              <a:buNone/>
              <a:defRPr sz="1800"/>
            </a:pPr>
            <a:r>
              <a:rPr sz="1600">
                <a:uFill>
                  <a:solidFill/>
                </a:uFill>
                <a:latin typeface="Arial"/>
                <a:ea typeface="Arial"/>
                <a:cs typeface="Arial"/>
                <a:sym typeface="Arial"/>
              </a:rPr>
              <a:t>Question 1 comprises half of the free response score and questions two and three comprise the other half. </a:t>
            </a:r>
          </a:p>
          <a:p>
            <a:pPr marL="0" lvl="0" indent="0" defTabSz="457200">
              <a:spcBef>
                <a:spcPts val="0"/>
              </a:spcBef>
              <a:buSzTx/>
              <a:buNone/>
              <a:defRPr sz="1800"/>
            </a:pPr>
            <a:endParaRPr sz="1600" b="1">
              <a:uFill>
                <a:solidFill/>
              </a:uFill>
              <a:latin typeface="Arial"/>
              <a:ea typeface="Arial"/>
              <a:cs typeface="Arial"/>
              <a:sym typeface="Arial"/>
            </a:endParaRPr>
          </a:p>
          <a:p>
            <a:pPr marL="0" lvl="0" indent="0" defTabSz="457200">
              <a:spcBef>
                <a:spcPts val="0"/>
              </a:spcBef>
              <a:buSzTx/>
              <a:buNone/>
              <a:defRPr sz="1800"/>
            </a:pPr>
            <a:r>
              <a:rPr sz="1600" b="1">
                <a:uFill>
                  <a:solidFill/>
                </a:uFill>
                <a:latin typeface="Arial"/>
                <a:ea typeface="Arial"/>
                <a:cs typeface="Arial"/>
                <a:sym typeface="Arial"/>
              </a:rPr>
              <a:t>Suggestions:</a:t>
            </a:r>
          </a:p>
          <a:p>
            <a:pPr marL="0" lvl="0" indent="0" defTabSz="457200">
              <a:spcBef>
                <a:spcPts val="0"/>
              </a:spcBef>
              <a:buSzTx/>
              <a:buNone/>
              <a:defRPr sz="1800"/>
            </a:pPr>
            <a:endParaRPr sz="1600">
              <a:uFill>
                <a:solidFill/>
              </a:uFill>
              <a:latin typeface="Arial"/>
              <a:ea typeface="Arial"/>
              <a:cs typeface="Arial"/>
              <a:sym typeface="Arial"/>
            </a:endParaRPr>
          </a:p>
          <a:p>
            <a:pPr marL="457200" lvl="0" indent="-228600" defTabSz="457200">
              <a:spcBef>
                <a:spcPts val="0"/>
              </a:spcBef>
              <a:buSzPct val="100000"/>
              <a:buFont typeface="Symbol"/>
              <a:buChar char="•"/>
              <a:tabLst>
                <a:tab pos="457200" algn="l"/>
              </a:tabLst>
              <a:defRPr sz="1800"/>
            </a:pPr>
            <a:r>
              <a:rPr sz="1600">
                <a:uFill>
                  <a:solidFill/>
                </a:uFill>
                <a:latin typeface="Arial"/>
                <a:ea typeface="Arial"/>
                <a:cs typeface="Arial"/>
                <a:sym typeface="Arial"/>
              </a:rPr>
              <a:t>Reading period is important – use it wisely, formulating analysis and practicing graphs</a:t>
            </a:r>
          </a:p>
          <a:p>
            <a:pPr marL="0" lvl="0" indent="0" defTabSz="457200">
              <a:spcBef>
                <a:spcPts val="0"/>
              </a:spcBef>
              <a:buSzTx/>
              <a:buNone/>
              <a:defRPr sz="1800"/>
            </a:pPr>
            <a:endParaRPr sz="1600">
              <a:uFill>
                <a:solidFill/>
              </a:uFill>
              <a:latin typeface="Arial"/>
              <a:ea typeface="Arial"/>
              <a:cs typeface="Arial"/>
              <a:sym typeface="Arial"/>
            </a:endParaRPr>
          </a:p>
          <a:p>
            <a:pPr marL="457200" lvl="0" indent="-228600" defTabSz="457200">
              <a:spcBef>
                <a:spcPts val="0"/>
              </a:spcBef>
              <a:buSzPct val="100000"/>
              <a:buFont typeface="Symbol"/>
              <a:buChar char="•"/>
              <a:tabLst>
                <a:tab pos="457200" algn="l"/>
              </a:tabLst>
              <a:defRPr sz="1800"/>
            </a:pPr>
            <a:r>
              <a:rPr sz="1600">
                <a:uFill>
                  <a:solidFill/>
                </a:uFill>
                <a:latin typeface="Arial"/>
                <a:ea typeface="Arial"/>
                <a:cs typeface="Arial"/>
                <a:sym typeface="Arial"/>
              </a:rPr>
              <a:t>Testing conceptual knowledge, and step by step analysis, therefore, the linkages and consistency in your answer are crucial</a:t>
            </a:r>
          </a:p>
          <a:p>
            <a:pPr marL="0" lvl="0" indent="0" defTabSz="457200">
              <a:spcBef>
                <a:spcPts val="0"/>
              </a:spcBef>
              <a:buSzTx/>
              <a:buNone/>
              <a:defRPr sz="1800"/>
            </a:pPr>
            <a:endParaRPr sz="1600">
              <a:uFill>
                <a:solidFill/>
              </a:uFill>
              <a:latin typeface="Arial"/>
              <a:ea typeface="Arial"/>
              <a:cs typeface="Arial"/>
              <a:sym typeface="Arial"/>
            </a:endParaRPr>
          </a:p>
          <a:p>
            <a:pPr marL="457200" lvl="0" indent="-228600" defTabSz="457200">
              <a:spcBef>
                <a:spcPts val="0"/>
              </a:spcBef>
              <a:buSzPct val="100000"/>
              <a:buFont typeface="Symbol"/>
              <a:buChar char="•"/>
              <a:tabLst>
                <a:tab pos="457200" algn="l"/>
              </a:tabLst>
              <a:defRPr sz="1800"/>
            </a:pPr>
            <a:r>
              <a:rPr sz="1600">
                <a:uFill>
                  <a:solidFill/>
                </a:uFill>
                <a:latin typeface="Arial"/>
                <a:ea typeface="Arial"/>
                <a:cs typeface="Arial"/>
                <a:sym typeface="Arial"/>
              </a:rPr>
              <a:t>The models generally are the proof for your answers. </a:t>
            </a:r>
          </a:p>
          <a:p>
            <a:pPr marL="0" lvl="0" indent="0" defTabSz="457200">
              <a:spcBef>
                <a:spcPts val="0"/>
              </a:spcBef>
              <a:buSzTx/>
              <a:buNone/>
              <a:defRPr sz="1800"/>
            </a:pPr>
            <a:endParaRPr sz="1600">
              <a:uFill>
                <a:solidFill/>
              </a:uFill>
              <a:latin typeface="Arial"/>
              <a:ea typeface="Arial"/>
              <a:cs typeface="Arial"/>
              <a:sym typeface="Arial"/>
            </a:endParaRPr>
          </a:p>
          <a:p>
            <a:pPr marL="457200" lvl="0" indent="-228600" defTabSz="457200">
              <a:spcBef>
                <a:spcPts val="0"/>
              </a:spcBef>
              <a:buSzPct val="100000"/>
              <a:buFont typeface="Symbol"/>
              <a:buChar char="•"/>
              <a:tabLst>
                <a:tab pos="457200" algn="l"/>
              </a:tabLst>
              <a:defRPr sz="1800"/>
            </a:pPr>
            <a:r>
              <a:rPr sz="1600" b="1">
                <a:uFill>
                  <a:solidFill/>
                </a:uFill>
                <a:latin typeface="Arial"/>
                <a:ea typeface="Arial"/>
                <a:cs typeface="Arial"/>
                <a:sym typeface="Arial"/>
              </a:rPr>
              <a:t>Never</a:t>
            </a:r>
            <a:r>
              <a:rPr sz="1600">
                <a:uFill>
                  <a:solidFill/>
                </a:uFill>
                <a:latin typeface="Arial"/>
                <a:ea typeface="Arial"/>
                <a:cs typeface="Arial"/>
                <a:sym typeface="Arial"/>
              </a:rPr>
              <a:t> simply make assertions!</a:t>
            </a:r>
          </a:p>
          <a:p>
            <a:pPr marL="0" lvl="0" indent="0" defTabSz="457200">
              <a:spcBef>
                <a:spcPts val="0"/>
              </a:spcBef>
              <a:buSzTx/>
              <a:buNone/>
              <a:defRPr sz="1800"/>
            </a:pPr>
            <a:endParaRPr sz="1200">
              <a:uFill>
                <a:solidFill/>
              </a:uFill>
              <a:latin typeface="Arial"/>
              <a:ea typeface="Arial"/>
              <a:cs typeface="Arial"/>
              <a:sym typeface="Arial"/>
            </a:endParaRPr>
          </a:p>
          <a:p>
            <a:pPr marL="0" lvl="0" indent="0" defTabSz="457200">
              <a:spcBef>
                <a:spcPts val="0"/>
              </a:spcBef>
              <a:buSzTx/>
              <a:buNone/>
              <a:defRPr sz="1800"/>
            </a:pPr>
            <a:endParaRPr sz="1200">
              <a:uFill>
                <a:solidFill/>
              </a:u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Shape 83"/>
          <p:cNvSpPr>
            <a:spLocks noGrp="1"/>
          </p:cNvSpPr>
          <p:nvPr>
            <p:ph type="sldNum" sz="quarter" idx="2"/>
          </p:nvPr>
        </p:nvSpPr>
        <p:spPr>
          <a:xfrm>
            <a:off x="8348663" y="6233159"/>
            <a:ext cx="457201" cy="2438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/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000">
                <a:solidFill>
                  <a:srgbClr val="A6A299"/>
                </a:solidFill>
              </a:rPr>
              <a:t>4</a:t>
            </a:fld>
            <a:endParaRPr sz="1000">
              <a:solidFill>
                <a:srgbClr val="A6A299"/>
              </a:solidFill>
            </a:endParaRPr>
          </a:p>
        </p:txBody>
      </p:sp>
    </p:spTree>
  </p:cSld>
  <p:clrMapOvr>
    <a:masterClrMapping/>
  </p:clrMapOvr>
  <p:transition spd="med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" name="Shape 45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  <a:effectLst>
            <a:outerShdw blurRad="63500" dist="38100" dir="5400000" rotWithShape="0">
              <a:srgbClr val="000000">
                <a:alpha val="40000"/>
              </a:srgbClr>
            </a:outerShdw>
          </a:effectLst>
        </p:spPr>
        <p:txBody>
          <a:bodyPr/>
          <a:lstStyle>
            <a:lvl1pPr algn="ctr" defTabSz="667512">
              <a:defRPr sz="2628">
                <a:effectLst>
                  <a:outerShdw blurRad="37084" dist="16687" dir="5400000" rotWithShape="0">
                    <a:srgbClr val="000000">
                      <a:alpha val="55000"/>
                    </a:srgbClr>
                  </a:outerShdw>
                </a:effectLst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effectLst/>
              </a:defRPr>
            </a:pPr>
            <a:r>
              <a:rPr sz="2628" b="1">
                <a:solidFill>
                  <a:srgbClr val="FF8D3E"/>
                </a:solidFill>
                <a:effectLst>
                  <a:outerShdw blurRad="37084" dist="16687" dir="5400000" rotWithShape="0">
                    <a:srgbClr val="000000">
                      <a:alpha val="55000"/>
                    </a:srgbClr>
                  </a:outerShdw>
                </a:effectLst>
              </a:rPr>
              <a:t>$900 X 10 = $9000 created in the banking system + $1000 created by Fed = $10,000</a:t>
            </a:r>
          </a:p>
        </p:txBody>
      </p:sp>
      <p:sp>
        <p:nvSpPr>
          <p:cNvPr id="453" name="Shape 453"/>
          <p:cNvSpPr>
            <a:spLocks noGrp="1"/>
          </p:cNvSpPr>
          <p:nvPr>
            <p:ph type="sldNum" sz="quarter" idx="2"/>
          </p:nvPr>
        </p:nvSpPr>
        <p:spPr>
          <a:xfrm>
            <a:off x="8348663" y="6233159"/>
            <a:ext cx="457201" cy="2438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/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000">
                <a:solidFill>
                  <a:srgbClr val="A6A299"/>
                </a:solidFill>
              </a:rPr>
              <a:t>40</a:t>
            </a:fld>
            <a:endParaRPr sz="1000">
              <a:solidFill>
                <a:srgbClr val="A6A299"/>
              </a:solidFill>
            </a:endParaRPr>
          </a:p>
        </p:txBody>
      </p:sp>
      <p:sp>
        <p:nvSpPr>
          <p:cNvPr id="454" name="Shape 454"/>
          <p:cNvSpPr/>
          <p:nvPr/>
        </p:nvSpPr>
        <p:spPr>
          <a:xfrm>
            <a:off x="1311860" y="1649729"/>
            <a:ext cx="6699496" cy="408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100" b="1">
                <a:solidFill>
                  <a:srgbClr val="FF8900"/>
                </a:solidFill>
              </a:rPr>
              <a:t>              Asset            Liabilities &amp; Net Worth</a:t>
            </a:r>
          </a:p>
        </p:txBody>
      </p:sp>
      <p:sp>
        <p:nvSpPr>
          <p:cNvPr id="455" name="Shape 455"/>
          <p:cNvSpPr/>
          <p:nvPr/>
        </p:nvSpPr>
        <p:spPr>
          <a:xfrm flipV="1">
            <a:off x="4371037" y="1948571"/>
            <a:ext cx="1" cy="2954115"/>
          </a:xfrm>
          <a:prstGeom prst="line">
            <a:avLst/>
          </a:prstGeom>
          <a:ln w="42500">
            <a:solidFill>
              <a:srgbClr val="F07F09"/>
            </a:solidFill>
          </a:ln>
          <a:effectLst>
            <a:outerShdw blurRad="63500" dist="38100" dir="5400000" rotWithShape="0">
              <a:srgbClr val="000000">
                <a:alpha val="40000"/>
              </a:srgbClr>
            </a:outerShdw>
          </a:effectLst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56" name="Shape 456"/>
          <p:cNvSpPr/>
          <p:nvPr/>
        </p:nvSpPr>
        <p:spPr>
          <a:xfrm>
            <a:off x="2163844" y="2302933"/>
            <a:ext cx="2027156" cy="1"/>
          </a:xfrm>
          <a:prstGeom prst="line">
            <a:avLst/>
          </a:prstGeom>
          <a:ln w="42500">
            <a:solidFill>
              <a:srgbClr val="F07F09"/>
            </a:solidFill>
          </a:ln>
          <a:effectLst>
            <a:outerShdw blurRad="63500" dist="38100" dir="5400000" rotWithShape="0">
              <a:srgbClr val="000000">
                <a:alpha val="40000"/>
              </a:srgbClr>
            </a:outerShdw>
          </a:effectLst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57" name="Shape 457"/>
          <p:cNvSpPr/>
          <p:nvPr/>
        </p:nvSpPr>
        <p:spPr>
          <a:xfrm>
            <a:off x="4563533" y="2302933"/>
            <a:ext cx="2027156" cy="1"/>
          </a:xfrm>
          <a:prstGeom prst="line">
            <a:avLst/>
          </a:prstGeom>
          <a:ln w="42500">
            <a:solidFill>
              <a:srgbClr val="F07F09"/>
            </a:solidFill>
          </a:ln>
          <a:effectLst>
            <a:outerShdw blurRad="63500" dist="38100" dir="5400000" rotWithShape="0">
              <a:srgbClr val="000000">
                <a:alpha val="40000"/>
              </a:srgbClr>
            </a:outerShdw>
          </a:effectLst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58" name="Shape 458"/>
          <p:cNvSpPr/>
          <p:nvPr/>
        </p:nvSpPr>
        <p:spPr>
          <a:xfrm>
            <a:off x="577837" y="2547196"/>
            <a:ext cx="1871375" cy="307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400"/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400" b="1">
                <a:solidFill>
                  <a:srgbClr val="FF8900"/>
                </a:solidFill>
              </a:rPr>
              <a:t>required reserves</a:t>
            </a:r>
          </a:p>
        </p:txBody>
      </p:sp>
      <p:sp>
        <p:nvSpPr>
          <p:cNvPr id="459" name="Shape 459"/>
          <p:cNvSpPr/>
          <p:nvPr/>
        </p:nvSpPr>
        <p:spPr>
          <a:xfrm>
            <a:off x="509812" y="2895275"/>
            <a:ext cx="1693055" cy="307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400"/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400" b="1">
                <a:solidFill>
                  <a:srgbClr val="FF8900"/>
                </a:solidFill>
              </a:rPr>
              <a:t>excess reserves</a:t>
            </a:r>
          </a:p>
        </p:txBody>
      </p:sp>
      <p:sp>
        <p:nvSpPr>
          <p:cNvPr id="460" name="Shape 460"/>
          <p:cNvSpPr/>
          <p:nvPr/>
        </p:nvSpPr>
        <p:spPr>
          <a:xfrm>
            <a:off x="577837" y="3434518"/>
            <a:ext cx="637888" cy="307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400"/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400" b="1">
                <a:solidFill>
                  <a:srgbClr val="FF8900"/>
                </a:solidFill>
              </a:rPr>
              <a:t>loans</a:t>
            </a:r>
          </a:p>
        </p:txBody>
      </p:sp>
      <p:sp>
        <p:nvSpPr>
          <p:cNvPr id="461" name="Shape 461"/>
          <p:cNvSpPr/>
          <p:nvPr/>
        </p:nvSpPr>
        <p:spPr>
          <a:xfrm>
            <a:off x="420652" y="3773707"/>
            <a:ext cx="2343136" cy="307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400"/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400" b="1">
                <a:solidFill>
                  <a:srgbClr val="FF8900"/>
                </a:solidFill>
              </a:rPr>
              <a:t>government securities</a:t>
            </a:r>
          </a:p>
        </p:txBody>
      </p:sp>
      <p:sp>
        <p:nvSpPr>
          <p:cNvPr id="462" name="Shape 462"/>
          <p:cNvSpPr/>
          <p:nvPr/>
        </p:nvSpPr>
        <p:spPr>
          <a:xfrm>
            <a:off x="6180783" y="2547196"/>
            <a:ext cx="1806698" cy="307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400"/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400" b="1">
                <a:solidFill>
                  <a:srgbClr val="FF8900"/>
                </a:solidFill>
              </a:rPr>
              <a:t>demand deposits</a:t>
            </a:r>
          </a:p>
        </p:txBody>
      </p:sp>
      <p:sp>
        <p:nvSpPr>
          <p:cNvPr id="463" name="Shape 463"/>
          <p:cNvSpPr/>
          <p:nvPr/>
        </p:nvSpPr>
        <p:spPr>
          <a:xfrm>
            <a:off x="6148445" y="3023691"/>
            <a:ext cx="1585315" cy="307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400"/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400" b="1">
                <a:solidFill>
                  <a:srgbClr val="FF8900"/>
                </a:solidFill>
              </a:rPr>
              <a:t>owner’s equity</a:t>
            </a:r>
          </a:p>
        </p:txBody>
      </p:sp>
      <p:sp>
        <p:nvSpPr>
          <p:cNvPr id="464" name="Shape 464"/>
          <p:cNvSpPr/>
          <p:nvPr/>
        </p:nvSpPr>
        <p:spPr>
          <a:xfrm>
            <a:off x="1083531" y="752263"/>
            <a:ext cx="6959165" cy="726441"/>
          </a:xfrm>
          <a:prstGeom prst="rect">
            <a:avLst/>
          </a:prstGeom>
          <a:ln w="12700">
            <a:miter lim="400000"/>
          </a:ln>
          <a:effectLst>
            <a:outerShdw blurRad="63500" dist="38100" dir="5400000" rotWithShape="0">
              <a:srgbClr val="000000">
                <a:alpha val="4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/>
          <a:p>
            <a:pPr lvl="0" algn="ctr">
              <a:defRPr sz="1800" b="0">
                <a:solidFill>
                  <a:srgbClr val="000000"/>
                </a:solidFill>
              </a:defRPr>
            </a:pPr>
            <a:r>
              <a:rPr sz="2100" b="1">
                <a:solidFill>
                  <a:srgbClr val="050D06"/>
                </a:solidFill>
              </a:rPr>
              <a:t>Assume a 10% rr and the Fed buys $1000 in </a:t>
            </a:r>
          </a:p>
          <a:p>
            <a:pPr lvl="0" algn="ctr">
              <a:defRPr sz="1800" b="0">
                <a:solidFill>
                  <a:srgbClr val="000000"/>
                </a:solidFill>
              </a:defRPr>
            </a:pPr>
            <a:r>
              <a:rPr sz="2100" b="1">
                <a:solidFill>
                  <a:srgbClr val="050D06"/>
                </a:solidFill>
              </a:rPr>
              <a:t>bonds from the public</a:t>
            </a:r>
          </a:p>
        </p:txBody>
      </p:sp>
      <p:sp>
        <p:nvSpPr>
          <p:cNvPr id="465" name="Shape 465"/>
          <p:cNvSpPr/>
          <p:nvPr/>
        </p:nvSpPr>
        <p:spPr>
          <a:xfrm>
            <a:off x="3021140" y="2547196"/>
            <a:ext cx="862570" cy="408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>
                <a:solidFill>
                  <a:srgbClr val="050D06"/>
                </a:solidFill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100" b="1">
                <a:solidFill>
                  <a:srgbClr val="050D06"/>
                </a:solidFill>
              </a:rPr>
              <a:t>$100</a:t>
            </a:r>
          </a:p>
        </p:txBody>
      </p:sp>
      <p:sp>
        <p:nvSpPr>
          <p:cNvPr id="466" name="Shape 466"/>
          <p:cNvSpPr/>
          <p:nvPr/>
        </p:nvSpPr>
        <p:spPr>
          <a:xfrm>
            <a:off x="3021140" y="2844475"/>
            <a:ext cx="862570" cy="408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>
                <a:solidFill>
                  <a:srgbClr val="050D06"/>
                </a:solidFill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100" b="1">
                <a:solidFill>
                  <a:srgbClr val="050D06"/>
                </a:solidFill>
              </a:rPr>
              <a:t>$900</a:t>
            </a:r>
          </a:p>
        </p:txBody>
      </p:sp>
      <p:sp>
        <p:nvSpPr>
          <p:cNvPr id="467" name="Shape 467"/>
          <p:cNvSpPr/>
          <p:nvPr/>
        </p:nvSpPr>
        <p:spPr>
          <a:xfrm>
            <a:off x="4858366" y="2547196"/>
            <a:ext cx="1052176" cy="408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>
                <a:solidFill>
                  <a:srgbClr val="050D06"/>
                </a:solidFill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100" b="1">
                <a:solidFill>
                  <a:srgbClr val="050D06"/>
                </a:solidFill>
              </a:rPr>
              <a:t>$1000</a:t>
            </a:r>
          </a:p>
        </p:txBody>
      </p:sp>
      <p:sp>
        <p:nvSpPr>
          <p:cNvPr id="468" name="Shape 468"/>
          <p:cNvSpPr/>
          <p:nvPr/>
        </p:nvSpPr>
        <p:spPr>
          <a:xfrm>
            <a:off x="4870824" y="2995929"/>
            <a:ext cx="483355" cy="408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>
                <a:solidFill>
                  <a:srgbClr val="050D06"/>
                </a:solidFill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100" b="1">
                <a:solidFill>
                  <a:srgbClr val="050D06"/>
                </a:solidFill>
              </a:rPr>
              <a:t>$0</a:t>
            </a:r>
          </a:p>
        </p:txBody>
      </p:sp>
    </p:spTree>
  </p:cSld>
  <p:clrMapOvr>
    <a:masterClrMapping/>
  </p:clrMapOvr>
  <p:transition spd="med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" name="Shape 47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  <a:effectLst>
            <a:outerShdw blurRad="63500" dist="38100" dir="5400000" rotWithShape="0">
              <a:srgbClr val="000000">
                <a:alpha val="40000"/>
              </a:srgbClr>
            </a:outerShdw>
          </a:effectLst>
        </p:spPr>
        <p:txBody>
          <a:bodyPr/>
          <a:lstStyle>
            <a:lvl1pPr algn="ctr"/>
          </a:lstStyle>
          <a:p>
            <a:pPr lvl="0">
              <a:defRPr sz="1800" b="0">
                <a:solidFill>
                  <a:srgbClr val="000000"/>
                </a:solidFill>
                <a:effectLst/>
              </a:defRPr>
            </a:pPr>
            <a:r>
              <a:rPr sz="3600" b="1">
                <a:solidFill>
                  <a:srgbClr val="FF8D3E"/>
                </a:solidFill>
                <a:effectLst>
                  <a:outerShdw blurRad="50800" dist="22860" dir="5400000" rotWithShape="0">
                    <a:srgbClr val="000000">
                      <a:alpha val="55000"/>
                    </a:srgbClr>
                  </a:outerShdw>
                </a:effectLst>
              </a:rPr>
              <a:t>$1,000 X 10 = $10,000</a:t>
            </a:r>
          </a:p>
        </p:txBody>
      </p:sp>
      <p:sp>
        <p:nvSpPr>
          <p:cNvPr id="471" name="Shape 471"/>
          <p:cNvSpPr>
            <a:spLocks noGrp="1"/>
          </p:cNvSpPr>
          <p:nvPr>
            <p:ph type="sldNum" sz="quarter" idx="2"/>
          </p:nvPr>
        </p:nvSpPr>
        <p:spPr>
          <a:xfrm>
            <a:off x="8348663" y="6233159"/>
            <a:ext cx="457201" cy="2438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/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000">
                <a:solidFill>
                  <a:srgbClr val="A6A299"/>
                </a:solidFill>
              </a:rPr>
              <a:t>41</a:t>
            </a:fld>
            <a:endParaRPr sz="1000">
              <a:solidFill>
                <a:srgbClr val="A6A299"/>
              </a:solidFill>
            </a:endParaRPr>
          </a:p>
        </p:txBody>
      </p:sp>
      <p:sp>
        <p:nvSpPr>
          <p:cNvPr id="472" name="Shape 472"/>
          <p:cNvSpPr/>
          <p:nvPr/>
        </p:nvSpPr>
        <p:spPr>
          <a:xfrm>
            <a:off x="1311860" y="1649729"/>
            <a:ext cx="6699496" cy="408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100" b="1">
                <a:solidFill>
                  <a:srgbClr val="FF8900"/>
                </a:solidFill>
              </a:rPr>
              <a:t>              Asset            Liabilities &amp; Net Worth</a:t>
            </a:r>
          </a:p>
        </p:txBody>
      </p:sp>
      <p:sp>
        <p:nvSpPr>
          <p:cNvPr id="473" name="Shape 473"/>
          <p:cNvSpPr/>
          <p:nvPr/>
        </p:nvSpPr>
        <p:spPr>
          <a:xfrm flipV="1">
            <a:off x="4371037" y="1948571"/>
            <a:ext cx="1" cy="2954115"/>
          </a:xfrm>
          <a:prstGeom prst="line">
            <a:avLst/>
          </a:prstGeom>
          <a:ln w="42500">
            <a:solidFill>
              <a:srgbClr val="F07F09"/>
            </a:solidFill>
          </a:ln>
          <a:effectLst>
            <a:outerShdw blurRad="63500" dist="38100" dir="5400000" rotWithShape="0">
              <a:srgbClr val="000000">
                <a:alpha val="40000"/>
              </a:srgbClr>
            </a:outerShdw>
          </a:effectLst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74" name="Shape 474"/>
          <p:cNvSpPr/>
          <p:nvPr/>
        </p:nvSpPr>
        <p:spPr>
          <a:xfrm>
            <a:off x="2163844" y="2302933"/>
            <a:ext cx="2027156" cy="1"/>
          </a:xfrm>
          <a:prstGeom prst="line">
            <a:avLst/>
          </a:prstGeom>
          <a:ln w="42500">
            <a:solidFill>
              <a:srgbClr val="F07F09"/>
            </a:solidFill>
          </a:ln>
          <a:effectLst>
            <a:outerShdw blurRad="63500" dist="38100" dir="5400000" rotWithShape="0">
              <a:srgbClr val="000000">
                <a:alpha val="40000"/>
              </a:srgbClr>
            </a:outerShdw>
          </a:effectLst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75" name="Shape 475"/>
          <p:cNvSpPr/>
          <p:nvPr/>
        </p:nvSpPr>
        <p:spPr>
          <a:xfrm>
            <a:off x="4563533" y="2302933"/>
            <a:ext cx="2027156" cy="1"/>
          </a:xfrm>
          <a:prstGeom prst="line">
            <a:avLst/>
          </a:prstGeom>
          <a:ln w="42500">
            <a:solidFill>
              <a:srgbClr val="F07F09"/>
            </a:solidFill>
          </a:ln>
          <a:effectLst>
            <a:outerShdw blurRad="63500" dist="38100" dir="5400000" rotWithShape="0">
              <a:srgbClr val="000000">
                <a:alpha val="40000"/>
              </a:srgbClr>
            </a:outerShdw>
          </a:effectLst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76" name="Shape 476"/>
          <p:cNvSpPr/>
          <p:nvPr/>
        </p:nvSpPr>
        <p:spPr>
          <a:xfrm>
            <a:off x="577837" y="2547196"/>
            <a:ext cx="1871375" cy="307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400"/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400" b="1">
                <a:solidFill>
                  <a:srgbClr val="FF8900"/>
                </a:solidFill>
              </a:rPr>
              <a:t>required reserves</a:t>
            </a:r>
          </a:p>
        </p:txBody>
      </p:sp>
      <p:sp>
        <p:nvSpPr>
          <p:cNvPr id="477" name="Shape 477"/>
          <p:cNvSpPr/>
          <p:nvPr/>
        </p:nvSpPr>
        <p:spPr>
          <a:xfrm>
            <a:off x="509812" y="2895275"/>
            <a:ext cx="1693055" cy="307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400"/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400" b="1">
                <a:solidFill>
                  <a:srgbClr val="FF8900"/>
                </a:solidFill>
              </a:rPr>
              <a:t>excess reserves</a:t>
            </a:r>
          </a:p>
        </p:txBody>
      </p:sp>
      <p:sp>
        <p:nvSpPr>
          <p:cNvPr id="478" name="Shape 478"/>
          <p:cNvSpPr/>
          <p:nvPr/>
        </p:nvSpPr>
        <p:spPr>
          <a:xfrm>
            <a:off x="577837" y="3434518"/>
            <a:ext cx="637888" cy="307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400"/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400" b="1">
                <a:solidFill>
                  <a:srgbClr val="FF8900"/>
                </a:solidFill>
              </a:rPr>
              <a:t>loans</a:t>
            </a:r>
          </a:p>
        </p:txBody>
      </p:sp>
      <p:sp>
        <p:nvSpPr>
          <p:cNvPr id="479" name="Shape 479"/>
          <p:cNvSpPr/>
          <p:nvPr/>
        </p:nvSpPr>
        <p:spPr>
          <a:xfrm>
            <a:off x="420652" y="3773707"/>
            <a:ext cx="1434602" cy="523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400" b="1">
                <a:solidFill>
                  <a:srgbClr val="FF8900"/>
                </a:solidFill>
              </a:rPr>
              <a:t>government </a:t>
            </a:r>
          </a:p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400" b="1">
                <a:solidFill>
                  <a:srgbClr val="FF8900"/>
                </a:solidFill>
              </a:rPr>
              <a:t>securities</a:t>
            </a:r>
          </a:p>
        </p:txBody>
      </p:sp>
      <p:sp>
        <p:nvSpPr>
          <p:cNvPr id="480" name="Shape 480"/>
          <p:cNvSpPr/>
          <p:nvPr/>
        </p:nvSpPr>
        <p:spPr>
          <a:xfrm>
            <a:off x="6180783" y="2547196"/>
            <a:ext cx="1806698" cy="307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400"/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400" b="1">
                <a:solidFill>
                  <a:srgbClr val="FF8900"/>
                </a:solidFill>
              </a:rPr>
              <a:t>demand deposits</a:t>
            </a:r>
          </a:p>
        </p:txBody>
      </p:sp>
      <p:sp>
        <p:nvSpPr>
          <p:cNvPr id="481" name="Shape 481"/>
          <p:cNvSpPr/>
          <p:nvPr/>
        </p:nvSpPr>
        <p:spPr>
          <a:xfrm>
            <a:off x="6148445" y="3023691"/>
            <a:ext cx="1585315" cy="307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400"/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400" b="1">
                <a:solidFill>
                  <a:srgbClr val="FF8900"/>
                </a:solidFill>
              </a:rPr>
              <a:t>owner’s equity</a:t>
            </a:r>
          </a:p>
        </p:txBody>
      </p:sp>
      <p:sp>
        <p:nvSpPr>
          <p:cNvPr id="482" name="Shape 482"/>
          <p:cNvSpPr/>
          <p:nvPr/>
        </p:nvSpPr>
        <p:spPr>
          <a:xfrm>
            <a:off x="1083531" y="752263"/>
            <a:ext cx="7693371" cy="726441"/>
          </a:xfrm>
          <a:prstGeom prst="rect">
            <a:avLst/>
          </a:prstGeom>
          <a:ln w="12700">
            <a:miter lim="400000"/>
          </a:ln>
          <a:effectLst>
            <a:outerShdw blurRad="63500" dist="38100" dir="5400000" rotWithShape="0">
              <a:srgbClr val="000000">
                <a:alpha val="4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/>
          <a:p>
            <a:pPr lvl="0" algn="ctr">
              <a:defRPr sz="1800" b="0">
                <a:solidFill>
                  <a:srgbClr val="000000"/>
                </a:solidFill>
              </a:defRPr>
            </a:pPr>
            <a:r>
              <a:rPr sz="2100" b="1">
                <a:solidFill>
                  <a:srgbClr val="050D06"/>
                </a:solidFill>
              </a:rPr>
              <a:t>Assume a 10% rr and the Fed buys a $1000 bond </a:t>
            </a:r>
          </a:p>
          <a:p>
            <a:pPr lvl="0" algn="ctr">
              <a:defRPr sz="1800" b="0">
                <a:solidFill>
                  <a:srgbClr val="000000"/>
                </a:solidFill>
              </a:defRPr>
            </a:pPr>
            <a:r>
              <a:rPr sz="2100" b="1">
                <a:solidFill>
                  <a:srgbClr val="050D06"/>
                </a:solidFill>
              </a:rPr>
              <a:t>from a bank</a:t>
            </a:r>
          </a:p>
        </p:txBody>
      </p:sp>
      <p:sp>
        <p:nvSpPr>
          <p:cNvPr id="483" name="Shape 483"/>
          <p:cNvSpPr/>
          <p:nvPr/>
        </p:nvSpPr>
        <p:spPr>
          <a:xfrm>
            <a:off x="3021140" y="2831775"/>
            <a:ext cx="1148543" cy="408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>
                <a:solidFill>
                  <a:srgbClr val="050D06"/>
                </a:solidFill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100" b="1">
                <a:solidFill>
                  <a:srgbClr val="050D06"/>
                </a:solidFill>
              </a:rPr>
              <a:t>$1,000</a:t>
            </a:r>
          </a:p>
        </p:txBody>
      </p:sp>
      <p:sp>
        <p:nvSpPr>
          <p:cNvPr id="484" name="Shape 484"/>
          <p:cNvSpPr/>
          <p:nvPr/>
        </p:nvSpPr>
        <p:spPr>
          <a:xfrm>
            <a:off x="2926337" y="3848334"/>
            <a:ext cx="1180187" cy="408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>
                <a:solidFill>
                  <a:srgbClr val="050D06"/>
                </a:solidFill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100" b="1">
                <a:solidFill>
                  <a:srgbClr val="050D06"/>
                </a:solidFill>
              </a:rPr>
              <a:t>-$1000</a:t>
            </a:r>
          </a:p>
        </p:txBody>
      </p:sp>
    </p:spTree>
  </p:cSld>
  <p:clrMapOvr>
    <a:masterClrMapping/>
  </p:clrMapOvr>
  <p:transition spd="med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" name="Shape 486"/>
          <p:cNvSpPr/>
          <p:nvPr/>
        </p:nvSpPr>
        <p:spPr>
          <a:xfrm>
            <a:off x="1523999" y="5105400"/>
            <a:ext cx="6062252" cy="650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3600">
                <a:solidFill>
                  <a:srgbClr val="F07F09"/>
                </a:solidFill>
                <a:effectLst>
                  <a:outerShdw blurRad="38100" dist="38100" dir="2700000" rotWithShape="0">
                    <a:srgbClr val="000000"/>
                  </a:outerShdw>
                </a:effectLst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effectLst/>
              </a:defRPr>
            </a:pPr>
            <a:r>
              <a:rPr sz="3600" b="1">
                <a:solidFill>
                  <a:srgbClr val="F07F09"/>
                </a:solidFill>
                <a:effectLst>
                  <a:outerShdw blurRad="38100" dist="38100" dir="2700000" rotWithShape="0">
                    <a:srgbClr val="000000"/>
                  </a:outerShdw>
                </a:effectLst>
              </a:rPr>
              <a:t>Loanable Funds Market</a:t>
            </a:r>
          </a:p>
        </p:txBody>
      </p:sp>
      <p:sp>
        <p:nvSpPr>
          <p:cNvPr id="487" name="Shape 487"/>
          <p:cNvSpPr/>
          <p:nvPr/>
        </p:nvSpPr>
        <p:spPr>
          <a:xfrm flipH="1">
            <a:off x="1600199" y="1752600"/>
            <a:ext cx="2" cy="2362200"/>
          </a:xfrm>
          <a:prstGeom prst="line">
            <a:avLst/>
          </a:prstGeom>
          <a:ln w="38100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88" name="Shape 488"/>
          <p:cNvSpPr/>
          <p:nvPr/>
        </p:nvSpPr>
        <p:spPr>
          <a:xfrm>
            <a:off x="1600200" y="4114800"/>
            <a:ext cx="2514600" cy="0"/>
          </a:xfrm>
          <a:prstGeom prst="line">
            <a:avLst/>
          </a:prstGeom>
          <a:ln w="38100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89" name="Shape 489"/>
          <p:cNvSpPr/>
          <p:nvPr/>
        </p:nvSpPr>
        <p:spPr>
          <a:xfrm flipV="1">
            <a:off x="1828800" y="1981199"/>
            <a:ext cx="1981201" cy="1905002"/>
          </a:xfrm>
          <a:prstGeom prst="line">
            <a:avLst/>
          </a:prstGeom>
          <a:ln w="38100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90" name="Shape 490"/>
          <p:cNvSpPr/>
          <p:nvPr/>
        </p:nvSpPr>
        <p:spPr>
          <a:xfrm>
            <a:off x="1828799" y="1905000"/>
            <a:ext cx="2057402" cy="1981200"/>
          </a:xfrm>
          <a:prstGeom prst="line">
            <a:avLst/>
          </a:prstGeom>
          <a:ln w="38100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91" name="Shape 491"/>
          <p:cNvSpPr/>
          <p:nvPr/>
        </p:nvSpPr>
        <p:spPr>
          <a:xfrm flipH="1">
            <a:off x="1600200" y="2895600"/>
            <a:ext cx="1219200" cy="0"/>
          </a:xfrm>
          <a:prstGeom prst="line">
            <a:avLst/>
          </a:prstGeom>
          <a:ln>
            <a:solidFill/>
            <a:prstDash val="lgDash"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92" name="Shape 492"/>
          <p:cNvSpPr/>
          <p:nvPr/>
        </p:nvSpPr>
        <p:spPr>
          <a:xfrm flipH="1">
            <a:off x="2895599" y="2895600"/>
            <a:ext cx="1" cy="1219200"/>
          </a:xfrm>
          <a:prstGeom prst="line">
            <a:avLst/>
          </a:prstGeom>
          <a:ln>
            <a:solidFill/>
            <a:prstDash val="lgDash"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93" name="Shape 493"/>
          <p:cNvSpPr/>
          <p:nvPr/>
        </p:nvSpPr>
        <p:spPr>
          <a:xfrm>
            <a:off x="974725" y="1484312"/>
            <a:ext cx="563443" cy="393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effectLst/>
              </a:defRPr>
            </a:pPr>
            <a:r>
              <a:rPr sz="2100" b="1">
                <a:solidFill>
                  <a:srgbClr val="FF89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</a:rPr>
              <a:t>RIR</a:t>
            </a:r>
          </a:p>
        </p:txBody>
      </p:sp>
      <p:sp>
        <p:nvSpPr>
          <p:cNvPr id="494" name="Shape 494"/>
          <p:cNvSpPr/>
          <p:nvPr/>
        </p:nvSpPr>
        <p:spPr>
          <a:xfrm>
            <a:off x="3886200" y="4267200"/>
            <a:ext cx="311588" cy="393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effectLst/>
              </a:defRPr>
            </a:pPr>
            <a:r>
              <a:rPr sz="2100" b="1">
                <a:solidFill>
                  <a:srgbClr val="FF89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</a:rPr>
              <a:t>Q</a:t>
            </a:r>
          </a:p>
        </p:txBody>
      </p:sp>
      <p:sp>
        <p:nvSpPr>
          <p:cNvPr id="495" name="Shape 495"/>
          <p:cNvSpPr/>
          <p:nvPr/>
        </p:nvSpPr>
        <p:spPr>
          <a:xfrm>
            <a:off x="3962400" y="3581400"/>
            <a:ext cx="696662" cy="393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effectLst/>
              </a:defRPr>
            </a:pPr>
            <a:r>
              <a:rPr sz="2100" b="1">
                <a:solidFill>
                  <a:srgbClr val="FF89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</a:rPr>
              <a:t>D LF</a:t>
            </a:r>
          </a:p>
        </p:txBody>
      </p:sp>
      <p:sp>
        <p:nvSpPr>
          <p:cNvPr id="496" name="Shape 496"/>
          <p:cNvSpPr/>
          <p:nvPr/>
        </p:nvSpPr>
        <p:spPr>
          <a:xfrm>
            <a:off x="3886200" y="1905000"/>
            <a:ext cx="681947" cy="393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effectLst/>
              </a:defRPr>
            </a:pPr>
            <a:r>
              <a:rPr sz="2100" b="1">
                <a:solidFill>
                  <a:srgbClr val="FF89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</a:rPr>
              <a:t>S LF</a:t>
            </a:r>
          </a:p>
        </p:txBody>
      </p:sp>
      <p:sp>
        <p:nvSpPr>
          <p:cNvPr id="497" name="Shape 497"/>
          <p:cNvSpPr/>
          <p:nvPr/>
        </p:nvSpPr>
        <p:spPr>
          <a:xfrm>
            <a:off x="990600" y="2743200"/>
            <a:ext cx="356255" cy="393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effectLst/>
              </a:defRPr>
            </a:pPr>
            <a:r>
              <a:rPr sz="2100" b="1">
                <a:solidFill>
                  <a:srgbClr val="FF89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</a:rPr>
              <a:t>r1</a:t>
            </a:r>
          </a:p>
        </p:txBody>
      </p:sp>
      <p:sp>
        <p:nvSpPr>
          <p:cNvPr id="498" name="Shape 498"/>
          <p:cNvSpPr/>
          <p:nvPr/>
        </p:nvSpPr>
        <p:spPr>
          <a:xfrm>
            <a:off x="2590800" y="4241800"/>
            <a:ext cx="341323" cy="292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400"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effectLst/>
              </a:defRPr>
            </a:pPr>
            <a:r>
              <a:rPr sz="1400" b="1">
                <a:solidFill>
                  <a:srgbClr val="FF89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</a:rPr>
              <a:t>Q1</a:t>
            </a:r>
          </a:p>
        </p:txBody>
      </p:sp>
      <p:sp>
        <p:nvSpPr>
          <p:cNvPr id="499" name="Shape 499"/>
          <p:cNvSpPr/>
          <p:nvPr/>
        </p:nvSpPr>
        <p:spPr>
          <a:xfrm>
            <a:off x="5029200" y="1600200"/>
            <a:ext cx="3581400" cy="3441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lvl="0">
              <a:buSzPct val="100000"/>
              <a:buChar char="•"/>
              <a:defRPr sz="1800" b="0">
                <a:solidFill>
                  <a:srgbClr val="000000"/>
                </a:solidFill>
              </a:defRPr>
            </a:pPr>
            <a:r>
              <a:rPr sz="2100" b="1" u="sng">
                <a:solidFill>
                  <a:srgbClr val="FF89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rPr>
              <a:t>Supply of Loanable Funds</a:t>
            </a:r>
            <a:r>
              <a:rPr sz="2100" b="1">
                <a:solidFill>
                  <a:srgbClr val="FF89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rPr>
              <a:t>:</a:t>
            </a:r>
            <a:endParaRPr sz="2100" b="1">
              <a:solidFill>
                <a:srgbClr val="FF8900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100" b="1">
                <a:solidFill>
                  <a:srgbClr val="FF89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rPr>
              <a:t>    personal savings and </a:t>
            </a:r>
            <a:endParaRPr sz="2100" b="1">
              <a:solidFill>
                <a:srgbClr val="FF8900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100" b="1">
                <a:solidFill>
                  <a:srgbClr val="FF89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rPr>
              <a:t>    financial capital from</a:t>
            </a:r>
            <a:endParaRPr sz="2100" b="1">
              <a:solidFill>
                <a:srgbClr val="FF8900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100" b="1">
                <a:solidFill>
                  <a:srgbClr val="FF89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rPr>
              <a:t>    abroad</a:t>
            </a:r>
            <a:endParaRPr sz="2100" b="1">
              <a:solidFill>
                <a:srgbClr val="FF8900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buSzPct val="100000"/>
              <a:buChar char="•"/>
              <a:defRPr sz="1800" b="0">
                <a:solidFill>
                  <a:srgbClr val="000000"/>
                </a:solidFill>
              </a:defRPr>
            </a:pPr>
            <a:r>
              <a:rPr sz="2100" b="1" u="sng">
                <a:solidFill>
                  <a:srgbClr val="FF89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rPr>
              <a:t>Demand for Loanable Funds</a:t>
            </a:r>
            <a:r>
              <a:rPr sz="2100" b="1">
                <a:solidFill>
                  <a:srgbClr val="FF89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rPr>
              <a:t>:</a:t>
            </a:r>
            <a:endParaRPr sz="2100" b="1">
              <a:solidFill>
                <a:srgbClr val="FF8900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100" b="1">
                <a:solidFill>
                  <a:srgbClr val="FF89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rPr>
              <a:t>    firms demand for funds for</a:t>
            </a:r>
            <a:endParaRPr sz="2100" b="1">
              <a:solidFill>
                <a:srgbClr val="FF8900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100" b="1">
                <a:solidFill>
                  <a:srgbClr val="FF89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rPr>
              <a:t>    capital and interest </a:t>
            </a:r>
            <a:endParaRPr sz="2100" b="1">
              <a:solidFill>
                <a:srgbClr val="FF8900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100" b="1">
                <a:solidFill>
                  <a:srgbClr val="FF89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rPr>
              <a:t>    sensitive consumption</a:t>
            </a:r>
          </a:p>
        </p:txBody>
      </p:sp>
    </p:spTree>
  </p:cSld>
  <p:clrMapOvr>
    <a:masterClrMapping/>
  </p:clrMapOvr>
  <p:transition spd="med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" name="Shape 501"/>
          <p:cNvSpPr/>
          <p:nvPr/>
        </p:nvSpPr>
        <p:spPr>
          <a:xfrm>
            <a:off x="1066800" y="5181600"/>
            <a:ext cx="6854091" cy="650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3600">
                <a:solidFill>
                  <a:srgbClr val="F07F09"/>
                </a:solidFill>
                <a:effectLst>
                  <a:outerShdw blurRad="38100" dist="38100" dir="2700000" rotWithShape="0">
                    <a:srgbClr val="000000"/>
                  </a:outerShdw>
                </a:effectLst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effectLst/>
              </a:defRPr>
            </a:pPr>
            <a:r>
              <a:rPr sz="3600" b="1">
                <a:solidFill>
                  <a:srgbClr val="F07F09"/>
                </a:solidFill>
                <a:effectLst>
                  <a:outerShdw blurRad="38100" dist="38100" dir="2700000" rotWithShape="0">
                    <a:srgbClr val="000000"/>
                  </a:outerShdw>
                </a:effectLst>
              </a:rPr>
              <a:t>Phillips Curve – LR and SR</a:t>
            </a:r>
          </a:p>
        </p:txBody>
      </p:sp>
      <p:sp>
        <p:nvSpPr>
          <p:cNvPr id="502" name="Shape 502"/>
          <p:cNvSpPr/>
          <p:nvPr/>
        </p:nvSpPr>
        <p:spPr>
          <a:xfrm flipH="1">
            <a:off x="1752600" y="1371600"/>
            <a:ext cx="1" cy="2667000"/>
          </a:xfrm>
          <a:prstGeom prst="line">
            <a:avLst/>
          </a:prstGeom>
          <a:ln w="38100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03" name="Shape 503"/>
          <p:cNvSpPr/>
          <p:nvPr/>
        </p:nvSpPr>
        <p:spPr>
          <a:xfrm>
            <a:off x="1752600" y="4038600"/>
            <a:ext cx="3048000" cy="0"/>
          </a:xfrm>
          <a:prstGeom prst="line">
            <a:avLst/>
          </a:prstGeom>
          <a:ln w="38100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04" name="Shape 504"/>
          <p:cNvSpPr/>
          <p:nvPr/>
        </p:nvSpPr>
        <p:spPr>
          <a:xfrm flipH="1">
            <a:off x="2971800" y="1600200"/>
            <a:ext cx="1" cy="2438400"/>
          </a:xfrm>
          <a:prstGeom prst="line">
            <a:avLst/>
          </a:prstGeom>
          <a:ln w="38100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05" name="Shape 505"/>
          <p:cNvSpPr/>
          <p:nvPr/>
        </p:nvSpPr>
        <p:spPr>
          <a:xfrm>
            <a:off x="2133599" y="1828800"/>
            <a:ext cx="2057402" cy="1219200"/>
          </a:xfrm>
          <a:prstGeom prst="line">
            <a:avLst/>
          </a:prstGeom>
          <a:ln w="38100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06" name="Shape 506"/>
          <p:cNvSpPr/>
          <p:nvPr/>
        </p:nvSpPr>
        <p:spPr>
          <a:xfrm>
            <a:off x="1905000" y="2438400"/>
            <a:ext cx="2133601" cy="1219200"/>
          </a:xfrm>
          <a:prstGeom prst="line">
            <a:avLst/>
          </a:prstGeom>
          <a:ln w="38100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07" name="Shape 507"/>
          <p:cNvSpPr/>
          <p:nvPr/>
        </p:nvSpPr>
        <p:spPr>
          <a:xfrm>
            <a:off x="381000" y="1295400"/>
            <a:ext cx="1371600" cy="698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 algn="ctr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100" b="1">
                <a:solidFill>
                  <a:srgbClr val="FF8900"/>
                </a:solidFill>
              </a:rPr>
              <a:t>Inflation rate</a:t>
            </a:r>
          </a:p>
        </p:txBody>
      </p:sp>
      <p:sp>
        <p:nvSpPr>
          <p:cNvPr id="508" name="Shape 508"/>
          <p:cNvSpPr/>
          <p:nvPr/>
        </p:nvSpPr>
        <p:spPr>
          <a:xfrm>
            <a:off x="2514600" y="1143000"/>
            <a:ext cx="830143" cy="393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100" b="1">
                <a:solidFill>
                  <a:srgbClr val="FF8900"/>
                </a:solidFill>
              </a:rPr>
              <a:t>LRPC</a:t>
            </a:r>
          </a:p>
        </p:txBody>
      </p:sp>
      <p:sp>
        <p:nvSpPr>
          <p:cNvPr id="509" name="Shape 509"/>
          <p:cNvSpPr/>
          <p:nvPr/>
        </p:nvSpPr>
        <p:spPr>
          <a:xfrm>
            <a:off x="3460400" y="4114800"/>
            <a:ext cx="2178750" cy="698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/>
          <a:p>
            <a:pPr lvl="0" algn="ctr">
              <a:defRPr sz="1800" b="0">
                <a:solidFill>
                  <a:srgbClr val="000000"/>
                </a:solidFill>
              </a:defRPr>
            </a:pPr>
            <a:r>
              <a:rPr sz="2100" b="1">
                <a:solidFill>
                  <a:srgbClr val="FF8900"/>
                </a:solidFill>
                <a:latin typeface="Arial"/>
                <a:ea typeface="Arial"/>
                <a:cs typeface="Arial"/>
                <a:sym typeface="Arial"/>
              </a:rPr>
              <a:t>Unemployment </a:t>
            </a:r>
          </a:p>
          <a:p>
            <a:pPr lvl="0" algn="ctr">
              <a:defRPr sz="1800" b="0">
                <a:solidFill>
                  <a:srgbClr val="000000"/>
                </a:solidFill>
              </a:defRPr>
            </a:pPr>
            <a:r>
              <a:rPr sz="2100" b="1">
                <a:solidFill>
                  <a:srgbClr val="FF8900"/>
                </a:solidFill>
                <a:latin typeface="Arial"/>
                <a:ea typeface="Arial"/>
                <a:cs typeface="Arial"/>
                <a:sym typeface="Arial"/>
              </a:rPr>
              <a:t>rate</a:t>
            </a:r>
          </a:p>
        </p:txBody>
      </p:sp>
      <p:sp>
        <p:nvSpPr>
          <p:cNvPr id="510" name="Shape 510"/>
          <p:cNvSpPr/>
          <p:nvPr/>
        </p:nvSpPr>
        <p:spPr>
          <a:xfrm>
            <a:off x="4191000" y="2895600"/>
            <a:ext cx="4146033" cy="393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100" b="1">
                <a:solidFill>
                  <a:srgbClr val="FF8900"/>
                </a:solidFill>
                <a:latin typeface="Arial"/>
                <a:ea typeface="Arial"/>
                <a:cs typeface="Arial"/>
                <a:sym typeface="Arial"/>
              </a:rPr>
              <a:t>SRPC </a:t>
            </a:r>
            <a:r>
              <a:rPr sz="1200" b="1">
                <a:solidFill>
                  <a:srgbClr val="FF8900"/>
                </a:solidFill>
                <a:latin typeface="Arial"/>
                <a:ea typeface="Arial"/>
                <a:cs typeface="Arial"/>
                <a:sym typeface="Arial"/>
              </a:rPr>
              <a:t>(assumes 4 % expected inflation at each UR)</a:t>
            </a:r>
          </a:p>
        </p:txBody>
      </p:sp>
      <p:sp>
        <p:nvSpPr>
          <p:cNvPr id="511" name="Shape 511"/>
          <p:cNvSpPr/>
          <p:nvPr/>
        </p:nvSpPr>
        <p:spPr>
          <a:xfrm>
            <a:off x="2357966" y="4114800"/>
            <a:ext cx="1187981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/>
          <a:p>
            <a:pPr lvl="0" algn="ctr">
              <a:defRPr sz="1800" b="0">
                <a:solidFill>
                  <a:srgbClr val="000000"/>
                </a:solidFill>
              </a:defRPr>
            </a:pPr>
            <a:r>
              <a:rPr sz="1200" b="1">
                <a:solidFill>
                  <a:srgbClr val="FF8900"/>
                </a:solidFill>
                <a:latin typeface="Arial"/>
                <a:ea typeface="Arial"/>
                <a:cs typeface="Arial"/>
                <a:sym typeface="Arial"/>
              </a:rPr>
              <a:t>Natural rate </a:t>
            </a:r>
            <a:endParaRPr sz="2100" b="1">
              <a:solidFill>
                <a:srgbClr val="FF8900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algn="ctr">
              <a:defRPr sz="1800" b="0">
                <a:solidFill>
                  <a:srgbClr val="000000"/>
                </a:solidFill>
              </a:defRPr>
            </a:pPr>
            <a:r>
              <a:rPr sz="1200" b="1">
                <a:solidFill>
                  <a:srgbClr val="FF8900"/>
                </a:solidFill>
                <a:latin typeface="Arial"/>
                <a:ea typeface="Arial"/>
                <a:cs typeface="Arial"/>
                <a:sym typeface="Arial"/>
              </a:rPr>
              <a:t>of </a:t>
            </a:r>
            <a:endParaRPr sz="2100" b="1">
              <a:solidFill>
                <a:srgbClr val="FF8900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algn="ctr">
              <a:defRPr sz="1800" b="0">
                <a:solidFill>
                  <a:srgbClr val="000000"/>
                </a:solidFill>
              </a:defRPr>
            </a:pPr>
            <a:r>
              <a:rPr sz="1200" b="1">
                <a:solidFill>
                  <a:srgbClr val="FF8900"/>
                </a:solidFill>
                <a:latin typeface="Arial"/>
                <a:ea typeface="Arial"/>
                <a:cs typeface="Arial"/>
                <a:sym typeface="Arial"/>
              </a:rPr>
              <a:t>unemployment</a:t>
            </a:r>
          </a:p>
        </p:txBody>
      </p:sp>
      <p:sp>
        <p:nvSpPr>
          <p:cNvPr id="512" name="Shape 512"/>
          <p:cNvSpPr/>
          <p:nvPr/>
        </p:nvSpPr>
        <p:spPr>
          <a:xfrm flipH="1">
            <a:off x="1752600" y="3048000"/>
            <a:ext cx="1219200" cy="0"/>
          </a:xfrm>
          <a:prstGeom prst="line">
            <a:avLst/>
          </a:prstGeom>
          <a:ln>
            <a:solidFill/>
            <a:prstDash val="lgDash"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13" name="Shape 513"/>
          <p:cNvSpPr/>
          <p:nvPr/>
        </p:nvSpPr>
        <p:spPr>
          <a:xfrm flipH="1">
            <a:off x="1752600" y="2286000"/>
            <a:ext cx="1219200" cy="0"/>
          </a:xfrm>
          <a:prstGeom prst="line">
            <a:avLst/>
          </a:prstGeom>
          <a:ln>
            <a:solidFill/>
            <a:prstDash val="lgDash"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14" name="Shape 514"/>
          <p:cNvSpPr/>
          <p:nvPr/>
        </p:nvSpPr>
        <p:spPr>
          <a:xfrm>
            <a:off x="1066800" y="2895600"/>
            <a:ext cx="489605" cy="393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100" b="1">
                <a:solidFill>
                  <a:srgbClr val="FF8900"/>
                </a:solidFill>
              </a:rPr>
              <a:t>2%</a:t>
            </a:r>
          </a:p>
        </p:txBody>
      </p:sp>
      <p:sp>
        <p:nvSpPr>
          <p:cNvPr id="515" name="Shape 515"/>
          <p:cNvSpPr/>
          <p:nvPr/>
        </p:nvSpPr>
        <p:spPr>
          <a:xfrm>
            <a:off x="1066800" y="2133600"/>
            <a:ext cx="489605" cy="393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100" b="1">
                <a:solidFill>
                  <a:srgbClr val="FF8900"/>
                </a:solidFill>
              </a:rPr>
              <a:t>4%</a:t>
            </a:r>
          </a:p>
        </p:txBody>
      </p:sp>
      <p:sp>
        <p:nvSpPr>
          <p:cNvPr id="516" name="Shape 516"/>
          <p:cNvSpPr/>
          <p:nvPr/>
        </p:nvSpPr>
        <p:spPr>
          <a:xfrm>
            <a:off x="4114800" y="3505200"/>
            <a:ext cx="4103692" cy="393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100" b="1">
                <a:solidFill>
                  <a:srgbClr val="FF8900"/>
                </a:solidFill>
                <a:latin typeface="Arial"/>
                <a:ea typeface="Arial"/>
                <a:cs typeface="Arial"/>
                <a:sym typeface="Arial"/>
              </a:rPr>
              <a:t>SRPC </a:t>
            </a:r>
            <a:r>
              <a:rPr sz="1200" b="1">
                <a:solidFill>
                  <a:srgbClr val="FF8900"/>
                </a:solidFill>
                <a:latin typeface="Arial"/>
                <a:ea typeface="Arial"/>
                <a:cs typeface="Arial"/>
                <a:sym typeface="Arial"/>
              </a:rPr>
              <a:t>(assumes 2% expected inflation at each UR)</a:t>
            </a:r>
          </a:p>
        </p:txBody>
      </p:sp>
    </p:spTree>
  </p:cSld>
  <p:clrMapOvr>
    <a:masterClrMapping/>
  </p:clrMapOvr>
  <p:transition spd="med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" name="Shape 518"/>
          <p:cNvSpPr>
            <a:spLocks noGrp="1"/>
          </p:cNvSpPr>
          <p:nvPr>
            <p:ph type="body" idx="1"/>
          </p:nvPr>
        </p:nvSpPr>
        <p:spPr>
          <a:xfrm>
            <a:off x="480219" y="675481"/>
            <a:ext cx="8183562" cy="5507038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800"/>
              <a:t>Short-run instability associated with the business cycle</a:t>
            </a:r>
          </a:p>
          <a:p>
            <a:pPr lvl="0">
              <a:defRPr sz="1800"/>
            </a:pPr>
            <a:endParaRPr sz="2800"/>
          </a:p>
          <a:p>
            <a:pPr lvl="0">
              <a:defRPr sz="1800"/>
            </a:pPr>
            <a:endParaRPr sz="2800"/>
          </a:p>
          <a:p>
            <a:pPr lvl="0">
              <a:defRPr sz="1800"/>
            </a:pPr>
            <a:endParaRPr sz="2800"/>
          </a:p>
          <a:p>
            <a:pPr marL="612775" lvl="1" indent="-265112">
              <a:buSzPct val="80000"/>
              <a:buChar char="●"/>
              <a:defRPr sz="1800"/>
            </a:pPr>
            <a:endParaRPr sz="2800"/>
          </a:p>
          <a:p>
            <a:pPr marL="612775" lvl="1" indent="-265112">
              <a:buSzPct val="80000"/>
              <a:buChar char="●"/>
              <a:defRPr sz="1800"/>
            </a:pPr>
            <a:r>
              <a:rPr sz="2800"/>
              <a:t>Demand Pull Inflation - during expansion</a:t>
            </a:r>
          </a:p>
          <a:p>
            <a:pPr marL="612775" lvl="1" indent="-265112">
              <a:buSzPct val="80000"/>
              <a:buChar char="●"/>
              <a:defRPr sz="1800"/>
            </a:pPr>
            <a:endParaRPr sz="2800"/>
          </a:p>
          <a:p>
            <a:pPr marL="612775" lvl="1" indent="-265112">
              <a:buSzPct val="80000"/>
              <a:buChar char="●"/>
              <a:defRPr sz="1800"/>
            </a:pPr>
            <a:r>
              <a:rPr sz="2800"/>
              <a:t>Cyclical Unemployment - during recession</a:t>
            </a:r>
          </a:p>
        </p:txBody>
      </p:sp>
      <p:sp>
        <p:nvSpPr>
          <p:cNvPr id="519" name="Shape 519"/>
          <p:cNvSpPr>
            <a:spLocks noGrp="1"/>
          </p:cNvSpPr>
          <p:nvPr>
            <p:ph type="sldNum" sz="quarter" idx="2"/>
          </p:nvPr>
        </p:nvSpPr>
        <p:spPr>
          <a:xfrm>
            <a:off x="8348663" y="6233159"/>
            <a:ext cx="457201" cy="2438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/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000">
                <a:solidFill>
                  <a:srgbClr val="A6A299"/>
                </a:solidFill>
              </a:rPr>
              <a:t>44</a:t>
            </a:fld>
            <a:endParaRPr sz="1000">
              <a:solidFill>
                <a:srgbClr val="A6A299"/>
              </a:solidFill>
            </a:endParaRPr>
          </a:p>
        </p:txBody>
      </p:sp>
      <p:sp>
        <p:nvSpPr>
          <p:cNvPr id="520" name="Shape 520"/>
          <p:cNvSpPr/>
          <p:nvPr/>
        </p:nvSpPr>
        <p:spPr>
          <a:xfrm>
            <a:off x="3091048" y="1560115"/>
            <a:ext cx="3401410" cy="15887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265" extrusionOk="0">
                <a:moveTo>
                  <a:pt x="0" y="14120"/>
                </a:moveTo>
                <a:cubicBezTo>
                  <a:pt x="1794" y="17211"/>
                  <a:pt x="3732" y="19098"/>
                  <a:pt x="5701" y="19890"/>
                </a:cubicBezTo>
                <a:cubicBezTo>
                  <a:pt x="7767" y="20721"/>
                  <a:pt x="10016" y="20381"/>
                  <a:pt x="11812" y="16678"/>
                </a:cubicBezTo>
                <a:cubicBezTo>
                  <a:pt x="13627" y="12935"/>
                  <a:pt x="14380" y="6375"/>
                  <a:pt x="16210" y="2734"/>
                </a:cubicBezTo>
                <a:cubicBezTo>
                  <a:pt x="17783" y="-397"/>
                  <a:pt x="19858" y="-879"/>
                  <a:pt x="21600" y="1496"/>
                </a:cubicBezTo>
              </a:path>
            </a:pathLst>
          </a:custGeom>
          <a:ln w="42500">
            <a:solidFill>
              <a:srgbClr val="F07F09"/>
            </a:solidFill>
          </a:ln>
          <a:effectLst>
            <a:outerShdw blurRad="63500" dist="38100" dir="5400000" rotWithShape="0">
              <a:srgbClr val="000000">
                <a:alpha val="40000"/>
              </a:srgbClr>
            </a:outerShdw>
          </a:effectLst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21" name="Shape 521"/>
          <p:cNvSpPr/>
          <p:nvPr/>
        </p:nvSpPr>
        <p:spPr>
          <a:xfrm>
            <a:off x="3136151" y="1787361"/>
            <a:ext cx="2027429" cy="726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100" b="1">
                <a:solidFill>
                  <a:srgbClr val="FF8900"/>
                </a:solidFill>
              </a:rPr>
              <a:t>Contraction </a:t>
            </a:r>
          </a:p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100" b="1">
                <a:solidFill>
                  <a:srgbClr val="FF8900"/>
                </a:solidFill>
              </a:rPr>
              <a:t>or recession</a:t>
            </a:r>
          </a:p>
        </p:txBody>
      </p:sp>
      <p:sp>
        <p:nvSpPr>
          <p:cNvPr id="522" name="Shape 522"/>
          <p:cNvSpPr/>
          <p:nvPr/>
        </p:nvSpPr>
        <p:spPr>
          <a:xfrm>
            <a:off x="5789095" y="1693985"/>
            <a:ext cx="2230969" cy="726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100" b="1">
                <a:solidFill>
                  <a:srgbClr val="FF8900"/>
                </a:solidFill>
              </a:rPr>
              <a:t>Expansion or </a:t>
            </a:r>
          </a:p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100" b="1">
                <a:solidFill>
                  <a:srgbClr val="FF8900"/>
                </a:solidFill>
              </a:rPr>
              <a:t>recovery</a:t>
            </a:r>
          </a:p>
        </p:txBody>
      </p:sp>
      <p:sp>
        <p:nvSpPr>
          <p:cNvPr id="523" name="Shape 523"/>
          <p:cNvSpPr/>
          <p:nvPr/>
        </p:nvSpPr>
        <p:spPr>
          <a:xfrm>
            <a:off x="783525" y="5198605"/>
            <a:ext cx="7576950" cy="1209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 algn="ctr">
              <a:defRPr sz="3600">
                <a:solidFill>
                  <a:srgbClr val="F07F09"/>
                </a:solidFill>
                <a:effectLst>
                  <a:outerShdw blurRad="38100" dist="38100" dir="2700000" rotWithShape="0">
                    <a:srgbClr val="000000"/>
                  </a:outerShdw>
                </a:effectLst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effectLst/>
              </a:defRPr>
            </a:pPr>
            <a:r>
              <a:rPr sz="3600" b="1">
                <a:solidFill>
                  <a:srgbClr val="F07F09"/>
                </a:solidFill>
                <a:effectLst>
                  <a:outerShdw blurRad="38100" dist="38100" dir="2700000" rotWithShape="0">
                    <a:srgbClr val="000000"/>
                  </a:outerShdw>
                </a:effectLst>
              </a:rPr>
              <a:t>Short-run instability and the business cycle</a:t>
            </a:r>
          </a:p>
        </p:txBody>
      </p:sp>
    </p:spTree>
  </p:cSld>
  <p:clrMapOvr>
    <a:masterClrMapping/>
  </p:clrMapOvr>
  <p:transition spd="med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" name="Shape 525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800"/>
              <a:t>Inflation - a sustained increase in the general level of prices</a:t>
            </a:r>
          </a:p>
          <a:p>
            <a:pPr marL="0" lvl="0" indent="0">
              <a:buSzTx/>
              <a:buNone/>
              <a:defRPr sz="1800"/>
            </a:pPr>
            <a:endParaRPr sz="2800"/>
          </a:p>
          <a:p>
            <a:pPr marL="868362" lvl="2" indent="-265112">
              <a:buSzPct val="80000"/>
              <a:defRPr sz="1800"/>
            </a:pPr>
            <a:r>
              <a:rPr sz="2800"/>
              <a:t>Demand pull - all sectors spending outstrips production (AD increases)</a:t>
            </a:r>
          </a:p>
          <a:p>
            <a:pPr marL="868362" lvl="2" indent="-265112">
              <a:buSzPct val="80000"/>
              <a:defRPr sz="1800"/>
            </a:pPr>
            <a:r>
              <a:rPr sz="2800"/>
              <a:t>Cost push - input costs increase and push up prices (SRAS decreases)</a:t>
            </a:r>
          </a:p>
          <a:p>
            <a:pPr marL="868362" lvl="2" indent="-265112">
              <a:buSzPct val="80000"/>
              <a:defRPr sz="1800"/>
            </a:pPr>
            <a:endParaRPr sz="2800"/>
          </a:p>
          <a:p>
            <a:pPr marL="868362" lvl="2" indent="-265112">
              <a:buSzPct val="80000"/>
              <a:defRPr sz="1800"/>
            </a:pPr>
            <a:r>
              <a:rPr sz="2800"/>
              <a:t>Measured with CPI, PPI and GDP deflator</a:t>
            </a:r>
          </a:p>
        </p:txBody>
      </p:sp>
      <p:sp>
        <p:nvSpPr>
          <p:cNvPr id="526" name="Shape 526"/>
          <p:cNvSpPr>
            <a:spLocks noGrp="1"/>
          </p:cNvSpPr>
          <p:nvPr>
            <p:ph type="sldNum" sz="quarter" idx="2"/>
          </p:nvPr>
        </p:nvSpPr>
        <p:spPr>
          <a:xfrm>
            <a:off x="8348663" y="6233159"/>
            <a:ext cx="457201" cy="2438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/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000">
                <a:solidFill>
                  <a:srgbClr val="A6A299"/>
                </a:solidFill>
              </a:rPr>
              <a:t>45</a:t>
            </a:fld>
            <a:endParaRPr sz="1000">
              <a:solidFill>
                <a:srgbClr val="A6A299"/>
              </a:solidFill>
            </a:endParaRPr>
          </a:p>
        </p:txBody>
      </p:sp>
      <p:sp>
        <p:nvSpPr>
          <p:cNvPr id="527" name="Shape 527"/>
          <p:cNvSpPr/>
          <p:nvPr/>
        </p:nvSpPr>
        <p:spPr>
          <a:xfrm>
            <a:off x="3209944" y="5181124"/>
            <a:ext cx="2338349" cy="650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 algn="ctr">
              <a:defRPr sz="3600">
                <a:solidFill>
                  <a:srgbClr val="F07F09"/>
                </a:solidFill>
                <a:effectLst>
                  <a:outerShdw blurRad="38100" dist="38100" dir="2700000" rotWithShape="0">
                    <a:srgbClr val="000000"/>
                  </a:outerShdw>
                </a:effectLst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effectLst/>
              </a:defRPr>
            </a:pPr>
            <a:r>
              <a:rPr sz="3600" b="1">
                <a:solidFill>
                  <a:srgbClr val="F07F09"/>
                </a:solidFill>
                <a:effectLst>
                  <a:outerShdw blurRad="38100" dist="38100" dir="2700000" rotWithShape="0">
                    <a:srgbClr val="000000"/>
                  </a:outerShdw>
                </a:effectLst>
              </a:rPr>
              <a:t>Inflation</a:t>
            </a:r>
          </a:p>
        </p:txBody>
      </p:sp>
    </p:spTree>
  </p:cSld>
  <p:clrMapOvr>
    <a:masterClrMapping/>
  </p:clrMapOvr>
  <p:transition spd="med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" name="Shape 529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lvl="0" indent="0" algn="ctr">
              <a:buSzTx/>
              <a:buNone/>
              <a:defRPr sz="1800"/>
            </a:pPr>
            <a:r>
              <a:rPr sz="2800"/>
              <a:t>Index number </a:t>
            </a:r>
          </a:p>
          <a:p>
            <a:pPr marL="0" lvl="0" indent="0" algn="ctr">
              <a:buSzTx/>
              <a:buNone/>
              <a:defRPr sz="1800"/>
            </a:pPr>
            <a:endParaRPr sz="2800"/>
          </a:p>
          <a:p>
            <a:pPr marL="0" lvl="0" indent="0">
              <a:buSzTx/>
              <a:buNone/>
              <a:defRPr sz="1800"/>
            </a:pPr>
            <a:r>
              <a:rPr sz="1900"/>
              <a:t>     price of market basket in a selected period</a:t>
            </a:r>
          </a:p>
          <a:p>
            <a:pPr marL="0" lvl="0" indent="0">
              <a:buSzTx/>
              <a:buNone/>
              <a:defRPr sz="1800"/>
            </a:pPr>
            <a:endParaRPr sz="1900"/>
          </a:p>
          <a:p>
            <a:pPr marL="0" lvl="0" indent="0">
              <a:buSzTx/>
              <a:buNone/>
              <a:defRPr sz="1800"/>
            </a:pPr>
            <a:r>
              <a:rPr sz="1900"/>
              <a:t>    </a:t>
            </a:r>
          </a:p>
          <a:p>
            <a:pPr marL="0" lvl="0" indent="0">
              <a:buSzTx/>
              <a:buNone/>
              <a:defRPr sz="1800"/>
            </a:pPr>
            <a:r>
              <a:rPr sz="1900"/>
              <a:t>          price of market basket in base                   </a:t>
            </a:r>
          </a:p>
        </p:txBody>
      </p:sp>
      <p:sp>
        <p:nvSpPr>
          <p:cNvPr id="530" name="Shape 530"/>
          <p:cNvSpPr>
            <a:spLocks noGrp="1"/>
          </p:cNvSpPr>
          <p:nvPr>
            <p:ph type="sldNum" sz="quarter" idx="2"/>
          </p:nvPr>
        </p:nvSpPr>
        <p:spPr>
          <a:xfrm>
            <a:off x="8348663" y="6233159"/>
            <a:ext cx="457201" cy="2438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/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000">
                <a:solidFill>
                  <a:srgbClr val="A6A299"/>
                </a:solidFill>
              </a:rPr>
              <a:t>46</a:t>
            </a:fld>
            <a:endParaRPr sz="1000">
              <a:solidFill>
                <a:srgbClr val="A6A299"/>
              </a:solidFill>
            </a:endParaRPr>
          </a:p>
        </p:txBody>
      </p:sp>
      <p:sp>
        <p:nvSpPr>
          <p:cNvPr id="531" name="Shape 531"/>
          <p:cNvSpPr/>
          <p:nvPr/>
        </p:nvSpPr>
        <p:spPr>
          <a:xfrm>
            <a:off x="448549" y="2028727"/>
            <a:ext cx="5776044" cy="1"/>
          </a:xfrm>
          <a:prstGeom prst="line">
            <a:avLst/>
          </a:prstGeom>
          <a:ln w="42500">
            <a:solidFill>
              <a:srgbClr val="F07F09"/>
            </a:solidFill>
          </a:ln>
          <a:effectLst>
            <a:outerShdw blurRad="63500" dist="38100" dir="5400000" rotWithShape="0">
              <a:srgbClr val="000000">
                <a:alpha val="40000"/>
              </a:srgbClr>
            </a:outerShdw>
          </a:effectLst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32" name="Shape 532"/>
          <p:cNvSpPr/>
          <p:nvPr/>
        </p:nvSpPr>
        <p:spPr>
          <a:xfrm>
            <a:off x="6503349" y="1824257"/>
            <a:ext cx="984156" cy="383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spcBef>
                <a:spcPts val="200"/>
              </a:spcBef>
              <a:defRPr sz="1900" b="0">
                <a:solidFill>
                  <a:srgbClr val="000000"/>
                </a:solidFill>
              </a:defRPr>
            </a:lvl1pPr>
          </a:lstStyle>
          <a:p>
            <a:pPr lvl="0">
              <a:defRPr sz="1800"/>
            </a:pPr>
            <a:r>
              <a:rPr sz="1900"/>
              <a:t>X   100</a:t>
            </a:r>
          </a:p>
        </p:txBody>
      </p:sp>
      <p:sp>
        <p:nvSpPr>
          <p:cNvPr id="533" name="Shape 533"/>
          <p:cNvSpPr/>
          <p:nvPr/>
        </p:nvSpPr>
        <p:spPr>
          <a:xfrm>
            <a:off x="1161992" y="3275548"/>
            <a:ext cx="6866054" cy="1678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/>
          <a:p>
            <a:pPr lvl="0" algn="ctr">
              <a:defRPr sz="1800" b="0">
                <a:solidFill>
                  <a:srgbClr val="000000"/>
                </a:solidFill>
              </a:defRPr>
            </a:pPr>
            <a:r>
              <a:rPr sz="2100" b="1">
                <a:solidFill>
                  <a:srgbClr val="FF8900"/>
                </a:solidFill>
              </a:rPr>
              <a:t>Nominal and Real Numbers</a:t>
            </a:r>
          </a:p>
          <a:p>
            <a:pPr lvl="0">
              <a:defRPr sz="1800" b="0">
                <a:solidFill>
                  <a:srgbClr val="000000"/>
                </a:solidFill>
              </a:defRPr>
            </a:pPr>
            <a:endParaRPr sz="2100" b="1">
              <a:solidFill>
                <a:srgbClr val="FF8900"/>
              </a:solidFill>
            </a:endParaRPr>
          </a:p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100" b="1">
                <a:solidFill>
                  <a:srgbClr val="FF8900"/>
                </a:solidFill>
              </a:rPr>
              <a:t>Nominal numbers include current prices</a:t>
            </a:r>
          </a:p>
          <a:p>
            <a:pPr lvl="0">
              <a:defRPr sz="1800" b="0">
                <a:solidFill>
                  <a:srgbClr val="000000"/>
                </a:solidFill>
              </a:defRPr>
            </a:pPr>
            <a:endParaRPr sz="2100" b="1">
              <a:solidFill>
                <a:srgbClr val="FF8900"/>
              </a:solidFill>
            </a:endParaRPr>
          </a:p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100" b="1">
                <a:solidFill>
                  <a:srgbClr val="FF8900"/>
                </a:solidFill>
              </a:rPr>
              <a:t>Real numbers adjust for  price level changes </a:t>
            </a:r>
          </a:p>
        </p:txBody>
      </p:sp>
    </p:spTree>
  </p:cSld>
  <p:clrMapOvr>
    <a:masterClrMapping/>
  </p:clrMapOvr>
  <p:transition spd="med"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" name="Shape 535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800"/>
              <a:t>Nominal GDP = current prices X current output</a:t>
            </a:r>
          </a:p>
          <a:p>
            <a:pPr lvl="0">
              <a:defRPr sz="1800"/>
            </a:pPr>
            <a:r>
              <a:rPr sz="2800"/>
              <a:t>Real GDP = base year prices X current output</a:t>
            </a:r>
          </a:p>
          <a:p>
            <a:pPr lvl="0">
              <a:defRPr sz="1800"/>
            </a:pPr>
            <a:endParaRPr sz="2800"/>
          </a:p>
          <a:p>
            <a:pPr marL="0" lvl="0" indent="0">
              <a:buSzTx/>
              <a:buNone/>
              <a:defRPr sz="1800"/>
            </a:pPr>
            <a:endParaRPr sz="2800"/>
          </a:p>
          <a:p>
            <a:pPr lvl="0">
              <a:defRPr sz="1800"/>
            </a:pPr>
            <a:r>
              <a:rPr sz="2800"/>
              <a:t>or GDP/price index </a:t>
            </a:r>
            <a:r>
              <a:rPr sz="1400"/>
              <a:t>(in hundredths) </a:t>
            </a:r>
            <a:r>
              <a:rPr sz="2800"/>
              <a:t>= Real GDP</a:t>
            </a:r>
          </a:p>
          <a:p>
            <a:pPr lvl="0">
              <a:defRPr sz="1800"/>
            </a:pPr>
            <a:endParaRPr sz="2800"/>
          </a:p>
          <a:p>
            <a:pPr lvl="0">
              <a:defRPr sz="1800"/>
            </a:pPr>
            <a:endParaRPr sz="2800"/>
          </a:p>
          <a:p>
            <a:pPr lvl="0">
              <a:defRPr sz="1800"/>
            </a:pPr>
            <a:r>
              <a:rPr sz="2800"/>
              <a:t>Nominal interest rates = real interest rates + expected inflation</a:t>
            </a:r>
          </a:p>
        </p:txBody>
      </p:sp>
      <p:sp>
        <p:nvSpPr>
          <p:cNvPr id="536" name="Shape 536"/>
          <p:cNvSpPr>
            <a:spLocks noGrp="1"/>
          </p:cNvSpPr>
          <p:nvPr>
            <p:ph type="sldNum" sz="quarter" idx="2"/>
          </p:nvPr>
        </p:nvSpPr>
        <p:spPr>
          <a:xfrm>
            <a:off x="8348663" y="6233159"/>
            <a:ext cx="457201" cy="2438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/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000">
                <a:solidFill>
                  <a:srgbClr val="A6A299"/>
                </a:solidFill>
              </a:rPr>
              <a:t>47</a:t>
            </a:fld>
            <a:endParaRPr sz="1000">
              <a:solidFill>
                <a:srgbClr val="A6A299"/>
              </a:solidFill>
            </a:endParaRPr>
          </a:p>
        </p:txBody>
      </p:sp>
    </p:spTree>
  </p:cSld>
  <p:clrMapOvr>
    <a:masterClrMapping/>
  </p:clrMapOvr>
  <p:transition spd="med"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" name="Shape 538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  <a:effectLst>
            <a:outerShdw blurRad="63500" dist="38100" dir="5400000" rotWithShape="0">
              <a:srgbClr val="000000">
                <a:alpha val="71396"/>
              </a:srgbClr>
            </a:outerShdw>
          </a:effectLst>
        </p:spPr>
        <p:txBody>
          <a:bodyPr/>
          <a:lstStyle/>
          <a:p>
            <a:pPr marL="0" lvl="0" indent="0" algn="ctr">
              <a:buSzTx/>
              <a:buNone/>
              <a:defRPr sz="1800"/>
            </a:pPr>
            <a:r>
              <a:rPr sz="2800" b="1">
                <a:solidFill>
                  <a:srgbClr val="FF8900"/>
                </a:solidFill>
              </a:rPr>
              <a:t>Natural rate of unemployment </a:t>
            </a:r>
          </a:p>
          <a:p>
            <a:pPr marL="0" lvl="0" indent="0">
              <a:buSzTx/>
              <a:buNone/>
              <a:defRPr sz="1800"/>
            </a:pPr>
            <a:endParaRPr sz="2800"/>
          </a:p>
          <a:p>
            <a:pPr lvl="0">
              <a:defRPr sz="1800"/>
            </a:pPr>
            <a:r>
              <a:rPr sz="2800"/>
              <a:t>the rate of unemployment consistent with full employment level of output</a:t>
            </a:r>
          </a:p>
          <a:p>
            <a:pPr lvl="0">
              <a:defRPr sz="1800"/>
            </a:pPr>
            <a:r>
              <a:rPr sz="2800"/>
              <a:t> the rate of unemployment with zero cyclical unemployment or with frictional and structural unemployment only</a:t>
            </a:r>
          </a:p>
        </p:txBody>
      </p:sp>
      <p:sp>
        <p:nvSpPr>
          <p:cNvPr id="539" name="Shape 539"/>
          <p:cNvSpPr>
            <a:spLocks noGrp="1"/>
          </p:cNvSpPr>
          <p:nvPr>
            <p:ph type="sldNum" sz="quarter" idx="2"/>
          </p:nvPr>
        </p:nvSpPr>
        <p:spPr>
          <a:xfrm>
            <a:off x="8348663" y="6233159"/>
            <a:ext cx="457201" cy="2438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/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000">
                <a:solidFill>
                  <a:srgbClr val="A6A299"/>
                </a:solidFill>
              </a:rPr>
              <a:t>48</a:t>
            </a:fld>
            <a:endParaRPr sz="1000">
              <a:solidFill>
                <a:srgbClr val="A6A299"/>
              </a:solidFill>
            </a:endParaRPr>
          </a:p>
        </p:txBody>
      </p:sp>
      <p:sp>
        <p:nvSpPr>
          <p:cNvPr id="540" name="Shape 540"/>
          <p:cNvSpPr/>
          <p:nvPr/>
        </p:nvSpPr>
        <p:spPr>
          <a:xfrm>
            <a:off x="605489" y="5028545"/>
            <a:ext cx="7933022" cy="650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 algn="ctr">
              <a:defRPr sz="3600">
                <a:solidFill>
                  <a:srgbClr val="F07F09"/>
                </a:solidFill>
                <a:effectLst>
                  <a:outerShdw blurRad="38100" dist="38100" dir="2700000" rotWithShape="0">
                    <a:srgbClr val="000000"/>
                  </a:outerShdw>
                </a:effectLst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effectLst/>
              </a:defRPr>
            </a:pPr>
            <a:r>
              <a:rPr sz="3600" b="1">
                <a:solidFill>
                  <a:srgbClr val="F07F09"/>
                </a:solidFill>
                <a:effectLst>
                  <a:outerShdw blurRad="38100" dist="38100" dir="2700000" rotWithShape="0">
                    <a:srgbClr val="000000"/>
                  </a:outerShdw>
                </a:effectLst>
              </a:rPr>
              <a:t>Natural rate of Unemployment</a:t>
            </a:r>
          </a:p>
        </p:txBody>
      </p:sp>
    </p:spTree>
  </p:cSld>
  <p:clrMapOvr>
    <a:masterClrMapping/>
  </p:clrMapOvr>
  <p:transition spd="med"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" name="Shape 542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endParaRPr sz="2800"/>
          </a:p>
          <a:p>
            <a:pPr lvl="0">
              <a:defRPr sz="1800"/>
            </a:pPr>
            <a:r>
              <a:rPr sz="2800"/>
              <a:t>Official unemployment rate (U3 unemployment rate)</a:t>
            </a:r>
          </a:p>
          <a:p>
            <a:pPr marL="0" lvl="0" indent="0">
              <a:buSzTx/>
              <a:buNone/>
              <a:defRPr sz="1800"/>
            </a:pPr>
            <a:r>
              <a:rPr sz="2800"/>
              <a:t>   </a:t>
            </a:r>
          </a:p>
          <a:p>
            <a:pPr marL="0" lvl="0" indent="0">
              <a:buSzTx/>
              <a:buNone/>
              <a:defRPr sz="1800"/>
            </a:pPr>
            <a:r>
              <a:rPr sz="2800"/>
              <a:t>                 unemployed</a:t>
            </a:r>
          </a:p>
          <a:p>
            <a:pPr marL="0" lvl="0" indent="0">
              <a:buSzTx/>
              <a:buNone/>
              <a:defRPr sz="1800"/>
            </a:pPr>
            <a:r>
              <a:rPr sz="2800"/>
              <a:t>                </a:t>
            </a:r>
          </a:p>
          <a:p>
            <a:pPr marL="0" lvl="0" indent="0">
              <a:buSzTx/>
              <a:buNone/>
              <a:defRPr sz="1800"/>
            </a:pPr>
            <a:r>
              <a:rPr sz="2800"/>
              <a:t>       labor force (employed + unemployed)</a:t>
            </a:r>
          </a:p>
        </p:txBody>
      </p:sp>
      <p:sp>
        <p:nvSpPr>
          <p:cNvPr id="543" name="Shape 543"/>
          <p:cNvSpPr>
            <a:spLocks noGrp="1"/>
          </p:cNvSpPr>
          <p:nvPr>
            <p:ph type="sldNum" sz="quarter" idx="2"/>
          </p:nvPr>
        </p:nvSpPr>
        <p:spPr>
          <a:xfrm>
            <a:off x="8348663" y="6233159"/>
            <a:ext cx="457201" cy="2438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/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000">
                <a:solidFill>
                  <a:srgbClr val="A6A299"/>
                </a:solidFill>
              </a:rPr>
              <a:t>49</a:t>
            </a:fld>
            <a:endParaRPr sz="1000">
              <a:solidFill>
                <a:srgbClr val="A6A299"/>
              </a:solidFill>
            </a:endParaRPr>
          </a:p>
        </p:txBody>
      </p:sp>
      <p:sp>
        <p:nvSpPr>
          <p:cNvPr id="544" name="Shape 544"/>
          <p:cNvSpPr/>
          <p:nvPr/>
        </p:nvSpPr>
        <p:spPr>
          <a:xfrm>
            <a:off x="1065815" y="4991551"/>
            <a:ext cx="7012370" cy="650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 algn="ctr">
              <a:defRPr sz="3600">
                <a:solidFill>
                  <a:srgbClr val="F07F09"/>
                </a:solidFill>
                <a:effectLst>
                  <a:outerShdw blurRad="38100" dist="38100" dir="2700000" rotWithShape="0">
                    <a:srgbClr val="000000"/>
                  </a:outerShdw>
                </a:effectLst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effectLst/>
              </a:defRPr>
            </a:pPr>
            <a:r>
              <a:rPr sz="3600" b="1">
                <a:solidFill>
                  <a:srgbClr val="F07F09"/>
                </a:solidFill>
                <a:effectLst>
                  <a:outerShdw blurRad="38100" dist="38100" dir="2700000" rotWithShape="0">
                    <a:srgbClr val="000000"/>
                  </a:outerShdw>
                </a:effectLst>
              </a:rPr>
              <a:t>Calculating Unemployment</a:t>
            </a:r>
          </a:p>
        </p:txBody>
      </p:sp>
      <p:sp>
        <p:nvSpPr>
          <p:cNvPr id="545" name="Shape 545"/>
          <p:cNvSpPr/>
          <p:nvPr/>
        </p:nvSpPr>
        <p:spPr>
          <a:xfrm>
            <a:off x="1667755" y="2995386"/>
            <a:ext cx="4639923" cy="1"/>
          </a:xfrm>
          <a:prstGeom prst="line">
            <a:avLst/>
          </a:prstGeom>
          <a:ln w="42500">
            <a:solidFill>
              <a:srgbClr val="F07F09"/>
            </a:solidFill>
          </a:ln>
          <a:effectLst>
            <a:outerShdw blurRad="63500" dist="38100" dir="5400000" rotWithShape="0">
              <a:srgbClr val="000000">
                <a:alpha val="40000"/>
              </a:srgbClr>
            </a:outerShdw>
          </a:effectLst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  <a:effectLst>
            <a:outerShdw blurRad="101600" dist="71309" dir="5400000" rotWithShape="0">
              <a:srgbClr val="000000">
                <a:alpha val="75000"/>
              </a:srgbClr>
            </a:outerShdw>
          </a:effectLst>
        </p:spPr>
        <p:txBody>
          <a:bodyPr/>
          <a:lstStyle>
            <a:lvl1pPr algn="ctr"/>
          </a:lstStyle>
          <a:p>
            <a:pPr lvl="0">
              <a:defRPr sz="1800" b="0">
                <a:solidFill>
                  <a:srgbClr val="000000"/>
                </a:solidFill>
                <a:effectLst/>
              </a:defRPr>
            </a:pPr>
            <a:r>
              <a:rPr sz="3600" b="1">
                <a:solidFill>
                  <a:srgbClr val="FF8D3E"/>
                </a:solidFill>
                <a:effectLst>
                  <a:outerShdw blurRad="50800" dist="22860" dir="5400000" rotWithShape="0">
                    <a:srgbClr val="000000">
                      <a:alpha val="55000"/>
                    </a:srgbClr>
                  </a:outerShdw>
                </a:effectLst>
              </a:rPr>
              <a:t>Test Specifications</a:t>
            </a:r>
          </a:p>
        </p:txBody>
      </p:sp>
      <p:sp>
        <p:nvSpPr>
          <p:cNvPr id="86" name="Shape 86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lvl="0" indent="0" defTabSz="457200">
              <a:spcBef>
                <a:spcPts val="0"/>
              </a:spcBef>
              <a:buSzTx/>
              <a:buNone/>
              <a:defRPr sz="1800"/>
            </a:pPr>
            <a:r>
              <a:rPr sz="2000" b="1">
                <a:uFill>
                  <a:solidFill/>
                </a:uFill>
                <a:latin typeface="Arial"/>
                <a:ea typeface="Arial"/>
                <a:cs typeface="Arial"/>
                <a:sym typeface="Arial"/>
              </a:rPr>
              <a:t>Resources – </a:t>
            </a:r>
          </a:p>
          <a:p>
            <a:pPr marL="0" lvl="0" indent="0" defTabSz="457200">
              <a:spcBef>
                <a:spcPts val="0"/>
              </a:spcBef>
              <a:buSzTx/>
              <a:buNone/>
              <a:defRPr sz="1800"/>
            </a:pPr>
            <a:endParaRPr sz="2000">
              <a:uFill>
                <a:solidFill/>
              </a:uFill>
              <a:latin typeface="Arial"/>
              <a:ea typeface="Arial"/>
              <a:cs typeface="Arial"/>
              <a:sym typeface="Arial"/>
            </a:endParaRPr>
          </a:p>
          <a:p>
            <a:pPr marL="457200" lvl="0" indent="-228600" defTabSz="457200">
              <a:spcBef>
                <a:spcPts val="0"/>
              </a:spcBef>
              <a:buSzPct val="100000"/>
              <a:buFont typeface="Symbol"/>
              <a:buChar char="•"/>
              <a:tabLst>
                <a:tab pos="457200" algn="l"/>
              </a:tabLst>
              <a:defRPr sz="1800"/>
            </a:pPr>
            <a:r>
              <a:rPr sz="2000">
                <a:uFill>
                  <a:solidFill/>
                </a:uFill>
                <a:latin typeface="Arial"/>
                <a:ea typeface="Arial"/>
                <a:cs typeface="Arial"/>
                <a:sym typeface="Arial"/>
              </a:rPr>
              <a:t>5 Steps to a 5: AP Macroeconomics/ Microeconomics by Eric Dodge, published by McGraw Hill</a:t>
            </a:r>
          </a:p>
          <a:p>
            <a:pPr marL="0" lvl="0" indent="0" defTabSz="457200">
              <a:spcBef>
                <a:spcPts val="0"/>
              </a:spcBef>
              <a:buSzTx/>
              <a:buNone/>
              <a:defRPr sz="1800"/>
            </a:pPr>
            <a:endParaRPr sz="2000">
              <a:uFill>
                <a:solidFill/>
              </a:uFill>
              <a:latin typeface="Arial"/>
              <a:ea typeface="Arial"/>
              <a:cs typeface="Arial"/>
              <a:sym typeface="Arial"/>
            </a:endParaRPr>
          </a:p>
          <a:p>
            <a:pPr marL="457200" lvl="0" indent="-228600" defTabSz="457200">
              <a:spcBef>
                <a:spcPts val="0"/>
              </a:spcBef>
              <a:buSzPct val="100000"/>
              <a:buFont typeface="Symbol"/>
              <a:buChar char="•"/>
              <a:tabLst>
                <a:tab pos="457200" algn="l"/>
              </a:tabLst>
              <a:defRPr sz="1800"/>
            </a:pPr>
            <a:r>
              <a:rPr sz="2000">
                <a:uFill>
                  <a:solidFill/>
                </a:uFill>
                <a:latin typeface="Arial"/>
                <a:ea typeface="Arial"/>
                <a:cs typeface="Arial"/>
                <a:sym typeface="Arial"/>
              </a:rPr>
              <a:t>The Princeton Review Cracking the AP Economics Macro and Micro AP Exam by David Anderson, published by Random House </a:t>
            </a:r>
          </a:p>
          <a:p>
            <a:pPr marL="0" lvl="0" indent="0" defTabSz="457200">
              <a:spcBef>
                <a:spcPts val="0"/>
              </a:spcBef>
              <a:buSzTx/>
              <a:buNone/>
              <a:defRPr sz="1800"/>
            </a:pPr>
            <a:endParaRPr sz="2000">
              <a:uFill>
                <a:solidFill/>
              </a:uFill>
              <a:latin typeface="Arial"/>
              <a:ea typeface="Arial"/>
              <a:cs typeface="Arial"/>
              <a:sym typeface="Arial"/>
            </a:endParaRPr>
          </a:p>
          <a:p>
            <a:pPr marL="0" lvl="0" indent="0" defTabSz="457200">
              <a:spcBef>
                <a:spcPts val="0"/>
              </a:spcBef>
              <a:buSzTx/>
              <a:buNone/>
              <a:defRPr sz="1800"/>
            </a:pPr>
            <a:r>
              <a:rPr sz="2000" b="1">
                <a:uFill>
                  <a:solidFill/>
                </a:uFill>
                <a:latin typeface="Arial"/>
                <a:ea typeface="Arial"/>
                <a:cs typeface="Arial"/>
                <a:sym typeface="Arial"/>
              </a:rPr>
              <a:t>Website Resources </a:t>
            </a:r>
          </a:p>
          <a:p>
            <a:pPr marL="0" lvl="0" indent="0" defTabSz="457200">
              <a:spcBef>
                <a:spcPts val="0"/>
              </a:spcBef>
              <a:buSzTx/>
              <a:buNone/>
              <a:defRPr sz="1800"/>
            </a:pPr>
            <a:endParaRPr sz="2000">
              <a:uFill>
                <a:solidFill/>
              </a:uFill>
              <a:latin typeface="Arial"/>
              <a:ea typeface="Arial"/>
              <a:cs typeface="Arial"/>
              <a:sym typeface="Arial"/>
            </a:endParaRPr>
          </a:p>
          <a:p>
            <a:pPr marL="457200" lvl="0" indent="-228600" algn="ctr" defTabSz="457200">
              <a:spcBef>
                <a:spcPts val="0"/>
              </a:spcBef>
              <a:buSzPct val="100000"/>
              <a:buFont typeface="Symbol"/>
              <a:buChar char="•"/>
              <a:tabLst>
                <a:tab pos="457200" algn="l"/>
              </a:tabLst>
              <a:defRPr sz="1800"/>
            </a:pPr>
            <a:r>
              <a:rPr sz="2000">
                <a:solidFill>
                  <a:srgbClr val="0432FF"/>
                </a:solidFill>
                <a:uFill>
                  <a:solidFill>
                    <a:srgbClr val="0432FF"/>
                  </a:solidFill>
                </a:uFill>
                <a:latin typeface="Arial"/>
                <a:ea typeface="Arial"/>
                <a:cs typeface="Arial"/>
                <a:sym typeface="Arial"/>
                <a:hlinkClick r:id="rId2"/>
              </a:rPr>
              <a:t>www.apcentral.collegeboard.com</a:t>
            </a:r>
            <a:r>
              <a:rPr sz="2000">
                <a:uFill>
                  <a:solidFill/>
                </a:uFill>
                <a:latin typeface="Arial"/>
                <a:ea typeface="Arial"/>
                <a:cs typeface="Arial"/>
                <a:sym typeface="Arial"/>
              </a:rPr>
              <a:t> – this website includes the past free response questions and answers from 1999 through 2014</a:t>
            </a:r>
          </a:p>
        </p:txBody>
      </p:sp>
      <p:sp>
        <p:nvSpPr>
          <p:cNvPr id="87" name="Shape 87"/>
          <p:cNvSpPr>
            <a:spLocks noGrp="1"/>
          </p:cNvSpPr>
          <p:nvPr>
            <p:ph type="sldNum" sz="quarter" idx="2"/>
          </p:nvPr>
        </p:nvSpPr>
        <p:spPr>
          <a:xfrm>
            <a:off x="8348663" y="6233159"/>
            <a:ext cx="457201" cy="2438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/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000">
                <a:solidFill>
                  <a:srgbClr val="A6A299"/>
                </a:solidFill>
              </a:rPr>
              <a:t>5</a:t>
            </a:fld>
            <a:endParaRPr sz="1000">
              <a:solidFill>
                <a:srgbClr val="A6A299"/>
              </a:solidFill>
            </a:endParaRPr>
          </a:p>
        </p:txBody>
      </p:sp>
    </p:spTree>
  </p:cSld>
  <p:clrMapOvr>
    <a:masterClrMapping/>
  </p:clrMapOvr>
  <p:transition spd="med"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" name="Shape 547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lvl="0" indent="0" algn="ctr">
              <a:spcBef>
                <a:spcPts val="0"/>
              </a:spcBef>
              <a:buSzTx/>
              <a:buNone/>
              <a:defRPr sz="1800"/>
            </a:pPr>
            <a:endParaRPr sz="3200" b="1">
              <a:solidFill>
                <a:srgbClr val="FF8D3E"/>
              </a:solidFill>
              <a:effectLst>
                <a:outerShdw blurRad="50800" dist="22860" dir="5400000" rotWithShape="0">
                  <a:srgbClr val="000000">
                    <a:alpha val="55000"/>
                  </a:srgbClr>
                </a:outerShdw>
              </a:effectLst>
            </a:endParaRPr>
          </a:p>
          <a:p>
            <a:pPr marL="0" lvl="0" indent="0" algn="ctr">
              <a:spcBef>
                <a:spcPts val="0"/>
              </a:spcBef>
              <a:buSzTx/>
              <a:buNone/>
              <a:defRPr sz="1800"/>
            </a:pPr>
            <a:endParaRPr sz="3200" b="1">
              <a:solidFill>
                <a:srgbClr val="FF8D3E"/>
              </a:solidFill>
              <a:effectLst>
                <a:outerShdw blurRad="50800" dist="22860" dir="5400000" rotWithShape="0">
                  <a:srgbClr val="000000">
                    <a:alpha val="55000"/>
                  </a:srgbClr>
                </a:outerShdw>
              </a:effectLst>
            </a:endParaRPr>
          </a:p>
          <a:p>
            <a:pPr marL="0" lvl="0" indent="0" algn="ctr">
              <a:spcBef>
                <a:spcPts val="0"/>
              </a:spcBef>
              <a:buSzTx/>
              <a:buNone/>
              <a:defRPr sz="1800"/>
            </a:pPr>
            <a:endParaRPr sz="3200" b="1">
              <a:solidFill>
                <a:srgbClr val="FF8D3E"/>
              </a:solidFill>
              <a:effectLst>
                <a:outerShdw blurRad="50800" dist="22860" dir="5400000" rotWithShape="0">
                  <a:srgbClr val="000000">
                    <a:alpha val="55000"/>
                  </a:srgbClr>
                </a:outerShdw>
              </a:effectLst>
            </a:endParaRPr>
          </a:p>
          <a:p>
            <a:pPr marL="0" lvl="0" indent="0" algn="ctr">
              <a:spcBef>
                <a:spcPts val="0"/>
              </a:spcBef>
              <a:buSzTx/>
              <a:buNone/>
              <a:defRPr sz="1800"/>
            </a:pPr>
            <a:endParaRPr sz="3200" b="1">
              <a:solidFill>
                <a:srgbClr val="FF8D3E"/>
              </a:solidFill>
              <a:effectLst>
                <a:outerShdw blurRad="50800" dist="22860" dir="5400000" rotWithShape="0">
                  <a:srgbClr val="000000">
                    <a:alpha val="55000"/>
                  </a:srgbClr>
                </a:outerShdw>
              </a:effectLst>
            </a:endParaRPr>
          </a:p>
          <a:p>
            <a:pPr marL="0" lvl="0" indent="0" algn="ctr">
              <a:spcBef>
                <a:spcPts val="0"/>
              </a:spcBef>
              <a:buSzTx/>
              <a:buNone/>
              <a:defRPr sz="1800"/>
            </a:pPr>
            <a:r>
              <a:rPr sz="2800" b="1">
                <a:solidFill>
                  <a:srgbClr val="FF8D3E"/>
                </a:solidFill>
                <a:effectLst>
                  <a:outerShdw blurRad="38100" dist="38100" dir="2700000" rotWithShape="0">
                    <a:srgbClr val="000000"/>
                  </a:outerShdw>
                </a:effectLst>
              </a:rPr>
              <a:t>Comparing Fiscal and Monetary </a:t>
            </a:r>
            <a:br>
              <a:rPr sz="2800" b="1">
                <a:solidFill>
                  <a:srgbClr val="FF8D3E"/>
                </a:solidFill>
                <a:effectLst>
                  <a:outerShdw blurRad="38100" dist="38100" dir="2700000" rotWithShape="0">
                    <a:srgbClr val="000000"/>
                  </a:outerShdw>
                </a:effectLst>
              </a:rPr>
            </a:br>
            <a:r>
              <a:rPr sz="2800" b="1">
                <a:solidFill>
                  <a:srgbClr val="FF8D3E"/>
                </a:solidFill>
                <a:effectLst>
                  <a:outerShdw blurRad="38100" dist="38100" dir="2700000" rotWithShape="0">
                    <a:srgbClr val="000000"/>
                  </a:outerShdw>
                </a:effectLst>
              </a:rPr>
              <a:t>Policies</a:t>
            </a:r>
          </a:p>
        </p:txBody>
      </p:sp>
      <p:sp>
        <p:nvSpPr>
          <p:cNvPr id="548" name="Shape 548"/>
          <p:cNvSpPr>
            <a:spLocks noGrp="1"/>
          </p:cNvSpPr>
          <p:nvPr>
            <p:ph type="sldNum" sz="quarter" idx="2"/>
          </p:nvPr>
        </p:nvSpPr>
        <p:spPr>
          <a:xfrm>
            <a:off x="8348663" y="6233159"/>
            <a:ext cx="457201" cy="2438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/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000">
                <a:solidFill>
                  <a:srgbClr val="A6A299"/>
                </a:solidFill>
              </a:rPr>
              <a:t>50</a:t>
            </a:fld>
            <a:endParaRPr sz="1000">
              <a:solidFill>
                <a:srgbClr val="A6A299"/>
              </a:solidFill>
            </a:endParaRPr>
          </a:p>
        </p:txBody>
      </p:sp>
    </p:spTree>
  </p:cSld>
  <p:clrMapOvr>
    <a:masterClrMapping/>
  </p:clrMapOvr>
  <p:transition spd="med"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" name="Shape 550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lvl="0" indent="0" algn="ctr">
              <a:spcBef>
                <a:spcPts val="0"/>
              </a:spcBef>
              <a:buSzTx/>
              <a:buNone/>
              <a:defRPr sz="1800"/>
            </a:pPr>
            <a:endParaRPr sz="3600" b="1">
              <a:solidFill>
                <a:srgbClr val="FF8D3E"/>
              </a:solidFill>
              <a:effectLst>
                <a:outerShdw blurRad="50800" dist="22860" dir="5400000" rotWithShape="0">
                  <a:srgbClr val="000000">
                    <a:alpha val="55000"/>
                  </a:srgbClr>
                </a:outerShdw>
              </a:effectLst>
            </a:endParaRPr>
          </a:p>
        </p:txBody>
      </p:sp>
      <p:sp>
        <p:nvSpPr>
          <p:cNvPr id="551" name="Shape 551"/>
          <p:cNvSpPr>
            <a:spLocks noGrp="1"/>
          </p:cNvSpPr>
          <p:nvPr>
            <p:ph type="sldNum" sz="quarter" idx="2"/>
          </p:nvPr>
        </p:nvSpPr>
        <p:spPr>
          <a:xfrm>
            <a:off x="8348663" y="6233159"/>
            <a:ext cx="457201" cy="2438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/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000">
                <a:solidFill>
                  <a:srgbClr val="A6A299"/>
                </a:solidFill>
              </a:rPr>
              <a:t>51</a:t>
            </a:fld>
            <a:endParaRPr sz="1000">
              <a:solidFill>
                <a:srgbClr val="A6A299"/>
              </a:solidFill>
            </a:endParaRPr>
          </a:p>
        </p:txBody>
      </p:sp>
      <p:sp>
        <p:nvSpPr>
          <p:cNvPr id="552" name="Shape 552"/>
          <p:cNvSpPr>
            <a:spLocks noGrp="1"/>
          </p:cNvSpPr>
          <p:nvPr>
            <p:ph type="title" idx="4294967295"/>
          </p:nvPr>
        </p:nvSpPr>
        <p:spPr>
          <a:xfrm>
            <a:off x="533399" y="5791200"/>
            <a:ext cx="8183565" cy="669925"/>
          </a:xfrm>
          <a:prstGeom prst="rect">
            <a:avLst/>
          </a:prstGeom>
        </p:spPr>
        <p:txBody>
          <a:bodyPr/>
          <a:lstStyle>
            <a:lvl1pPr algn="ctr">
              <a:defRPr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effectLst/>
              </a:defRPr>
            </a:pPr>
            <a:r>
              <a:rPr sz="3600" b="1">
                <a:solidFill>
                  <a:srgbClr val="FF8D3E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rPr>
              <a:t>Assume recession</a:t>
            </a:r>
          </a:p>
        </p:txBody>
      </p:sp>
      <p:sp>
        <p:nvSpPr>
          <p:cNvPr id="553" name="Shape 553"/>
          <p:cNvSpPr/>
          <p:nvPr/>
        </p:nvSpPr>
        <p:spPr>
          <a:xfrm flipH="1">
            <a:off x="3124199" y="990600"/>
            <a:ext cx="1" cy="1524000"/>
          </a:xfrm>
          <a:prstGeom prst="line">
            <a:avLst/>
          </a:prstGeom>
          <a:ln w="28575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54" name="Shape 554"/>
          <p:cNvSpPr/>
          <p:nvPr/>
        </p:nvSpPr>
        <p:spPr>
          <a:xfrm>
            <a:off x="3124200" y="2514600"/>
            <a:ext cx="1905000" cy="0"/>
          </a:xfrm>
          <a:prstGeom prst="line">
            <a:avLst/>
          </a:prstGeom>
          <a:ln w="28575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55" name="Shape 555"/>
          <p:cNvSpPr/>
          <p:nvPr/>
        </p:nvSpPr>
        <p:spPr>
          <a:xfrm>
            <a:off x="2209800" y="914400"/>
            <a:ext cx="383751" cy="355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800" b="0">
                <a:solidFill>
                  <a:srgbClr val="0000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>
                <a:effectLst/>
              </a:defRPr>
            </a:pPr>
            <a:r>
              <a:rPr>
                <a:effectLst>
                  <a:outerShdw blurRad="38100" dist="38100" dir="2700000" rotWithShape="0">
                    <a:srgbClr val="FFFFFF"/>
                  </a:outerShdw>
                </a:effectLst>
              </a:rPr>
              <a:t>PL</a:t>
            </a:r>
          </a:p>
        </p:txBody>
      </p:sp>
      <p:sp>
        <p:nvSpPr>
          <p:cNvPr id="556" name="Shape 556"/>
          <p:cNvSpPr/>
          <p:nvPr/>
        </p:nvSpPr>
        <p:spPr>
          <a:xfrm>
            <a:off x="4648200" y="2667000"/>
            <a:ext cx="764603" cy="355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800" b="0">
                <a:solidFill>
                  <a:srgbClr val="0000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>
                <a:effectLst/>
              </a:defRPr>
            </a:pPr>
            <a:r>
              <a:rPr>
                <a:effectLst>
                  <a:outerShdw blurRad="38100" dist="38100" dir="2700000" rotWithShape="0">
                    <a:srgbClr val="FFFFFF"/>
                  </a:outerShdw>
                </a:effectLst>
              </a:rPr>
              <a:t>RGDP</a:t>
            </a:r>
          </a:p>
        </p:txBody>
      </p:sp>
      <p:sp>
        <p:nvSpPr>
          <p:cNvPr id="557" name="Shape 557"/>
          <p:cNvSpPr/>
          <p:nvPr/>
        </p:nvSpPr>
        <p:spPr>
          <a:xfrm>
            <a:off x="4191000" y="1066800"/>
            <a:ext cx="0" cy="1447800"/>
          </a:xfrm>
          <a:prstGeom prst="line">
            <a:avLst/>
          </a:prstGeom>
          <a:ln w="28575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58" name="Shape 558"/>
          <p:cNvSpPr/>
          <p:nvPr/>
        </p:nvSpPr>
        <p:spPr>
          <a:xfrm>
            <a:off x="3886200" y="685800"/>
            <a:ext cx="781050" cy="292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solidFill>
                  <a:srgbClr val="0000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effectLst/>
              </a:defRPr>
            </a:pPr>
            <a:r>
              <a:rPr sz="1400" b="1">
                <a:effectLst>
                  <a:outerShdw blurRad="38100" dist="38100" dir="2700000" rotWithShape="0">
                    <a:srgbClr val="FFFFFF"/>
                  </a:outerShdw>
                </a:effectLst>
              </a:rPr>
              <a:t>LRAS</a:t>
            </a:r>
          </a:p>
        </p:txBody>
      </p:sp>
      <p:sp>
        <p:nvSpPr>
          <p:cNvPr id="559" name="Shape 559"/>
          <p:cNvSpPr/>
          <p:nvPr/>
        </p:nvSpPr>
        <p:spPr>
          <a:xfrm>
            <a:off x="4038600" y="2590800"/>
            <a:ext cx="320127" cy="355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800" b="0">
                <a:solidFill>
                  <a:srgbClr val="0000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>
                <a:effectLst/>
              </a:defRPr>
            </a:pPr>
            <a:r>
              <a:rPr>
                <a:effectLst>
                  <a:outerShdw blurRad="38100" dist="38100" dir="2700000" rotWithShape="0">
                    <a:srgbClr val="FFFFFF"/>
                  </a:outerShdw>
                </a:effectLst>
              </a:rPr>
              <a:t>Yf</a:t>
            </a:r>
          </a:p>
        </p:txBody>
      </p:sp>
      <p:sp>
        <p:nvSpPr>
          <p:cNvPr id="560" name="Shape 560"/>
          <p:cNvSpPr/>
          <p:nvPr/>
        </p:nvSpPr>
        <p:spPr>
          <a:xfrm flipV="1">
            <a:off x="3352799" y="1143000"/>
            <a:ext cx="1752601" cy="914400"/>
          </a:xfrm>
          <a:prstGeom prst="line">
            <a:avLst/>
          </a:prstGeom>
          <a:ln w="28575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61" name="Shape 561"/>
          <p:cNvSpPr/>
          <p:nvPr/>
        </p:nvSpPr>
        <p:spPr>
          <a:xfrm>
            <a:off x="5105400" y="965200"/>
            <a:ext cx="598126" cy="292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400">
                <a:solidFill>
                  <a:srgbClr val="0000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effectLst/>
              </a:defRPr>
            </a:pPr>
            <a:r>
              <a:rPr sz="1400" b="1">
                <a:effectLst>
                  <a:outerShdw blurRad="38100" dist="38100" dir="2700000" rotWithShape="0">
                    <a:srgbClr val="FFFFFF"/>
                  </a:outerShdw>
                </a:effectLst>
              </a:rPr>
              <a:t>SRAS</a:t>
            </a:r>
          </a:p>
        </p:txBody>
      </p:sp>
      <p:sp>
        <p:nvSpPr>
          <p:cNvPr id="562" name="Shape 562"/>
          <p:cNvSpPr/>
          <p:nvPr/>
        </p:nvSpPr>
        <p:spPr>
          <a:xfrm>
            <a:off x="3352799" y="1447800"/>
            <a:ext cx="1524002" cy="914400"/>
          </a:xfrm>
          <a:prstGeom prst="line">
            <a:avLst/>
          </a:prstGeom>
          <a:ln w="28575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63" name="Shape 563"/>
          <p:cNvSpPr/>
          <p:nvPr/>
        </p:nvSpPr>
        <p:spPr>
          <a:xfrm>
            <a:off x="4953000" y="2032000"/>
            <a:ext cx="1428178" cy="292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400">
                <a:solidFill>
                  <a:srgbClr val="0000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effectLst/>
              </a:defRPr>
            </a:pPr>
            <a:r>
              <a:rPr sz="1400" b="1">
                <a:effectLst>
                  <a:outerShdw blurRad="38100" dist="38100" dir="2700000" rotWithShape="0">
                    <a:srgbClr val="FFFFFF"/>
                  </a:outerShdw>
                </a:effectLst>
              </a:rPr>
              <a:t>AD=C+Ig+G+Xn</a:t>
            </a:r>
          </a:p>
        </p:txBody>
      </p:sp>
      <p:sp>
        <p:nvSpPr>
          <p:cNvPr id="564" name="Shape 564"/>
          <p:cNvSpPr/>
          <p:nvPr/>
        </p:nvSpPr>
        <p:spPr>
          <a:xfrm>
            <a:off x="3886200" y="1752600"/>
            <a:ext cx="0" cy="762000"/>
          </a:xfrm>
          <a:prstGeom prst="line">
            <a:avLst/>
          </a:prstGeom>
          <a:ln>
            <a:solidFill/>
            <a:prstDash val="lgDash"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65" name="Shape 565"/>
          <p:cNvSpPr/>
          <p:nvPr/>
        </p:nvSpPr>
        <p:spPr>
          <a:xfrm flipH="1">
            <a:off x="3124200" y="1752600"/>
            <a:ext cx="762000" cy="0"/>
          </a:xfrm>
          <a:prstGeom prst="line">
            <a:avLst/>
          </a:prstGeom>
          <a:ln>
            <a:solidFill/>
            <a:prstDash val="lgDash"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66" name="Shape 566"/>
          <p:cNvSpPr/>
          <p:nvPr/>
        </p:nvSpPr>
        <p:spPr>
          <a:xfrm>
            <a:off x="3657600" y="2514600"/>
            <a:ext cx="321616" cy="292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400">
                <a:solidFill>
                  <a:srgbClr val="0000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effectLst/>
              </a:defRPr>
            </a:pPr>
            <a:r>
              <a:rPr sz="1400" b="1">
                <a:effectLst>
                  <a:outerShdw blurRad="38100" dist="38100" dir="2700000" rotWithShape="0">
                    <a:srgbClr val="FFFFFF"/>
                  </a:outerShdw>
                </a:effectLst>
              </a:rPr>
              <a:t>Y1</a:t>
            </a:r>
          </a:p>
        </p:txBody>
      </p:sp>
      <p:sp>
        <p:nvSpPr>
          <p:cNvPr id="567" name="Shape 567"/>
          <p:cNvSpPr/>
          <p:nvPr/>
        </p:nvSpPr>
        <p:spPr>
          <a:xfrm>
            <a:off x="2590800" y="1651000"/>
            <a:ext cx="430223" cy="292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400">
                <a:solidFill>
                  <a:srgbClr val="0000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effectLst/>
              </a:defRPr>
            </a:pPr>
            <a:r>
              <a:rPr sz="1400" b="1">
                <a:effectLst>
                  <a:outerShdw blurRad="38100" dist="38100" dir="2700000" rotWithShape="0">
                    <a:srgbClr val="FFFFFF"/>
                  </a:outerShdw>
                </a:effectLst>
              </a:rPr>
              <a:t>PL1</a:t>
            </a:r>
          </a:p>
        </p:txBody>
      </p:sp>
      <p:graphicFrame>
        <p:nvGraphicFramePr>
          <p:cNvPr id="568" name="Table 568"/>
          <p:cNvGraphicFramePr/>
          <p:nvPr/>
        </p:nvGraphicFramePr>
        <p:xfrm>
          <a:off x="533400" y="3657600"/>
          <a:ext cx="8183564" cy="2209800"/>
        </p:xfrm>
        <a:graphic>
          <a:graphicData uri="http://schemas.openxmlformats.org/drawingml/2006/table">
            <a:tbl>
              <a:tblPr>
                <a:tableStyleId>{8F44A2F1-9E1F-4B54-A3A2-5F16C0AD49E2}</a:tableStyleId>
              </a:tblPr>
              <a:tblGrid>
                <a:gridCol w="4092575"/>
                <a:gridCol w="4090988"/>
              </a:tblGrid>
              <a:tr h="628650">
                <a:tc>
                  <a:txBody>
                    <a:bodyPr/>
                    <a:lstStyle/>
                    <a:p>
                      <a:pPr lvl="0" algn="ctr">
                        <a:spcBef>
                          <a:spcPts val="200"/>
                        </a:spcBef>
                        <a:defRPr sz="1800" b="0" i="0"/>
                      </a:pPr>
                      <a:r>
                        <a:rPr sz="2400">
                          <a:effectLst>
                            <a:outerShdw blurRad="38100" dist="38100" dir="2700000" rotWithShape="0">
                              <a:srgbClr val="FFFFFF"/>
                            </a:outerShdw>
                          </a:effectLst>
                        </a:rPr>
                        <a:t>Fiscal</a:t>
                      </a:r>
                    </a:p>
                  </a:txBody>
                  <a:tcPr marL="45720" marR="45720" horzOverflow="overflow">
                    <a:lnL w="28575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28575">
                      <a:solidFill>
                        <a:srgbClr val="000000"/>
                      </a:solidFill>
                      <a:round/>
                    </a:lnT>
                    <a:lnB w="12700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200"/>
                        </a:spcBef>
                        <a:defRPr sz="1800" b="0" i="0"/>
                      </a:pPr>
                      <a:r>
                        <a:rPr sz="2400">
                          <a:effectLst>
                            <a:outerShdw blurRad="38100" dist="38100" dir="2700000" rotWithShape="0">
                              <a:srgbClr val="FFFFFF"/>
                            </a:outerShdw>
                          </a:effectLst>
                        </a:rPr>
                        <a:t>Monetary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28575">
                      <a:solidFill>
                        <a:srgbClr val="000000"/>
                      </a:solidFill>
                      <a:round/>
                    </a:lnR>
                    <a:lnT w="28575">
                      <a:solidFill>
                        <a:srgbClr val="000000"/>
                      </a:solidFill>
                      <a:round/>
                    </a:lnT>
                    <a:lnB w="12700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</a:tr>
              <a:tr h="1581150">
                <a:tc>
                  <a:txBody>
                    <a:bodyPr/>
                    <a:lstStyle/>
                    <a:p>
                      <a:pPr lvl="0" algn="l">
                        <a:spcBef>
                          <a:spcPts val="200"/>
                        </a:spcBef>
                        <a:defRPr sz="1800" b="0" i="0"/>
                      </a:pPr>
                      <a:r>
                        <a:rPr sz="1400"/>
                        <a:t>Decrease taxes to increase disposable income and consumption spending,</a:t>
                      </a:r>
                    </a:p>
                    <a:p>
                      <a:pPr lvl="0" algn="l">
                        <a:spcBef>
                          <a:spcPts val="200"/>
                        </a:spcBef>
                        <a:defRPr sz="1800" b="0" i="0"/>
                      </a:pPr>
                      <a:r>
                        <a:rPr sz="1400"/>
                        <a:t>And/or increase government spending</a:t>
                      </a:r>
                    </a:p>
                    <a:p>
                      <a:pPr lvl="0" algn="l">
                        <a:spcBef>
                          <a:spcPts val="200"/>
                        </a:spcBef>
                        <a:defRPr sz="1800" b="0" i="0"/>
                      </a:pPr>
                      <a:endParaRPr sz="1400"/>
                    </a:p>
                    <a:p>
                      <a:pPr lvl="0" algn="l">
                        <a:spcBef>
                          <a:spcPts val="200"/>
                        </a:spcBef>
                        <a:defRPr sz="1800" b="0" i="0"/>
                      </a:pPr>
                      <a:r>
                        <a:rPr sz="1400"/>
                        <a:t>Creates a deficit budget</a:t>
                      </a:r>
                    </a:p>
                  </a:txBody>
                  <a:tcPr marL="45720" marR="45720" horzOverflow="overflow">
                    <a:lnL w="28575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12700">
                      <a:solidFill>
                        <a:srgbClr val="000000"/>
                      </a:solidFill>
                      <a:round/>
                    </a:lnT>
                    <a:lnB w="28575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spcBef>
                          <a:spcPts val="200"/>
                        </a:spcBef>
                        <a:defRPr sz="1800" b="0" i="0"/>
                      </a:pPr>
                      <a:r>
                        <a:rPr sz="1400"/>
                        <a:t>OMO -Buy bonds decreasing fed funds rate, decrease rr, decrease discount rate</a:t>
                      </a:r>
                    </a:p>
                    <a:p>
                      <a:pPr lvl="0" algn="l">
                        <a:spcBef>
                          <a:spcPts val="200"/>
                        </a:spcBef>
                        <a:defRPr sz="1800" b="0" i="0"/>
                      </a:pPr>
                      <a:endParaRPr sz="1400"/>
                    </a:p>
                    <a:p>
                      <a:pPr lvl="0" algn="l">
                        <a:spcBef>
                          <a:spcPts val="200"/>
                        </a:spcBef>
                        <a:defRPr sz="1800" b="0" i="0"/>
                      </a:pPr>
                      <a:r>
                        <a:rPr sz="1400"/>
                        <a:t>This increases money supply in</a:t>
                      </a:r>
                    </a:p>
                    <a:p>
                      <a:pPr lvl="0" algn="l">
                        <a:spcBef>
                          <a:spcPts val="200"/>
                        </a:spcBef>
                        <a:defRPr sz="1800" b="0" i="0"/>
                      </a:pPr>
                      <a:r>
                        <a:rPr sz="1400"/>
                        <a:t>Money market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28575">
                      <a:solidFill>
                        <a:srgbClr val="000000"/>
                      </a:solidFill>
                      <a:round/>
                    </a:lnR>
                    <a:lnT w="12700">
                      <a:solidFill>
                        <a:srgbClr val="000000"/>
                      </a:solidFill>
                      <a:round/>
                    </a:lnT>
                    <a:lnB w="28575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70" name="Table 570"/>
          <p:cNvGraphicFramePr/>
          <p:nvPr/>
        </p:nvGraphicFramePr>
        <p:xfrm>
          <a:off x="503237" y="530225"/>
          <a:ext cx="8183563" cy="688975"/>
        </p:xfrm>
        <a:graphic>
          <a:graphicData uri="http://schemas.openxmlformats.org/drawingml/2006/table">
            <a:tbl>
              <a:tblPr>
                <a:tableStyleId>{8F44A2F1-9E1F-4B54-A3A2-5F16C0AD49E2}</a:tableStyleId>
              </a:tblPr>
              <a:tblGrid>
                <a:gridCol w="4092575"/>
                <a:gridCol w="4090987"/>
              </a:tblGrid>
              <a:tr h="688975">
                <a:tc>
                  <a:txBody>
                    <a:bodyPr/>
                    <a:lstStyle/>
                    <a:p>
                      <a:pPr lvl="0" algn="ctr">
                        <a:spcBef>
                          <a:spcPts val="200"/>
                        </a:spcBef>
                        <a:defRPr sz="1800" b="0" i="0"/>
                      </a:pPr>
                      <a:r>
                        <a:rPr sz="2400">
                          <a:effectLst>
                            <a:outerShdw blurRad="38100" dist="38100" dir="2700000" rotWithShape="0">
                              <a:srgbClr val="FFFFFF"/>
                            </a:outerShdw>
                          </a:effectLst>
                        </a:rPr>
                        <a:t>Fiscal</a:t>
                      </a:r>
                    </a:p>
                  </a:txBody>
                  <a:tcPr marL="45720" marR="45720" horzOverflow="overflow">
                    <a:lnL w="28575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28575">
                      <a:solidFill>
                        <a:srgbClr val="000000"/>
                      </a:solidFill>
                      <a:round/>
                    </a:lnT>
                    <a:lnB w="28575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200"/>
                        </a:spcBef>
                        <a:defRPr sz="1800" b="0" i="0"/>
                      </a:pPr>
                      <a:r>
                        <a:rPr sz="2400">
                          <a:effectLst>
                            <a:outerShdw blurRad="38100" dist="38100" dir="2700000" rotWithShape="0">
                              <a:srgbClr val="FFFFFF"/>
                            </a:outerShdw>
                          </a:effectLst>
                        </a:rPr>
                        <a:t>Monetary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28575">
                      <a:solidFill>
                        <a:srgbClr val="000000"/>
                      </a:solidFill>
                      <a:round/>
                    </a:lnR>
                    <a:lnT w="28575">
                      <a:solidFill>
                        <a:srgbClr val="000000"/>
                      </a:solidFill>
                      <a:round/>
                    </a:lnT>
                    <a:lnB w="28575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71" name="Shape 571"/>
          <p:cNvSpPr/>
          <p:nvPr/>
        </p:nvSpPr>
        <p:spPr>
          <a:xfrm flipH="1">
            <a:off x="990599" y="1600200"/>
            <a:ext cx="2" cy="1524000"/>
          </a:xfrm>
          <a:prstGeom prst="line">
            <a:avLst/>
          </a:prstGeom>
          <a:ln w="28575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72" name="Shape 572"/>
          <p:cNvSpPr/>
          <p:nvPr/>
        </p:nvSpPr>
        <p:spPr>
          <a:xfrm>
            <a:off x="990600" y="3124200"/>
            <a:ext cx="1905000" cy="0"/>
          </a:xfrm>
          <a:prstGeom prst="line">
            <a:avLst/>
          </a:prstGeom>
          <a:ln w="28575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73" name="Shape 573"/>
          <p:cNvSpPr/>
          <p:nvPr/>
        </p:nvSpPr>
        <p:spPr>
          <a:xfrm>
            <a:off x="6324600" y="3327400"/>
            <a:ext cx="242439" cy="292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400">
                <a:solidFill>
                  <a:srgbClr val="0000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effectLst/>
              </a:defRPr>
            </a:pPr>
            <a:r>
              <a:rPr sz="1400" b="1">
                <a:effectLst>
                  <a:outerShdw blurRad="38100" dist="38100" dir="2700000" rotWithShape="0">
                    <a:srgbClr val="FFFFFF"/>
                  </a:outerShdw>
                </a:effectLst>
              </a:rPr>
              <a:t>Q</a:t>
            </a:r>
          </a:p>
        </p:txBody>
      </p:sp>
      <p:sp>
        <p:nvSpPr>
          <p:cNvPr id="574" name="Shape 574"/>
          <p:cNvSpPr/>
          <p:nvPr/>
        </p:nvSpPr>
        <p:spPr>
          <a:xfrm>
            <a:off x="2438400" y="3276600"/>
            <a:ext cx="764603" cy="355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800" b="0">
                <a:solidFill>
                  <a:srgbClr val="0000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>
                <a:effectLst/>
              </a:defRPr>
            </a:pPr>
            <a:r>
              <a:rPr>
                <a:effectLst>
                  <a:outerShdw blurRad="38100" dist="38100" dir="2700000" rotWithShape="0">
                    <a:srgbClr val="FFFFFF"/>
                  </a:outerShdw>
                </a:effectLst>
              </a:rPr>
              <a:t>RGDP</a:t>
            </a:r>
          </a:p>
        </p:txBody>
      </p:sp>
      <p:sp>
        <p:nvSpPr>
          <p:cNvPr id="575" name="Shape 575"/>
          <p:cNvSpPr/>
          <p:nvPr/>
        </p:nvSpPr>
        <p:spPr>
          <a:xfrm flipH="1">
            <a:off x="2057399" y="1676400"/>
            <a:ext cx="1" cy="1447800"/>
          </a:xfrm>
          <a:prstGeom prst="line">
            <a:avLst/>
          </a:prstGeom>
          <a:ln w="28575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76" name="Shape 576"/>
          <p:cNvSpPr/>
          <p:nvPr/>
        </p:nvSpPr>
        <p:spPr>
          <a:xfrm>
            <a:off x="1676400" y="1295400"/>
            <a:ext cx="781050" cy="292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solidFill>
                  <a:srgbClr val="0000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effectLst/>
              </a:defRPr>
            </a:pPr>
            <a:r>
              <a:rPr sz="1400" b="1">
                <a:effectLst>
                  <a:outerShdw blurRad="38100" dist="38100" dir="2700000" rotWithShape="0">
                    <a:srgbClr val="FFFFFF"/>
                  </a:outerShdw>
                </a:effectLst>
              </a:rPr>
              <a:t>LRAS</a:t>
            </a:r>
          </a:p>
        </p:txBody>
      </p:sp>
      <p:sp>
        <p:nvSpPr>
          <p:cNvPr id="577" name="Shape 577"/>
          <p:cNvSpPr/>
          <p:nvPr/>
        </p:nvSpPr>
        <p:spPr>
          <a:xfrm>
            <a:off x="1905000" y="3200400"/>
            <a:ext cx="320127" cy="355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800" b="0">
                <a:solidFill>
                  <a:srgbClr val="0000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>
                <a:effectLst/>
              </a:defRPr>
            </a:pPr>
            <a:r>
              <a:rPr>
                <a:effectLst>
                  <a:outerShdw blurRad="38100" dist="38100" dir="2700000" rotWithShape="0">
                    <a:srgbClr val="FFFFFF"/>
                  </a:outerShdw>
                </a:effectLst>
              </a:rPr>
              <a:t>Yf</a:t>
            </a:r>
          </a:p>
        </p:txBody>
      </p:sp>
      <p:sp>
        <p:nvSpPr>
          <p:cNvPr id="578" name="Shape 578"/>
          <p:cNvSpPr/>
          <p:nvPr/>
        </p:nvSpPr>
        <p:spPr>
          <a:xfrm flipV="1">
            <a:off x="1219200" y="1752600"/>
            <a:ext cx="1752600" cy="914400"/>
          </a:xfrm>
          <a:prstGeom prst="line">
            <a:avLst/>
          </a:prstGeom>
          <a:ln w="28575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79" name="Shape 579"/>
          <p:cNvSpPr/>
          <p:nvPr/>
        </p:nvSpPr>
        <p:spPr>
          <a:xfrm>
            <a:off x="3048000" y="1524000"/>
            <a:ext cx="598126" cy="292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400">
                <a:solidFill>
                  <a:srgbClr val="0000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effectLst/>
              </a:defRPr>
            </a:pPr>
            <a:r>
              <a:rPr sz="1400" b="1">
                <a:effectLst>
                  <a:outerShdw blurRad="38100" dist="38100" dir="2700000" rotWithShape="0">
                    <a:srgbClr val="FFFFFF"/>
                  </a:outerShdw>
                </a:effectLst>
              </a:rPr>
              <a:t>SRAS</a:t>
            </a:r>
          </a:p>
        </p:txBody>
      </p:sp>
      <p:sp>
        <p:nvSpPr>
          <p:cNvPr id="580" name="Shape 580"/>
          <p:cNvSpPr/>
          <p:nvPr/>
        </p:nvSpPr>
        <p:spPr>
          <a:xfrm>
            <a:off x="1066799" y="1981200"/>
            <a:ext cx="1524002" cy="914400"/>
          </a:xfrm>
          <a:prstGeom prst="line">
            <a:avLst/>
          </a:prstGeom>
          <a:ln w="28575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81" name="Shape 581"/>
          <p:cNvSpPr/>
          <p:nvPr/>
        </p:nvSpPr>
        <p:spPr>
          <a:xfrm>
            <a:off x="2590800" y="2743200"/>
            <a:ext cx="1428178" cy="292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400" b="1"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rPr>
              <a:t>AD=</a:t>
            </a:r>
            <a:r>
              <a:rPr sz="1400" b="1">
                <a:solidFill>
                  <a:srgbClr val="006600"/>
                </a:solidFill>
                <a:effectLst>
                  <a:outerShdw blurRad="38100" dist="38100" dir="2700000" rotWithShape="0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rPr>
              <a:t>C</a:t>
            </a:r>
            <a:r>
              <a:rPr sz="1400" b="1"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rPr>
              <a:t>+Ig+</a:t>
            </a:r>
            <a:r>
              <a:rPr sz="1400" b="1">
                <a:solidFill>
                  <a:srgbClr val="006600"/>
                </a:solidFill>
                <a:effectLst>
                  <a:outerShdw blurRad="38100" dist="38100" dir="2700000" rotWithShape="0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rPr>
              <a:t>G</a:t>
            </a:r>
            <a:r>
              <a:rPr sz="1400" b="1"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rPr>
              <a:t>+Xn</a:t>
            </a:r>
          </a:p>
        </p:txBody>
      </p:sp>
      <p:sp>
        <p:nvSpPr>
          <p:cNvPr id="582" name="Shape 582"/>
          <p:cNvSpPr/>
          <p:nvPr/>
        </p:nvSpPr>
        <p:spPr>
          <a:xfrm>
            <a:off x="1752600" y="2438400"/>
            <a:ext cx="0" cy="685800"/>
          </a:xfrm>
          <a:prstGeom prst="line">
            <a:avLst/>
          </a:prstGeom>
          <a:ln>
            <a:solidFill/>
            <a:prstDash val="lgDash"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83" name="Shape 583"/>
          <p:cNvSpPr/>
          <p:nvPr/>
        </p:nvSpPr>
        <p:spPr>
          <a:xfrm flipH="1">
            <a:off x="990600" y="2362200"/>
            <a:ext cx="762000" cy="0"/>
          </a:xfrm>
          <a:prstGeom prst="line">
            <a:avLst/>
          </a:prstGeom>
          <a:ln>
            <a:solidFill/>
            <a:prstDash val="lgDash"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84" name="Shape 584"/>
          <p:cNvSpPr/>
          <p:nvPr/>
        </p:nvSpPr>
        <p:spPr>
          <a:xfrm>
            <a:off x="1524000" y="3276600"/>
            <a:ext cx="321616" cy="292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400">
                <a:solidFill>
                  <a:srgbClr val="0000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effectLst/>
              </a:defRPr>
            </a:pPr>
            <a:r>
              <a:rPr sz="1400" b="1">
                <a:effectLst>
                  <a:outerShdw blurRad="38100" dist="38100" dir="2700000" rotWithShape="0">
                    <a:srgbClr val="FFFFFF"/>
                  </a:outerShdw>
                </a:effectLst>
              </a:rPr>
              <a:t>Y1</a:t>
            </a:r>
          </a:p>
        </p:txBody>
      </p:sp>
      <p:sp>
        <p:nvSpPr>
          <p:cNvPr id="585" name="Shape 585"/>
          <p:cNvSpPr/>
          <p:nvPr/>
        </p:nvSpPr>
        <p:spPr>
          <a:xfrm>
            <a:off x="533400" y="2209800"/>
            <a:ext cx="430223" cy="292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400">
                <a:solidFill>
                  <a:srgbClr val="0000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effectLst/>
              </a:defRPr>
            </a:pPr>
            <a:r>
              <a:rPr sz="1400" b="1">
                <a:effectLst>
                  <a:outerShdw blurRad="38100" dist="38100" dir="2700000" rotWithShape="0">
                    <a:srgbClr val="FFFFFF"/>
                  </a:outerShdw>
                </a:effectLst>
              </a:rPr>
              <a:t>PL1</a:t>
            </a:r>
          </a:p>
        </p:txBody>
      </p:sp>
      <p:sp>
        <p:nvSpPr>
          <p:cNvPr id="586" name="Shape 586"/>
          <p:cNvSpPr/>
          <p:nvPr/>
        </p:nvSpPr>
        <p:spPr>
          <a:xfrm>
            <a:off x="1371599" y="1752600"/>
            <a:ext cx="1371602" cy="914400"/>
          </a:xfrm>
          <a:prstGeom prst="line">
            <a:avLst/>
          </a:prstGeom>
          <a:ln w="28575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87" name="Shape 587"/>
          <p:cNvSpPr/>
          <p:nvPr/>
        </p:nvSpPr>
        <p:spPr>
          <a:xfrm>
            <a:off x="2819400" y="2438400"/>
            <a:ext cx="685800" cy="292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solidFill>
                  <a:srgbClr val="0000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effectLst/>
              </a:defRPr>
            </a:pPr>
            <a:r>
              <a:rPr sz="1400" b="1">
                <a:effectLst>
                  <a:outerShdw blurRad="38100" dist="38100" dir="2700000" rotWithShape="0">
                    <a:srgbClr val="FFFFFF"/>
                  </a:outerShdw>
                </a:effectLst>
              </a:rPr>
              <a:t>AD2</a:t>
            </a:r>
          </a:p>
        </p:txBody>
      </p:sp>
      <p:sp>
        <p:nvSpPr>
          <p:cNvPr id="588" name="Shape 588"/>
          <p:cNvSpPr/>
          <p:nvPr/>
        </p:nvSpPr>
        <p:spPr>
          <a:xfrm>
            <a:off x="1295400" y="2057400"/>
            <a:ext cx="457200" cy="0"/>
          </a:xfrm>
          <a:prstGeom prst="line">
            <a:avLst/>
          </a:prstGeom>
          <a:ln>
            <a:solidFill/>
            <a:round/>
            <a:tailEnd type="triangle"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89" name="Shape 589"/>
          <p:cNvSpPr/>
          <p:nvPr/>
        </p:nvSpPr>
        <p:spPr>
          <a:xfrm>
            <a:off x="5029200" y="1828800"/>
            <a:ext cx="0" cy="1371600"/>
          </a:xfrm>
          <a:prstGeom prst="line">
            <a:avLst/>
          </a:prstGeom>
          <a:ln w="28575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90" name="Shape 590"/>
          <p:cNvSpPr/>
          <p:nvPr/>
        </p:nvSpPr>
        <p:spPr>
          <a:xfrm>
            <a:off x="5029200" y="3200400"/>
            <a:ext cx="1676400" cy="0"/>
          </a:xfrm>
          <a:prstGeom prst="line">
            <a:avLst/>
          </a:prstGeom>
          <a:ln w="28575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91" name="Shape 591"/>
          <p:cNvSpPr/>
          <p:nvPr/>
        </p:nvSpPr>
        <p:spPr>
          <a:xfrm flipH="1">
            <a:off x="4572000" y="1295400"/>
            <a:ext cx="1" cy="4495800"/>
          </a:xfrm>
          <a:prstGeom prst="line">
            <a:avLst/>
          </a:prstGeom>
          <a:ln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92" name="Shape 592"/>
          <p:cNvSpPr/>
          <p:nvPr/>
        </p:nvSpPr>
        <p:spPr>
          <a:xfrm>
            <a:off x="4495800" y="1879600"/>
            <a:ext cx="410342" cy="292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400">
                <a:solidFill>
                  <a:srgbClr val="0000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effectLst/>
              </a:defRPr>
            </a:pPr>
            <a:r>
              <a:rPr sz="1400" b="1">
                <a:effectLst>
                  <a:outerShdw blurRad="38100" dist="38100" dir="2700000" rotWithShape="0">
                    <a:srgbClr val="FFFFFF"/>
                  </a:outerShdw>
                </a:effectLst>
              </a:rPr>
              <a:t>NIR</a:t>
            </a:r>
          </a:p>
        </p:txBody>
      </p:sp>
      <p:sp>
        <p:nvSpPr>
          <p:cNvPr id="593" name="Shape 593"/>
          <p:cNvSpPr/>
          <p:nvPr/>
        </p:nvSpPr>
        <p:spPr>
          <a:xfrm>
            <a:off x="5791200" y="1981200"/>
            <a:ext cx="0" cy="1219200"/>
          </a:xfrm>
          <a:prstGeom prst="line">
            <a:avLst/>
          </a:prstGeom>
          <a:ln w="28575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94" name="Shape 594"/>
          <p:cNvSpPr/>
          <p:nvPr/>
        </p:nvSpPr>
        <p:spPr>
          <a:xfrm>
            <a:off x="5181599" y="2209799"/>
            <a:ext cx="1295402" cy="762002"/>
          </a:xfrm>
          <a:prstGeom prst="line">
            <a:avLst/>
          </a:prstGeom>
          <a:ln w="28575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95" name="Shape 595"/>
          <p:cNvSpPr/>
          <p:nvPr/>
        </p:nvSpPr>
        <p:spPr>
          <a:xfrm>
            <a:off x="5562600" y="1651000"/>
            <a:ext cx="370841" cy="292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400">
                <a:solidFill>
                  <a:srgbClr val="0000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effectLst/>
              </a:defRPr>
            </a:pPr>
            <a:r>
              <a:rPr sz="1400" b="1">
                <a:effectLst>
                  <a:outerShdw blurRad="38100" dist="38100" dir="2700000" rotWithShape="0">
                    <a:srgbClr val="FFFFFF"/>
                  </a:outerShdw>
                </a:effectLst>
              </a:rPr>
              <a:t>MS</a:t>
            </a:r>
          </a:p>
        </p:txBody>
      </p:sp>
      <p:sp>
        <p:nvSpPr>
          <p:cNvPr id="596" name="Shape 596"/>
          <p:cNvSpPr/>
          <p:nvPr/>
        </p:nvSpPr>
        <p:spPr>
          <a:xfrm>
            <a:off x="6477000" y="2794000"/>
            <a:ext cx="380651" cy="292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400">
                <a:solidFill>
                  <a:srgbClr val="0000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effectLst/>
              </a:defRPr>
            </a:pPr>
            <a:r>
              <a:rPr sz="1400" b="1">
                <a:effectLst>
                  <a:outerShdw blurRad="38100" dist="38100" dir="2700000" rotWithShape="0">
                    <a:srgbClr val="FFFFFF"/>
                  </a:outerShdw>
                </a:effectLst>
              </a:rPr>
              <a:t>MD</a:t>
            </a:r>
          </a:p>
        </p:txBody>
      </p:sp>
      <p:sp>
        <p:nvSpPr>
          <p:cNvPr id="597" name="Shape 597"/>
          <p:cNvSpPr/>
          <p:nvPr/>
        </p:nvSpPr>
        <p:spPr>
          <a:xfrm flipH="1">
            <a:off x="5029200" y="2590800"/>
            <a:ext cx="762000" cy="0"/>
          </a:xfrm>
          <a:prstGeom prst="line">
            <a:avLst/>
          </a:prstGeom>
          <a:ln>
            <a:solidFill/>
            <a:prstDash val="lgDash"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98" name="Shape 598"/>
          <p:cNvSpPr/>
          <p:nvPr/>
        </p:nvSpPr>
        <p:spPr>
          <a:xfrm>
            <a:off x="6248400" y="1905000"/>
            <a:ext cx="0" cy="1295400"/>
          </a:xfrm>
          <a:prstGeom prst="line">
            <a:avLst/>
          </a:prstGeom>
          <a:ln w="28575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99" name="Shape 599"/>
          <p:cNvSpPr/>
          <p:nvPr/>
        </p:nvSpPr>
        <p:spPr>
          <a:xfrm>
            <a:off x="6019800" y="1676400"/>
            <a:ext cx="469724" cy="292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400">
                <a:solidFill>
                  <a:srgbClr val="0000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effectLst/>
              </a:defRPr>
            </a:pPr>
            <a:r>
              <a:rPr sz="1400" b="1">
                <a:effectLst>
                  <a:outerShdw blurRad="38100" dist="38100" dir="2700000" rotWithShape="0">
                    <a:srgbClr val="FFFFFF"/>
                  </a:outerShdw>
                </a:effectLst>
              </a:rPr>
              <a:t>MS1</a:t>
            </a:r>
          </a:p>
        </p:txBody>
      </p:sp>
      <p:sp>
        <p:nvSpPr>
          <p:cNvPr id="600" name="Shape 600"/>
          <p:cNvSpPr/>
          <p:nvPr/>
        </p:nvSpPr>
        <p:spPr>
          <a:xfrm flipH="1">
            <a:off x="5029200" y="2819400"/>
            <a:ext cx="1219200" cy="0"/>
          </a:xfrm>
          <a:prstGeom prst="line">
            <a:avLst/>
          </a:prstGeom>
          <a:ln>
            <a:solidFill/>
            <a:prstDash val="lgDash"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01" name="Shape 601"/>
          <p:cNvSpPr/>
          <p:nvPr/>
        </p:nvSpPr>
        <p:spPr>
          <a:xfrm>
            <a:off x="4800600" y="2514600"/>
            <a:ext cx="0" cy="304800"/>
          </a:xfrm>
          <a:prstGeom prst="line">
            <a:avLst/>
          </a:prstGeom>
          <a:ln>
            <a:solidFill/>
            <a:round/>
            <a:tailEnd type="triangle"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02" name="Shape 602"/>
          <p:cNvSpPr/>
          <p:nvPr/>
        </p:nvSpPr>
        <p:spPr>
          <a:xfrm>
            <a:off x="7239000" y="1981200"/>
            <a:ext cx="0" cy="1143000"/>
          </a:xfrm>
          <a:prstGeom prst="line">
            <a:avLst/>
          </a:prstGeom>
          <a:ln w="28575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03" name="Shape 603"/>
          <p:cNvSpPr/>
          <p:nvPr/>
        </p:nvSpPr>
        <p:spPr>
          <a:xfrm>
            <a:off x="7239000" y="3124200"/>
            <a:ext cx="1143000" cy="0"/>
          </a:xfrm>
          <a:prstGeom prst="line">
            <a:avLst/>
          </a:prstGeom>
          <a:ln w="28575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04" name="Shape 604"/>
          <p:cNvSpPr/>
          <p:nvPr/>
        </p:nvSpPr>
        <p:spPr>
          <a:xfrm>
            <a:off x="7315199" y="1981199"/>
            <a:ext cx="990601" cy="990602"/>
          </a:xfrm>
          <a:prstGeom prst="line">
            <a:avLst/>
          </a:prstGeom>
          <a:ln w="28575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05" name="Shape 605"/>
          <p:cNvSpPr/>
          <p:nvPr/>
        </p:nvSpPr>
        <p:spPr>
          <a:xfrm>
            <a:off x="8229600" y="2667000"/>
            <a:ext cx="281941" cy="292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400">
                <a:solidFill>
                  <a:srgbClr val="0000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effectLst/>
              </a:defRPr>
            </a:pPr>
            <a:r>
              <a:rPr sz="1400" b="1">
                <a:effectLst>
                  <a:outerShdw blurRad="38100" dist="38100" dir="2700000" rotWithShape="0">
                    <a:srgbClr val="FFFFFF"/>
                  </a:outerShdw>
                </a:effectLst>
              </a:rPr>
              <a:t>ID</a:t>
            </a:r>
          </a:p>
        </p:txBody>
      </p:sp>
      <p:sp>
        <p:nvSpPr>
          <p:cNvPr id="606" name="Shape 606"/>
          <p:cNvSpPr/>
          <p:nvPr/>
        </p:nvSpPr>
        <p:spPr>
          <a:xfrm>
            <a:off x="6705600" y="1981200"/>
            <a:ext cx="410342" cy="292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400">
                <a:solidFill>
                  <a:srgbClr val="0000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effectLst/>
              </a:defRPr>
            </a:pPr>
            <a:r>
              <a:rPr sz="1400" b="1">
                <a:effectLst>
                  <a:outerShdw blurRad="38100" dist="38100" dir="2700000" rotWithShape="0">
                    <a:srgbClr val="FFFFFF"/>
                  </a:outerShdw>
                </a:effectLst>
              </a:rPr>
              <a:t>RIR</a:t>
            </a:r>
          </a:p>
        </p:txBody>
      </p:sp>
      <p:sp>
        <p:nvSpPr>
          <p:cNvPr id="607" name="Shape 607"/>
          <p:cNvSpPr/>
          <p:nvPr/>
        </p:nvSpPr>
        <p:spPr>
          <a:xfrm>
            <a:off x="8153400" y="3276600"/>
            <a:ext cx="242439" cy="292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400">
                <a:solidFill>
                  <a:srgbClr val="0000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effectLst/>
              </a:defRPr>
            </a:pPr>
            <a:r>
              <a:rPr sz="1400" b="1">
                <a:effectLst>
                  <a:outerShdw blurRad="38100" dist="38100" dir="2700000" rotWithShape="0">
                    <a:srgbClr val="FFFFFF"/>
                  </a:outerShdw>
                </a:effectLst>
              </a:rPr>
              <a:t>Q</a:t>
            </a:r>
          </a:p>
        </p:txBody>
      </p:sp>
      <p:sp>
        <p:nvSpPr>
          <p:cNvPr id="608" name="Shape 608"/>
          <p:cNvSpPr/>
          <p:nvPr/>
        </p:nvSpPr>
        <p:spPr>
          <a:xfrm>
            <a:off x="5334000" y="3276600"/>
            <a:ext cx="1066800" cy="228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>
              <a:defRPr sz="1000">
                <a:solidFill>
                  <a:srgbClr val="0000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effectLst/>
              </a:defRPr>
            </a:pPr>
            <a:r>
              <a:rPr sz="1000" b="1">
                <a:effectLst>
                  <a:outerShdw blurRad="38100" dist="38100" dir="2700000" rotWithShape="0">
                    <a:srgbClr val="FFFFFF"/>
                  </a:outerShdw>
                </a:effectLst>
              </a:rPr>
              <a:t>Money market</a:t>
            </a:r>
          </a:p>
        </p:txBody>
      </p:sp>
      <p:sp>
        <p:nvSpPr>
          <p:cNvPr id="609" name="Shape 609"/>
          <p:cNvSpPr/>
          <p:nvPr/>
        </p:nvSpPr>
        <p:spPr>
          <a:xfrm>
            <a:off x="7315200" y="3276600"/>
            <a:ext cx="914400" cy="368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>
              <a:defRPr sz="1000">
                <a:solidFill>
                  <a:srgbClr val="0000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effectLst/>
              </a:defRPr>
            </a:pPr>
            <a:r>
              <a:rPr sz="1000" b="1">
                <a:effectLst>
                  <a:outerShdw blurRad="38100" dist="38100" dir="2700000" rotWithShape="0">
                    <a:srgbClr val="FFFFFF"/>
                  </a:outerShdw>
                </a:effectLst>
              </a:rPr>
              <a:t>Investment demand</a:t>
            </a:r>
          </a:p>
        </p:txBody>
      </p:sp>
      <p:sp>
        <p:nvSpPr>
          <p:cNvPr id="610" name="Shape 610"/>
          <p:cNvSpPr/>
          <p:nvPr/>
        </p:nvSpPr>
        <p:spPr>
          <a:xfrm>
            <a:off x="7086600" y="2438400"/>
            <a:ext cx="0" cy="381000"/>
          </a:xfrm>
          <a:prstGeom prst="line">
            <a:avLst/>
          </a:prstGeom>
          <a:ln>
            <a:solidFill/>
            <a:round/>
            <a:tailEnd type="triangle"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11" name="Shape 611"/>
          <p:cNvSpPr/>
          <p:nvPr/>
        </p:nvSpPr>
        <p:spPr>
          <a:xfrm>
            <a:off x="7543800" y="3200400"/>
            <a:ext cx="609600" cy="0"/>
          </a:xfrm>
          <a:prstGeom prst="line">
            <a:avLst/>
          </a:prstGeom>
          <a:ln>
            <a:solidFill/>
            <a:round/>
            <a:tailEnd type="triangle"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12" name="Shape 612"/>
          <p:cNvSpPr/>
          <p:nvPr/>
        </p:nvSpPr>
        <p:spPr>
          <a:xfrm>
            <a:off x="533400" y="1600200"/>
            <a:ext cx="383751" cy="355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800" b="0">
                <a:solidFill>
                  <a:srgbClr val="000000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>
                <a:effectLst/>
              </a:defRPr>
            </a:pPr>
            <a:r>
              <a:rPr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rPr>
              <a:t>PL</a:t>
            </a:r>
          </a:p>
        </p:txBody>
      </p:sp>
    </p:spTree>
  </p:cSld>
  <p:clrMapOvr>
    <a:masterClrMapping/>
  </p:clrMapOvr>
  <p:transition spd="med"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" name="Table 614"/>
          <p:cNvGraphicFramePr/>
          <p:nvPr/>
        </p:nvGraphicFramePr>
        <p:xfrm>
          <a:off x="503237" y="530225"/>
          <a:ext cx="8183563" cy="765175"/>
        </p:xfrm>
        <a:graphic>
          <a:graphicData uri="http://schemas.openxmlformats.org/drawingml/2006/table">
            <a:tbl>
              <a:tblPr>
                <a:tableStyleId>{8F44A2F1-9E1F-4B54-A3A2-5F16C0AD49E2}</a:tableStyleId>
              </a:tblPr>
              <a:tblGrid>
                <a:gridCol w="4092575"/>
                <a:gridCol w="4090987"/>
              </a:tblGrid>
              <a:tr h="765175">
                <a:tc>
                  <a:txBody>
                    <a:bodyPr/>
                    <a:lstStyle/>
                    <a:p>
                      <a:pPr lvl="0" algn="ctr">
                        <a:spcBef>
                          <a:spcPts val="200"/>
                        </a:spcBef>
                        <a:defRPr sz="1800" b="0" i="0"/>
                      </a:pPr>
                      <a:r>
                        <a:rPr sz="2400">
                          <a:effectLst>
                            <a:outerShdw blurRad="38100" dist="38100" dir="2700000" rotWithShape="0">
                              <a:srgbClr val="FFFFFF"/>
                            </a:outerShdw>
                          </a:effectLst>
                        </a:rPr>
                        <a:t>Fiscal </a:t>
                      </a:r>
                    </a:p>
                  </a:txBody>
                  <a:tcPr marL="45720" marR="45720" horzOverflow="overflow">
                    <a:lnL w="28575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28575">
                      <a:solidFill>
                        <a:srgbClr val="000000"/>
                      </a:solidFill>
                      <a:round/>
                    </a:lnT>
                    <a:lnB w="28575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200"/>
                        </a:spcBef>
                        <a:defRPr sz="1800" b="0" i="0"/>
                      </a:pPr>
                      <a:r>
                        <a:rPr sz="2400">
                          <a:effectLst>
                            <a:outerShdw blurRad="38100" dist="38100" dir="2700000" rotWithShape="0">
                              <a:srgbClr val="FFFFFF"/>
                            </a:outerShdw>
                          </a:effectLst>
                        </a:rPr>
                        <a:t>Monetary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28575">
                      <a:solidFill>
                        <a:srgbClr val="000000"/>
                      </a:solidFill>
                      <a:round/>
                    </a:lnR>
                    <a:lnT w="28575">
                      <a:solidFill>
                        <a:srgbClr val="000000"/>
                      </a:solidFill>
                      <a:round/>
                    </a:lnT>
                    <a:lnB w="28575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15" name="Shape 615"/>
          <p:cNvSpPr/>
          <p:nvPr/>
        </p:nvSpPr>
        <p:spPr>
          <a:xfrm>
            <a:off x="5943600" y="1905000"/>
            <a:ext cx="0" cy="1676400"/>
          </a:xfrm>
          <a:prstGeom prst="line">
            <a:avLst/>
          </a:prstGeom>
          <a:ln w="28575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16" name="Shape 616"/>
          <p:cNvSpPr/>
          <p:nvPr/>
        </p:nvSpPr>
        <p:spPr>
          <a:xfrm>
            <a:off x="5943600" y="3581400"/>
            <a:ext cx="1905000" cy="0"/>
          </a:xfrm>
          <a:prstGeom prst="line">
            <a:avLst/>
          </a:prstGeom>
          <a:ln w="28575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17" name="Shape 617"/>
          <p:cNvSpPr/>
          <p:nvPr/>
        </p:nvSpPr>
        <p:spPr>
          <a:xfrm>
            <a:off x="5334000" y="1905000"/>
            <a:ext cx="383751" cy="355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800" b="0">
                <a:solidFill>
                  <a:srgbClr val="0000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>
                <a:effectLst/>
              </a:defRPr>
            </a:pPr>
            <a:r>
              <a:rPr>
                <a:effectLst>
                  <a:outerShdw blurRad="38100" dist="38100" dir="2700000" rotWithShape="0">
                    <a:srgbClr val="FFFFFF"/>
                  </a:outerShdw>
                </a:effectLst>
              </a:rPr>
              <a:t>PL</a:t>
            </a:r>
          </a:p>
        </p:txBody>
      </p:sp>
      <p:sp>
        <p:nvSpPr>
          <p:cNvPr id="618" name="Shape 618"/>
          <p:cNvSpPr/>
          <p:nvPr/>
        </p:nvSpPr>
        <p:spPr>
          <a:xfrm>
            <a:off x="7772400" y="3657600"/>
            <a:ext cx="764603" cy="355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800" b="0">
                <a:solidFill>
                  <a:srgbClr val="0000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>
                <a:effectLst/>
              </a:defRPr>
            </a:pPr>
            <a:r>
              <a:rPr>
                <a:effectLst>
                  <a:outerShdw blurRad="38100" dist="38100" dir="2700000" rotWithShape="0">
                    <a:srgbClr val="FFFFFF"/>
                  </a:outerShdw>
                </a:effectLst>
              </a:rPr>
              <a:t>RGDP</a:t>
            </a:r>
          </a:p>
        </p:txBody>
      </p:sp>
      <p:sp>
        <p:nvSpPr>
          <p:cNvPr id="619" name="Shape 619"/>
          <p:cNvSpPr/>
          <p:nvPr/>
        </p:nvSpPr>
        <p:spPr>
          <a:xfrm>
            <a:off x="7162800" y="2133600"/>
            <a:ext cx="0" cy="1447800"/>
          </a:xfrm>
          <a:prstGeom prst="line">
            <a:avLst/>
          </a:prstGeom>
          <a:ln w="28575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20" name="Shape 620"/>
          <p:cNvSpPr/>
          <p:nvPr/>
        </p:nvSpPr>
        <p:spPr>
          <a:xfrm>
            <a:off x="7010400" y="3657600"/>
            <a:ext cx="320127" cy="355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800" b="0">
                <a:solidFill>
                  <a:srgbClr val="0000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>
                <a:effectLst/>
              </a:defRPr>
            </a:pPr>
            <a:r>
              <a:rPr>
                <a:effectLst>
                  <a:outerShdw blurRad="38100" dist="38100" dir="2700000" rotWithShape="0">
                    <a:srgbClr val="FFFFFF"/>
                  </a:outerShdw>
                </a:effectLst>
              </a:rPr>
              <a:t>Yf</a:t>
            </a:r>
          </a:p>
        </p:txBody>
      </p:sp>
      <p:sp>
        <p:nvSpPr>
          <p:cNvPr id="621" name="Shape 621"/>
          <p:cNvSpPr/>
          <p:nvPr/>
        </p:nvSpPr>
        <p:spPr>
          <a:xfrm flipV="1">
            <a:off x="6019800" y="2286000"/>
            <a:ext cx="1752601" cy="914400"/>
          </a:xfrm>
          <a:prstGeom prst="line">
            <a:avLst/>
          </a:prstGeom>
          <a:ln w="28575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22" name="Shape 622"/>
          <p:cNvSpPr/>
          <p:nvPr/>
        </p:nvSpPr>
        <p:spPr>
          <a:xfrm>
            <a:off x="7772400" y="2057400"/>
            <a:ext cx="598126" cy="292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400">
                <a:solidFill>
                  <a:srgbClr val="0000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effectLst/>
              </a:defRPr>
            </a:pPr>
            <a:r>
              <a:rPr sz="1400" b="1">
                <a:effectLst>
                  <a:outerShdw blurRad="38100" dist="38100" dir="2700000" rotWithShape="0">
                    <a:srgbClr val="FFFFFF"/>
                  </a:outerShdw>
                </a:effectLst>
              </a:rPr>
              <a:t>SRAS</a:t>
            </a:r>
          </a:p>
        </p:txBody>
      </p:sp>
      <p:sp>
        <p:nvSpPr>
          <p:cNvPr id="623" name="Shape 623"/>
          <p:cNvSpPr/>
          <p:nvPr/>
        </p:nvSpPr>
        <p:spPr>
          <a:xfrm>
            <a:off x="6019799" y="2362200"/>
            <a:ext cx="1524001" cy="914400"/>
          </a:xfrm>
          <a:prstGeom prst="line">
            <a:avLst/>
          </a:prstGeom>
          <a:ln w="28575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24" name="Shape 624"/>
          <p:cNvSpPr/>
          <p:nvPr/>
        </p:nvSpPr>
        <p:spPr>
          <a:xfrm>
            <a:off x="7391400" y="3200400"/>
            <a:ext cx="1428178" cy="292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400" b="1"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rPr>
              <a:t>AD=C+</a:t>
            </a:r>
            <a:r>
              <a:rPr sz="1400" b="1">
                <a:solidFill>
                  <a:srgbClr val="006600"/>
                </a:solidFill>
                <a:effectLst>
                  <a:outerShdw blurRad="38100" dist="38100" dir="2700000" rotWithShape="0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rPr>
              <a:t>Ig</a:t>
            </a:r>
            <a:r>
              <a:rPr sz="1400" b="1"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rPr>
              <a:t>+G+Xn</a:t>
            </a:r>
          </a:p>
        </p:txBody>
      </p:sp>
      <p:sp>
        <p:nvSpPr>
          <p:cNvPr id="625" name="Shape 625"/>
          <p:cNvSpPr/>
          <p:nvPr/>
        </p:nvSpPr>
        <p:spPr>
          <a:xfrm>
            <a:off x="6781800" y="2819400"/>
            <a:ext cx="0" cy="685800"/>
          </a:xfrm>
          <a:prstGeom prst="line">
            <a:avLst/>
          </a:prstGeom>
          <a:ln>
            <a:solidFill/>
            <a:prstDash val="lgDash"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26" name="Shape 626"/>
          <p:cNvSpPr/>
          <p:nvPr/>
        </p:nvSpPr>
        <p:spPr>
          <a:xfrm flipH="1">
            <a:off x="6019800" y="2819400"/>
            <a:ext cx="762000" cy="0"/>
          </a:xfrm>
          <a:prstGeom prst="line">
            <a:avLst/>
          </a:prstGeom>
          <a:ln>
            <a:solidFill/>
            <a:prstDash val="lgDash"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27" name="Shape 627"/>
          <p:cNvSpPr/>
          <p:nvPr/>
        </p:nvSpPr>
        <p:spPr>
          <a:xfrm>
            <a:off x="6477000" y="3733800"/>
            <a:ext cx="321616" cy="292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400">
                <a:solidFill>
                  <a:srgbClr val="0000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effectLst/>
              </a:defRPr>
            </a:pPr>
            <a:r>
              <a:rPr sz="1400" b="1">
                <a:effectLst>
                  <a:outerShdw blurRad="38100" dist="38100" dir="2700000" rotWithShape="0">
                    <a:srgbClr val="FFFFFF"/>
                  </a:outerShdw>
                </a:effectLst>
              </a:rPr>
              <a:t>Y1</a:t>
            </a:r>
          </a:p>
        </p:txBody>
      </p:sp>
      <p:sp>
        <p:nvSpPr>
          <p:cNvPr id="628" name="Shape 628"/>
          <p:cNvSpPr/>
          <p:nvPr/>
        </p:nvSpPr>
        <p:spPr>
          <a:xfrm>
            <a:off x="5410200" y="2667000"/>
            <a:ext cx="430223" cy="292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400">
                <a:solidFill>
                  <a:srgbClr val="0000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effectLst/>
              </a:defRPr>
            </a:pPr>
            <a:r>
              <a:rPr sz="1400" b="1">
                <a:effectLst>
                  <a:outerShdw blurRad="38100" dist="38100" dir="2700000" rotWithShape="0">
                    <a:srgbClr val="FFFFFF"/>
                  </a:outerShdw>
                </a:effectLst>
              </a:rPr>
              <a:t>PL1</a:t>
            </a:r>
          </a:p>
        </p:txBody>
      </p:sp>
      <p:sp>
        <p:nvSpPr>
          <p:cNvPr id="629" name="Shape 629"/>
          <p:cNvSpPr/>
          <p:nvPr/>
        </p:nvSpPr>
        <p:spPr>
          <a:xfrm>
            <a:off x="6553199" y="2209800"/>
            <a:ext cx="1219202" cy="762000"/>
          </a:xfrm>
          <a:prstGeom prst="line">
            <a:avLst/>
          </a:prstGeom>
          <a:ln w="28575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30" name="Shape 630"/>
          <p:cNvSpPr/>
          <p:nvPr/>
        </p:nvSpPr>
        <p:spPr>
          <a:xfrm>
            <a:off x="7772400" y="2819400"/>
            <a:ext cx="459827" cy="292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400">
                <a:solidFill>
                  <a:srgbClr val="0000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effectLst/>
              </a:defRPr>
            </a:pPr>
            <a:r>
              <a:rPr sz="1400" b="1">
                <a:effectLst>
                  <a:outerShdw blurRad="38100" dist="38100" dir="2700000" rotWithShape="0">
                    <a:srgbClr val="FFFFFF"/>
                  </a:outerShdw>
                </a:effectLst>
              </a:rPr>
              <a:t>AD1</a:t>
            </a:r>
          </a:p>
        </p:txBody>
      </p:sp>
      <p:sp>
        <p:nvSpPr>
          <p:cNvPr id="631" name="Shape 631"/>
          <p:cNvSpPr/>
          <p:nvPr/>
        </p:nvSpPr>
        <p:spPr>
          <a:xfrm>
            <a:off x="6248400" y="2514600"/>
            <a:ext cx="685800" cy="0"/>
          </a:xfrm>
          <a:prstGeom prst="line">
            <a:avLst/>
          </a:prstGeom>
          <a:ln>
            <a:solidFill/>
            <a:round/>
            <a:tailEnd type="triangle"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32" name="Shape 632"/>
          <p:cNvSpPr/>
          <p:nvPr/>
        </p:nvSpPr>
        <p:spPr>
          <a:xfrm flipH="1">
            <a:off x="990599" y="1752600"/>
            <a:ext cx="1" cy="1600200"/>
          </a:xfrm>
          <a:prstGeom prst="line">
            <a:avLst/>
          </a:prstGeom>
          <a:ln w="28575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33" name="Shape 633"/>
          <p:cNvSpPr/>
          <p:nvPr/>
        </p:nvSpPr>
        <p:spPr>
          <a:xfrm>
            <a:off x="990600" y="3352800"/>
            <a:ext cx="1905000" cy="0"/>
          </a:xfrm>
          <a:prstGeom prst="line">
            <a:avLst/>
          </a:prstGeom>
          <a:ln w="28575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34" name="Shape 634"/>
          <p:cNvSpPr/>
          <p:nvPr/>
        </p:nvSpPr>
        <p:spPr>
          <a:xfrm>
            <a:off x="1066799" y="1828800"/>
            <a:ext cx="1600202" cy="1371600"/>
          </a:xfrm>
          <a:prstGeom prst="line">
            <a:avLst/>
          </a:prstGeom>
          <a:ln w="28575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35" name="Shape 635"/>
          <p:cNvSpPr/>
          <p:nvPr/>
        </p:nvSpPr>
        <p:spPr>
          <a:xfrm flipV="1">
            <a:off x="1143000" y="1905000"/>
            <a:ext cx="1600200" cy="1219200"/>
          </a:xfrm>
          <a:prstGeom prst="line">
            <a:avLst/>
          </a:prstGeom>
          <a:ln w="28575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36" name="Shape 636"/>
          <p:cNvSpPr/>
          <p:nvPr/>
        </p:nvSpPr>
        <p:spPr>
          <a:xfrm>
            <a:off x="1905000" y="2590800"/>
            <a:ext cx="0" cy="762000"/>
          </a:xfrm>
          <a:prstGeom prst="line">
            <a:avLst/>
          </a:prstGeom>
          <a:ln>
            <a:solidFill/>
            <a:prstDash val="lgDash"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37" name="Shape 637"/>
          <p:cNvSpPr/>
          <p:nvPr/>
        </p:nvSpPr>
        <p:spPr>
          <a:xfrm flipH="1">
            <a:off x="990600" y="2514600"/>
            <a:ext cx="914400" cy="0"/>
          </a:xfrm>
          <a:prstGeom prst="line">
            <a:avLst/>
          </a:prstGeom>
          <a:ln>
            <a:solidFill/>
            <a:prstDash val="lgDash"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38" name="Shape 638"/>
          <p:cNvSpPr/>
          <p:nvPr/>
        </p:nvSpPr>
        <p:spPr>
          <a:xfrm>
            <a:off x="2743200" y="1752600"/>
            <a:ext cx="439946" cy="292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400">
                <a:solidFill>
                  <a:srgbClr val="0000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effectLst/>
              </a:defRPr>
            </a:pPr>
            <a:r>
              <a:rPr sz="1400" b="1">
                <a:effectLst>
                  <a:outerShdw blurRad="38100" dist="38100" dir="2700000" rotWithShape="0">
                    <a:srgbClr val="FFFFFF"/>
                  </a:outerShdw>
                </a:effectLst>
              </a:rPr>
              <a:t>SLF</a:t>
            </a:r>
          </a:p>
        </p:txBody>
      </p:sp>
      <p:sp>
        <p:nvSpPr>
          <p:cNvPr id="639" name="Shape 639"/>
          <p:cNvSpPr/>
          <p:nvPr/>
        </p:nvSpPr>
        <p:spPr>
          <a:xfrm>
            <a:off x="2667000" y="2971800"/>
            <a:ext cx="449757" cy="292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400">
                <a:solidFill>
                  <a:srgbClr val="0000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effectLst/>
              </a:defRPr>
            </a:pPr>
            <a:r>
              <a:rPr sz="1400" b="1">
                <a:effectLst>
                  <a:outerShdw blurRad="38100" dist="38100" dir="2700000" rotWithShape="0">
                    <a:srgbClr val="FFFFFF"/>
                  </a:outerShdw>
                </a:effectLst>
              </a:rPr>
              <a:t>DLF</a:t>
            </a:r>
          </a:p>
        </p:txBody>
      </p:sp>
      <p:sp>
        <p:nvSpPr>
          <p:cNvPr id="640" name="Shape 640"/>
          <p:cNvSpPr/>
          <p:nvPr/>
        </p:nvSpPr>
        <p:spPr>
          <a:xfrm>
            <a:off x="533400" y="1828800"/>
            <a:ext cx="410342" cy="292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400">
                <a:solidFill>
                  <a:srgbClr val="0000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effectLst/>
              </a:defRPr>
            </a:pPr>
            <a:r>
              <a:rPr sz="1400" b="1">
                <a:effectLst>
                  <a:outerShdw blurRad="38100" dist="38100" dir="2700000" rotWithShape="0">
                    <a:srgbClr val="FFFFFF"/>
                  </a:outerShdw>
                </a:effectLst>
              </a:rPr>
              <a:t>RIR</a:t>
            </a:r>
          </a:p>
        </p:txBody>
      </p:sp>
      <p:sp>
        <p:nvSpPr>
          <p:cNvPr id="641" name="Shape 641"/>
          <p:cNvSpPr/>
          <p:nvPr/>
        </p:nvSpPr>
        <p:spPr>
          <a:xfrm>
            <a:off x="990600" y="3581400"/>
            <a:ext cx="1522535" cy="228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0000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effectLst/>
              </a:defRPr>
            </a:pPr>
            <a:r>
              <a:rPr sz="1000" b="1">
                <a:effectLst>
                  <a:outerShdw blurRad="38100" dist="38100" dir="2700000" rotWithShape="0">
                    <a:srgbClr val="FFFFFF"/>
                  </a:outerShdw>
                </a:effectLst>
              </a:rPr>
              <a:t>Loanable Funds Market</a:t>
            </a:r>
          </a:p>
        </p:txBody>
      </p:sp>
      <p:sp>
        <p:nvSpPr>
          <p:cNvPr id="642" name="Shape 642"/>
          <p:cNvSpPr/>
          <p:nvPr/>
        </p:nvSpPr>
        <p:spPr>
          <a:xfrm>
            <a:off x="2667000" y="3505200"/>
            <a:ext cx="242439" cy="292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400">
                <a:solidFill>
                  <a:srgbClr val="0000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effectLst/>
              </a:defRPr>
            </a:pPr>
            <a:r>
              <a:rPr sz="1400" b="1">
                <a:effectLst>
                  <a:outerShdw blurRad="38100" dist="38100" dir="2700000" rotWithShape="0">
                    <a:srgbClr val="FFFFFF"/>
                  </a:outerShdw>
                </a:effectLst>
              </a:rPr>
              <a:t>Q</a:t>
            </a:r>
          </a:p>
        </p:txBody>
      </p:sp>
      <p:sp>
        <p:nvSpPr>
          <p:cNvPr id="643" name="Shape 643"/>
          <p:cNvSpPr/>
          <p:nvPr/>
        </p:nvSpPr>
        <p:spPr>
          <a:xfrm>
            <a:off x="1600199" y="1600200"/>
            <a:ext cx="1295402" cy="1219200"/>
          </a:xfrm>
          <a:prstGeom prst="line">
            <a:avLst/>
          </a:prstGeom>
          <a:ln w="28575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44" name="Shape 644"/>
          <p:cNvSpPr/>
          <p:nvPr/>
        </p:nvSpPr>
        <p:spPr>
          <a:xfrm>
            <a:off x="2971800" y="2590800"/>
            <a:ext cx="548641" cy="292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400">
                <a:solidFill>
                  <a:srgbClr val="0000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effectLst/>
              </a:defRPr>
            </a:pPr>
            <a:r>
              <a:rPr sz="1400" b="1">
                <a:effectLst>
                  <a:outerShdw blurRad="38100" dist="38100" dir="2700000" rotWithShape="0">
                    <a:srgbClr val="FFFFFF"/>
                  </a:outerShdw>
                </a:effectLst>
              </a:rPr>
              <a:t>DLF1</a:t>
            </a:r>
          </a:p>
        </p:txBody>
      </p:sp>
      <p:sp>
        <p:nvSpPr>
          <p:cNvPr id="645" name="Shape 645"/>
          <p:cNvSpPr/>
          <p:nvPr/>
        </p:nvSpPr>
        <p:spPr>
          <a:xfrm>
            <a:off x="1524000" y="2057400"/>
            <a:ext cx="457200" cy="0"/>
          </a:xfrm>
          <a:prstGeom prst="line">
            <a:avLst/>
          </a:prstGeom>
          <a:ln>
            <a:solidFill/>
            <a:round/>
            <a:tailEnd type="triangle"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46" name="Shape 646"/>
          <p:cNvSpPr/>
          <p:nvPr/>
        </p:nvSpPr>
        <p:spPr>
          <a:xfrm flipH="1">
            <a:off x="2285999" y="2209800"/>
            <a:ext cx="1" cy="1143000"/>
          </a:xfrm>
          <a:prstGeom prst="line">
            <a:avLst/>
          </a:prstGeom>
          <a:ln>
            <a:solidFill/>
            <a:prstDash val="lgDash"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47" name="Shape 647"/>
          <p:cNvSpPr/>
          <p:nvPr/>
        </p:nvSpPr>
        <p:spPr>
          <a:xfrm flipH="1">
            <a:off x="990600" y="2209800"/>
            <a:ext cx="1295400" cy="0"/>
          </a:xfrm>
          <a:prstGeom prst="line">
            <a:avLst/>
          </a:prstGeom>
          <a:ln>
            <a:solidFill/>
            <a:prstDash val="lgDash"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48" name="Shape 648"/>
          <p:cNvSpPr/>
          <p:nvPr/>
        </p:nvSpPr>
        <p:spPr>
          <a:xfrm flipV="1">
            <a:off x="838200" y="2209800"/>
            <a:ext cx="0" cy="533400"/>
          </a:xfrm>
          <a:prstGeom prst="line">
            <a:avLst/>
          </a:prstGeom>
          <a:ln>
            <a:solidFill/>
            <a:round/>
            <a:tailEnd type="triangle"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49" name="Shape 649"/>
          <p:cNvSpPr/>
          <p:nvPr/>
        </p:nvSpPr>
        <p:spPr>
          <a:xfrm>
            <a:off x="1905000" y="3505200"/>
            <a:ext cx="457200" cy="0"/>
          </a:xfrm>
          <a:prstGeom prst="line">
            <a:avLst/>
          </a:prstGeom>
          <a:ln>
            <a:solidFill/>
            <a:round/>
            <a:tailEnd type="triangle"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50" name="Shape 650"/>
          <p:cNvSpPr/>
          <p:nvPr/>
        </p:nvSpPr>
        <p:spPr>
          <a:xfrm>
            <a:off x="1447799" y="2133599"/>
            <a:ext cx="152402" cy="1524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07F09"/>
          </a:solidFill>
          <a:ln>
            <a:solidFill/>
            <a:round/>
          </a:ln>
        </p:spPr>
        <p:txBody>
          <a:bodyPr lIns="0" tIns="0" rIns="0" bIns="0" anchor="ctr"/>
          <a:lstStyle/>
          <a:p>
            <a:pPr lvl="0">
              <a:defRPr sz="18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651" name="Shape 651"/>
          <p:cNvSpPr/>
          <p:nvPr/>
        </p:nvSpPr>
        <p:spPr>
          <a:xfrm>
            <a:off x="1981199" y="2590799"/>
            <a:ext cx="152402" cy="1524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07F09"/>
          </a:solidFill>
          <a:ln>
            <a:solidFill/>
            <a:round/>
          </a:ln>
        </p:spPr>
        <p:txBody>
          <a:bodyPr lIns="0" tIns="0" rIns="0" bIns="0" anchor="ctr"/>
          <a:lstStyle/>
          <a:p>
            <a:pPr lvl="0">
              <a:defRPr sz="18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652" name="Shape 652"/>
          <p:cNvSpPr/>
          <p:nvPr/>
        </p:nvSpPr>
        <p:spPr>
          <a:xfrm flipH="1" flipV="1">
            <a:off x="1523999" y="2362200"/>
            <a:ext cx="381002" cy="304800"/>
          </a:xfrm>
          <a:prstGeom prst="line">
            <a:avLst/>
          </a:prstGeom>
          <a:ln w="38100">
            <a:solidFill>
              <a:srgbClr val="F07F09"/>
            </a:solidFill>
            <a:round/>
            <a:tailEnd type="triangle"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</p:spTree>
  </p:cSld>
  <p:clrMapOvr>
    <a:masterClrMapping/>
  </p:clrMapOvr>
  <p:transition spd="med"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54" name="Table 654"/>
          <p:cNvGraphicFramePr/>
          <p:nvPr/>
        </p:nvGraphicFramePr>
        <p:xfrm>
          <a:off x="503237" y="530225"/>
          <a:ext cx="8183563" cy="688975"/>
        </p:xfrm>
        <a:graphic>
          <a:graphicData uri="http://schemas.openxmlformats.org/drawingml/2006/table">
            <a:tbl>
              <a:tblPr>
                <a:tableStyleId>{8F44A2F1-9E1F-4B54-A3A2-5F16C0AD49E2}</a:tableStyleId>
              </a:tblPr>
              <a:tblGrid>
                <a:gridCol w="4092575"/>
                <a:gridCol w="4090987"/>
              </a:tblGrid>
              <a:tr h="688975">
                <a:tc>
                  <a:txBody>
                    <a:bodyPr/>
                    <a:lstStyle/>
                    <a:p>
                      <a:pPr lvl="0" algn="ctr">
                        <a:spcBef>
                          <a:spcPts val="200"/>
                        </a:spcBef>
                        <a:defRPr sz="1800" b="0" i="0"/>
                      </a:pPr>
                      <a:r>
                        <a:rPr sz="2400">
                          <a:effectLst>
                            <a:outerShdw blurRad="38100" dist="38100" dir="2700000" rotWithShape="0">
                              <a:srgbClr val="FFFFFF"/>
                            </a:outerShdw>
                          </a:effectLst>
                        </a:rPr>
                        <a:t>Fiscal</a:t>
                      </a:r>
                    </a:p>
                  </a:txBody>
                  <a:tcPr marL="45720" marR="45720" horzOverflow="overflow">
                    <a:lnL w="28575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28575">
                      <a:solidFill>
                        <a:srgbClr val="000000"/>
                      </a:solidFill>
                      <a:round/>
                    </a:lnT>
                    <a:lnB w="28575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200"/>
                        </a:spcBef>
                        <a:defRPr sz="1800" b="0" i="0"/>
                      </a:pPr>
                      <a:r>
                        <a:rPr sz="2400">
                          <a:effectLst>
                            <a:outerShdw blurRad="38100" dist="38100" dir="2700000" rotWithShape="0">
                              <a:srgbClr val="FFFFFF"/>
                            </a:outerShdw>
                          </a:effectLst>
                        </a:rPr>
                        <a:t>Monetary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28575">
                      <a:solidFill>
                        <a:srgbClr val="000000"/>
                      </a:solidFill>
                      <a:round/>
                    </a:lnR>
                    <a:lnT w="28575">
                      <a:solidFill>
                        <a:srgbClr val="000000"/>
                      </a:solidFill>
                      <a:round/>
                    </a:lnT>
                    <a:lnB w="28575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55" name="Shape 655"/>
          <p:cNvSpPr/>
          <p:nvPr/>
        </p:nvSpPr>
        <p:spPr>
          <a:xfrm>
            <a:off x="3962400" y="1270000"/>
            <a:ext cx="1257186" cy="381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2000" b="0">
                <a:solidFill>
                  <a:srgbClr val="F07F09"/>
                </a:solidFill>
                <a:effectLst>
                  <a:outerShdw blurRad="38100" dist="38100" dir="2700000" rotWithShape="0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2000">
                <a:solidFill>
                  <a:srgbClr val="F07F09"/>
                </a:solidFill>
                <a:effectLst>
                  <a:outerShdw blurRad="38100" dist="38100" dir="2700000" rotWithShape="0">
                    <a:srgbClr val="000000"/>
                  </a:outerShdw>
                </a:effectLst>
              </a:rPr>
              <a:t>Xn Effects</a:t>
            </a:r>
          </a:p>
        </p:txBody>
      </p:sp>
      <p:sp>
        <p:nvSpPr>
          <p:cNvPr id="656" name="Shape 656"/>
          <p:cNvSpPr/>
          <p:nvPr/>
        </p:nvSpPr>
        <p:spPr>
          <a:xfrm flipH="1">
            <a:off x="609599" y="2667000"/>
            <a:ext cx="1" cy="1371600"/>
          </a:xfrm>
          <a:prstGeom prst="line">
            <a:avLst/>
          </a:prstGeom>
          <a:ln w="28575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57" name="Shape 657"/>
          <p:cNvSpPr/>
          <p:nvPr/>
        </p:nvSpPr>
        <p:spPr>
          <a:xfrm>
            <a:off x="609600" y="4038600"/>
            <a:ext cx="1447800" cy="0"/>
          </a:xfrm>
          <a:prstGeom prst="line">
            <a:avLst/>
          </a:prstGeom>
          <a:ln w="28575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58" name="Shape 658"/>
          <p:cNvSpPr/>
          <p:nvPr/>
        </p:nvSpPr>
        <p:spPr>
          <a:xfrm flipH="1">
            <a:off x="2590799" y="2667000"/>
            <a:ext cx="1" cy="1371600"/>
          </a:xfrm>
          <a:prstGeom prst="line">
            <a:avLst/>
          </a:prstGeom>
          <a:ln w="28575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59" name="Shape 659"/>
          <p:cNvSpPr/>
          <p:nvPr/>
        </p:nvSpPr>
        <p:spPr>
          <a:xfrm>
            <a:off x="2590800" y="4038600"/>
            <a:ext cx="1447800" cy="0"/>
          </a:xfrm>
          <a:prstGeom prst="line">
            <a:avLst/>
          </a:prstGeom>
          <a:ln w="28575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60" name="Shape 660"/>
          <p:cNvSpPr/>
          <p:nvPr/>
        </p:nvSpPr>
        <p:spPr>
          <a:xfrm>
            <a:off x="5486400" y="2514600"/>
            <a:ext cx="0" cy="1447800"/>
          </a:xfrm>
          <a:prstGeom prst="line">
            <a:avLst/>
          </a:prstGeom>
          <a:ln w="28575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61" name="Shape 661"/>
          <p:cNvSpPr/>
          <p:nvPr/>
        </p:nvSpPr>
        <p:spPr>
          <a:xfrm>
            <a:off x="5486400" y="3962400"/>
            <a:ext cx="1371600" cy="0"/>
          </a:xfrm>
          <a:prstGeom prst="line">
            <a:avLst/>
          </a:prstGeom>
          <a:ln w="28575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62" name="Shape 662"/>
          <p:cNvSpPr/>
          <p:nvPr/>
        </p:nvSpPr>
        <p:spPr>
          <a:xfrm>
            <a:off x="7391400" y="2514600"/>
            <a:ext cx="0" cy="1447800"/>
          </a:xfrm>
          <a:prstGeom prst="line">
            <a:avLst/>
          </a:prstGeom>
          <a:ln w="28575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63" name="Shape 663"/>
          <p:cNvSpPr/>
          <p:nvPr/>
        </p:nvSpPr>
        <p:spPr>
          <a:xfrm>
            <a:off x="7391400" y="3962400"/>
            <a:ext cx="1295400" cy="0"/>
          </a:xfrm>
          <a:prstGeom prst="line">
            <a:avLst/>
          </a:prstGeom>
          <a:ln w="28575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64" name="Shape 664"/>
          <p:cNvSpPr/>
          <p:nvPr/>
        </p:nvSpPr>
        <p:spPr>
          <a:xfrm>
            <a:off x="2133600" y="2514600"/>
            <a:ext cx="502330" cy="266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200">
                <a:solidFill>
                  <a:srgbClr val="0000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effectLst/>
              </a:defRPr>
            </a:pPr>
            <a:r>
              <a:rPr sz="1200" b="1">
                <a:effectLst>
                  <a:outerShdw blurRad="38100" dist="38100" dir="2700000" rotWithShape="0">
                    <a:srgbClr val="FFFFFF"/>
                  </a:outerShdw>
                </a:effectLst>
              </a:rPr>
              <a:t>$/Yen</a:t>
            </a:r>
          </a:p>
        </p:txBody>
      </p:sp>
      <p:sp>
        <p:nvSpPr>
          <p:cNvPr id="665" name="Shape 665"/>
          <p:cNvSpPr/>
          <p:nvPr/>
        </p:nvSpPr>
        <p:spPr>
          <a:xfrm>
            <a:off x="0" y="2514600"/>
            <a:ext cx="590550" cy="266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>
              <a:defRPr sz="1200">
                <a:solidFill>
                  <a:srgbClr val="0000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effectLst/>
              </a:defRPr>
            </a:pPr>
            <a:r>
              <a:rPr sz="1200" b="1">
                <a:effectLst>
                  <a:outerShdw blurRad="38100" dist="38100" dir="2700000" rotWithShape="0">
                    <a:srgbClr val="FFFFFF"/>
                  </a:outerShdw>
                </a:effectLst>
              </a:rPr>
              <a:t>Yen/$</a:t>
            </a:r>
          </a:p>
        </p:txBody>
      </p:sp>
      <p:sp>
        <p:nvSpPr>
          <p:cNvPr id="666" name="Shape 666"/>
          <p:cNvSpPr/>
          <p:nvPr/>
        </p:nvSpPr>
        <p:spPr>
          <a:xfrm>
            <a:off x="6858000" y="2362200"/>
            <a:ext cx="502330" cy="266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200">
                <a:solidFill>
                  <a:srgbClr val="0000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effectLst/>
              </a:defRPr>
            </a:pPr>
            <a:r>
              <a:rPr sz="1200" b="1">
                <a:effectLst>
                  <a:outerShdw blurRad="38100" dist="38100" dir="2700000" rotWithShape="0">
                    <a:srgbClr val="FFFFFF"/>
                  </a:outerShdw>
                </a:effectLst>
              </a:rPr>
              <a:t>$/Yen</a:t>
            </a:r>
          </a:p>
        </p:txBody>
      </p:sp>
      <p:sp>
        <p:nvSpPr>
          <p:cNvPr id="667" name="Shape 667"/>
          <p:cNvSpPr/>
          <p:nvPr/>
        </p:nvSpPr>
        <p:spPr>
          <a:xfrm>
            <a:off x="4876800" y="2438400"/>
            <a:ext cx="502330" cy="266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200">
                <a:solidFill>
                  <a:srgbClr val="0000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effectLst/>
              </a:defRPr>
            </a:pPr>
            <a:r>
              <a:rPr sz="1200" b="1">
                <a:effectLst>
                  <a:outerShdw blurRad="38100" dist="38100" dir="2700000" rotWithShape="0">
                    <a:srgbClr val="FFFFFF"/>
                  </a:outerShdw>
                </a:effectLst>
              </a:rPr>
              <a:t>Yen/$</a:t>
            </a:r>
          </a:p>
        </p:txBody>
      </p:sp>
      <p:sp>
        <p:nvSpPr>
          <p:cNvPr id="668" name="Shape 668"/>
          <p:cNvSpPr/>
          <p:nvPr/>
        </p:nvSpPr>
        <p:spPr>
          <a:xfrm>
            <a:off x="898525" y="4151312"/>
            <a:ext cx="586790" cy="355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800" b="0">
                <a:solidFill>
                  <a:srgbClr val="0000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>
                <a:effectLst/>
              </a:defRPr>
            </a:pPr>
            <a:r>
              <a:rPr>
                <a:effectLst>
                  <a:outerShdw blurRad="38100" dist="38100" dir="2700000" rotWithShape="0">
                    <a:srgbClr val="FFFFFF"/>
                  </a:outerShdw>
                </a:effectLst>
              </a:rPr>
              <a:t>USD</a:t>
            </a:r>
          </a:p>
        </p:txBody>
      </p:sp>
      <p:sp>
        <p:nvSpPr>
          <p:cNvPr id="669" name="Shape 669"/>
          <p:cNvSpPr/>
          <p:nvPr/>
        </p:nvSpPr>
        <p:spPr>
          <a:xfrm>
            <a:off x="7772400" y="4114800"/>
            <a:ext cx="489903" cy="355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800" b="0">
                <a:solidFill>
                  <a:srgbClr val="0000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>
                <a:effectLst/>
              </a:defRPr>
            </a:pPr>
            <a:r>
              <a:rPr>
                <a:effectLst>
                  <a:outerShdw blurRad="38100" dist="38100" dir="2700000" rotWithShape="0">
                    <a:srgbClr val="FFFFFF"/>
                  </a:outerShdw>
                </a:effectLst>
              </a:rPr>
              <a:t>Yen</a:t>
            </a:r>
          </a:p>
        </p:txBody>
      </p:sp>
      <p:sp>
        <p:nvSpPr>
          <p:cNvPr id="670" name="Shape 670"/>
          <p:cNvSpPr/>
          <p:nvPr/>
        </p:nvSpPr>
        <p:spPr>
          <a:xfrm>
            <a:off x="3124200" y="4191000"/>
            <a:ext cx="489903" cy="355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800" b="0">
                <a:solidFill>
                  <a:srgbClr val="0000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>
                <a:effectLst/>
              </a:defRPr>
            </a:pPr>
            <a:r>
              <a:rPr>
                <a:effectLst>
                  <a:outerShdw blurRad="38100" dist="38100" dir="2700000" rotWithShape="0">
                    <a:srgbClr val="FFFFFF"/>
                  </a:outerShdw>
                </a:effectLst>
              </a:rPr>
              <a:t>Yen</a:t>
            </a:r>
          </a:p>
        </p:txBody>
      </p:sp>
      <p:sp>
        <p:nvSpPr>
          <p:cNvPr id="671" name="Shape 671"/>
          <p:cNvSpPr/>
          <p:nvPr/>
        </p:nvSpPr>
        <p:spPr>
          <a:xfrm>
            <a:off x="5791200" y="4114800"/>
            <a:ext cx="586790" cy="355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800" b="0">
                <a:solidFill>
                  <a:srgbClr val="0000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>
                <a:effectLst/>
              </a:defRPr>
            </a:pPr>
            <a:r>
              <a:rPr>
                <a:effectLst>
                  <a:outerShdw blurRad="38100" dist="38100" dir="2700000" rotWithShape="0">
                    <a:srgbClr val="FFFFFF"/>
                  </a:outerShdw>
                </a:effectLst>
              </a:rPr>
              <a:t>USD</a:t>
            </a:r>
          </a:p>
        </p:txBody>
      </p:sp>
      <p:sp>
        <p:nvSpPr>
          <p:cNvPr id="672" name="Shape 672"/>
          <p:cNvSpPr/>
          <p:nvPr/>
        </p:nvSpPr>
        <p:spPr>
          <a:xfrm>
            <a:off x="685800" y="2666999"/>
            <a:ext cx="1219200" cy="1143002"/>
          </a:xfrm>
          <a:prstGeom prst="line">
            <a:avLst/>
          </a:prstGeom>
          <a:ln w="28575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73" name="Shape 673"/>
          <p:cNvSpPr/>
          <p:nvPr/>
        </p:nvSpPr>
        <p:spPr>
          <a:xfrm flipV="1">
            <a:off x="685800" y="2743199"/>
            <a:ext cx="1219200" cy="990602"/>
          </a:xfrm>
          <a:prstGeom prst="line">
            <a:avLst/>
          </a:prstGeom>
          <a:ln w="28575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74" name="Shape 674"/>
          <p:cNvSpPr/>
          <p:nvPr/>
        </p:nvSpPr>
        <p:spPr>
          <a:xfrm>
            <a:off x="2743199" y="2819400"/>
            <a:ext cx="1219202" cy="1066800"/>
          </a:xfrm>
          <a:prstGeom prst="line">
            <a:avLst/>
          </a:prstGeom>
          <a:ln w="28575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75" name="Shape 675"/>
          <p:cNvSpPr/>
          <p:nvPr/>
        </p:nvSpPr>
        <p:spPr>
          <a:xfrm flipV="1">
            <a:off x="2667000" y="2895599"/>
            <a:ext cx="1371601" cy="914402"/>
          </a:xfrm>
          <a:prstGeom prst="line">
            <a:avLst/>
          </a:prstGeom>
          <a:ln w="28575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76" name="Shape 676"/>
          <p:cNvSpPr/>
          <p:nvPr/>
        </p:nvSpPr>
        <p:spPr>
          <a:xfrm>
            <a:off x="5562600" y="2666999"/>
            <a:ext cx="1219200" cy="990602"/>
          </a:xfrm>
          <a:prstGeom prst="line">
            <a:avLst/>
          </a:prstGeom>
          <a:ln w="28575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77" name="Shape 677"/>
          <p:cNvSpPr/>
          <p:nvPr/>
        </p:nvSpPr>
        <p:spPr>
          <a:xfrm flipV="1">
            <a:off x="5562600" y="2895599"/>
            <a:ext cx="1219201" cy="762002"/>
          </a:xfrm>
          <a:prstGeom prst="line">
            <a:avLst/>
          </a:prstGeom>
          <a:ln w="28575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78" name="Shape 678"/>
          <p:cNvSpPr/>
          <p:nvPr/>
        </p:nvSpPr>
        <p:spPr>
          <a:xfrm>
            <a:off x="7467600" y="2743199"/>
            <a:ext cx="1143001" cy="990602"/>
          </a:xfrm>
          <a:prstGeom prst="line">
            <a:avLst/>
          </a:prstGeom>
          <a:ln w="28575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79" name="Shape 679"/>
          <p:cNvSpPr/>
          <p:nvPr/>
        </p:nvSpPr>
        <p:spPr>
          <a:xfrm flipV="1">
            <a:off x="7391399" y="2743200"/>
            <a:ext cx="1219202" cy="914400"/>
          </a:xfrm>
          <a:prstGeom prst="line">
            <a:avLst/>
          </a:prstGeom>
          <a:ln w="28575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80" name="Shape 680"/>
          <p:cNvSpPr/>
          <p:nvPr/>
        </p:nvSpPr>
        <p:spPr>
          <a:xfrm>
            <a:off x="1828800" y="3581400"/>
            <a:ext cx="298957" cy="266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200">
                <a:solidFill>
                  <a:srgbClr val="0000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effectLst/>
              </a:defRPr>
            </a:pPr>
            <a:r>
              <a:rPr sz="1200" b="1">
                <a:effectLst>
                  <a:outerShdw blurRad="38100" dist="38100" dir="2700000" rotWithShape="0">
                    <a:srgbClr val="FFFFFF"/>
                  </a:outerShdw>
                </a:effectLst>
              </a:rPr>
              <a:t>D$</a:t>
            </a:r>
          </a:p>
        </p:txBody>
      </p:sp>
      <p:sp>
        <p:nvSpPr>
          <p:cNvPr id="681" name="Shape 681"/>
          <p:cNvSpPr/>
          <p:nvPr/>
        </p:nvSpPr>
        <p:spPr>
          <a:xfrm>
            <a:off x="1524000" y="2590800"/>
            <a:ext cx="369889" cy="266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>
              <a:defRPr sz="1200">
                <a:solidFill>
                  <a:srgbClr val="0000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effectLst/>
              </a:defRPr>
            </a:pPr>
            <a:r>
              <a:rPr sz="1200" b="1">
                <a:effectLst>
                  <a:outerShdw blurRad="38100" dist="38100" dir="2700000" rotWithShape="0">
                    <a:srgbClr val="FFFFFF"/>
                  </a:outerShdw>
                </a:effectLst>
              </a:rPr>
              <a:t>S$</a:t>
            </a:r>
          </a:p>
        </p:txBody>
      </p:sp>
      <p:sp>
        <p:nvSpPr>
          <p:cNvPr id="682" name="Shape 682"/>
          <p:cNvSpPr/>
          <p:nvPr/>
        </p:nvSpPr>
        <p:spPr>
          <a:xfrm>
            <a:off x="3810000" y="3657600"/>
            <a:ext cx="573088" cy="266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>
              <a:defRPr sz="1200">
                <a:solidFill>
                  <a:srgbClr val="0000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effectLst/>
              </a:defRPr>
            </a:pPr>
            <a:r>
              <a:rPr sz="1200" b="1">
                <a:effectLst>
                  <a:outerShdw blurRad="38100" dist="38100" dir="2700000" rotWithShape="0">
                    <a:srgbClr val="FFFFFF"/>
                  </a:outerShdw>
                </a:effectLst>
              </a:rPr>
              <a:t>DYen</a:t>
            </a:r>
          </a:p>
        </p:txBody>
      </p:sp>
      <p:sp>
        <p:nvSpPr>
          <p:cNvPr id="683" name="Shape 683"/>
          <p:cNvSpPr/>
          <p:nvPr/>
        </p:nvSpPr>
        <p:spPr>
          <a:xfrm>
            <a:off x="3581400" y="2590800"/>
            <a:ext cx="476881" cy="266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200">
                <a:solidFill>
                  <a:srgbClr val="0000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effectLst/>
              </a:defRPr>
            </a:pPr>
            <a:r>
              <a:rPr sz="1200" b="1">
                <a:effectLst>
                  <a:outerShdw blurRad="38100" dist="38100" dir="2700000" rotWithShape="0">
                    <a:srgbClr val="FFFFFF"/>
                  </a:outerShdw>
                </a:effectLst>
              </a:rPr>
              <a:t>SYen</a:t>
            </a:r>
          </a:p>
        </p:txBody>
      </p:sp>
      <p:sp>
        <p:nvSpPr>
          <p:cNvPr id="684" name="Shape 684"/>
          <p:cNvSpPr/>
          <p:nvPr/>
        </p:nvSpPr>
        <p:spPr>
          <a:xfrm>
            <a:off x="6705600" y="3581400"/>
            <a:ext cx="298957" cy="266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200">
                <a:solidFill>
                  <a:srgbClr val="0000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effectLst/>
              </a:defRPr>
            </a:pPr>
            <a:r>
              <a:rPr sz="1200" b="1">
                <a:effectLst>
                  <a:outerShdw blurRad="38100" dist="38100" dir="2700000" rotWithShape="0">
                    <a:srgbClr val="FFFFFF"/>
                  </a:outerShdw>
                </a:effectLst>
              </a:rPr>
              <a:t>D$</a:t>
            </a:r>
          </a:p>
        </p:txBody>
      </p:sp>
      <p:sp>
        <p:nvSpPr>
          <p:cNvPr id="685" name="Shape 685"/>
          <p:cNvSpPr/>
          <p:nvPr/>
        </p:nvSpPr>
        <p:spPr>
          <a:xfrm>
            <a:off x="6629400" y="2667000"/>
            <a:ext cx="290548" cy="266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200">
                <a:solidFill>
                  <a:srgbClr val="0000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effectLst/>
              </a:defRPr>
            </a:pPr>
            <a:r>
              <a:rPr sz="1200" b="1">
                <a:effectLst>
                  <a:outerShdw blurRad="38100" dist="38100" dir="2700000" rotWithShape="0">
                    <a:srgbClr val="FFFFFF"/>
                  </a:outerShdw>
                </a:effectLst>
              </a:rPr>
              <a:t>S$</a:t>
            </a:r>
          </a:p>
        </p:txBody>
      </p:sp>
      <p:sp>
        <p:nvSpPr>
          <p:cNvPr id="686" name="Shape 686"/>
          <p:cNvSpPr/>
          <p:nvPr/>
        </p:nvSpPr>
        <p:spPr>
          <a:xfrm>
            <a:off x="8553450" y="3505200"/>
            <a:ext cx="485289" cy="266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200">
                <a:solidFill>
                  <a:srgbClr val="0000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effectLst/>
              </a:defRPr>
            </a:pPr>
            <a:r>
              <a:rPr sz="1200" b="1">
                <a:effectLst>
                  <a:outerShdw blurRad="38100" dist="38100" dir="2700000" rotWithShape="0">
                    <a:srgbClr val="FFFFFF"/>
                  </a:outerShdw>
                </a:effectLst>
              </a:rPr>
              <a:t>DYen</a:t>
            </a:r>
          </a:p>
        </p:txBody>
      </p:sp>
      <p:sp>
        <p:nvSpPr>
          <p:cNvPr id="687" name="Shape 687"/>
          <p:cNvSpPr/>
          <p:nvPr/>
        </p:nvSpPr>
        <p:spPr>
          <a:xfrm>
            <a:off x="8305800" y="2514600"/>
            <a:ext cx="476881" cy="266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200">
                <a:solidFill>
                  <a:srgbClr val="0000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effectLst/>
              </a:defRPr>
            </a:pPr>
            <a:r>
              <a:rPr sz="1200" b="1">
                <a:effectLst>
                  <a:outerShdw blurRad="38100" dist="38100" dir="2700000" rotWithShape="0">
                    <a:srgbClr val="FFFFFF"/>
                  </a:outerShdw>
                </a:effectLst>
              </a:rPr>
              <a:t>SYen</a:t>
            </a:r>
          </a:p>
        </p:txBody>
      </p:sp>
      <p:sp>
        <p:nvSpPr>
          <p:cNvPr id="688" name="Shape 688"/>
          <p:cNvSpPr/>
          <p:nvPr/>
        </p:nvSpPr>
        <p:spPr>
          <a:xfrm flipH="1">
            <a:off x="1295399" y="3276600"/>
            <a:ext cx="1" cy="685800"/>
          </a:xfrm>
          <a:prstGeom prst="line">
            <a:avLst/>
          </a:prstGeom>
          <a:ln>
            <a:solidFill/>
            <a:prstDash val="lgDash"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89" name="Shape 689"/>
          <p:cNvSpPr/>
          <p:nvPr/>
        </p:nvSpPr>
        <p:spPr>
          <a:xfrm flipH="1">
            <a:off x="609600" y="3201670"/>
            <a:ext cx="685800" cy="1"/>
          </a:xfrm>
          <a:prstGeom prst="line">
            <a:avLst/>
          </a:prstGeom>
          <a:ln>
            <a:solidFill/>
            <a:prstDash val="lgDash"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90" name="Shape 690"/>
          <p:cNvSpPr/>
          <p:nvPr/>
        </p:nvSpPr>
        <p:spPr>
          <a:xfrm>
            <a:off x="3352800" y="3352800"/>
            <a:ext cx="0" cy="685800"/>
          </a:xfrm>
          <a:prstGeom prst="line">
            <a:avLst/>
          </a:prstGeom>
          <a:ln>
            <a:solidFill/>
            <a:prstDash val="lgDash"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91" name="Shape 691"/>
          <p:cNvSpPr/>
          <p:nvPr/>
        </p:nvSpPr>
        <p:spPr>
          <a:xfrm flipH="1">
            <a:off x="2590800" y="3352800"/>
            <a:ext cx="762000" cy="0"/>
          </a:xfrm>
          <a:prstGeom prst="line">
            <a:avLst/>
          </a:prstGeom>
          <a:ln>
            <a:solidFill/>
            <a:prstDash val="lgDash"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92" name="Shape 692"/>
          <p:cNvSpPr/>
          <p:nvPr/>
        </p:nvSpPr>
        <p:spPr>
          <a:xfrm>
            <a:off x="6248400" y="3276600"/>
            <a:ext cx="0" cy="609600"/>
          </a:xfrm>
          <a:prstGeom prst="line">
            <a:avLst/>
          </a:prstGeom>
          <a:ln>
            <a:solidFill/>
            <a:prstDash val="lgDash"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93" name="Shape 693"/>
          <p:cNvSpPr/>
          <p:nvPr/>
        </p:nvSpPr>
        <p:spPr>
          <a:xfrm flipH="1">
            <a:off x="5486400" y="3200400"/>
            <a:ext cx="762000" cy="0"/>
          </a:xfrm>
          <a:prstGeom prst="line">
            <a:avLst/>
          </a:prstGeom>
          <a:ln>
            <a:solidFill/>
            <a:prstDash val="lgDash"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94" name="Shape 694"/>
          <p:cNvSpPr/>
          <p:nvPr/>
        </p:nvSpPr>
        <p:spPr>
          <a:xfrm>
            <a:off x="8001000" y="3200400"/>
            <a:ext cx="0" cy="685800"/>
          </a:xfrm>
          <a:prstGeom prst="line">
            <a:avLst/>
          </a:prstGeom>
          <a:ln>
            <a:solidFill/>
            <a:prstDash val="lgDash"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95" name="Shape 695"/>
          <p:cNvSpPr/>
          <p:nvPr/>
        </p:nvSpPr>
        <p:spPr>
          <a:xfrm flipH="1">
            <a:off x="7391400" y="3200400"/>
            <a:ext cx="609600" cy="0"/>
          </a:xfrm>
          <a:prstGeom prst="line">
            <a:avLst/>
          </a:prstGeom>
          <a:ln>
            <a:solidFill/>
            <a:prstDash val="lgDash"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96" name="Shape 696"/>
          <p:cNvSpPr/>
          <p:nvPr/>
        </p:nvSpPr>
        <p:spPr>
          <a:xfrm>
            <a:off x="990600" y="2590799"/>
            <a:ext cx="1066800" cy="990602"/>
          </a:xfrm>
          <a:prstGeom prst="line">
            <a:avLst/>
          </a:prstGeom>
          <a:ln w="28575">
            <a:solidFill>
              <a:srgbClr val="F07F09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97" name="Shape 697"/>
          <p:cNvSpPr/>
          <p:nvPr/>
        </p:nvSpPr>
        <p:spPr>
          <a:xfrm flipV="1">
            <a:off x="3200400" y="3200400"/>
            <a:ext cx="990601" cy="685800"/>
          </a:xfrm>
          <a:prstGeom prst="line">
            <a:avLst/>
          </a:prstGeom>
          <a:ln w="28575">
            <a:solidFill>
              <a:srgbClr val="F07F09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98" name="Shape 698"/>
          <p:cNvSpPr/>
          <p:nvPr/>
        </p:nvSpPr>
        <p:spPr>
          <a:xfrm>
            <a:off x="5562600" y="3124199"/>
            <a:ext cx="1066800" cy="762002"/>
          </a:xfrm>
          <a:prstGeom prst="line">
            <a:avLst/>
          </a:prstGeom>
          <a:ln w="28575">
            <a:solidFill>
              <a:srgbClr val="F07F09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99" name="Shape 699"/>
          <p:cNvSpPr/>
          <p:nvPr/>
        </p:nvSpPr>
        <p:spPr>
          <a:xfrm flipV="1">
            <a:off x="7467599" y="2514599"/>
            <a:ext cx="914401" cy="762002"/>
          </a:xfrm>
          <a:prstGeom prst="line">
            <a:avLst/>
          </a:prstGeom>
          <a:ln w="28575">
            <a:solidFill>
              <a:srgbClr val="F07F09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00" name="Shape 700"/>
          <p:cNvSpPr/>
          <p:nvPr/>
        </p:nvSpPr>
        <p:spPr>
          <a:xfrm flipV="1">
            <a:off x="457200" y="2971800"/>
            <a:ext cx="0" cy="381000"/>
          </a:xfrm>
          <a:prstGeom prst="line">
            <a:avLst/>
          </a:prstGeom>
          <a:ln>
            <a:solidFill/>
            <a:round/>
            <a:tailEnd type="triangle"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01" name="Shape 701"/>
          <p:cNvSpPr/>
          <p:nvPr/>
        </p:nvSpPr>
        <p:spPr>
          <a:xfrm>
            <a:off x="2514600" y="3048000"/>
            <a:ext cx="0" cy="533400"/>
          </a:xfrm>
          <a:prstGeom prst="line">
            <a:avLst/>
          </a:prstGeom>
          <a:ln>
            <a:solidFill/>
            <a:round/>
            <a:tailEnd type="triangle"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02" name="Shape 702"/>
          <p:cNvSpPr/>
          <p:nvPr/>
        </p:nvSpPr>
        <p:spPr>
          <a:xfrm>
            <a:off x="1219200" y="4191000"/>
            <a:ext cx="533400" cy="0"/>
          </a:xfrm>
          <a:prstGeom prst="line">
            <a:avLst/>
          </a:prstGeom>
          <a:ln>
            <a:solidFill/>
            <a:round/>
            <a:tailEnd type="triangle"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03" name="Shape 703"/>
          <p:cNvSpPr/>
          <p:nvPr/>
        </p:nvSpPr>
        <p:spPr>
          <a:xfrm>
            <a:off x="3276600" y="4191000"/>
            <a:ext cx="533400" cy="0"/>
          </a:xfrm>
          <a:prstGeom prst="line">
            <a:avLst/>
          </a:prstGeom>
          <a:ln>
            <a:solidFill/>
            <a:round/>
            <a:tailEnd type="triangle"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04" name="Shape 704"/>
          <p:cNvSpPr/>
          <p:nvPr/>
        </p:nvSpPr>
        <p:spPr>
          <a:xfrm>
            <a:off x="5334000" y="3124200"/>
            <a:ext cx="0" cy="381000"/>
          </a:xfrm>
          <a:prstGeom prst="line">
            <a:avLst/>
          </a:prstGeom>
          <a:ln>
            <a:solidFill/>
            <a:round/>
            <a:tailEnd type="triangle"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05" name="Shape 705"/>
          <p:cNvSpPr/>
          <p:nvPr/>
        </p:nvSpPr>
        <p:spPr>
          <a:xfrm flipV="1">
            <a:off x="7239000" y="2895600"/>
            <a:ext cx="0" cy="533400"/>
          </a:xfrm>
          <a:prstGeom prst="line">
            <a:avLst/>
          </a:prstGeom>
          <a:ln>
            <a:solidFill/>
            <a:round/>
            <a:tailEnd type="triangle"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06" name="Shape 706"/>
          <p:cNvSpPr/>
          <p:nvPr/>
        </p:nvSpPr>
        <p:spPr>
          <a:xfrm flipH="1">
            <a:off x="5943600" y="4114800"/>
            <a:ext cx="457200" cy="0"/>
          </a:xfrm>
          <a:prstGeom prst="line">
            <a:avLst/>
          </a:prstGeom>
          <a:ln>
            <a:solidFill/>
            <a:round/>
            <a:tailEnd type="triangle"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07" name="Shape 707"/>
          <p:cNvSpPr/>
          <p:nvPr/>
        </p:nvSpPr>
        <p:spPr>
          <a:xfrm flipH="1">
            <a:off x="7696200" y="4114800"/>
            <a:ext cx="457200" cy="0"/>
          </a:xfrm>
          <a:prstGeom prst="line">
            <a:avLst/>
          </a:prstGeom>
          <a:ln>
            <a:solidFill/>
            <a:round/>
            <a:tailEnd type="triangle"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08" name="Shape 708"/>
          <p:cNvSpPr/>
          <p:nvPr/>
        </p:nvSpPr>
        <p:spPr>
          <a:xfrm>
            <a:off x="1905000" y="3276600"/>
            <a:ext cx="533400" cy="266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>
              <a:defRPr sz="1200">
                <a:solidFill>
                  <a:srgbClr val="0000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effectLst/>
              </a:defRPr>
            </a:pPr>
            <a:r>
              <a:rPr sz="1200" b="1">
                <a:effectLst>
                  <a:outerShdw blurRad="38100" dist="38100" dir="2700000" rotWithShape="0">
                    <a:srgbClr val="FFFFFF"/>
                  </a:outerShdw>
                </a:effectLst>
              </a:rPr>
              <a:t>D$1</a:t>
            </a:r>
          </a:p>
        </p:txBody>
      </p:sp>
      <p:sp>
        <p:nvSpPr>
          <p:cNvPr id="709" name="Shape 709"/>
          <p:cNvSpPr/>
          <p:nvPr/>
        </p:nvSpPr>
        <p:spPr>
          <a:xfrm>
            <a:off x="3810000" y="2971800"/>
            <a:ext cx="838200" cy="266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>
              <a:defRPr sz="1200">
                <a:solidFill>
                  <a:srgbClr val="0000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effectLst/>
              </a:defRPr>
            </a:pPr>
            <a:r>
              <a:rPr sz="1200" b="1">
                <a:effectLst>
                  <a:outerShdw blurRad="38100" dist="38100" dir="2700000" rotWithShape="0">
                    <a:srgbClr val="FFFFFF"/>
                  </a:outerShdw>
                </a:effectLst>
              </a:rPr>
              <a:t>SYen1</a:t>
            </a:r>
          </a:p>
        </p:txBody>
      </p:sp>
      <p:sp>
        <p:nvSpPr>
          <p:cNvPr id="710" name="Shape 710"/>
          <p:cNvSpPr/>
          <p:nvPr/>
        </p:nvSpPr>
        <p:spPr>
          <a:xfrm>
            <a:off x="7924800" y="2286000"/>
            <a:ext cx="762000" cy="266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>
              <a:defRPr sz="1200">
                <a:solidFill>
                  <a:srgbClr val="0000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effectLst/>
              </a:defRPr>
            </a:pPr>
            <a:r>
              <a:rPr sz="1200" b="1">
                <a:effectLst>
                  <a:outerShdw blurRad="38100" dist="38100" dir="2700000" rotWithShape="0">
                    <a:srgbClr val="FFFFFF"/>
                  </a:outerShdw>
                </a:effectLst>
              </a:rPr>
              <a:t>SYen1</a:t>
            </a:r>
          </a:p>
        </p:txBody>
      </p:sp>
      <p:sp>
        <p:nvSpPr>
          <p:cNvPr id="711" name="Shape 711"/>
          <p:cNvSpPr/>
          <p:nvPr/>
        </p:nvSpPr>
        <p:spPr>
          <a:xfrm>
            <a:off x="6400800" y="3733800"/>
            <a:ext cx="685800" cy="266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>
              <a:defRPr sz="1200">
                <a:solidFill>
                  <a:srgbClr val="0000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effectLst/>
              </a:defRPr>
            </a:pPr>
            <a:r>
              <a:rPr sz="1200" b="1">
                <a:effectLst>
                  <a:outerShdw blurRad="38100" dist="38100" dir="2700000" rotWithShape="0">
                    <a:srgbClr val="FFFFFF"/>
                  </a:outerShdw>
                </a:effectLst>
              </a:rPr>
              <a:t>D$1</a:t>
            </a:r>
          </a:p>
        </p:txBody>
      </p:sp>
      <p:sp>
        <p:nvSpPr>
          <p:cNvPr id="712" name="Shape 712"/>
          <p:cNvSpPr/>
          <p:nvPr/>
        </p:nvSpPr>
        <p:spPr>
          <a:xfrm>
            <a:off x="1447800" y="3276600"/>
            <a:ext cx="228600" cy="0"/>
          </a:xfrm>
          <a:prstGeom prst="line">
            <a:avLst/>
          </a:prstGeom>
          <a:ln>
            <a:solidFill/>
            <a:round/>
            <a:tailEnd type="triangle"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13" name="Shape 713"/>
          <p:cNvSpPr/>
          <p:nvPr/>
        </p:nvSpPr>
        <p:spPr>
          <a:xfrm>
            <a:off x="3581400" y="3276600"/>
            <a:ext cx="457200" cy="0"/>
          </a:xfrm>
          <a:prstGeom prst="line">
            <a:avLst/>
          </a:prstGeom>
          <a:ln>
            <a:solidFill/>
            <a:round/>
            <a:tailEnd type="triangle"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14" name="Shape 714"/>
          <p:cNvSpPr/>
          <p:nvPr/>
        </p:nvSpPr>
        <p:spPr>
          <a:xfrm flipH="1">
            <a:off x="5638800" y="3124200"/>
            <a:ext cx="457200" cy="0"/>
          </a:xfrm>
          <a:prstGeom prst="line">
            <a:avLst/>
          </a:prstGeom>
          <a:ln>
            <a:solidFill/>
            <a:round/>
            <a:tailEnd type="triangle"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15" name="Shape 715"/>
          <p:cNvSpPr/>
          <p:nvPr/>
        </p:nvSpPr>
        <p:spPr>
          <a:xfrm flipH="1">
            <a:off x="7848600" y="2971800"/>
            <a:ext cx="381000" cy="0"/>
          </a:xfrm>
          <a:prstGeom prst="line">
            <a:avLst/>
          </a:prstGeom>
          <a:ln>
            <a:solidFill/>
            <a:round/>
            <a:tailEnd type="triangle"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16" name="Shape 716"/>
          <p:cNvSpPr/>
          <p:nvPr/>
        </p:nvSpPr>
        <p:spPr>
          <a:xfrm flipH="1">
            <a:off x="4648200" y="1752600"/>
            <a:ext cx="1" cy="4419600"/>
          </a:xfrm>
          <a:prstGeom prst="line">
            <a:avLst/>
          </a:prstGeom>
          <a:ln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17" name="Shape 717"/>
          <p:cNvSpPr/>
          <p:nvPr/>
        </p:nvSpPr>
        <p:spPr>
          <a:xfrm>
            <a:off x="683624" y="4637223"/>
            <a:ext cx="3661952" cy="1689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b="1"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rPr>
              <a:t>RIR increases, demand for $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0">
              <a:defRPr sz="1800" b="0">
                <a:solidFill>
                  <a:srgbClr val="000000"/>
                </a:solidFill>
              </a:defRPr>
            </a:pPr>
            <a:r>
              <a:rPr b="1"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rPr>
              <a:t>increases, $ appreciates,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0">
              <a:defRPr sz="1800" b="0">
                <a:solidFill>
                  <a:srgbClr val="000000"/>
                </a:solidFill>
              </a:defRPr>
            </a:pPr>
            <a:r>
              <a:rPr b="1"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rPr>
              <a:t>exports decrease and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0">
              <a:defRPr sz="1800" b="0">
                <a:solidFill>
                  <a:srgbClr val="000000"/>
                </a:solidFill>
              </a:defRPr>
            </a:pPr>
            <a:r>
              <a:rPr b="1"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rPr>
              <a:t>imports increase, Xn decreases </a:t>
            </a:r>
          </a:p>
          <a:p>
            <a:pPr lvl="0">
              <a:defRPr sz="1800" b="0">
                <a:solidFill>
                  <a:srgbClr val="000000"/>
                </a:solidFill>
              </a:defRPr>
            </a:pPr>
            <a:r>
              <a:rPr b="1"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rPr>
              <a:t>(or S$ decreases, </a:t>
            </a:r>
          </a:p>
          <a:p>
            <a:pPr lvl="0">
              <a:defRPr sz="1800" b="0">
                <a:solidFill>
                  <a:srgbClr val="000000"/>
                </a:solidFill>
              </a:defRPr>
            </a:pPr>
            <a:r>
              <a:rPr b="1"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rPr>
              <a:t>with DYen decrease)</a:t>
            </a:r>
          </a:p>
        </p:txBody>
      </p:sp>
      <p:sp>
        <p:nvSpPr>
          <p:cNvPr id="718" name="Shape 718"/>
          <p:cNvSpPr/>
          <p:nvPr/>
        </p:nvSpPr>
        <p:spPr>
          <a:xfrm>
            <a:off x="4800600" y="4724400"/>
            <a:ext cx="4068475" cy="1422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b="1"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rPr>
              <a:t>NIR and RIR decreases, demand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0">
              <a:defRPr sz="1800" b="0">
                <a:solidFill>
                  <a:srgbClr val="000000"/>
                </a:solidFill>
              </a:defRPr>
            </a:pPr>
            <a:r>
              <a:rPr b="1"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rPr>
              <a:t>for $ decreases, $ depreciates,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0">
              <a:defRPr sz="1800" b="0">
                <a:solidFill>
                  <a:srgbClr val="000000"/>
                </a:solidFill>
              </a:defRPr>
            </a:pPr>
            <a:r>
              <a:rPr b="1"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rPr>
              <a:t>exports increase, imports decrease,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0">
              <a:defRPr sz="1800" b="0">
                <a:solidFill>
                  <a:srgbClr val="000000"/>
                </a:solidFill>
              </a:defRPr>
            </a:pPr>
            <a:r>
              <a:rPr b="1"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rPr>
              <a:t>Xn increases (or S$ increases with</a:t>
            </a:r>
          </a:p>
          <a:p>
            <a:pPr lvl="0">
              <a:defRPr sz="1800" b="0">
                <a:solidFill>
                  <a:srgbClr val="000000"/>
                </a:solidFill>
              </a:defRPr>
            </a:pPr>
            <a:r>
              <a:rPr b="1"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rPr>
              <a:t> DYen increase) </a:t>
            </a:r>
          </a:p>
        </p:txBody>
      </p:sp>
      <p:sp>
        <p:nvSpPr>
          <p:cNvPr id="719" name="Shape 719"/>
          <p:cNvSpPr/>
          <p:nvPr/>
        </p:nvSpPr>
        <p:spPr>
          <a:xfrm flipH="1">
            <a:off x="685800" y="3049270"/>
            <a:ext cx="762000" cy="1"/>
          </a:xfrm>
          <a:prstGeom prst="line">
            <a:avLst/>
          </a:prstGeom>
          <a:ln>
            <a:solidFill/>
            <a:prstDash val="lgDash"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20" name="Shape 720"/>
          <p:cNvSpPr/>
          <p:nvPr/>
        </p:nvSpPr>
        <p:spPr>
          <a:xfrm flipH="1">
            <a:off x="1524635" y="3048634"/>
            <a:ext cx="1" cy="914401"/>
          </a:xfrm>
          <a:prstGeom prst="line">
            <a:avLst/>
          </a:prstGeom>
          <a:ln>
            <a:solidFill/>
            <a:prstDash val="lgDash"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21" name="Shape 721"/>
          <p:cNvSpPr/>
          <p:nvPr/>
        </p:nvSpPr>
        <p:spPr>
          <a:xfrm flipH="1">
            <a:off x="2590800" y="3582670"/>
            <a:ext cx="1066800" cy="1"/>
          </a:xfrm>
          <a:prstGeom prst="line">
            <a:avLst/>
          </a:prstGeom>
          <a:ln>
            <a:solidFill/>
            <a:prstDash val="lgDash"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22" name="Shape 722"/>
          <p:cNvSpPr/>
          <p:nvPr/>
        </p:nvSpPr>
        <p:spPr>
          <a:xfrm>
            <a:off x="3658234" y="3658234"/>
            <a:ext cx="1" cy="381001"/>
          </a:xfrm>
          <a:prstGeom prst="line">
            <a:avLst/>
          </a:prstGeom>
          <a:ln>
            <a:solidFill/>
            <a:prstDash val="lgDash"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23" name="Shape 723"/>
          <p:cNvSpPr/>
          <p:nvPr/>
        </p:nvSpPr>
        <p:spPr>
          <a:xfrm>
            <a:off x="5944234" y="3429634"/>
            <a:ext cx="1" cy="533401"/>
          </a:xfrm>
          <a:prstGeom prst="line">
            <a:avLst/>
          </a:prstGeom>
          <a:ln>
            <a:solidFill/>
            <a:prstDash val="lgDash"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24" name="Shape 724"/>
          <p:cNvSpPr/>
          <p:nvPr/>
        </p:nvSpPr>
        <p:spPr>
          <a:xfrm flipH="1">
            <a:off x="5410200" y="3430270"/>
            <a:ext cx="533400" cy="1"/>
          </a:xfrm>
          <a:prstGeom prst="line">
            <a:avLst/>
          </a:prstGeom>
          <a:ln>
            <a:solidFill/>
            <a:prstDash val="lgDash"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25" name="Shape 725"/>
          <p:cNvSpPr/>
          <p:nvPr/>
        </p:nvSpPr>
        <p:spPr>
          <a:xfrm>
            <a:off x="7773034" y="3048634"/>
            <a:ext cx="1" cy="914401"/>
          </a:xfrm>
          <a:prstGeom prst="line">
            <a:avLst/>
          </a:prstGeom>
          <a:ln>
            <a:solidFill/>
            <a:prstDash val="lgDash"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26" name="Shape 726"/>
          <p:cNvSpPr/>
          <p:nvPr/>
        </p:nvSpPr>
        <p:spPr>
          <a:xfrm flipH="1">
            <a:off x="7391400" y="2973070"/>
            <a:ext cx="381000" cy="1"/>
          </a:xfrm>
          <a:prstGeom prst="line">
            <a:avLst/>
          </a:prstGeom>
          <a:ln>
            <a:solidFill/>
            <a:prstDash val="lgDash"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</p:spTree>
  </p:cSld>
  <p:clrMapOvr>
    <a:masterClrMapping/>
  </p:clrMapOvr>
  <p:transition spd="med"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8" name="Shape 728"/>
          <p:cNvSpPr/>
          <p:nvPr/>
        </p:nvSpPr>
        <p:spPr>
          <a:xfrm flipH="1">
            <a:off x="3124199" y="990600"/>
            <a:ext cx="1" cy="1524000"/>
          </a:xfrm>
          <a:prstGeom prst="line">
            <a:avLst/>
          </a:prstGeom>
          <a:ln w="28575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29" name="Shape 729"/>
          <p:cNvSpPr/>
          <p:nvPr/>
        </p:nvSpPr>
        <p:spPr>
          <a:xfrm>
            <a:off x="3124200" y="2514600"/>
            <a:ext cx="2743200" cy="0"/>
          </a:xfrm>
          <a:prstGeom prst="line">
            <a:avLst/>
          </a:prstGeom>
          <a:ln w="28575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30" name="Shape 730"/>
          <p:cNvSpPr/>
          <p:nvPr/>
        </p:nvSpPr>
        <p:spPr>
          <a:xfrm>
            <a:off x="2209800" y="914400"/>
            <a:ext cx="383751" cy="355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800" b="0">
                <a:solidFill>
                  <a:srgbClr val="0000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>
                <a:effectLst/>
              </a:defRPr>
            </a:pPr>
            <a:r>
              <a:rPr>
                <a:effectLst>
                  <a:outerShdw blurRad="38100" dist="38100" dir="2700000" rotWithShape="0">
                    <a:srgbClr val="FFFFFF"/>
                  </a:outerShdw>
                </a:effectLst>
              </a:rPr>
              <a:t>PL</a:t>
            </a:r>
          </a:p>
        </p:txBody>
      </p:sp>
      <p:sp>
        <p:nvSpPr>
          <p:cNvPr id="731" name="Shape 731"/>
          <p:cNvSpPr/>
          <p:nvPr/>
        </p:nvSpPr>
        <p:spPr>
          <a:xfrm>
            <a:off x="4648200" y="2667000"/>
            <a:ext cx="764603" cy="355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800" b="0">
                <a:solidFill>
                  <a:srgbClr val="0000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>
                <a:effectLst/>
              </a:defRPr>
            </a:pPr>
            <a:r>
              <a:rPr>
                <a:effectLst>
                  <a:outerShdw blurRad="38100" dist="38100" dir="2700000" rotWithShape="0">
                    <a:srgbClr val="FFFFFF"/>
                  </a:outerShdw>
                </a:effectLst>
              </a:rPr>
              <a:t>RGDP</a:t>
            </a:r>
          </a:p>
        </p:txBody>
      </p:sp>
      <p:sp>
        <p:nvSpPr>
          <p:cNvPr id="732" name="Shape 732"/>
          <p:cNvSpPr/>
          <p:nvPr/>
        </p:nvSpPr>
        <p:spPr>
          <a:xfrm>
            <a:off x="4191000" y="1066800"/>
            <a:ext cx="0" cy="1447800"/>
          </a:xfrm>
          <a:prstGeom prst="line">
            <a:avLst/>
          </a:prstGeom>
          <a:ln w="28575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33" name="Shape 733"/>
          <p:cNvSpPr/>
          <p:nvPr/>
        </p:nvSpPr>
        <p:spPr>
          <a:xfrm>
            <a:off x="3886200" y="685800"/>
            <a:ext cx="781050" cy="292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solidFill>
                  <a:srgbClr val="0000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effectLst/>
              </a:defRPr>
            </a:pPr>
            <a:r>
              <a:rPr sz="1400" b="1">
                <a:effectLst>
                  <a:outerShdw blurRad="38100" dist="38100" dir="2700000" rotWithShape="0">
                    <a:srgbClr val="FFFFFF"/>
                  </a:outerShdw>
                </a:effectLst>
              </a:rPr>
              <a:t>LRAS</a:t>
            </a:r>
          </a:p>
        </p:txBody>
      </p:sp>
      <p:sp>
        <p:nvSpPr>
          <p:cNvPr id="734" name="Shape 734"/>
          <p:cNvSpPr/>
          <p:nvPr/>
        </p:nvSpPr>
        <p:spPr>
          <a:xfrm>
            <a:off x="4038600" y="2590800"/>
            <a:ext cx="320127" cy="355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800" b="0">
                <a:solidFill>
                  <a:srgbClr val="0000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>
                <a:effectLst/>
              </a:defRPr>
            </a:pPr>
            <a:r>
              <a:rPr>
                <a:effectLst>
                  <a:outerShdw blurRad="38100" dist="38100" dir="2700000" rotWithShape="0">
                    <a:srgbClr val="FFFFFF"/>
                  </a:outerShdw>
                </a:effectLst>
              </a:rPr>
              <a:t>Yf</a:t>
            </a:r>
          </a:p>
        </p:txBody>
      </p:sp>
      <p:sp>
        <p:nvSpPr>
          <p:cNvPr id="735" name="Shape 735"/>
          <p:cNvSpPr/>
          <p:nvPr/>
        </p:nvSpPr>
        <p:spPr>
          <a:xfrm flipV="1">
            <a:off x="3352799" y="1143000"/>
            <a:ext cx="1752601" cy="914400"/>
          </a:xfrm>
          <a:prstGeom prst="line">
            <a:avLst/>
          </a:prstGeom>
          <a:ln w="28575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36" name="Shape 736"/>
          <p:cNvSpPr/>
          <p:nvPr/>
        </p:nvSpPr>
        <p:spPr>
          <a:xfrm>
            <a:off x="5105400" y="965200"/>
            <a:ext cx="598126" cy="292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400">
                <a:solidFill>
                  <a:srgbClr val="0000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effectLst/>
              </a:defRPr>
            </a:pPr>
            <a:r>
              <a:rPr sz="1400" b="1">
                <a:effectLst>
                  <a:outerShdw blurRad="38100" dist="38100" dir="2700000" rotWithShape="0">
                    <a:srgbClr val="FFFFFF"/>
                  </a:outerShdw>
                </a:effectLst>
              </a:rPr>
              <a:t>SRAS</a:t>
            </a:r>
          </a:p>
        </p:txBody>
      </p:sp>
      <p:sp>
        <p:nvSpPr>
          <p:cNvPr id="737" name="Shape 737"/>
          <p:cNvSpPr/>
          <p:nvPr/>
        </p:nvSpPr>
        <p:spPr>
          <a:xfrm>
            <a:off x="4038599" y="1143000"/>
            <a:ext cx="1524001" cy="914400"/>
          </a:xfrm>
          <a:prstGeom prst="line">
            <a:avLst/>
          </a:prstGeom>
          <a:ln w="28575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38" name="Shape 738"/>
          <p:cNvSpPr/>
          <p:nvPr/>
        </p:nvSpPr>
        <p:spPr>
          <a:xfrm>
            <a:off x="5410200" y="1752600"/>
            <a:ext cx="1428178" cy="292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400">
                <a:solidFill>
                  <a:srgbClr val="0000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effectLst/>
              </a:defRPr>
            </a:pPr>
            <a:r>
              <a:rPr sz="1400" b="1">
                <a:effectLst>
                  <a:outerShdw blurRad="38100" dist="38100" dir="2700000" rotWithShape="0">
                    <a:srgbClr val="FFFFFF"/>
                  </a:outerShdw>
                </a:effectLst>
              </a:rPr>
              <a:t>AD=C+Ig+G+Xn</a:t>
            </a:r>
          </a:p>
        </p:txBody>
      </p:sp>
      <p:sp>
        <p:nvSpPr>
          <p:cNvPr id="739" name="Shape 739"/>
          <p:cNvSpPr/>
          <p:nvPr/>
        </p:nvSpPr>
        <p:spPr>
          <a:xfrm>
            <a:off x="4572000" y="1447800"/>
            <a:ext cx="0" cy="990600"/>
          </a:xfrm>
          <a:prstGeom prst="line">
            <a:avLst/>
          </a:prstGeom>
          <a:ln>
            <a:solidFill/>
            <a:prstDash val="lgDash"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40" name="Shape 740"/>
          <p:cNvSpPr/>
          <p:nvPr/>
        </p:nvSpPr>
        <p:spPr>
          <a:xfrm flipH="1" flipV="1">
            <a:off x="3124200" y="1447799"/>
            <a:ext cx="1295400" cy="1"/>
          </a:xfrm>
          <a:prstGeom prst="line">
            <a:avLst/>
          </a:prstGeom>
          <a:ln>
            <a:solidFill/>
            <a:prstDash val="lgDash"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41" name="Shape 741"/>
          <p:cNvSpPr/>
          <p:nvPr/>
        </p:nvSpPr>
        <p:spPr>
          <a:xfrm>
            <a:off x="4419600" y="2514600"/>
            <a:ext cx="457200" cy="228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>
              <a:defRPr sz="1000">
                <a:solidFill>
                  <a:srgbClr val="0000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effectLst/>
              </a:defRPr>
            </a:pPr>
            <a:r>
              <a:rPr sz="1000" b="1">
                <a:effectLst>
                  <a:outerShdw blurRad="38100" dist="38100" dir="2700000" rotWithShape="0">
                    <a:srgbClr val="FFFFFF"/>
                  </a:outerShdw>
                </a:effectLst>
              </a:rPr>
              <a:t>Y1</a:t>
            </a:r>
          </a:p>
        </p:txBody>
      </p:sp>
      <p:sp>
        <p:nvSpPr>
          <p:cNvPr id="742" name="Shape 742"/>
          <p:cNvSpPr/>
          <p:nvPr/>
        </p:nvSpPr>
        <p:spPr>
          <a:xfrm>
            <a:off x="2590800" y="1295400"/>
            <a:ext cx="430223" cy="292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400">
                <a:solidFill>
                  <a:srgbClr val="0000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effectLst/>
              </a:defRPr>
            </a:pPr>
            <a:r>
              <a:rPr sz="1400" b="1">
                <a:effectLst>
                  <a:outerShdw blurRad="38100" dist="38100" dir="2700000" rotWithShape="0">
                    <a:srgbClr val="FFFFFF"/>
                  </a:outerShdw>
                </a:effectLst>
              </a:rPr>
              <a:t>PL1</a:t>
            </a:r>
          </a:p>
        </p:txBody>
      </p:sp>
      <p:graphicFrame>
        <p:nvGraphicFramePr>
          <p:cNvPr id="743" name="Table 743"/>
          <p:cNvGraphicFramePr/>
          <p:nvPr/>
        </p:nvGraphicFramePr>
        <p:xfrm>
          <a:off x="533400" y="3581400"/>
          <a:ext cx="8183564" cy="2209800"/>
        </p:xfrm>
        <a:graphic>
          <a:graphicData uri="http://schemas.openxmlformats.org/drawingml/2006/table">
            <a:tbl>
              <a:tblPr>
                <a:tableStyleId>{8F44A2F1-9E1F-4B54-A3A2-5F16C0AD49E2}</a:tableStyleId>
              </a:tblPr>
              <a:tblGrid>
                <a:gridCol w="4092575"/>
                <a:gridCol w="4090988"/>
              </a:tblGrid>
              <a:tr h="628650">
                <a:tc>
                  <a:txBody>
                    <a:bodyPr/>
                    <a:lstStyle/>
                    <a:p>
                      <a:pPr lvl="0" algn="ctr">
                        <a:spcBef>
                          <a:spcPts val="200"/>
                        </a:spcBef>
                        <a:defRPr sz="1800" b="0" i="0"/>
                      </a:pPr>
                      <a:r>
                        <a:rPr sz="2400">
                          <a:effectLst>
                            <a:outerShdw blurRad="38100" dist="38100" dir="2700000" rotWithShape="0">
                              <a:srgbClr val="FFFFFF"/>
                            </a:outerShdw>
                          </a:effectLst>
                        </a:rPr>
                        <a:t>Fiscal</a:t>
                      </a:r>
                    </a:p>
                  </a:txBody>
                  <a:tcPr marL="45720" marR="45720" horzOverflow="overflow">
                    <a:lnL w="28575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28575">
                      <a:solidFill>
                        <a:srgbClr val="000000"/>
                      </a:solidFill>
                      <a:round/>
                    </a:lnT>
                    <a:lnB w="12700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200"/>
                        </a:spcBef>
                        <a:defRPr sz="1800" b="0" i="0"/>
                      </a:pPr>
                      <a:r>
                        <a:rPr sz="2400">
                          <a:effectLst>
                            <a:outerShdw blurRad="38100" dist="38100" dir="2700000" rotWithShape="0">
                              <a:srgbClr val="FFFFFF"/>
                            </a:outerShdw>
                          </a:effectLst>
                        </a:rPr>
                        <a:t>Monetary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28575">
                      <a:solidFill>
                        <a:srgbClr val="000000"/>
                      </a:solidFill>
                      <a:round/>
                    </a:lnR>
                    <a:lnT w="28575">
                      <a:solidFill>
                        <a:srgbClr val="000000"/>
                      </a:solidFill>
                      <a:round/>
                    </a:lnT>
                    <a:lnB w="12700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</a:tr>
              <a:tr h="1581150">
                <a:tc>
                  <a:txBody>
                    <a:bodyPr/>
                    <a:lstStyle/>
                    <a:p>
                      <a:pPr lvl="0" algn="l">
                        <a:spcBef>
                          <a:spcPts val="200"/>
                        </a:spcBef>
                        <a:defRPr sz="1800" b="0" i="0"/>
                      </a:pPr>
                      <a:r>
                        <a:rPr sz="1400"/>
                        <a:t>Increase taxes to decrease disposable income and consumption spending,</a:t>
                      </a:r>
                    </a:p>
                    <a:p>
                      <a:pPr lvl="0" algn="l">
                        <a:spcBef>
                          <a:spcPts val="200"/>
                        </a:spcBef>
                        <a:defRPr sz="1800" b="0" i="0"/>
                      </a:pPr>
                      <a:r>
                        <a:rPr sz="1400"/>
                        <a:t>And/or decrease government spending</a:t>
                      </a:r>
                    </a:p>
                    <a:p>
                      <a:pPr lvl="0" algn="l">
                        <a:spcBef>
                          <a:spcPts val="200"/>
                        </a:spcBef>
                        <a:defRPr sz="1800" b="0" i="0"/>
                      </a:pPr>
                      <a:endParaRPr sz="1400"/>
                    </a:p>
                    <a:p>
                      <a:pPr lvl="0" algn="l">
                        <a:spcBef>
                          <a:spcPts val="200"/>
                        </a:spcBef>
                        <a:defRPr sz="1800" b="0" i="0"/>
                      </a:pPr>
                      <a:r>
                        <a:rPr sz="1400"/>
                        <a:t>Creates a surplus budget</a:t>
                      </a:r>
                    </a:p>
                  </a:txBody>
                  <a:tcPr marL="45720" marR="45720" horzOverflow="overflow">
                    <a:lnL w="28575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12700">
                      <a:solidFill>
                        <a:srgbClr val="000000"/>
                      </a:solidFill>
                      <a:round/>
                    </a:lnT>
                    <a:lnB w="28575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spcBef>
                          <a:spcPts val="200"/>
                        </a:spcBef>
                        <a:defRPr sz="1800" b="0" i="0"/>
                      </a:pPr>
                      <a:r>
                        <a:rPr sz="1400"/>
                        <a:t>OMO -Sell bonds increases fed funds rate, increase rr, increase discount rate</a:t>
                      </a:r>
                    </a:p>
                    <a:p>
                      <a:pPr lvl="0" algn="l">
                        <a:spcBef>
                          <a:spcPts val="200"/>
                        </a:spcBef>
                        <a:defRPr sz="1800" b="0" i="0"/>
                      </a:pPr>
                      <a:endParaRPr sz="1400"/>
                    </a:p>
                    <a:p>
                      <a:pPr lvl="0" algn="l">
                        <a:spcBef>
                          <a:spcPts val="200"/>
                        </a:spcBef>
                        <a:defRPr sz="1800" b="0" i="0"/>
                      </a:pPr>
                      <a:r>
                        <a:rPr sz="1400"/>
                        <a:t>This decreases money supply in</a:t>
                      </a:r>
                    </a:p>
                    <a:p>
                      <a:pPr lvl="0" algn="l">
                        <a:spcBef>
                          <a:spcPts val="200"/>
                        </a:spcBef>
                        <a:defRPr sz="1800" b="0" i="0"/>
                      </a:pPr>
                      <a:r>
                        <a:rPr sz="1400"/>
                        <a:t>Money market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28575">
                      <a:solidFill>
                        <a:srgbClr val="000000"/>
                      </a:solidFill>
                      <a:round/>
                    </a:lnR>
                    <a:lnT w="12700">
                      <a:solidFill>
                        <a:srgbClr val="000000"/>
                      </a:solidFill>
                      <a:round/>
                    </a:lnT>
                    <a:lnB w="28575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744" name="Shape 744"/>
          <p:cNvSpPr/>
          <p:nvPr/>
        </p:nvSpPr>
        <p:spPr>
          <a:xfrm>
            <a:off x="761999" y="5867400"/>
            <a:ext cx="7740141" cy="650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3600">
                <a:solidFill>
                  <a:srgbClr val="F07F09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effectLst/>
              </a:defRPr>
            </a:pPr>
            <a:r>
              <a:rPr sz="3600" b="1">
                <a:solidFill>
                  <a:srgbClr val="F07F09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rPr>
              <a:t>Assume demand pull inflation</a:t>
            </a:r>
          </a:p>
        </p:txBody>
      </p:sp>
    </p:spTree>
  </p:cSld>
  <p:clrMapOvr>
    <a:masterClrMapping/>
  </p:clrMapOvr>
  <p:transition spd="med"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46" name="Table 746"/>
          <p:cNvGraphicFramePr/>
          <p:nvPr/>
        </p:nvGraphicFramePr>
        <p:xfrm>
          <a:off x="457200" y="457200"/>
          <a:ext cx="8183562" cy="688975"/>
        </p:xfrm>
        <a:graphic>
          <a:graphicData uri="http://schemas.openxmlformats.org/drawingml/2006/table">
            <a:tbl>
              <a:tblPr>
                <a:tableStyleId>{8F44A2F1-9E1F-4B54-A3A2-5F16C0AD49E2}</a:tableStyleId>
              </a:tblPr>
              <a:tblGrid>
                <a:gridCol w="4092575"/>
                <a:gridCol w="4090987"/>
              </a:tblGrid>
              <a:tr h="688975">
                <a:tc>
                  <a:txBody>
                    <a:bodyPr/>
                    <a:lstStyle/>
                    <a:p>
                      <a:pPr lvl="0" algn="ctr">
                        <a:spcBef>
                          <a:spcPts val="200"/>
                        </a:spcBef>
                        <a:defRPr sz="1800" b="0" i="0"/>
                      </a:pPr>
                      <a:r>
                        <a:rPr sz="2400">
                          <a:effectLst>
                            <a:outerShdw blurRad="38100" dist="38100" dir="2700000" rotWithShape="0">
                              <a:srgbClr val="FFFFFF"/>
                            </a:outerShdw>
                          </a:effectLst>
                        </a:rPr>
                        <a:t>Fiscal</a:t>
                      </a:r>
                    </a:p>
                  </a:txBody>
                  <a:tcPr marL="45720" marR="45720" horzOverflow="overflow">
                    <a:lnL w="28575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28575">
                      <a:solidFill>
                        <a:srgbClr val="000000"/>
                      </a:solidFill>
                      <a:round/>
                    </a:lnT>
                    <a:lnB w="28575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200"/>
                        </a:spcBef>
                        <a:defRPr sz="1800" b="0" i="0"/>
                      </a:pPr>
                      <a:r>
                        <a:rPr sz="2400">
                          <a:effectLst>
                            <a:outerShdw blurRad="38100" dist="38100" dir="2700000" rotWithShape="0">
                              <a:srgbClr val="FFFFFF"/>
                            </a:outerShdw>
                          </a:effectLst>
                        </a:rPr>
                        <a:t>Monetary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28575">
                      <a:solidFill>
                        <a:srgbClr val="000000"/>
                      </a:solidFill>
                      <a:round/>
                    </a:lnR>
                    <a:lnT w="28575">
                      <a:solidFill>
                        <a:srgbClr val="000000"/>
                      </a:solidFill>
                      <a:round/>
                    </a:lnT>
                    <a:lnB w="28575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747" name="Shape 747"/>
          <p:cNvSpPr/>
          <p:nvPr/>
        </p:nvSpPr>
        <p:spPr>
          <a:xfrm flipH="1">
            <a:off x="990599" y="1600200"/>
            <a:ext cx="2" cy="1524000"/>
          </a:xfrm>
          <a:prstGeom prst="line">
            <a:avLst/>
          </a:prstGeom>
          <a:ln w="28575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48" name="Shape 748"/>
          <p:cNvSpPr/>
          <p:nvPr/>
        </p:nvSpPr>
        <p:spPr>
          <a:xfrm>
            <a:off x="990600" y="3124200"/>
            <a:ext cx="1905000" cy="0"/>
          </a:xfrm>
          <a:prstGeom prst="line">
            <a:avLst/>
          </a:prstGeom>
          <a:ln w="28575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49" name="Shape 749"/>
          <p:cNvSpPr/>
          <p:nvPr/>
        </p:nvSpPr>
        <p:spPr>
          <a:xfrm>
            <a:off x="6324600" y="3327400"/>
            <a:ext cx="242439" cy="292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400">
                <a:solidFill>
                  <a:srgbClr val="0000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effectLst/>
              </a:defRPr>
            </a:pPr>
            <a:r>
              <a:rPr sz="1400" b="1">
                <a:effectLst>
                  <a:outerShdw blurRad="38100" dist="38100" dir="2700000" rotWithShape="0">
                    <a:srgbClr val="FFFFFF"/>
                  </a:outerShdw>
                </a:effectLst>
              </a:rPr>
              <a:t>Q</a:t>
            </a:r>
          </a:p>
        </p:txBody>
      </p:sp>
      <p:sp>
        <p:nvSpPr>
          <p:cNvPr id="750" name="Shape 750"/>
          <p:cNvSpPr/>
          <p:nvPr/>
        </p:nvSpPr>
        <p:spPr>
          <a:xfrm>
            <a:off x="2667000" y="3200400"/>
            <a:ext cx="764603" cy="355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800" b="0">
                <a:solidFill>
                  <a:srgbClr val="0000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>
                <a:effectLst/>
              </a:defRPr>
            </a:pPr>
            <a:r>
              <a:rPr>
                <a:effectLst>
                  <a:outerShdw blurRad="38100" dist="38100" dir="2700000" rotWithShape="0">
                    <a:srgbClr val="FFFFFF"/>
                  </a:outerShdw>
                </a:effectLst>
              </a:rPr>
              <a:t>RGDP</a:t>
            </a:r>
          </a:p>
        </p:txBody>
      </p:sp>
      <p:sp>
        <p:nvSpPr>
          <p:cNvPr id="751" name="Shape 751"/>
          <p:cNvSpPr/>
          <p:nvPr/>
        </p:nvSpPr>
        <p:spPr>
          <a:xfrm flipH="1">
            <a:off x="2057399" y="1676400"/>
            <a:ext cx="1" cy="1447800"/>
          </a:xfrm>
          <a:prstGeom prst="line">
            <a:avLst/>
          </a:prstGeom>
          <a:ln w="28575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52" name="Shape 752"/>
          <p:cNvSpPr/>
          <p:nvPr/>
        </p:nvSpPr>
        <p:spPr>
          <a:xfrm>
            <a:off x="1905000" y="3200400"/>
            <a:ext cx="320127" cy="355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800" b="0">
                <a:solidFill>
                  <a:srgbClr val="0000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>
                <a:effectLst/>
              </a:defRPr>
            </a:pPr>
            <a:r>
              <a:rPr>
                <a:effectLst>
                  <a:outerShdw blurRad="38100" dist="38100" dir="2700000" rotWithShape="0">
                    <a:srgbClr val="FFFFFF"/>
                  </a:outerShdw>
                </a:effectLst>
              </a:rPr>
              <a:t>Yf</a:t>
            </a:r>
          </a:p>
        </p:txBody>
      </p:sp>
      <p:sp>
        <p:nvSpPr>
          <p:cNvPr id="753" name="Shape 753"/>
          <p:cNvSpPr/>
          <p:nvPr/>
        </p:nvSpPr>
        <p:spPr>
          <a:xfrm flipV="1">
            <a:off x="1219200" y="1752600"/>
            <a:ext cx="1752600" cy="914400"/>
          </a:xfrm>
          <a:prstGeom prst="line">
            <a:avLst/>
          </a:prstGeom>
          <a:ln w="28575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54" name="Shape 754"/>
          <p:cNvSpPr/>
          <p:nvPr/>
        </p:nvSpPr>
        <p:spPr>
          <a:xfrm>
            <a:off x="3048000" y="1524000"/>
            <a:ext cx="598126" cy="292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400">
                <a:solidFill>
                  <a:srgbClr val="0000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effectLst/>
              </a:defRPr>
            </a:pPr>
            <a:r>
              <a:rPr sz="1400" b="1">
                <a:effectLst>
                  <a:outerShdw blurRad="38100" dist="38100" dir="2700000" rotWithShape="0">
                    <a:srgbClr val="FFFFFF"/>
                  </a:outerShdw>
                </a:effectLst>
              </a:rPr>
              <a:t>SRAS</a:t>
            </a:r>
          </a:p>
        </p:txBody>
      </p:sp>
      <p:sp>
        <p:nvSpPr>
          <p:cNvPr id="755" name="Shape 755"/>
          <p:cNvSpPr/>
          <p:nvPr/>
        </p:nvSpPr>
        <p:spPr>
          <a:xfrm>
            <a:off x="1295399" y="1752600"/>
            <a:ext cx="1524002" cy="914400"/>
          </a:xfrm>
          <a:prstGeom prst="line">
            <a:avLst/>
          </a:prstGeom>
          <a:ln w="28575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56" name="Shape 756"/>
          <p:cNvSpPr/>
          <p:nvPr/>
        </p:nvSpPr>
        <p:spPr>
          <a:xfrm>
            <a:off x="3048000" y="2286000"/>
            <a:ext cx="1428178" cy="292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400" b="1"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rPr>
              <a:t>AD=</a:t>
            </a:r>
            <a:r>
              <a:rPr sz="1400" b="1">
                <a:solidFill>
                  <a:srgbClr val="006600"/>
                </a:solidFill>
                <a:effectLst>
                  <a:outerShdw blurRad="38100" dist="38100" dir="2700000" rotWithShape="0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rPr>
              <a:t>C</a:t>
            </a:r>
            <a:r>
              <a:rPr sz="1400" b="1"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rPr>
              <a:t>+Ig+</a:t>
            </a:r>
            <a:r>
              <a:rPr sz="1400" b="1">
                <a:solidFill>
                  <a:srgbClr val="006600"/>
                </a:solidFill>
                <a:effectLst>
                  <a:outerShdw blurRad="38100" dist="38100" dir="2700000" rotWithShape="0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rPr>
              <a:t>G</a:t>
            </a:r>
            <a:r>
              <a:rPr sz="1400" b="1"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rPr>
              <a:t>+Xn</a:t>
            </a:r>
          </a:p>
        </p:txBody>
      </p:sp>
      <p:sp>
        <p:nvSpPr>
          <p:cNvPr id="757" name="Shape 757"/>
          <p:cNvSpPr/>
          <p:nvPr/>
        </p:nvSpPr>
        <p:spPr>
          <a:xfrm flipH="1">
            <a:off x="2438399" y="2057400"/>
            <a:ext cx="1" cy="1066800"/>
          </a:xfrm>
          <a:prstGeom prst="line">
            <a:avLst/>
          </a:prstGeom>
          <a:ln>
            <a:solidFill/>
            <a:prstDash val="lgDash"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58" name="Shape 758"/>
          <p:cNvSpPr/>
          <p:nvPr/>
        </p:nvSpPr>
        <p:spPr>
          <a:xfrm flipH="1">
            <a:off x="990600" y="2058670"/>
            <a:ext cx="1371600" cy="1"/>
          </a:xfrm>
          <a:prstGeom prst="line">
            <a:avLst/>
          </a:prstGeom>
          <a:ln>
            <a:solidFill/>
            <a:prstDash val="lgDash"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59" name="Shape 759"/>
          <p:cNvSpPr/>
          <p:nvPr/>
        </p:nvSpPr>
        <p:spPr>
          <a:xfrm>
            <a:off x="2286000" y="3200400"/>
            <a:ext cx="457200" cy="228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>
              <a:defRPr sz="1000">
                <a:solidFill>
                  <a:srgbClr val="0000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effectLst/>
              </a:defRPr>
            </a:pPr>
            <a:r>
              <a:rPr sz="1000" b="1">
                <a:effectLst>
                  <a:outerShdw blurRad="38100" dist="38100" dir="2700000" rotWithShape="0">
                    <a:srgbClr val="FFFFFF"/>
                  </a:outerShdw>
                </a:effectLst>
              </a:rPr>
              <a:t>Y1</a:t>
            </a:r>
          </a:p>
        </p:txBody>
      </p:sp>
      <p:sp>
        <p:nvSpPr>
          <p:cNvPr id="760" name="Shape 760"/>
          <p:cNvSpPr/>
          <p:nvPr/>
        </p:nvSpPr>
        <p:spPr>
          <a:xfrm>
            <a:off x="457200" y="1981200"/>
            <a:ext cx="337057" cy="228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0000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effectLst/>
              </a:defRPr>
            </a:pPr>
            <a:r>
              <a:rPr sz="1000" b="1">
                <a:effectLst>
                  <a:outerShdw blurRad="38100" dist="38100" dir="2700000" rotWithShape="0">
                    <a:srgbClr val="FFFFFF"/>
                  </a:outerShdw>
                </a:effectLst>
              </a:rPr>
              <a:t>PL1</a:t>
            </a:r>
          </a:p>
        </p:txBody>
      </p:sp>
      <p:sp>
        <p:nvSpPr>
          <p:cNvPr id="761" name="Shape 761"/>
          <p:cNvSpPr/>
          <p:nvPr/>
        </p:nvSpPr>
        <p:spPr>
          <a:xfrm>
            <a:off x="1752599" y="1600200"/>
            <a:ext cx="1371602" cy="914400"/>
          </a:xfrm>
          <a:prstGeom prst="line">
            <a:avLst/>
          </a:prstGeom>
          <a:ln w="28575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62" name="Shape 762"/>
          <p:cNvSpPr/>
          <p:nvPr/>
        </p:nvSpPr>
        <p:spPr>
          <a:xfrm>
            <a:off x="2667000" y="2667000"/>
            <a:ext cx="685800" cy="292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solidFill>
                  <a:srgbClr val="0000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effectLst/>
              </a:defRPr>
            </a:pPr>
            <a:r>
              <a:rPr sz="1400" b="1">
                <a:effectLst>
                  <a:outerShdw blurRad="38100" dist="38100" dir="2700000" rotWithShape="0">
                    <a:srgbClr val="FFFFFF"/>
                  </a:outerShdw>
                </a:effectLst>
              </a:rPr>
              <a:t>AD2</a:t>
            </a:r>
          </a:p>
        </p:txBody>
      </p:sp>
      <p:sp>
        <p:nvSpPr>
          <p:cNvPr id="763" name="Shape 763"/>
          <p:cNvSpPr/>
          <p:nvPr/>
        </p:nvSpPr>
        <p:spPr>
          <a:xfrm>
            <a:off x="5029200" y="1828800"/>
            <a:ext cx="0" cy="1371600"/>
          </a:xfrm>
          <a:prstGeom prst="line">
            <a:avLst/>
          </a:prstGeom>
          <a:ln w="28575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64" name="Shape 764"/>
          <p:cNvSpPr/>
          <p:nvPr/>
        </p:nvSpPr>
        <p:spPr>
          <a:xfrm>
            <a:off x="5029200" y="3200400"/>
            <a:ext cx="1676400" cy="0"/>
          </a:xfrm>
          <a:prstGeom prst="line">
            <a:avLst/>
          </a:prstGeom>
          <a:ln w="28575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65" name="Shape 765"/>
          <p:cNvSpPr/>
          <p:nvPr/>
        </p:nvSpPr>
        <p:spPr>
          <a:xfrm>
            <a:off x="4495800" y="1879600"/>
            <a:ext cx="410342" cy="292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400">
                <a:solidFill>
                  <a:srgbClr val="0000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effectLst/>
              </a:defRPr>
            </a:pPr>
            <a:r>
              <a:rPr sz="1400" b="1">
                <a:effectLst>
                  <a:outerShdw blurRad="38100" dist="38100" dir="2700000" rotWithShape="0">
                    <a:srgbClr val="FFFFFF"/>
                  </a:outerShdw>
                </a:effectLst>
              </a:rPr>
              <a:t>NIR</a:t>
            </a:r>
          </a:p>
        </p:txBody>
      </p:sp>
      <p:sp>
        <p:nvSpPr>
          <p:cNvPr id="766" name="Shape 766"/>
          <p:cNvSpPr/>
          <p:nvPr/>
        </p:nvSpPr>
        <p:spPr>
          <a:xfrm>
            <a:off x="5791200" y="1981200"/>
            <a:ext cx="0" cy="1219200"/>
          </a:xfrm>
          <a:prstGeom prst="line">
            <a:avLst/>
          </a:prstGeom>
          <a:ln w="28575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67" name="Shape 767"/>
          <p:cNvSpPr/>
          <p:nvPr/>
        </p:nvSpPr>
        <p:spPr>
          <a:xfrm>
            <a:off x="5181599" y="2209799"/>
            <a:ext cx="1295402" cy="762002"/>
          </a:xfrm>
          <a:prstGeom prst="line">
            <a:avLst/>
          </a:prstGeom>
          <a:ln w="28575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68" name="Shape 768"/>
          <p:cNvSpPr/>
          <p:nvPr/>
        </p:nvSpPr>
        <p:spPr>
          <a:xfrm>
            <a:off x="5562600" y="1651000"/>
            <a:ext cx="469724" cy="292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400">
                <a:solidFill>
                  <a:srgbClr val="0000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effectLst/>
              </a:defRPr>
            </a:pPr>
            <a:r>
              <a:rPr sz="1400" b="1">
                <a:effectLst>
                  <a:outerShdw blurRad="38100" dist="38100" dir="2700000" rotWithShape="0">
                    <a:srgbClr val="FFFFFF"/>
                  </a:outerShdw>
                </a:effectLst>
              </a:rPr>
              <a:t>MS1</a:t>
            </a:r>
          </a:p>
        </p:txBody>
      </p:sp>
      <p:sp>
        <p:nvSpPr>
          <p:cNvPr id="769" name="Shape 769"/>
          <p:cNvSpPr/>
          <p:nvPr/>
        </p:nvSpPr>
        <p:spPr>
          <a:xfrm>
            <a:off x="6477000" y="2794000"/>
            <a:ext cx="380651" cy="292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400">
                <a:solidFill>
                  <a:srgbClr val="0000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effectLst/>
              </a:defRPr>
            </a:pPr>
            <a:r>
              <a:rPr sz="1400" b="1">
                <a:effectLst>
                  <a:outerShdw blurRad="38100" dist="38100" dir="2700000" rotWithShape="0">
                    <a:srgbClr val="FFFFFF"/>
                  </a:outerShdw>
                </a:effectLst>
              </a:rPr>
              <a:t>MD</a:t>
            </a:r>
          </a:p>
        </p:txBody>
      </p:sp>
      <p:sp>
        <p:nvSpPr>
          <p:cNvPr id="770" name="Shape 770"/>
          <p:cNvSpPr/>
          <p:nvPr/>
        </p:nvSpPr>
        <p:spPr>
          <a:xfrm flipH="1">
            <a:off x="5029200" y="2590800"/>
            <a:ext cx="762000" cy="0"/>
          </a:xfrm>
          <a:prstGeom prst="line">
            <a:avLst/>
          </a:prstGeom>
          <a:ln>
            <a:solidFill/>
            <a:prstDash val="lgDash"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71" name="Shape 771"/>
          <p:cNvSpPr/>
          <p:nvPr/>
        </p:nvSpPr>
        <p:spPr>
          <a:xfrm>
            <a:off x="6248400" y="1905000"/>
            <a:ext cx="0" cy="1295400"/>
          </a:xfrm>
          <a:prstGeom prst="line">
            <a:avLst/>
          </a:prstGeom>
          <a:ln w="28575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72" name="Shape 772"/>
          <p:cNvSpPr/>
          <p:nvPr/>
        </p:nvSpPr>
        <p:spPr>
          <a:xfrm>
            <a:off x="6019800" y="1676400"/>
            <a:ext cx="370841" cy="292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400">
                <a:solidFill>
                  <a:srgbClr val="0000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effectLst/>
              </a:defRPr>
            </a:pPr>
            <a:r>
              <a:rPr sz="1400" b="1">
                <a:effectLst>
                  <a:outerShdw blurRad="38100" dist="38100" dir="2700000" rotWithShape="0">
                    <a:srgbClr val="FFFFFF"/>
                  </a:outerShdw>
                </a:effectLst>
              </a:rPr>
              <a:t>MS</a:t>
            </a:r>
          </a:p>
        </p:txBody>
      </p:sp>
      <p:sp>
        <p:nvSpPr>
          <p:cNvPr id="773" name="Shape 773"/>
          <p:cNvSpPr/>
          <p:nvPr/>
        </p:nvSpPr>
        <p:spPr>
          <a:xfrm flipH="1">
            <a:off x="5029200" y="2819400"/>
            <a:ext cx="1219200" cy="0"/>
          </a:xfrm>
          <a:prstGeom prst="line">
            <a:avLst/>
          </a:prstGeom>
          <a:ln>
            <a:solidFill/>
            <a:prstDash val="lgDash"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74" name="Shape 774"/>
          <p:cNvSpPr/>
          <p:nvPr/>
        </p:nvSpPr>
        <p:spPr>
          <a:xfrm>
            <a:off x="7239000" y="1981200"/>
            <a:ext cx="0" cy="1143000"/>
          </a:xfrm>
          <a:prstGeom prst="line">
            <a:avLst/>
          </a:prstGeom>
          <a:ln w="28575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75" name="Shape 775"/>
          <p:cNvSpPr/>
          <p:nvPr/>
        </p:nvSpPr>
        <p:spPr>
          <a:xfrm>
            <a:off x="7239000" y="3124200"/>
            <a:ext cx="1143000" cy="0"/>
          </a:xfrm>
          <a:prstGeom prst="line">
            <a:avLst/>
          </a:prstGeom>
          <a:ln w="28575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76" name="Shape 776"/>
          <p:cNvSpPr/>
          <p:nvPr/>
        </p:nvSpPr>
        <p:spPr>
          <a:xfrm>
            <a:off x="7315199" y="1981199"/>
            <a:ext cx="990601" cy="990602"/>
          </a:xfrm>
          <a:prstGeom prst="line">
            <a:avLst/>
          </a:prstGeom>
          <a:ln w="28575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77" name="Shape 777"/>
          <p:cNvSpPr/>
          <p:nvPr/>
        </p:nvSpPr>
        <p:spPr>
          <a:xfrm>
            <a:off x="8229600" y="2667000"/>
            <a:ext cx="281941" cy="292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400">
                <a:solidFill>
                  <a:srgbClr val="0000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effectLst/>
              </a:defRPr>
            </a:pPr>
            <a:r>
              <a:rPr sz="1400" b="1">
                <a:effectLst>
                  <a:outerShdw blurRad="38100" dist="38100" dir="2700000" rotWithShape="0">
                    <a:srgbClr val="FFFFFF"/>
                  </a:outerShdw>
                </a:effectLst>
              </a:rPr>
              <a:t>ID</a:t>
            </a:r>
          </a:p>
        </p:txBody>
      </p:sp>
      <p:sp>
        <p:nvSpPr>
          <p:cNvPr id="778" name="Shape 778"/>
          <p:cNvSpPr/>
          <p:nvPr/>
        </p:nvSpPr>
        <p:spPr>
          <a:xfrm>
            <a:off x="6705600" y="1981200"/>
            <a:ext cx="410342" cy="292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400">
                <a:solidFill>
                  <a:srgbClr val="0000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effectLst/>
              </a:defRPr>
            </a:pPr>
            <a:r>
              <a:rPr sz="1400" b="1">
                <a:effectLst>
                  <a:outerShdw blurRad="38100" dist="38100" dir="2700000" rotWithShape="0">
                    <a:srgbClr val="FFFFFF"/>
                  </a:outerShdw>
                </a:effectLst>
              </a:rPr>
              <a:t>RIR</a:t>
            </a:r>
          </a:p>
        </p:txBody>
      </p:sp>
      <p:sp>
        <p:nvSpPr>
          <p:cNvPr id="779" name="Shape 779"/>
          <p:cNvSpPr/>
          <p:nvPr/>
        </p:nvSpPr>
        <p:spPr>
          <a:xfrm>
            <a:off x="8153400" y="3276600"/>
            <a:ext cx="242439" cy="292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400">
                <a:solidFill>
                  <a:srgbClr val="0000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effectLst/>
              </a:defRPr>
            </a:pPr>
            <a:r>
              <a:rPr sz="1400" b="1">
                <a:effectLst>
                  <a:outerShdw blurRad="38100" dist="38100" dir="2700000" rotWithShape="0">
                    <a:srgbClr val="FFFFFF"/>
                  </a:outerShdw>
                </a:effectLst>
              </a:rPr>
              <a:t>Q</a:t>
            </a:r>
          </a:p>
        </p:txBody>
      </p:sp>
      <p:sp>
        <p:nvSpPr>
          <p:cNvPr id="780" name="Shape 780"/>
          <p:cNvSpPr/>
          <p:nvPr/>
        </p:nvSpPr>
        <p:spPr>
          <a:xfrm>
            <a:off x="5334000" y="3276600"/>
            <a:ext cx="1066800" cy="228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>
              <a:defRPr sz="1000">
                <a:solidFill>
                  <a:srgbClr val="0000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effectLst/>
              </a:defRPr>
            </a:pPr>
            <a:r>
              <a:rPr sz="1000" b="1">
                <a:effectLst>
                  <a:outerShdw blurRad="38100" dist="38100" dir="2700000" rotWithShape="0">
                    <a:srgbClr val="FFFFFF"/>
                  </a:outerShdw>
                </a:effectLst>
              </a:rPr>
              <a:t>Money market</a:t>
            </a:r>
          </a:p>
        </p:txBody>
      </p:sp>
      <p:sp>
        <p:nvSpPr>
          <p:cNvPr id="781" name="Shape 781"/>
          <p:cNvSpPr/>
          <p:nvPr/>
        </p:nvSpPr>
        <p:spPr>
          <a:xfrm>
            <a:off x="7315200" y="3276600"/>
            <a:ext cx="914400" cy="368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>
              <a:defRPr sz="1000">
                <a:solidFill>
                  <a:srgbClr val="0000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effectLst/>
              </a:defRPr>
            </a:pPr>
            <a:r>
              <a:rPr sz="1000" b="1">
                <a:effectLst>
                  <a:outerShdw blurRad="38100" dist="38100" dir="2700000" rotWithShape="0">
                    <a:srgbClr val="FFFFFF"/>
                  </a:outerShdw>
                </a:effectLst>
              </a:rPr>
              <a:t>Investment demand</a:t>
            </a:r>
          </a:p>
        </p:txBody>
      </p:sp>
      <p:sp>
        <p:nvSpPr>
          <p:cNvPr id="782" name="Shape 782"/>
          <p:cNvSpPr/>
          <p:nvPr/>
        </p:nvSpPr>
        <p:spPr>
          <a:xfrm flipH="1" flipV="1">
            <a:off x="1676400" y="1904999"/>
            <a:ext cx="457201" cy="1589"/>
          </a:xfrm>
          <a:prstGeom prst="line">
            <a:avLst/>
          </a:prstGeom>
          <a:ln w="19050">
            <a:solidFill/>
            <a:tailEnd type="triangle"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83" name="Shape 783"/>
          <p:cNvSpPr/>
          <p:nvPr/>
        </p:nvSpPr>
        <p:spPr>
          <a:xfrm>
            <a:off x="457200" y="1447800"/>
            <a:ext cx="383751" cy="355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800" b="0">
                <a:solidFill>
                  <a:srgbClr val="000000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>
                <a:effectLst/>
              </a:defRPr>
            </a:pPr>
            <a:r>
              <a:rPr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rPr>
              <a:t>PL</a:t>
            </a:r>
          </a:p>
        </p:txBody>
      </p:sp>
      <p:sp>
        <p:nvSpPr>
          <p:cNvPr id="784" name="Shape 784"/>
          <p:cNvSpPr/>
          <p:nvPr/>
        </p:nvSpPr>
        <p:spPr>
          <a:xfrm flipV="1">
            <a:off x="4952206" y="2439193"/>
            <a:ext cx="1589" cy="304801"/>
          </a:xfrm>
          <a:prstGeom prst="line">
            <a:avLst/>
          </a:prstGeom>
          <a:ln w="19050">
            <a:solidFill/>
            <a:tailEnd type="triangle"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85" name="Shape 785"/>
          <p:cNvSpPr/>
          <p:nvPr/>
        </p:nvSpPr>
        <p:spPr>
          <a:xfrm flipV="1">
            <a:off x="7085806" y="2362993"/>
            <a:ext cx="1589" cy="381001"/>
          </a:xfrm>
          <a:prstGeom prst="line">
            <a:avLst/>
          </a:prstGeom>
          <a:ln w="19050">
            <a:solidFill/>
            <a:tailEnd type="triangle"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86" name="Shape 786"/>
          <p:cNvSpPr/>
          <p:nvPr/>
        </p:nvSpPr>
        <p:spPr>
          <a:xfrm flipH="1" flipV="1">
            <a:off x="7467600" y="3200399"/>
            <a:ext cx="609601" cy="1589"/>
          </a:xfrm>
          <a:prstGeom prst="line">
            <a:avLst/>
          </a:prstGeom>
          <a:ln w="19050">
            <a:solidFill/>
            <a:tailEnd type="triangle"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</p:spTree>
  </p:cSld>
  <p:clrMapOvr>
    <a:masterClrMapping/>
  </p:clrMapOvr>
  <p:transition spd="med"/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88" name="Table 788"/>
          <p:cNvGraphicFramePr/>
          <p:nvPr/>
        </p:nvGraphicFramePr>
        <p:xfrm>
          <a:off x="533400" y="533400"/>
          <a:ext cx="8183562" cy="765175"/>
        </p:xfrm>
        <a:graphic>
          <a:graphicData uri="http://schemas.openxmlformats.org/drawingml/2006/table">
            <a:tbl>
              <a:tblPr>
                <a:tableStyleId>{8F44A2F1-9E1F-4B54-A3A2-5F16C0AD49E2}</a:tableStyleId>
              </a:tblPr>
              <a:tblGrid>
                <a:gridCol w="4092575"/>
                <a:gridCol w="4090987"/>
              </a:tblGrid>
              <a:tr h="765175">
                <a:tc>
                  <a:txBody>
                    <a:bodyPr/>
                    <a:lstStyle/>
                    <a:p>
                      <a:pPr lvl="0" algn="ctr">
                        <a:spcBef>
                          <a:spcPts val="200"/>
                        </a:spcBef>
                        <a:defRPr sz="1800" b="0" i="0"/>
                      </a:pPr>
                      <a:r>
                        <a:rPr sz="2400">
                          <a:effectLst>
                            <a:outerShdw blurRad="38100" dist="38100" dir="2700000" rotWithShape="0">
                              <a:srgbClr val="FFFFFF"/>
                            </a:outerShdw>
                          </a:effectLst>
                        </a:rPr>
                        <a:t>Fiscal </a:t>
                      </a:r>
                    </a:p>
                  </a:txBody>
                  <a:tcPr marL="45720" marR="45720" horzOverflow="overflow">
                    <a:lnL w="28575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28575">
                      <a:solidFill>
                        <a:srgbClr val="000000"/>
                      </a:solidFill>
                      <a:round/>
                    </a:lnT>
                    <a:lnB w="28575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200"/>
                        </a:spcBef>
                        <a:defRPr sz="1800" b="0" i="0"/>
                      </a:pPr>
                      <a:r>
                        <a:rPr sz="2400">
                          <a:effectLst>
                            <a:outerShdw blurRad="38100" dist="38100" dir="2700000" rotWithShape="0">
                              <a:srgbClr val="FFFFFF"/>
                            </a:outerShdw>
                          </a:effectLst>
                        </a:rPr>
                        <a:t>Monetary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28575">
                      <a:solidFill>
                        <a:srgbClr val="000000"/>
                      </a:solidFill>
                      <a:round/>
                    </a:lnR>
                    <a:lnT w="28575">
                      <a:solidFill>
                        <a:srgbClr val="000000"/>
                      </a:solidFill>
                      <a:round/>
                    </a:lnT>
                    <a:lnB w="28575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789" name="Shape 789"/>
          <p:cNvSpPr/>
          <p:nvPr/>
        </p:nvSpPr>
        <p:spPr>
          <a:xfrm>
            <a:off x="5562600" y="1905000"/>
            <a:ext cx="0" cy="1676400"/>
          </a:xfrm>
          <a:prstGeom prst="line">
            <a:avLst/>
          </a:prstGeom>
          <a:ln w="28575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90" name="Shape 790"/>
          <p:cNvSpPr/>
          <p:nvPr/>
        </p:nvSpPr>
        <p:spPr>
          <a:xfrm>
            <a:off x="5562600" y="3581400"/>
            <a:ext cx="2819400" cy="0"/>
          </a:xfrm>
          <a:prstGeom prst="line">
            <a:avLst/>
          </a:prstGeom>
          <a:ln w="28575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91" name="Shape 791"/>
          <p:cNvSpPr/>
          <p:nvPr/>
        </p:nvSpPr>
        <p:spPr>
          <a:xfrm>
            <a:off x="5029200" y="1828800"/>
            <a:ext cx="383751" cy="355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800" b="0">
                <a:solidFill>
                  <a:srgbClr val="0000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>
                <a:effectLst/>
              </a:defRPr>
            </a:pPr>
            <a:r>
              <a:rPr>
                <a:effectLst>
                  <a:outerShdw blurRad="38100" dist="38100" dir="2700000" rotWithShape="0">
                    <a:srgbClr val="FFFFFF"/>
                  </a:outerShdw>
                </a:effectLst>
              </a:rPr>
              <a:t>PL</a:t>
            </a:r>
          </a:p>
        </p:txBody>
      </p:sp>
      <p:sp>
        <p:nvSpPr>
          <p:cNvPr id="792" name="Shape 792"/>
          <p:cNvSpPr/>
          <p:nvPr/>
        </p:nvSpPr>
        <p:spPr>
          <a:xfrm>
            <a:off x="7239000" y="3733800"/>
            <a:ext cx="764603" cy="355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800" b="0">
                <a:solidFill>
                  <a:srgbClr val="0000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>
                <a:effectLst/>
              </a:defRPr>
            </a:pPr>
            <a:r>
              <a:rPr>
                <a:effectLst>
                  <a:outerShdw blurRad="38100" dist="38100" dir="2700000" rotWithShape="0">
                    <a:srgbClr val="FFFFFF"/>
                  </a:outerShdw>
                </a:effectLst>
              </a:rPr>
              <a:t>RGDP</a:t>
            </a:r>
          </a:p>
        </p:txBody>
      </p:sp>
      <p:sp>
        <p:nvSpPr>
          <p:cNvPr id="793" name="Shape 793"/>
          <p:cNvSpPr/>
          <p:nvPr/>
        </p:nvSpPr>
        <p:spPr>
          <a:xfrm>
            <a:off x="6477000" y="2133600"/>
            <a:ext cx="0" cy="1447800"/>
          </a:xfrm>
          <a:prstGeom prst="line">
            <a:avLst/>
          </a:prstGeom>
          <a:ln w="28575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94" name="Shape 794"/>
          <p:cNvSpPr/>
          <p:nvPr/>
        </p:nvSpPr>
        <p:spPr>
          <a:xfrm>
            <a:off x="6248400" y="3657600"/>
            <a:ext cx="320127" cy="355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800" b="0">
                <a:solidFill>
                  <a:srgbClr val="0000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>
                <a:effectLst/>
              </a:defRPr>
            </a:pPr>
            <a:r>
              <a:rPr>
                <a:effectLst>
                  <a:outerShdw blurRad="38100" dist="38100" dir="2700000" rotWithShape="0">
                    <a:srgbClr val="FFFFFF"/>
                  </a:outerShdw>
                </a:effectLst>
              </a:rPr>
              <a:t>Yf</a:t>
            </a:r>
          </a:p>
        </p:txBody>
      </p:sp>
      <p:sp>
        <p:nvSpPr>
          <p:cNvPr id="795" name="Shape 795"/>
          <p:cNvSpPr/>
          <p:nvPr/>
        </p:nvSpPr>
        <p:spPr>
          <a:xfrm flipV="1">
            <a:off x="5638800" y="2438400"/>
            <a:ext cx="1752601" cy="914400"/>
          </a:xfrm>
          <a:prstGeom prst="line">
            <a:avLst/>
          </a:prstGeom>
          <a:ln w="28575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96" name="Shape 796"/>
          <p:cNvSpPr/>
          <p:nvPr/>
        </p:nvSpPr>
        <p:spPr>
          <a:xfrm>
            <a:off x="7772400" y="2057400"/>
            <a:ext cx="598126" cy="292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400">
                <a:solidFill>
                  <a:srgbClr val="0000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effectLst/>
              </a:defRPr>
            </a:pPr>
            <a:r>
              <a:rPr sz="1400" b="1">
                <a:effectLst>
                  <a:outerShdw blurRad="38100" dist="38100" dir="2700000" rotWithShape="0">
                    <a:srgbClr val="FFFFFF"/>
                  </a:outerShdw>
                </a:effectLst>
              </a:rPr>
              <a:t>SRAS</a:t>
            </a:r>
          </a:p>
        </p:txBody>
      </p:sp>
      <p:sp>
        <p:nvSpPr>
          <p:cNvPr id="797" name="Shape 797"/>
          <p:cNvSpPr/>
          <p:nvPr/>
        </p:nvSpPr>
        <p:spPr>
          <a:xfrm>
            <a:off x="5943599" y="2590800"/>
            <a:ext cx="1524001" cy="914400"/>
          </a:xfrm>
          <a:prstGeom prst="line">
            <a:avLst/>
          </a:prstGeom>
          <a:ln w="28575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98" name="Shape 798"/>
          <p:cNvSpPr/>
          <p:nvPr/>
        </p:nvSpPr>
        <p:spPr>
          <a:xfrm>
            <a:off x="6934200" y="2743200"/>
            <a:ext cx="0" cy="838200"/>
          </a:xfrm>
          <a:prstGeom prst="line">
            <a:avLst/>
          </a:prstGeom>
          <a:ln>
            <a:solidFill/>
            <a:prstDash val="lgDash"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99" name="Shape 799"/>
          <p:cNvSpPr/>
          <p:nvPr/>
        </p:nvSpPr>
        <p:spPr>
          <a:xfrm flipH="1">
            <a:off x="5562600" y="2667000"/>
            <a:ext cx="1371600" cy="0"/>
          </a:xfrm>
          <a:prstGeom prst="line">
            <a:avLst/>
          </a:prstGeom>
          <a:ln>
            <a:solidFill/>
            <a:prstDash val="lgDash"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00" name="Shape 800"/>
          <p:cNvSpPr/>
          <p:nvPr/>
        </p:nvSpPr>
        <p:spPr>
          <a:xfrm>
            <a:off x="6781800" y="3657600"/>
            <a:ext cx="259480" cy="228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0000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effectLst/>
              </a:defRPr>
            </a:pPr>
            <a:r>
              <a:rPr sz="1000" b="1">
                <a:effectLst>
                  <a:outerShdw blurRad="38100" dist="38100" dir="2700000" rotWithShape="0">
                    <a:srgbClr val="FFFFFF"/>
                  </a:outerShdw>
                </a:effectLst>
              </a:rPr>
              <a:t>Y1</a:t>
            </a:r>
          </a:p>
        </p:txBody>
      </p:sp>
      <p:sp>
        <p:nvSpPr>
          <p:cNvPr id="801" name="Shape 801"/>
          <p:cNvSpPr/>
          <p:nvPr/>
        </p:nvSpPr>
        <p:spPr>
          <a:xfrm>
            <a:off x="5105400" y="2362200"/>
            <a:ext cx="337057" cy="228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0000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effectLst/>
              </a:defRPr>
            </a:pPr>
            <a:r>
              <a:rPr sz="1000" b="1">
                <a:effectLst>
                  <a:outerShdw blurRad="38100" dist="38100" dir="2700000" rotWithShape="0">
                    <a:srgbClr val="FFFFFF"/>
                  </a:outerShdw>
                </a:effectLst>
              </a:rPr>
              <a:t>PL1</a:t>
            </a:r>
          </a:p>
        </p:txBody>
      </p:sp>
      <p:sp>
        <p:nvSpPr>
          <p:cNvPr id="802" name="Shape 802"/>
          <p:cNvSpPr/>
          <p:nvPr/>
        </p:nvSpPr>
        <p:spPr>
          <a:xfrm>
            <a:off x="6248399" y="2286000"/>
            <a:ext cx="1219202" cy="762000"/>
          </a:xfrm>
          <a:prstGeom prst="line">
            <a:avLst/>
          </a:prstGeom>
          <a:ln w="28575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03" name="Shape 803"/>
          <p:cNvSpPr/>
          <p:nvPr/>
        </p:nvSpPr>
        <p:spPr>
          <a:xfrm>
            <a:off x="7543800" y="3276600"/>
            <a:ext cx="459827" cy="292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400">
                <a:solidFill>
                  <a:srgbClr val="0000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effectLst/>
              </a:defRPr>
            </a:pPr>
            <a:r>
              <a:rPr sz="1400" b="1">
                <a:effectLst>
                  <a:outerShdw blurRad="38100" dist="38100" dir="2700000" rotWithShape="0">
                    <a:srgbClr val="FFFFFF"/>
                  </a:outerShdw>
                </a:effectLst>
              </a:rPr>
              <a:t>AD1</a:t>
            </a:r>
          </a:p>
        </p:txBody>
      </p:sp>
      <p:sp>
        <p:nvSpPr>
          <p:cNvPr id="804" name="Shape 804"/>
          <p:cNvSpPr/>
          <p:nvPr/>
        </p:nvSpPr>
        <p:spPr>
          <a:xfrm flipH="1">
            <a:off x="990599" y="1752600"/>
            <a:ext cx="1" cy="1600200"/>
          </a:xfrm>
          <a:prstGeom prst="line">
            <a:avLst/>
          </a:prstGeom>
          <a:ln w="28575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05" name="Shape 805"/>
          <p:cNvSpPr/>
          <p:nvPr/>
        </p:nvSpPr>
        <p:spPr>
          <a:xfrm>
            <a:off x="990600" y="3352800"/>
            <a:ext cx="1905000" cy="0"/>
          </a:xfrm>
          <a:prstGeom prst="line">
            <a:avLst/>
          </a:prstGeom>
          <a:ln w="28575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06" name="Shape 806"/>
          <p:cNvSpPr/>
          <p:nvPr/>
        </p:nvSpPr>
        <p:spPr>
          <a:xfrm>
            <a:off x="1066799" y="1828800"/>
            <a:ext cx="1600202" cy="1371600"/>
          </a:xfrm>
          <a:prstGeom prst="line">
            <a:avLst/>
          </a:prstGeom>
          <a:ln w="28575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07" name="Shape 807"/>
          <p:cNvSpPr/>
          <p:nvPr/>
        </p:nvSpPr>
        <p:spPr>
          <a:xfrm flipV="1">
            <a:off x="1143000" y="1905000"/>
            <a:ext cx="1600200" cy="1219200"/>
          </a:xfrm>
          <a:prstGeom prst="line">
            <a:avLst/>
          </a:prstGeom>
          <a:ln w="28575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08" name="Shape 808"/>
          <p:cNvSpPr/>
          <p:nvPr/>
        </p:nvSpPr>
        <p:spPr>
          <a:xfrm>
            <a:off x="1905000" y="2590800"/>
            <a:ext cx="0" cy="762000"/>
          </a:xfrm>
          <a:prstGeom prst="line">
            <a:avLst/>
          </a:prstGeom>
          <a:ln>
            <a:solidFill/>
            <a:prstDash val="lgDash"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09" name="Shape 809"/>
          <p:cNvSpPr/>
          <p:nvPr/>
        </p:nvSpPr>
        <p:spPr>
          <a:xfrm flipH="1">
            <a:off x="990600" y="2514600"/>
            <a:ext cx="914400" cy="0"/>
          </a:xfrm>
          <a:prstGeom prst="line">
            <a:avLst/>
          </a:prstGeom>
          <a:ln>
            <a:solidFill/>
            <a:prstDash val="lgDash"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10" name="Shape 810"/>
          <p:cNvSpPr/>
          <p:nvPr/>
        </p:nvSpPr>
        <p:spPr>
          <a:xfrm>
            <a:off x="2743200" y="1752600"/>
            <a:ext cx="439946" cy="292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400">
                <a:solidFill>
                  <a:srgbClr val="0000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effectLst/>
              </a:defRPr>
            </a:pPr>
            <a:r>
              <a:rPr sz="1400" b="1">
                <a:effectLst>
                  <a:outerShdw blurRad="38100" dist="38100" dir="2700000" rotWithShape="0">
                    <a:srgbClr val="FFFFFF"/>
                  </a:outerShdw>
                </a:effectLst>
              </a:rPr>
              <a:t>SLF</a:t>
            </a:r>
          </a:p>
        </p:txBody>
      </p:sp>
      <p:sp>
        <p:nvSpPr>
          <p:cNvPr id="811" name="Shape 811"/>
          <p:cNvSpPr/>
          <p:nvPr/>
        </p:nvSpPr>
        <p:spPr>
          <a:xfrm>
            <a:off x="2667000" y="2971800"/>
            <a:ext cx="548641" cy="292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400">
                <a:solidFill>
                  <a:srgbClr val="0000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effectLst/>
              </a:defRPr>
            </a:pPr>
            <a:r>
              <a:rPr sz="1400" b="1">
                <a:effectLst>
                  <a:outerShdw blurRad="38100" dist="38100" dir="2700000" rotWithShape="0">
                    <a:srgbClr val="FFFFFF"/>
                  </a:outerShdw>
                </a:effectLst>
              </a:rPr>
              <a:t>DLF1</a:t>
            </a:r>
          </a:p>
        </p:txBody>
      </p:sp>
      <p:sp>
        <p:nvSpPr>
          <p:cNvPr id="812" name="Shape 812"/>
          <p:cNvSpPr/>
          <p:nvPr/>
        </p:nvSpPr>
        <p:spPr>
          <a:xfrm>
            <a:off x="533400" y="1828800"/>
            <a:ext cx="410342" cy="292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400">
                <a:solidFill>
                  <a:srgbClr val="0000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effectLst/>
              </a:defRPr>
            </a:pPr>
            <a:r>
              <a:rPr sz="1400" b="1">
                <a:effectLst>
                  <a:outerShdw blurRad="38100" dist="38100" dir="2700000" rotWithShape="0">
                    <a:srgbClr val="FFFFFF"/>
                  </a:outerShdw>
                </a:effectLst>
              </a:rPr>
              <a:t>RIR</a:t>
            </a:r>
          </a:p>
        </p:txBody>
      </p:sp>
      <p:sp>
        <p:nvSpPr>
          <p:cNvPr id="813" name="Shape 813"/>
          <p:cNvSpPr/>
          <p:nvPr/>
        </p:nvSpPr>
        <p:spPr>
          <a:xfrm>
            <a:off x="990600" y="3581400"/>
            <a:ext cx="1522535" cy="228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0000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effectLst/>
              </a:defRPr>
            </a:pPr>
            <a:r>
              <a:rPr sz="1000" b="1">
                <a:effectLst>
                  <a:outerShdw blurRad="38100" dist="38100" dir="2700000" rotWithShape="0">
                    <a:srgbClr val="FFFFFF"/>
                  </a:outerShdw>
                </a:effectLst>
              </a:rPr>
              <a:t>Loanable Funds Market</a:t>
            </a:r>
          </a:p>
        </p:txBody>
      </p:sp>
      <p:sp>
        <p:nvSpPr>
          <p:cNvPr id="814" name="Shape 814"/>
          <p:cNvSpPr/>
          <p:nvPr/>
        </p:nvSpPr>
        <p:spPr>
          <a:xfrm>
            <a:off x="2667000" y="3505200"/>
            <a:ext cx="242439" cy="292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400">
                <a:solidFill>
                  <a:srgbClr val="0000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effectLst/>
              </a:defRPr>
            </a:pPr>
            <a:r>
              <a:rPr sz="1400" b="1">
                <a:effectLst>
                  <a:outerShdw blurRad="38100" dist="38100" dir="2700000" rotWithShape="0">
                    <a:srgbClr val="FFFFFF"/>
                  </a:outerShdw>
                </a:effectLst>
              </a:rPr>
              <a:t>Q</a:t>
            </a:r>
          </a:p>
        </p:txBody>
      </p:sp>
      <p:sp>
        <p:nvSpPr>
          <p:cNvPr id="815" name="Shape 815"/>
          <p:cNvSpPr/>
          <p:nvPr/>
        </p:nvSpPr>
        <p:spPr>
          <a:xfrm>
            <a:off x="1600199" y="1600200"/>
            <a:ext cx="1295402" cy="1219200"/>
          </a:xfrm>
          <a:prstGeom prst="line">
            <a:avLst/>
          </a:prstGeom>
          <a:ln w="28575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16" name="Shape 816"/>
          <p:cNvSpPr/>
          <p:nvPr/>
        </p:nvSpPr>
        <p:spPr>
          <a:xfrm>
            <a:off x="2971800" y="2590800"/>
            <a:ext cx="449757" cy="292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400">
                <a:solidFill>
                  <a:srgbClr val="0000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effectLst/>
              </a:defRPr>
            </a:pPr>
            <a:r>
              <a:rPr sz="1400" b="1">
                <a:effectLst>
                  <a:outerShdw blurRad="38100" dist="38100" dir="2700000" rotWithShape="0">
                    <a:srgbClr val="FFFFFF"/>
                  </a:outerShdw>
                </a:effectLst>
              </a:rPr>
              <a:t>DLF</a:t>
            </a:r>
          </a:p>
        </p:txBody>
      </p:sp>
      <p:sp>
        <p:nvSpPr>
          <p:cNvPr id="817" name="Shape 817"/>
          <p:cNvSpPr/>
          <p:nvPr/>
        </p:nvSpPr>
        <p:spPr>
          <a:xfrm flipH="1">
            <a:off x="2285999" y="2209800"/>
            <a:ext cx="1" cy="1143000"/>
          </a:xfrm>
          <a:prstGeom prst="line">
            <a:avLst/>
          </a:prstGeom>
          <a:ln>
            <a:solidFill/>
            <a:prstDash val="lgDash"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18" name="Shape 818"/>
          <p:cNvSpPr/>
          <p:nvPr/>
        </p:nvSpPr>
        <p:spPr>
          <a:xfrm flipH="1">
            <a:off x="990600" y="2209800"/>
            <a:ext cx="1295400" cy="0"/>
          </a:xfrm>
          <a:prstGeom prst="line">
            <a:avLst/>
          </a:prstGeom>
          <a:ln>
            <a:solidFill/>
            <a:prstDash val="lgDash"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19" name="Shape 819"/>
          <p:cNvSpPr/>
          <p:nvPr/>
        </p:nvSpPr>
        <p:spPr>
          <a:xfrm flipH="1" flipV="1">
            <a:off x="1524000" y="2057399"/>
            <a:ext cx="533401" cy="1589"/>
          </a:xfrm>
          <a:prstGeom prst="line">
            <a:avLst/>
          </a:prstGeom>
          <a:ln w="19050">
            <a:solidFill/>
            <a:tailEnd type="triangle"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20" name="Shape 820"/>
          <p:cNvSpPr/>
          <p:nvPr/>
        </p:nvSpPr>
        <p:spPr>
          <a:xfrm flipH="1">
            <a:off x="761206" y="2210593"/>
            <a:ext cx="1588" cy="381001"/>
          </a:xfrm>
          <a:prstGeom prst="line">
            <a:avLst/>
          </a:prstGeom>
          <a:ln w="19050">
            <a:solidFill/>
            <a:tailEnd type="triangle"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21" name="Shape 821"/>
          <p:cNvSpPr/>
          <p:nvPr/>
        </p:nvSpPr>
        <p:spPr>
          <a:xfrm flipH="1" flipV="1">
            <a:off x="1905000" y="3505200"/>
            <a:ext cx="457201" cy="1589"/>
          </a:xfrm>
          <a:prstGeom prst="line">
            <a:avLst/>
          </a:prstGeom>
          <a:ln w="19050">
            <a:solidFill/>
            <a:tailEnd type="triangle"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22" name="Shape 822"/>
          <p:cNvSpPr/>
          <p:nvPr/>
        </p:nvSpPr>
        <p:spPr>
          <a:xfrm>
            <a:off x="7391400" y="2895600"/>
            <a:ext cx="1428178" cy="292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400" b="1"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rPr>
              <a:t>AD=</a:t>
            </a:r>
            <a:r>
              <a:rPr sz="1400" b="1">
                <a:latin typeface="Arial"/>
                <a:ea typeface="Arial"/>
                <a:cs typeface="Arial"/>
                <a:sym typeface="Arial"/>
              </a:rPr>
              <a:t>C</a:t>
            </a:r>
            <a:r>
              <a:rPr sz="1400" b="1"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rPr>
              <a:t>+</a:t>
            </a:r>
            <a:r>
              <a:rPr sz="1400" b="1">
                <a:solidFill>
                  <a:srgbClr val="0066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rPr>
              <a:t>Ig</a:t>
            </a:r>
            <a:r>
              <a:rPr sz="1400" b="1"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rPr>
              <a:t>+</a:t>
            </a:r>
            <a:r>
              <a:rPr sz="1400" b="1">
                <a:latin typeface="Arial"/>
                <a:ea typeface="Arial"/>
                <a:cs typeface="Arial"/>
                <a:sym typeface="Arial"/>
              </a:rPr>
              <a:t>G</a:t>
            </a:r>
            <a:r>
              <a:rPr sz="1400" b="1"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rPr>
              <a:t>+Xn</a:t>
            </a:r>
          </a:p>
        </p:txBody>
      </p:sp>
    </p:spTree>
  </p:cSld>
  <p:clrMapOvr>
    <a:masterClrMapping/>
  </p:clrMapOvr>
  <p:transition spd="med"/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24" name="Table 824"/>
          <p:cNvGraphicFramePr/>
          <p:nvPr/>
        </p:nvGraphicFramePr>
        <p:xfrm>
          <a:off x="457200" y="533400"/>
          <a:ext cx="8183562" cy="688975"/>
        </p:xfrm>
        <a:graphic>
          <a:graphicData uri="http://schemas.openxmlformats.org/drawingml/2006/table">
            <a:tbl>
              <a:tblPr>
                <a:tableStyleId>{8F44A2F1-9E1F-4B54-A3A2-5F16C0AD49E2}</a:tableStyleId>
              </a:tblPr>
              <a:tblGrid>
                <a:gridCol w="4092575"/>
                <a:gridCol w="4090987"/>
              </a:tblGrid>
              <a:tr h="688975">
                <a:tc>
                  <a:txBody>
                    <a:bodyPr/>
                    <a:lstStyle/>
                    <a:p>
                      <a:pPr lvl="0" algn="ctr">
                        <a:spcBef>
                          <a:spcPts val="200"/>
                        </a:spcBef>
                        <a:defRPr sz="1800" b="0" i="0"/>
                      </a:pPr>
                      <a:r>
                        <a:rPr sz="2400">
                          <a:effectLst>
                            <a:outerShdw blurRad="38100" dist="38100" dir="2700000" rotWithShape="0">
                              <a:srgbClr val="FFFFFF"/>
                            </a:outerShdw>
                          </a:effectLst>
                        </a:rPr>
                        <a:t>Fiscal</a:t>
                      </a:r>
                    </a:p>
                  </a:txBody>
                  <a:tcPr marL="45720" marR="45720" horzOverflow="overflow">
                    <a:lnL w="28575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28575">
                      <a:solidFill>
                        <a:srgbClr val="000000"/>
                      </a:solidFill>
                      <a:round/>
                    </a:lnT>
                    <a:lnB w="28575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200"/>
                        </a:spcBef>
                        <a:defRPr sz="1800" b="0" i="0"/>
                      </a:pPr>
                      <a:r>
                        <a:rPr sz="2400">
                          <a:effectLst>
                            <a:outerShdw blurRad="38100" dist="38100" dir="2700000" rotWithShape="0">
                              <a:srgbClr val="FFFFFF"/>
                            </a:outerShdw>
                          </a:effectLst>
                        </a:rPr>
                        <a:t>Monetary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28575">
                      <a:solidFill>
                        <a:srgbClr val="000000"/>
                      </a:solidFill>
                      <a:round/>
                    </a:lnR>
                    <a:lnT w="28575">
                      <a:solidFill>
                        <a:srgbClr val="000000"/>
                      </a:solidFill>
                      <a:round/>
                    </a:lnT>
                    <a:lnB w="28575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25" name="Shape 825"/>
          <p:cNvSpPr/>
          <p:nvPr/>
        </p:nvSpPr>
        <p:spPr>
          <a:xfrm flipH="1">
            <a:off x="609599" y="2667000"/>
            <a:ext cx="1" cy="1371600"/>
          </a:xfrm>
          <a:prstGeom prst="line">
            <a:avLst/>
          </a:prstGeom>
          <a:ln w="28575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26" name="Shape 826"/>
          <p:cNvSpPr/>
          <p:nvPr/>
        </p:nvSpPr>
        <p:spPr>
          <a:xfrm>
            <a:off x="609600" y="4038600"/>
            <a:ext cx="1447800" cy="0"/>
          </a:xfrm>
          <a:prstGeom prst="line">
            <a:avLst/>
          </a:prstGeom>
          <a:ln w="28575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27" name="Shape 827"/>
          <p:cNvSpPr/>
          <p:nvPr/>
        </p:nvSpPr>
        <p:spPr>
          <a:xfrm flipH="1">
            <a:off x="2590799" y="2667000"/>
            <a:ext cx="1" cy="1371600"/>
          </a:xfrm>
          <a:prstGeom prst="line">
            <a:avLst/>
          </a:prstGeom>
          <a:ln w="28575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28" name="Shape 828"/>
          <p:cNvSpPr/>
          <p:nvPr/>
        </p:nvSpPr>
        <p:spPr>
          <a:xfrm>
            <a:off x="2590800" y="4038600"/>
            <a:ext cx="1447800" cy="0"/>
          </a:xfrm>
          <a:prstGeom prst="line">
            <a:avLst/>
          </a:prstGeom>
          <a:ln w="28575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29" name="Shape 829"/>
          <p:cNvSpPr/>
          <p:nvPr/>
        </p:nvSpPr>
        <p:spPr>
          <a:xfrm>
            <a:off x="5486400" y="2514600"/>
            <a:ext cx="0" cy="1447800"/>
          </a:xfrm>
          <a:prstGeom prst="line">
            <a:avLst/>
          </a:prstGeom>
          <a:ln w="28575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30" name="Shape 830"/>
          <p:cNvSpPr/>
          <p:nvPr/>
        </p:nvSpPr>
        <p:spPr>
          <a:xfrm>
            <a:off x="5486400" y="3962400"/>
            <a:ext cx="1371600" cy="0"/>
          </a:xfrm>
          <a:prstGeom prst="line">
            <a:avLst/>
          </a:prstGeom>
          <a:ln w="28575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31" name="Shape 831"/>
          <p:cNvSpPr/>
          <p:nvPr/>
        </p:nvSpPr>
        <p:spPr>
          <a:xfrm>
            <a:off x="7391400" y="2514600"/>
            <a:ext cx="0" cy="1447800"/>
          </a:xfrm>
          <a:prstGeom prst="line">
            <a:avLst/>
          </a:prstGeom>
          <a:ln w="28575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32" name="Shape 832"/>
          <p:cNvSpPr/>
          <p:nvPr/>
        </p:nvSpPr>
        <p:spPr>
          <a:xfrm>
            <a:off x="7391400" y="3962400"/>
            <a:ext cx="1295400" cy="0"/>
          </a:xfrm>
          <a:prstGeom prst="line">
            <a:avLst/>
          </a:prstGeom>
          <a:ln w="28575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33" name="Shape 833"/>
          <p:cNvSpPr/>
          <p:nvPr/>
        </p:nvSpPr>
        <p:spPr>
          <a:xfrm>
            <a:off x="2133600" y="2514600"/>
            <a:ext cx="502330" cy="266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200">
                <a:solidFill>
                  <a:srgbClr val="0000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effectLst/>
              </a:defRPr>
            </a:pPr>
            <a:r>
              <a:rPr sz="1200" b="1">
                <a:effectLst>
                  <a:outerShdw blurRad="38100" dist="38100" dir="2700000" rotWithShape="0">
                    <a:srgbClr val="FFFFFF"/>
                  </a:outerShdw>
                </a:effectLst>
              </a:rPr>
              <a:t>$/Yen</a:t>
            </a:r>
          </a:p>
        </p:txBody>
      </p:sp>
      <p:sp>
        <p:nvSpPr>
          <p:cNvPr id="834" name="Shape 834"/>
          <p:cNvSpPr/>
          <p:nvPr/>
        </p:nvSpPr>
        <p:spPr>
          <a:xfrm>
            <a:off x="6858000" y="2362200"/>
            <a:ext cx="502330" cy="266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200">
                <a:solidFill>
                  <a:srgbClr val="0000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effectLst/>
              </a:defRPr>
            </a:pPr>
            <a:r>
              <a:rPr sz="1200" b="1">
                <a:effectLst>
                  <a:outerShdw blurRad="38100" dist="38100" dir="2700000" rotWithShape="0">
                    <a:srgbClr val="FFFFFF"/>
                  </a:outerShdw>
                </a:effectLst>
              </a:rPr>
              <a:t>$/Yen</a:t>
            </a:r>
          </a:p>
        </p:txBody>
      </p:sp>
      <p:sp>
        <p:nvSpPr>
          <p:cNvPr id="835" name="Shape 835"/>
          <p:cNvSpPr/>
          <p:nvPr/>
        </p:nvSpPr>
        <p:spPr>
          <a:xfrm>
            <a:off x="4876800" y="2438400"/>
            <a:ext cx="502330" cy="266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200">
                <a:solidFill>
                  <a:srgbClr val="0000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effectLst/>
              </a:defRPr>
            </a:pPr>
            <a:r>
              <a:rPr sz="1200" b="1">
                <a:effectLst>
                  <a:outerShdw blurRad="38100" dist="38100" dir="2700000" rotWithShape="0">
                    <a:srgbClr val="FFFFFF"/>
                  </a:outerShdw>
                </a:effectLst>
              </a:rPr>
              <a:t>Yen/$</a:t>
            </a:r>
          </a:p>
        </p:txBody>
      </p:sp>
      <p:sp>
        <p:nvSpPr>
          <p:cNvPr id="836" name="Shape 836"/>
          <p:cNvSpPr/>
          <p:nvPr/>
        </p:nvSpPr>
        <p:spPr>
          <a:xfrm>
            <a:off x="898525" y="4151312"/>
            <a:ext cx="586790" cy="355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800" b="0">
                <a:solidFill>
                  <a:srgbClr val="0000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>
                <a:effectLst/>
              </a:defRPr>
            </a:pPr>
            <a:r>
              <a:rPr>
                <a:effectLst>
                  <a:outerShdw blurRad="38100" dist="38100" dir="2700000" rotWithShape="0">
                    <a:srgbClr val="FFFFFF"/>
                  </a:outerShdw>
                </a:effectLst>
              </a:rPr>
              <a:t>USD</a:t>
            </a:r>
          </a:p>
        </p:txBody>
      </p:sp>
      <p:sp>
        <p:nvSpPr>
          <p:cNvPr id="837" name="Shape 837"/>
          <p:cNvSpPr/>
          <p:nvPr/>
        </p:nvSpPr>
        <p:spPr>
          <a:xfrm>
            <a:off x="7772400" y="4114800"/>
            <a:ext cx="489903" cy="355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800" b="0">
                <a:solidFill>
                  <a:srgbClr val="0000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>
                <a:effectLst/>
              </a:defRPr>
            </a:pPr>
            <a:r>
              <a:rPr>
                <a:effectLst>
                  <a:outerShdw blurRad="38100" dist="38100" dir="2700000" rotWithShape="0">
                    <a:srgbClr val="FFFFFF"/>
                  </a:outerShdw>
                </a:effectLst>
              </a:rPr>
              <a:t>Yen</a:t>
            </a:r>
          </a:p>
        </p:txBody>
      </p:sp>
      <p:sp>
        <p:nvSpPr>
          <p:cNvPr id="838" name="Shape 838"/>
          <p:cNvSpPr/>
          <p:nvPr/>
        </p:nvSpPr>
        <p:spPr>
          <a:xfrm>
            <a:off x="3124200" y="4191000"/>
            <a:ext cx="489903" cy="355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800" b="0">
                <a:solidFill>
                  <a:srgbClr val="0000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>
                <a:effectLst/>
              </a:defRPr>
            </a:pPr>
            <a:r>
              <a:rPr>
                <a:effectLst>
                  <a:outerShdw blurRad="38100" dist="38100" dir="2700000" rotWithShape="0">
                    <a:srgbClr val="FFFFFF"/>
                  </a:outerShdw>
                </a:effectLst>
              </a:rPr>
              <a:t>Yen</a:t>
            </a:r>
          </a:p>
        </p:txBody>
      </p:sp>
      <p:sp>
        <p:nvSpPr>
          <p:cNvPr id="839" name="Shape 839"/>
          <p:cNvSpPr/>
          <p:nvPr/>
        </p:nvSpPr>
        <p:spPr>
          <a:xfrm>
            <a:off x="5791200" y="4114800"/>
            <a:ext cx="586790" cy="355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800" b="0">
                <a:solidFill>
                  <a:srgbClr val="0000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>
                <a:effectLst/>
              </a:defRPr>
            </a:pPr>
            <a:r>
              <a:rPr>
                <a:effectLst>
                  <a:outerShdw blurRad="38100" dist="38100" dir="2700000" rotWithShape="0">
                    <a:srgbClr val="FFFFFF"/>
                  </a:outerShdw>
                </a:effectLst>
              </a:rPr>
              <a:t>USD</a:t>
            </a:r>
          </a:p>
        </p:txBody>
      </p:sp>
      <p:sp>
        <p:nvSpPr>
          <p:cNvPr id="840" name="Shape 840"/>
          <p:cNvSpPr/>
          <p:nvPr/>
        </p:nvSpPr>
        <p:spPr>
          <a:xfrm>
            <a:off x="838200" y="2590799"/>
            <a:ext cx="1219200" cy="1143002"/>
          </a:xfrm>
          <a:prstGeom prst="line">
            <a:avLst/>
          </a:prstGeom>
          <a:ln w="28575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41" name="Shape 841"/>
          <p:cNvSpPr/>
          <p:nvPr/>
        </p:nvSpPr>
        <p:spPr>
          <a:xfrm flipV="1">
            <a:off x="685800" y="2743199"/>
            <a:ext cx="1219200" cy="990602"/>
          </a:xfrm>
          <a:prstGeom prst="line">
            <a:avLst/>
          </a:prstGeom>
          <a:ln w="28575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42" name="Shape 842"/>
          <p:cNvSpPr/>
          <p:nvPr/>
        </p:nvSpPr>
        <p:spPr>
          <a:xfrm>
            <a:off x="2743199" y="2819400"/>
            <a:ext cx="1219202" cy="1066800"/>
          </a:xfrm>
          <a:prstGeom prst="line">
            <a:avLst/>
          </a:prstGeom>
          <a:ln w="28575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43" name="Shape 843"/>
          <p:cNvSpPr/>
          <p:nvPr/>
        </p:nvSpPr>
        <p:spPr>
          <a:xfrm flipV="1">
            <a:off x="2667000" y="2895599"/>
            <a:ext cx="1371601" cy="914402"/>
          </a:xfrm>
          <a:prstGeom prst="line">
            <a:avLst/>
          </a:prstGeom>
          <a:ln w="28575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44" name="Shape 844"/>
          <p:cNvSpPr/>
          <p:nvPr/>
        </p:nvSpPr>
        <p:spPr>
          <a:xfrm>
            <a:off x="5562600" y="2666999"/>
            <a:ext cx="1219200" cy="990602"/>
          </a:xfrm>
          <a:prstGeom prst="line">
            <a:avLst/>
          </a:prstGeom>
          <a:ln w="28575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45" name="Shape 845"/>
          <p:cNvSpPr/>
          <p:nvPr/>
        </p:nvSpPr>
        <p:spPr>
          <a:xfrm flipV="1">
            <a:off x="5562600" y="2895599"/>
            <a:ext cx="1219201" cy="762002"/>
          </a:xfrm>
          <a:prstGeom prst="line">
            <a:avLst/>
          </a:prstGeom>
          <a:ln w="28575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46" name="Shape 846"/>
          <p:cNvSpPr/>
          <p:nvPr/>
        </p:nvSpPr>
        <p:spPr>
          <a:xfrm>
            <a:off x="7467600" y="2743199"/>
            <a:ext cx="1143001" cy="990602"/>
          </a:xfrm>
          <a:prstGeom prst="line">
            <a:avLst/>
          </a:prstGeom>
          <a:ln w="28575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47" name="Shape 847"/>
          <p:cNvSpPr/>
          <p:nvPr/>
        </p:nvSpPr>
        <p:spPr>
          <a:xfrm flipV="1">
            <a:off x="7467600" y="2438399"/>
            <a:ext cx="1066801" cy="838202"/>
          </a:xfrm>
          <a:prstGeom prst="line">
            <a:avLst/>
          </a:prstGeom>
          <a:ln w="28575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48" name="Shape 848"/>
          <p:cNvSpPr/>
          <p:nvPr/>
        </p:nvSpPr>
        <p:spPr>
          <a:xfrm>
            <a:off x="1981200" y="3429000"/>
            <a:ext cx="298957" cy="266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200">
                <a:solidFill>
                  <a:srgbClr val="0000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effectLst/>
              </a:defRPr>
            </a:pPr>
            <a:r>
              <a:rPr sz="1200" b="1">
                <a:effectLst>
                  <a:outerShdw blurRad="38100" dist="38100" dir="2700000" rotWithShape="0">
                    <a:srgbClr val="FFFFFF"/>
                  </a:outerShdw>
                </a:effectLst>
              </a:rPr>
              <a:t>D$</a:t>
            </a:r>
          </a:p>
        </p:txBody>
      </p:sp>
      <p:sp>
        <p:nvSpPr>
          <p:cNvPr id="849" name="Shape 849"/>
          <p:cNvSpPr/>
          <p:nvPr/>
        </p:nvSpPr>
        <p:spPr>
          <a:xfrm>
            <a:off x="1524000" y="2590800"/>
            <a:ext cx="369889" cy="266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>
              <a:defRPr sz="1200">
                <a:solidFill>
                  <a:srgbClr val="0000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effectLst/>
              </a:defRPr>
            </a:pPr>
            <a:r>
              <a:rPr sz="1200" b="1">
                <a:effectLst>
                  <a:outerShdw blurRad="38100" dist="38100" dir="2700000" rotWithShape="0">
                    <a:srgbClr val="FFFFFF"/>
                  </a:outerShdw>
                </a:effectLst>
              </a:rPr>
              <a:t>S$</a:t>
            </a:r>
          </a:p>
        </p:txBody>
      </p:sp>
      <p:sp>
        <p:nvSpPr>
          <p:cNvPr id="850" name="Shape 850"/>
          <p:cNvSpPr/>
          <p:nvPr/>
        </p:nvSpPr>
        <p:spPr>
          <a:xfrm>
            <a:off x="3962400" y="3657600"/>
            <a:ext cx="573088" cy="266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>
              <a:defRPr sz="1200">
                <a:solidFill>
                  <a:srgbClr val="0000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effectLst/>
              </a:defRPr>
            </a:pPr>
            <a:r>
              <a:rPr sz="1200" b="1">
                <a:effectLst>
                  <a:outerShdw blurRad="38100" dist="38100" dir="2700000" rotWithShape="0">
                    <a:srgbClr val="FFFFFF"/>
                  </a:outerShdw>
                </a:effectLst>
              </a:rPr>
              <a:t>DYen</a:t>
            </a:r>
          </a:p>
        </p:txBody>
      </p:sp>
      <p:sp>
        <p:nvSpPr>
          <p:cNvPr id="851" name="Shape 851"/>
          <p:cNvSpPr/>
          <p:nvPr/>
        </p:nvSpPr>
        <p:spPr>
          <a:xfrm>
            <a:off x="3581400" y="2438400"/>
            <a:ext cx="561638" cy="266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200">
                <a:solidFill>
                  <a:srgbClr val="0000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effectLst/>
              </a:defRPr>
            </a:pPr>
            <a:r>
              <a:rPr sz="1200" b="1">
                <a:effectLst>
                  <a:outerShdw blurRad="38100" dist="38100" dir="2700000" rotWithShape="0">
                    <a:srgbClr val="FFFFFF"/>
                  </a:outerShdw>
                </a:effectLst>
              </a:rPr>
              <a:t>SYen1</a:t>
            </a:r>
          </a:p>
        </p:txBody>
      </p:sp>
      <p:sp>
        <p:nvSpPr>
          <p:cNvPr id="852" name="Shape 852"/>
          <p:cNvSpPr/>
          <p:nvPr/>
        </p:nvSpPr>
        <p:spPr>
          <a:xfrm>
            <a:off x="6705600" y="3581400"/>
            <a:ext cx="298957" cy="266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200">
                <a:solidFill>
                  <a:srgbClr val="0000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effectLst/>
              </a:defRPr>
            </a:pPr>
            <a:r>
              <a:rPr sz="1200" b="1">
                <a:effectLst>
                  <a:outerShdw blurRad="38100" dist="38100" dir="2700000" rotWithShape="0">
                    <a:srgbClr val="FFFFFF"/>
                  </a:outerShdw>
                </a:effectLst>
              </a:rPr>
              <a:t>D$</a:t>
            </a:r>
          </a:p>
        </p:txBody>
      </p:sp>
      <p:sp>
        <p:nvSpPr>
          <p:cNvPr id="853" name="Shape 853"/>
          <p:cNvSpPr/>
          <p:nvPr/>
        </p:nvSpPr>
        <p:spPr>
          <a:xfrm>
            <a:off x="6629400" y="2667000"/>
            <a:ext cx="290548" cy="266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200">
                <a:solidFill>
                  <a:srgbClr val="0000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effectLst/>
              </a:defRPr>
            </a:pPr>
            <a:r>
              <a:rPr sz="1200" b="1">
                <a:effectLst>
                  <a:outerShdw blurRad="38100" dist="38100" dir="2700000" rotWithShape="0">
                    <a:srgbClr val="FFFFFF"/>
                  </a:outerShdw>
                </a:effectLst>
              </a:rPr>
              <a:t>S$</a:t>
            </a:r>
          </a:p>
        </p:txBody>
      </p:sp>
      <p:sp>
        <p:nvSpPr>
          <p:cNvPr id="854" name="Shape 854"/>
          <p:cNvSpPr/>
          <p:nvPr/>
        </p:nvSpPr>
        <p:spPr>
          <a:xfrm>
            <a:off x="8305800" y="2514600"/>
            <a:ext cx="561638" cy="266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200">
                <a:solidFill>
                  <a:srgbClr val="0000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effectLst/>
              </a:defRPr>
            </a:pPr>
            <a:r>
              <a:rPr sz="1200" b="1">
                <a:effectLst>
                  <a:outerShdw blurRad="38100" dist="38100" dir="2700000" rotWithShape="0">
                    <a:srgbClr val="FFFFFF"/>
                  </a:outerShdw>
                </a:effectLst>
              </a:rPr>
              <a:t>SYen1</a:t>
            </a:r>
          </a:p>
        </p:txBody>
      </p:sp>
      <p:sp>
        <p:nvSpPr>
          <p:cNvPr id="855" name="Shape 855"/>
          <p:cNvSpPr/>
          <p:nvPr/>
        </p:nvSpPr>
        <p:spPr>
          <a:xfrm flipH="1">
            <a:off x="1447799" y="3124200"/>
            <a:ext cx="1" cy="914400"/>
          </a:xfrm>
          <a:prstGeom prst="line">
            <a:avLst/>
          </a:prstGeom>
          <a:ln>
            <a:solidFill/>
            <a:prstDash val="lgDash"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56" name="Shape 856"/>
          <p:cNvSpPr/>
          <p:nvPr/>
        </p:nvSpPr>
        <p:spPr>
          <a:xfrm flipH="1">
            <a:off x="609600" y="3125470"/>
            <a:ext cx="838200" cy="1"/>
          </a:xfrm>
          <a:prstGeom prst="line">
            <a:avLst/>
          </a:prstGeom>
          <a:ln>
            <a:solidFill/>
            <a:prstDash val="lgDash"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57" name="Shape 857"/>
          <p:cNvSpPr/>
          <p:nvPr/>
        </p:nvSpPr>
        <p:spPr>
          <a:xfrm>
            <a:off x="3352800" y="3352800"/>
            <a:ext cx="0" cy="685800"/>
          </a:xfrm>
          <a:prstGeom prst="line">
            <a:avLst/>
          </a:prstGeom>
          <a:ln>
            <a:solidFill/>
            <a:prstDash val="lgDash"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58" name="Shape 858"/>
          <p:cNvSpPr/>
          <p:nvPr/>
        </p:nvSpPr>
        <p:spPr>
          <a:xfrm flipH="1">
            <a:off x="2590800" y="3352800"/>
            <a:ext cx="762000" cy="0"/>
          </a:xfrm>
          <a:prstGeom prst="line">
            <a:avLst/>
          </a:prstGeom>
          <a:ln>
            <a:solidFill/>
            <a:prstDash val="lgDash"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59" name="Shape 859"/>
          <p:cNvSpPr/>
          <p:nvPr/>
        </p:nvSpPr>
        <p:spPr>
          <a:xfrm>
            <a:off x="6248400" y="3276600"/>
            <a:ext cx="0" cy="609600"/>
          </a:xfrm>
          <a:prstGeom prst="line">
            <a:avLst/>
          </a:prstGeom>
          <a:ln>
            <a:solidFill/>
            <a:prstDash val="lgDash"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60" name="Shape 860"/>
          <p:cNvSpPr/>
          <p:nvPr/>
        </p:nvSpPr>
        <p:spPr>
          <a:xfrm flipH="1">
            <a:off x="5486400" y="3200400"/>
            <a:ext cx="762000" cy="0"/>
          </a:xfrm>
          <a:prstGeom prst="line">
            <a:avLst/>
          </a:prstGeom>
          <a:ln>
            <a:solidFill/>
            <a:prstDash val="lgDash"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61" name="Shape 861"/>
          <p:cNvSpPr/>
          <p:nvPr/>
        </p:nvSpPr>
        <p:spPr>
          <a:xfrm>
            <a:off x="8001000" y="3200400"/>
            <a:ext cx="0" cy="685800"/>
          </a:xfrm>
          <a:prstGeom prst="line">
            <a:avLst/>
          </a:prstGeom>
          <a:ln>
            <a:solidFill/>
            <a:prstDash val="lgDash"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62" name="Shape 862"/>
          <p:cNvSpPr/>
          <p:nvPr/>
        </p:nvSpPr>
        <p:spPr>
          <a:xfrm flipH="1">
            <a:off x="7391400" y="3200400"/>
            <a:ext cx="609600" cy="0"/>
          </a:xfrm>
          <a:prstGeom prst="line">
            <a:avLst/>
          </a:prstGeom>
          <a:ln>
            <a:solidFill/>
            <a:prstDash val="lgDash"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63" name="Shape 863"/>
          <p:cNvSpPr/>
          <p:nvPr/>
        </p:nvSpPr>
        <p:spPr>
          <a:xfrm>
            <a:off x="685800" y="2971799"/>
            <a:ext cx="1066800" cy="990602"/>
          </a:xfrm>
          <a:prstGeom prst="line">
            <a:avLst/>
          </a:prstGeom>
          <a:ln w="28575">
            <a:solidFill>
              <a:srgbClr val="F07F09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64" name="Shape 864"/>
          <p:cNvSpPr/>
          <p:nvPr/>
        </p:nvSpPr>
        <p:spPr>
          <a:xfrm flipV="1">
            <a:off x="2743200" y="2743200"/>
            <a:ext cx="990601" cy="685800"/>
          </a:xfrm>
          <a:prstGeom prst="line">
            <a:avLst/>
          </a:prstGeom>
          <a:ln w="28575">
            <a:solidFill>
              <a:srgbClr val="F07F09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65" name="Shape 865"/>
          <p:cNvSpPr/>
          <p:nvPr/>
        </p:nvSpPr>
        <p:spPr>
          <a:xfrm>
            <a:off x="6019800" y="2666999"/>
            <a:ext cx="990601" cy="762002"/>
          </a:xfrm>
          <a:prstGeom prst="line">
            <a:avLst/>
          </a:prstGeom>
          <a:ln w="28575">
            <a:solidFill>
              <a:srgbClr val="F07F09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66" name="Shape 866"/>
          <p:cNvSpPr/>
          <p:nvPr/>
        </p:nvSpPr>
        <p:spPr>
          <a:xfrm flipV="1">
            <a:off x="7543800" y="2743199"/>
            <a:ext cx="990601" cy="838202"/>
          </a:xfrm>
          <a:prstGeom prst="line">
            <a:avLst/>
          </a:prstGeom>
          <a:ln w="28575">
            <a:solidFill>
              <a:srgbClr val="F07F09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67" name="Shape 867"/>
          <p:cNvSpPr/>
          <p:nvPr/>
        </p:nvSpPr>
        <p:spPr>
          <a:xfrm>
            <a:off x="1752600" y="3733800"/>
            <a:ext cx="533400" cy="266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>
              <a:defRPr sz="1200">
                <a:solidFill>
                  <a:srgbClr val="0000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effectLst/>
              </a:defRPr>
            </a:pPr>
            <a:r>
              <a:rPr sz="1200" b="1">
                <a:effectLst>
                  <a:outerShdw blurRad="38100" dist="38100" dir="2700000" rotWithShape="0">
                    <a:srgbClr val="FFFFFF"/>
                  </a:outerShdw>
                </a:effectLst>
              </a:rPr>
              <a:t>D$1</a:t>
            </a:r>
          </a:p>
        </p:txBody>
      </p:sp>
      <p:sp>
        <p:nvSpPr>
          <p:cNvPr id="868" name="Shape 868"/>
          <p:cNvSpPr/>
          <p:nvPr/>
        </p:nvSpPr>
        <p:spPr>
          <a:xfrm>
            <a:off x="3886200" y="2895600"/>
            <a:ext cx="762000" cy="266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>
              <a:defRPr sz="1200">
                <a:solidFill>
                  <a:srgbClr val="0000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effectLst/>
              </a:defRPr>
            </a:pPr>
            <a:r>
              <a:rPr sz="1200" b="1">
                <a:effectLst>
                  <a:outerShdw blurRad="38100" dist="38100" dir="2700000" rotWithShape="0">
                    <a:srgbClr val="FFFFFF"/>
                  </a:outerShdw>
                </a:effectLst>
              </a:rPr>
              <a:t>SYen</a:t>
            </a:r>
          </a:p>
        </p:txBody>
      </p:sp>
      <p:sp>
        <p:nvSpPr>
          <p:cNvPr id="869" name="Shape 869"/>
          <p:cNvSpPr/>
          <p:nvPr/>
        </p:nvSpPr>
        <p:spPr>
          <a:xfrm>
            <a:off x="7924800" y="2286000"/>
            <a:ext cx="762000" cy="266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>
              <a:defRPr sz="1200">
                <a:solidFill>
                  <a:srgbClr val="0000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effectLst/>
              </a:defRPr>
            </a:pPr>
            <a:r>
              <a:rPr sz="1200" b="1">
                <a:effectLst>
                  <a:outerShdw blurRad="38100" dist="38100" dir="2700000" rotWithShape="0">
                    <a:srgbClr val="FFFFFF"/>
                  </a:outerShdw>
                </a:effectLst>
              </a:rPr>
              <a:t>SYen</a:t>
            </a:r>
          </a:p>
        </p:txBody>
      </p:sp>
      <p:sp>
        <p:nvSpPr>
          <p:cNvPr id="870" name="Shape 870"/>
          <p:cNvSpPr/>
          <p:nvPr/>
        </p:nvSpPr>
        <p:spPr>
          <a:xfrm>
            <a:off x="6705600" y="3352800"/>
            <a:ext cx="685800" cy="266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>
              <a:defRPr sz="1200">
                <a:solidFill>
                  <a:srgbClr val="0000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effectLst/>
              </a:defRPr>
            </a:pPr>
            <a:r>
              <a:rPr sz="1200" b="1">
                <a:effectLst>
                  <a:outerShdw blurRad="38100" dist="38100" dir="2700000" rotWithShape="0">
                    <a:srgbClr val="FFFFFF"/>
                  </a:outerShdw>
                </a:effectLst>
              </a:rPr>
              <a:t>D$1</a:t>
            </a:r>
          </a:p>
        </p:txBody>
      </p:sp>
      <p:sp>
        <p:nvSpPr>
          <p:cNvPr id="871" name="Shape 871"/>
          <p:cNvSpPr/>
          <p:nvPr/>
        </p:nvSpPr>
        <p:spPr>
          <a:xfrm flipH="1">
            <a:off x="4648200" y="1752600"/>
            <a:ext cx="1" cy="4419600"/>
          </a:xfrm>
          <a:prstGeom prst="line">
            <a:avLst/>
          </a:prstGeom>
          <a:ln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72" name="Shape 872"/>
          <p:cNvSpPr/>
          <p:nvPr/>
        </p:nvSpPr>
        <p:spPr>
          <a:xfrm>
            <a:off x="685800" y="4800600"/>
            <a:ext cx="3598439" cy="1155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b="1"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rPr>
              <a:t>RIR decreases, demand for $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0">
              <a:defRPr sz="1800" b="0">
                <a:solidFill>
                  <a:srgbClr val="000000"/>
                </a:solidFill>
              </a:defRPr>
            </a:pPr>
            <a:r>
              <a:rPr b="1"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rPr>
              <a:t>decreases, $ depreciates,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0">
              <a:defRPr sz="1800" b="0">
                <a:solidFill>
                  <a:srgbClr val="000000"/>
                </a:solidFill>
              </a:defRPr>
            </a:pPr>
            <a:r>
              <a:rPr b="1"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rPr>
              <a:t>exports increase and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0">
              <a:defRPr sz="1800" b="0">
                <a:solidFill>
                  <a:srgbClr val="000000"/>
                </a:solidFill>
              </a:defRPr>
            </a:pPr>
            <a:r>
              <a:rPr b="1"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rPr>
              <a:t>imports decrease, Xn increases </a:t>
            </a:r>
          </a:p>
        </p:txBody>
      </p:sp>
      <p:sp>
        <p:nvSpPr>
          <p:cNvPr id="873" name="Shape 873"/>
          <p:cNvSpPr/>
          <p:nvPr/>
        </p:nvSpPr>
        <p:spPr>
          <a:xfrm>
            <a:off x="4800600" y="4724400"/>
            <a:ext cx="4068475" cy="1155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b="1"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rPr>
              <a:t>NIR and RIR increases, demand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0">
              <a:defRPr sz="1800" b="0">
                <a:solidFill>
                  <a:srgbClr val="000000"/>
                </a:solidFill>
              </a:defRPr>
            </a:pPr>
            <a:r>
              <a:rPr b="1"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rPr>
              <a:t> for $ increases, $ appreciates,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0">
              <a:defRPr sz="1800" b="0">
                <a:solidFill>
                  <a:srgbClr val="000000"/>
                </a:solidFill>
              </a:defRPr>
            </a:pPr>
            <a:r>
              <a:rPr b="1"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rPr>
              <a:t>exports decrease, imports increase,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0">
              <a:defRPr sz="1800" b="0">
                <a:solidFill>
                  <a:srgbClr val="000000"/>
                </a:solidFill>
              </a:defRPr>
            </a:pPr>
            <a:r>
              <a:rPr b="1"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rPr>
              <a:t>Xn decreases</a:t>
            </a:r>
          </a:p>
        </p:txBody>
      </p:sp>
      <p:sp>
        <p:nvSpPr>
          <p:cNvPr id="874" name="Shape 874"/>
          <p:cNvSpPr/>
          <p:nvPr/>
        </p:nvSpPr>
        <p:spPr>
          <a:xfrm>
            <a:off x="0" y="2514600"/>
            <a:ext cx="502330" cy="266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200">
                <a:solidFill>
                  <a:srgbClr val="0000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effectLst/>
              </a:defRPr>
            </a:pPr>
            <a:r>
              <a:rPr sz="1200" b="1">
                <a:effectLst>
                  <a:outerShdw blurRad="38100" dist="38100" dir="2700000" rotWithShape="0">
                    <a:srgbClr val="FFFFFF"/>
                  </a:outerShdw>
                </a:effectLst>
              </a:rPr>
              <a:t>Yen/$</a:t>
            </a:r>
          </a:p>
        </p:txBody>
      </p:sp>
      <p:sp>
        <p:nvSpPr>
          <p:cNvPr id="875" name="Shape 875"/>
          <p:cNvSpPr/>
          <p:nvPr/>
        </p:nvSpPr>
        <p:spPr>
          <a:xfrm flipH="1">
            <a:off x="609600" y="3354070"/>
            <a:ext cx="457200" cy="1"/>
          </a:xfrm>
          <a:prstGeom prst="line">
            <a:avLst/>
          </a:prstGeom>
          <a:ln>
            <a:solidFill/>
            <a:prstDash val="lgDash"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76" name="Shape 876"/>
          <p:cNvSpPr/>
          <p:nvPr/>
        </p:nvSpPr>
        <p:spPr>
          <a:xfrm flipH="1">
            <a:off x="1143635" y="3429634"/>
            <a:ext cx="1" cy="609601"/>
          </a:xfrm>
          <a:prstGeom prst="line">
            <a:avLst/>
          </a:prstGeom>
          <a:ln>
            <a:solidFill/>
            <a:prstDash val="lgDash"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77" name="Shape 877"/>
          <p:cNvSpPr/>
          <p:nvPr/>
        </p:nvSpPr>
        <p:spPr>
          <a:xfrm flipH="1">
            <a:off x="532606" y="3048794"/>
            <a:ext cx="1588" cy="457201"/>
          </a:xfrm>
          <a:prstGeom prst="line">
            <a:avLst/>
          </a:prstGeom>
          <a:ln w="19050">
            <a:solidFill/>
            <a:tailEnd type="triangle"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78" name="Shape 878"/>
          <p:cNvSpPr/>
          <p:nvPr/>
        </p:nvSpPr>
        <p:spPr>
          <a:xfrm flipH="1" flipV="1">
            <a:off x="990600" y="4114800"/>
            <a:ext cx="533401" cy="1589"/>
          </a:xfrm>
          <a:prstGeom prst="line">
            <a:avLst/>
          </a:prstGeom>
          <a:ln w="19050">
            <a:solidFill/>
            <a:tailEnd type="triangle"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79" name="Shape 879"/>
          <p:cNvSpPr/>
          <p:nvPr/>
        </p:nvSpPr>
        <p:spPr>
          <a:xfrm flipH="1">
            <a:off x="2590800" y="3125470"/>
            <a:ext cx="533400" cy="1"/>
          </a:xfrm>
          <a:prstGeom prst="line">
            <a:avLst/>
          </a:prstGeom>
          <a:ln>
            <a:solidFill/>
            <a:prstDash val="lgDash"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80" name="Shape 880"/>
          <p:cNvSpPr/>
          <p:nvPr/>
        </p:nvSpPr>
        <p:spPr>
          <a:xfrm>
            <a:off x="3124835" y="3201034"/>
            <a:ext cx="1" cy="838201"/>
          </a:xfrm>
          <a:prstGeom prst="line">
            <a:avLst/>
          </a:prstGeom>
          <a:ln>
            <a:solidFill/>
            <a:prstDash val="lgDash"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81" name="Shape 881"/>
          <p:cNvSpPr/>
          <p:nvPr/>
        </p:nvSpPr>
        <p:spPr>
          <a:xfrm flipH="1" flipV="1">
            <a:off x="761999" y="2971799"/>
            <a:ext cx="457201" cy="1589"/>
          </a:xfrm>
          <a:prstGeom prst="line">
            <a:avLst/>
          </a:prstGeom>
          <a:ln w="19050">
            <a:solidFill/>
            <a:tailEnd type="triangle"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82" name="Shape 882"/>
          <p:cNvSpPr/>
          <p:nvPr/>
        </p:nvSpPr>
        <p:spPr>
          <a:xfrm flipV="1">
            <a:off x="2437605" y="3048793"/>
            <a:ext cx="1589" cy="381001"/>
          </a:xfrm>
          <a:prstGeom prst="line">
            <a:avLst/>
          </a:prstGeom>
          <a:ln w="19050">
            <a:solidFill/>
            <a:tailEnd type="triangle"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83" name="Shape 883"/>
          <p:cNvSpPr/>
          <p:nvPr/>
        </p:nvSpPr>
        <p:spPr>
          <a:xfrm flipH="1" flipV="1">
            <a:off x="3048794" y="4190205"/>
            <a:ext cx="371476" cy="1589"/>
          </a:xfrm>
          <a:prstGeom prst="line">
            <a:avLst/>
          </a:prstGeom>
          <a:ln w="19050">
            <a:solidFill/>
            <a:tailEnd type="triangle"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84" name="Shape 884"/>
          <p:cNvSpPr/>
          <p:nvPr/>
        </p:nvSpPr>
        <p:spPr>
          <a:xfrm>
            <a:off x="5943600" y="2895599"/>
            <a:ext cx="304801" cy="1589"/>
          </a:xfrm>
          <a:prstGeom prst="line">
            <a:avLst/>
          </a:prstGeom>
          <a:ln w="19050">
            <a:solidFill/>
            <a:tailEnd type="triangle"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85" name="Shape 885"/>
          <p:cNvSpPr/>
          <p:nvPr/>
        </p:nvSpPr>
        <p:spPr>
          <a:xfrm flipV="1">
            <a:off x="5257006" y="2972593"/>
            <a:ext cx="1589" cy="381001"/>
          </a:xfrm>
          <a:prstGeom prst="line">
            <a:avLst/>
          </a:prstGeom>
          <a:ln w="19050">
            <a:solidFill/>
            <a:tailEnd type="triangle"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86" name="Shape 886"/>
          <p:cNvSpPr/>
          <p:nvPr/>
        </p:nvSpPr>
        <p:spPr>
          <a:xfrm>
            <a:off x="6096000" y="4114800"/>
            <a:ext cx="533401" cy="1589"/>
          </a:xfrm>
          <a:prstGeom prst="line">
            <a:avLst/>
          </a:prstGeom>
          <a:ln w="19050">
            <a:solidFill/>
            <a:tailEnd type="triangle"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87" name="Shape 887"/>
          <p:cNvSpPr/>
          <p:nvPr/>
        </p:nvSpPr>
        <p:spPr>
          <a:xfrm flipH="1">
            <a:off x="5486400" y="3049270"/>
            <a:ext cx="990600" cy="1"/>
          </a:xfrm>
          <a:prstGeom prst="line">
            <a:avLst/>
          </a:prstGeom>
          <a:ln>
            <a:solidFill/>
            <a:prstDash val="lgDash"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88" name="Shape 888"/>
          <p:cNvSpPr/>
          <p:nvPr/>
        </p:nvSpPr>
        <p:spPr>
          <a:xfrm>
            <a:off x="6553834" y="3048634"/>
            <a:ext cx="1" cy="838201"/>
          </a:xfrm>
          <a:prstGeom prst="line">
            <a:avLst/>
          </a:prstGeom>
          <a:ln>
            <a:solidFill/>
            <a:prstDash val="lgDash"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89" name="Shape 889"/>
          <p:cNvSpPr/>
          <p:nvPr/>
        </p:nvSpPr>
        <p:spPr>
          <a:xfrm>
            <a:off x="7773034" y="3048634"/>
            <a:ext cx="1" cy="914401"/>
          </a:xfrm>
          <a:prstGeom prst="line">
            <a:avLst/>
          </a:prstGeom>
          <a:ln>
            <a:solidFill/>
            <a:prstDash val="lgDash"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90" name="Shape 890"/>
          <p:cNvSpPr/>
          <p:nvPr/>
        </p:nvSpPr>
        <p:spPr>
          <a:xfrm flipH="1">
            <a:off x="7391400" y="2973070"/>
            <a:ext cx="381000" cy="1"/>
          </a:xfrm>
          <a:prstGeom prst="line">
            <a:avLst/>
          </a:prstGeom>
          <a:ln>
            <a:solidFill/>
            <a:prstDash val="lgDash"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91" name="Shape 891"/>
          <p:cNvSpPr/>
          <p:nvPr/>
        </p:nvSpPr>
        <p:spPr>
          <a:xfrm flipV="1">
            <a:off x="7238205" y="2896393"/>
            <a:ext cx="1589" cy="457201"/>
          </a:xfrm>
          <a:prstGeom prst="line">
            <a:avLst/>
          </a:prstGeom>
          <a:ln w="19050">
            <a:solidFill/>
            <a:tailEnd type="triangle"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92" name="Shape 892"/>
          <p:cNvSpPr/>
          <p:nvPr/>
        </p:nvSpPr>
        <p:spPr>
          <a:xfrm>
            <a:off x="7619999" y="4114800"/>
            <a:ext cx="447676" cy="1589"/>
          </a:xfrm>
          <a:prstGeom prst="line">
            <a:avLst/>
          </a:prstGeom>
          <a:ln w="19050">
            <a:solidFill/>
            <a:tailEnd type="triangle"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93" name="Shape 893"/>
          <p:cNvSpPr/>
          <p:nvPr/>
        </p:nvSpPr>
        <p:spPr>
          <a:xfrm>
            <a:off x="7924799" y="2971799"/>
            <a:ext cx="304801" cy="1589"/>
          </a:xfrm>
          <a:prstGeom prst="line">
            <a:avLst/>
          </a:prstGeom>
          <a:ln>
            <a:solidFill/>
            <a:prstDash val="lgDash"/>
            <a:tailEnd type="triangle"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94" name="Shape 894"/>
          <p:cNvSpPr/>
          <p:nvPr/>
        </p:nvSpPr>
        <p:spPr>
          <a:xfrm>
            <a:off x="3948486" y="1402831"/>
            <a:ext cx="1257187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2000" b="0">
                <a:solidFill>
                  <a:srgbClr val="F07F09"/>
                </a:solidFill>
                <a:effectLst>
                  <a:outerShdw blurRad="38100" dist="38100" dir="2700000" rotWithShape="0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2000">
                <a:solidFill>
                  <a:srgbClr val="F07F09"/>
                </a:solidFill>
                <a:effectLst>
                  <a:outerShdw blurRad="38100" dist="38100" dir="2700000" rotWithShape="0">
                    <a:srgbClr val="000000"/>
                  </a:outerShdw>
                </a:effectLst>
              </a:rPr>
              <a:t>Xn Effects</a:t>
            </a:r>
          </a:p>
        </p:txBody>
      </p:sp>
    </p:spTree>
  </p:cSld>
  <p:clrMapOvr>
    <a:masterClrMapping/>
  </p:clrMapOvr>
  <p:transition spd="med"/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6" name="Shape 896"/>
          <p:cNvSpPr>
            <a:spLocks noGrp="1"/>
          </p:cNvSpPr>
          <p:nvPr>
            <p:ph type="title"/>
          </p:nvPr>
        </p:nvSpPr>
        <p:spPr>
          <a:xfrm>
            <a:off x="503237" y="5132238"/>
            <a:ext cx="8183563" cy="905025"/>
          </a:xfrm>
          <a:prstGeom prst="rect">
            <a:avLst/>
          </a:prstGeom>
        </p:spPr>
        <p:txBody>
          <a:bodyPr/>
          <a:lstStyle>
            <a:lvl1pPr algn="ctr"/>
          </a:lstStyle>
          <a:p>
            <a:pPr lvl="0">
              <a:defRPr sz="1800" b="0">
                <a:solidFill>
                  <a:srgbClr val="000000"/>
                </a:solidFill>
                <a:effectLst/>
              </a:defRPr>
            </a:pPr>
            <a:r>
              <a:rPr sz="3600" b="1">
                <a:solidFill>
                  <a:srgbClr val="FF8D3E"/>
                </a:solidFill>
                <a:effectLst>
                  <a:outerShdw blurRad="50800" dist="22860" dir="5400000" rotWithShape="0">
                    <a:srgbClr val="000000">
                      <a:alpha val="55000"/>
                    </a:srgbClr>
                  </a:outerShdw>
                </a:effectLst>
              </a:rPr>
              <a:t>Balance of Payments</a:t>
            </a:r>
          </a:p>
        </p:txBody>
      </p:sp>
      <p:sp>
        <p:nvSpPr>
          <p:cNvPr id="897" name="Shape 897"/>
          <p:cNvSpPr>
            <a:spLocks noGrp="1"/>
          </p:cNvSpPr>
          <p:nvPr>
            <p:ph type="sldNum" sz="quarter" idx="2"/>
          </p:nvPr>
        </p:nvSpPr>
        <p:spPr>
          <a:xfrm>
            <a:off x="8348663" y="6233159"/>
            <a:ext cx="457201" cy="2438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/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000">
                <a:solidFill>
                  <a:srgbClr val="A6A299"/>
                </a:solidFill>
              </a:rPr>
              <a:t>59</a:t>
            </a:fld>
            <a:endParaRPr sz="1000">
              <a:solidFill>
                <a:srgbClr val="A6A299"/>
              </a:solidFill>
            </a:endParaRPr>
          </a:p>
        </p:txBody>
      </p:sp>
      <p:sp>
        <p:nvSpPr>
          <p:cNvPr id="898" name="Shape 898"/>
          <p:cNvSpPr/>
          <p:nvPr/>
        </p:nvSpPr>
        <p:spPr>
          <a:xfrm>
            <a:off x="1474193" y="460020"/>
            <a:ext cx="5651339" cy="4663441"/>
          </a:xfrm>
          <a:prstGeom prst="rect">
            <a:avLst/>
          </a:prstGeom>
          <a:ln w="12700">
            <a:miter lim="400000"/>
          </a:ln>
          <a:effectLst>
            <a:outerShdw blurRad="63500" dist="38100" dir="5400000" rotWithShape="0">
              <a:srgbClr val="000000">
                <a:alpha val="67671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lvl="0" algn="ctr">
              <a:defRPr sz="1800" b="0">
                <a:solidFill>
                  <a:srgbClr val="000000"/>
                </a:solidFill>
              </a:defRPr>
            </a:pPr>
            <a:r>
              <a:rPr sz="2100" b="1">
                <a:solidFill>
                  <a:srgbClr val="FF8900"/>
                </a:solidFill>
              </a:rPr>
              <a:t>Two Major Accounts</a:t>
            </a:r>
          </a:p>
          <a:p>
            <a:pPr lvl="0">
              <a:defRPr sz="1800" b="0">
                <a:solidFill>
                  <a:srgbClr val="000000"/>
                </a:solidFill>
              </a:defRPr>
            </a:pPr>
            <a:endParaRPr sz="2100" b="1">
              <a:solidFill>
                <a:srgbClr val="FF8900"/>
              </a:solidFill>
            </a:endParaRPr>
          </a:p>
          <a:p>
            <a:pPr lvl="0">
              <a:defRPr sz="1800" b="0">
                <a:solidFill>
                  <a:srgbClr val="000000"/>
                </a:solidFill>
              </a:defRPr>
            </a:pPr>
            <a:endParaRPr sz="2100" b="1">
              <a:solidFill>
                <a:srgbClr val="FF8900"/>
              </a:solidFill>
            </a:endParaRPr>
          </a:p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300" b="1">
                <a:solidFill>
                  <a:srgbClr val="FF8900"/>
                </a:solidFill>
              </a:rPr>
              <a:t>Current Account</a:t>
            </a:r>
          </a:p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100" b="1">
                <a:solidFill>
                  <a:srgbClr val="FF8900"/>
                </a:solidFill>
              </a:rPr>
              <a:t>     </a:t>
            </a:r>
            <a:r>
              <a:rPr b="1" i="1">
                <a:solidFill>
                  <a:srgbClr val="050D06"/>
                </a:solidFill>
              </a:rPr>
              <a:t>Exports   +</a:t>
            </a:r>
          </a:p>
          <a:p>
            <a:pPr lvl="0">
              <a:defRPr sz="1800" b="0">
                <a:solidFill>
                  <a:srgbClr val="000000"/>
                </a:solidFill>
              </a:defRPr>
            </a:pPr>
            <a:r>
              <a:rPr b="1" i="1">
                <a:solidFill>
                  <a:srgbClr val="050D06"/>
                </a:solidFill>
              </a:rPr>
              <a:t>     Imports    -</a:t>
            </a:r>
          </a:p>
          <a:p>
            <a:pPr lvl="0">
              <a:defRPr sz="1800" b="0">
                <a:solidFill>
                  <a:srgbClr val="000000"/>
                </a:solidFill>
              </a:defRPr>
            </a:pPr>
            <a:r>
              <a:rPr b="1" i="1">
                <a:solidFill>
                  <a:srgbClr val="050D06"/>
                </a:solidFill>
              </a:rPr>
              <a:t>     Net Income</a:t>
            </a:r>
          </a:p>
          <a:p>
            <a:pPr lvl="0">
              <a:defRPr sz="1800" b="0">
                <a:solidFill>
                  <a:srgbClr val="000000"/>
                </a:solidFill>
              </a:defRPr>
            </a:pPr>
            <a:r>
              <a:rPr b="1" i="1">
                <a:solidFill>
                  <a:srgbClr val="050D06"/>
                </a:solidFill>
              </a:rPr>
              <a:t>     Net Transfers</a:t>
            </a:r>
          </a:p>
          <a:p>
            <a:pPr lvl="0">
              <a:defRPr sz="1800" b="0">
                <a:solidFill>
                  <a:srgbClr val="000000"/>
                </a:solidFill>
              </a:defRPr>
            </a:pPr>
            <a:r>
              <a:rPr b="1" i="1">
                <a:solidFill>
                  <a:srgbClr val="050D06"/>
                </a:solidFill>
              </a:rPr>
              <a:t>                          </a:t>
            </a:r>
            <a:r>
              <a:rPr sz="1600" b="1" i="1">
                <a:solidFill>
                  <a:srgbClr val="FF8900"/>
                </a:solidFill>
              </a:rPr>
              <a:t>Balance on Current Account</a:t>
            </a:r>
            <a:endParaRPr b="1" i="1">
              <a:solidFill>
                <a:srgbClr val="FF8900"/>
              </a:solidFill>
            </a:endParaRPr>
          </a:p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300" b="1">
                <a:solidFill>
                  <a:srgbClr val="FF8900"/>
                </a:solidFill>
              </a:rPr>
              <a:t>Financial Account</a:t>
            </a:r>
          </a:p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300" b="1">
                <a:solidFill>
                  <a:srgbClr val="FF8900"/>
                </a:solidFill>
              </a:rPr>
              <a:t>     </a:t>
            </a:r>
            <a:r>
              <a:rPr b="1" i="1">
                <a:solidFill>
                  <a:srgbClr val="050D06"/>
                </a:solidFill>
              </a:rPr>
              <a:t>Foreign owned US assets  +</a:t>
            </a:r>
          </a:p>
          <a:p>
            <a:pPr lvl="0">
              <a:defRPr sz="1800" b="0">
                <a:solidFill>
                  <a:srgbClr val="000000"/>
                </a:solidFill>
              </a:defRPr>
            </a:pPr>
            <a:r>
              <a:rPr b="1" i="1">
                <a:solidFill>
                  <a:srgbClr val="050D06"/>
                </a:solidFill>
              </a:rPr>
              <a:t>       (portfolio and real assets)</a:t>
            </a:r>
          </a:p>
          <a:p>
            <a:pPr lvl="0">
              <a:defRPr sz="1800" b="0">
                <a:solidFill>
                  <a:srgbClr val="000000"/>
                </a:solidFill>
              </a:defRPr>
            </a:pPr>
            <a:r>
              <a:rPr b="1" i="1">
                <a:solidFill>
                  <a:srgbClr val="050D06"/>
                </a:solidFill>
              </a:rPr>
              <a:t>      Us owned assets abroad     -</a:t>
            </a:r>
          </a:p>
          <a:p>
            <a:pPr lvl="0">
              <a:defRPr sz="1800" b="0">
                <a:solidFill>
                  <a:srgbClr val="000000"/>
                </a:solidFill>
              </a:defRPr>
            </a:pPr>
            <a:r>
              <a:rPr b="1" i="1">
                <a:solidFill>
                  <a:srgbClr val="050D06"/>
                </a:solidFill>
              </a:rPr>
              <a:t>      (portfolio and real assets)</a:t>
            </a:r>
          </a:p>
          <a:p>
            <a:pPr lvl="0">
              <a:defRPr sz="1800" b="0">
                <a:solidFill>
                  <a:srgbClr val="000000"/>
                </a:solidFill>
              </a:defRPr>
            </a:pPr>
            <a:r>
              <a:rPr b="1" i="1">
                <a:solidFill>
                  <a:srgbClr val="050D06"/>
                </a:solidFill>
              </a:rPr>
              <a:t>                            </a:t>
            </a:r>
            <a:r>
              <a:rPr sz="1600" b="1" i="1">
                <a:solidFill>
                  <a:srgbClr val="FF8900"/>
                </a:solidFill>
              </a:rPr>
              <a:t>Balance on Financial Account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>
            <a:spLocks noGrp="1"/>
          </p:cNvSpPr>
          <p:nvPr>
            <p:ph type="title" idx="4294967295"/>
          </p:nvPr>
        </p:nvSpPr>
        <p:spPr>
          <a:xfrm>
            <a:off x="722312" y="1820863"/>
            <a:ext cx="7772401" cy="1828801"/>
          </a:xfrm>
          <a:prstGeom prst="rect">
            <a:avLst/>
          </a:prstGeom>
        </p:spPr>
        <p:txBody>
          <a:bodyPr/>
          <a:lstStyle/>
          <a:p>
            <a:pPr lvl="0" algn="ctr">
              <a:defRPr sz="1800" b="0">
                <a:solidFill>
                  <a:srgbClr val="000000"/>
                </a:solidFill>
                <a:effectLst/>
              </a:defRPr>
            </a:pPr>
            <a:r>
              <a:rPr sz="4500" b="1">
                <a:solidFill>
                  <a:srgbClr val="FF8D3E"/>
                </a:solidFill>
                <a:effectLst>
                  <a:outerShdw blurRad="38100" dist="38100" dir="2700000" rotWithShape="0">
                    <a:srgbClr val="000000"/>
                  </a:outerShdw>
                </a:effectLst>
              </a:rPr>
              <a:t>Models in</a:t>
            </a:r>
            <a:br>
              <a:rPr sz="4500" b="1">
                <a:solidFill>
                  <a:srgbClr val="FF8D3E"/>
                </a:solidFill>
                <a:effectLst>
                  <a:outerShdw blurRad="38100" dist="38100" dir="2700000" rotWithShape="0">
                    <a:srgbClr val="000000"/>
                  </a:outerShdw>
                </a:effectLst>
              </a:rPr>
            </a:br>
            <a:r>
              <a:rPr sz="4500" b="1">
                <a:solidFill>
                  <a:srgbClr val="FF8D3E"/>
                </a:solidFill>
                <a:effectLst>
                  <a:outerShdw blurRad="38100" dist="38100" dir="2700000" rotWithShape="0">
                    <a:srgbClr val="000000"/>
                  </a:outerShdw>
                </a:effectLst>
              </a:rPr>
              <a:t> AP Macroeconomics</a:t>
            </a:r>
          </a:p>
        </p:txBody>
      </p:sp>
    </p:spTree>
  </p:cSld>
  <p:clrMapOvr>
    <a:masterClrMapping/>
  </p:clrMapOvr>
  <p:transition spd="med"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0" name="Shape 900"/>
          <p:cNvSpPr>
            <a:spLocks noGrp="1"/>
          </p:cNvSpPr>
          <p:nvPr>
            <p:ph type="title"/>
          </p:nvPr>
        </p:nvSpPr>
        <p:spPr>
          <a:xfrm>
            <a:off x="1456323" y="4999280"/>
            <a:ext cx="8183563" cy="1110287"/>
          </a:xfrm>
          <a:prstGeom prst="rect">
            <a:avLst/>
          </a:prstGeom>
        </p:spPr>
        <p:txBody>
          <a:bodyPr/>
          <a:lstStyle/>
          <a:p>
            <a:pPr lvl="0">
              <a:defRPr sz="1800" b="0">
                <a:solidFill>
                  <a:srgbClr val="000000"/>
                </a:solidFill>
                <a:effectLst/>
              </a:defRPr>
            </a:pPr>
            <a:r>
              <a:rPr sz="3600" b="1">
                <a:solidFill>
                  <a:srgbClr val="FF8D3E"/>
                </a:solidFill>
                <a:effectLst>
                  <a:outerShdw blurRad="50800" dist="22860" dir="5400000" rotWithShape="0">
                    <a:srgbClr val="000000">
                      <a:alpha val="55000"/>
                    </a:srgbClr>
                  </a:outerShdw>
                </a:effectLst>
              </a:rPr>
              <a:t>Balance of payments</a:t>
            </a:r>
          </a:p>
        </p:txBody>
      </p:sp>
      <p:sp>
        <p:nvSpPr>
          <p:cNvPr id="901" name="Shape 901"/>
          <p:cNvSpPr>
            <a:spLocks noGrp="1"/>
          </p:cNvSpPr>
          <p:nvPr>
            <p:ph type="sldNum" sz="quarter" idx="2"/>
          </p:nvPr>
        </p:nvSpPr>
        <p:spPr>
          <a:xfrm>
            <a:off x="8348663" y="6233159"/>
            <a:ext cx="457201" cy="2438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/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000">
                <a:solidFill>
                  <a:srgbClr val="A6A299"/>
                </a:solidFill>
              </a:rPr>
              <a:t>60</a:t>
            </a:fld>
            <a:endParaRPr sz="1000">
              <a:solidFill>
                <a:srgbClr val="A6A299"/>
              </a:solidFill>
            </a:endParaRPr>
          </a:p>
        </p:txBody>
      </p:sp>
      <p:sp>
        <p:nvSpPr>
          <p:cNvPr id="902" name="Shape 902"/>
          <p:cNvSpPr/>
          <p:nvPr/>
        </p:nvSpPr>
        <p:spPr>
          <a:xfrm>
            <a:off x="1014348" y="1354034"/>
            <a:ext cx="7206461" cy="3266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100" b="1">
                <a:solidFill>
                  <a:srgbClr val="FF8900"/>
                </a:solidFill>
              </a:rPr>
              <a:t>        Current Account + Financial Account </a:t>
            </a:r>
          </a:p>
          <a:p>
            <a:pPr lvl="0" algn="ctr">
              <a:defRPr sz="1800" b="0">
                <a:solidFill>
                  <a:srgbClr val="000000"/>
                </a:solidFill>
              </a:defRPr>
            </a:pPr>
            <a:r>
              <a:rPr sz="2100" b="1">
                <a:solidFill>
                  <a:srgbClr val="FF8900"/>
                </a:solidFill>
              </a:rPr>
              <a:t>MUST equal zero</a:t>
            </a:r>
          </a:p>
          <a:p>
            <a:pPr lvl="0" algn="ctr">
              <a:defRPr sz="1800" b="0">
                <a:solidFill>
                  <a:srgbClr val="000000"/>
                </a:solidFill>
              </a:defRPr>
            </a:pPr>
            <a:endParaRPr sz="2100" b="1">
              <a:solidFill>
                <a:srgbClr val="FF8900"/>
              </a:solidFill>
            </a:endParaRPr>
          </a:p>
          <a:p>
            <a:pPr lvl="0" algn="ctr">
              <a:defRPr sz="1800" b="0">
                <a:solidFill>
                  <a:srgbClr val="000000"/>
                </a:solidFill>
              </a:defRPr>
            </a:pPr>
            <a:endParaRPr sz="2100" b="1">
              <a:solidFill>
                <a:srgbClr val="FF8900"/>
              </a:solidFill>
            </a:endParaRPr>
          </a:p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100" b="1">
                <a:solidFill>
                  <a:srgbClr val="FF8900"/>
                </a:solidFill>
              </a:rPr>
              <a:t>If Current Account is in deficit then</a:t>
            </a:r>
          </a:p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100" b="1">
                <a:solidFill>
                  <a:srgbClr val="FF8900"/>
                </a:solidFill>
              </a:rPr>
              <a:t> Financial Account will be an offsetting surplus</a:t>
            </a:r>
          </a:p>
          <a:p>
            <a:pPr lvl="0">
              <a:defRPr sz="1800" b="0">
                <a:solidFill>
                  <a:srgbClr val="000000"/>
                </a:solidFill>
              </a:defRPr>
            </a:pPr>
            <a:endParaRPr sz="2100" b="1">
              <a:solidFill>
                <a:srgbClr val="FF8900"/>
              </a:solidFill>
            </a:endParaRPr>
          </a:p>
          <a:p>
            <a:pPr lvl="0">
              <a:defRPr sz="1800" b="0">
                <a:solidFill>
                  <a:srgbClr val="000000"/>
                </a:solidFill>
              </a:defRPr>
            </a:pPr>
            <a:endParaRPr sz="2100" b="1">
              <a:solidFill>
                <a:srgbClr val="FF8900"/>
              </a:solidFill>
            </a:endParaRPr>
          </a:p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100" b="1">
                <a:solidFill>
                  <a:srgbClr val="FF8900"/>
                </a:solidFill>
              </a:rPr>
              <a:t>If Current Account is in surplus then </a:t>
            </a:r>
          </a:p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100" b="1">
                <a:solidFill>
                  <a:srgbClr val="FF8900"/>
                </a:solidFill>
              </a:rPr>
              <a:t>Financial Account will be an offsetting deficit</a:t>
            </a:r>
          </a:p>
        </p:txBody>
      </p:sp>
    </p:spTree>
  </p:cSld>
  <p:clrMapOvr>
    <a:masterClrMapping/>
  </p:clrMapOvr>
  <p:transition spd="med"/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4" name="Shape 904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lvl="0" indent="0" algn="ctr">
              <a:spcBef>
                <a:spcPts val="0"/>
              </a:spcBef>
              <a:buSzTx/>
              <a:buNone/>
              <a:defRPr sz="1800"/>
            </a:pPr>
            <a:endParaRPr sz="3200" b="1">
              <a:solidFill>
                <a:srgbClr val="FF8D3E"/>
              </a:solidFill>
              <a:effectLst>
                <a:outerShdw blurRad="50800" dist="22860" dir="5400000" rotWithShape="0">
                  <a:srgbClr val="000000">
                    <a:alpha val="55000"/>
                  </a:srgbClr>
                </a:outerShdw>
              </a:effectLst>
            </a:endParaRPr>
          </a:p>
          <a:p>
            <a:pPr marL="0" lvl="0" indent="0" algn="ctr">
              <a:spcBef>
                <a:spcPts val="0"/>
              </a:spcBef>
              <a:buSzTx/>
              <a:buNone/>
              <a:defRPr sz="1800"/>
            </a:pPr>
            <a:endParaRPr sz="3200" b="1">
              <a:solidFill>
                <a:srgbClr val="FF8D3E"/>
              </a:solidFill>
              <a:effectLst>
                <a:outerShdw blurRad="50800" dist="22860" dir="5400000" rotWithShape="0">
                  <a:srgbClr val="000000">
                    <a:alpha val="55000"/>
                  </a:srgbClr>
                </a:outerShdw>
              </a:effectLst>
            </a:endParaRPr>
          </a:p>
          <a:p>
            <a:pPr marL="0" lvl="0" indent="0" algn="ctr">
              <a:spcBef>
                <a:spcPts val="0"/>
              </a:spcBef>
              <a:buSzTx/>
              <a:buNone/>
              <a:defRPr sz="1800"/>
            </a:pPr>
            <a:r>
              <a:rPr sz="2800" b="1">
                <a:solidFill>
                  <a:srgbClr val="FF8D3E"/>
                </a:solidFill>
                <a:effectLst>
                  <a:outerShdw blurRad="38100" dist="38100" dir="2700000" rotWithShape="0">
                    <a:srgbClr val="000000"/>
                  </a:outerShdw>
                </a:effectLst>
              </a:rPr>
              <a:t>Comparing Fiscal and Monetary </a:t>
            </a:r>
            <a:br>
              <a:rPr sz="2800" b="1">
                <a:solidFill>
                  <a:srgbClr val="FF8D3E"/>
                </a:solidFill>
                <a:effectLst>
                  <a:outerShdw blurRad="38100" dist="38100" dir="2700000" rotWithShape="0">
                    <a:srgbClr val="000000"/>
                  </a:outerShdw>
                </a:effectLst>
              </a:rPr>
            </a:br>
            <a:r>
              <a:rPr sz="2800" b="1">
                <a:solidFill>
                  <a:srgbClr val="FF8D3E"/>
                </a:solidFill>
                <a:effectLst>
                  <a:outerShdw blurRad="38100" dist="38100" dir="2700000" rotWithShape="0">
                    <a:srgbClr val="000000"/>
                  </a:outerShdw>
                </a:effectLst>
              </a:rPr>
              <a:t>Policies</a:t>
            </a:r>
          </a:p>
          <a:p>
            <a:pPr marL="0" lvl="0" indent="0" algn="ctr">
              <a:spcBef>
                <a:spcPts val="0"/>
              </a:spcBef>
              <a:buSzTx/>
              <a:buNone/>
              <a:defRPr sz="1800"/>
            </a:pPr>
            <a:endParaRPr sz="2800" b="1">
              <a:solidFill>
                <a:srgbClr val="FF8D3E"/>
              </a:solidFill>
              <a:effectLst>
                <a:outerShdw blurRad="38100" dist="38100" dir="2700000" rotWithShape="0">
                  <a:srgbClr val="000000"/>
                </a:outerShdw>
              </a:effectLst>
            </a:endParaRPr>
          </a:p>
          <a:p>
            <a:pPr marL="0" lvl="0" indent="0" algn="ctr">
              <a:spcBef>
                <a:spcPts val="0"/>
              </a:spcBef>
              <a:buSzTx/>
              <a:buNone/>
              <a:defRPr sz="1800"/>
            </a:pPr>
            <a:endParaRPr sz="2800" b="1">
              <a:solidFill>
                <a:srgbClr val="FF8D3E"/>
              </a:solidFill>
              <a:effectLst>
                <a:outerShdw blurRad="38100" dist="38100" dir="2700000" rotWithShape="0">
                  <a:srgbClr val="000000"/>
                </a:outerShdw>
              </a:effectLst>
            </a:endParaRPr>
          </a:p>
          <a:p>
            <a:pPr marL="0" lvl="0" indent="0" algn="ctr">
              <a:spcBef>
                <a:spcPts val="0"/>
              </a:spcBef>
              <a:buSzTx/>
              <a:buNone/>
              <a:defRPr sz="1800"/>
            </a:pPr>
            <a:endParaRPr sz="2800" b="1">
              <a:solidFill>
                <a:srgbClr val="FF8D3E"/>
              </a:solidFill>
              <a:effectLst>
                <a:outerShdw blurRad="38100" dist="38100" dir="2700000" rotWithShape="0">
                  <a:srgbClr val="000000"/>
                </a:outerShdw>
              </a:effectLst>
            </a:endParaRPr>
          </a:p>
          <a:p>
            <a:pPr marL="0" lvl="0" indent="0" algn="ctr">
              <a:spcBef>
                <a:spcPts val="0"/>
              </a:spcBef>
              <a:buSzTx/>
              <a:buNone/>
              <a:defRPr sz="1800"/>
            </a:pPr>
            <a:r>
              <a:rPr sz="2800" b="1">
                <a:solidFill>
                  <a:srgbClr val="FF8D3E"/>
                </a:solidFill>
                <a:effectLst>
                  <a:outerShdw blurRad="38100" dist="38100" dir="2700000" rotWithShape="0">
                    <a:srgbClr val="000000"/>
                  </a:outerShdw>
                </a:effectLst>
              </a:rPr>
              <a:t>                </a:t>
            </a:r>
          </a:p>
        </p:txBody>
      </p:sp>
      <p:sp>
        <p:nvSpPr>
          <p:cNvPr id="905" name="Shape 905"/>
          <p:cNvSpPr>
            <a:spLocks noGrp="1"/>
          </p:cNvSpPr>
          <p:nvPr>
            <p:ph type="sldNum" sz="quarter" idx="2"/>
          </p:nvPr>
        </p:nvSpPr>
        <p:spPr>
          <a:xfrm>
            <a:off x="8348663" y="6233159"/>
            <a:ext cx="457201" cy="2438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/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000">
                <a:solidFill>
                  <a:srgbClr val="A6A299"/>
                </a:solidFill>
              </a:rPr>
              <a:t>61</a:t>
            </a:fld>
            <a:endParaRPr sz="1000">
              <a:solidFill>
                <a:srgbClr val="A6A299"/>
              </a:solidFill>
            </a:endParaRPr>
          </a:p>
        </p:txBody>
      </p:sp>
    </p:spTree>
  </p:cSld>
  <p:clrMapOvr>
    <a:masterClrMapping/>
  </p:clrMapOvr>
  <p:transition spd="med"/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7" name="Shape 907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SzTx/>
              <a:buNone/>
              <a:defRPr b="1">
                <a:solidFill>
                  <a:srgbClr val="FF8D3E"/>
                </a:solidFill>
                <a:effectLst>
                  <a:outerShdw blurRad="38100" dist="38100" dir="2700000" rotWithShape="0">
                    <a:srgbClr val="000000"/>
                  </a:outerShdw>
                </a:effectLst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effectLst/>
              </a:defRPr>
            </a:pPr>
            <a:r>
              <a:rPr sz="2800" b="1">
                <a:solidFill>
                  <a:srgbClr val="FF8D3E"/>
                </a:solidFill>
                <a:effectLst>
                  <a:outerShdw blurRad="38100" dist="38100" dir="2700000" rotWithShape="0">
                    <a:srgbClr val="000000"/>
                  </a:outerShdw>
                </a:effectLst>
              </a:rPr>
              <a:t>        Fiscal            Monetary</a:t>
            </a:r>
          </a:p>
        </p:txBody>
      </p:sp>
      <p:sp>
        <p:nvSpPr>
          <p:cNvPr id="908" name="Shape 908"/>
          <p:cNvSpPr>
            <a:spLocks noGrp="1"/>
          </p:cNvSpPr>
          <p:nvPr>
            <p:ph type="sldNum" sz="quarter" idx="2"/>
          </p:nvPr>
        </p:nvSpPr>
        <p:spPr>
          <a:xfrm>
            <a:off x="8348663" y="6233159"/>
            <a:ext cx="457201" cy="2438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/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000">
                <a:solidFill>
                  <a:srgbClr val="A6A299"/>
                </a:solidFill>
              </a:rPr>
              <a:t>62</a:t>
            </a:fld>
            <a:endParaRPr sz="1000">
              <a:solidFill>
                <a:srgbClr val="A6A299"/>
              </a:solidFill>
            </a:endParaRPr>
          </a:p>
        </p:txBody>
      </p:sp>
      <p:graphicFrame>
        <p:nvGraphicFramePr>
          <p:cNvPr id="909" name="Table 909"/>
          <p:cNvGraphicFramePr/>
          <p:nvPr/>
        </p:nvGraphicFramePr>
        <p:xfrm>
          <a:off x="1149394" y="1973646"/>
          <a:ext cx="5623561" cy="11876634"/>
        </p:xfrm>
        <a:graphic>
          <a:graphicData uri="http://schemas.openxmlformats.org/drawingml/2006/table">
            <a:tbl>
              <a:tblPr bandRow="1">
                <a:tableStyleId>{8F44A2F1-9E1F-4B54-A3A2-5F16C0AD49E2}</a:tableStyleId>
              </a:tblPr>
              <a:tblGrid>
                <a:gridCol w="2811780"/>
                <a:gridCol w="2811780"/>
              </a:tblGrid>
              <a:tr h="908583">
                <a:tc>
                  <a:txBody>
                    <a:bodyPr/>
                    <a:lstStyle/>
                    <a:p>
                      <a:pPr lvl="0" algn="just" defTabSz="457200">
                        <a:defRPr sz="1800" b="0" i="0"/>
                      </a:pPr>
                      <a:r>
                        <a:rPr sz="140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Congress and The President                                                  </a:t>
                      </a:r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 defTabSz="457200">
                        <a:defRPr sz="1800" b="0" i="0"/>
                      </a:pPr>
                      <a:r>
                        <a:rPr sz="140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The Federal Reserve                                                                        Board of Governors and</a:t>
                      </a:r>
                    </a:p>
                    <a:p>
                      <a:pPr lvl="0" algn="just" defTabSz="457200">
                        <a:defRPr sz="1800" b="0" i="0"/>
                      </a:pPr>
                      <a:r>
                        <a:rPr sz="140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FOMC</a:t>
                      </a:r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1111783">
                <a:tc>
                  <a:txBody>
                    <a:bodyPr/>
                    <a:lstStyle/>
                    <a:p>
                      <a:pPr lvl="0" algn="just" defTabSz="457200">
                        <a:defRPr sz="1800" b="0" i="0"/>
                      </a:pPr>
                      <a:r>
                        <a:rPr sz="140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Key Tool – The Federal Budget</a:t>
                      </a:r>
                    </a:p>
                    <a:p>
                      <a:pPr lvl="0" algn="just" defTabSz="457200">
                        <a:defRPr sz="1800" b="0" i="0"/>
                      </a:pPr>
                      <a:r>
                        <a:rPr sz="140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(Expenditures and Taxes)</a:t>
                      </a:r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457200">
                        <a:defRPr sz="1800" b="0" i="0"/>
                      </a:pPr>
                      <a:r>
                        <a:rPr sz="140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Key Tool – The Money Supply</a:t>
                      </a:r>
                    </a:p>
                    <a:p>
                      <a:pPr lvl="0" algn="just" defTabSz="457200">
                        <a:defRPr sz="1800" b="0" i="0"/>
                      </a:pPr>
                      <a:r>
                        <a:rPr sz="140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(open market operations, </a:t>
                      </a:r>
                    </a:p>
                    <a:p>
                      <a:pPr lvl="0" algn="just" defTabSz="457200">
                        <a:defRPr sz="1800" b="0" i="0"/>
                      </a:pPr>
                      <a:r>
                        <a:rPr sz="140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reserve requirement, discount</a:t>
                      </a:r>
                    </a:p>
                    <a:p>
                      <a:pPr lvl="0" algn="just" defTabSz="457200">
                        <a:defRPr sz="1800" b="0" i="0"/>
                      </a:pPr>
                      <a:r>
                        <a:rPr sz="140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and fed funds rate)</a:t>
                      </a:r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705383">
                <a:tc>
                  <a:txBody>
                    <a:bodyPr/>
                    <a:lstStyle/>
                    <a:p>
                      <a:pPr lvl="0" algn="just" defTabSz="457200">
                        <a:defRPr sz="1800" b="0" i="0"/>
                      </a:pPr>
                      <a:r>
                        <a:rPr sz="140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To fight inflation –</a:t>
                      </a:r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457200">
                        <a:defRPr sz="1800" b="0" i="0"/>
                      </a:pPr>
                      <a:r>
                        <a:rPr sz="140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To fight inflation – </a:t>
                      </a:r>
                    </a:p>
                    <a:p>
                      <a:pPr lvl="0" algn="just" defTabSz="457200">
                        <a:defRPr sz="1800" b="0" i="0"/>
                      </a:pPr>
                      <a:endParaRPr sz="1400">
                        <a:uFill>
                          <a:solidFill/>
                        </a:u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1314983">
                <a:tc>
                  <a:txBody>
                    <a:bodyPr/>
                    <a:lstStyle/>
                    <a:p>
                      <a:pPr lvl="0" algn="just" defTabSz="457200">
                        <a:defRPr sz="1800" b="0" i="0"/>
                      </a:pPr>
                      <a:r>
                        <a:rPr sz="140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Raise taxes to decrease</a:t>
                      </a:r>
                    </a:p>
                    <a:p>
                      <a:pPr lvl="0" algn="just" defTabSz="457200">
                        <a:defRPr sz="1800" b="0" i="0"/>
                      </a:pPr>
                      <a:r>
                        <a:rPr sz="140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consumption spending,</a:t>
                      </a:r>
                    </a:p>
                    <a:p>
                      <a:pPr lvl="0" algn="just" defTabSz="457200">
                        <a:defRPr sz="1800" b="0" i="0"/>
                      </a:pPr>
                      <a:r>
                        <a:rPr sz="140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And decrease government </a:t>
                      </a:r>
                    </a:p>
                    <a:p>
                      <a:pPr lvl="0" algn="just" defTabSz="457200">
                        <a:defRPr sz="1800" b="0" i="0"/>
                      </a:pPr>
                      <a:r>
                        <a:rPr sz="140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Spending </a:t>
                      </a:r>
                    </a:p>
                    <a:p>
                      <a:pPr lvl="0" algn="just" defTabSz="457200">
                        <a:defRPr sz="1800" b="0" i="0"/>
                      </a:pPr>
                      <a:r>
                        <a:rPr sz="140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Creates a surplus budget</a:t>
                      </a:r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457200">
                        <a:defRPr sz="1800" b="0" i="0"/>
                      </a:pPr>
                      <a:r>
                        <a:rPr sz="140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Sell bonds, increase rr</a:t>
                      </a:r>
                    </a:p>
                    <a:p>
                      <a:pPr lvl="0" algn="just" defTabSz="457200">
                        <a:defRPr sz="1800" b="0" i="0"/>
                      </a:pPr>
                      <a:r>
                        <a:rPr sz="140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Increase fed funds/discount rate</a:t>
                      </a:r>
                    </a:p>
                    <a:p>
                      <a:pPr lvl="0" algn="just" defTabSz="457200">
                        <a:defRPr sz="1800" b="0" i="0"/>
                      </a:pPr>
                      <a:r>
                        <a:rPr sz="140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Decreasing money supply in </a:t>
                      </a:r>
                    </a:p>
                    <a:p>
                      <a:pPr lvl="0" algn="just" defTabSz="457200">
                        <a:defRPr sz="1800" b="0" i="0"/>
                      </a:pPr>
                      <a:r>
                        <a:rPr sz="140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Money market</a:t>
                      </a:r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lvl="0" algn="just" defTabSz="457200">
                        <a:defRPr sz="1200" b="0" i="0">
                          <a:uFill>
                            <a:solidFill/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457200">
                        <a:defRPr sz="1400" b="0" i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lvl="0" algn="just" defTabSz="457200">
                        <a:defRPr sz="1200" b="0" i="0">
                          <a:uFill>
                            <a:solidFill/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457200">
                        <a:defRPr sz="1200" b="0" i="0">
                          <a:uFill>
                            <a:solidFill/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lvl="0" algn="just" defTabSz="457200">
                        <a:defRPr sz="1200" b="0" i="0">
                          <a:uFill>
                            <a:solidFill/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457200">
                        <a:defRPr sz="1200" b="0" i="0">
                          <a:uFill>
                            <a:solidFill/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lvl="0" algn="just" defTabSz="457200">
                        <a:defRPr sz="1200" b="0" i="0">
                          <a:uFill>
                            <a:solidFill/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457200">
                        <a:defRPr sz="1200" b="0" i="0">
                          <a:uFill>
                            <a:solidFill/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lvl="0" algn="just" defTabSz="457200">
                        <a:defRPr sz="1200" b="0" i="0">
                          <a:uFill>
                            <a:solidFill/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457200">
                        <a:defRPr sz="1400" b="0" i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lvl="0" algn="just" defTabSz="457200">
                        <a:defRPr sz="1200" b="0" i="0">
                          <a:uFill>
                            <a:solidFill/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457200">
                        <a:defRPr sz="1200" b="0" i="0">
                          <a:uFill>
                            <a:solidFill/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lvl="0" algn="just" defTabSz="457200">
                        <a:defRPr sz="1200" b="0" i="0">
                          <a:uFill>
                            <a:solidFill/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457200">
                        <a:defRPr sz="1200" b="0" i="0">
                          <a:uFill>
                            <a:solidFill/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lvl="0" algn="just" defTabSz="457200">
                        <a:defRPr sz="1200" b="0" i="0">
                          <a:uFill>
                            <a:solidFill/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457200">
                        <a:defRPr sz="1200" b="0" i="0">
                          <a:uFill>
                            <a:solidFill/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lvl="0" algn="just" defTabSz="457200">
                        <a:defRPr sz="1200" b="0" i="0">
                          <a:uFill>
                            <a:solidFill/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457200">
                        <a:defRPr sz="1200" b="0" i="0">
                          <a:uFill>
                            <a:solidFill/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lvl="0" algn="just" defTabSz="457200">
                        <a:defRPr sz="1400" b="0" i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457200">
                        <a:defRPr sz="1400" b="0" i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lvl="0" algn="just" defTabSz="457200">
                        <a:defRPr sz="1400" b="0" i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457200">
                        <a:defRPr sz="1400" b="0" i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lvl="0" algn="just" defTabSz="457200">
                        <a:defRPr sz="1400" b="0" i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457200">
                        <a:defRPr sz="1400" b="0" i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lvl="0" algn="just" defTabSz="457200">
                        <a:defRPr sz="1400" b="0" i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457200">
                        <a:defRPr sz="1400" b="0" i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lvl="0" algn="just" defTabSz="457200">
                        <a:defRPr sz="1400" b="0" i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457200">
                        <a:defRPr sz="1400" b="0" i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lvl="0" algn="just" defTabSz="457200">
                        <a:defRPr sz="1400" b="0" i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457200">
                        <a:defRPr sz="1400" b="0" i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lvl="0" algn="just" defTabSz="457200">
                        <a:defRPr sz="1400" b="0" i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457200">
                        <a:defRPr sz="1400" b="0" i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lvl="0" algn="just" defTabSz="457200">
                        <a:defRPr sz="1400" b="0" i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457200">
                        <a:defRPr sz="1400" b="0" i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lvl="0" algn="just" defTabSz="457200">
                        <a:defRPr sz="1400" b="0" i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457200">
                        <a:defRPr sz="1400" b="0" i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lvl="0" algn="just" defTabSz="457200">
                        <a:defRPr sz="1400" b="0" i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457200">
                        <a:defRPr sz="1400" b="0" i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lvl="0" algn="just" defTabSz="457200">
                        <a:defRPr sz="1400" b="0" i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457200">
                        <a:defRPr sz="1400" b="0" i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lvl="0" algn="just" defTabSz="457200">
                        <a:defRPr sz="1400" b="0" i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457200">
                        <a:defRPr sz="1400" b="0" i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lvl="0" algn="just" defTabSz="457200">
                        <a:defRPr sz="1400" b="0" i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457200">
                        <a:defRPr sz="1400" b="0" i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lvl="0" algn="just" defTabSz="457200">
                        <a:defRPr sz="1400" b="0" i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457200">
                        <a:defRPr sz="1400" b="0" i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lvl="0" algn="just" defTabSz="457200">
                        <a:defRPr sz="1400" b="0" i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457200">
                        <a:defRPr sz="1400" b="0" i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lvl="0" algn="just" defTabSz="457200">
                        <a:defRPr sz="1400" b="0" i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457200">
                        <a:defRPr sz="1400" b="0" i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lvl="0" algn="just" defTabSz="457200">
                        <a:defRPr sz="1400" b="0" i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457200">
                        <a:defRPr sz="1400" b="0" i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910" name="Shape 910"/>
          <p:cNvSpPr/>
          <p:nvPr/>
        </p:nvSpPr>
        <p:spPr>
          <a:xfrm>
            <a:off x="5817591" y="1758950"/>
            <a:ext cx="127001" cy="4152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/>
          <a:p>
            <a:pPr lvl="0" algn="just" defTabSz="457200">
              <a:defRPr sz="1800" b="0">
                <a:solidFill>
                  <a:srgbClr val="000000"/>
                </a:solidFill>
              </a:defRPr>
            </a:pPr>
            <a:endParaRPr sz="1400">
              <a:uFill>
                <a:solidFill/>
              </a:uFill>
              <a:latin typeface="Arial"/>
              <a:ea typeface="Arial"/>
              <a:cs typeface="Arial"/>
              <a:sym typeface="Arial"/>
            </a:endParaRPr>
          </a:p>
          <a:p>
            <a:pPr lvl="0" algn="just" defTabSz="457200">
              <a:defRPr sz="1800" b="0">
                <a:solidFill>
                  <a:srgbClr val="000000"/>
                </a:solidFill>
              </a:defRPr>
            </a:pPr>
            <a:endParaRPr sz="1400">
              <a:uFill>
                <a:solidFill/>
              </a:uFill>
              <a:latin typeface="Arial"/>
              <a:ea typeface="Arial"/>
              <a:cs typeface="Arial"/>
              <a:sym typeface="Arial"/>
            </a:endParaRPr>
          </a:p>
          <a:p>
            <a:pPr lvl="0" algn="just" defTabSz="457200">
              <a:defRPr sz="1800" b="0">
                <a:solidFill>
                  <a:srgbClr val="000000"/>
                </a:solidFill>
              </a:defRPr>
            </a:pPr>
            <a:endParaRPr sz="1400">
              <a:uFill>
                <a:solidFill/>
              </a:uFill>
              <a:latin typeface="Arial"/>
              <a:ea typeface="Arial"/>
              <a:cs typeface="Arial"/>
              <a:sym typeface="Arial"/>
            </a:endParaRPr>
          </a:p>
          <a:p>
            <a:pPr lvl="0" algn="just" defTabSz="457200">
              <a:defRPr sz="1800" b="0">
                <a:solidFill>
                  <a:srgbClr val="000000"/>
                </a:solidFill>
              </a:defRPr>
            </a:pPr>
            <a:endParaRPr sz="1400">
              <a:uFill>
                <a:solidFill/>
              </a:uFill>
              <a:latin typeface="Arial"/>
              <a:ea typeface="Arial"/>
              <a:cs typeface="Arial"/>
              <a:sym typeface="Arial"/>
            </a:endParaRPr>
          </a:p>
          <a:p>
            <a:pPr lvl="0" algn="just" defTabSz="457200">
              <a:defRPr sz="1800" b="0">
                <a:solidFill>
                  <a:srgbClr val="000000"/>
                </a:solidFill>
              </a:defRPr>
            </a:pPr>
            <a:endParaRPr sz="1400">
              <a:uFill>
                <a:solidFill/>
              </a:uFill>
              <a:latin typeface="Arial"/>
              <a:ea typeface="Arial"/>
              <a:cs typeface="Arial"/>
              <a:sym typeface="Arial"/>
            </a:endParaRPr>
          </a:p>
          <a:p>
            <a:pPr lvl="0" algn="just" defTabSz="457200">
              <a:defRPr sz="1800" b="0">
                <a:solidFill>
                  <a:srgbClr val="000000"/>
                </a:solidFill>
              </a:defRPr>
            </a:pPr>
            <a:endParaRPr sz="1400">
              <a:uFill>
                <a:solidFill/>
              </a:uFill>
              <a:latin typeface="Arial"/>
              <a:ea typeface="Arial"/>
              <a:cs typeface="Arial"/>
              <a:sym typeface="Arial"/>
            </a:endParaRPr>
          </a:p>
          <a:p>
            <a:pPr lvl="0" algn="just" defTabSz="457200">
              <a:defRPr sz="1800" b="0">
                <a:solidFill>
                  <a:srgbClr val="000000"/>
                </a:solidFill>
              </a:defRPr>
            </a:pPr>
            <a:endParaRPr sz="1400">
              <a:uFill>
                <a:solidFill/>
              </a:uFill>
              <a:latin typeface="Arial"/>
              <a:ea typeface="Arial"/>
              <a:cs typeface="Arial"/>
              <a:sym typeface="Arial"/>
            </a:endParaRPr>
          </a:p>
          <a:p>
            <a:pPr lvl="0" algn="just" defTabSz="457200">
              <a:defRPr sz="1800" b="0">
                <a:solidFill>
                  <a:srgbClr val="000000"/>
                </a:solidFill>
              </a:defRPr>
            </a:pPr>
            <a:endParaRPr sz="1400">
              <a:uFill>
                <a:solidFill/>
              </a:uFill>
              <a:latin typeface="Arial"/>
              <a:ea typeface="Arial"/>
              <a:cs typeface="Arial"/>
              <a:sym typeface="Arial"/>
            </a:endParaRPr>
          </a:p>
          <a:p>
            <a:pPr lvl="0" algn="just" defTabSz="457200">
              <a:defRPr sz="1800" b="0">
                <a:solidFill>
                  <a:srgbClr val="000000"/>
                </a:solidFill>
              </a:defRPr>
            </a:pPr>
            <a:endParaRPr sz="1400">
              <a:uFill>
                <a:solidFill/>
              </a:uFill>
              <a:latin typeface="Arial"/>
              <a:ea typeface="Arial"/>
              <a:cs typeface="Arial"/>
              <a:sym typeface="Arial"/>
            </a:endParaRPr>
          </a:p>
          <a:p>
            <a:pPr lvl="0" algn="just" defTabSz="457200">
              <a:defRPr sz="1800" b="0">
                <a:solidFill>
                  <a:srgbClr val="000000"/>
                </a:solidFill>
              </a:defRPr>
            </a:pPr>
            <a:endParaRPr sz="1400">
              <a:uFill>
                <a:solidFill/>
              </a:uFill>
              <a:latin typeface="Arial"/>
              <a:ea typeface="Arial"/>
              <a:cs typeface="Arial"/>
              <a:sym typeface="Arial"/>
            </a:endParaRPr>
          </a:p>
          <a:p>
            <a:pPr lvl="0" algn="just" defTabSz="457200">
              <a:defRPr sz="1800" b="0">
                <a:solidFill>
                  <a:srgbClr val="000000"/>
                </a:solidFill>
              </a:defRPr>
            </a:pPr>
            <a:endParaRPr sz="1400">
              <a:uFill>
                <a:solidFill/>
              </a:uFill>
              <a:latin typeface="Arial"/>
              <a:ea typeface="Arial"/>
              <a:cs typeface="Arial"/>
              <a:sym typeface="Arial"/>
            </a:endParaRPr>
          </a:p>
          <a:p>
            <a:pPr lvl="0" algn="just" defTabSz="457200">
              <a:defRPr sz="1800" b="0">
                <a:solidFill>
                  <a:srgbClr val="000000"/>
                </a:solidFill>
              </a:defRPr>
            </a:pPr>
            <a:endParaRPr sz="1400">
              <a:uFill>
                <a:solidFill/>
              </a:uFill>
              <a:latin typeface="Arial"/>
              <a:ea typeface="Arial"/>
              <a:cs typeface="Arial"/>
              <a:sym typeface="Arial"/>
            </a:endParaRPr>
          </a:p>
          <a:p>
            <a:pPr lvl="0" algn="just" defTabSz="457200">
              <a:defRPr sz="1800" b="0">
                <a:solidFill>
                  <a:srgbClr val="000000"/>
                </a:solidFill>
              </a:defRPr>
            </a:pPr>
            <a:endParaRPr sz="1400">
              <a:uFill>
                <a:solidFill/>
              </a:uFill>
              <a:latin typeface="Arial"/>
              <a:ea typeface="Arial"/>
              <a:cs typeface="Arial"/>
              <a:sym typeface="Arial"/>
            </a:endParaRPr>
          </a:p>
          <a:p>
            <a:pPr lvl="0" algn="just" defTabSz="457200">
              <a:defRPr sz="1800" b="0">
                <a:solidFill>
                  <a:srgbClr val="000000"/>
                </a:solidFill>
              </a:defRPr>
            </a:pPr>
            <a:endParaRPr sz="1400">
              <a:uFill>
                <a:solidFill/>
              </a:uFill>
              <a:latin typeface="Arial"/>
              <a:ea typeface="Arial"/>
              <a:cs typeface="Arial"/>
              <a:sym typeface="Arial"/>
            </a:endParaRPr>
          </a:p>
          <a:p>
            <a:pPr lvl="0" algn="just" defTabSz="457200">
              <a:defRPr sz="1800" b="0">
                <a:solidFill>
                  <a:srgbClr val="000000"/>
                </a:solidFill>
              </a:defRPr>
            </a:pPr>
            <a:endParaRPr sz="1400">
              <a:uFill>
                <a:solidFill/>
              </a:uFill>
              <a:latin typeface="Arial"/>
              <a:ea typeface="Arial"/>
              <a:cs typeface="Arial"/>
              <a:sym typeface="Arial"/>
            </a:endParaRPr>
          </a:p>
          <a:p>
            <a:pPr lvl="0" algn="just" defTabSz="457200">
              <a:defRPr sz="1800" b="0">
                <a:solidFill>
                  <a:srgbClr val="000000"/>
                </a:solidFill>
              </a:defRPr>
            </a:pPr>
            <a:endParaRPr sz="1400">
              <a:uFill>
                <a:solidFill/>
              </a:uFill>
              <a:latin typeface="Arial"/>
              <a:ea typeface="Arial"/>
              <a:cs typeface="Arial"/>
              <a:sym typeface="Arial"/>
            </a:endParaRPr>
          </a:p>
          <a:p>
            <a:pPr lvl="0" algn="just" defTabSz="457200">
              <a:defRPr sz="1800" b="0">
                <a:solidFill>
                  <a:srgbClr val="000000"/>
                </a:solidFill>
              </a:defRPr>
            </a:pPr>
            <a:endParaRPr sz="1400">
              <a:uFill>
                <a:solidFill/>
              </a:uFill>
              <a:latin typeface="Arial"/>
              <a:ea typeface="Arial"/>
              <a:cs typeface="Arial"/>
              <a:sym typeface="Arial"/>
            </a:endParaRPr>
          </a:p>
          <a:p>
            <a:pPr lvl="0" algn="just" defTabSz="457200">
              <a:defRPr sz="1800" b="0">
                <a:solidFill>
                  <a:srgbClr val="000000"/>
                </a:solidFill>
              </a:defRPr>
            </a:pPr>
            <a:endParaRPr sz="1400">
              <a:uFill>
                <a:solidFill/>
              </a:uFill>
              <a:latin typeface="Arial"/>
              <a:ea typeface="Arial"/>
              <a:cs typeface="Arial"/>
              <a:sym typeface="Arial"/>
            </a:endParaRPr>
          </a:p>
          <a:p>
            <a:pPr lvl="0" algn="just" defTabSz="457200">
              <a:defRPr sz="1800" b="0">
                <a:solidFill>
                  <a:srgbClr val="000000"/>
                </a:solidFill>
              </a:defRPr>
            </a:pPr>
            <a:endParaRPr sz="1400">
              <a:uFill>
                <a:solidFill/>
              </a:u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med"/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2" name="Shape 912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SzTx/>
              <a:buNone/>
              <a:defRPr b="1">
                <a:solidFill>
                  <a:srgbClr val="FF8D3E"/>
                </a:solidFill>
                <a:effectLst>
                  <a:outerShdw blurRad="38100" dist="38100" dir="2700000" rotWithShape="0">
                    <a:srgbClr val="000000"/>
                  </a:outerShdw>
                </a:effectLst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effectLst/>
              </a:defRPr>
            </a:pPr>
            <a:r>
              <a:rPr sz="2800" b="1">
                <a:solidFill>
                  <a:srgbClr val="FF8D3E"/>
                </a:solidFill>
                <a:effectLst>
                  <a:outerShdw blurRad="38100" dist="38100" dir="2700000" rotWithShape="0">
                    <a:srgbClr val="000000"/>
                  </a:outerShdw>
                </a:effectLst>
              </a:rPr>
              <a:t>        Fiscal            Monetary</a:t>
            </a:r>
          </a:p>
        </p:txBody>
      </p:sp>
      <p:sp>
        <p:nvSpPr>
          <p:cNvPr id="913" name="Shape 913"/>
          <p:cNvSpPr>
            <a:spLocks noGrp="1"/>
          </p:cNvSpPr>
          <p:nvPr>
            <p:ph type="sldNum" sz="quarter" idx="2"/>
          </p:nvPr>
        </p:nvSpPr>
        <p:spPr>
          <a:xfrm>
            <a:off x="8348663" y="6233159"/>
            <a:ext cx="457201" cy="2438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/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000">
                <a:solidFill>
                  <a:srgbClr val="A6A299"/>
                </a:solidFill>
              </a:rPr>
              <a:t>63</a:t>
            </a:fld>
            <a:endParaRPr sz="1000">
              <a:solidFill>
                <a:srgbClr val="A6A299"/>
              </a:solidFill>
            </a:endParaRPr>
          </a:p>
        </p:txBody>
      </p:sp>
      <p:graphicFrame>
        <p:nvGraphicFramePr>
          <p:cNvPr id="914" name="Table 914"/>
          <p:cNvGraphicFramePr/>
          <p:nvPr/>
        </p:nvGraphicFramePr>
        <p:xfrm>
          <a:off x="1205440" y="708827"/>
          <a:ext cx="5623561" cy="11654508"/>
        </p:xfrm>
        <a:graphic>
          <a:graphicData uri="http://schemas.openxmlformats.org/drawingml/2006/table">
            <a:tbl>
              <a:tblPr bandRow="1">
                <a:tableStyleId>{8F44A2F1-9E1F-4B54-A3A2-5F16C0AD49E2}</a:tableStyleId>
              </a:tblPr>
              <a:tblGrid>
                <a:gridCol w="2811780"/>
                <a:gridCol w="2811780"/>
              </a:tblGrid>
              <a:tr h="292100">
                <a:tc>
                  <a:txBody>
                    <a:bodyPr/>
                    <a:lstStyle/>
                    <a:p>
                      <a:pPr lvl="0" algn="just" defTabSz="457200">
                        <a:defRPr sz="1200" b="0" i="0">
                          <a:uFill>
                            <a:solidFill/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 defTabSz="457200">
                        <a:defRPr sz="1200" b="0" i="0">
                          <a:uFill>
                            <a:solidFill/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lvl="0" algn="just" defTabSz="457200">
                        <a:defRPr sz="1200" b="0" i="0">
                          <a:uFill>
                            <a:solidFill/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457200">
                        <a:defRPr sz="1200" b="0" i="0">
                          <a:uFill>
                            <a:solidFill/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lvl="0" algn="just" defTabSz="457200">
                        <a:defRPr sz="1200" b="0" i="0">
                          <a:uFill>
                            <a:solidFill/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457200">
                        <a:defRPr sz="1200" b="0" i="0">
                          <a:uFill>
                            <a:solidFill/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lvl="0" algn="just" defTabSz="457200">
                        <a:defRPr sz="1200" b="0" i="0">
                          <a:uFill>
                            <a:solidFill/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457200">
                        <a:defRPr sz="1200" b="0" i="0">
                          <a:uFill>
                            <a:solidFill/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1315640">
                <a:tc>
                  <a:txBody>
                    <a:bodyPr/>
                    <a:lstStyle/>
                    <a:p>
                      <a:pPr lvl="0" algn="just" defTabSz="457200">
                        <a:defRPr sz="1800" b="0" i="0"/>
                      </a:pPr>
                      <a:r>
                        <a:rPr sz="140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Decreases AD,</a:t>
                      </a:r>
                    </a:p>
                    <a:p>
                      <a:pPr lvl="0" algn="just" defTabSz="457200">
                        <a:defRPr sz="1800" b="0" i="0"/>
                      </a:pPr>
                      <a:r>
                        <a:rPr sz="140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PL and RDO decrease</a:t>
                      </a:r>
                    </a:p>
                    <a:p>
                      <a:pPr lvl="0" algn="just" defTabSz="457200">
                        <a:defRPr sz="1800" b="0" i="0"/>
                      </a:pPr>
                      <a:endParaRPr sz="1400">
                        <a:uFill>
                          <a:solidFill/>
                        </a:u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lvl="0" algn="just" defTabSz="457200">
                        <a:defRPr sz="1800" b="0" i="0"/>
                      </a:pPr>
                      <a:r>
                        <a:rPr sz="140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Surplus budget–</a:t>
                      </a:r>
                    </a:p>
                    <a:p>
                      <a:pPr lvl="0" algn="just" defTabSz="457200">
                        <a:defRPr sz="1800" b="0" i="0"/>
                      </a:pPr>
                      <a:r>
                        <a:rPr sz="140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decreases</a:t>
                      </a:r>
                      <a:r>
                        <a:rPr sz="1200">
                          <a:uFill>
                            <a:solidFill/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r>
                        <a:rPr sz="140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demand for</a:t>
                      </a:r>
                    </a:p>
                    <a:p>
                      <a:pPr lvl="0" algn="just" defTabSz="457200">
                        <a:defRPr sz="1800" b="0" i="0"/>
                      </a:pPr>
                      <a:r>
                        <a:rPr sz="140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loanable funds, decreasing i</a:t>
                      </a:r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457200">
                        <a:defRPr sz="1800" b="0" i="0"/>
                      </a:pPr>
                      <a:endParaRPr sz="1400">
                        <a:uFill>
                          <a:solidFill/>
                        </a:u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lvl="0" algn="just" defTabSz="457200">
                        <a:defRPr sz="1800" b="0" i="0"/>
                      </a:pPr>
                      <a:r>
                        <a:rPr sz="140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Decreasing MS increases i</a:t>
                      </a:r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705383">
                <a:tc>
                  <a:txBody>
                    <a:bodyPr/>
                    <a:lstStyle/>
                    <a:p>
                      <a:pPr lvl="0" algn="just" defTabSz="457200">
                        <a:defRPr sz="1800" b="0" i="0"/>
                      </a:pPr>
                      <a:r>
                        <a:rPr sz="140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i decreases Ig increases</a:t>
                      </a:r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457200">
                        <a:defRPr sz="1800" b="0" i="0"/>
                      </a:pPr>
                      <a:r>
                        <a:rPr sz="140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i increases, Ig decreases,</a:t>
                      </a:r>
                    </a:p>
                    <a:p>
                      <a:pPr lvl="0" algn="just" defTabSz="457200">
                        <a:defRPr sz="1800" b="0" i="0"/>
                      </a:pPr>
                      <a:r>
                        <a:rPr sz="140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AD decreases, PL and RDO decreases</a:t>
                      </a:r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1518183">
                <a:tc>
                  <a:txBody>
                    <a:bodyPr/>
                    <a:lstStyle/>
                    <a:p>
                      <a:pPr lvl="0" algn="just" defTabSz="457200">
                        <a:defRPr sz="1800" b="0" i="0"/>
                      </a:pPr>
                      <a:r>
                        <a:rPr sz="140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i decreases, demand for $ </a:t>
                      </a:r>
                    </a:p>
                    <a:p>
                      <a:pPr lvl="0" algn="just" defTabSz="457200">
                        <a:defRPr sz="1800" b="0" i="0"/>
                      </a:pPr>
                      <a:r>
                        <a:rPr sz="140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decreases, $ depreciates,</a:t>
                      </a:r>
                    </a:p>
                    <a:p>
                      <a:pPr lvl="0" algn="just" defTabSz="457200">
                        <a:defRPr sz="1800" b="0" i="0"/>
                      </a:pPr>
                      <a:r>
                        <a:rPr sz="140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exports increase and </a:t>
                      </a:r>
                    </a:p>
                    <a:p>
                      <a:pPr lvl="0" algn="just" defTabSz="457200">
                        <a:defRPr sz="1800" b="0" i="0"/>
                      </a:pPr>
                      <a:r>
                        <a:rPr sz="140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imports decrease, Xn increases</a:t>
                      </a:r>
                    </a:p>
                    <a:p>
                      <a:pPr lvl="0" algn="just" defTabSz="457200">
                        <a:defRPr sz="1800" b="0" i="0"/>
                      </a:pPr>
                      <a:endParaRPr sz="1400">
                        <a:uFill>
                          <a:solidFill/>
                        </a:u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lvl="0" algn="just" defTabSz="457200">
                        <a:defRPr sz="1800" b="0" i="0"/>
                      </a:pPr>
                      <a:endParaRPr sz="1400">
                        <a:uFill>
                          <a:solidFill/>
                        </a:u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457200">
                        <a:defRPr sz="1800" b="0" i="0"/>
                      </a:pPr>
                      <a:r>
                        <a:rPr sz="140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i increases, demand for $</a:t>
                      </a:r>
                    </a:p>
                    <a:p>
                      <a:pPr lvl="0" algn="just" defTabSz="457200">
                        <a:defRPr sz="1800" b="0" i="0"/>
                      </a:pPr>
                      <a:r>
                        <a:rPr sz="140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increases, $ appreciates,</a:t>
                      </a:r>
                    </a:p>
                    <a:p>
                      <a:pPr lvl="0" algn="just" defTabSz="457200">
                        <a:defRPr sz="1800" b="0" i="0"/>
                      </a:pPr>
                      <a:r>
                        <a:rPr sz="140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exports decrease and</a:t>
                      </a:r>
                    </a:p>
                    <a:p>
                      <a:pPr lvl="0" algn="just" defTabSz="457200">
                        <a:defRPr sz="1800" b="0" i="0"/>
                      </a:pPr>
                      <a:r>
                        <a:rPr sz="140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imports increase, Xn decreases</a:t>
                      </a:r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lvl="0" algn="just" defTabSz="457200">
                        <a:defRPr sz="1200" b="0" i="0">
                          <a:uFill>
                            <a:solidFill/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457200">
                        <a:defRPr sz="1200" b="0" i="0">
                          <a:uFill>
                            <a:solidFill/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lvl="0" algn="just" defTabSz="457200">
                        <a:defRPr sz="1200" b="0" i="0">
                          <a:uFill>
                            <a:solidFill/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457200">
                        <a:defRPr sz="1400" b="0" i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lvl="0" algn="just" defTabSz="457200">
                        <a:defRPr sz="1200" b="0" i="0">
                          <a:uFill>
                            <a:solidFill/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457200">
                        <a:defRPr sz="1200" b="0" i="0">
                          <a:uFill>
                            <a:solidFill/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lvl="0" algn="just" defTabSz="457200">
                        <a:defRPr sz="1200" b="0" i="0">
                          <a:uFill>
                            <a:solidFill/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457200">
                        <a:defRPr sz="1200" b="0" i="0">
                          <a:uFill>
                            <a:solidFill/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lvl="0" algn="just" defTabSz="457200">
                        <a:defRPr sz="1200" b="0" i="0">
                          <a:uFill>
                            <a:solidFill/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457200">
                        <a:defRPr sz="1200" b="0" i="0">
                          <a:uFill>
                            <a:solidFill/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lvl="0" algn="just" defTabSz="457200">
                        <a:defRPr sz="1200" b="0" i="0">
                          <a:uFill>
                            <a:solidFill/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457200">
                        <a:defRPr sz="1200" b="0" i="0">
                          <a:uFill>
                            <a:solidFill/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lvl="0" algn="just" defTabSz="457200">
                        <a:defRPr sz="1400" b="0" i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457200">
                        <a:defRPr sz="1400" b="0" i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lvl="0" algn="just" defTabSz="457200">
                        <a:defRPr sz="1400" b="0" i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457200">
                        <a:defRPr sz="1400" b="0" i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lvl="0" algn="just" defTabSz="457200">
                        <a:defRPr sz="1400" b="0" i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457200">
                        <a:defRPr sz="1400" b="0" i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lvl="0" algn="just" defTabSz="457200">
                        <a:defRPr sz="1400" b="0" i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457200">
                        <a:defRPr sz="1400" b="0" i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lvl="0" algn="just" defTabSz="457200">
                        <a:defRPr sz="1400" b="0" i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457200">
                        <a:defRPr sz="1400" b="0" i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lvl="0" algn="just" defTabSz="457200">
                        <a:defRPr sz="1400" b="0" i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457200">
                        <a:defRPr sz="1400" b="0" i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lvl="0" algn="just" defTabSz="457200">
                        <a:defRPr sz="1400" b="0" i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457200">
                        <a:defRPr sz="1400" b="0" i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lvl="0" algn="just" defTabSz="457200">
                        <a:defRPr sz="1400" b="0" i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457200">
                        <a:defRPr sz="1400" b="0" i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lvl="0" algn="just" defTabSz="457200">
                        <a:defRPr sz="1400" b="0" i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457200">
                        <a:defRPr sz="1400" b="0" i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lvl="0" algn="just" defTabSz="457200">
                        <a:defRPr sz="1400" b="0" i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457200">
                        <a:defRPr sz="1400" b="0" i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lvl="0" algn="just" defTabSz="457200">
                        <a:defRPr sz="1400" b="0" i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457200">
                        <a:defRPr sz="1400" b="0" i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lvl="0" algn="just" defTabSz="457200">
                        <a:defRPr sz="1400" b="0" i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457200">
                        <a:defRPr sz="1400" b="0" i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lvl="0" algn="just" defTabSz="457200">
                        <a:defRPr sz="1400" b="0" i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457200">
                        <a:defRPr sz="1400" b="0" i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lvl="0" algn="just" defTabSz="457200">
                        <a:defRPr sz="1400" b="0" i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457200">
                        <a:defRPr sz="1400" b="0" i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lvl="0" algn="just" defTabSz="457200">
                        <a:defRPr sz="1400" b="0" i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457200">
                        <a:defRPr sz="1400" b="0" i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lvl="0" algn="just" defTabSz="457200">
                        <a:defRPr sz="1400" b="0" i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457200">
                        <a:defRPr sz="1400" b="0" i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lvl="0" algn="just" defTabSz="457200">
                        <a:defRPr sz="1400" b="0" i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457200">
                        <a:defRPr sz="1400" b="0" i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915" name="Shape 915"/>
          <p:cNvSpPr/>
          <p:nvPr/>
        </p:nvSpPr>
        <p:spPr>
          <a:xfrm>
            <a:off x="4571384" y="2000864"/>
            <a:ext cx="2524669" cy="4356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/>
          <a:p>
            <a:pPr lvl="0" algn="ctr" defTabSz="457200">
              <a:defRPr sz="1800" b="0">
                <a:solidFill>
                  <a:srgbClr val="000000"/>
                </a:solidFill>
              </a:defRPr>
            </a:pPr>
            <a:r>
              <a:rPr sz="1400">
                <a:uFill>
                  <a:solidFill/>
                </a:uFill>
                <a:latin typeface="Arial"/>
                <a:ea typeface="Arial"/>
                <a:cs typeface="Arial"/>
                <a:sym typeface="Arial"/>
              </a:rPr>
              <a:t>                                                </a:t>
            </a:r>
          </a:p>
          <a:p>
            <a:pPr lvl="0" algn="just" defTabSz="457200">
              <a:defRPr sz="1800" b="0">
                <a:solidFill>
                  <a:srgbClr val="000000"/>
                </a:solidFill>
              </a:defRPr>
            </a:pPr>
            <a:endParaRPr sz="1400">
              <a:uFill>
                <a:solidFill/>
              </a:uFill>
              <a:latin typeface="Arial"/>
              <a:ea typeface="Arial"/>
              <a:cs typeface="Arial"/>
              <a:sym typeface="Arial"/>
            </a:endParaRPr>
          </a:p>
          <a:p>
            <a:pPr lvl="0" algn="just" defTabSz="457200">
              <a:defRPr sz="1800" b="0">
                <a:solidFill>
                  <a:srgbClr val="000000"/>
                </a:solidFill>
              </a:defRPr>
            </a:pPr>
            <a:endParaRPr sz="1400">
              <a:uFill>
                <a:solidFill/>
              </a:uFill>
              <a:latin typeface="Arial"/>
              <a:ea typeface="Arial"/>
              <a:cs typeface="Arial"/>
              <a:sym typeface="Arial"/>
            </a:endParaRPr>
          </a:p>
          <a:p>
            <a:pPr lvl="0" algn="just" defTabSz="457200">
              <a:defRPr sz="1800" b="0">
                <a:solidFill>
                  <a:srgbClr val="000000"/>
                </a:solidFill>
              </a:defRPr>
            </a:pPr>
            <a:endParaRPr sz="1400">
              <a:uFill>
                <a:solidFill/>
              </a:uFill>
              <a:latin typeface="Arial"/>
              <a:ea typeface="Arial"/>
              <a:cs typeface="Arial"/>
              <a:sym typeface="Arial"/>
            </a:endParaRPr>
          </a:p>
          <a:p>
            <a:pPr lvl="0" algn="just" defTabSz="457200">
              <a:defRPr sz="1800" b="0">
                <a:solidFill>
                  <a:srgbClr val="000000"/>
                </a:solidFill>
              </a:defRPr>
            </a:pPr>
            <a:endParaRPr sz="1400">
              <a:uFill>
                <a:solidFill/>
              </a:uFill>
              <a:latin typeface="Arial"/>
              <a:ea typeface="Arial"/>
              <a:cs typeface="Arial"/>
              <a:sym typeface="Arial"/>
            </a:endParaRPr>
          </a:p>
          <a:p>
            <a:pPr lvl="0" algn="just" defTabSz="457200">
              <a:defRPr sz="1800" b="0">
                <a:solidFill>
                  <a:srgbClr val="000000"/>
                </a:solidFill>
              </a:defRPr>
            </a:pPr>
            <a:endParaRPr sz="1400">
              <a:uFill>
                <a:solidFill/>
              </a:uFill>
              <a:latin typeface="Arial"/>
              <a:ea typeface="Arial"/>
              <a:cs typeface="Arial"/>
              <a:sym typeface="Arial"/>
            </a:endParaRPr>
          </a:p>
          <a:p>
            <a:pPr lvl="0" algn="just" defTabSz="457200">
              <a:defRPr sz="1800" b="0">
                <a:solidFill>
                  <a:srgbClr val="000000"/>
                </a:solidFill>
              </a:defRPr>
            </a:pPr>
            <a:endParaRPr sz="1400">
              <a:uFill>
                <a:solidFill/>
              </a:uFill>
              <a:latin typeface="Arial"/>
              <a:ea typeface="Arial"/>
              <a:cs typeface="Arial"/>
              <a:sym typeface="Arial"/>
            </a:endParaRPr>
          </a:p>
          <a:p>
            <a:pPr lvl="0" algn="just" defTabSz="457200">
              <a:defRPr sz="1800" b="0">
                <a:solidFill>
                  <a:srgbClr val="000000"/>
                </a:solidFill>
              </a:defRPr>
            </a:pPr>
            <a:endParaRPr sz="1400">
              <a:uFill>
                <a:solidFill/>
              </a:uFill>
              <a:latin typeface="Arial"/>
              <a:ea typeface="Arial"/>
              <a:cs typeface="Arial"/>
              <a:sym typeface="Arial"/>
            </a:endParaRPr>
          </a:p>
          <a:p>
            <a:pPr lvl="0" algn="just" defTabSz="457200">
              <a:defRPr sz="1800" b="0">
                <a:solidFill>
                  <a:srgbClr val="000000"/>
                </a:solidFill>
              </a:defRPr>
            </a:pPr>
            <a:endParaRPr sz="1400">
              <a:uFill>
                <a:solidFill/>
              </a:uFill>
              <a:latin typeface="Arial"/>
              <a:ea typeface="Arial"/>
              <a:cs typeface="Arial"/>
              <a:sym typeface="Arial"/>
            </a:endParaRPr>
          </a:p>
          <a:p>
            <a:pPr lvl="0" algn="just" defTabSz="457200">
              <a:defRPr sz="1800" b="0">
                <a:solidFill>
                  <a:srgbClr val="000000"/>
                </a:solidFill>
              </a:defRPr>
            </a:pPr>
            <a:endParaRPr sz="1400">
              <a:uFill>
                <a:solidFill/>
              </a:uFill>
              <a:latin typeface="Arial"/>
              <a:ea typeface="Arial"/>
              <a:cs typeface="Arial"/>
              <a:sym typeface="Arial"/>
            </a:endParaRPr>
          </a:p>
          <a:p>
            <a:pPr lvl="0" algn="just" defTabSz="457200">
              <a:defRPr sz="1800" b="0">
                <a:solidFill>
                  <a:srgbClr val="000000"/>
                </a:solidFill>
              </a:defRPr>
            </a:pPr>
            <a:endParaRPr sz="1400">
              <a:uFill>
                <a:solidFill/>
              </a:uFill>
              <a:latin typeface="Arial"/>
              <a:ea typeface="Arial"/>
              <a:cs typeface="Arial"/>
              <a:sym typeface="Arial"/>
            </a:endParaRPr>
          </a:p>
          <a:p>
            <a:pPr lvl="0" algn="just" defTabSz="457200">
              <a:defRPr sz="1800" b="0">
                <a:solidFill>
                  <a:srgbClr val="000000"/>
                </a:solidFill>
              </a:defRPr>
            </a:pPr>
            <a:endParaRPr sz="1400">
              <a:uFill>
                <a:solidFill/>
              </a:uFill>
              <a:latin typeface="Arial"/>
              <a:ea typeface="Arial"/>
              <a:cs typeface="Arial"/>
              <a:sym typeface="Arial"/>
            </a:endParaRPr>
          </a:p>
          <a:p>
            <a:pPr lvl="0" algn="just" defTabSz="457200">
              <a:defRPr sz="1800" b="0">
                <a:solidFill>
                  <a:srgbClr val="000000"/>
                </a:solidFill>
              </a:defRPr>
            </a:pPr>
            <a:endParaRPr sz="1400">
              <a:uFill>
                <a:solidFill/>
              </a:uFill>
              <a:latin typeface="Arial"/>
              <a:ea typeface="Arial"/>
              <a:cs typeface="Arial"/>
              <a:sym typeface="Arial"/>
            </a:endParaRPr>
          </a:p>
          <a:p>
            <a:pPr lvl="0" algn="just" defTabSz="457200">
              <a:defRPr sz="1800" b="0">
                <a:solidFill>
                  <a:srgbClr val="000000"/>
                </a:solidFill>
              </a:defRPr>
            </a:pPr>
            <a:endParaRPr sz="1400">
              <a:uFill>
                <a:solidFill/>
              </a:uFill>
              <a:latin typeface="Arial"/>
              <a:ea typeface="Arial"/>
              <a:cs typeface="Arial"/>
              <a:sym typeface="Arial"/>
            </a:endParaRPr>
          </a:p>
          <a:p>
            <a:pPr lvl="0" algn="just" defTabSz="457200">
              <a:defRPr sz="1800" b="0">
                <a:solidFill>
                  <a:srgbClr val="000000"/>
                </a:solidFill>
              </a:defRPr>
            </a:pPr>
            <a:endParaRPr sz="1400">
              <a:uFill>
                <a:solidFill/>
              </a:uFill>
              <a:latin typeface="Arial"/>
              <a:ea typeface="Arial"/>
              <a:cs typeface="Arial"/>
              <a:sym typeface="Arial"/>
            </a:endParaRPr>
          </a:p>
          <a:p>
            <a:pPr lvl="0" algn="just" defTabSz="457200">
              <a:defRPr sz="1800" b="0">
                <a:solidFill>
                  <a:srgbClr val="000000"/>
                </a:solidFill>
              </a:defRPr>
            </a:pPr>
            <a:endParaRPr sz="1400">
              <a:uFill>
                <a:solidFill/>
              </a:uFill>
              <a:latin typeface="Arial"/>
              <a:ea typeface="Arial"/>
              <a:cs typeface="Arial"/>
              <a:sym typeface="Arial"/>
            </a:endParaRPr>
          </a:p>
          <a:p>
            <a:pPr lvl="0" algn="just" defTabSz="457200">
              <a:defRPr sz="1800" b="0">
                <a:solidFill>
                  <a:srgbClr val="000000"/>
                </a:solidFill>
              </a:defRPr>
            </a:pPr>
            <a:endParaRPr sz="1400">
              <a:uFill>
                <a:solidFill/>
              </a:uFill>
              <a:latin typeface="Arial"/>
              <a:ea typeface="Arial"/>
              <a:cs typeface="Arial"/>
              <a:sym typeface="Arial"/>
            </a:endParaRPr>
          </a:p>
          <a:p>
            <a:pPr lvl="0" algn="just" defTabSz="457200">
              <a:defRPr sz="1800" b="0">
                <a:solidFill>
                  <a:srgbClr val="000000"/>
                </a:solidFill>
              </a:defRPr>
            </a:pPr>
            <a:endParaRPr sz="1400">
              <a:uFill>
                <a:solidFill/>
              </a:uFill>
              <a:latin typeface="Arial"/>
              <a:ea typeface="Arial"/>
              <a:cs typeface="Arial"/>
              <a:sym typeface="Arial"/>
            </a:endParaRPr>
          </a:p>
          <a:p>
            <a:pPr lvl="0" algn="just" defTabSz="457200">
              <a:defRPr sz="1800" b="0">
                <a:solidFill>
                  <a:srgbClr val="000000"/>
                </a:solidFill>
              </a:defRPr>
            </a:pPr>
            <a:endParaRPr sz="1400">
              <a:uFill>
                <a:solidFill/>
              </a:uFill>
              <a:latin typeface="Arial"/>
              <a:ea typeface="Arial"/>
              <a:cs typeface="Arial"/>
              <a:sym typeface="Arial"/>
            </a:endParaRPr>
          </a:p>
          <a:p>
            <a:pPr lvl="0" algn="just" defTabSz="457200">
              <a:defRPr sz="1800" b="0">
                <a:solidFill>
                  <a:srgbClr val="000000"/>
                </a:solidFill>
              </a:defRPr>
            </a:pPr>
            <a:endParaRPr sz="1400">
              <a:uFill>
                <a:solidFill/>
              </a:u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med"/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7" name="Shape 917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SzTx/>
              <a:buNone/>
              <a:defRPr b="1">
                <a:solidFill>
                  <a:srgbClr val="FF8D3E"/>
                </a:solidFill>
                <a:effectLst>
                  <a:outerShdw blurRad="38100" dist="38100" dir="2700000" rotWithShape="0">
                    <a:srgbClr val="000000"/>
                  </a:outerShdw>
                </a:effectLst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effectLst/>
              </a:defRPr>
            </a:pPr>
            <a:r>
              <a:rPr sz="2800" b="1">
                <a:solidFill>
                  <a:srgbClr val="FF8D3E"/>
                </a:solidFill>
                <a:effectLst>
                  <a:outerShdw blurRad="38100" dist="38100" dir="2700000" rotWithShape="0">
                    <a:srgbClr val="000000"/>
                  </a:outerShdw>
                </a:effectLst>
              </a:rPr>
              <a:t>          Fiscal            Monetary</a:t>
            </a:r>
          </a:p>
        </p:txBody>
      </p:sp>
      <p:sp>
        <p:nvSpPr>
          <p:cNvPr id="918" name="Shape 918"/>
          <p:cNvSpPr>
            <a:spLocks noGrp="1"/>
          </p:cNvSpPr>
          <p:nvPr>
            <p:ph type="sldNum" sz="quarter" idx="2"/>
          </p:nvPr>
        </p:nvSpPr>
        <p:spPr>
          <a:xfrm>
            <a:off x="8348663" y="6233159"/>
            <a:ext cx="457201" cy="2438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/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000">
                <a:solidFill>
                  <a:srgbClr val="A6A299"/>
                </a:solidFill>
              </a:rPr>
              <a:t>64</a:t>
            </a:fld>
            <a:endParaRPr sz="1000">
              <a:solidFill>
                <a:srgbClr val="A6A299"/>
              </a:solidFill>
            </a:endParaRPr>
          </a:p>
        </p:txBody>
      </p:sp>
      <p:graphicFrame>
        <p:nvGraphicFramePr>
          <p:cNvPr id="919" name="Table 919"/>
          <p:cNvGraphicFramePr/>
          <p:nvPr/>
        </p:nvGraphicFramePr>
        <p:xfrm>
          <a:off x="1242329" y="-241768"/>
          <a:ext cx="5623561" cy="10630968"/>
        </p:xfrm>
        <a:graphic>
          <a:graphicData uri="http://schemas.openxmlformats.org/drawingml/2006/table">
            <a:tbl>
              <a:tblPr bandRow="1">
                <a:tableStyleId>{8F44A2F1-9E1F-4B54-A3A2-5F16C0AD49E2}</a:tableStyleId>
              </a:tblPr>
              <a:tblGrid>
                <a:gridCol w="2811780"/>
                <a:gridCol w="2811780"/>
              </a:tblGrid>
              <a:tr h="292100">
                <a:tc>
                  <a:txBody>
                    <a:bodyPr/>
                    <a:lstStyle/>
                    <a:p>
                      <a:pPr lvl="0" algn="just" defTabSz="457200">
                        <a:defRPr sz="1200" b="0" i="0">
                          <a:uFill>
                            <a:solidFill/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 defTabSz="457200">
                        <a:defRPr sz="1200" b="0" i="0">
                          <a:uFill>
                            <a:solidFill/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lvl="0" algn="just" defTabSz="457200">
                        <a:defRPr sz="1200" b="0" i="0">
                          <a:uFill>
                            <a:solidFill/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457200">
                        <a:defRPr sz="1200" b="0" i="0">
                          <a:uFill>
                            <a:solidFill/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lvl="0" algn="just" defTabSz="457200">
                        <a:defRPr sz="1200" b="0" i="0">
                          <a:uFill>
                            <a:solidFill/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457200">
                        <a:defRPr sz="1200" b="0" i="0">
                          <a:uFill>
                            <a:solidFill/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lvl="0" algn="just" defTabSz="457200">
                        <a:defRPr sz="1200" b="0" i="0">
                          <a:uFill>
                            <a:solidFill/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457200">
                        <a:defRPr sz="1200" b="0" i="0">
                          <a:uFill>
                            <a:solidFill/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lvl="0" algn="just" defTabSz="457200">
                        <a:defRPr sz="1200" b="0" i="0">
                          <a:uFill>
                            <a:solidFill/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457200">
                        <a:defRPr sz="1400" b="0" i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lvl="0" algn="just" defTabSz="457200">
                        <a:defRPr sz="1200" b="0" i="0">
                          <a:uFill>
                            <a:solidFill/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457200">
                        <a:defRPr sz="1200" b="0" i="0">
                          <a:uFill>
                            <a:solidFill/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lvl="0" algn="just" defTabSz="457200">
                        <a:defRPr sz="1200" b="0" i="0">
                          <a:uFill>
                            <a:solidFill/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457200">
                        <a:defRPr sz="1200" b="0" i="0">
                          <a:uFill>
                            <a:solidFill/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705383">
                <a:tc>
                  <a:txBody>
                    <a:bodyPr/>
                    <a:lstStyle/>
                    <a:p>
                      <a:pPr lvl="0" algn="just" defTabSz="457200">
                        <a:defRPr sz="1800" b="0" i="0"/>
                      </a:pPr>
                      <a:r>
                        <a:rPr sz="140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To fight unemployment</a:t>
                      </a:r>
                    </a:p>
                    <a:p>
                      <a:pPr lvl="0" algn="just" defTabSz="457200">
                        <a:defRPr sz="1800" b="0" i="0"/>
                      </a:pPr>
                      <a:r>
                        <a:rPr sz="140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Recession –</a:t>
                      </a:r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457200">
                        <a:defRPr sz="1800" b="0" i="0"/>
                      </a:pPr>
                      <a:r>
                        <a:rPr sz="140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To fight unemployment &amp;</a:t>
                      </a:r>
                    </a:p>
                    <a:p>
                      <a:pPr lvl="0" algn="just" defTabSz="457200">
                        <a:defRPr sz="1800" b="0" i="0"/>
                      </a:pPr>
                      <a:r>
                        <a:rPr sz="140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Recession – </a:t>
                      </a:r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1518183">
                <a:tc>
                  <a:txBody>
                    <a:bodyPr/>
                    <a:lstStyle/>
                    <a:p>
                      <a:pPr lvl="0" algn="just" defTabSz="457200">
                        <a:defRPr sz="1800" b="0" i="0"/>
                      </a:pPr>
                      <a:r>
                        <a:rPr sz="140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Decrease taxes to increase</a:t>
                      </a:r>
                    </a:p>
                    <a:p>
                      <a:pPr lvl="0" algn="just" defTabSz="457200">
                        <a:defRPr sz="1800" b="0" i="0"/>
                      </a:pPr>
                      <a:r>
                        <a:rPr sz="140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Consumption spending,</a:t>
                      </a:r>
                    </a:p>
                    <a:p>
                      <a:pPr lvl="0" algn="just" defTabSz="457200">
                        <a:defRPr sz="1800" b="0" i="0"/>
                      </a:pPr>
                      <a:r>
                        <a:rPr sz="140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And increase government </a:t>
                      </a:r>
                    </a:p>
                    <a:p>
                      <a:pPr lvl="0" algn="just" defTabSz="457200">
                        <a:defRPr sz="1800" b="0" i="0"/>
                      </a:pPr>
                      <a:r>
                        <a:rPr sz="140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Spending</a:t>
                      </a:r>
                    </a:p>
                    <a:p>
                      <a:pPr lvl="0" algn="just" defTabSz="457200">
                        <a:defRPr sz="1800" b="0" i="0"/>
                      </a:pPr>
                      <a:r>
                        <a:rPr sz="140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Creates a deficit budget</a:t>
                      </a:r>
                    </a:p>
                    <a:p>
                      <a:pPr lvl="0" algn="just" defTabSz="457200">
                        <a:defRPr sz="1800" b="0" i="0"/>
                      </a:pPr>
                      <a:endParaRPr sz="1400">
                        <a:uFill>
                          <a:solidFill/>
                        </a:u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457200">
                        <a:defRPr sz="1800" b="0" i="0"/>
                      </a:pPr>
                      <a:endParaRPr sz="1400">
                        <a:uFill>
                          <a:solidFill/>
                        </a:u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lvl="0" algn="just" defTabSz="457200">
                        <a:defRPr sz="1800" b="0" i="0"/>
                      </a:pPr>
                      <a:r>
                        <a:rPr sz="140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Buy bonds, decrease rr,</a:t>
                      </a:r>
                    </a:p>
                    <a:p>
                      <a:pPr lvl="0" algn="just" defTabSz="457200">
                        <a:defRPr sz="1800" b="0" i="0"/>
                      </a:pPr>
                      <a:r>
                        <a:rPr sz="140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Decrease discount rate/</a:t>
                      </a:r>
                    </a:p>
                    <a:p>
                      <a:pPr lvl="0" algn="just" defTabSz="457200">
                        <a:defRPr sz="1800" b="0" i="0"/>
                      </a:pPr>
                      <a:r>
                        <a:rPr sz="140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fed funds rate</a:t>
                      </a:r>
                    </a:p>
                    <a:p>
                      <a:pPr lvl="0" algn="just" defTabSz="457200">
                        <a:defRPr sz="1800" b="0" i="0"/>
                      </a:pPr>
                      <a:r>
                        <a:rPr sz="140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Increasing money supply in</a:t>
                      </a:r>
                    </a:p>
                    <a:p>
                      <a:pPr lvl="0" algn="just" defTabSz="457200">
                        <a:defRPr sz="1800" b="0" i="0"/>
                      </a:pPr>
                      <a:r>
                        <a:rPr sz="140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Money market</a:t>
                      </a:r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lvl="0" algn="just" defTabSz="457200">
                        <a:defRPr sz="1200" b="0" i="0">
                          <a:uFill>
                            <a:solidFill/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457200">
                        <a:defRPr sz="1200" b="0" i="0">
                          <a:uFill>
                            <a:solidFill/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lvl="0" algn="just" defTabSz="457200">
                        <a:defRPr sz="1200" b="0" i="0">
                          <a:uFill>
                            <a:solidFill/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457200">
                        <a:defRPr sz="1200" b="0" i="0">
                          <a:uFill>
                            <a:solidFill/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lvl="0" algn="just" defTabSz="457200">
                        <a:defRPr sz="1200" b="0" i="0">
                          <a:uFill>
                            <a:solidFill/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457200">
                        <a:defRPr sz="1200" b="0" i="0">
                          <a:uFill>
                            <a:solidFill/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lvl="0" algn="just" defTabSz="457200">
                        <a:defRPr sz="1200" b="0" i="0">
                          <a:uFill>
                            <a:solidFill/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457200">
                        <a:defRPr sz="1200" b="0" i="0">
                          <a:uFill>
                            <a:solidFill/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lvl="0" algn="just" defTabSz="457200">
                        <a:defRPr sz="1400" b="0" i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457200">
                        <a:defRPr sz="1400" b="0" i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lvl="0" algn="just" defTabSz="457200">
                        <a:defRPr sz="1400" b="0" i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457200">
                        <a:defRPr sz="1400" b="0" i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lvl="0" algn="just" defTabSz="457200">
                        <a:defRPr sz="1400" b="0" i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457200">
                        <a:defRPr sz="1400" b="0" i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lvl="0" algn="just" defTabSz="457200">
                        <a:defRPr sz="1400" b="0" i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457200">
                        <a:defRPr sz="1400" b="0" i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lvl="0" algn="just" defTabSz="457200">
                        <a:defRPr sz="1400" b="0" i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457200">
                        <a:defRPr sz="1400" b="0" i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lvl="0" algn="just" defTabSz="457200">
                        <a:defRPr sz="1400" b="0" i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457200">
                        <a:defRPr sz="1400" b="0" i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lvl="0" algn="just" defTabSz="457200">
                        <a:defRPr sz="1400" b="0" i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457200">
                        <a:defRPr sz="1400" b="0" i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lvl="0" algn="just" defTabSz="457200">
                        <a:defRPr sz="1400" b="0" i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457200">
                        <a:defRPr sz="1400" b="0" i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lvl="0" algn="just" defTabSz="457200">
                        <a:defRPr sz="1400" b="0" i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457200">
                        <a:defRPr sz="1400" b="0" i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lvl="0" algn="just" defTabSz="457200">
                        <a:defRPr sz="1400" b="0" i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457200">
                        <a:defRPr sz="1400" b="0" i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lvl="0" algn="just" defTabSz="457200">
                        <a:defRPr sz="1400" b="0" i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457200">
                        <a:defRPr sz="1400" b="0" i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lvl="0" algn="just" defTabSz="457200">
                        <a:defRPr sz="1400" b="0" i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457200">
                        <a:defRPr sz="1400" b="0" i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lvl="0" algn="just" defTabSz="457200">
                        <a:defRPr sz="1400" b="0" i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457200">
                        <a:defRPr sz="1400" b="0" i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lvl="0" algn="just" defTabSz="457200">
                        <a:defRPr sz="1400" b="0" i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457200">
                        <a:defRPr sz="1400" b="0" i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lvl="0" algn="just" defTabSz="457200">
                        <a:defRPr sz="1400" b="0" i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457200">
                        <a:defRPr sz="1400" b="0" i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lvl="0" algn="just" defTabSz="457200">
                        <a:defRPr sz="1400" b="0" i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457200">
                        <a:defRPr sz="1400" b="0" i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lvl="0" algn="just" defTabSz="457200">
                        <a:defRPr sz="1400" b="0" i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457200">
                        <a:defRPr sz="1400" b="0" i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" name="Shape 92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SzTx/>
              <a:buNone/>
              <a:defRPr b="1">
                <a:solidFill>
                  <a:srgbClr val="FF8D3E"/>
                </a:solidFill>
                <a:effectLst>
                  <a:outerShdw blurRad="38100" dist="38100" dir="2700000" rotWithShape="0">
                    <a:srgbClr val="000000"/>
                  </a:outerShdw>
                </a:effectLst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effectLst/>
              </a:defRPr>
            </a:pPr>
            <a:r>
              <a:rPr sz="2800" b="1">
                <a:solidFill>
                  <a:srgbClr val="FF8D3E"/>
                </a:solidFill>
                <a:effectLst>
                  <a:outerShdw blurRad="38100" dist="38100" dir="2700000" rotWithShape="0">
                    <a:srgbClr val="000000"/>
                  </a:outerShdw>
                </a:effectLst>
              </a:rPr>
              <a:t>        Fiscal            Monetary</a:t>
            </a:r>
          </a:p>
        </p:txBody>
      </p:sp>
      <p:sp>
        <p:nvSpPr>
          <p:cNvPr id="922" name="Shape 922"/>
          <p:cNvSpPr>
            <a:spLocks noGrp="1"/>
          </p:cNvSpPr>
          <p:nvPr>
            <p:ph type="sldNum" sz="quarter" idx="2"/>
          </p:nvPr>
        </p:nvSpPr>
        <p:spPr>
          <a:xfrm>
            <a:off x="8348663" y="6233159"/>
            <a:ext cx="457201" cy="2438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/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000">
                <a:solidFill>
                  <a:srgbClr val="A6A299"/>
                </a:solidFill>
              </a:rPr>
              <a:t>65</a:t>
            </a:fld>
            <a:endParaRPr sz="1000">
              <a:solidFill>
                <a:srgbClr val="A6A299"/>
              </a:solidFill>
            </a:endParaRPr>
          </a:p>
        </p:txBody>
      </p:sp>
      <p:graphicFrame>
        <p:nvGraphicFramePr>
          <p:cNvPr id="923" name="Table 923"/>
          <p:cNvGraphicFramePr/>
          <p:nvPr/>
        </p:nvGraphicFramePr>
        <p:xfrm>
          <a:off x="1177818" y="-983641"/>
          <a:ext cx="5623561" cy="11470235"/>
        </p:xfrm>
        <a:graphic>
          <a:graphicData uri="http://schemas.openxmlformats.org/drawingml/2006/table">
            <a:tbl>
              <a:tblPr bandRow="1">
                <a:tableStyleId>{8F44A2F1-9E1F-4B54-A3A2-5F16C0AD49E2}</a:tableStyleId>
              </a:tblPr>
              <a:tblGrid>
                <a:gridCol w="2811780"/>
                <a:gridCol w="2811780"/>
              </a:tblGrid>
              <a:tr h="292100">
                <a:tc>
                  <a:txBody>
                    <a:bodyPr/>
                    <a:lstStyle/>
                    <a:p>
                      <a:pPr lvl="0" algn="just" defTabSz="457200">
                        <a:defRPr sz="1200" b="0" i="0">
                          <a:uFill>
                            <a:solidFill/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 defTabSz="457200">
                        <a:defRPr sz="1200" b="0" i="0">
                          <a:uFill>
                            <a:solidFill/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lvl="0" algn="just" defTabSz="457200">
                        <a:defRPr sz="1200" b="0" i="0">
                          <a:uFill>
                            <a:solidFill/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457200">
                        <a:defRPr sz="1200" b="0" i="0">
                          <a:uFill>
                            <a:solidFill/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lvl="0" algn="just" defTabSz="457200">
                        <a:defRPr sz="1200" b="0" i="0">
                          <a:uFill>
                            <a:solidFill/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457200">
                        <a:defRPr sz="1200" b="0" i="0">
                          <a:uFill>
                            <a:solidFill/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lvl="0" algn="just" defTabSz="457200">
                        <a:defRPr sz="1200" b="0" i="0">
                          <a:uFill>
                            <a:solidFill/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457200">
                        <a:defRPr sz="1200" b="0" i="0">
                          <a:uFill>
                            <a:solidFill/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lvl="0" algn="just" defTabSz="457200">
                        <a:defRPr sz="1200" b="0" i="0">
                          <a:uFill>
                            <a:solidFill/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457200">
                        <a:defRPr sz="1400" b="0" i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lvl="0" algn="just" defTabSz="457200">
                        <a:defRPr sz="1200" b="0" i="0">
                          <a:uFill>
                            <a:solidFill/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457200">
                        <a:defRPr sz="1200" b="0" i="0">
                          <a:uFill>
                            <a:solidFill/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lvl="0" algn="just" defTabSz="457200">
                        <a:defRPr sz="1200" b="0" i="0">
                          <a:uFill>
                            <a:solidFill/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457200">
                        <a:defRPr sz="1200" b="0" i="0">
                          <a:uFill>
                            <a:solidFill/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lvl="0" algn="just" defTabSz="457200">
                        <a:defRPr sz="1200" b="0" i="0">
                          <a:uFill>
                            <a:solidFill/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457200">
                        <a:defRPr sz="1200" b="0" i="0">
                          <a:uFill>
                            <a:solidFill/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lvl="0" algn="just" defTabSz="457200">
                        <a:defRPr sz="1200" b="0" i="0">
                          <a:uFill>
                            <a:solidFill/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457200">
                        <a:defRPr sz="1400" b="0" i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705383">
                <a:tc>
                  <a:txBody>
                    <a:bodyPr/>
                    <a:lstStyle/>
                    <a:p>
                      <a:pPr lvl="0" algn="just" defTabSz="457200">
                        <a:defRPr sz="1800" b="0" i="0"/>
                      </a:pPr>
                      <a:r>
                        <a:rPr sz="140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Increases AD, </a:t>
                      </a:r>
                    </a:p>
                    <a:p>
                      <a:pPr lvl="0" algn="just" defTabSz="457200">
                        <a:defRPr sz="1800" b="0" i="0"/>
                      </a:pPr>
                      <a:r>
                        <a:rPr sz="140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PL and RDO increase</a:t>
                      </a:r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457200">
                        <a:defRPr sz="1800" b="0" i="0"/>
                      </a:pPr>
                      <a:r>
                        <a:rPr sz="140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Increasing MS decreases i</a:t>
                      </a:r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908583">
                <a:tc>
                  <a:txBody>
                    <a:bodyPr/>
                    <a:lstStyle/>
                    <a:p>
                      <a:pPr lvl="0" algn="just" defTabSz="457200">
                        <a:defRPr sz="1800" b="0" i="0"/>
                      </a:pPr>
                      <a:r>
                        <a:rPr sz="140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Deficit budget – increases</a:t>
                      </a:r>
                    </a:p>
                    <a:p>
                      <a:pPr lvl="0" algn="just" defTabSz="457200">
                        <a:defRPr sz="1800" b="0" i="0"/>
                      </a:pPr>
                      <a:r>
                        <a:rPr sz="140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demand for loanable</a:t>
                      </a:r>
                    </a:p>
                    <a:p>
                      <a:pPr lvl="0" algn="just" defTabSz="457200">
                        <a:defRPr sz="1800" b="0" i="0"/>
                      </a:pPr>
                      <a:r>
                        <a:rPr sz="140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funds increasing i</a:t>
                      </a:r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457200">
                        <a:defRPr sz="1800" b="0" i="0"/>
                      </a:pPr>
                      <a:r>
                        <a:rPr sz="140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i decreases, Ig increases,</a:t>
                      </a:r>
                    </a:p>
                    <a:p>
                      <a:pPr lvl="0" algn="just" defTabSz="457200">
                        <a:defRPr sz="1800" b="0" i="0"/>
                      </a:pPr>
                      <a:endParaRPr sz="1400">
                        <a:uFill>
                          <a:solidFill/>
                        </a:u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705383">
                <a:tc>
                  <a:txBody>
                    <a:bodyPr/>
                    <a:lstStyle/>
                    <a:p>
                      <a:pPr lvl="0" algn="just" defTabSz="457200">
                        <a:defRPr sz="1800" b="0" i="0"/>
                      </a:pPr>
                      <a:r>
                        <a:rPr sz="140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i increases Ig decreases</a:t>
                      </a:r>
                    </a:p>
                    <a:p>
                      <a:pPr lvl="0" algn="just" defTabSz="457200">
                        <a:defRPr sz="1800" b="0" i="0"/>
                      </a:pPr>
                      <a:r>
                        <a:rPr sz="140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(Crowding out effect)</a:t>
                      </a:r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457200">
                        <a:defRPr sz="1800" b="0" i="0"/>
                      </a:pPr>
                      <a:r>
                        <a:rPr sz="140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AD increases, PL and RDO</a:t>
                      </a:r>
                    </a:p>
                    <a:p>
                      <a:pPr lvl="0" algn="just" defTabSz="457200">
                        <a:defRPr sz="1800" b="0" i="0"/>
                      </a:pPr>
                      <a:r>
                        <a:rPr sz="140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Increase</a:t>
                      </a:r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1314983">
                <a:tc>
                  <a:txBody>
                    <a:bodyPr/>
                    <a:lstStyle/>
                    <a:p>
                      <a:pPr lvl="0" algn="just" defTabSz="457200">
                        <a:defRPr sz="1800" b="0" i="0"/>
                      </a:pPr>
                      <a:r>
                        <a:rPr sz="140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i increases, demand for $</a:t>
                      </a:r>
                    </a:p>
                    <a:p>
                      <a:pPr lvl="0" algn="just" defTabSz="457200">
                        <a:defRPr sz="1800" b="0" i="0"/>
                      </a:pPr>
                      <a:r>
                        <a:rPr sz="140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increases, $ appreciates,</a:t>
                      </a:r>
                    </a:p>
                    <a:p>
                      <a:pPr lvl="0" algn="just" defTabSz="457200">
                        <a:defRPr sz="1800" b="0" i="0"/>
                      </a:pPr>
                      <a:r>
                        <a:rPr sz="140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exports decrease and </a:t>
                      </a:r>
                    </a:p>
                    <a:p>
                      <a:pPr lvl="0" algn="just" defTabSz="457200">
                        <a:defRPr sz="1800" b="0" i="0"/>
                      </a:pPr>
                      <a:r>
                        <a:rPr sz="140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imports increase, Xn decreases </a:t>
                      </a:r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457200">
                        <a:defRPr sz="1800" b="0" i="0"/>
                      </a:pPr>
                      <a:r>
                        <a:rPr sz="140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i decreases, demand for $</a:t>
                      </a:r>
                    </a:p>
                    <a:p>
                      <a:pPr lvl="0" algn="just" defTabSz="457200">
                        <a:defRPr sz="1800" b="0" i="0"/>
                      </a:pPr>
                      <a:r>
                        <a:rPr sz="140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decreases, $ depreciates, </a:t>
                      </a:r>
                    </a:p>
                    <a:p>
                      <a:pPr lvl="0" algn="l" defTabSz="457200">
                        <a:defRPr sz="1800" b="0" i="0"/>
                      </a:pPr>
                      <a:r>
                        <a:rPr sz="140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exports increase, imports decrease,</a:t>
                      </a:r>
                    </a:p>
                    <a:p>
                      <a:pPr lvl="0" algn="just" defTabSz="457200">
                        <a:defRPr sz="1800" b="0" i="0"/>
                      </a:pPr>
                      <a:r>
                        <a:rPr sz="140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Xn increases</a:t>
                      </a:r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lvl="0" algn="just" defTabSz="457200">
                        <a:defRPr sz="1400" b="0" i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457200">
                        <a:defRPr sz="1400" b="0" i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lvl="0" algn="just" defTabSz="457200">
                        <a:defRPr sz="1400" b="0" i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457200">
                        <a:defRPr sz="1400" b="0" i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lvl="0" algn="just" defTabSz="457200">
                        <a:defRPr sz="1400" b="0" i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457200">
                        <a:defRPr sz="1400" b="0" i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lvl="0" algn="just" defTabSz="457200">
                        <a:defRPr sz="1400" b="0" i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457200">
                        <a:defRPr sz="1400" b="0" i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lvl="0" algn="just" defTabSz="457200">
                        <a:defRPr sz="1400" b="0" i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457200">
                        <a:defRPr sz="1400" b="0" i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lvl="0" algn="just" defTabSz="457200">
                        <a:defRPr sz="1400" b="0" i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457200">
                        <a:defRPr sz="1400" b="0" i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lvl="0" algn="just" defTabSz="457200">
                        <a:defRPr sz="1400" b="0" i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457200">
                        <a:defRPr sz="1400" b="0" i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lvl="0" algn="just" defTabSz="457200">
                        <a:defRPr sz="1400" b="0" i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457200">
                        <a:defRPr sz="1400" b="0" i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lvl="0" algn="just" defTabSz="457200">
                        <a:defRPr sz="1400" b="0" i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457200">
                        <a:defRPr sz="1400" b="0" i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lvl="0" algn="just" defTabSz="457200">
                        <a:defRPr sz="1400" b="0" i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457200">
                        <a:defRPr sz="1400" b="0" i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lvl="0" algn="just" defTabSz="457200">
                        <a:defRPr sz="1400" b="0" i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457200">
                        <a:defRPr sz="1400" b="0" i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lvl="0" algn="just" defTabSz="457200">
                        <a:defRPr sz="1400" b="0" i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457200">
                        <a:defRPr sz="1400" b="0" i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lvl="0" algn="just" defTabSz="457200">
                        <a:defRPr sz="1400" b="0" i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457200">
                        <a:defRPr sz="1400" b="0" i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lvl="0" algn="just" defTabSz="457200">
                        <a:defRPr sz="1400" b="0" i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457200">
                        <a:defRPr sz="1400" b="0" i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lvl="0" algn="just" defTabSz="457200">
                        <a:defRPr sz="1400" b="0" i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457200">
                        <a:defRPr sz="1400" b="0" i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lvl="0" algn="just" defTabSz="457200">
                        <a:defRPr sz="1400" b="0" i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457200">
                        <a:defRPr sz="1400" b="0" i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lvl="0" algn="just" defTabSz="457200">
                        <a:defRPr sz="1400" b="0" i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457200">
                        <a:defRPr sz="1400" b="0" i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924" name="Shape 924"/>
          <p:cNvSpPr/>
          <p:nvPr/>
        </p:nvSpPr>
        <p:spPr>
          <a:xfrm>
            <a:off x="4555256" y="1758950"/>
            <a:ext cx="2524670" cy="4356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/>
          <a:p>
            <a:pPr lvl="0" algn="ctr" defTabSz="457200">
              <a:defRPr sz="1800" b="0">
                <a:solidFill>
                  <a:srgbClr val="000000"/>
                </a:solidFill>
              </a:defRPr>
            </a:pPr>
            <a:r>
              <a:rPr sz="1400">
                <a:uFill>
                  <a:solidFill/>
                </a:uFill>
                <a:latin typeface="Arial"/>
                <a:ea typeface="Arial"/>
                <a:cs typeface="Arial"/>
                <a:sym typeface="Arial"/>
              </a:rPr>
              <a:t>                                                </a:t>
            </a:r>
          </a:p>
          <a:p>
            <a:pPr lvl="0" algn="just" defTabSz="457200">
              <a:defRPr sz="1800" b="0">
                <a:solidFill>
                  <a:srgbClr val="000000"/>
                </a:solidFill>
              </a:defRPr>
            </a:pPr>
            <a:endParaRPr sz="1400">
              <a:uFill>
                <a:solidFill/>
              </a:uFill>
              <a:latin typeface="Arial"/>
              <a:ea typeface="Arial"/>
              <a:cs typeface="Arial"/>
              <a:sym typeface="Arial"/>
            </a:endParaRPr>
          </a:p>
          <a:p>
            <a:pPr lvl="0" algn="just" defTabSz="457200">
              <a:defRPr sz="1800" b="0">
                <a:solidFill>
                  <a:srgbClr val="000000"/>
                </a:solidFill>
              </a:defRPr>
            </a:pPr>
            <a:endParaRPr sz="1400">
              <a:uFill>
                <a:solidFill/>
              </a:uFill>
              <a:latin typeface="Arial"/>
              <a:ea typeface="Arial"/>
              <a:cs typeface="Arial"/>
              <a:sym typeface="Arial"/>
            </a:endParaRPr>
          </a:p>
          <a:p>
            <a:pPr lvl="0" algn="just" defTabSz="457200">
              <a:defRPr sz="1800" b="0">
                <a:solidFill>
                  <a:srgbClr val="000000"/>
                </a:solidFill>
              </a:defRPr>
            </a:pPr>
            <a:endParaRPr sz="1400">
              <a:uFill>
                <a:solidFill/>
              </a:uFill>
              <a:latin typeface="Arial"/>
              <a:ea typeface="Arial"/>
              <a:cs typeface="Arial"/>
              <a:sym typeface="Arial"/>
            </a:endParaRPr>
          </a:p>
          <a:p>
            <a:pPr lvl="0" algn="just" defTabSz="457200">
              <a:defRPr sz="1800" b="0">
                <a:solidFill>
                  <a:srgbClr val="000000"/>
                </a:solidFill>
              </a:defRPr>
            </a:pPr>
            <a:endParaRPr sz="1400">
              <a:uFill>
                <a:solidFill/>
              </a:uFill>
              <a:latin typeface="Arial"/>
              <a:ea typeface="Arial"/>
              <a:cs typeface="Arial"/>
              <a:sym typeface="Arial"/>
            </a:endParaRPr>
          </a:p>
          <a:p>
            <a:pPr lvl="0" algn="just" defTabSz="457200">
              <a:defRPr sz="1800" b="0">
                <a:solidFill>
                  <a:srgbClr val="000000"/>
                </a:solidFill>
              </a:defRPr>
            </a:pPr>
            <a:endParaRPr sz="1400">
              <a:uFill>
                <a:solidFill/>
              </a:uFill>
              <a:latin typeface="Arial"/>
              <a:ea typeface="Arial"/>
              <a:cs typeface="Arial"/>
              <a:sym typeface="Arial"/>
            </a:endParaRPr>
          </a:p>
          <a:p>
            <a:pPr lvl="0" algn="just" defTabSz="457200">
              <a:defRPr sz="1800" b="0">
                <a:solidFill>
                  <a:srgbClr val="000000"/>
                </a:solidFill>
              </a:defRPr>
            </a:pPr>
            <a:endParaRPr sz="1400">
              <a:uFill>
                <a:solidFill/>
              </a:uFill>
              <a:latin typeface="Arial"/>
              <a:ea typeface="Arial"/>
              <a:cs typeface="Arial"/>
              <a:sym typeface="Arial"/>
            </a:endParaRPr>
          </a:p>
          <a:p>
            <a:pPr lvl="0" algn="just" defTabSz="457200">
              <a:defRPr sz="1800" b="0">
                <a:solidFill>
                  <a:srgbClr val="000000"/>
                </a:solidFill>
              </a:defRPr>
            </a:pPr>
            <a:endParaRPr sz="1400">
              <a:uFill>
                <a:solidFill/>
              </a:uFill>
              <a:latin typeface="Arial"/>
              <a:ea typeface="Arial"/>
              <a:cs typeface="Arial"/>
              <a:sym typeface="Arial"/>
            </a:endParaRPr>
          </a:p>
          <a:p>
            <a:pPr lvl="0" algn="just" defTabSz="457200">
              <a:defRPr sz="1800" b="0">
                <a:solidFill>
                  <a:srgbClr val="000000"/>
                </a:solidFill>
              </a:defRPr>
            </a:pPr>
            <a:endParaRPr sz="1400">
              <a:uFill>
                <a:solidFill/>
              </a:uFill>
              <a:latin typeface="Arial"/>
              <a:ea typeface="Arial"/>
              <a:cs typeface="Arial"/>
              <a:sym typeface="Arial"/>
            </a:endParaRPr>
          </a:p>
          <a:p>
            <a:pPr lvl="0" algn="just" defTabSz="457200">
              <a:defRPr sz="1800" b="0">
                <a:solidFill>
                  <a:srgbClr val="000000"/>
                </a:solidFill>
              </a:defRPr>
            </a:pPr>
            <a:endParaRPr sz="1400">
              <a:uFill>
                <a:solidFill/>
              </a:uFill>
              <a:latin typeface="Arial"/>
              <a:ea typeface="Arial"/>
              <a:cs typeface="Arial"/>
              <a:sym typeface="Arial"/>
            </a:endParaRPr>
          </a:p>
          <a:p>
            <a:pPr lvl="0" algn="just" defTabSz="457200">
              <a:defRPr sz="1800" b="0">
                <a:solidFill>
                  <a:srgbClr val="000000"/>
                </a:solidFill>
              </a:defRPr>
            </a:pPr>
            <a:endParaRPr sz="1400">
              <a:uFill>
                <a:solidFill/>
              </a:uFill>
              <a:latin typeface="Arial"/>
              <a:ea typeface="Arial"/>
              <a:cs typeface="Arial"/>
              <a:sym typeface="Arial"/>
            </a:endParaRPr>
          </a:p>
          <a:p>
            <a:pPr lvl="0" algn="just" defTabSz="457200">
              <a:defRPr sz="1800" b="0">
                <a:solidFill>
                  <a:srgbClr val="000000"/>
                </a:solidFill>
              </a:defRPr>
            </a:pPr>
            <a:endParaRPr sz="1400">
              <a:uFill>
                <a:solidFill/>
              </a:uFill>
              <a:latin typeface="Arial"/>
              <a:ea typeface="Arial"/>
              <a:cs typeface="Arial"/>
              <a:sym typeface="Arial"/>
            </a:endParaRPr>
          </a:p>
          <a:p>
            <a:pPr lvl="0" algn="just" defTabSz="457200">
              <a:defRPr sz="1800" b="0">
                <a:solidFill>
                  <a:srgbClr val="000000"/>
                </a:solidFill>
              </a:defRPr>
            </a:pPr>
            <a:endParaRPr sz="1400">
              <a:uFill>
                <a:solidFill/>
              </a:uFill>
              <a:latin typeface="Arial"/>
              <a:ea typeface="Arial"/>
              <a:cs typeface="Arial"/>
              <a:sym typeface="Arial"/>
            </a:endParaRPr>
          </a:p>
          <a:p>
            <a:pPr lvl="0" algn="just" defTabSz="457200">
              <a:defRPr sz="1800" b="0">
                <a:solidFill>
                  <a:srgbClr val="000000"/>
                </a:solidFill>
              </a:defRPr>
            </a:pPr>
            <a:endParaRPr sz="1400">
              <a:uFill>
                <a:solidFill/>
              </a:uFill>
              <a:latin typeface="Arial"/>
              <a:ea typeface="Arial"/>
              <a:cs typeface="Arial"/>
              <a:sym typeface="Arial"/>
            </a:endParaRPr>
          </a:p>
          <a:p>
            <a:pPr lvl="0" algn="just" defTabSz="457200">
              <a:defRPr sz="1800" b="0">
                <a:solidFill>
                  <a:srgbClr val="000000"/>
                </a:solidFill>
              </a:defRPr>
            </a:pPr>
            <a:endParaRPr sz="1400">
              <a:uFill>
                <a:solidFill/>
              </a:uFill>
              <a:latin typeface="Arial"/>
              <a:ea typeface="Arial"/>
              <a:cs typeface="Arial"/>
              <a:sym typeface="Arial"/>
            </a:endParaRPr>
          </a:p>
          <a:p>
            <a:pPr lvl="0" algn="just" defTabSz="457200">
              <a:defRPr sz="1800" b="0">
                <a:solidFill>
                  <a:srgbClr val="000000"/>
                </a:solidFill>
              </a:defRPr>
            </a:pPr>
            <a:endParaRPr sz="1400">
              <a:uFill>
                <a:solidFill/>
              </a:uFill>
              <a:latin typeface="Arial"/>
              <a:ea typeface="Arial"/>
              <a:cs typeface="Arial"/>
              <a:sym typeface="Arial"/>
            </a:endParaRPr>
          </a:p>
          <a:p>
            <a:pPr lvl="0" algn="just" defTabSz="457200">
              <a:defRPr sz="1800" b="0">
                <a:solidFill>
                  <a:srgbClr val="000000"/>
                </a:solidFill>
              </a:defRPr>
            </a:pPr>
            <a:endParaRPr sz="1400">
              <a:uFill>
                <a:solidFill/>
              </a:uFill>
              <a:latin typeface="Arial"/>
              <a:ea typeface="Arial"/>
              <a:cs typeface="Arial"/>
              <a:sym typeface="Arial"/>
            </a:endParaRPr>
          </a:p>
          <a:p>
            <a:pPr lvl="0" algn="just" defTabSz="457200">
              <a:defRPr sz="1800" b="0">
                <a:solidFill>
                  <a:srgbClr val="000000"/>
                </a:solidFill>
              </a:defRPr>
            </a:pPr>
            <a:endParaRPr sz="1400">
              <a:uFill>
                <a:solidFill/>
              </a:uFill>
              <a:latin typeface="Arial"/>
              <a:ea typeface="Arial"/>
              <a:cs typeface="Arial"/>
              <a:sym typeface="Arial"/>
            </a:endParaRPr>
          </a:p>
          <a:p>
            <a:pPr lvl="0" algn="just" defTabSz="457200">
              <a:defRPr sz="1800" b="0">
                <a:solidFill>
                  <a:srgbClr val="000000"/>
                </a:solidFill>
              </a:defRPr>
            </a:pPr>
            <a:endParaRPr sz="1400">
              <a:uFill>
                <a:solidFill/>
              </a:uFill>
              <a:latin typeface="Arial"/>
              <a:ea typeface="Arial"/>
              <a:cs typeface="Arial"/>
              <a:sym typeface="Arial"/>
            </a:endParaRPr>
          </a:p>
          <a:p>
            <a:pPr lvl="0" algn="just" defTabSz="457200">
              <a:defRPr sz="1800" b="0">
                <a:solidFill>
                  <a:srgbClr val="000000"/>
                </a:solidFill>
              </a:defRPr>
            </a:pPr>
            <a:endParaRPr sz="1400">
              <a:uFill>
                <a:solidFill/>
              </a:u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med"/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6" name="Shape 926"/>
          <p:cNvSpPr>
            <a:spLocks noGrp="1"/>
          </p:cNvSpPr>
          <p:nvPr>
            <p:ph type="body" idx="1"/>
          </p:nvPr>
        </p:nvSpPr>
        <p:spPr>
          <a:xfrm>
            <a:off x="480219" y="2638718"/>
            <a:ext cx="8183562" cy="5507039"/>
          </a:xfrm>
          <a:prstGeom prst="rect">
            <a:avLst/>
          </a:prstGeom>
          <a:effectLst>
            <a:outerShdw blurRad="101600" dist="71309" dir="5400000" rotWithShape="0">
              <a:srgbClr val="000000">
                <a:alpha val="75000"/>
              </a:srgbClr>
            </a:outerShdw>
          </a:effectLst>
        </p:spPr>
        <p:txBody>
          <a:bodyPr/>
          <a:lstStyle>
            <a:lvl1pPr marL="0" indent="0" algn="ctr">
              <a:buSzTx/>
              <a:buNone/>
              <a:defRPr b="1">
                <a:solidFill>
                  <a:srgbClr val="FF8900"/>
                </a:solidFill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800" b="1">
                <a:solidFill>
                  <a:srgbClr val="FF8900"/>
                </a:solidFill>
              </a:rPr>
              <a:t>Classical Understanding of the Macroeconomy</a:t>
            </a:r>
          </a:p>
        </p:txBody>
      </p:sp>
      <p:sp>
        <p:nvSpPr>
          <p:cNvPr id="927" name="Shape 927"/>
          <p:cNvSpPr>
            <a:spLocks noGrp="1"/>
          </p:cNvSpPr>
          <p:nvPr>
            <p:ph type="sldNum" sz="quarter" idx="2"/>
          </p:nvPr>
        </p:nvSpPr>
        <p:spPr>
          <a:xfrm>
            <a:off x="8348663" y="6233159"/>
            <a:ext cx="457201" cy="2438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/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000">
                <a:solidFill>
                  <a:srgbClr val="A6A299"/>
                </a:solidFill>
              </a:rPr>
              <a:t>66</a:t>
            </a:fld>
            <a:endParaRPr sz="1000">
              <a:solidFill>
                <a:srgbClr val="A6A299"/>
              </a:solidFill>
            </a:endParaRPr>
          </a:p>
        </p:txBody>
      </p:sp>
    </p:spTree>
  </p:cSld>
  <p:clrMapOvr>
    <a:masterClrMapping/>
  </p:clrMapOvr>
  <p:transition spd="med"/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9" name="Shape 929"/>
          <p:cNvSpPr/>
          <p:nvPr/>
        </p:nvSpPr>
        <p:spPr>
          <a:xfrm flipH="1">
            <a:off x="3124199" y="990600"/>
            <a:ext cx="1" cy="1524000"/>
          </a:xfrm>
          <a:prstGeom prst="line">
            <a:avLst/>
          </a:prstGeom>
          <a:ln w="28575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930" name="Shape 930"/>
          <p:cNvSpPr/>
          <p:nvPr/>
        </p:nvSpPr>
        <p:spPr>
          <a:xfrm>
            <a:off x="3124200" y="2514600"/>
            <a:ext cx="2743200" cy="0"/>
          </a:xfrm>
          <a:prstGeom prst="line">
            <a:avLst/>
          </a:prstGeom>
          <a:ln w="28575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931" name="Shape 931"/>
          <p:cNvSpPr/>
          <p:nvPr/>
        </p:nvSpPr>
        <p:spPr>
          <a:xfrm>
            <a:off x="2209800" y="914400"/>
            <a:ext cx="383751" cy="355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800" b="0">
                <a:solidFill>
                  <a:srgbClr val="0000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>
                <a:effectLst/>
              </a:defRPr>
            </a:pPr>
            <a:r>
              <a:rPr>
                <a:effectLst>
                  <a:outerShdw blurRad="38100" dist="38100" dir="2700000" rotWithShape="0">
                    <a:srgbClr val="FFFFFF"/>
                  </a:outerShdw>
                </a:effectLst>
              </a:rPr>
              <a:t>PL</a:t>
            </a:r>
          </a:p>
        </p:txBody>
      </p:sp>
      <p:sp>
        <p:nvSpPr>
          <p:cNvPr id="932" name="Shape 932"/>
          <p:cNvSpPr/>
          <p:nvPr/>
        </p:nvSpPr>
        <p:spPr>
          <a:xfrm>
            <a:off x="4648200" y="2667000"/>
            <a:ext cx="764603" cy="355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800" b="0">
                <a:solidFill>
                  <a:srgbClr val="0000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>
                <a:effectLst/>
              </a:defRPr>
            </a:pPr>
            <a:r>
              <a:rPr>
                <a:effectLst>
                  <a:outerShdw blurRad="38100" dist="38100" dir="2700000" rotWithShape="0">
                    <a:srgbClr val="FFFFFF"/>
                  </a:outerShdw>
                </a:effectLst>
              </a:rPr>
              <a:t>RGDP</a:t>
            </a:r>
          </a:p>
        </p:txBody>
      </p:sp>
      <p:sp>
        <p:nvSpPr>
          <p:cNvPr id="933" name="Shape 933"/>
          <p:cNvSpPr/>
          <p:nvPr/>
        </p:nvSpPr>
        <p:spPr>
          <a:xfrm>
            <a:off x="4191000" y="1066800"/>
            <a:ext cx="0" cy="1447800"/>
          </a:xfrm>
          <a:prstGeom prst="line">
            <a:avLst/>
          </a:prstGeom>
          <a:ln w="28575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934" name="Shape 934"/>
          <p:cNvSpPr/>
          <p:nvPr/>
        </p:nvSpPr>
        <p:spPr>
          <a:xfrm>
            <a:off x="3886200" y="685800"/>
            <a:ext cx="781050" cy="292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solidFill>
                  <a:srgbClr val="0000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effectLst/>
              </a:defRPr>
            </a:pPr>
            <a:r>
              <a:rPr sz="1400" b="1">
                <a:effectLst>
                  <a:outerShdw blurRad="38100" dist="38100" dir="2700000" rotWithShape="0">
                    <a:srgbClr val="FFFFFF"/>
                  </a:outerShdw>
                </a:effectLst>
              </a:rPr>
              <a:t>LRAS</a:t>
            </a:r>
          </a:p>
        </p:txBody>
      </p:sp>
      <p:sp>
        <p:nvSpPr>
          <p:cNvPr id="935" name="Shape 935"/>
          <p:cNvSpPr/>
          <p:nvPr/>
        </p:nvSpPr>
        <p:spPr>
          <a:xfrm>
            <a:off x="4038600" y="2590800"/>
            <a:ext cx="320127" cy="355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800" b="0">
                <a:solidFill>
                  <a:srgbClr val="0000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>
                <a:effectLst/>
              </a:defRPr>
            </a:pPr>
            <a:r>
              <a:rPr>
                <a:effectLst>
                  <a:outerShdw blurRad="38100" dist="38100" dir="2700000" rotWithShape="0">
                    <a:srgbClr val="FFFFFF"/>
                  </a:outerShdw>
                </a:effectLst>
              </a:rPr>
              <a:t>Yf</a:t>
            </a:r>
          </a:p>
        </p:txBody>
      </p:sp>
      <p:sp>
        <p:nvSpPr>
          <p:cNvPr id="936" name="Shape 936"/>
          <p:cNvSpPr/>
          <p:nvPr/>
        </p:nvSpPr>
        <p:spPr>
          <a:xfrm flipV="1">
            <a:off x="3352799" y="1143000"/>
            <a:ext cx="1752601" cy="914400"/>
          </a:xfrm>
          <a:prstGeom prst="line">
            <a:avLst/>
          </a:prstGeom>
          <a:ln w="28575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937" name="Shape 937"/>
          <p:cNvSpPr/>
          <p:nvPr/>
        </p:nvSpPr>
        <p:spPr>
          <a:xfrm>
            <a:off x="5105400" y="965200"/>
            <a:ext cx="598126" cy="292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400">
                <a:solidFill>
                  <a:srgbClr val="0000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effectLst/>
              </a:defRPr>
            </a:pPr>
            <a:r>
              <a:rPr sz="1400" b="1">
                <a:effectLst>
                  <a:outerShdw blurRad="38100" dist="38100" dir="2700000" rotWithShape="0">
                    <a:srgbClr val="FFFFFF"/>
                  </a:outerShdw>
                </a:effectLst>
              </a:rPr>
              <a:t>SRAS</a:t>
            </a:r>
          </a:p>
        </p:txBody>
      </p:sp>
      <p:sp>
        <p:nvSpPr>
          <p:cNvPr id="938" name="Shape 938"/>
          <p:cNvSpPr/>
          <p:nvPr/>
        </p:nvSpPr>
        <p:spPr>
          <a:xfrm>
            <a:off x="3589375" y="1280268"/>
            <a:ext cx="1524002" cy="914400"/>
          </a:xfrm>
          <a:prstGeom prst="line">
            <a:avLst/>
          </a:prstGeom>
          <a:ln w="28575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939" name="Shape 939"/>
          <p:cNvSpPr/>
          <p:nvPr/>
        </p:nvSpPr>
        <p:spPr>
          <a:xfrm>
            <a:off x="5410200" y="1752600"/>
            <a:ext cx="1428178" cy="292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400">
                <a:solidFill>
                  <a:srgbClr val="0000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effectLst/>
              </a:defRPr>
            </a:pPr>
            <a:r>
              <a:rPr sz="1400" b="1">
                <a:effectLst>
                  <a:outerShdw blurRad="38100" dist="38100" dir="2700000" rotWithShape="0">
                    <a:srgbClr val="FFFFFF"/>
                  </a:outerShdw>
                </a:effectLst>
              </a:rPr>
              <a:t>AD=C+Ig+G+Xn</a:t>
            </a:r>
          </a:p>
        </p:txBody>
      </p:sp>
      <p:sp>
        <p:nvSpPr>
          <p:cNvPr id="940" name="Shape 940"/>
          <p:cNvSpPr/>
          <p:nvPr/>
        </p:nvSpPr>
        <p:spPr>
          <a:xfrm flipH="1" flipV="1">
            <a:off x="3208034" y="1600199"/>
            <a:ext cx="899132" cy="1"/>
          </a:xfrm>
          <a:prstGeom prst="line">
            <a:avLst/>
          </a:prstGeom>
          <a:ln>
            <a:solidFill/>
            <a:prstDash val="lgDash"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941" name="Shape 941"/>
          <p:cNvSpPr/>
          <p:nvPr/>
        </p:nvSpPr>
        <p:spPr>
          <a:xfrm>
            <a:off x="2590800" y="1295400"/>
            <a:ext cx="430223" cy="292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400">
                <a:solidFill>
                  <a:srgbClr val="0000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effectLst/>
              </a:defRPr>
            </a:pPr>
            <a:r>
              <a:rPr sz="1400" b="1">
                <a:effectLst>
                  <a:outerShdw blurRad="38100" dist="38100" dir="2700000" rotWithShape="0">
                    <a:srgbClr val="FFFFFF"/>
                  </a:outerShdw>
                </a:effectLst>
              </a:rPr>
              <a:t>PL1</a:t>
            </a:r>
          </a:p>
        </p:txBody>
      </p:sp>
      <p:sp>
        <p:nvSpPr>
          <p:cNvPr id="942" name="Shape 942"/>
          <p:cNvSpPr/>
          <p:nvPr/>
        </p:nvSpPr>
        <p:spPr>
          <a:xfrm>
            <a:off x="3027965" y="5369028"/>
            <a:ext cx="2326070" cy="650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3600">
                <a:solidFill>
                  <a:srgbClr val="F07F09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effectLst/>
              </a:defRPr>
            </a:pPr>
            <a:r>
              <a:rPr sz="3600" b="1">
                <a:solidFill>
                  <a:srgbClr val="F07F09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rPr>
              <a:t>Classical</a:t>
            </a:r>
          </a:p>
        </p:txBody>
      </p:sp>
      <p:sp>
        <p:nvSpPr>
          <p:cNvPr id="943" name="Shape 943"/>
          <p:cNvSpPr/>
          <p:nvPr/>
        </p:nvSpPr>
        <p:spPr>
          <a:xfrm>
            <a:off x="1618820" y="3614594"/>
            <a:ext cx="5144360" cy="1513841"/>
          </a:xfrm>
          <a:prstGeom prst="rect">
            <a:avLst/>
          </a:prstGeom>
          <a:ln w="12700">
            <a:miter lim="400000"/>
          </a:ln>
          <a:effectLst>
            <a:outerShdw blurRad="101600" dist="71309" dir="5400000" rotWithShape="0">
              <a:srgbClr val="000000">
                <a:alpha val="38191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 algn="ctr">
              <a:defRPr sz="2300" i="1"/>
            </a:lvl1pPr>
          </a:lstStyle>
          <a:p>
            <a:pPr lvl="0">
              <a:defRPr sz="1800" b="0" i="0">
                <a:solidFill>
                  <a:srgbClr val="000000"/>
                </a:solidFill>
              </a:defRPr>
            </a:pPr>
            <a:r>
              <a:rPr sz="2300" b="1" i="1">
                <a:solidFill>
                  <a:srgbClr val="FF8900"/>
                </a:solidFill>
              </a:rPr>
              <a:t>Flexible wages, other input prices and flexible inflation expectations produce an output level at full-emploment</a:t>
            </a:r>
          </a:p>
        </p:txBody>
      </p:sp>
    </p:spTree>
  </p:cSld>
  <p:clrMapOvr>
    <a:masterClrMapping/>
  </p:clrMapOvr>
  <p:transition spd="med"/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5" name="Shape 945"/>
          <p:cNvSpPr/>
          <p:nvPr/>
        </p:nvSpPr>
        <p:spPr>
          <a:xfrm flipH="1">
            <a:off x="3124199" y="990600"/>
            <a:ext cx="1" cy="1524000"/>
          </a:xfrm>
          <a:prstGeom prst="line">
            <a:avLst/>
          </a:prstGeom>
          <a:ln w="28575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946" name="Shape 946"/>
          <p:cNvSpPr/>
          <p:nvPr/>
        </p:nvSpPr>
        <p:spPr>
          <a:xfrm>
            <a:off x="3124200" y="2514600"/>
            <a:ext cx="2743200" cy="0"/>
          </a:xfrm>
          <a:prstGeom prst="line">
            <a:avLst/>
          </a:prstGeom>
          <a:ln w="28575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947" name="Shape 947"/>
          <p:cNvSpPr/>
          <p:nvPr/>
        </p:nvSpPr>
        <p:spPr>
          <a:xfrm>
            <a:off x="2209800" y="914400"/>
            <a:ext cx="383751" cy="355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800" b="0">
                <a:solidFill>
                  <a:srgbClr val="0000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>
                <a:effectLst/>
              </a:defRPr>
            </a:pPr>
            <a:r>
              <a:rPr>
                <a:effectLst>
                  <a:outerShdw blurRad="38100" dist="38100" dir="2700000" rotWithShape="0">
                    <a:srgbClr val="FFFFFF"/>
                  </a:outerShdw>
                </a:effectLst>
              </a:rPr>
              <a:t>PL</a:t>
            </a:r>
          </a:p>
        </p:txBody>
      </p:sp>
      <p:sp>
        <p:nvSpPr>
          <p:cNvPr id="948" name="Shape 948"/>
          <p:cNvSpPr/>
          <p:nvPr/>
        </p:nvSpPr>
        <p:spPr>
          <a:xfrm>
            <a:off x="4648200" y="2667000"/>
            <a:ext cx="764603" cy="355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800" b="0">
                <a:solidFill>
                  <a:srgbClr val="0000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>
                <a:effectLst/>
              </a:defRPr>
            </a:pPr>
            <a:r>
              <a:rPr>
                <a:effectLst>
                  <a:outerShdw blurRad="38100" dist="38100" dir="2700000" rotWithShape="0">
                    <a:srgbClr val="FFFFFF"/>
                  </a:outerShdw>
                </a:effectLst>
              </a:rPr>
              <a:t>RGDP</a:t>
            </a:r>
          </a:p>
        </p:txBody>
      </p:sp>
      <p:sp>
        <p:nvSpPr>
          <p:cNvPr id="949" name="Shape 949"/>
          <p:cNvSpPr/>
          <p:nvPr/>
        </p:nvSpPr>
        <p:spPr>
          <a:xfrm>
            <a:off x="4191000" y="1066800"/>
            <a:ext cx="0" cy="1447800"/>
          </a:xfrm>
          <a:prstGeom prst="line">
            <a:avLst/>
          </a:prstGeom>
          <a:ln w="28575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950" name="Shape 950"/>
          <p:cNvSpPr/>
          <p:nvPr/>
        </p:nvSpPr>
        <p:spPr>
          <a:xfrm>
            <a:off x="3886200" y="685800"/>
            <a:ext cx="781050" cy="292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solidFill>
                  <a:srgbClr val="0000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effectLst/>
              </a:defRPr>
            </a:pPr>
            <a:r>
              <a:rPr sz="1400" b="1">
                <a:effectLst>
                  <a:outerShdw blurRad="38100" dist="38100" dir="2700000" rotWithShape="0">
                    <a:srgbClr val="FFFFFF"/>
                  </a:outerShdw>
                </a:effectLst>
              </a:rPr>
              <a:t>LRAS</a:t>
            </a:r>
          </a:p>
        </p:txBody>
      </p:sp>
      <p:sp>
        <p:nvSpPr>
          <p:cNvPr id="951" name="Shape 951"/>
          <p:cNvSpPr/>
          <p:nvPr/>
        </p:nvSpPr>
        <p:spPr>
          <a:xfrm>
            <a:off x="4038600" y="2590800"/>
            <a:ext cx="320127" cy="355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800" b="0">
                <a:solidFill>
                  <a:srgbClr val="0000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>
                <a:effectLst/>
              </a:defRPr>
            </a:pPr>
            <a:r>
              <a:rPr>
                <a:effectLst>
                  <a:outerShdw blurRad="38100" dist="38100" dir="2700000" rotWithShape="0">
                    <a:srgbClr val="FFFFFF"/>
                  </a:outerShdw>
                </a:effectLst>
              </a:rPr>
              <a:t>Yf</a:t>
            </a:r>
          </a:p>
        </p:txBody>
      </p:sp>
      <p:sp>
        <p:nvSpPr>
          <p:cNvPr id="952" name="Shape 952"/>
          <p:cNvSpPr/>
          <p:nvPr/>
        </p:nvSpPr>
        <p:spPr>
          <a:xfrm flipV="1">
            <a:off x="3352799" y="1143000"/>
            <a:ext cx="1752601" cy="914400"/>
          </a:xfrm>
          <a:prstGeom prst="line">
            <a:avLst/>
          </a:prstGeom>
          <a:ln w="28575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953" name="Shape 953"/>
          <p:cNvSpPr/>
          <p:nvPr/>
        </p:nvSpPr>
        <p:spPr>
          <a:xfrm>
            <a:off x="5105400" y="965200"/>
            <a:ext cx="697010" cy="292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400">
                <a:solidFill>
                  <a:srgbClr val="0000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effectLst/>
              </a:defRPr>
            </a:pPr>
            <a:r>
              <a:rPr sz="1400" b="1">
                <a:effectLst>
                  <a:outerShdw blurRad="38100" dist="38100" dir="2700000" rotWithShape="0">
                    <a:srgbClr val="FFFFFF"/>
                  </a:outerShdw>
                </a:effectLst>
              </a:rPr>
              <a:t>SRAS1</a:t>
            </a:r>
          </a:p>
        </p:txBody>
      </p:sp>
      <p:sp>
        <p:nvSpPr>
          <p:cNvPr id="954" name="Shape 954"/>
          <p:cNvSpPr/>
          <p:nvPr/>
        </p:nvSpPr>
        <p:spPr>
          <a:xfrm>
            <a:off x="4038599" y="1143000"/>
            <a:ext cx="1524001" cy="914400"/>
          </a:xfrm>
          <a:prstGeom prst="line">
            <a:avLst/>
          </a:prstGeom>
          <a:ln w="28575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955" name="Shape 955"/>
          <p:cNvSpPr/>
          <p:nvPr/>
        </p:nvSpPr>
        <p:spPr>
          <a:xfrm>
            <a:off x="5410200" y="1752600"/>
            <a:ext cx="1428178" cy="292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400">
                <a:solidFill>
                  <a:srgbClr val="0000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effectLst/>
              </a:defRPr>
            </a:pPr>
            <a:r>
              <a:rPr sz="1400" b="1">
                <a:effectLst>
                  <a:outerShdw blurRad="38100" dist="38100" dir="2700000" rotWithShape="0">
                    <a:srgbClr val="FFFFFF"/>
                  </a:outerShdw>
                </a:effectLst>
              </a:rPr>
              <a:t>AD=C+Ig+G+Xn</a:t>
            </a:r>
          </a:p>
        </p:txBody>
      </p:sp>
      <p:sp>
        <p:nvSpPr>
          <p:cNvPr id="956" name="Shape 956"/>
          <p:cNvSpPr/>
          <p:nvPr/>
        </p:nvSpPr>
        <p:spPr>
          <a:xfrm>
            <a:off x="4572000" y="1447800"/>
            <a:ext cx="0" cy="990600"/>
          </a:xfrm>
          <a:prstGeom prst="line">
            <a:avLst/>
          </a:prstGeom>
          <a:ln>
            <a:solidFill/>
            <a:prstDash val="lgDash"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957" name="Shape 957"/>
          <p:cNvSpPr/>
          <p:nvPr/>
        </p:nvSpPr>
        <p:spPr>
          <a:xfrm flipH="1" flipV="1">
            <a:off x="3124200" y="1447799"/>
            <a:ext cx="1295400" cy="1"/>
          </a:xfrm>
          <a:prstGeom prst="line">
            <a:avLst/>
          </a:prstGeom>
          <a:ln>
            <a:solidFill/>
            <a:prstDash val="lgDash"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958" name="Shape 958"/>
          <p:cNvSpPr/>
          <p:nvPr/>
        </p:nvSpPr>
        <p:spPr>
          <a:xfrm>
            <a:off x="4419600" y="2514600"/>
            <a:ext cx="457200" cy="228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>
              <a:defRPr sz="1000">
                <a:solidFill>
                  <a:srgbClr val="0000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effectLst/>
              </a:defRPr>
            </a:pPr>
            <a:r>
              <a:rPr sz="1000" b="1">
                <a:effectLst>
                  <a:outerShdw blurRad="38100" dist="38100" dir="2700000" rotWithShape="0">
                    <a:srgbClr val="FFFFFF"/>
                  </a:outerShdw>
                </a:effectLst>
              </a:rPr>
              <a:t>Y1</a:t>
            </a:r>
          </a:p>
        </p:txBody>
      </p:sp>
      <p:sp>
        <p:nvSpPr>
          <p:cNvPr id="959" name="Shape 959"/>
          <p:cNvSpPr/>
          <p:nvPr/>
        </p:nvSpPr>
        <p:spPr>
          <a:xfrm>
            <a:off x="2590800" y="1295400"/>
            <a:ext cx="430223" cy="292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400">
                <a:solidFill>
                  <a:srgbClr val="0000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effectLst/>
              </a:defRPr>
            </a:pPr>
            <a:r>
              <a:rPr sz="1400" b="1">
                <a:effectLst>
                  <a:outerShdw blurRad="38100" dist="38100" dir="2700000" rotWithShape="0">
                    <a:srgbClr val="FFFFFF"/>
                  </a:outerShdw>
                </a:effectLst>
              </a:rPr>
              <a:t>PL1</a:t>
            </a:r>
          </a:p>
        </p:txBody>
      </p:sp>
      <p:sp>
        <p:nvSpPr>
          <p:cNvPr id="960" name="Shape 960"/>
          <p:cNvSpPr/>
          <p:nvPr/>
        </p:nvSpPr>
        <p:spPr>
          <a:xfrm>
            <a:off x="3015767" y="5348055"/>
            <a:ext cx="2960066" cy="802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>
              <a:defRPr sz="4600">
                <a:solidFill>
                  <a:srgbClr val="F07F09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effectLst/>
              </a:defRPr>
            </a:pPr>
            <a:r>
              <a:rPr sz="4600" b="1">
                <a:solidFill>
                  <a:srgbClr val="F07F09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rPr>
              <a:t>Classical</a:t>
            </a:r>
          </a:p>
        </p:txBody>
      </p:sp>
      <p:sp>
        <p:nvSpPr>
          <p:cNvPr id="961" name="Shape 961"/>
          <p:cNvSpPr/>
          <p:nvPr/>
        </p:nvSpPr>
        <p:spPr>
          <a:xfrm>
            <a:off x="1614805" y="3305288"/>
            <a:ext cx="5904605" cy="1996441"/>
          </a:xfrm>
          <a:prstGeom prst="rect">
            <a:avLst/>
          </a:prstGeom>
          <a:ln w="12700">
            <a:miter lim="400000"/>
          </a:ln>
          <a:effectLst>
            <a:outerShdw blurRad="101600" dist="71309" dir="5400000" rotWithShape="0">
              <a:srgbClr val="000000">
                <a:alpha val="38191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/>
          <a:p>
            <a:pPr lvl="0" algn="ctr">
              <a:defRPr sz="1800" b="0">
                <a:solidFill>
                  <a:srgbClr val="000000"/>
                </a:solidFill>
              </a:defRPr>
            </a:pPr>
            <a:r>
              <a:rPr sz="2100" b="1" i="1">
                <a:solidFill>
                  <a:srgbClr val="FF8900"/>
                </a:solidFill>
              </a:rPr>
              <a:t>If a short-run equilibrium occurs as </a:t>
            </a:r>
          </a:p>
          <a:p>
            <a:pPr lvl="0" algn="ctr">
              <a:defRPr sz="1800" b="0">
                <a:solidFill>
                  <a:srgbClr val="000000"/>
                </a:solidFill>
              </a:defRPr>
            </a:pPr>
            <a:r>
              <a:rPr sz="2100" b="1" i="1">
                <a:solidFill>
                  <a:srgbClr val="FF8900"/>
                </a:solidFill>
              </a:rPr>
              <a:t>AD increases, as input prices and </a:t>
            </a:r>
          </a:p>
          <a:p>
            <a:pPr lvl="0" algn="ctr">
              <a:defRPr sz="1800" b="0">
                <a:solidFill>
                  <a:srgbClr val="000000"/>
                </a:solidFill>
              </a:defRPr>
            </a:pPr>
            <a:r>
              <a:rPr sz="2100" b="1" i="1">
                <a:solidFill>
                  <a:srgbClr val="FF8900"/>
                </a:solidFill>
              </a:rPr>
              <a:t>inflation expectations become flexible</a:t>
            </a:r>
          </a:p>
          <a:p>
            <a:pPr lvl="0" algn="ctr">
              <a:defRPr sz="1800" b="0">
                <a:solidFill>
                  <a:srgbClr val="000000"/>
                </a:solidFill>
              </a:defRPr>
            </a:pPr>
            <a:r>
              <a:rPr sz="2100" b="1" i="1">
                <a:solidFill>
                  <a:srgbClr val="FF8900"/>
                </a:solidFill>
              </a:rPr>
              <a:t>in the long run, wages increase and </a:t>
            </a:r>
          </a:p>
          <a:p>
            <a:pPr lvl="0" algn="ctr">
              <a:defRPr sz="1800" b="0">
                <a:solidFill>
                  <a:srgbClr val="000000"/>
                </a:solidFill>
              </a:defRPr>
            </a:pPr>
            <a:r>
              <a:rPr sz="2100" b="1" i="1">
                <a:solidFill>
                  <a:srgbClr val="FF8900"/>
                </a:solidFill>
              </a:rPr>
              <a:t>SRAS decreases</a:t>
            </a:r>
          </a:p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100" b="1">
                <a:solidFill>
                  <a:srgbClr val="FF8900"/>
                </a:solidFill>
              </a:rPr>
              <a:t> </a:t>
            </a:r>
          </a:p>
        </p:txBody>
      </p:sp>
      <p:sp>
        <p:nvSpPr>
          <p:cNvPr id="962" name="Shape 962"/>
          <p:cNvSpPr/>
          <p:nvPr/>
        </p:nvSpPr>
        <p:spPr>
          <a:xfrm flipV="1">
            <a:off x="3242403" y="864698"/>
            <a:ext cx="1759081" cy="860033"/>
          </a:xfrm>
          <a:prstGeom prst="line">
            <a:avLst/>
          </a:prstGeom>
          <a:ln w="42500">
            <a:solidFill>
              <a:srgbClr val="F07F09"/>
            </a:solidFill>
          </a:ln>
          <a:effectLst>
            <a:outerShdw blurRad="63500" dist="38100" dir="5400000" rotWithShape="0">
              <a:srgbClr val="000000">
                <a:alpha val="40000"/>
              </a:srgbClr>
            </a:outerShdw>
          </a:effectLst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963" name="Shape 963"/>
          <p:cNvSpPr/>
          <p:nvPr/>
        </p:nvSpPr>
        <p:spPr>
          <a:xfrm>
            <a:off x="4835202" y="685800"/>
            <a:ext cx="697010" cy="292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400">
                <a:solidFill>
                  <a:srgbClr val="0000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effectLst/>
              </a:defRPr>
            </a:pPr>
            <a:r>
              <a:rPr sz="1400" b="1">
                <a:effectLst>
                  <a:outerShdw blurRad="38100" dist="38100" dir="2700000" rotWithShape="0">
                    <a:srgbClr val="FFFFFF"/>
                  </a:outerShdw>
                </a:effectLst>
              </a:rPr>
              <a:t>SRAS2</a:t>
            </a:r>
          </a:p>
        </p:txBody>
      </p:sp>
    </p:spTree>
  </p:cSld>
  <p:clrMapOvr>
    <a:masterClrMapping/>
  </p:clrMapOvr>
  <p:transition spd="med"/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" name="Shape 965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lvl="0" indent="0" algn="ctr">
              <a:spcBef>
                <a:spcPts val="0"/>
              </a:spcBef>
              <a:buSzTx/>
              <a:buNone/>
              <a:defRPr sz="1800"/>
            </a:pPr>
            <a:endParaRPr sz="3600" b="1">
              <a:solidFill>
                <a:srgbClr val="FF8D3E"/>
              </a:solidFill>
              <a:effectLst>
                <a:outerShdw blurRad="50800" dist="22860" dir="5400000" rotWithShape="0">
                  <a:srgbClr val="000000">
                    <a:alpha val="55000"/>
                  </a:srgbClr>
                </a:outerShdw>
              </a:effectLst>
            </a:endParaRPr>
          </a:p>
        </p:txBody>
      </p:sp>
      <p:sp>
        <p:nvSpPr>
          <p:cNvPr id="966" name="Shape 966"/>
          <p:cNvSpPr>
            <a:spLocks noGrp="1"/>
          </p:cNvSpPr>
          <p:nvPr>
            <p:ph type="sldNum" sz="quarter" idx="2"/>
          </p:nvPr>
        </p:nvSpPr>
        <p:spPr>
          <a:xfrm>
            <a:off x="8348663" y="6233159"/>
            <a:ext cx="457201" cy="2438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/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000">
                <a:solidFill>
                  <a:srgbClr val="A6A299"/>
                </a:solidFill>
              </a:rPr>
              <a:t>69</a:t>
            </a:fld>
            <a:endParaRPr sz="1000">
              <a:solidFill>
                <a:srgbClr val="A6A299"/>
              </a:solidFill>
            </a:endParaRPr>
          </a:p>
        </p:txBody>
      </p:sp>
      <p:sp>
        <p:nvSpPr>
          <p:cNvPr id="967" name="Shape 967"/>
          <p:cNvSpPr/>
          <p:nvPr/>
        </p:nvSpPr>
        <p:spPr>
          <a:xfrm flipH="1">
            <a:off x="3124199" y="990600"/>
            <a:ext cx="1" cy="1524000"/>
          </a:xfrm>
          <a:prstGeom prst="line">
            <a:avLst/>
          </a:prstGeom>
          <a:ln w="28575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968" name="Shape 968"/>
          <p:cNvSpPr/>
          <p:nvPr/>
        </p:nvSpPr>
        <p:spPr>
          <a:xfrm>
            <a:off x="3124200" y="2514600"/>
            <a:ext cx="1905000" cy="0"/>
          </a:xfrm>
          <a:prstGeom prst="line">
            <a:avLst/>
          </a:prstGeom>
          <a:ln w="28575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969" name="Shape 969"/>
          <p:cNvSpPr/>
          <p:nvPr/>
        </p:nvSpPr>
        <p:spPr>
          <a:xfrm>
            <a:off x="2209800" y="914400"/>
            <a:ext cx="383751" cy="355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800" b="0">
                <a:solidFill>
                  <a:srgbClr val="0000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>
                <a:effectLst/>
              </a:defRPr>
            </a:pPr>
            <a:r>
              <a:rPr>
                <a:effectLst>
                  <a:outerShdw blurRad="38100" dist="38100" dir="2700000" rotWithShape="0">
                    <a:srgbClr val="FFFFFF"/>
                  </a:outerShdw>
                </a:effectLst>
              </a:rPr>
              <a:t>PL</a:t>
            </a:r>
          </a:p>
        </p:txBody>
      </p:sp>
      <p:sp>
        <p:nvSpPr>
          <p:cNvPr id="970" name="Shape 970"/>
          <p:cNvSpPr/>
          <p:nvPr/>
        </p:nvSpPr>
        <p:spPr>
          <a:xfrm>
            <a:off x="4648200" y="2667000"/>
            <a:ext cx="764603" cy="355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800" b="0">
                <a:solidFill>
                  <a:srgbClr val="0000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>
                <a:effectLst/>
              </a:defRPr>
            </a:pPr>
            <a:r>
              <a:rPr>
                <a:effectLst>
                  <a:outerShdw blurRad="38100" dist="38100" dir="2700000" rotWithShape="0">
                    <a:srgbClr val="FFFFFF"/>
                  </a:outerShdw>
                </a:effectLst>
              </a:rPr>
              <a:t>RGDP</a:t>
            </a:r>
          </a:p>
        </p:txBody>
      </p:sp>
      <p:sp>
        <p:nvSpPr>
          <p:cNvPr id="971" name="Shape 971"/>
          <p:cNvSpPr/>
          <p:nvPr/>
        </p:nvSpPr>
        <p:spPr>
          <a:xfrm>
            <a:off x="4191000" y="1066800"/>
            <a:ext cx="0" cy="1447800"/>
          </a:xfrm>
          <a:prstGeom prst="line">
            <a:avLst/>
          </a:prstGeom>
          <a:ln w="28575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972" name="Shape 972"/>
          <p:cNvSpPr/>
          <p:nvPr/>
        </p:nvSpPr>
        <p:spPr>
          <a:xfrm>
            <a:off x="3886200" y="685800"/>
            <a:ext cx="781050" cy="292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solidFill>
                  <a:srgbClr val="0000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effectLst/>
              </a:defRPr>
            </a:pPr>
            <a:r>
              <a:rPr sz="1400" b="1">
                <a:effectLst>
                  <a:outerShdw blurRad="38100" dist="38100" dir="2700000" rotWithShape="0">
                    <a:srgbClr val="FFFFFF"/>
                  </a:outerShdw>
                </a:effectLst>
              </a:rPr>
              <a:t>LRAS</a:t>
            </a:r>
          </a:p>
        </p:txBody>
      </p:sp>
      <p:sp>
        <p:nvSpPr>
          <p:cNvPr id="973" name="Shape 973"/>
          <p:cNvSpPr/>
          <p:nvPr/>
        </p:nvSpPr>
        <p:spPr>
          <a:xfrm>
            <a:off x="4038600" y="2590800"/>
            <a:ext cx="320127" cy="355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800" b="0">
                <a:solidFill>
                  <a:srgbClr val="0000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>
                <a:effectLst/>
              </a:defRPr>
            </a:pPr>
            <a:r>
              <a:rPr>
                <a:effectLst>
                  <a:outerShdw blurRad="38100" dist="38100" dir="2700000" rotWithShape="0">
                    <a:srgbClr val="FFFFFF"/>
                  </a:outerShdw>
                </a:effectLst>
              </a:rPr>
              <a:t>Yf</a:t>
            </a:r>
          </a:p>
        </p:txBody>
      </p:sp>
      <p:sp>
        <p:nvSpPr>
          <p:cNvPr id="974" name="Shape 974"/>
          <p:cNvSpPr/>
          <p:nvPr/>
        </p:nvSpPr>
        <p:spPr>
          <a:xfrm flipV="1">
            <a:off x="3352799" y="1143000"/>
            <a:ext cx="1752601" cy="914400"/>
          </a:xfrm>
          <a:prstGeom prst="line">
            <a:avLst/>
          </a:prstGeom>
          <a:ln w="28575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975" name="Shape 975"/>
          <p:cNvSpPr/>
          <p:nvPr/>
        </p:nvSpPr>
        <p:spPr>
          <a:xfrm>
            <a:off x="5105400" y="965200"/>
            <a:ext cx="697010" cy="292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400">
                <a:solidFill>
                  <a:srgbClr val="0000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effectLst/>
              </a:defRPr>
            </a:pPr>
            <a:r>
              <a:rPr sz="1400" b="1">
                <a:effectLst>
                  <a:outerShdw blurRad="38100" dist="38100" dir="2700000" rotWithShape="0">
                    <a:srgbClr val="FFFFFF"/>
                  </a:outerShdw>
                </a:effectLst>
              </a:rPr>
              <a:t>SRAS1</a:t>
            </a:r>
          </a:p>
        </p:txBody>
      </p:sp>
      <p:sp>
        <p:nvSpPr>
          <p:cNvPr id="976" name="Shape 976"/>
          <p:cNvSpPr/>
          <p:nvPr/>
        </p:nvSpPr>
        <p:spPr>
          <a:xfrm>
            <a:off x="3314699" y="1441882"/>
            <a:ext cx="1524002" cy="914401"/>
          </a:xfrm>
          <a:prstGeom prst="line">
            <a:avLst/>
          </a:prstGeom>
          <a:ln w="28575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977" name="Shape 977"/>
          <p:cNvSpPr/>
          <p:nvPr/>
        </p:nvSpPr>
        <p:spPr>
          <a:xfrm>
            <a:off x="4953000" y="2032000"/>
            <a:ext cx="1428178" cy="292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400">
                <a:solidFill>
                  <a:srgbClr val="0000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effectLst/>
              </a:defRPr>
            </a:pPr>
            <a:r>
              <a:rPr sz="1400" b="1">
                <a:effectLst>
                  <a:outerShdw blurRad="38100" dist="38100" dir="2700000" rotWithShape="0">
                    <a:srgbClr val="FFFFFF"/>
                  </a:outerShdw>
                </a:effectLst>
              </a:rPr>
              <a:t>AD=C+Ig+G+Xn</a:t>
            </a:r>
          </a:p>
        </p:txBody>
      </p:sp>
      <p:sp>
        <p:nvSpPr>
          <p:cNvPr id="978" name="Shape 978"/>
          <p:cNvSpPr/>
          <p:nvPr/>
        </p:nvSpPr>
        <p:spPr>
          <a:xfrm>
            <a:off x="3886200" y="1752600"/>
            <a:ext cx="0" cy="762000"/>
          </a:xfrm>
          <a:prstGeom prst="line">
            <a:avLst/>
          </a:prstGeom>
          <a:ln>
            <a:solidFill/>
            <a:prstDash val="lgDash"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979" name="Shape 979"/>
          <p:cNvSpPr/>
          <p:nvPr/>
        </p:nvSpPr>
        <p:spPr>
          <a:xfrm flipH="1">
            <a:off x="3124200" y="1752600"/>
            <a:ext cx="762000" cy="0"/>
          </a:xfrm>
          <a:prstGeom prst="line">
            <a:avLst/>
          </a:prstGeom>
          <a:ln>
            <a:solidFill/>
            <a:prstDash val="lgDash"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980" name="Shape 980"/>
          <p:cNvSpPr/>
          <p:nvPr/>
        </p:nvSpPr>
        <p:spPr>
          <a:xfrm>
            <a:off x="3657600" y="2514600"/>
            <a:ext cx="321616" cy="292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400">
                <a:solidFill>
                  <a:srgbClr val="0000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effectLst/>
              </a:defRPr>
            </a:pPr>
            <a:r>
              <a:rPr sz="1400" b="1">
                <a:effectLst>
                  <a:outerShdw blurRad="38100" dist="38100" dir="2700000" rotWithShape="0">
                    <a:srgbClr val="FFFFFF"/>
                  </a:outerShdw>
                </a:effectLst>
              </a:rPr>
              <a:t>Y1</a:t>
            </a:r>
          </a:p>
        </p:txBody>
      </p:sp>
      <p:sp>
        <p:nvSpPr>
          <p:cNvPr id="981" name="Shape 981"/>
          <p:cNvSpPr/>
          <p:nvPr/>
        </p:nvSpPr>
        <p:spPr>
          <a:xfrm>
            <a:off x="2590800" y="1651000"/>
            <a:ext cx="430223" cy="292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400">
                <a:solidFill>
                  <a:srgbClr val="0000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effectLst/>
              </a:defRPr>
            </a:pPr>
            <a:r>
              <a:rPr sz="1400" b="1">
                <a:effectLst>
                  <a:outerShdw blurRad="38100" dist="38100" dir="2700000" rotWithShape="0">
                    <a:srgbClr val="FFFFFF"/>
                  </a:outerShdw>
                </a:effectLst>
              </a:rPr>
              <a:t>PL1</a:t>
            </a:r>
          </a:p>
        </p:txBody>
      </p:sp>
      <p:sp>
        <p:nvSpPr>
          <p:cNvPr id="982" name="Shape 982"/>
          <p:cNvSpPr/>
          <p:nvPr/>
        </p:nvSpPr>
        <p:spPr>
          <a:xfrm>
            <a:off x="3153545" y="5724842"/>
            <a:ext cx="2943273" cy="802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4600">
                <a:solidFill>
                  <a:srgbClr val="F07F09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effectLst/>
              </a:defRPr>
            </a:pPr>
            <a:r>
              <a:rPr sz="4600" b="1">
                <a:solidFill>
                  <a:srgbClr val="F07F09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rPr>
              <a:t>Classical</a:t>
            </a:r>
          </a:p>
        </p:txBody>
      </p:sp>
      <p:sp>
        <p:nvSpPr>
          <p:cNvPr id="983" name="Shape 983"/>
          <p:cNvSpPr/>
          <p:nvPr/>
        </p:nvSpPr>
        <p:spPr>
          <a:xfrm>
            <a:off x="930028" y="3247956"/>
            <a:ext cx="7736605" cy="1361441"/>
          </a:xfrm>
          <a:prstGeom prst="rect">
            <a:avLst/>
          </a:prstGeom>
          <a:ln w="12700">
            <a:miter lim="400000"/>
          </a:ln>
          <a:effectLst>
            <a:outerShdw blurRad="63500" dist="38100" dir="5400000" rotWithShape="0">
              <a:srgbClr val="000000">
                <a:alpha val="4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/>
          <a:p>
            <a:pPr lvl="0" algn="ctr">
              <a:defRPr sz="1800" b="0">
                <a:solidFill>
                  <a:srgbClr val="000000"/>
                </a:solidFill>
              </a:defRPr>
            </a:pPr>
            <a:r>
              <a:rPr sz="2100" b="1" i="1">
                <a:solidFill>
                  <a:srgbClr val="FF8900"/>
                </a:solidFill>
              </a:rPr>
              <a:t>If a short-run equilibrium occurs as AD declines,</a:t>
            </a:r>
          </a:p>
          <a:p>
            <a:pPr lvl="0" algn="ctr">
              <a:defRPr sz="1800" b="0">
                <a:solidFill>
                  <a:srgbClr val="000000"/>
                </a:solidFill>
              </a:defRPr>
            </a:pPr>
            <a:r>
              <a:rPr sz="2100" b="1" i="1">
                <a:solidFill>
                  <a:srgbClr val="FF8900"/>
                </a:solidFill>
              </a:rPr>
              <a:t>as input prices and inflation expectations become </a:t>
            </a:r>
          </a:p>
          <a:p>
            <a:pPr lvl="0" algn="ctr">
              <a:defRPr sz="1800" b="0">
                <a:solidFill>
                  <a:srgbClr val="000000"/>
                </a:solidFill>
              </a:defRPr>
            </a:pPr>
            <a:r>
              <a:rPr sz="2100" b="1" i="1">
                <a:solidFill>
                  <a:srgbClr val="FF8900"/>
                </a:solidFill>
              </a:rPr>
              <a:t>flexible in the long run, wages decrease. </a:t>
            </a:r>
          </a:p>
          <a:p>
            <a:pPr lvl="0" algn="ctr">
              <a:defRPr sz="1800" b="0">
                <a:solidFill>
                  <a:srgbClr val="000000"/>
                </a:solidFill>
              </a:defRPr>
            </a:pPr>
            <a:r>
              <a:rPr sz="2100" b="1" i="1">
                <a:solidFill>
                  <a:srgbClr val="FF8900"/>
                </a:solidFill>
              </a:rPr>
              <a:t>This increases SRAS.  </a:t>
            </a:r>
          </a:p>
        </p:txBody>
      </p:sp>
      <p:sp>
        <p:nvSpPr>
          <p:cNvPr id="984" name="Shape 984"/>
          <p:cNvSpPr/>
          <p:nvPr/>
        </p:nvSpPr>
        <p:spPr>
          <a:xfrm flipV="1">
            <a:off x="3460052" y="1455390"/>
            <a:ext cx="1887006" cy="887385"/>
          </a:xfrm>
          <a:prstGeom prst="line">
            <a:avLst/>
          </a:prstGeom>
          <a:ln w="42500">
            <a:solidFill>
              <a:srgbClr val="F07F09"/>
            </a:solidFill>
          </a:ln>
          <a:effectLst>
            <a:outerShdw blurRad="63500" dist="38100" dir="5400000" rotWithShape="0">
              <a:srgbClr val="000000">
                <a:alpha val="40000"/>
              </a:srgbClr>
            </a:outerShdw>
          </a:effectLst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985" name="Shape 985"/>
          <p:cNvSpPr/>
          <p:nvPr/>
        </p:nvSpPr>
        <p:spPr>
          <a:xfrm>
            <a:off x="5360977" y="1397000"/>
            <a:ext cx="697010" cy="292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400">
                <a:solidFill>
                  <a:srgbClr val="0000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effectLst/>
              </a:defRPr>
            </a:pPr>
            <a:r>
              <a:rPr sz="1400" b="1">
                <a:effectLst>
                  <a:outerShdw blurRad="38100" dist="38100" dir="2700000" rotWithShape="0">
                    <a:srgbClr val="FFFFFF"/>
                  </a:outerShdw>
                </a:effectLst>
              </a:rPr>
              <a:t>SRAS2</a:t>
            </a:r>
          </a:p>
        </p:txBody>
      </p:sp>
      <p:sp>
        <p:nvSpPr>
          <p:cNvPr id="986" name="Shape 986"/>
          <p:cNvSpPr/>
          <p:nvPr/>
        </p:nvSpPr>
        <p:spPr>
          <a:xfrm>
            <a:off x="4190526" y="3224529"/>
            <a:ext cx="762948" cy="4089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>
            <a:spAutoFit/>
          </a:bodyPr>
          <a:lstStyle/>
          <a:p>
            <a:pPr lvl="0"/>
            <a:endParaRPr/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/>
          </p:cNvSpPr>
          <p:nvPr>
            <p:ph type="title"/>
          </p:nvPr>
        </p:nvSpPr>
        <p:spPr>
          <a:xfrm>
            <a:off x="503238" y="4986337"/>
            <a:ext cx="8183561" cy="1050926"/>
          </a:xfrm>
          <a:prstGeom prst="rect">
            <a:avLst/>
          </a:prstGeom>
        </p:spPr>
        <p:txBody>
          <a:bodyPr/>
          <a:lstStyle/>
          <a:p>
            <a:pPr lvl="0" algn="ctr" defTabSz="777240">
              <a:defRPr sz="1800" b="0">
                <a:solidFill>
                  <a:srgbClr val="000000"/>
                </a:solidFill>
                <a:effectLst/>
              </a:defRPr>
            </a:pPr>
            <a:r>
              <a:rPr sz="3060" b="1">
                <a:solidFill>
                  <a:srgbClr val="FF8D3E"/>
                </a:solidFill>
                <a:effectLst>
                  <a:outerShdw blurRad="32385" dist="32385" dir="2700000" rotWithShape="0">
                    <a:srgbClr val="000000"/>
                  </a:outerShdw>
                </a:effectLst>
              </a:rPr>
              <a:t>Macroeconomics  </a:t>
            </a:r>
            <a:br>
              <a:rPr sz="3060" b="1">
                <a:solidFill>
                  <a:srgbClr val="FF8D3E"/>
                </a:solidFill>
                <a:effectLst>
                  <a:outerShdw blurRad="32385" dist="32385" dir="2700000" rotWithShape="0">
                    <a:srgbClr val="000000"/>
                  </a:outerShdw>
                </a:effectLst>
              </a:rPr>
            </a:br>
            <a:r>
              <a:rPr sz="3060" b="1">
                <a:solidFill>
                  <a:srgbClr val="FF8D3E"/>
                </a:solidFill>
                <a:effectLst>
                  <a:outerShdw blurRad="32385" dist="32385" dir="2700000" rotWithShape="0">
                    <a:srgbClr val="000000"/>
                  </a:outerShdw>
                </a:effectLst>
              </a:rPr>
              <a:t>  Key Graphs</a:t>
            </a:r>
          </a:p>
        </p:txBody>
      </p:sp>
      <p:sp>
        <p:nvSpPr>
          <p:cNvPr id="92" name="Shape 92"/>
          <p:cNvSpPr>
            <a:spLocks noGrp="1"/>
          </p:cNvSpPr>
          <p:nvPr>
            <p:ph type="body" idx="1"/>
          </p:nvPr>
        </p:nvSpPr>
        <p:spPr>
          <a:xfrm>
            <a:off x="503238" y="609600"/>
            <a:ext cx="8183561" cy="410845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>
              <a:defRPr sz="1800"/>
            </a:pPr>
            <a:r>
              <a:rPr sz="2800">
                <a:effectLst>
                  <a:outerShdw blurRad="38100" dist="38100" dir="2700000" rotWithShape="0">
                    <a:srgbClr val="FFFFFF"/>
                  </a:outerShdw>
                </a:effectLst>
              </a:rPr>
              <a:t>Production Possibilities Frontier</a:t>
            </a:r>
            <a:r>
              <a:rPr sz="2800"/>
              <a:t>    </a:t>
            </a:r>
          </a:p>
          <a:p>
            <a:pPr lvl="0">
              <a:buSzTx/>
              <a:buNone/>
              <a:defRPr sz="1800"/>
            </a:pPr>
            <a:r>
              <a:rPr sz="3600">
                <a:effectLst>
                  <a:outerShdw blurRad="38100" dist="38100" dir="2700000" rotWithShape="0">
                    <a:srgbClr val="FFFFFF"/>
                  </a:outerShdw>
                </a:effectLst>
              </a:rPr>
              <a:t>          </a:t>
            </a:r>
            <a:r>
              <a:rPr sz="2000">
                <a:effectLst>
                  <a:outerShdw blurRad="38100" dist="38100" dir="2700000" rotWithShape="0">
                    <a:srgbClr val="FFFFFF"/>
                  </a:outerShdw>
                </a:effectLst>
              </a:rPr>
              <a:t>(opportunity cost, economic growth, trade)</a:t>
            </a:r>
          </a:p>
          <a:p>
            <a:pPr lvl="0">
              <a:buSzTx/>
              <a:buNone/>
              <a:defRPr sz="1800"/>
            </a:pPr>
            <a:endParaRPr sz="2000">
              <a:effectLst>
                <a:outerShdw blurRad="38100" dist="38100" dir="2700000" rotWithShape="0">
                  <a:srgbClr val="FFFFFF"/>
                </a:outerShdw>
              </a:effectLst>
            </a:endParaRPr>
          </a:p>
          <a:p>
            <a:pPr lvl="0">
              <a:defRPr sz="1800"/>
            </a:pPr>
            <a:r>
              <a:rPr sz="2800">
                <a:effectLst>
                  <a:outerShdw blurRad="38100" dist="38100" dir="2700000" rotWithShape="0">
                    <a:srgbClr val="FFFFFF"/>
                  </a:outerShdw>
                </a:effectLst>
              </a:rPr>
              <a:t>Circular Flow Model</a:t>
            </a:r>
            <a:r>
              <a:rPr sz="2800"/>
              <a:t>                               </a:t>
            </a:r>
          </a:p>
          <a:p>
            <a:pPr lvl="0">
              <a:buSzTx/>
              <a:buNone/>
              <a:defRPr sz="1800"/>
            </a:pPr>
            <a:r>
              <a:rPr sz="2800"/>
              <a:t>              </a:t>
            </a:r>
            <a:r>
              <a:rPr sz="2000"/>
              <a:t>(</a:t>
            </a:r>
            <a:r>
              <a:rPr sz="2000">
                <a:effectLst>
                  <a:outerShdw blurRad="38100" dist="38100" dir="2700000" rotWithShape="0">
                    <a:srgbClr val="FFFFFF"/>
                  </a:outerShdw>
                </a:effectLst>
              </a:rPr>
              <a:t>National Income Accounting)</a:t>
            </a:r>
          </a:p>
          <a:p>
            <a:pPr lvl="0">
              <a:buSzTx/>
              <a:buNone/>
              <a:defRPr sz="1800"/>
            </a:pPr>
            <a:endParaRPr sz="2000">
              <a:effectLst>
                <a:outerShdw blurRad="38100" dist="38100" dir="2700000" rotWithShape="0">
                  <a:srgbClr val="FFFFFF"/>
                </a:outerShdw>
              </a:effectLst>
            </a:endParaRPr>
          </a:p>
          <a:p>
            <a:pPr lvl="0">
              <a:defRPr sz="1800"/>
            </a:pPr>
            <a:r>
              <a:rPr sz="2800">
                <a:effectLst>
                  <a:outerShdw blurRad="38100" dist="38100" dir="2700000" rotWithShape="0">
                    <a:srgbClr val="FFFFFF"/>
                  </a:outerShdw>
                </a:effectLst>
              </a:rPr>
              <a:t>Market Supply and Demand</a:t>
            </a:r>
            <a:r>
              <a:rPr sz="2800"/>
              <a:t>              </a:t>
            </a:r>
          </a:p>
          <a:p>
            <a:pPr lvl="0">
              <a:buSzTx/>
              <a:buNone/>
              <a:defRPr sz="1800"/>
            </a:pPr>
            <a:r>
              <a:rPr sz="2800"/>
              <a:t>              </a:t>
            </a:r>
            <a:r>
              <a:rPr sz="2000"/>
              <a:t>(</a:t>
            </a:r>
            <a:r>
              <a:rPr sz="2000">
                <a:effectLst>
                  <a:outerShdw blurRad="38100" dist="38100" dir="2700000" rotWithShape="0">
                    <a:srgbClr val="FFFFFF"/>
                  </a:outerShdw>
                </a:effectLst>
              </a:rPr>
              <a:t>foreign exchange markets, money market, </a:t>
            </a:r>
          </a:p>
          <a:p>
            <a:pPr lvl="0">
              <a:buSzTx/>
              <a:buNone/>
              <a:defRPr sz="1800"/>
            </a:pPr>
            <a:r>
              <a:rPr sz="2000">
                <a:effectLst>
                  <a:outerShdw blurRad="38100" dist="38100" dir="2700000" rotWithShape="0">
                    <a:srgbClr val="FFFFFF"/>
                  </a:outerShdw>
                </a:effectLst>
              </a:rPr>
              <a:t>                      loanable funds market)</a:t>
            </a:r>
          </a:p>
        </p:txBody>
      </p:sp>
    </p:spTree>
  </p:cSld>
  <p:clrMapOvr>
    <a:masterClrMapping/>
  </p:clrMapOvr>
  <p:transition spd="med"/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8" name="Shape 988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lvl="0" indent="0" algn="ctr">
              <a:spcBef>
                <a:spcPts val="0"/>
              </a:spcBef>
              <a:buSzTx/>
              <a:buNone/>
              <a:defRPr sz="1800"/>
            </a:pPr>
            <a:endParaRPr sz="3600" b="1">
              <a:solidFill>
                <a:srgbClr val="FF8D3E"/>
              </a:solidFill>
              <a:effectLst>
                <a:outerShdw blurRad="50800" dist="22860" dir="5400000" rotWithShape="0">
                  <a:srgbClr val="000000">
                    <a:alpha val="55000"/>
                  </a:srgbClr>
                </a:outerShdw>
              </a:effectLst>
            </a:endParaRPr>
          </a:p>
        </p:txBody>
      </p:sp>
      <p:sp>
        <p:nvSpPr>
          <p:cNvPr id="989" name="Shape 989"/>
          <p:cNvSpPr>
            <a:spLocks noGrp="1"/>
          </p:cNvSpPr>
          <p:nvPr>
            <p:ph type="sldNum" sz="quarter" idx="2"/>
          </p:nvPr>
        </p:nvSpPr>
        <p:spPr>
          <a:xfrm>
            <a:off x="8348663" y="6233159"/>
            <a:ext cx="457201" cy="2438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/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000">
                <a:solidFill>
                  <a:srgbClr val="A6A299"/>
                </a:solidFill>
              </a:rPr>
              <a:t>70</a:t>
            </a:fld>
            <a:endParaRPr sz="1000">
              <a:solidFill>
                <a:srgbClr val="A6A299"/>
              </a:solidFill>
            </a:endParaRPr>
          </a:p>
        </p:txBody>
      </p:sp>
      <p:sp>
        <p:nvSpPr>
          <p:cNvPr id="990" name="Shape 990"/>
          <p:cNvSpPr>
            <a:spLocks noGrp="1"/>
          </p:cNvSpPr>
          <p:nvPr>
            <p:ph type="title" idx="4294967295"/>
          </p:nvPr>
        </p:nvSpPr>
        <p:spPr>
          <a:xfrm>
            <a:off x="533399" y="5791200"/>
            <a:ext cx="8183565" cy="669925"/>
          </a:xfrm>
          <a:prstGeom prst="rect">
            <a:avLst/>
          </a:prstGeom>
        </p:spPr>
        <p:txBody>
          <a:bodyPr/>
          <a:lstStyle>
            <a:lvl1pPr algn="ctr" defTabSz="740663">
              <a:defRPr sz="3725">
                <a:solidFill>
                  <a:srgbClr val="F07F09"/>
                </a:solidFill>
                <a:effectLst>
                  <a:outerShdw blurRad="30861" dist="30861" dir="2700000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effectLst/>
              </a:defRPr>
            </a:pPr>
            <a:r>
              <a:rPr sz="3725" b="1">
                <a:solidFill>
                  <a:srgbClr val="F07F09"/>
                </a:solidFill>
                <a:effectLst>
                  <a:outerShdw blurRad="30861" dist="30861" dir="2700000" rotWithShape="0">
                    <a:srgbClr val="000000">
                      <a:alpha val="43137"/>
                    </a:srgbClr>
                  </a:outerShdw>
                </a:effectLst>
              </a:rPr>
              <a:t>Classical</a:t>
            </a:r>
          </a:p>
        </p:txBody>
      </p:sp>
      <p:sp>
        <p:nvSpPr>
          <p:cNvPr id="991" name="Shape 991"/>
          <p:cNvSpPr/>
          <p:nvPr/>
        </p:nvSpPr>
        <p:spPr>
          <a:xfrm flipH="1">
            <a:off x="3124199" y="990600"/>
            <a:ext cx="1" cy="1524000"/>
          </a:xfrm>
          <a:prstGeom prst="line">
            <a:avLst/>
          </a:prstGeom>
          <a:ln w="28575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992" name="Shape 992"/>
          <p:cNvSpPr/>
          <p:nvPr/>
        </p:nvSpPr>
        <p:spPr>
          <a:xfrm>
            <a:off x="3124200" y="2514600"/>
            <a:ext cx="1905000" cy="0"/>
          </a:xfrm>
          <a:prstGeom prst="line">
            <a:avLst/>
          </a:prstGeom>
          <a:ln w="28575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993" name="Shape 993"/>
          <p:cNvSpPr/>
          <p:nvPr/>
        </p:nvSpPr>
        <p:spPr>
          <a:xfrm>
            <a:off x="2209800" y="914400"/>
            <a:ext cx="383751" cy="355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800" b="0">
                <a:solidFill>
                  <a:srgbClr val="0000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>
                <a:effectLst/>
              </a:defRPr>
            </a:pPr>
            <a:r>
              <a:rPr>
                <a:effectLst>
                  <a:outerShdw blurRad="38100" dist="38100" dir="2700000" rotWithShape="0">
                    <a:srgbClr val="FFFFFF"/>
                  </a:outerShdw>
                </a:effectLst>
              </a:rPr>
              <a:t>PL</a:t>
            </a:r>
          </a:p>
        </p:txBody>
      </p:sp>
      <p:sp>
        <p:nvSpPr>
          <p:cNvPr id="994" name="Shape 994"/>
          <p:cNvSpPr/>
          <p:nvPr/>
        </p:nvSpPr>
        <p:spPr>
          <a:xfrm>
            <a:off x="4648200" y="2667000"/>
            <a:ext cx="764603" cy="355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800" b="0">
                <a:solidFill>
                  <a:srgbClr val="0000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>
                <a:effectLst/>
              </a:defRPr>
            </a:pPr>
            <a:r>
              <a:rPr>
                <a:effectLst>
                  <a:outerShdw blurRad="38100" dist="38100" dir="2700000" rotWithShape="0">
                    <a:srgbClr val="FFFFFF"/>
                  </a:outerShdw>
                </a:effectLst>
              </a:rPr>
              <a:t>RGDP</a:t>
            </a:r>
          </a:p>
        </p:txBody>
      </p:sp>
      <p:sp>
        <p:nvSpPr>
          <p:cNvPr id="995" name="Shape 995"/>
          <p:cNvSpPr/>
          <p:nvPr/>
        </p:nvSpPr>
        <p:spPr>
          <a:xfrm>
            <a:off x="4191000" y="1066800"/>
            <a:ext cx="0" cy="1447800"/>
          </a:xfrm>
          <a:prstGeom prst="line">
            <a:avLst/>
          </a:prstGeom>
          <a:ln w="28575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996" name="Shape 996"/>
          <p:cNvSpPr/>
          <p:nvPr/>
        </p:nvSpPr>
        <p:spPr>
          <a:xfrm>
            <a:off x="3886200" y="685800"/>
            <a:ext cx="781050" cy="292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solidFill>
                  <a:srgbClr val="0000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effectLst/>
              </a:defRPr>
            </a:pPr>
            <a:r>
              <a:rPr sz="1400" b="1">
                <a:effectLst>
                  <a:outerShdw blurRad="38100" dist="38100" dir="2700000" rotWithShape="0">
                    <a:srgbClr val="FFFFFF"/>
                  </a:outerShdw>
                </a:effectLst>
              </a:rPr>
              <a:t>LRAS</a:t>
            </a:r>
          </a:p>
        </p:txBody>
      </p:sp>
      <p:sp>
        <p:nvSpPr>
          <p:cNvPr id="997" name="Shape 997"/>
          <p:cNvSpPr/>
          <p:nvPr/>
        </p:nvSpPr>
        <p:spPr>
          <a:xfrm>
            <a:off x="4038600" y="2590800"/>
            <a:ext cx="320127" cy="355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800" b="0">
                <a:solidFill>
                  <a:srgbClr val="0000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>
                <a:effectLst/>
              </a:defRPr>
            </a:pPr>
            <a:r>
              <a:rPr>
                <a:effectLst>
                  <a:outerShdw blurRad="38100" dist="38100" dir="2700000" rotWithShape="0">
                    <a:srgbClr val="FFFFFF"/>
                  </a:outerShdw>
                </a:effectLst>
              </a:rPr>
              <a:t>Yf</a:t>
            </a:r>
          </a:p>
        </p:txBody>
      </p:sp>
      <p:sp>
        <p:nvSpPr>
          <p:cNvPr id="998" name="Shape 998"/>
          <p:cNvSpPr/>
          <p:nvPr/>
        </p:nvSpPr>
        <p:spPr>
          <a:xfrm flipV="1">
            <a:off x="3352799" y="1143000"/>
            <a:ext cx="1752601" cy="914400"/>
          </a:xfrm>
          <a:prstGeom prst="line">
            <a:avLst/>
          </a:prstGeom>
          <a:ln w="28575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999" name="Shape 999"/>
          <p:cNvSpPr/>
          <p:nvPr/>
        </p:nvSpPr>
        <p:spPr>
          <a:xfrm>
            <a:off x="5105400" y="965200"/>
            <a:ext cx="697010" cy="292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400">
                <a:solidFill>
                  <a:srgbClr val="0000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effectLst/>
              </a:defRPr>
            </a:pPr>
            <a:r>
              <a:rPr sz="1400" b="1">
                <a:effectLst>
                  <a:outerShdw blurRad="38100" dist="38100" dir="2700000" rotWithShape="0">
                    <a:srgbClr val="FFFFFF"/>
                  </a:outerShdw>
                </a:effectLst>
              </a:rPr>
              <a:t>SRAS1</a:t>
            </a:r>
          </a:p>
        </p:txBody>
      </p:sp>
      <p:sp>
        <p:nvSpPr>
          <p:cNvPr id="1000" name="Shape 1000"/>
          <p:cNvSpPr/>
          <p:nvPr/>
        </p:nvSpPr>
        <p:spPr>
          <a:xfrm>
            <a:off x="3352799" y="1447800"/>
            <a:ext cx="1524002" cy="914400"/>
          </a:xfrm>
          <a:prstGeom prst="line">
            <a:avLst/>
          </a:prstGeom>
          <a:ln w="28575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001" name="Shape 1001"/>
          <p:cNvSpPr/>
          <p:nvPr/>
        </p:nvSpPr>
        <p:spPr>
          <a:xfrm>
            <a:off x="4953000" y="2032000"/>
            <a:ext cx="1428178" cy="292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400">
                <a:solidFill>
                  <a:srgbClr val="0000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effectLst/>
              </a:defRPr>
            </a:pPr>
            <a:r>
              <a:rPr sz="1400" b="1">
                <a:effectLst>
                  <a:outerShdw blurRad="38100" dist="38100" dir="2700000" rotWithShape="0">
                    <a:srgbClr val="FFFFFF"/>
                  </a:outerShdw>
                </a:effectLst>
              </a:rPr>
              <a:t>AD=C+Ig+G+Xn</a:t>
            </a:r>
          </a:p>
        </p:txBody>
      </p:sp>
      <p:sp>
        <p:nvSpPr>
          <p:cNvPr id="1002" name="Shape 1002"/>
          <p:cNvSpPr/>
          <p:nvPr/>
        </p:nvSpPr>
        <p:spPr>
          <a:xfrm>
            <a:off x="3886200" y="1752600"/>
            <a:ext cx="0" cy="762000"/>
          </a:xfrm>
          <a:prstGeom prst="line">
            <a:avLst/>
          </a:prstGeom>
          <a:ln>
            <a:solidFill/>
            <a:prstDash val="lgDash"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003" name="Shape 1003"/>
          <p:cNvSpPr/>
          <p:nvPr/>
        </p:nvSpPr>
        <p:spPr>
          <a:xfrm flipH="1">
            <a:off x="3124200" y="1752600"/>
            <a:ext cx="762000" cy="0"/>
          </a:xfrm>
          <a:prstGeom prst="line">
            <a:avLst/>
          </a:prstGeom>
          <a:ln>
            <a:solidFill/>
            <a:prstDash val="lgDash"/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004" name="Shape 1004"/>
          <p:cNvSpPr/>
          <p:nvPr/>
        </p:nvSpPr>
        <p:spPr>
          <a:xfrm>
            <a:off x="3657600" y="2514600"/>
            <a:ext cx="321616" cy="292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400">
                <a:solidFill>
                  <a:srgbClr val="0000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effectLst/>
              </a:defRPr>
            </a:pPr>
            <a:r>
              <a:rPr sz="1400" b="1">
                <a:effectLst>
                  <a:outerShdw blurRad="38100" dist="38100" dir="2700000" rotWithShape="0">
                    <a:srgbClr val="FFFFFF"/>
                  </a:outerShdw>
                </a:effectLst>
              </a:rPr>
              <a:t>Y1</a:t>
            </a:r>
          </a:p>
        </p:txBody>
      </p:sp>
      <p:sp>
        <p:nvSpPr>
          <p:cNvPr id="1005" name="Shape 1005"/>
          <p:cNvSpPr/>
          <p:nvPr/>
        </p:nvSpPr>
        <p:spPr>
          <a:xfrm>
            <a:off x="2590800" y="1651000"/>
            <a:ext cx="430223" cy="292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400">
                <a:solidFill>
                  <a:srgbClr val="0000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effectLst/>
              </a:defRPr>
            </a:pPr>
            <a:r>
              <a:rPr sz="1400" b="1">
                <a:effectLst>
                  <a:outerShdw blurRad="38100" dist="38100" dir="2700000" rotWithShape="0">
                    <a:srgbClr val="FFFFFF"/>
                  </a:outerShdw>
                </a:effectLst>
              </a:rPr>
              <a:t>PL1</a:t>
            </a:r>
          </a:p>
        </p:txBody>
      </p:sp>
      <p:sp>
        <p:nvSpPr>
          <p:cNvPr id="1006" name="Shape 1006"/>
          <p:cNvSpPr/>
          <p:nvPr/>
        </p:nvSpPr>
        <p:spPr>
          <a:xfrm>
            <a:off x="638035" y="3249913"/>
            <a:ext cx="7660164" cy="1361441"/>
          </a:xfrm>
          <a:prstGeom prst="rect">
            <a:avLst/>
          </a:prstGeom>
          <a:ln w="12700">
            <a:miter lim="400000"/>
          </a:ln>
          <a:effectLst>
            <a:outerShdw blurRad="63500" dist="38100" dir="5400000" rotWithShape="0">
              <a:srgbClr val="000000">
                <a:alpha val="4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/>
          <a:p>
            <a:pPr lvl="0" algn="ctr">
              <a:defRPr sz="1800" b="0">
                <a:solidFill>
                  <a:srgbClr val="000000"/>
                </a:solidFill>
              </a:defRPr>
            </a:pPr>
            <a:r>
              <a:rPr sz="2100" b="1" i="1">
                <a:solidFill>
                  <a:srgbClr val="FF8900"/>
                </a:solidFill>
              </a:rPr>
              <a:t>If a short-run equilibrium occurs when </a:t>
            </a:r>
          </a:p>
          <a:p>
            <a:pPr lvl="0" algn="ctr">
              <a:defRPr sz="1800" b="0">
                <a:solidFill>
                  <a:srgbClr val="000000"/>
                </a:solidFill>
              </a:defRPr>
            </a:pPr>
            <a:r>
              <a:rPr sz="2100" b="1" i="1">
                <a:solidFill>
                  <a:srgbClr val="FF8900"/>
                </a:solidFill>
              </a:rPr>
              <a:t>SRAS decreases, as input prices and </a:t>
            </a:r>
          </a:p>
          <a:p>
            <a:pPr lvl="0" algn="ctr">
              <a:defRPr sz="1800" b="0">
                <a:solidFill>
                  <a:srgbClr val="000000"/>
                </a:solidFill>
              </a:defRPr>
            </a:pPr>
            <a:r>
              <a:rPr sz="2100" b="1" i="1">
                <a:solidFill>
                  <a:srgbClr val="FF8900"/>
                </a:solidFill>
              </a:rPr>
              <a:t>inflation expectations become flexible in </a:t>
            </a:r>
          </a:p>
          <a:p>
            <a:pPr lvl="0" algn="ctr">
              <a:defRPr sz="1800" b="0">
                <a:solidFill>
                  <a:srgbClr val="000000"/>
                </a:solidFill>
              </a:defRPr>
            </a:pPr>
            <a:r>
              <a:rPr sz="2100" b="1" i="1">
                <a:solidFill>
                  <a:srgbClr val="FF8900"/>
                </a:solidFill>
              </a:rPr>
              <a:t>the long run, wages decrease and SRAS increases.</a:t>
            </a:r>
          </a:p>
        </p:txBody>
      </p:sp>
      <p:sp>
        <p:nvSpPr>
          <p:cNvPr id="1007" name="Shape 1007"/>
          <p:cNvSpPr/>
          <p:nvPr/>
        </p:nvSpPr>
        <p:spPr>
          <a:xfrm flipV="1">
            <a:off x="3333579" y="1460076"/>
            <a:ext cx="1886292" cy="889237"/>
          </a:xfrm>
          <a:prstGeom prst="line">
            <a:avLst/>
          </a:prstGeom>
          <a:ln w="42500">
            <a:solidFill>
              <a:srgbClr val="F07F09"/>
            </a:solidFill>
          </a:ln>
          <a:effectLst>
            <a:outerShdw blurRad="63500" dist="38100" dir="5400000" rotWithShape="0">
              <a:srgbClr val="000000">
                <a:alpha val="40000"/>
              </a:srgbClr>
            </a:outerShdw>
          </a:effectLst>
        </p:spPr>
        <p:txBody>
          <a:bodyPr lIns="0" tIns="0" rIns="0" bIns="0"/>
          <a:lstStyle/>
          <a:p>
            <a:pPr lvl="0" defTabSz="457200">
              <a:defRPr sz="12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008" name="Shape 1008"/>
          <p:cNvSpPr/>
          <p:nvPr/>
        </p:nvSpPr>
        <p:spPr>
          <a:xfrm>
            <a:off x="5208577" y="1397000"/>
            <a:ext cx="697010" cy="292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400">
                <a:solidFill>
                  <a:srgbClr val="000000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effectLst/>
              </a:defRPr>
            </a:pPr>
            <a:r>
              <a:rPr sz="1400" b="1">
                <a:effectLst>
                  <a:outerShdw blurRad="38100" dist="38100" dir="2700000" rotWithShape="0">
                    <a:srgbClr val="FFFFFF"/>
                  </a:outerShdw>
                </a:effectLst>
              </a:rPr>
              <a:t>SRAS2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>
            <a:spLocks noGrp="1"/>
          </p:cNvSpPr>
          <p:nvPr>
            <p:ph type="title"/>
          </p:nvPr>
        </p:nvSpPr>
        <p:spPr>
          <a:xfrm>
            <a:off x="503238" y="4986337"/>
            <a:ext cx="8183561" cy="1050926"/>
          </a:xfrm>
          <a:prstGeom prst="rect">
            <a:avLst/>
          </a:prstGeom>
        </p:spPr>
        <p:txBody>
          <a:bodyPr/>
          <a:lstStyle/>
          <a:p>
            <a:pPr lvl="0" algn="ctr" defTabSz="777240">
              <a:defRPr sz="1800" b="0">
                <a:solidFill>
                  <a:srgbClr val="000000"/>
                </a:solidFill>
                <a:effectLst/>
              </a:defRPr>
            </a:pPr>
            <a:r>
              <a:rPr sz="3060" b="1">
                <a:solidFill>
                  <a:srgbClr val="FF8D3E"/>
                </a:solidFill>
                <a:effectLst>
                  <a:outerShdw blurRad="32385" dist="32385" dir="2700000" rotWithShape="0">
                    <a:srgbClr val="000000"/>
                  </a:outerShdw>
                </a:effectLst>
              </a:rPr>
              <a:t>Macroeconomics  </a:t>
            </a:r>
            <a:br>
              <a:rPr sz="3060" b="1">
                <a:solidFill>
                  <a:srgbClr val="FF8D3E"/>
                </a:solidFill>
                <a:effectLst>
                  <a:outerShdw blurRad="32385" dist="32385" dir="2700000" rotWithShape="0">
                    <a:srgbClr val="000000"/>
                  </a:outerShdw>
                </a:effectLst>
              </a:rPr>
            </a:br>
            <a:r>
              <a:rPr sz="3060" b="1">
                <a:solidFill>
                  <a:srgbClr val="FF8D3E"/>
                </a:solidFill>
                <a:effectLst>
                  <a:outerShdw blurRad="32385" dist="32385" dir="2700000" rotWithShape="0">
                    <a:srgbClr val="000000"/>
                  </a:outerShdw>
                </a:effectLst>
              </a:rPr>
              <a:t>  Key Graphs</a:t>
            </a:r>
          </a:p>
        </p:txBody>
      </p:sp>
      <p:sp>
        <p:nvSpPr>
          <p:cNvPr id="95" name="Shape 95"/>
          <p:cNvSpPr/>
          <p:nvPr/>
        </p:nvSpPr>
        <p:spPr>
          <a:xfrm>
            <a:off x="609600" y="685800"/>
            <a:ext cx="7391400" cy="43477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lvl="0">
              <a:buSzPct val="100000"/>
              <a:buChar char="•"/>
              <a:defRPr sz="1800" b="0">
                <a:solidFill>
                  <a:srgbClr val="000000"/>
                </a:solidFill>
              </a:defRPr>
            </a:pPr>
            <a:r>
              <a:rPr sz="2800">
                <a:solidFill>
                  <a:srgbClr val="050D06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rPr>
              <a:t>Aggregate Supply and Demand, </a:t>
            </a:r>
            <a:endParaRPr sz="2100">
              <a:solidFill>
                <a:srgbClr val="050D06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800">
                <a:solidFill>
                  <a:srgbClr val="050D06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rPr>
              <a:t>      </a:t>
            </a:r>
            <a:r>
              <a:rPr sz="2800" i="1">
                <a:solidFill>
                  <a:srgbClr val="050D06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rPr>
              <a:t>Including LRAS</a:t>
            </a:r>
            <a:r>
              <a:rPr sz="2800">
                <a:solidFill>
                  <a:srgbClr val="050D06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rPr>
              <a:t>          </a:t>
            </a:r>
            <a:endParaRPr sz="2100">
              <a:solidFill>
                <a:srgbClr val="050D06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algn="ctr">
              <a:defRPr sz="1800" b="0">
                <a:solidFill>
                  <a:srgbClr val="000000"/>
                </a:solidFill>
              </a:defRPr>
            </a:pPr>
            <a:r>
              <a:rPr sz="2800">
                <a:solidFill>
                  <a:srgbClr val="050D06"/>
                </a:solidFill>
                <a:latin typeface="Arial"/>
                <a:ea typeface="Arial"/>
                <a:cs typeface="Arial"/>
                <a:sym typeface="Arial"/>
              </a:rPr>
              <a:t>                   </a:t>
            </a:r>
            <a:r>
              <a:rPr sz="2000">
                <a:solidFill>
                  <a:srgbClr val="050D06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rPr>
              <a:t>(monetary policy, fiscal policy, market self regulation)</a:t>
            </a:r>
            <a:endParaRPr sz="2100">
              <a:solidFill>
                <a:srgbClr val="050D06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algn="ctr">
              <a:defRPr sz="1800" b="0">
                <a:solidFill>
                  <a:srgbClr val="000000"/>
                </a:solidFill>
              </a:defRPr>
            </a:pPr>
            <a:r>
              <a:rPr sz="2800">
                <a:solidFill>
                  <a:srgbClr val="050D06"/>
                </a:solidFill>
                <a:latin typeface="Arial"/>
                <a:ea typeface="Arial"/>
                <a:cs typeface="Arial"/>
                <a:sym typeface="Arial"/>
              </a:rPr>
              <a:t>                        </a:t>
            </a:r>
            <a:endParaRPr sz="2100">
              <a:solidFill>
                <a:srgbClr val="050D06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buSzPct val="100000"/>
              <a:buChar char="•"/>
              <a:defRPr sz="1800" b="0">
                <a:solidFill>
                  <a:srgbClr val="000000"/>
                </a:solidFill>
              </a:defRPr>
            </a:pPr>
            <a:r>
              <a:rPr sz="2800">
                <a:solidFill>
                  <a:srgbClr val="050D06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rPr>
              <a:t>Investment demand</a:t>
            </a:r>
            <a:endParaRPr sz="2100">
              <a:solidFill>
                <a:srgbClr val="050D06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defRPr sz="1800" b="0">
                <a:solidFill>
                  <a:srgbClr val="000000"/>
                </a:solidFill>
              </a:defRPr>
            </a:pPr>
            <a:endParaRPr sz="2800">
              <a:solidFill>
                <a:srgbClr val="050D06"/>
              </a:solidFill>
              <a:effectLst>
                <a:outerShdw blurRad="38100" dist="38100" dir="2700000" rotWithShape="0">
                  <a:srgbClr val="FFFFFF"/>
                </a:outerShdw>
              </a:effectLst>
              <a:latin typeface="Arial"/>
              <a:ea typeface="Arial"/>
              <a:cs typeface="Arial"/>
              <a:sym typeface="Arial"/>
            </a:endParaRPr>
          </a:p>
          <a:p>
            <a:pPr lvl="0">
              <a:buSzPct val="100000"/>
              <a:buChar char="•"/>
              <a:defRPr sz="1800" b="0">
                <a:solidFill>
                  <a:srgbClr val="000000"/>
                </a:solidFill>
              </a:defRPr>
            </a:pPr>
            <a:r>
              <a:rPr sz="2800">
                <a:solidFill>
                  <a:srgbClr val="050D06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rPr>
              <a:t>Money Market</a:t>
            </a:r>
            <a:r>
              <a:rPr sz="2800">
                <a:solidFill>
                  <a:srgbClr val="050D06"/>
                </a:solidFill>
                <a:latin typeface="Arial"/>
                <a:ea typeface="Arial"/>
                <a:cs typeface="Arial"/>
                <a:sym typeface="Arial"/>
              </a:rPr>
              <a:t>                                      </a:t>
            </a:r>
            <a:endParaRPr sz="2100">
              <a:solidFill>
                <a:srgbClr val="050D06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800">
                <a:solidFill>
                  <a:srgbClr val="050D06"/>
                </a:solidFill>
                <a:latin typeface="Arial"/>
                <a:ea typeface="Arial"/>
                <a:cs typeface="Arial"/>
                <a:sym typeface="Arial"/>
              </a:rPr>
              <a:t>                      </a:t>
            </a:r>
            <a:r>
              <a:rPr sz="2000">
                <a:solidFill>
                  <a:srgbClr val="050D06"/>
                </a:solidFill>
                <a:effectLst>
                  <a:outerShdw blurRad="38100" dist="38100" dir="2700000" rotWithShape="0">
                    <a:srgbClr val="FFFFFF"/>
                  </a:outerShdw>
                </a:effectLst>
                <a:latin typeface="Arial"/>
                <a:ea typeface="Arial"/>
                <a:cs typeface="Arial"/>
                <a:sym typeface="Arial"/>
              </a:rPr>
              <a:t>(monetary policy)</a:t>
            </a:r>
            <a:endParaRPr sz="2100">
              <a:solidFill>
                <a:srgbClr val="050D06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defRPr sz="1800" b="0">
                <a:solidFill>
                  <a:srgbClr val="000000"/>
                </a:solidFill>
              </a:defRPr>
            </a:pPr>
            <a:endParaRPr sz="2000" b="1">
              <a:solidFill>
                <a:srgbClr val="FF8900"/>
              </a:solidFill>
              <a:effectLst>
                <a:outerShdw blurRad="38100" dist="38100" dir="2700000" rotWithShape="0">
                  <a:srgbClr val="FFFFFF"/>
                </a:outerShdw>
              </a:effectLst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>
            <a:spLocks noGrp="1"/>
          </p:cNvSpPr>
          <p:nvPr>
            <p:ph type="title"/>
          </p:nvPr>
        </p:nvSpPr>
        <p:spPr>
          <a:xfrm>
            <a:off x="503238" y="4986337"/>
            <a:ext cx="8183561" cy="1050926"/>
          </a:xfrm>
          <a:prstGeom prst="rect">
            <a:avLst/>
          </a:prstGeom>
        </p:spPr>
        <p:txBody>
          <a:bodyPr/>
          <a:lstStyle/>
          <a:p>
            <a:pPr lvl="0" algn="ctr" defTabSz="777240">
              <a:defRPr sz="1800" b="0">
                <a:solidFill>
                  <a:srgbClr val="000000"/>
                </a:solidFill>
                <a:effectLst/>
              </a:defRPr>
            </a:pPr>
            <a:r>
              <a:rPr sz="3060" b="1">
                <a:solidFill>
                  <a:srgbClr val="FF8D3E"/>
                </a:solidFill>
                <a:effectLst>
                  <a:outerShdw blurRad="32385" dist="32385" dir="2700000" rotWithShape="0">
                    <a:srgbClr val="000000"/>
                  </a:outerShdw>
                </a:effectLst>
              </a:rPr>
              <a:t>Macroeconomics  </a:t>
            </a:r>
            <a:br>
              <a:rPr sz="3060" b="1">
                <a:solidFill>
                  <a:srgbClr val="FF8D3E"/>
                </a:solidFill>
                <a:effectLst>
                  <a:outerShdw blurRad="32385" dist="32385" dir="2700000" rotWithShape="0">
                    <a:srgbClr val="000000"/>
                  </a:outerShdw>
                </a:effectLst>
              </a:rPr>
            </a:br>
            <a:r>
              <a:rPr sz="3060" b="1">
                <a:solidFill>
                  <a:srgbClr val="FF8D3E"/>
                </a:solidFill>
                <a:effectLst>
                  <a:outerShdw blurRad="32385" dist="32385" dir="2700000" rotWithShape="0">
                    <a:srgbClr val="000000"/>
                  </a:outerShdw>
                </a:effectLst>
              </a:rPr>
              <a:t>  Key Graphs</a:t>
            </a:r>
          </a:p>
        </p:txBody>
      </p:sp>
      <p:sp>
        <p:nvSpPr>
          <p:cNvPr id="98" name="Shape 98"/>
          <p:cNvSpPr>
            <a:spLocks noGrp="1"/>
          </p:cNvSpPr>
          <p:nvPr>
            <p:ph type="body" idx="1"/>
          </p:nvPr>
        </p:nvSpPr>
        <p:spPr>
          <a:xfrm>
            <a:off x="503238" y="1295400"/>
            <a:ext cx="8183561" cy="342265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>
              <a:defRPr sz="1800"/>
            </a:pPr>
            <a:r>
              <a:rPr sz="2800">
                <a:effectLst>
                  <a:outerShdw blurRad="38100" dist="38100" dir="2700000" rotWithShape="0">
                    <a:srgbClr val="FFFFFF"/>
                  </a:outerShdw>
                </a:effectLst>
              </a:rPr>
              <a:t>Loanable funds market</a:t>
            </a:r>
          </a:p>
          <a:p>
            <a:pPr lvl="0">
              <a:buSzTx/>
              <a:buNone/>
              <a:defRPr sz="1800"/>
            </a:pPr>
            <a:r>
              <a:rPr sz="2800"/>
              <a:t>                           </a:t>
            </a:r>
            <a:r>
              <a:rPr sz="2000">
                <a:effectLst>
                  <a:outerShdw blurRad="38100" dist="38100" dir="2700000" rotWithShape="0">
                    <a:srgbClr val="FFFFFF"/>
                  </a:outerShdw>
                </a:effectLst>
              </a:rPr>
              <a:t>(fiscal policy)</a:t>
            </a:r>
          </a:p>
          <a:p>
            <a:pPr lvl="0">
              <a:buSzTx/>
              <a:buNone/>
              <a:defRPr sz="1800"/>
            </a:pPr>
            <a:endParaRPr sz="2000">
              <a:effectLst>
                <a:outerShdw blurRad="38100" dist="38100" dir="2700000" rotWithShape="0">
                  <a:srgbClr val="FFFFFF"/>
                </a:outerShdw>
              </a:effectLst>
            </a:endParaRPr>
          </a:p>
          <a:p>
            <a:pPr lvl="0">
              <a:defRPr sz="1800"/>
            </a:pPr>
            <a:r>
              <a:rPr sz="2800">
                <a:effectLst>
                  <a:outerShdw blurRad="38100" dist="38100" dir="2700000" rotWithShape="0">
                    <a:srgbClr val="FFFFFF"/>
                  </a:outerShdw>
                </a:effectLst>
              </a:rPr>
              <a:t>Phillips Curve – short run and long run</a:t>
            </a:r>
            <a:r>
              <a:rPr sz="2800"/>
              <a:t>        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White">
  <a:themeElements>
    <a:clrScheme name="White">
      <a:dk1>
        <a:srgbClr val="E3DED1"/>
      </a:dk1>
      <a:lt1>
        <a:srgbClr val="FF8900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Verdana"/>
        <a:ea typeface="Verdana"/>
        <a:cs typeface="Verdana"/>
      </a:majorFont>
      <a:minorFont>
        <a:latin typeface="Verdana"/>
        <a:ea typeface="Verdana"/>
        <a:cs typeface="Verdan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42500" cap="flat">
          <a:solidFill>
            <a:srgbClr val="F07F09"/>
          </a:solidFill>
          <a:prstDash val="solid"/>
          <a:bevel/>
        </a:ln>
        <a:effectLst>
          <a:outerShdw blurRad="63500" dist="38100" dir="5400000" rotWithShape="0">
            <a:srgbClr val="000000">
              <a:alpha val="40000"/>
            </a:srgbClr>
          </a:outerShdw>
        </a:effectLst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Verdan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42500" cap="flat">
          <a:solidFill>
            <a:srgbClr val="F07F09"/>
          </a:solidFill>
          <a:prstDash val="solid"/>
          <a:bevel/>
        </a:ln>
        <a:effectLst>
          <a:outerShdw blurRad="63500" dist="38100" dir="5400000" rotWithShape="0">
            <a:srgbClr val="000000">
              <a:alpha val="40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100" b="1" i="0" u="none" strike="noStrike" cap="none" spc="0" normalizeH="0" baseline="0">
            <a:ln>
              <a:noFill/>
            </a:ln>
            <a:solidFill>
              <a:srgbClr val="FF8900"/>
            </a:solidFill>
            <a:effectLst/>
            <a:uFillTx/>
            <a:latin typeface="+mn-lt"/>
            <a:ea typeface="+mn-ea"/>
            <a:cs typeface="+mn-cs"/>
            <a:sym typeface="Verdan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Verdana"/>
        <a:ea typeface="Verdana"/>
        <a:cs typeface="Verdana"/>
      </a:majorFont>
      <a:minorFont>
        <a:latin typeface="Verdana"/>
        <a:ea typeface="Verdana"/>
        <a:cs typeface="Verdan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42500" cap="flat">
          <a:solidFill>
            <a:srgbClr val="F07F09"/>
          </a:solidFill>
          <a:prstDash val="solid"/>
          <a:bevel/>
        </a:ln>
        <a:effectLst>
          <a:outerShdw blurRad="63500" dist="38100" dir="5400000" rotWithShape="0">
            <a:srgbClr val="000000">
              <a:alpha val="40000"/>
            </a:srgbClr>
          </a:outerShdw>
        </a:effectLst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Verdan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42500" cap="flat">
          <a:solidFill>
            <a:srgbClr val="F07F09"/>
          </a:solidFill>
          <a:prstDash val="solid"/>
          <a:bevel/>
        </a:ln>
        <a:effectLst>
          <a:outerShdw blurRad="63500" dist="38100" dir="5400000" rotWithShape="0">
            <a:srgbClr val="000000">
              <a:alpha val="40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100" b="1" i="0" u="none" strike="noStrike" cap="none" spc="0" normalizeH="0" baseline="0">
            <a:ln>
              <a:noFill/>
            </a:ln>
            <a:solidFill>
              <a:srgbClr val="FF8900"/>
            </a:solidFill>
            <a:effectLst/>
            <a:uFillTx/>
            <a:latin typeface="+mn-lt"/>
            <a:ea typeface="+mn-ea"/>
            <a:cs typeface="+mn-cs"/>
            <a:sym typeface="Verdan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2791</Words>
  <Application>Microsoft Office PowerPoint</Application>
  <PresentationFormat>On-screen Show (4:3)</PresentationFormat>
  <Paragraphs>961</Paragraphs>
  <Slides>70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70</vt:i4>
      </vt:variant>
    </vt:vector>
  </HeadingPairs>
  <TitlesOfParts>
    <vt:vector size="78" baseType="lpstr">
      <vt:lpstr>Arial</vt:lpstr>
      <vt:lpstr>Helvetica</vt:lpstr>
      <vt:lpstr>Lucida Grande</vt:lpstr>
      <vt:lpstr>Symbol</vt:lpstr>
      <vt:lpstr>Times New Roman</vt:lpstr>
      <vt:lpstr>Verdana</vt:lpstr>
      <vt:lpstr>Wingdings 2</vt:lpstr>
      <vt:lpstr>White</vt:lpstr>
      <vt:lpstr>Concepts and Key Models in  AP Macroeconomics</vt:lpstr>
      <vt:lpstr>Test Specifications</vt:lpstr>
      <vt:lpstr>Test Specifications</vt:lpstr>
      <vt:lpstr>Test Specifications</vt:lpstr>
      <vt:lpstr>Test Specifications</vt:lpstr>
      <vt:lpstr>Models in  AP Macroeconomics</vt:lpstr>
      <vt:lpstr>Macroeconomics     Key Graphs</vt:lpstr>
      <vt:lpstr>Macroeconomics     Key Graphs</vt:lpstr>
      <vt:lpstr>Macroeconomics     Key Graphs</vt:lpstr>
      <vt:lpstr>Production Possibility Frontier</vt:lpstr>
      <vt:lpstr>Potential Output at Full Employment</vt:lpstr>
      <vt:lpstr>Using PPFs and comparative advantage</vt:lpstr>
      <vt:lpstr>Determining Comparative Advantage</vt:lpstr>
      <vt:lpstr>Determining Comparative Advantage</vt:lpstr>
      <vt:lpstr>Determining Comparative Advantage</vt:lpstr>
      <vt:lpstr>Using PPFs and CPFs</vt:lpstr>
      <vt:lpstr>Circular Flow Model</vt:lpstr>
      <vt:lpstr>National Income Accounting</vt:lpstr>
      <vt:lpstr>Definitions of Domestic Private Investment</vt:lpstr>
      <vt:lpstr>Ig = In = depreciation</vt:lpstr>
      <vt:lpstr>Perfectly Competitive Market</vt:lpstr>
      <vt:lpstr>Changes in quantity supplied and demanded</vt:lpstr>
      <vt:lpstr>Non-price determinants for Perfectly Competitive Product Markets</vt:lpstr>
      <vt:lpstr>Perfectly Competitive Markets in Macro</vt:lpstr>
      <vt:lpstr>PowerPoint Presentation</vt:lpstr>
      <vt:lpstr>Determinants of Exchange Rates</vt:lpstr>
      <vt:lpstr>Aggregate Supply and Demand</vt:lpstr>
      <vt:lpstr>Long-run Aggregate Supply</vt:lpstr>
      <vt:lpstr> Using LRAS to illustrate  Economic Growth  (a LONG RUN concept)</vt:lpstr>
      <vt:lpstr>Using PPF to illustrate Economic Growth  an increase in potential output at Yf</vt:lpstr>
      <vt:lpstr>Short-run Aggregate Supply</vt:lpstr>
      <vt:lpstr>Short-run Aggregate Supply</vt:lpstr>
      <vt:lpstr>Aggregate Demand</vt:lpstr>
      <vt:lpstr>Investment Demand</vt:lpstr>
      <vt:lpstr>Determinants</vt:lpstr>
      <vt:lpstr>Spending and Tax Multipliers</vt:lpstr>
      <vt:lpstr>Money Market</vt:lpstr>
      <vt:lpstr>Money Creation</vt:lpstr>
      <vt:lpstr>$900 X 10 = $9000</vt:lpstr>
      <vt:lpstr>$900 X 10 = $9000 created in the banking system + $1000 created by Fed = $10,000</vt:lpstr>
      <vt:lpstr>$1,000 X 10 = $10,000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Assume recession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Balance of Payments</vt:lpstr>
      <vt:lpstr>Balance of payments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Classical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Concepts and Key Models in  AP Macroeconomics</dc:title>
  <dc:creator>Shreffler, Andrew L</dc:creator>
  <cp:lastModifiedBy>Shreffler, Andrew L</cp:lastModifiedBy>
  <cp:revision>1</cp:revision>
  <dcterms:modified xsi:type="dcterms:W3CDTF">2015-04-27T16:28:09Z</dcterms:modified>
</cp:coreProperties>
</file>