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65" r:id="rId14"/>
    <p:sldId id="270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50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96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4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0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5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6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2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09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0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4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0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C476-3B17-4A82-96A0-CB0D66E29BD4}" type="datetimeFigureOut">
              <a:rPr lang="en-US" smtClean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D76DC-7E42-4CA9-B091-A1F4D86B72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7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google.com/url?sa=i&amp;rct=j&amp;q=&amp;esrc=s&amp;frm=1&amp;source=images&amp;cd=&amp;cad=rja&amp;uact=8&amp;ved=0CAcQjRw&amp;url=http://www.abtelementary.com/news--events/iowa-assessment-april-17-may-1&amp;ei=rF3wVPekFMLVoASXoIGwCg&amp;bvm=bv.87269000,d.cGU&amp;psig=AFQjCNFTEPfwsfxhrEOMNOv5922IJPHagA&amp;ust=142512514354338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google.com/url?sa=i&amp;rct=j&amp;q=&amp;esrc=s&amp;frm=1&amp;source=images&amp;cd=&amp;cad=rja&amp;uact=8&amp;ved=&amp;url=http://www.precisiontimingsystems.com/racecalendar.htm?evrec=E&amp;ei=wlzwVMeeJ8bloASFrIHYCA&amp;bvm=bv.87269000,d.cGU&amp;psig=AFQjCNE2wVTADa6fjP1V_RNk2oQtyQY5yQ&amp;ust=142512493096789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Wv1VdDeoRY#t=15" TargetMode="External"/><Relationship Id="rId2" Type="http://schemas.openxmlformats.org/officeDocument/2006/relationships/hyperlink" Target="http://www.test-anxiety.com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youtube.com/watch?v=NWv1VdDeoRY&amp;ei=e17wVJufN4rzoAT42YKYCg&amp;bvm=bv.87269000,d.cGU&amp;psig=AFQjCNGGrXk65CMWq6mymy-d48XMl1W9_w&amp;ust=1425125331294267" TargetMode="External"/><Relationship Id="rId2" Type="http://schemas.openxmlformats.org/officeDocument/2006/relationships/hyperlink" Target="https://www.youtube.com/watch?v=NWv1VdDeoRY#t=1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google.com/url?sa=i&amp;rct=j&amp;q=&amp;esrc=s&amp;frm=1&amp;source=images&amp;cd=&amp;cad=rja&amp;uact=8&amp;ved=0CAcQjRw&amp;url=http://www.pisd.edu/parents/assessment.accountability/STAAR.shtml&amp;ei=BF7wVJPiO8uzogTo6YGoCg&amp;bvm=bv.87269000,d.cGU&amp;psig=AFQjCNG1kKPvjtnqQzcA5BFSiUml-BKNDQ&amp;ust=142512522250715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31065"/>
            <a:ext cx="9144000" cy="1661374"/>
          </a:xfrm>
        </p:spPr>
        <p:txBody>
          <a:bodyPr>
            <a:normAutofit/>
          </a:bodyPr>
          <a:lstStyle/>
          <a:p>
            <a:r>
              <a:rPr lang="en-US" sz="8800" dirty="0" smtClean="0"/>
              <a:t>Testing Anxiety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1" descr="http://rakadd.files.wordpress.com/2011/04/test-cartoon-picture20testanxiety1.gif?w=129&amp;h=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264" y="2786599"/>
            <a:ext cx="2657883" cy="308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8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does IOWA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taking IOWA have a determined amount of time according to the section they are working on. 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are continuing to get information on IOWA, this is a new test </a:t>
            </a:r>
            <a:r>
              <a:rPr lang="en-US" dirty="0" smtClean="0"/>
              <a:t>to HISD this </a:t>
            </a:r>
            <a:r>
              <a:rPr lang="en-US" dirty="0"/>
              <a:t>year.  We previously took Stanford and are in the process of a transition.  </a:t>
            </a:r>
            <a:endParaRPr lang="en-US" dirty="0" smtClean="0"/>
          </a:p>
          <a:p>
            <a:r>
              <a:rPr lang="en-US" dirty="0" smtClean="0"/>
              <a:t>IOWA targets content areas like reading, math, science, and social studies with timed portions of the test.</a:t>
            </a:r>
          </a:p>
          <a:p>
            <a:r>
              <a:rPr lang="en-US" dirty="0" smtClean="0"/>
              <a:t>The </a:t>
            </a:r>
            <a:r>
              <a:rPr lang="en-US" dirty="0"/>
              <a:t>IOWA </a:t>
            </a:r>
            <a:r>
              <a:rPr lang="en-US" dirty="0" smtClean="0"/>
              <a:t>assessments we will take are forms E and F.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xQSEhQTEBIWFBQUFRkWGRgVExkVFxYWGhcWGBgUFx0gHCggGBolHRcVITEhJSkrLjAuHB8zODUsNygtLiwBCgoKDg0OGxAQGi0fICUtLzQwMTcsODcrNzA3LCw0LCw3MCsvLyw0LCw0LDcwLCwsLCwsNiw3NCwsLCwsLCssN//AABEIAIABAQMBIgACEQEDEQH/xAAcAAEAAgMBAQEAAAAAAAAAAAAABQYBBAcCAwj/xABBEAACAgIABAQDBQUECAcAAAABAgADBBEFEiExBhNBUQdhcSIyUoHBFEJykbEjU2KhM0NUkpOys9EWFyQlNXOC/8QAGgEBAAIDAQAAAAAAAAAAAAAAAAQFAgMGAf/EACQRAQACAgIBBAMBAQAAAAAAAAABAgMEERIhBRMxUUGBkWEi/9oADAMBAAIRAxEAPwDuMREBERAREQEREBERAREQEREBERAREQEREBERAREQEREBERAREQEREBERARExuBmJiNwMxPHmD3H8xPQaBmJjcbgZiIgIiICIiAiIgIiICIiAiIgIiICIiAiIgIiICIiAiIgJ4dwASToD36ATJnKvHfiVsmxsWhitCHVjA9Xb8APtNuHDbLbrVo2NimCne6V8QfEQAmvBUWsNg2N/o1+n4pSuIcUyr+t+S5/woeRP5TzVUAAFGgOwktwfgi5HQ3rW+9BW9fpL2urhwV7W8uZv6hsbOTpSeP8AFVfFHcl9/wAZ3/WbGJxG+g7pyLE+RbmH5gy9P8ObP79P5GVTxFwdcZlUXLaSCTy+gntcmvlnrXz+mc49rDHa3MftYeAfE11YLnoCvbzaxrX8Q/WdMwstLVFlTh1YbBU7Bn50eTngzxO+DaBsnHcgOv4N/vL7SHtaEcdsf8WOp6hMz1yf13iJ8qLg6hlO1YbBHYifWVC5IiICIiAiIgIiICIiAiIgIiICIiAiIgIiICIiAiIgVzx5xg4uHY6nTt9hP4mnIcZOVQPXuT6knuTLr8YMg82JV6MzufqvKB/zSkK8vfTMcRj7fbmvWck2yRT8Q3keTHhLD87KrHoh5z+XaV5XnQfhhhfZtvP7xCj6DvJW5l9vDaVf6fr+5sVj9rH4lzQlfLvTWHlH6zmXinG+wrr+70P0MlviLxfWVUinpSN/m3f/ACjNqFtTD0Zdj9JB1ae1StvtbbmSMuS1fpzy2fM/PqDPdg0dHuDo/WeJZq6HV/hHxk2UvjudtSenvyHt+ss/jDjZwsSzIVOcpy9D26sB+s5d8LckrxDlHays7/8Az2/rL18WP/i7/qn/AFFnO7mPpmmIdNpZJvhiZWyi7mVW7bUH6bEwmSpOg6k+wYEyi+LMqy67B4bXY1K5CGy106MakHVFPoSddZscR+HeMKicZraLlG0tW1iwcDYLbOmG/eRUpdg0c05TncWvv4Zj8RDEXYVv9tyn7NiI/LYdeux1m/4/zrM04uHg28j3VnJLDY1WgBUH6npA6PzTBsHuJzfI8Yu/Ba7K9jKuIxANbIvJ5H/l1O/lPv4nwKqMfDoyst0qTo9aFjdkuF+6Nddb6mBfq8lW+6yt9GBn13OK+JXxaaRfw6jLpurdCLCtioBzDfPzHRGp2TGbaqT3Kgn6kCB94iICIiAiIgIiICIiAiIgIiICIiBy74xofMw39ALR+Z5Nf0MoqvOs/FDhRvwiyjbUnzBruQO4nHVt2N+kvvTrxOLr9Od9UxT7vb7bgsPp3/Wdt8N4gxsStT05U5m+utmcz8K+FbbnqtdQtGw2yw+1rsAJ0/xArWY1tdDLzshC/aAmjfyxea44n8+W703BOOLZJjzx4cs4j4lWyx3ahWJY9SfT0ktwfiAur5gAujoj0Gu0pHEMOyhzXavK69xsH89iWHwlS6Bi4ArcbB2O/vJt6Uin/KFW1+89kN4kxPLvbXZvtD9ZFy7eI+G+eqmsqXX59xKbdSUYq40R367mzFbtVjkrxKy/DKoniKEfu1sT+ep07x1wl8vCtoqKh35dcx0OjKf0lR+DvDD/AG2Uw6MRWm/Ydz/nN3xu9udlrw7Gtery6jkW2VnRVv8AU17/AMRB39JRb14tmnhf6NJrhjlL+JvDVly492M615eL1rYjaNtdNW3+EzQyrOM3oafIx8bnHK9wuNvKD0JRCo6633kp4C42crEVrel1RNNy+otTof599z48T8aIlz0Y+PflWV68zyQOWsnqFZmIHNrroSImJDhPhuqjDGGPtV+WUYnqXLb5mb5kmV/4feDbsO26zKsFh6VU9d8lC9VXt0PUya8PeLacpnqKPRfUOZ6rl5XCnsw9GHzEjW8eq7P+y4eTk1oxU2VqoTY78vMQW/KBpYPgSxOJm9nBw1c311c33chhpn1r5mSHivgOQ2Xj52ItdtlCNWabW5VZWO+ZW0eVwfXUl+AeJKcypramK+WStiuCr1svcMD2kIfiCjlji4mTk1KdG2tAEOu/LzEFx6dIGl4k4TxLiOO9LrTir0YKLPMa1lOwrHQ5V2PSXPg3m+Sn7QipaFAZUYuoIGuhIG5p8E8TY+VS1tT6FexYHBR62HcOD1Egx8QQ4L4+DlXUjerUVQrAE7ZQSGI6d9QLvEr9Pi/FbDOaLNUr0bannDA65Cvfn301Ih/iByr5lmBlpR3NpRSAv4ioPMB69oF3iV7i/i/Gx66LXcmrIYKjqNjqNg+8i7/iClZDX4mTVjluXz3QeX7BmAPMoPuRAusSm5njtRzNTiZORSv3rqkHJr1KgkFh9BJzA8QUXYwy0sHkcpYsenKB3DA9QR21AlolHX4hBwbKMHLtoH+tWsBSPdVJDEflJunxTjvhvm1sXqRWZtAhhy/eQqeoYdtGBOxKa3jxXUPi4uRkoVBL1KAo+W2I5j9JuY/jGq3FbIoS2zkPI1aoRaj9irKexECzROcfDDxTZcjV3V3uTddqxx9hVDnSE/IdJK3+PFZ3TFxMjKWpirWVKAgYdwCxHN+UC4kwDIDgfHqeIVWCvmRkPJZW68tlTezD9Zu4HDDW/N5jMNEBT2GyCf6QJOJiIHixAwII2CNEfL2nCvGnhxsG86H9hYSUbvy+6md41NPinDa8itqrlDIw6g/1HsZI1ticNuY+EfZ14zV4n5fnkZDgaDuB7B2A/luP2l/7x/8Afb/vLR4k8AZGMS1AN9Ppr76j2PvKizaOm2p9mGjL7Fmx5I5qoMuLLjnieXt3JO2JJ9yST/MwHPuf5meeYe4nkuPfr7DqZu8NHEvoLD+Jv94zc4NwqzLuFNQJJP22/AvqSffUkPD/AIOyss9ENVfq7jXT/CPWdg8N+HacKvkpXqfvMfvMfcmV+1u1pHFPMrHV0rXntfxD0opwMQnotVFZYn5AbJ+pMofhDh3FGWzNqfHQ5rC3VyuXVNaROnYAenznRuL8KryampvXmrbW19D8j8ptVVhQFUaAAAA9AOwlHM8zyvIjjw5pwT9p4fxTWaauTiXY0grWuQg9d/vMon3q4Y9uTlW8IzxSxs1fTbXzL5oUDm136jXrLxxfg1OSEF6BvLsWxPdXU7DCRXF/BWNkWG4hq7W+89TlC/8AFruYeoLh3E7q8/8AZuI10Wu2M7rkUAhhWv3ksB6jv0mp4e4PkCsPwfiSfsjEsld1fNyEk7XY0wG/eXDgXhTGxCzVITY40zuxdyPbZ9PlI/J+H+Izs9Ysp5jtlpsKKT6nQ6bgVbJzr7sTi+Maqly6kHNZjdrgQDv35uUEETe8L4+dZiUti5+L5PlqFC1HoAOx69CJdOCcAoxKzXj1hQx2x7sx9SxPUmQ2T8PsRnZkD0852y1WMiEnueUHWzAgOC0VLdxG7Jy0v/sQmStNTKi6B679X0euvlPfAODZtdKHhvEqrMTl3Ut1e+VO4Xa6+nWXjhfBKMeryaalVDvY1vm33LfiJ+cgLPh1ibPl+bUpO+Su1lQE99DfSBXKuI4+Vg5VPEETGKZQreyjqhvJBS5T9eXv6yQt4fxSil2GdjZVSoTy318pdAOzMOnUeupa8fwzipjHFFCeQ2+ZCNhiepZvc767kN/5c4nYm41/3Zubk1+HW+3ygVTiHEq8vH4LYKRUj5mvL6coKhh0+WxsfKXL4oD/ANpzf/ob+okrd4fx2FANSgY7c1QA0EOtbH5Ta4ngJkVPTcvNXYOVh7j2gaXhxQMKgAADyF6Dt92cpap24DlCvsM5y2gSBWL/ALWx6j3E7Rj4yoi1qNKo5QPkBrU1OHcFporaqqsBHZmZdbDFySxP13AqnDsfiD1VvRxDF8rlXlK1Hl5ddPXpIKnGCcO4zamUt3mLaX8us11paE03Jvoe3ceu5aW+HOHs8gsrrJ61V2stfzAXfQSdXgVAxjirUq0FCnIo0OU9xA+Hg2lUwcVUAVRSmgPpK34GP/reMa/2he3v5Yl4xcZa0VEGlQBQPYDsJr4XCaqXtsrQK1zBnP4iBrZgVH4U2AYV2zsDKyNjudeY2+kjeA8HuIezg3EkGM9jt5VtfOEfmPMBrqOu+8tuD4OxachsilCjsSxCsQhY925d62es1c3wDiO7WIHpZztvJc1hie5IHTcDS8F8UsbMy8bJqp/aK1R2uo+7apOhzeoYaPQy76kVwHw7Rhqwx05S527Hq7n3YnqZLQEREBMGZiB51NDO4Hj3f6ait/4kBkjERMx8PJiJ+UD/AODcH/Y6P+EJsYnhrEqO6sWlD8qwJLRMpvafzLzpX6eQuu0zMxMWRERAREQEREBERAREQEREBERAREQEREBERAREQEREBERAREQEREBERAREQEREBERAREQEREBERAREQEREBERAREQEREBERAREQERED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731838"/>
            <a:ext cx="3067050" cy="15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661" y="5281562"/>
            <a:ext cx="2944368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Building Endurance and Making it to the Finish Line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important to have endurance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when taking a longer test.</a:t>
            </a:r>
          </a:p>
          <a:p>
            <a:r>
              <a:rPr lang="en-US" dirty="0" smtClean="0"/>
              <a:t>Many kids start strong by fizzle out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in the middle.</a:t>
            </a:r>
          </a:p>
          <a:p>
            <a:r>
              <a:rPr lang="en-US" dirty="0" smtClean="0"/>
              <a:t>Look at your student’s assessments to </a:t>
            </a:r>
          </a:p>
          <a:p>
            <a:pPr marL="0" indent="0">
              <a:buNone/>
            </a:pPr>
            <a:r>
              <a:rPr lang="en-US" dirty="0" smtClean="0"/>
              <a:t>   see where they are weak.  What part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the test are they struggling to perform on?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Beginning? Middle? End?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xQTEhUUExQUFhUXGBgWGBcVFxUdFxcXFxoWFxoXFxgYHCggHh0lHxgYITEhJSkrLi4uHB8zODMsNygtLi0BCgoKDg0OGxAQGywmHyQsLCwsLCw0LCwsNCw0LCwsLDQsLCwsLCwsLCwsLCwsLCwsLCwsLCwsLCwsLCwsLCwsLP/AABEIAP8AxQMBEQACEQEDEQH/xAAcAAABBQEBAQAAAAAAAAAAAAAAAQQFBgcDAgj/xABOEAACAQIEAwQFBwgHBgUFAAABAgMAEQQSITEFE0EGIlFhBzJxgZEUI0JiobHBM1JygpKTotEVU2NzssLhJCVDg7PSNHSjw/AWFzVUZP/EABwBAAEFAQEBAAAAAAAAAAAAAAACAwQFBgEHCP/EADkRAAIBAwMCBAMGBQQCAwAAAAABAgMEERIhMQVBBhMiUTJhcRQjM4GRsTShwdHwFUJS4RZyByRi/9oADAMBAAIRAxEAPwDcKACgAoAKACgAoAKACgAoAKACgAoAKACgAoAKACgAoAKACgAoAKACgAoAQ0AeqACgBKAFoAKAEoAKACgArgATXQObTqN2X4ijgBu3FYBvNEPbIn86Q5x90B5/pnD/ANfD+8T+dHmR90G4DjOH/r4f3ifzo1x90GGdo8fE3qyRn2Op+40pNPhgd1cHYg+ygBa6AVwAroC0AJQAUAFAC0AIaACgAvQAXoAL1zIHKfFIgu7Kg8WYAfbQ3hZYDRuMJ9FZH9iEA+xnyqfaDUStf21FZnNIUot9ji2PlOyIvhmYsfeFAHwY1U1vEtpBtRy/2FqjI5GSU+tKR/dogH8YY/bVdPxRUcG4U/zFqiu5zMRPrPKf+Y6/4CKrpeJLx91+gvyYnj5FH1RSfFhmPxa5qHLrN63nzGhXlx9j2MMn5ifsr/KmqnU7uaw6jwd0R9jxPC/d5biOzAt3AcydV3Fj5inbW9jBT83LbWzOShvsOcx8TUF1qn/J/qKwjy7jZiNdgxAv7L71KpUL2qnKCk0hLcFyeDCv5q+9R/KmoXlxSfpk0dcYsYzNhlmSFkjEsiu6DILlUy5jmA09YbmrOnc9RqUJXCqPTH5sQ1DOnA7XC29V5V9kshH7Lkr9ldp+JLyCw8P8gdGJ0WWdfVlDDqJUBPuaPLb3g1aUPFW6VWH6CHQ9jsnF2X8pC36URzj3qQHv5ANV1b9btK7wpYfzG3Tkh/g8fHLflurW3APeU+DKdVPkQKtlJNZQ2OL10AoAKACgAvQAtAHiSQKCWIAGpJNgB5muMCMfjGb8ihf67HLH7jYs3tVSD41XXfVLa2Xrl+guMHIbyPK/ryED82IZR72N2+BWs5ceKJy2ox/NjyorueYsMq3YKL9WOrHzZzqfeapp3d/dt7yfyWcDmmESPx3aXCQnLJiYVb8zOC/7C3b7KKfRr2rHXp/U55sUSoNVtWDhJxlyhxbobvglMqzd/Mqsgs7ZLMQTmS+UnTQmplO5qK0lRUdm85EtLVkiuL8TkjxmEjDARSCfmggbRoHDZjtbX41c9IsI3NnUSitWdmNVJ6ZoajjeLlibE4eGHkBS8azFxNiEGuZMvdjDAXXNe+lwKlw6T06lJW9aeaj/AHEupN+rsT/Dcas0UcqepIiuvsYA1lr21dtWlSfZj8Zao5GGI4uy42HChFKyQyyl7nMvLZAABtY5qn0LKnPp86z+JPYTKbU8HntPxOSJYo4ApnxEghizeqhILNKw6hFUm3U2p3odjSrylWrfDDc5Vk1shvF2NwpU89DiZWvmmnOaS56odowOgSwFPVvEdZ1F5KUYJ8e6OKisb8kvwrBmGFIjI8uRQueQguwGxYjc2sL9bVUdQuYXNZ1IR057DkY4WCGwI53E8RJe64aKPDL/AHknz0tvYOUKub1u36VTo53lvj5DUd6mSyVliQFdASupM4ccThVe2YajZgSHX9Fx3l9xqxtupXNs/RPb27CXCLBcXPFqLzp+acomH6Lmyt7Gyn6xrV2HiSnV9Nf0v3I8qLXBMYHGrKuZDpsQQQykbqynUEeBrTxkpLKGRzXQCgBKACgCvcTi/wBqGcllZA0Sn1FeM2fu7ZrMhBNyLNa1UPiCrXpW6nSeN8MdpJOW53rzuTbbySyvdt55o4onileJflEKzNGELcqRuWSpYEAgspv7a0fh2NGUp6o5kllfkMVs4Oy9k4Cby87EH/8Aomlcfu75B7lFcn1u6bkqMEu2y3Dyo92dZsXgsGoDNhcOu1rxJ9gsTSXT6rdpZzj9BX3cfYlgaoKsZRk4y5Q6iv8AGb/0hgLEi4xVwCbECNDqOtajpsIvpVZ/5wR6j+8RCekDCviMZgMMmglE4lOukFo+aARsSvd/WqV0C5jb2FSclw8/yOVlqmkXuNQLAAACwA6WGlreFqyyu5/aVXfOcj+n04K56P8Au4Plb8ibEQe6OaQL/CVq18SJu7UveKG6Hw4PU8d+LRHwwUv8U8f/AG1LhTUeiN+7ON/ejzj/AAppuU8ThJoH5kbMCUJsVZHA1yspIuNRoelVXS76Fvrp1VmElhi6kG90N27QtDb5ZA0CkhecjCTD3OgzOLMmvVlA86sJ9Gt68XO1qZ2yo9xCqNP1E4zgAknQAknyGpqjtreU7mNLvnA65enJQuxHHJZYC2GgMzyySzSyyNyoVd2JEYYgs5VAi91bC29bXq1nbSqRdeeFFYSItOUsbIsC8ckieNcXAsQlYIkscnMiznZJLqrIW2BsQTpcVSVelW9em52ct0t4vkdVSSfrRP1mmmnhj5zmlCKWYhVUElmIAAGpJJ0Ap2hQnWmoQWWclJRWWQMXbbBMRaVghOUStFMISSbACUrk363tVzLw7dKOdm/bO40q0WWGqOcJQk4yW6Hk8nCSBg3MjbJJsbi6uBsJF6gdCNR0Nrg3/R+s1KE1Tm24v9RqpTTWST4NxETxCQKVuSPEGxtmRvpKbaN1FehJ5WSIPq6AXoAKAI3j+FZ4roLyRkSJ5st7p5ZlLJf61MXNBVqUqb7o6nhjTDzB1V11VgGB8QwuD8K8puaEqFWVOXZk5PKyR3ajhjYnCTwK2VpEIDFb2IsRoCNbga9N6suh3FOhdxc3s9hFVNxIbs9w1cZhoZsRPiJy6gsrSlIw2zIY4MimzAjvX2q46p1apaV5UaUIrvn3GqdPUk2WDAcHw8P5GCKP9BFH22vWerdVu6ksub/IeVKK7D2q9tvdiyC4x/47AH/zQ+MSn8K1/S1npFb6v9iPP8RHLiR/3rgv/L4v74KRZyz0eqvZ/wBDsvxEWKsotmh9lf7IH/xltvls/wDlv9tafxMsTpb/AO0YodxUN+KNr6uDW3vmf+VLrYXRY79zi/FH3HuIPBDzUiMuVl5ignMIibO6AAlmUa5eutVfSLOhdTlTqPDxsOVJOPBA8f4zHjcNJhsERiHnXlF0BMUKPYNJJJ6oKg3CXzE20q46d02VhUdzdPSo8fMbnPX6YnftwHTAciFrNK0OEBO9pSI2I88t6R0aCr3lS5fCywqbRUSw4HBpDGkUahURQiqNgBpWfvrmVxXlOT7j0I6VgZdqeF/KcJPBa5eNsvk695CPMMoNS+h3Do3cfnsJqrMT12Z4n8pwkE/WSNWP6VrMP2gRTfWLfybuUe3J2m8xIbt0FkkwcErIsLySO/MbLHI0MZeOF26KzanfRdjWh8LUabpzn/u4yM3Df5HfsxxVsbhJjNHEI80sK5LmKaFVtnUOL5T3gNPo9K7f0JWt9TdCT1S5WTkXqg8o7dgZGbh2FLEn5pbE7lRopP6oFUnX4JXsvoPUfhJNoziJDCPya257a7EXEKkdWBBY9F0+mCLzw90rSvtFVbv4f7jdWp2RZEWwsBYDQAdBWuI4tABQAtACVwCt4ePlSyw9Aean93KSSPc4cW6ArWF8T2mmrGsuGt/qSqMtsDu9ZeMnFqS7DxWeyx5WIxuF6JKMRGP7PE3c28hIJB7xWl6ylXtqV0u6w/qMUtm4lmrMMkBQBBccD/K8AVRmUSTZ2VSQgaFgCxGwuLa+NavpNeP+nV6b+b/kR6ietMkJ+Go80c5B5kSuikE2yyZcwI2PqiqWn1GdO2lbJbPuOuCcsjyq9PDFDfBYCOEMI0Ch3aVrX70jm7Mb9T8Km3l/Vu9PmdlgTGCRzHDU+UHEa8wxiHfu5Qxfbxud6d/1Of2T7K4rHOe5zQtWR7VfGTjuuRYFj1pydec0lNt49ziiiO4lwpZpIHZmHIkMqqLZWfIyAt10zEi1TLO/+z0qkEt5LAmUNTTJCq4WLXac3CSkuwYKv2RYQTYrBHTlyGeEfnQTnP3f0XLqfDStR1yl59CndRXKwyPSeHpZYcVhklXLIiupt3XUMunkdKoLa5qUJ5pNpj0op8lY7UY0zk8NwluY6hZ3X1MLAdGvYW5jC6qg11voK01lQdFyvr7n/ahibz6YE868mOOGADMQIoQdQMq2zN9VVGY+NgNyKgdPtJ9Su3VqfDnL/sLm9EUif4bgVhjVFuQLkk+szE3ZmPiSST7a9AjFJYXBFHVKAWgBKACgAoAhO0EeVoZx9FuU5/s5iB9kgiN+gzVWdWtftFrKHflC4PDPVeXtYZNIDG4CUcRw+IjW6NFLBObgZVBEsTHW572ZbD86tHaXEKnTKlCckmt0Myj94mieBrN4y9h48TTqnrsq/pMB95qZb2FzVliEGJc4o5JjUPq5n80jkZf2lUj7atLfw/ezyn6UIdaJ0DSHaCU+Z5aj+JwfsqVT8K1m/XJJfIT56Pfyec7Rxj9KU3+Cxn76l/8AikM/GxPnijBz9RCP13/7KUvClLvNh577HoYKf+y+L/yp6Pha3jzJnHWkBwc/9j8X/lTtTwzaSW2UznnSPD4XEdFhP/Mcf+2aiPwpS7TYrzzyYpxvCrf3coJ/jVR9tI/8UjjabO+ecnxZX14pk9sZYe0mLMAPaarqvhq6gsxwxarRZ7w+JSQXR1cfUYG3tttVRX6fcUfjgxanFkfxrgizlJA7xTxX5c0dsyg+srK2joeqn7KmdO6rK2i6dRaoPsxM6ed1yM5OE42S6y41Vj6/JoeXIw8OYztluOqi/hU5dR6fRbqUaXq7Z4Qjy5vZsleFcLiw8YjhQIg1Pix6u7HVmPVjVZc3tx1CqlJ8vCSHIxUFsOez0OctiW+mMsXlCDcN7ZCM3syDpXoHTLFWlBQ78sizlqZO1YiAoAKACgAoAKAOOOwwljeNvVdSp9jAiuS4ArmEx3zSmT8pcxFVBLNLGSjhFGp1Vm9mu1ef3XRq072dOktuflglxqJR3HkeFxD62SIfXu7+9FIUH9dquLbwvRik6sm38uBuVZvgcLwRfpyzP+vkHstEF08jeruj021o7Qghpzkxtj8ZhcHf5qzBGk+biJJC6XLKumulzUv0w2OYbGvC+1fPxCoqFY7Mr8zSRJlRZcpscuUIw7wJBzAg23FNMNOEWZJARcEEeIpZw54nFpGCZHRAAWJdlAAG5JJ28648dw3ZE8I7XYTEySRwzKzRgkn6LKNGZG2YA7kUlTTeEKlCUVlof8N4vBiL8iaKUKbNypEfKfA5SbUpCXtyPa6AUAFABQAzxfDIZTd41LdGtZx7HHeHuNJcU1iQDKXgzrrFM36M3zi/tXEl/MsfZVZc9HtLjeUcP5C1UaGrzyR/lomH14ryR+/KA487pYeNZ278Lzjl0ZZ+THo1/cb4uYTqkUTBucShZGByxj8q1wdLL3R4M60jonSKsbnXWi1p/cKlRY2JTE9ocND3DItxplWxt0tppfy3rayqxhyxhRbPeD7QQSMED2c7K4Kk+zMLH2Ck07inPaL3CUJIlAafEhQAUAFABQAUAMMLwmOOWSYAl5DrmNwuguEH0QSATbc77CxgB8TQBBdp+1eHwKqZmN3uEVRcsVAPTYaqLnTvCkykkKjBy2RnXDeMnkzcUmmRmLtbD53BVSB8yhcHMD3TsAMu4saZqw1rkcj6ZYLDFgo5o8LKIOWZCEERIMYzhV5kwAHMKxxKAreQO1xFpavM05HJ4Ucnr0gcbXh2ETDQMySyeqwAuFzAySFtAGOY6jW50GmkyrPRHbkapQ1S+RjvEMa8rB5JDIbAK0rM7G2oAJJOlgev41AU5Se73Js9FJZeEjjHIVuS0mUgqwtYMpINmC62uPuo3w1HGWR439u5JOWf2Jns72jbAy/KIgjlozGAxOU5mQgnLvbK3xPsKrao4txZJr04zgpRZunBu1GHxHLVZojK6K/LVwxF1DFbjS48N6sVOLeEVrhJLJNE104REXaSFoeaCxFwoS3zjMwDKqr1JBBHvvaxslySTZ3DyeeAdo48TmW8ayBnXliRWYhMoZha2xOU6aEbnQnsZalsEo4OXHeOmKRIospkZtQ4YAjJI4VG0GY5Lbm17kUmc1E6lkb9m+1STqvMYB5SpjUI+iyIJFV7XCtYkakXymuxkpHGsEzxfiAgiaQ620UXtmY7C/QeJ6C56UVJqEXJgk3sZpioTi5+YHKs45biKyc0/mnIM/LU6nMxJtY6CxqJ31ZvTFf9L+5JjRS3Gx7OxRSSQhQO6oRrDvZWLgn86+YCx07vS16j3VxUpvU913Hox9jthH/4bbalbm+UrYOl99CQQdyrDqKhV5aH50GOR9acWaB2Q4g0sBDks0bmMsd2ACspPnlYAnqQT1rT2tXzaSmV1SOmTROVIEC0AJQAtACUAFAGXel/jDJlhbCkx9JmaQAsRe0fLYai2pb4W3bqSwth2lHLMrjwMxchVJJKgm5KqbKTvtoV/wBbWqDOvTjHMmTYxlnZHfEcHYZr5bqM2hN7KNwDbTvHTyPvRTuYTxgVKk08tFq7AcSxMkkPzwbDQSQBl7v/ABW5MaoAL2zNcnbQ1Mow9WrBFrNacB6Upw3EpLNmyRxqd+41iTHr7Q+n59Rr34kkPWeNLbIrsb2aON5jk5UCkA6+uwui6a2FwzW3uPOm5PQtyuhD7VWc5fDHhDDi3Bnw0hjl7rABgysbMpvZhc+RFiBttSZye2HnJPVnQmmnFIjkTWxtr5C17GzAdDoQa7KW2pEe1jKjW8l7xe6ZZPR/BI3EMOsXeKMJGLWtyxpIdLX0b4kU7bLVLUkS7hpQ0m7cY4kII81szEhI1/Pkb1V9nUnoAT0qfOSjHUyvjFyeEVA8NiiBeVxcx5CXfKlyXLMuoyklyLjWwAqplVnPhbE9QilueOw8rfKSMyOhjKryArRoFsQMwQcsbd3MxJIvterGhxwRavJI8V4bIkhnlPNQugNmylV5nzXzeS10L+sGBIBvfYcuISccpiacsPA5weESPFxEKqhll0H9bliAI8xGjgeABpmzlltDlZbZI70hYoFo4j6uhb9bOSfbkjcfr031CpjEVz/mP5nKEcs6dnI41hEuUKZCTcrY2ZrIuuo0yi3jURRcVpfJIyeu0XCxKA91Vk+kxKi2u7DYgnQ2O7C2pocFJaWGcFQ4jDJBiAHyubxucul8waJgdNdMpvYbWsKaq28fK/JioyecF+7FRERyt0aTT9VEQ/aCPdVl0uLjbLJEuH62WOrEZFoASgBjxfi8WGQPM2VSwQGzHvNffKDYAAkk6AAk1xtLk6k3wPg1dOBegDIPSz2YlMiYnMXTNZmkdfmwT3YYowALfW1NyPDVqqsRb+THaUsSRESYpFNibW30Nh7TsNxWUVGpP1F35kY7HCbiAB7q5rHLm6XsG3AOmo1+FzT8LZ8yeO+BMqu5DcHmeGQomQP8qKZ9LhSCyCx2CsM/ne3QGtt0mhCvbVJPtFMorjMaiR147xI4rEyzMQBI+hy2UJoFuBqbLuetjbS1Z2vJSq8llRjppYa3NN7FYBYMGioS4u7Zhbv2YqGAvbVVWwvTNw8zwIowUIbD7iPCcPMyPNEHZdFzX662IGhGnW4FNwnKO0R1xXcoPpB4JHFKkkKJGuUl1UWzM7WU6aaANp5mn1Jyo5Y1GmlVT9iN7L4tIpDIZDBMiuUlKGZAtrECFcpz2JtdivUjQVItHB7Lk5dKSab4OsXFcdiEnxQxczRxKyxs6RB2JKlyoClUFtyuo2voa5cXUI1Y0n3FUqMZLUtimuxZi7MxkB1drs5PQ5jqPw91PasLBIjCHY1b0a9r5jysO0uFCJ3SJpJROdzmUtdWvfSxsNtNqehLsQa9FLLSf9DVcdhRLG8bbOpU23Fxa48xTr9iIU/E8ZRYVaR1E8ZvkGrGWIlWUKAWsxDLcDZqq/warb4Ha1enGnmbSIPiXFBiZ45VByO7FQ2hyLHyzcDrcmq6+ra5zw+Mfvkk26WlSXctPZ4gYSEAerGq2HioykfEWqRudHWFnLgkxun6eW58bAMfZr/rXZRxumCZR+JYpJMXM2X1Hy5vFYoTce55WFvE03cRlpUVy+31CL3yaZwXCGKCND6wXvW/PPeY/tE1e04KEFFdiDJ5eR7SzgUAIaAMp9IvFHaZoknSRDlZIxkISSP1kLAXViLi5P0iLaVXXlRr/wBe/wAvmTLaCe/c8cO4xjZuRg4phD9FHFs2RQTdywN8q6ZRq1tTqbIt7qdbEI8rli61GFP1S78I1eFSFAJzEAAtYC5G5sNBerQgblS9JnZ84rDK6kXgLS5WFwwykEDwa2oP86aqw1RY5TnolkzM4EWIBGQ5jbKL2bVgG8DfwrMO4erjfgu1T252OqIjEsAdwfpAEjY2Oh2pMqk4YTOxjFkZ2gwoEaOQArNKGJ0AZSAGJGtvnwux8elbTocKlW0lRhzKL/qUl21Gvl+5GyIVNjodDuCLEAggg2OhFZ6tRnRnpmty2hUjUWYmodieJqcLhksb/ORX00ePUKfMrdh5CuVIN5ZHTw8E2ZeWRzJC2dgiDKLkm+wXU2GpPQAmkv1cI7xyZj26x3Nxj2N1jCxDXQlbliPexX9U0uWVFR/MXSSzqZCwRzkOIFuWRlZiDlVVVpCA2wYhNNCfC29SrPUottbe4xd4yt8s07hGAEMEcQ1CqAb9T9In2m9Za5ryqVXNe+xZ0oKMMMb/AP07hrEcldb+Pdzb5Lnu+OlqX9vr7ergPKiUztT2YXDtE8CGQnMWVwHWyZbZltYjWxB8RV10+9lWbUiNWioI33hyERRgqqkIoKoCFBsNFBAIA8DV6UrKD2s4SmHnzRIFWfWygC8qgAj2lQD7mNUPVracnGouFyZ7q/TqtxWhKnv2ZF4aUB7k2jiQg/WYZWc+7QDzJqrnTbikuZP+RsqEFTpKHssEv2allWJYl1ZG5pj7oLQyBjy1J0BRm8vVXXvVa0qkKi+mwhpof8T4nJErSMMmhWKIlSzOdc7lbgBQCbKTpcnWwC8RXJzLKd2RwmaeMSEZOaobMdbkHEAsb6s7CJPjvcU5T0zrL9f7CKmVE2YVbEUWgBL0ABoAyiPs5NicS7RQvhocxFpAwQa6tlbVmJ1sll8+prK1q6890kvfuTaddUoc7jHi3DJcLNy3JDA54pV0zAHR18GF7EfeDVdXoTtKinDj/OSXSqxuI6ZF67I9qxPaGYhcQNraLKo+kvg3ivTppVzaXUa8crldiuuKDpP5FpcAgg6jqPKpXyGDEuJYU4WR4WDHlEAEakxHVHHiLWBt1VvCs3eWrjX278F1bVVKn+42+VBiMhBUas3QAdL+P4XqMqOlPVz2HlUzuuCR7W8IP9CwyNdSzySG4sckivIgPh+Ti0rd+Hpu3r0l+X6lBdPW20UrsxJh55I0naZDYR/M5SSFVQslnVhcBSCo1bS2os1t1/oT1u4gsruIt7qUFpRrmP4dhMNHFyGjdJFVeSGGaYqQBNEw/wCLdhc6X01FqydajHG22CRCo29+454Tw9p7vErxC7xmaZw8wyOyMIgWcesp1JA2NmpmnbSe8nt8hydZLgybtTwxcFKyNPHNlJsEzZmJFu+ToHFyTYmxAJNyFq56X0SV3W2T092xqteNRSQz7IYt5cTY2yWQ8sABAOdEAVUaXGb1t97nU1oPE1lb2PTH5cd13I9rKU6yya1La2psLg7kbHqR08uteKJtPg1LFcX0vY+R1rqzDeSDk6cI4es+MUMSVijzlRaxZ3XJm62+aY2FvV18Kv8AotJSi5v3K3qFRrEUX0VoSrKj2+w9ljlGYvcxBdMhD943O6scmVSDqxUa3qFfUozp5Y7RlpkUjCzBmdW77yK0mWO7E5lAA2AAAy2Y2Hib7006OnTKL2WxNUnxg9ti5LhcjiSNUBkWRcweyg5SNDoCWBPUb7U3DRSn5jltLsVV/wBYo2klSqd+/sd5ccGncSFyrh1R5mUd0hAI1A0BNz4E5TvXa9TzFqpvjGyF2fVLa4k4Qe5FYmXlqM+XKVaAuDe6qTmlZTYkIBmGt8xa3nKt4Rm8J/P6E2o3zjg23DnurudBqwsTpuR0NX6IR0oASgAoALUHMEfxvg8eJiMco81YWzI1iA6EjQi58jqDcG1InCM46ZcC4ycXlGNYjBuJmHM7sdzzIcwLRgkCSJxqrMRl0OjcuxINRKFCNtqaYXV3rWXsorcvnZ/tgyKqYzU2A5yDT/mKNR+kNN7haZt+qUqrcZbMpLTrVCs3GWz/AJEl2rwWDniSWaZYwCBHOjJfvfRBIKsptcggjS+lr1NrU6dSOJ8F1Cv5XqT/ALFC7KjCs/8At0t7MgVALRtmzd6Xc5AV3JC6gG9xUK3tqMJNv32ySrm7aSi2lks/paxcTYB4Vkj5rFMiB1zGzAXAvt51eWdanTuISm1jKK+c4JYbW589Swslsylbi4BuDbx8befWvUoVqVZPQ8kXGNy49kuMR8tjOFMkdys8ptys/JEbCQXa6lGNvreZrGeI7GnTqqUUlFrdL3J9k4Of3jaSO3Hu1UuGnkSEvGzKVltJIbksz/S1FyzGwC2BFspJo6T4fjc0vMm8LsN3FWKm9HHzKVPM0rkkXZjoFGmuyqo6eQrZ06NK1pYjskRMts1Hsr2L5WCONcMrAxOAdLosiNIxtulgco2Nsx+iR5x4j6hK+U6SfpWcE+0ioTUmWCVss5WQ9yRFChvUzqXzLY6XIYHxOU+Feaxy6SlHmLf1NFn1b8MI2RJMkSRqoBaVgAAot3RcfS6+QHmKHGpKGqo229kgyk8RLZ2KwxETTMCGnbOAdxEBljHlcd+3i5rV2NDyaMY9ykuKnmVGyx3qYMED2ydfkzobl5O7EAdeYCCrjyQ2Y+QpmvUjTg5S4F04uUkkU7EYaKKPlrl5hRVGWwkdVyrewdSw0Gmby12rK06k6k9W+nPfj+pby0xjjuQXDkXMxRbLsLIIxcM2YcsHe+uY6m9dv58Rb3/X+Z5x4mqwlXUItbfL+o7xKqUYMLrY3HlbW1QaLkprS9zPW8pRqpwe4NOphiIcCPJlsFJgY2AUBkXvAEaqpF/dVxCEoVXJrfPPc9Yg8046ucbmg9h+KifCR6sXQBHztdiwGjX6hhZgTrY66gitDSqRmvS8kKFSM86XwWC9OCwoAKACgCO7RYJ5sPJHG2VmGmtgbEEoxGoVgMpPgeu1AGT4LAtEgjcMsmbNMrCx7htGCLnUnNISvd9QD1ap+rVnSo6Fy/2KDrlw6NDy48y5+g8rKmKycxAt75RfU7dToTbx86e+01XHTqeCQ7us4aNbx9RIcKiXyoq33yqBf22pMq1SeNTexypc1qmNcm8cbnqOJVFlUAeAAA+yuOpN8tiHVqN5cmyC7TcBSVMw7pXUkC9h1IF9huR5eNa7w14lrWNdU5vMHtuXvS+pS1KjVeU+GVDheNSDmRTxlu+NFI0ZCcwOoupKrobg2869R6p0yXUo06lJpfX2NRCenZkfxTHNM+dvCwHlcnUnUm5Opq2sLKNpRVNCJy1PJc/RJwCLFYgczXLna31UCd39YyAHyUjres54nvKkGqMXhMdoxT3PoLEYZXRo2UFGUoV6FSLEW8LViySZ5xbDnDMuHlUzK2VY2AViwZ1jRZFYjv3ZRfUHfTYZ266ZKNbVRljJa0LtOHqXBKcL7MNJYSxiGAG5hGTNId7Pkuqp4gEltjYXvLs+myhPzK0ssYr3aktMFgubMFFyQAOp0AFW72RAbXLK9jO1AYsmGAcg2aRr8pTYHS2rmxG2n1hUG56hSor3Y9b0vPWYvb3IQK7y2W8+IYaljZUU9WtpHH9UC5t1NzVRGNe/nvtEnt07eO3JXrG7GQhnzMHJHdJjZlACm9lFtBr16kmmLupOjV8qm8JfzPO+tdRuZXjUZNY4weIpkykr6o10Fha2bQW8DeoM4VJTSnyykqUqsqmJ8v3PcUlxexHttr56Gm5xUXzkaqQUHhPJ5XDKDdcyHX1GZd9/VI186dV3USxnP13JlLqt1TjpjN4+ZN9jZ+Xi40GiyK6ZRtdQZF+AV7e01cdFrylUlF99y38P3E5VZQk+dzR60RrQoAKACgANAEXxrgcWJUZxZ19WRdGX39R9U6UzWoQqx0SWwxcW9OvBwqLKM/4zw6TCuFlylWDFZV0U5bEhlOqmxvuRvrWZvelyoeqG6Md1Ho0rda4brP5kc2OjBAzjvWA18bka+djUBW1RpvHBWKzqyTljg9Pi0AzFly9Tfbb+YojbzltjcI2tST0pPJ656667W+J1AB6nbSkqhPbbkT9mqbbcnuNwwBGoIB9x/wBKThwl80N4lCWO6Mn4+gWdgBa2h8yvdJ9+WvoPw1cOv06nJvsb6nPXCMvdIj2Xbz1HsuR+FXyecoWaf6IuILhc7yo5LK5jVV1IYxAkk2Cg8vTMRextXnHiu+oRuE9XCFSuqdvDVUeC/YntpMfUijTwLMzn3gBR9tYep1uC+COSoq+I6a+CDZWeIz4iaQyPMM3zZWyW5ZicyDIAfE9bnzqHLquuSm1uvbgTT8USVKUXDdkh/TmL64mTw9WEfdHXJdZrvjBXy8QXL4whpiJnkN5HdyNs7EgeYXYH3VDrX9et8UiDX6nc11icv6El2U4e0zzoJeWAUdsq3kIZcvdJ7qi8ZF7Hrtoaten2lO4gpzfG2PzNn4evJKy0R5TL9w/h8cK5I1yjc7ksfFmOrHzJvV/GKisRRZttvLMuxC9+UeE04/8AWkrJdTeLtswPWJYvZP2wRkeDYQMljcoQFzXN7EXzHqfgNKblXi60ZLsxuVxF14yT2TW//R3RBoMkg21zfyekTfPqX6f9CKk85euP6f8AQ6JqGlllell4HPCGticMR/Wr/EGX7mq16RmNxj5F10FuN4l8maoK1pugoAKACgBaAEoApHpKGYQJ+dzv8Kr/AJqq+qz0Uk/mUvXKmihF/wD6RSxw4HLfdSDcbmylQDfe1zrVA72Sk9PczD6jJSbjw/8ANjnhsAgBjzAlSp03WwQ2Iv1yg++lzupxanjlC531SElUUcJrH1OsPDVUgjU3W5IH0VIFvs+A8Kad3KSx/m4y76U46f8ANzhgOKRhVQnvL3CLre6nJte/TwqRV6dWnLXFbMl1ulXFSfmQWz3/AJFG7YMDKCBY9++mv5WQ6n328rV7D4LjKFhol2ZpLenKnQhCXKQw4LgxLKAysUGrZfDYAnpmYqt/rVedXvVZ2sqvfsO5S3fCNVwOFEaBdz1Oup8ddfIeQFfPF7dTuazqTfJhLy6lcVHNneoZFCgAoOoK6B24ZjninVoQXkAIMS3JkQ7q1gcovYhjoCPAmrnpLrQntF6XyaDokrinV9MXpfJqyG4BIt5aaeWmlak2hi8mNtIFtfmSOSb2tzHlYWFtdjWTu6HmVak88P8AYw9/bebWq1M8P9hmmIldFPQsQSoa47ulwLnc+Ww6GueVSpz/ACRzyqFOphLfCe/8+TpLiJCjEEd4lE11zFsinbTqTSVSpKe+dt2IVCjGok1xu/p7HdHZojszEsgtpclzGNybX060iNFO5jGHyGo0Iu7hCntnBLdnTzcVCqgm0l2NtFyKz7jQ6hRoetWXT7CtRuNU1tuXXTukXdrdaq0cc7mpitAacWgBaAEoAKACgCi+kJ7z4ZfCOZj72hA+41Tdbliil8zP+IpJW8V8ysYjLlIY2U6HW2+lZqkpak4oyFFS1rQss4QQrEW10Yiw1PqqBt123qROc66S9uSTUnUuEo+3P6jpWuLjUVEcXF4ZClFxeGOez/aU4ZJMO8KzIJHZSzAEcy0hBBUgi7NY+Gmu9aa36lGFKKku3Y9L6JCV1Zxku2xlnbPHLNOWCqhzSZkX1VvIxABsL/CvV/Cqk7PXjlnLmOmbj7DnsJhiZC99AVUjxFnce4Mi++1VHj+58uzVP3KnqlTRaSfvhF+edQGJNgvreWl68cVKTaXuY9UZSaSXIkc4IJIKgb5hbS17+yuyouLSznPsdqW7jJRTTz7HNsXaNpCpCqC2trlQL3t099KVvmapp7sWrXNVUk93+4sONRiACbkkWIIOgv18taVK2qU8vGyFTs6lP1NbIt/Yvg2Gmw95IVeRHdGL5mvY3U2YkaqVOnnWqs40qlGM1Ffobbp9OhVoRnpX6It+FwaRi0aKg8FUAfZU5JLgslFLg6yHQ+yunTEolvHC9hmPL162Op195rISqylVqLtuzBzrSlXqrO3qZ7RlVlyKxuCpsekZCXI8QTvpp7hTcoznFqcsY3GnCdSMlUaSWH+vsdIpI7kWVWuTbTcG2bz1IpuUKqxLdoanSrLE1lrA5wGEW8MRGYcyNdetmDE+3uk09Z1NVy5v5k/o8nW6ipP5l07M8GiTESyRggIOXqzG7vleQ66GwEYvqdxWro1JzjmZv7mtOpJKTzgtdPEcKACgAoAKACgDOe2k2bGkdI4Yx7C7SMw+ASs91yfwxMr4knnRD8yu8QgzZLhiATexO2VgNAbHUiqm1q6M45/7KSyreXqxjO3P1Oa8PK5bG+UFe8WGhy32Ouq3sfHyp13SknlDrvVKLTWG/bA7jKg5QLaZrAaak/jUOak1qZBmpta5fQjeISCOR3JsOWGN/FS38wKm0IupTjFf8v7G98IV0rWpGXCef8/Qz7jOFl5jFonULYE5WsSNM2a1rMbkGveOiToUbSFJTWce49VzKTZPdggEJZiAGVipv4FVIPgfLzHiKxX/AMgTdV04QTeOf5FP1ahVqUMU4t79i0N84rlLN86CQCNQhS4vtfu152vu5pT225KP8Goo1NvTj9RZoJHVx3gCLBWK3OoJuV2vta/+gqtGMo4W/doTGtQhKLWM92s/1OuJ+dRkysMysLsLAG3XX7r03CPkyU20/wA9xunHyKiqyaf0e54kwffzAC5dGPsVcp+z767C4Whxfs/3yKhdrQ4S9mv55Lh2BxWWeWI7SKsi/pJ3X/hMfwNXXRK2abp+xoPDtdSpOm+VuXurs0Y14nPkhlf81Hb9lSa43g43jcyDD4IZY7lu6qjLfS4XLfxvYnYisTOu05JY55POZ3TTkklzz35EjwWWOyhA4LsptsWLEHbwI/1rsrnVV1PdbZFTu1KtqlvF4yhi3CXIRmKs4yEjzzFnIO30m+AqWr6n6orZPJO/1GktVNbR3x+mxYeH5ziIRGud7sVBvlvkZczkbKMwJPlYakCk9Ko66rfZDnh2Gblz9kaXwfAiGJY8xYi5Zzu7sSzOR0uSTbptWrisLCNm3ljylAFAC0AFACUAFAGVcUmz4nEPveUqPZGBFb4ofjWS6vUU7jHsYbrtZVLrT2isEFKkoCXuDzBezElgQ1xYnQbWF/8AXkJUnnHsJhKhLUlv6fbueuQbZh3gZA9tb2vqCthttqegpPmQ1Ye22BPmwzpls9OBzhsKUa99DmJBGoLNm0PhvpUetXU1hr/MYI1xcqrDTjdd/wAsCTYYNMhY2Co7BejurRlVPlqW/VHSpNnUUKU33S2JvTLt0Lesl3SPeMiVuWCqm0mmguLxynQ77gGl2t7XhRm4zedjlrf11QqPVxgc8JwsaTowFmbOnUlswD6sdTbln40Su61zRl5km2sGi8LX869SUKss+xzia+ZvF5Dp5u1vstUG5+PHtsZrrlTzL6p8ng44wuO+rCyqxZSL5tLixvpYj7TXKXlyTjJcvYg0PLknCS3b2fsC4g50Wws0Zc+NwUHw7xpVSlFRbXZ4FVaMYxlLupY/Lcc1GIh1wWK5U8MvRJBm/Qe8bX8gHzfq1Z9Jq6K6XuXHQ6/l3KT4Zq4Na83hD9sGPyOZVvmdeUoFrlpSIwBfzajCewYT2fBmMsskeYOjd0gEMrBtbeC769VUVS3HQlN5pyKu48HRrvVaVU874ezFkx6C/eQ2/NeM/DvVXS6Hdp4SyU8/B3Vk9qTZ5XHg+qL6H6SdBe3rXHwpVPodzJ+rY7T8H9Sb+8hp+pPdhQXxoa+iwyaBTa5aJbZjppY9AdNaubLpytc75bLqy6PGwz69Unzjg0oVYFiLQAlAC0AJQAUAccZiBHG7nZFZjfaygn8KAMiwJPLUk3JAYn6zanX2k1hrpuVaT+bPNr2TnXnLHLZ1Zb7+2o6lgjRlp4FrgncRmsLnQee1djFyeInYxcnhI4RS8wq8ZBQFhnvodCpCeJBtrtoddKsYUnQpS8zbK2XctIUXb0Z+bs5LZPkcBblL/nH7IZz+FFjHVSq59hXToKdCun/xR6UX8tQwIFypQ5wQLjw1HUEjrTNlPTU04ynsxHSLudvcqUPoNeHplijH1V+NhemrnerJ/Mi3ktdecvds6zJmUja4Iv7QRTUJaZJjFOWmSZzXD2dWv6qFPiVN/wCGnZ1dUX83keqVtScfd5O9MEY8ThSrZ7ZbENfQW63NLp6tS08jlLXrTjyaT2Vxby4WN5AwexUlgQWykqHsde8AG99bqlKUoJy2fc9LoSlKmpSWHjc9cfV8sbKhdUkEkigqGKorEWzEAnPkO42p1fIdKp/9yeFYhV5haxsRzIW7vgQQDY+Yp/7PVxnA19ogns8Mbyf0HJZhiokJN9ZbEk+IlBNc01V2ZOh1OuliNR4Em4zwXCqbOJ+uRM0isRscv5K/ma6qVWb4GK1+5vM55LF2OxXytVxwCojxtFHEBqgSVwxZtiSVGgFhbc01KOltMbjLUkyz0kUFABQAUALQAlACMoIsRcHQjxoAp/b3gkC4HESxxIkkaZ1eMBG7pDEXSx1AIpqpShKL1JM5G2pVpxjOKeWjE4u0WIS4z3sSO8ASLG29taej0GzrQU2uV2M9edNt1WlFR4bR6k7U4g2GZR5hRf7biheHLKMls/1I8Om26y8EfisfJJ68jN5Em3w2q0t+m21D8OCRKhShDaEUi89lwBhkGlxrYDQKwUj7c/wrEeIYJVkys6/FaoT7tEzEpJB8GP2wYkfjUPp/4VX/ANRjpW1Gv/6/3PAO++oZdN7MCpt52NQKFV0pqa5RV29d0KiqR5R4maySWVQArNbKOmulhf4VY2FWda4Slui26ZWqV7pKW6fJkQ7b4vMGLqQGJy5QAQfokrZrD29BWjdpQfMEa2Vjby5gizQ9sWeB8QMOAY7rlEuIKG5i1N3uCBm621pt9PtsY0IZfSrRrGhEaPSQ/wD+un7yX8Wrn+m23/ET/pFp/wADW/Q9PHjYZMS8KBg4VRd3ClQTcGQkgm/Typ+nbUqfwxJVG0o0fgikabT5JI7tFPkwmIf82GVvgjGurk4+58uKLADwFq0EVsUknuI3T2/gaRLlCovCZ6pwRk330OSX4XEPzXnH/qu3+aqO5/FZcUfgRdqZHQoAKACgAoAWgBKAILt2P93Yz+4l/wAJpM/hY9b/AIsfqv3Pm3ErZ2Hmft1q8tH9zH6FP1D+Jn9WcG3Ht/A07LlEePDPdLEF87JfkEP1Rf8Ae4m32Baw3iWHqT+ZX9cp5oU5k/ntE5vb5yEXP1i6/jaqvpicqdVL2InSE5Uq6XOk5WqpaaeGUjTWzPGJ/Jyf3b/dVj0j+JRbdC/i0fP1q2BvSf4VxFxg54AAULZ9AS2YowOo+jZRQBAWoA+p/RCkYwfzQULlgvlFu+cPEXJ87k3NAF6oAr3pCly8NxZ/smX9ru/jS6SzNL5iKnwM+bavylPJ3HsP4Ul/EhS+Fi0oQb36Gf8A8Yn97N/jIqkuvxGXFBfdovNMDwUAFABQAUALQAlAEL20F8Bix/YS/wCBq5LhjlF4qRfzR838SPzr28fwFXNl+BEq+orFzP6jRuntp+fYiR7nqliS+9hZYzh2RnAccxgLi5yMhAt4WmY+7yrLdeoeZCT9tw6hQVWy+a3JLHxlkAAZryRHLHcuwDjVVW7NbUmw0trWe6XRrRm5JbY/IqejW9zCq5xW2O/D9iQSeMoCBmAuLx2Kk+JjJUKbWuFkAvfujarC4dtLatFplpdfZJ/xMHFjLieGcwyFCfUZr9xMoXvA5lmcg3GxGu3WuWVrbwqKVOWRNhZW1OqqlKWWRw9HODmhJ1SRi3eUGwyu4BUZwNRa9wRTlx1WFGenBrKdpKaydezPozySScliwFo35ktjkkicFlyxaMM/W4qdbV1WhrQxUpuEtLG3Z/0ZYUDNJmfNoFY5stiwuGXINdN1O1Qq/U1TqeXjuPQtXKGo1jsTgFiwkZUayqszmwALOq7KoAAsALAAaVZp5Ivcn66BTfS5Jl4VP5mJf2pYxTtBZqIbq/Az59q9RSif/PvpvPqHMegKcGzfvQ4P91Rfpz/9aQVSXP4rLql8C+hdqYHBaACgAoAKAEoAWgCH7XLfA4of2En+E0l8MXS+NfU+bOJj51/b+Aq5sfwIlb1P+Kn9Rm/4j76kVOP0IlPn8me6cEF09HqjNGWsQs7kAgHvSrh4tjVJ1HKba9i1smnFJ+5rPAFHyyeyqDyINgB9PEeFVtpOU4ZZOrwUZYRBz8Pj+TIbEMGiTOpZWKnEpGQWUgkEEix2ua5jNZwa2wIqU4TppyRbsN2fw6MGESlhszlnYfolybe6pChFfChmNOMeEipcL/J/ryf9R6yPUP4iX1L61/CRO9lPyuI/5R+xx+FX/Sv4ZfUrbv8AFZB4A2gQ/wBnm+K5qp7mOq9x8ybTeKGfkXHgkRXCwLsRDGvsIQCtVwVI/FAGfem2e2AVfz5kFvHKGf8AyipNpjzUxi5eKbMNNXKKk8g6keQ/Gm0vW/oOP4F9QLAUpzS5EqDfB9A+h4f7qg83xH/XlqluH94y3pfAvoXSmRwWgBDQcFoOiUALQAUAQ3bFrYHFH+wl/wABpMuByj+JH6o+aMTfO1971b9Pf3ESD1hJXk8e/wDQ4S7e8feKlVOCvp8nunBBbuw8wAbxV0kHtV43/wAlU3UF6sfItLJ+n8zYuCi2Mk+tCn8Ekn/fVTZ/C/qWNx8S+hD4lv8AZV85ovtxyWruf/s/kJx9z+Ze6lDJgMfpTghLRNDKcruMylDfvsb2JFUt30qVWo5xktydRu1CKi0X70d9qocXJMYllB5UTWeMj1TPfvar1HX7qsLOg6NJQZGr1FUnqiU5OPY4YfLJgSI2hypLHLGWCMmVHaMEt6pBIGtRpWdGVxr1erPByN+tPkprJt0J7q22sNwQdvA6j2VZjZ0roGaemjG8pMKckcnzkl45VzIwyWJt4i4sel6kW0Nc8DVWr5ay1kzLnYKXKHSWFibs6WZB5BOo8NvbU7TWhlIbdSyqp5Ti/lwQ2OiRZGEb8xdLNlK9L2sb+O9KhKTe6I1SMIbReUclgLsAASxvYKCSb+AH4UqSivieBMZP/asn0X6L8DJDwyCOVGRwZSVYWYZ5pHFx00YG3nVTVac20WNNNQWS102LCgDyxoRwWg6FABQAXoA44zDJKjRyKGRwVZTsVIsQaATw00ZOvYXAYrEmOBp4bLMXXMrHMkkaKRnzd03fr0sbEEU9TuJ01pXA3Vpqq3OfLFxXoxwsXyoO80nLw3NjuwWzfPXJyAXtkTTbU70qdzUksZEQoQg84JvjXotwHJkaJJUcI7LllkIzBSRo5Ite1J+0VPcU6MHtgrWL4JBCqNw5JXkfIhDuWEyuJFZoQXFmWzm5ABCN7aROcpvMhUIqOyL1w7GD+kVWzjNh5SM6shYrJCdFYBtM2ptbXS9RaNNwzkfqSUsYK7xXE4g8LWSKCXOOXICgRgAuIWUst21AUXFwPMCueW/O1hr+70kni+OYmHDx4uXOIokfmAd9ZgeWyvooYd3OAxCjMBfRr1IGyr8LUCGJQIbiNASqRBrhRe5Azb33rN3krzzHGOcZ7GR6hU6g6jgs6W9sFn7K49FkmBa5TDIWCXci0uJ6Jc/SGnnVv0+M1QSqZyXvSoVYW0VU5+ZW4cQEwnNszWgiCqEkzO1owFU5ba2IFzUajaTV3KrLghW9jUjfSry+F5wXnsRO+JjGNkkYmVbCLMckYzEkZds2lr2vYbm5q2ZfFovQBnPpSfCymKGbLntIInWTvrMQMkZQAghiACDY7W2NnIVJQeYjc4xksMqPHvRXiYFkkSSKSONWc3ur5VBY92xF7DxqbC+WMSRElab+licK9GTLOiY2eKJHV5AI3GchOSLXYAC+fzOlIleN50odha5xnsXEycN4fNh1wwiL/OrljOeZ2KrlDPq1tDqTbeocpSk/USvK0LjBd+EYiR4w00Yjck9wEmy3OW9wDcixtbS9JAe0AFAHh66jh0rh0KAENAGfek30htwySGMQhuarNzGJsuUgWyga7g71yWew5RVNyxUeEUGb0r4ua+TExReSRoLfvAx+FQ5VayfBorex6ZOO1XfHD23K4vGfnflPPyzXzGQMA2YXB1HtO2hv8WpTrasFhTt+meUnJpLuvn9eS/8AYHjE2Njx8kskkka4VoxI4smokJANhcjU+XvqXS8zHrM71D7Frj9m/Pn+pS27QTyRBDipCuWwBla22gPe199QHWqpmth0+wnDMNOWv5kz2O7ZNg7AxRzZV5aEsUZEFhYEKQSbAFiLkKo2AFSPteOUU3/jsqmpxmkd+z3amaXi5neMTST2gijVyDBhy12ykDcDvFjbY7X0fjX1vZFbddKVtTbnUWfZFzw/COIcLe2FZsZgmsBDKxM2GuR3kO8iC57o1taw3JfKkiuORuZI1HMbC4nmRzxQ4fEIkUjAmKcxamwI74Ngbi996OTh67acEafD4VoInkxOFnDqiwzBDEZMxiDyoqlVGQa20Wg6XHhUUpxEjmCSJGwyKC/L1cNIctlckEBhvpp7qPkcwMMJhm+S4aKeLExPFHECyIHIZYyjC8RfTXcdbEbCjsC4wVXhEkivxDFtFik7ixYPDomIQuI0ypIwQDVu7623evtXQ27jPA9ssbho4UmeZsSAXnXErljyuDkCiwbu3XUEC6kXN6VGOSdZ2ka8vXNRRVeN8TM84nmkRnza5bKAToCFXY7d497Qa1KhCEYNsvHaWlpUptSUk9mTknHsa0WRp5Wiay2JU3DWWxPrWN7a+NNS8vfAm6/0nTN0/iw8c89iy+mWdVkwocgXWXcgC949iaTSazuR/D9SlCtJ1WuO5m0s+W0sTNmU2V4yRkOovmXY6236ipHob9RcdVq2k47STb2SLdwL0lTwFFklXEILDKxXmEfVddSf0r38RvTE4wfDKy76ZZxp5hVSkbRgMTzI0kAZQ6hgGFmAYA2I6GmDN8DigDk9dOHSuHQoAKAOWIwySCzorjezKCL+NjQA2/obD/1EP7tP5UAH9DYf+oh/dp/KgB2YVy5bDLa2Wwtba1trUANf6Ig/qIf3afyowCbQHhMH9RD+7T+VcwheuXuzph+HxRnMkcaHa6ooNvC4FdENtjmgAoAKACgAoAKAOc+HV9HVWHgwB++gBunCoAbiGIEdRGgP3UAOwKAPMkIYWYBh4EAj4GgBueFQneGL92n8qAwOY4gosoAHkAPuoA9UAFABQAtABQAUAFABQAUAFACUAFABQAtABQAUAFABQAUAFACUAFAC0AFABQAUAFABQAlAC0AFABQAlABQAUAFABQAUAFABQAUAFABQAUAFABQAUAFABQAUAFABQAUA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1766888"/>
            <a:ext cx="285750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443" y="1690688"/>
            <a:ext cx="3353388" cy="433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Pacing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834" y="1812746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Divide the number of questions by the time you have to get a sense of how far along you should be at the halfway point.</a:t>
            </a:r>
          </a:p>
          <a:p>
            <a:pPr marL="0" indent="0">
              <a:buNone/>
            </a:pPr>
            <a:r>
              <a:rPr lang="en-US" sz="2600" dirty="0" smtClean="0"/>
              <a:t>	Ex. 50 questions divided by 4 hours = about 5 minutes per 		question</a:t>
            </a:r>
          </a:p>
          <a:p>
            <a:r>
              <a:rPr lang="en-US" sz="2600" dirty="0" smtClean="0"/>
              <a:t>Strategize by looking at your endurance – if you fall down in the middle get up and take a rest room break at that point to get your blood pumping.  Taking this type of brain break can reenergize you.</a:t>
            </a:r>
          </a:p>
          <a:p>
            <a:pPr marL="0" indent="0">
              <a:buNone/>
            </a:pP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498" y="4319789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33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Taking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Eat a good breakfast – its brain food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Get to bed early and be well rested.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Positive notes.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Wear comfortable clothing, perhaps layers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to accommodate for temperature in the room.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Laughter is the best medicine – stay positive.</a:t>
            </a:r>
          </a:p>
          <a:p>
            <a:pPr marL="0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077" y="621942"/>
            <a:ext cx="3193054" cy="310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Testing in the Real World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9" y="1818392"/>
            <a:ext cx="7492124" cy="4234679"/>
          </a:xfrm>
        </p:spPr>
      </p:pic>
    </p:spTree>
    <p:extLst>
      <p:ext uri="{BB962C8B-B14F-4D97-AF65-F5344CB8AC3E}">
        <p14:creationId xmlns:p14="http://schemas.microsoft.com/office/powerpoint/2010/main" val="14441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http://www.test-anxiety.com/index.html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www.youtube.com/watch?v=NWv1VdDeoRY#t=15</a:t>
            </a:r>
            <a:endParaRPr lang="en-US" dirty="0" smtClean="0"/>
          </a:p>
          <a:p>
            <a:r>
              <a:rPr lang="en-US" dirty="0" smtClean="0"/>
              <a:t>Google images for clipart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</a:t>
            </a:r>
            <a:r>
              <a:rPr lang="en-US" smtClean="0"/>
              <a:t>Testing Anxiety?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type of anxiety is a response to an anticipated stressful situation.</a:t>
            </a:r>
          </a:p>
          <a:p>
            <a:r>
              <a:rPr lang="en-US" dirty="0" smtClean="0"/>
              <a:t>Testing anxiety occurs when kids are concerned about their performance on a test or possible performance.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933" y="3577407"/>
            <a:ext cx="4348765" cy="289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7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Is it normal?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600" dirty="0" smtClean="0"/>
              <a:t>Yes, test-taking anxiety is a common and debilitating problem. </a:t>
            </a:r>
          </a:p>
          <a:p>
            <a:r>
              <a:rPr lang="en-US" sz="3600" dirty="0" smtClean="0"/>
              <a:t>It's frustrating to learn the material, study long and hard, and then under-perform on a test due to excessive anxiety.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53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Symptoms and What You 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Reread questions</a:t>
            </a:r>
          </a:p>
          <a:p>
            <a:r>
              <a:rPr lang="en-US" dirty="0" smtClean="0"/>
              <a:t>Stare at the page because your mind goes blank</a:t>
            </a:r>
          </a:p>
          <a:p>
            <a:r>
              <a:rPr lang="en-US" dirty="0" smtClean="0"/>
              <a:t>Can't remember the material even though you know it</a:t>
            </a:r>
          </a:p>
          <a:p>
            <a:r>
              <a:rPr lang="en-US" dirty="0" smtClean="0"/>
              <a:t>Think about something other than the test</a:t>
            </a:r>
          </a:p>
          <a:p>
            <a:r>
              <a:rPr lang="en-US" dirty="0" smtClean="0"/>
              <a:t>Tell yourself you can't succeed</a:t>
            </a:r>
          </a:p>
          <a:p>
            <a:r>
              <a:rPr lang="en-US" dirty="0" smtClean="0"/>
              <a:t>Compare yourself to other students</a:t>
            </a:r>
          </a:p>
          <a:p>
            <a:r>
              <a:rPr lang="en-US" dirty="0" smtClean="0"/>
              <a:t>Feel anxious and unfocused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Tearing yourself down beforehand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is your inner dialogue saying?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Do I believe I can be successful? </a:t>
            </a:r>
          </a:p>
          <a:p>
            <a:r>
              <a:rPr lang="en-US" dirty="0" smtClean="0"/>
              <a:t>Do I have the ability required </a:t>
            </a:r>
          </a:p>
          <a:p>
            <a:pPr marL="0" indent="0">
              <a:buNone/>
            </a:pPr>
            <a:r>
              <a:rPr lang="en-US" dirty="0" smtClean="0"/>
              <a:t>   to pass the test?</a:t>
            </a:r>
          </a:p>
          <a:p>
            <a:r>
              <a:rPr lang="en-US" dirty="0" smtClean="0"/>
              <a:t>Am I tearing myself down before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 start by feeling negative?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241" y="1825625"/>
            <a:ext cx="3886588" cy="402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5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Helping Your Student Change Their Inner Dialogue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confidence/pep talks</a:t>
            </a:r>
          </a:p>
          <a:p>
            <a:r>
              <a:rPr lang="en-US" dirty="0" smtClean="0"/>
              <a:t>Looking in the mirror</a:t>
            </a:r>
          </a:p>
          <a:p>
            <a:r>
              <a:rPr lang="en-US" dirty="0" smtClean="0"/>
              <a:t>Visualization</a:t>
            </a:r>
          </a:p>
          <a:p>
            <a:r>
              <a:rPr lang="en-US" dirty="0" smtClean="0"/>
              <a:t>Practice</a:t>
            </a:r>
          </a:p>
          <a:p>
            <a:r>
              <a:rPr lang="en-US" dirty="0" smtClean="0"/>
              <a:t>Praise for effort and not ability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88" y="1825625"/>
            <a:ext cx="4983074" cy="338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61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Praise for Effort </a:t>
            </a:r>
            <a:r>
              <a:rPr lang="en-US" dirty="0" err="1" smtClean="0"/>
              <a:t>v.s</a:t>
            </a:r>
            <a:r>
              <a:rPr lang="en-US" dirty="0" smtClean="0"/>
              <a:t>. Praise for 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Carol </a:t>
            </a:r>
            <a:r>
              <a:rPr lang="en-US" dirty="0" err="1" smtClean="0">
                <a:hlinkClick r:id="rId2"/>
              </a:rPr>
              <a:t>Dweck</a:t>
            </a:r>
            <a:r>
              <a:rPr lang="en-US" dirty="0" smtClean="0">
                <a:hlinkClick r:id="rId2"/>
              </a:rPr>
              <a:t> and her research study.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2" descr="Image result for ability v.s. effort"/>
          <p:cNvSpPr>
            <a:spLocks noChangeAspect="1" noChangeArrowheads="1"/>
          </p:cNvSpPr>
          <p:nvPr/>
        </p:nvSpPr>
        <p:spPr bwMode="auto">
          <a:xfrm>
            <a:off x="1349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WFBQXGR8YGBgXGR0cHxgXGBsdFhwXGBcYHCggHBwlHBwUITEhJSkrLi4uHB8zODMsNygtLisBCgoKDg0OGxAQGzIlICY0LCw3Kyw0NzQsNCwsLywsLSwsLCwsNywvLCwwLDAsLywsLCw0LDQsLDQsLC0tLDQ4Lf/AABEIAKgBLAMBIgACEQEDEQH/xAAcAAABBAMBAAAAAAAAAAAAAAACAQMGBwAEBQj/xABNEAABAgMGAwQHAwcICgMBAAABAgMAESEEEjFBUWEFEyIGB0JxMlKBkaHR4RSCwSMkQ2KSsdIIFRdTcqKy8BYzc4OTo7PCw9M1VGM0/8QAGgEBAAIDAQAAAAAAAAAAAAAAAAMFAQIEBv/EACIRAQACAgICAgMBAAAAAAAAAAABAgMRBAUhQRIxIlGBYf/aAAwDAQACEQMRAD8ApVpvGow31G0YWpJxGO+nlGMlInjhtqIVaklOeO2kAimZgVGG+p2grnXiMd/lGFaQBjhtqYXp5meMACWZA1GG+o2hQzNIkRiddBtChxJBxw21EKhaQnPE6aCARbdRUYDX5Q5yDeJmPFrodoRy6SMcBpDvMEyK56aGAbbamDUZa77QS2pAVGeu20KyUgHHLTeOpwfgL9tN2zMrdUkFSgkpEhMCZvEZwHPSwbyTMeHXQbQjTVTUYHX5RL093nEgR+ZO0l4m8pfrxoW/sdbbMkuPWR9CACSqQUAP1igm77YDg8mScRiNdDtBFiYFRhvqdoIqSU54jTQx3+EdkbZaGUu2eyuOtGYCgUAEpUUn0lA0IMBweV14jEa/KETZ5A1GG+o2iWf0ecSvz+xPY+s3/HHK4twO0WYEWizvMg4FaekmYoFjpJ2nAclLM04jHfTyjHWsKjDfU7Q6gpCc8dtIR66ZY4bbwGFg3yZjPXfaG22Zg1GWuvlEl4b2TtloRzWLK642oqAWCgAkEpMrygcQRDHE+ytrsjZctFncaQSE3lFB6jUDpUTkYDgrZkBMjE67bQps9QZjAa/KDdKSBjidNo7PBuzVqtSb9ms7jyEkJKklAAVdCpdShWRSfbAcBLXUajPXQ7QJYkk1GI132jqcV4O7ZHeXaGltOFJWEqKTNJvAHpJzCvdGtZbMp8htptxxaiJJQLxOOQy3gNNTEwKjPXXyhC11ioxGu20Tpjus4mUA/Zrv6qnWgfcFEe8iI1x3gL9keSi0suMqJEr0iFSl6K0kpVLYmA44YlOow322gAzNOIx30O0blmb5ig2hKlLWQhIEplSlBKQNySBEkR3bcTAl9idx9Zr+OAhjzVBUYb6naDLHXOYx3+US13u04mZfmTuEvSb1P68anGuyFssqObaLMtpu8E3lKQaqwEkqJgIu21Q1GG+o2hFtSSJkYnXQbQbRSATXDbURjqklIxxOmggBUzOVRgNflC3Os1Hi10O0KXEiWOA0g2WryzdCia6bwDQakk1GWvyhOVNIqMTrttHWa4TMdRlsPnG3ykMoKgMBPefmfZAR9TclCZE6a6DaBUxXEfH5QSlgrmZzJBhVOpnn8IBGFAz6RhvqN4VwgJwGO+nnGNhdanDXcbwsl3cTOeu0BlCB0jDfU7xgUOZKQx3+cYoLkKnDXc7wYC7+JlPWAEyCT0jDfUbwrUin0RiddBvGIC5GZOGu43ggF3RU4nPYbwCOqAIoMBr842CBM9Iz10O8NqC5ipwGf1hwBd44yrnsYAGJEHpGWu+8Xd/J4sQCLW9ICakND7oKz/jRFKthcjU5Z+e8eje4+wlvhSFH0nXHHDP+1ygf2UJgJJxrtZY7I4G7Q+hpxSQoJM5lJJSDQHMKHsjd4VxVm0t8xhxDrZJF5BmJjEHQ7GPPvfBa1O8XdAndaS20K6JDh+K1D2RPu4CzKTY7QtRPW+QK5JQgTHtJHsgIH3w9n27HbSWkJS28kOhIwSuakrAAwEwFfeMXV3cWPlcMsaJXSWUrI0U5+VOO6jFU99q1v8SbYQZSbbbFfG6te+hbi77S4lhlSvC02T91CZ/uEBxHO3/DkrLarW0FpUUkGYkoGRBJEsY7dtsjVoaU24lLjTiZEGoUkj/JBEeTipZXNRJJMzXPE/GPVHZqyFmx2ZpRq2y2kk6pQAfxgPL/ABGxBp55mQPKeW3OteWoonjnKcaq2ypSUIQCpUkpFaqUZAY5kiN3iVpW8666Cfyjy3BXJaisZ7xKu6fgyn+ItKVO4wkvK3UOlA87xCvuGAvfgXDU2aztMJwbQE+ZzPtMz7Yhffl/8cmYn+XR/hXE2tduCHWWvE4VH7iEkk/tFse2IR35z/m9F3H7Qj/A5AUK9IAdIxOu28eiO5yx8vhbKpAF0qcMt1XQf2Upjz05fCcTnnsN49T9lrFyLHZmjihlCTPUJEyfbOAoTvXtnO4u+kC9cCWk6khAVIV9ZahFy93/AGPa4dZwLqeesAvL1ONwE4ITgB7cTFL8DeNo44hazNLlrKscr5UkfBMX72qS4bFag1/rSw4ES9a4ZfGAiyO9qwqtSbOkOlKl8sPAJ5ZUTdB9K9dnS9d3wrEg7ccDRa7E80tIJCStsnwuIF5Kh7aeRIjy6grAQUk0qK6GYziX8S7zeKOm7zktpMgQ2hAoRUTVeVrnAaPdXYg9xSygJEgouHHBCSsf3gmPSHG+MM2RovWhYbbBAKiCaqMgJJBOO0Ul3BWFSrc64qcmmJCZnVxQA+CVRKf5QVsUmxsNJxcevGXqtpP/AHKTASBfepwkY2sf8N3/ANcQDvl7a2W2Wdhmyu82TpW50rTIJQoJneSJ1VlpFSOhchU4a7neFIXfzlPWA1mSDPpGG+o3hHiAB0jE67bw4gLkanDXcbwKgu7icTnsN4BJA3ekYDX5wtnBU4QkCczUTpjWc6QbdncWUgE4CZnQecdnpZSST8ydBAPNC6kBSpnCZzOkczjr/oo9p/AfvjRtNqW4b2ABF0afWAtClrUVYEnI4bQAXgFASGWu28EQPVHx+cKQu8KnLPYQCg5PE++ARkATrlodRBOSKcc9DpAsyM6HDXcbQq0gJwOOu3lAFMACuWh1MKEjmY56GBuJITjhrudoIS5mBx1+kAU0lJrpkdRCtSCcczkdBCctISaHAZ7jaCaQkpwOJz2G0AriQSDPIZGNiaZkT1yOhhhwAECRwGf0jY5aZk1zz2O0ADMgFGemR3j1l2NsPIsFlazQygH+1dBV8Zx5Z4FYg+80zI/lHW0Y5KWEnLQmPXFstSGW1OOKCG20lSlHBKUiZNNBAefuPdj+IWm3PuiyuyceUoEgAXSrpJKjQXZRc/YbgH832FphagVJCluKGF5aitUifCJymchGo53k8MAn9qSrZKVkmegCYrLtz3oKtqV2ezJU1ZyCFrUQFuD1ZCd1B85nOVQQ1uHWlHEe0CHUm8hVpC04+gwg3Fe0NpPti5O3bbirBaUMoUtxaChKUiZN8hJl5AkxU3cZYAq3LckZNtE11WQkZaX4uXjXHrPZAk2h0NBZITMEzIqcAYCjOz3dnbHrSjmtFlkKBcU5SaAZlKROZJFNBOLm7d8YFlsL7pMlXChG7ixdTTORMzsDHX4fbm320utKC21VSoTrIyz3Biie9vijrtueZcUeWxdDaBQC8lCyo0qo3sdBISrAQZlKUplOk9DpF6dyvCA3ZFWgjqfVQy/RtzSn+8XD7YpOw2TmlDaAby1hCRPFSyEjLUiPUfDbEmzsNtNglLSAlIGJCRL3mUBC2+Kh7tDygZiz2ZaZfrKKFKM/ageyG+/I/mDc6fnCf+m5HP7u+zlsb4m9arUwtsONum8paFC+442u6Akk4BUthHR78Ug2Bqf/ANhP/TcgKY4VYg+/Z2gfTdSjA4KUkH4R6a7QWwMWV93DltLUPYkkfGUUR3X2AOcTs1DJBW4a4XUSBw9Yoi1+9m18vhrozcUhsfeWCf7oVAeeeHPFl5DqFSW2q+mh9JNRP2iPUPZjjzdtsyH2jRQkoZoWPSQdwfeJHOPLiQLxoc89jtEj7D9q1cNdK0hSmVkB1ueIr1pp6Y+OHkHe70uwH2UrtVnE7MolS0gT5KlGZI//ADJ/ZnLDCtVJF8VzGR2j1rZLS1amErQUusuppmFJUJEEH2gg7x5o7c8BFi4g4wAbgKVNmeLavRyyIUne7AWb/J/sgFntT3rOpbnLJtF797kd/vE7BK4mpk/aOSGgoAcu/MrImfTTL0RB9z1h5XCmKSLhW4fJS1XT+wERH+0/e8bLa37OiyJdDKwi+Xim8boJ6Q2ZSMxjlAQjt/3XfzfZftKrWHJKSgI5N2ZUT4uYZSEzhlEBJF6U/gYm3eJ3jK4ky2yqzhlKV8wlLt68QFIAq2NSYhRbTenX3/SA1WQBOuWh1EPNWTmyCTQGpl5QVhsl+dCE6z3nIUjftNoQykACuSfxMATjiGEAe4Zkxwn3y4uajrIVoJQrhK1XlTJP+ZCASBfIkfFnsdoDDdKTXTIxiZBIrmcjtGKQkJNDln9IQJSUihxOfltAKpIviumR0EKpSdfgYFUr4ocs9htCqaTPP3/SARsqrTL1RqNowqVdwz9UaeUKwDWZGHreUE5MpoRjrtACpagBIZeqNTtDgJv4Z+r+MoxJoOoYa7mFAPMxGOv4QCIWogzGXqjUbQaVKCRTM+EaDaFJmk9Qyz3EEzRNVDE+LYQGKJmKZDwj5Q6FqvGmvhGh2gHAZiowHijZnU9Qzz2MBKe6Oxl3ilnBAkhRcPT6iFEZetdi5+9+28rhVoliu62PvrAP929FdfyfbGVWy0OmobZCcZ1cXP8AcgxIv5QNsIs1mZBkVulZrKaW0FP73EwFLpWq8KU6fCNBtCtEzNMj4R8ocbNU9Qyz2EIwDM9QwOcBcfcDZjyrU6RK8tLYpL0E3j/jEc7v5txNoszSfA2pZEp1WoJH+BUTTufslzhjRzcUtw/tFAP7KUxWPevbOZxN6okgJbFdEhR/vKVAWr3VOXuGMbFwf8xcVd3uNkcTekKKbbVhnIJ/7Ysbudcnw+XqurHvIX/3RCu+tmVtSqcrzCc5ei4qvxEBq9znCi9bQ4pIuMArwA61C4gYbrV92Lh7Q9o7PYkoVaFlIWbqZJUokgTNEgmW/lEa7nOEFmw8xXpPqK/uDpR7JAq+9EG75eJl23BpKhdYQE4+NfUr4XB7DAWvwHtfZbY4pthalLSm8QULTQEJxUADUiIx34KIsLUseenKf6NyOF3LD87tBnOTUsdVj5R3++w/mbVZflx/gXARvuNshVaH3iP9W3cFJf61QV/446vftbSGrK0PE4pw0nRtNz/yfCN7uUssrI6567sgf1UJA/eVRF++i2Xrc23eEm2hSfiWok/AIgNzsv3WM2izNWhx9xJdReuoSgSvZTUkkxW3aOxFi0WhkTKWnShJUkTKQSATIATlKLt7oeOJesYYKhzWCUlM6lsqJQqWkjd80mN3tF3d2S2Pc5zmJUZXw2q6F3RIE0mDKQmCMBAcnuLK/wCb136J56+XSXTdTOW1+/7ZxCe/V4fzi0EiZTZ0XjKeLjhAnsK/ei4rfbbNw2yzVdZZbF1CRmckJBxUT+JOZjz2X3OIcWbWoib9obmm9giaRdHkgS3lAejOz9i5FlYaw5bSEH7qQCfgY8q8XtqnXn3pf6x5a/RGC1KUMtxHrhxAUCDgRI+RplEVT3bcMAkLKmX9tz+OA8xPFVKZeqNTtGzZ2VKUSZBIOgrFyd6fZCwWWxhbLAbdU4lCVBSyQKrNCoioSR7Yp63W8J6UyKv3fWAW22wNJupAvSoMh5xxF3ldSpkk5jyh1lsmZJHtO4gnsBJQxPi8oBta1CUhkPD9IElV409bwjQ7Q/Og6hgM4aAN81Hi8WxgGwpV0008I+UIVKuimvhG20OLM0mShlnCImEjqGJz8oASVXhTTwjQbQKlqnh/dHyg1A3hUZZ+UEpX6w98A0ykGdThpuN4VSAE4nHTbzhGnBXpGGp1EKXQU+iMdTpALygQKnDTc7w4AOZicdPrDZekB0jDU6mHAoczAYnMwChoAGpwGW43g22wU4nE5bDeAS9MHpGAzOog0OgJ9EYnM6DeANaQCKnAZfWHw0JkzOeWx3hhSxMUGAzMPh6pEhnroYDsdmeKWuzhw2Nx5u8UhZbbBmUzkCZHC8abw7xy1221cs2lVoeKLwSVNGgVKY6QNBEv7u+8uzcPsQYVZ3lLvqWtSLkiVmkrywaJCB7Ik/8AThZZA/ZrTX/Z5f7yAp9HC3LyTy3fD+jVoIxnhzkz+TdwP6NUXF/TZZZgfZrTWX9Xn/vIVPfXZTP82tNBP9Hl/vICvbH2g4ky0ltt60oQiSUpDQ6UgGgmmOXarK88ouOJeUtZKlKLZmVEkkmUWuO+qyyn9mtOn6P/ANkEe+iy0/NrRX/Z+X9ZAV1wni1us35Nhy0NoKrxSluhJABMyDkBDPFXrXaTetCnnVJTdBU3UC8DISAzizh3x2a9L7PaP+X/ABxie+SzGf5vaKV/R6y9eAgdk7RcSQ2lCHrQlKAEpAaFEgAADpwAjjW+zvOLK3EvLWrqUotmZJJJJi1v6YrNKf2e0Yy/R/xwp74bNT83tFRP9H/HAVtwt61WZxamC80VTCilvECZAqDnBcS4lbbUi5aFvupBCgFN4KwmJAZExZP9L9mmR9ntFJ/1eX34Ed8NmkT9ntFP9n/HAV1YeMW+zNJaZctDaASQlLWpmcRqTGhxJu0Wh3mvc5bigmai2ZmQAGFMItM98VmlP7PaP+Xl9/eEPfHZpgfZ7RWX9Xn9+AqewNvsu8xnntuCclJQoEe3MbZxJj274sES5jhOF77Mmef6svhEx/pls0yPs9opP+ry+/A/00WWU/s1o/5ec/19oCqeLrtdqUHLQq0OrEwCtCqVwSkUSNgBGtY2n2X0ONJeQ4ggpUGjQyuzqJYExbqu+qygA/ZrTX/Z/wDshD312W8B9mtNZf1ef+8gK+/0s4uAfzm1Gn9UP4Ics3ani8pm0Wo7FsD39EWGnvjs0v8A+e0D/h/xxpr79bGCQLPaTKkxy/44CrO13ai2OpS3aHHVAGaStMgDKRu9ImZRG2rNWZJ931icd6XbhviarOW23EIaSujhFVLIExcUcAn4xDlPdcpDHeA1m0AgiZw03G8C62AkVOJy2G8GhwAE3RhqdRAOOgpE0jE5nQQCKaBlU4DL6w3dF81Piy2O8Gt6UqDAZmAvi+ekeLM6GAEtgJNTll9YQNgpFTnl5bwpeBSekZZmE5oCR0jPM7QGFIvCpyy2G8YpkTxPu+sYVi8OkZZnQQin6+iPeYBxm/WYOGkE5eu0GekMNN41GG+o2hS1JOIx308oDZSFSFMtNzCi9fwMp6RrqZmE1GG+p2hwI/KYjE6/KAfIVI0r5biDZvXajPTYRqoZkDUYDXUbQaWppxGJ10G0BsOXpiQOAyjZkZmmuXnGkpuoqMBr8oeDPUTMZ66HaAes96RmNMocWFUkNcvKGLMxeBAIy132ia9nezYuhbgN3EJ9bdW20dGDjzln/HNyOTXDHn7cKyWJxZF1JURKckzqBmco3kdnrQK3D7SiJ02gJEkgADACg90FFjXh449Ki3Y5Znwrq18PdbHUgp3Ip7xSGW5yGvkNYssiOBxrs6lYKmgEq9XJXlofhEeXg1mN1TYeynerosL1/AynpDklSMhlpuI1QghwTpXOeWWGMGhmQNRhvqNoq7Vms6lc1tFo3DYZCrtRnptCvXpiQy0hhLU04jHfTyhXW8KjDfU7RhluqBmaa5ecMM3qzGWm8IWuomYz132hlKKETFfPXygHXwqQkNcvKFkaUyGUMONySKjE67bRimagzGA1+UBiL14zBlXLYwL14JNMxl5wBSJmoz132jo8G4NzOtcwjIZq+QjS94rDr4nDvyLaj6/bnMpUqQSkqOwnG2nhL5ry/eU/OJay0lIkkBI0EHHPOaz0WPp8FY/LygfEuHvXZFJSMzKY94wjnWezlIM61izY5PFeCIcBKQEr+CvMfjG1c0+0HI6akxvH4lCLTepIHDTcwagZ4fCAt9lKDI9MqSORmTDameucxjv8o6InbzmTHbHaa2+wNXqzGWm4gX70hIZnLygEN0ImMN9RtAONSSKjE66DaMtD0lUplpDIv3zQyrlsYRbM5VGA1+UBy+s1Hi10O0A45eumQ0ygUXromMzl5Q1yZJNRlrvtCcqaRUZ67bQDqr14UMqZeUEQdPhDJR1Coy10G0CpiuI+PygFZKRPHDbUQqlJKc8dtIRhQM6DDfUbwThAT6Ix3084BeakAUOG2pgwRzM8doESIT0jDfU7wQX+UlIY7/OAIOJINDhtqIJtaQnPE6aCEMgk0GWuo3gmSCnAYnXQbwBLKSRjgNIf5omRI5/uMMOKAIoMBr842DKajIYHXQ7wEh7HcMDiwSOkdSp5gYD2n8YsKI72KaAbWdwn2JE/xMDxLiqlKkhRSkKRhQzvKSoEg4Ui9wxGPHEPN8ibZsspJGRF+BcVaaS4lxUiXCRQmkgMvKOn/pFZ/X/uq+USxaEFsNonUQ6sZEe4vxtlxlaELmoilCMwdI0+HcRWhQF4lP5JMjWSS3M3ROhpGPnG2YwWmNl7YWCRDqR6Rr/aFQfaP3RHmnwUkSOH4iJxx4hdlUoYSSse0g/uMQBk1UKYkfGcV3OpETFoW/W5Jmk1n02kOJCc8fwjscf7Ov2VLS32yhLg6CFJM5C9kaUIjioUCgzSMd9POLV720KWxw1CQFKWbqR+spLaQPeRFes0He4DaPsxtfLkxMi+VJrNfLomd49VMIzs/wBkLXbElbDU0Cl9RCUkjEJJ9KW1IlXfRxBNlstlsLZ9BF8jW6ChE/M8xR8hHW7y3n7NYLH9icU0ymQK2lEYJTywVJxSesnImU4CsOPcJdsjgZtKFIXiKghSTSaSKEUMaZdAIEjgI73bLtcviXKK2kN8oKAkSSSq7OZkNMhmYj4UKTSJiWvzgDsNlDroTWUyVeQx+XtiaJSAJCgGER7suma3FaAD3kn8BHctjpS2tQqQkkeYEceSd2ey67FGLjxP9a1v4qho3TMq9UfCekcn/SF03gEJmBPOgGM61jnouKmp1c1KrSZUD/h9h2wjas1qUtfpyTgEGZKwE4KMpGe5xJjHxiGZzWtP3puWbtHhfRLVScPcfnHdQsETBBBwIiINoDqZBJQEAyULxT6xnQyPtyAjq9mHRJxAJIBBE6UNCZZVEYtCTDltM6t52a7V8PCk3/uq8sj7DEPDovSkZzIix+KImy4P1SfcJxXKwA4aDX4RNgn0p+7wxExeGu2pInjhtqIB1aSkY4nTaCZUDOgw31G8C+QAKDE67bx0KAinAJCRwEACm+cfFpoYcMjdoMBr84aCxfIkPFrod4BFOJKTjlpCBaQkY56bQSyAk9Iy133hEkFI6Riddt4ASU3hjlpoIxTqZ4H4QqlC+KDLXQbwpA9UfH5wCN3q1y9bcbwpv3cTj623nAMgCdctNxBOXSnHPTaAVQXISJw9bc7w4L1/HP1vwnDd5IArlpuYIAczHPSAJAXI1OHrbjeDTfuipxPi2G8BeSQa5DLcQTSkhOOZy2EA4q/MVOA8X1h0BczUyr4tjvDDkiRXIZQ/fTMieuWxgLC7EPzbWM5hXvEvwh/iXBiVXmwJEp6cJSUVKMydTES7I8T5SxMzSKGnhPyMjFkpUCJgzBqDtF7htGTHDznKrbDlnXtx+zlmKUOX0EEuEi8JUkKieUdfljQe6CjImiNQ5LWm07c/jbE2FhKZqIEgBXEYSjlcP4MskFYupHKMjibqLqkynMHziSxkYmsTO21cs1rqHJ7RKCLMUigN1AGwIp7hFcWVZvLV4STnvKcSXtrxcE3EmiaDdZoT7B+MR2xJFwieWm4is514m0VhddbimtJtPttOqN3pJwnQ4x6He4Vz3+GLPosNrdP9q42lAPtN77secErCAZmafLCLl493oWL+bltWV8qtJZDaQGnU3VKAQVXloCekFSsayjgWSsu1Nuc4lxJ91sKcSVFLQR1TbbF1JAFayKvvRYvdfx9SweFW1BUkpKWwvEAAqLKwaiQBKTlKWkQLsJxZFhtjTxmUIKkrAFbqklJl5UPsiyF9oeCM2hziLbi3bQsTCEpX6RF0kJUkBBIoSo5nWArLtZwo2O1vMzKkoWQCTW4QlSZ1xAIB9scl+1JSJznoBnG7x/iZtTy31mSnFqURLDABI2AAHsjlqs6JiumUB3ux9ompYOKkg/skj8YlEQHh9p5TgIrI4ajAj3RO2XQpIUkzBEwY48tdWex6zNGTBEe4aR4MzMm5juZewTpDT/AmynomhQqFTOOU5x1YyI9y7pxUn0hjSwgJmm+pYM6miSSghMvEZGvlHf4DYC2klQkpRwOISMAd8TC2LhNxaVFQVdSQKZlSlTx0VKOnG1rIcOH4zuWpxZy6y4f1SPaafjFarUoumRpOWOglEt7X8TCRcB9Gqv7WSfxiHWcidTU7RPgr42o+6zxa0Uj0xN+RqcPW3G8Cu/dxOJ8Ww3jGpCdctNxCPFJArmcthE6iIsLpU4DxfWBN68a+t4tjvBlaRdrkMobAF819bLYwCALumZOXi+sIQuQqc/F5bwqikpNdMvOESUhIrmcvKAU3rwrp4thvAqSueJ/a+sKoC8K6ZbCFUtOvwgAZumdDhruNoJYSE4HHXbyhGyqtMvVGo2hSpV3DP1Rp5QGXUkChw13O0ECOZgcdfpAqUqQkMvV3O0GCq/hn6v4ygMupANDlnuNoJsJKcDic9htAJWqRmMvV3G0ElSruGZ8Ow2gDcIBFDgM/pG9ZrIFKJkZVrPXSkNWSzKWQSAEgCZkKnQUjet1sDYkBNRwGm5gBtr6WkgJ9LIfido7/AGZ7UXQELBKdM0/2dU7RCk3lTUZk0yh1aVSBlWuXltE2HPbFPhBn49c0asuSy2xDgmhQV+8eYxEPxTjdteSRnhiDOo1Ebae0b+HX/wARXyixrzsc/apt1mSJ/GVqvPJQJqUEjUmURXtB2qSElLZIBpezOyBj7T9YhT/E3l1lI6mZPvMMclZkVTJOo3iLLzo1qifD1up3eTiVlxwFQpOQE8BG+lKQk0OGu42hpsEKFMx4fpBIcVI0y9UajaK6ZmZ3K1iIiNQcQlKk4HHXbyhtbSUkUOGv0hQtV3DP1dvKMcWqlMvVG+0YZbKkpvEyOefntDLJSQaH37+UKXFXjSlfD57Q2hapGmnhGvlAG9dAFDic/LaFupMjI4DP6Q0tapCmZ8I22hS4qYpkPCPlABQqNDOtZ+e0dLg3Gi0bpqk4p/FO+0c0KVeNNfCNDtDLgUpJmMx4fPaNbVi0eXTxuVfj2+VViWS3NuDoUDtgR7I2Yq3muJln5iNgcaeFOv2LVHPOCfS/x91imPyjSyHHAkTUQBqaRwOMdo0pBDZ+/wDwjMxDneJOryPmZk/GNVSVqqqZM8xG1cH7Q8juo1rFBbZaS4qZnLHH4neH+WkKwPv+kMrBAHTl6u52hwrVfwpP1fpE8Rp5+95vPyt9mWpGdDhruNoF0JCRQ4nPYbQqFKkaZeruNoFalXRTM+HYbRlqUoSZGRwGf0gBK+aHxZ7HaFWtVKZDw/SEmq8aet4RodoBClISaHLP6RiUpKRQ4nPy2jApV0008I+UYVKkKa+EbbQCKleFDlnsNoVTaZ4H3/SFJVeFNPCNBtAqWueH936QG25w9bcyTNMsfmMo13Kp9IY6x07JxhJouh1y9oyh608OQ4Jp6Z1mMD7IDjDAdQw13MKEnmYjHWOq3wdAleJVIeQ1yh5VoZbzSDtU/CA57VgWoHIHM+ekb9msCUDqN7OZw90ato41ToT7T8o5zjqnKqUTX/NIDr2viqUiSJKVloPnHMSJkkqBJnidoZUhIIqcsvrGxygCTM55bHeAOz0B6hlnBu1A6hnn5RrspBBqcsvPeDcSABU55eW8B1eF2NTzqG0qTMymSaASFSRlOQ8yNY1+H2a8VqUpKEITNalTN0FQQKJBM7xAh/h1v5Q6EpUtRQSpYNAiSkgBKh4uo1M5J0hLLbGw864Oc3eKlJ5SwgpSpRJQVSMxIpE6YYHIHW7EhTbiue2EtkTMlmYUbqSOnMnAywMG3w9yZRMX0pSoiebikJCP7V5xII1B0jVttpCkv0u850OGQEgBzDcAnhNc/uiOkji7fM5qULF95LzgKgfQcLtxFBIFZnMzMgBuQBXCzfmh1DgClJN28OpCFOSAUkTmlKpEZ6TgBZDeU2VpSQgqWZk3LieYoKkJ3gBKQzMsYGzW9DbjIbC5NOh3qImpwXQkkpAugXRQaqrUSb4U+GeYoqdmpsovIISoErQoqCicSEkfegNtrha7ourQsG6oEFQ6F3xfVeAupHLXMnASOBhgWW+LxdQhsEIC1XpKUZmQCUk4CZJFKaygnuJcwOkXwXG0s3iqailBbUS4ql9SuWkT0MsoaFpaDaW3ErVdUXBdUEhV4JSUrzl0iqSDU4TBAbBsyrrq7ybrZKT1TnW6SmWIBU3M/rp1g2uEqmpKXELcFwKQLwulwgAXiLpqROupwBkirei6poti5yy3ne9IOlV69dq4mfo4SE6Q4OPlaipfMVJ1boBV6KXRcuDEApoUmVK0rAaz1ivIvIdQtACyVAqABQETT1JBrzGwDgbwgLI1fUE3wmSSokzICUJKyZAEmgg/tjKW+Vdd5ZSUiRTeKi426paqS/RtplkBnDVkcbSpc791bdwSu3gCpBnM0qlKkmniMA6jhiyoFC0rSopSkgqE+YXUiYUARJTLgPsNRCv8LUA5fcQhLalhSjeI/JLS0VCQmQVrSB5K0MCniwk62hJSFNhtucjy7t+8syleUoOP5CRXtGw/xxJU8v8AKtBYQhPKUApACi6vqON9wlR85QGo1YgUp/LthKiUtqVeAWUyJ8PSAVATVIT8jJlzhq6OEpCClKpknFXotilVlICpDBJBJEK7aGltpvBxSkBaUkqEjeWtwLWBUqBWcCAZJ0IJ2vi18cpV4oAZS2KdCmUhF6mN5Jcn5p9UQGgZSMiMNYbbMkmahjrCcsAKqcNPrAJQCk1OOmx3gMtFZSUMNdzDpV1ekPfGs+AJVOGm53gy2L85nHT6wAM59Qw13EI/UCShic/KAaSCDU4abjeEcQAkVOJy2G8A7Og6hgM4BIN81GeexhFNg3anAZfWBAF81Piy2O8AaqpPUMs4xNEjqGJz8oDlgJNTll57xgbBSKnPLy3gCUDeHUMs9hBE/rD3w2QLwqcsthvGKZE8T7vrAC2sV6RhvqN4cZtSkCaTdr/mhjIyAF+1LVK8omY1p7hSBSBflLOMjIDEuUPSMN9RvBJdkkSSMTroN4yMgCccEx0jAZn5w5zuoiQ8Wuh3jIyARp2QPSMtd94JbswOkZ5nbeMjIB1L/UkSHh10G8I04JnpGBzPzhYyAUvTTgMRrod4IvyAoMN9TvGRkA5zBfwGI1+cIl+YNBhvqN4yMgFS9JPojHfTzhHXRTpGG+p3hYyAcL/URIZ677w227IGgy1184yMgEcemBQYnXbeCL9QJDAa/OMjIAEuC8aDPXQ7wJemk9IxGu+8ZGQAl+SRQZ66+cIXBfFBiNdt4WMgAD850GG+28Al6ST0jHfQ7wkZAC84DLpGGp1O8GXuuUhjv84yMgGGnAAekYanUbxi3ZpE0jE66DeEjIBVOylQYDX5xl8XzQeLXQ7xkZAZzZpNBlrvvCc2SRQZ67bxkZAKVi8KDLXQbwin64D4/OEjI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34938" y="-1858963"/>
            <a:ext cx="6896100" cy="38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QTEhUUExQWFBQXGR8YGBgXGR0cHxgXGBsdFhwXGBcYHCggHBwlHBwUITEhJSkrLi4uHB8zODMsNygtLisBCgoKDg0OGxAQGzIlICY0LCw3Kyw0NzQsNCwsLywsLSwsLCwsNywvLCwwLDAsLywsLCw0LDQsLDQsLC0tLDQ4Lf/AABEIAKgBLAMBIgACEQEDEQH/xAAcAAABBAMBAAAAAAAAAAAAAAACAQMGBwAEBQj/xABNEAABAgMGAwQHAwcICgMBAAABAgMAESEEEjFBUWEFEyIGB0JxMlKBkaHR4RSCwSMkQ2KSsdIIFRdTcqKy8BYzc4OTo7PCw9M1VGM0/8QAGgEBAAIDAQAAAAAAAAAAAAAAAAMFAQIEBv/EACIRAQACAgICAgMBAAAAAAAAAAABAgMRBAUhQRIxIlGBYf/aAAwDAQACEQMRAD8ApVpvGow31G0YWpJxGO+nlGMlInjhtqIVaklOeO2kAimZgVGG+p2grnXiMd/lGFaQBjhtqYXp5meMACWZA1GG+o2hQzNIkRiddBtChxJBxw21EKhaQnPE6aCARbdRUYDX5Q5yDeJmPFrodoRy6SMcBpDvMEyK56aGAbbamDUZa77QS2pAVGeu20KyUgHHLTeOpwfgL9tN2zMrdUkFSgkpEhMCZvEZwHPSwbyTMeHXQbQjTVTUYHX5RL093nEgR+ZO0l4m8pfrxoW/sdbbMkuPWR9CACSqQUAP1igm77YDg8mScRiNdDtBFiYFRhvqdoIqSU54jTQx3+EdkbZaGUu2eyuOtGYCgUAEpUUn0lA0IMBweV14jEa/KETZ5A1GG+o2iWf0ecSvz+xPY+s3/HHK4twO0WYEWizvMg4FaekmYoFjpJ2nAclLM04jHfTyjHWsKjDfU7Q6gpCc8dtIR66ZY4bbwGFg3yZjPXfaG22Zg1GWuvlEl4b2TtloRzWLK642oqAWCgAkEpMrygcQRDHE+ytrsjZctFncaQSE3lFB6jUDpUTkYDgrZkBMjE67bQps9QZjAa/KDdKSBjidNo7PBuzVqtSb9ms7jyEkJKklAAVdCpdShWRSfbAcBLXUajPXQ7QJYkk1GI132jqcV4O7ZHeXaGltOFJWEqKTNJvAHpJzCvdGtZbMp8htptxxaiJJQLxOOQy3gNNTEwKjPXXyhC11ioxGu20Tpjus4mUA/Zrv6qnWgfcFEe8iI1x3gL9keSi0suMqJEr0iFSl6K0kpVLYmA44YlOow322gAzNOIx30O0blmb5ig2hKlLWQhIEplSlBKQNySBEkR3bcTAl9idx9Zr+OAhjzVBUYb6naDLHXOYx3+US13u04mZfmTuEvSb1P68anGuyFssqObaLMtpu8E3lKQaqwEkqJgIu21Q1GG+o2hFtSSJkYnXQbQbRSATXDbURjqklIxxOmggBUzOVRgNflC3Os1Hi10O0KXEiWOA0g2WryzdCia6bwDQakk1GWvyhOVNIqMTrttHWa4TMdRlsPnG3ykMoKgMBPefmfZAR9TclCZE6a6DaBUxXEfH5QSlgrmZzJBhVOpnn8IBGFAz6RhvqN4VwgJwGO+nnGNhdanDXcbwsl3cTOeu0BlCB0jDfU7xgUOZKQx3+cYoLkKnDXc7wYC7+JlPWAEyCT0jDfUbwrUin0RiddBvGIC5GZOGu43ggF3RU4nPYbwCOqAIoMBr842CBM9Iz10O8NqC5ipwGf1hwBd44yrnsYAGJEHpGWu+8Xd/J4sQCLW9ICakND7oKz/jRFKthcjU5Z+e8eje4+wlvhSFH0nXHHDP+1ygf2UJgJJxrtZY7I4G7Q+hpxSQoJM5lJJSDQHMKHsjd4VxVm0t8xhxDrZJF5BmJjEHQ7GPPvfBa1O8XdAndaS20K6JDh+K1D2RPu4CzKTY7QtRPW+QK5JQgTHtJHsgIH3w9n27HbSWkJS28kOhIwSuakrAAwEwFfeMXV3cWPlcMsaJXSWUrI0U5+VOO6jFU99q1v8SbYQZSbbbFfG6te+hbi77S4lhlSvC02T91CZ/uEBxHO3/DkrLarW0FpUUkGYkoGRBJEsY7dtsjVoaU24lLjTiZEGoUkj/JBEeTipZXNRJJMzXPE/GPVHZqyFmx2ZpRq2y2kk6pQAfxgPL/ABGxBp55mQPKeW3OteWoonjnKcaq2ypSUIQCpUkpFaqUZAY5kiN3iVpW8666Cfyjy3BXJaisZ7xKu6fgyn+ItKVO4wkvK3UOlA87xCvuGAvfgXDU2aztMJwbQE+ZzPtMz7Yhffl/8cmYn+XR/hXE2tduCHWWvE4VH7iEkk/tFse2IR35z/m9F3H7Qj/A5AUK9IAdIxOu28eiO5yx8vhbKpAF0qcMt1XQf2Upjz05fCcTnnsN49T9lrFyLHZmjihlCTPUJEyfbOAoTvXtnO4u+kC9cCWk6khAVIV9ZahFy93/AGPa4dZwLqeesAvL1ONwE4ITgB7cTFL8DeNo44hazNLlrKscr5UkfBMX72qS4bFag1/rSw4ES9a4ZfGAiyO9qwqtSbOkOlKl8sPAJ5ZUTdB9K9dnS9d3wrEg7ccDRa7E80tIJCStsnwuIF5Kh7aeRIjy6grAQUk0qK6GYziX8S7zeKOm7zktpMgQ2hAoRUTVeVrnAaPdXYg9xSygJEgouHHBCSsf3gmPSHG+MM2RovWhYbbBAKiCaqMgJJBOO0Ul3BWFSrc64qcmmJCZnVxQA+CVRKf5QVsUmxsNJxcevGXqtpP/AHKTASBfepwkY2sf8N3/ANcQDvl7a2W2Wdhmyu82TpW50rTIJQoJneSJ1VlpFSOhchU4a7neFIXfzlPWA1mSDPpGG+o3hHiAB0jE67bw4gLkanDXcbwKgu7icTnsN4BJA3ekYDX5wtnBU4QkCczUTpjWc6QbdncWUgE4CZnQecdnpZSST8ydBAPNC6kBSpnCZzOkczjr/oo9p/AfvjRtNqW4b2ABF0afWAtClrUVYEnI4bQAXgFASGWu28EQPVHx+cKQu8KnLPYQCg5PE++ARkATrlodRBOSKcc9DpAsyM6HDXcbQq0gJwOOu3lAFMACuWh1MKEjmY56GBuJITjhrudoIS5mBx1+kAU0lJrpkdRCtSCcczkdBCctISaHAZ7jaCaQkpwOJz2G0AriQSDPIZGNiaZkT1yOhhhwAECRwGf0jY5aZk1zz2O0ADMgFGemR3j1l2NsPIsFlazQygH+1dBV8Zx5Z4FYg+80zI/lHW0Y5KWEnLQmPXFstSGW1OOKCG20lSlHBKUiZNNBAefuPdj+IWm3PuiyuyceUoEgAXSrpJKjQXZRc/YbgH832FphagVJCluKGF5aitUifCJymchGo53k8MAn9qSrZKVkmegCYrLtz3oKtqV2ezJU1ZyCFrUQFuD1ZCd1B85nOVQQ1uHWlHEe0CHUm8hVpC04+gwg3Fe0NpPti5O3bbirBaUMoUtxaChKUiZN8hJl5AkxU3cZYAq3LckZNtE11WQkZaX4uXjXHrPZAk2h0NBZITMEzIqcAYCjOz3dnbHrSjmtFlkKBcU5SaAZlKROZJFNBOLm7d8YFlsL7pMlXChG7ixdTTORMzsDHX4fbm320utKC21VSoTrIyz3Biie9vijrtueZcUeWxdDaBQC8lCyo0qo3sdBISrAQZlKUplOk9DpF6dyvCA3ZFWgjqfVQy/RtzSn+8XD7YpOw2TmlDaAby1hCRPFSyEjLUiPUfDbEmzsNtNglLSAlIGJCRL3mUBC2+Kh7tDygZiz2ZaZfrKKFKM/ageyG+/I/mDc6fnCf+m5HP7u+zlsb4m9arUwtsONum8paFC+442u6Akk4BUthHR78Ug2Bqf/ANhP/TcgKY4VYg+/Z2gfTdSjA4KUkH4R6a7QWwMWV93DltLUPYkkfGUUR3X2AOcTs1DJBW4a4XUSBw9Yoi1+9m18vhrozcUhsfeWCf7oVAeeeHPFl5DqFSW2q+mh9JNRP2iPUPZjjzdtsyH2jRQkoZoWPSQdwfeJHOPLiQLxoc89jtEj7D9q1cNdK0hSmVkB1ueIr1pp6Y+OHkHe70uwH2UrtVnE7MolS0gT5KlGZI//ADJ/ZnLDCtVJF8VzGR2j1rZLS1amErQUusuppmFJUJEEH2gg7x5o7c8BFi4g4wAbgKVNmeLavRyyIUne7AWb/J/sgFntT3rOpbnLJtF797kd/vE7BK4mpk/aOSGgoAcu/MrImfTTL0RB9z1h5XCmKSLhW4fJS1XT+wERH+0/e8bLa37OiyJdDKwi+Xim8boJ6Q2ZSMxjlAQjt/3XfzfZftKrWHJKSgI5N2ZUT4uYZSEzhlEBJF6U/gYm3eJ3jK4ky2yqzhlKV8wlLt68QFIAq2NSYhRbTenX3/SA1WQBOuWh1EPNWTmyCTQGpl5QVhsl+dCE6z3nIUjftNoQykACuSfxMATjiGEAe4Zkxwn3y4uajrIVoJQrhK1XlTJP+ZCASBfIkfFnsdoDDdKTXTIxiZBIrmcjtGKQkJNDln9IQJSUihxOfltAKpIviumR0EKpSdfgYFUr4ocs9htCqaTPP3/SARsqrTL1RqNowqVdwz9UaeUKwDWZGHreUE5MpoRjrtACpagBIZeqNTtDgJv4Z+r+MoxJoOoYa7mFAPMxGOv4QCIWogzGXqjUbQaVKCRTM+EaDaFJmk9Qyz3EEzRNVDE+LYQGKJmKZDwj5Q6FqvGmvhGh2gHAZiowHijZnU9Qzz2MBKe6Oxl3ilnBAkhRcPT6iFEZetdi5+9+28rhVoliu62PvrAP929FdfyfbGVWy0OmobZCcZ1cXP8AcgxIv5QNsIs1mZBkVulZrKaW0FP73EwFLpWq8KU6fCNBtCtEzNMj4R8ocbNU9Qyz2EIwDM9QwOcBcfcDZjyrU6RK8tLYpL0E3j/jEc7v5txNoszSfA2pZEp1WoJH+BUTTufslzhjRzcUtw/tFAP7KUxWPevbOZxN6okgJbFdEhR/vKVAWr3VOXuGMbFwf8xcVd3uNkcTekKKbbVhnIJ/7Ysbudcnw+XqurHvIX/3RCu+tmVtSqcrzCc5ei4qvxEBq9znCi9bQ4pIuMArwA61C4gYbrV92Lh7Q9o7PYkoVaFlIWbqZJUokgTNEgmW/lEa7nOEFmw8xXpPqK/uDpR7JAq+9EG75eJl23BpKhdYQE4+NfUr4XB7DAWvwHtfZbY4pthalLSm8QULTQEJxUADUiIx34KIsLUseenKf6NyOF3LD87tBnOTUsdVj5R3++w/mbVZflx/gXARvuNshVaH3iP9W3cFJf61QV/446vftbSGrK0PE4pw0nRtNz/yfCN7uUssrI6567sgf1UJA/eVRF++i2Xrc23eEm2hSfiWok/AIgNzsv3WM2izNWhx9xJdReuoSgSvZTUkkxW3aOxFi0WhkTKWnShJUkTKQSATIATlKLt7oeOJesYYKhzWCUlM6lsqJQqWkjd80mN3tF3d2S2Pc5zmJUZXw2q6F3RIE0mDKQmCMBAcnuLK/wCb136J56+XSXTdTOW1+/7ZxCe/V4fzi0EiZTZ0XjKeLjhAnsK/ei4rfbbNw2yzVdZZbF1CRmckJBxUT+JOZjz2X3OIcWbWoib9obmm9giaRdHkgS3lAejOz9i5FlYaw5bSEH7qQCfgY8q8XtqnXn3pf6x5a/RGC1KUMtxHrhxAUCDgRI+RplEVT3bcMAkLKmX9tz+OA8xPFVKZeqNTtGzZ2VKUSZBIOgrFyd6fZCwWWxhbLAbdU4lCVBSyQKrNCoioSR7Yp63W8J6UyKv3fWAW22wNJupAvSoMh5xxF3ldSpkk5jyh1lsmZJHtO4gnsBJQxPi8oBta1CUhkPD9IElV409bwjQ7Q/Og6hgM4aAN81Hi8WxgGwpV0008I+UIVKuimvhG20OLM0mShlnCImEjqGJz8oASVXhTTwjQbQKlqnh/dHyg1A3hUZZ+UEpX6w98A0ykGdThpuN4VSAE4nHTbzhGnBXpGGp1EKXQU+iMdTpALygQKnDTc7w4AOZicdPrDZekB0jDU6mHAoczAYnMwChoAGpwGW43g22wU4nE5bDeAS9MHpGAzOog0OgJ9EYnM6DeANaQCKnAZfWHw0JkzOeWx3hhSxMUGAzMPh6pEhnroYDsdmeKWuzhw2Nx5u8UhZbbBmUzkCZHC8abw7xy1221cs2lVoeKLwSVNGgVKY6QNBEv7u+8uzcPsQYVZ3lLvqWtSLkiVmkrywaJCB7Ik/8AThZZA/ZrTX/Z5f7yAp9HC3LyTy3fD+jVoIxnhzkz+TdwP6NUXF/TZZZgfZrTWX9Xn/vIVPfXZTP82tNBP9Hl/vICvbH2g4ky0ltt60oQiSUpDQ6UgGgmmOXarK88ouOJeUtZKlKLZmVEkkmUWuO+qyyn9mtOn6P/ANkEe+iy0/NrRX/Z+X9ZAV1wni1us35Nhy0NoKrxSluhJABMyDkBDPFXrXaTetCnnVJTdBU3UC8DISAzizh3x2a9L7PaP+X/ABxie+SzGf5vaKV/R6y9eAgdk7RcSQ2lCHrQlKAEpAaFEgAADpwAjjW+zvOLK3EvLWrqUotmZJJJJi1v6YrNKf2e0Yy/R/xwp74bNT83tFRP9H/HAVtwt61WZxamC80VTCilvECZAqDnBcS4lbbUi5aFvupBCgFN4KwmJAZExZP9L9mmR9ntFJ/1eX34Ed8NmkT9ntFP9n/HAV1YeMW+zNJaZctDaASQlLWpmcRqTGhxJu0Wh3mvc5bigmai2ZmQAGFMItM98VmlP7PaP+Xl9/eEPfHZpgfZ7RWX9Xn9+AqewNvsu8xnntuCclJQoEe3MbZxJj274sES5jhOF77Mmef6svhEx/pls0yPs9opP+ry+/A/00WWU/s1o/5ec/19oCqeLrtdqUHLQq0OrEwCtCqVwSkUSNgBGtY2n2X0ONJeQ4ggpUGjQyuzqJYExbqu+qygA/ZrTX/Z/wDshD312W8B9mtNZf1ef+8gK+/0s4uAfzm1Gn9UP4Ics3ani8pm0Wo7FsD39EWGnvjs0v8A+e0D/h/xxpr79bGCQLPaTKkxy/44CrO13ai2OpS3aHHVAGaStMgDKRu9ImZRG2rNWZJ931icd6XbhviarOW23EIaSujhFVLIExcUcAn4xDlPdcpDHeA1m0AgiZw03G8C62AkVOJy2G8GhwAE3RhqdRAOOgpE0jE5nQQCKaBlU4DL6w3dF81Piy2O8Gt6UqDAZmAvi+ekeLM6GAEtgJNTll9YQNgpFTnl5bwpeBSekZZmE5oCR0jPM7QGFIvCpyy2G8YpkTxPu+sYVi8OkZZnQQin6+iPeYBxm/WYOGkE5eu0GekMNN41GG+o2hS1JOIx308oDZSFSFMtNzCi9fwMp6RrqZmE1GG+p2hwI/KYjE6/KAfIVI0r5biDZvXajPTYRqoZkDUYDXUbQaWppxGJ10G0BsOXpiQOAyjZkZmmuXnGkpuoqMBr8oeDPUTMZ66HaAes96RmNMocWFUkNcvKGLMxeBAIy132ia9nezYuhbgN3EJ9bdW20dGDjzln/HNyOTXDHn7cKyWJxZF1JURKckzqBmco3kdnrQK3D7SiJ02gJEkgADACg90FFjXh449Ki3Y5Znwrq18PdbHUgp3Ip7xSGW5yGvkNYssiOBxrs6lYKmgEq9XJXlofhEeXg1mN1TYeynerosL1/AynpDklSMhlpuI1QghwTpXOeWWGMGhmQNRhvqNoq7Vms6lc1tFo3DYZCrtRnptCvXpiQy0hhLU04jHfTyhXW8KjDfU7RhluqBmaa5ecMM3qzGWm8IWuomYz132hlKKETFfPXygHXwqQkNcvKFkaUyGUMONySKjE67bRimagzGA1+UBiL14zBlXLYwL14JNMxl5wBSJmoz132jo8G4NzOtcwjIZq+QjS94rDr4nDvyLaj6/bnMpUqQSkqOwnG2nhL5ry/eU/OJay0lIkkBI0EHHPOaz0WPp8FY/LygfEuHvXZFJSMzKY94wjnWezlIM61izY5PFeCIcBKQEr+CvMfjG1c0+0HI6akxvH4lCLTepIHDTcwagZ4fCAt9lKDI9MqSORmTDameucxjv8o6InbzmTHbHaa2+wNXqzGWm4gX70hIZnLygEN0ImMN9RtAONSSKjE66DaMtD0lUplpDIv3zQyrlsYRbM5VGA1+UBy+s1Hi10O0A45eumQ0ygUXromMzl5Q1yZJNRlrvtCcqaRUZ67bQDqr14UMqZeUEQdPhDJR1Coy10G0CpiuI+PygFZKRPHDbUQqlJKc8dtIRhQM6DDfUbwThAT6Ix3084BeakAUOG2pgwRzM8doESIT0jDfU7wQX+UlIY7/OAIOJINDhtqIJtaQnPE6aCEMgk0GWuo3gmSCnAYnXQbwBLKSRjgNIf5omRI5/uMMOKAIoMBr842DKajIYHXQ7wEh7HcMDiwSOkdSp5gYD2n8YsKI72KaAbWdwn2JE/xMDxLiqlKkhRSkKRhQzvKSoEg4Ui9wxGPHEPN8ibZsspJGRF+BcVaaS4lxUiXCRQmkgMvKOn/pFZ/X/uq+USxaEFsNonUQ6sZEe4vxtlxlaELmoilCMwdI0+HcRWhQF4lP5JMjWSS3M3ROhpGPnG2YwWmNl7YWCRDqR6Rr/aFQfaP3RHmnwUkSOH4iJxx4hdlUoYSSse0g/uMQBk1UKYkfGcV3OpETFoW/W5Jmk1n02kOJCc8fwjscf7Ov2VLS32yhLg6CFJM5C9kaUIjioUCgzSMd9POLV720KWxw1CQFKWbqR+spLaQPeRFes0He4DaPsxtfLkxMi+VJrNfLomd49VMIzs/wBkLXbElbDU0Cl9RCUkjEJJ9KW1IlXfRxBNlstlsLZ9BF8jW6ChE/M8xR8hHW7y3n7NYLH9icU0ymQK2lEYJTywVJxSesnImU4CsOPcJdsjgZtKFIXiKghSTSaSKEUMaZdAIEjgI73bLtcviXKK2kN8oKAkSSSq7OZkNMhmYj4UKTSJiWvzgDsNlDroTWUyVeQx+XtiaJSAJCgGER7suma3FaAD3kn8BHctjpS2tQqQkkeYEceSd2ey67FGLjxP9a1v4qho3TMq9UfCekcn/SF03gEJmBPOgGM61jnouKmp1c1KrSZUD/h9h2wjas1qUtfpyTgEGZKwE4KMpGe5xJjHxiGZzWtP3puWbtHhfRLVScPcfnHdQsETBBBwIiINoDqZBJQEAyULxT6xnQyPtyAjq9mHRJxAJIBBE6UNCZZVEYtCTDltM6t52a7V8PCk3/uq8sj7DEPDovSkZzIix+KImy4P1SfcJxXKwA4aDX4RNgn0p+7wxExeGu2pInjhtqIB1aSkY4nTaCZUDOgw31G8C+QAKDE67bx0KAinAJCRwEACm+cfFpoYcMjdoMBr84aCxfIkPFrod4BFOJKTjlpCBaQkY56bQSyAk9Iy133hEkFI6Riddt4ASU3hjlpoIxTqZ4H4QqlC+KDLXQbwpA9UfH5wCN3q1y9bcbwpv3cTj623nAMgCdctNxBOXSnHPTaAVQXISJw9bc7w4L1/HP1vwnDd5IArlpuYIAczHPSAJAXI1OHrbjeDTfuipxPi2G8BeSQa5DLcQTSkhOOZy2EA4q/MVOA8X1h0BczUyr4tjvDDkiRXIZQ/fTMieuWxgLC7EPzbWM5hXvEvwh/iXBiVXmwJEp6cJSUVKMydTES7I8T5SxMzSKGnhPyMjFkpUCJgzBqDtF7htGTHDznKrbDlnXtx+zlmKUOX0EEuEi8JUkKieUdfljQe6CjImiNQ5LWm07c/jbE2FhKZqIEgBXEYSjlcP4MskFYupHKMjibqLqkynMHziSxkYmsTO21cs1rqHJ7RKCLMUigN1AGwIp7hFcWVZvLV4STnvKcSXtrxcE3EmiaDdZoT7B+MR2xJFwieWm4is514m0VhddbimtJtPttOqN3pJwnQ4x6He4Vz3+GLPosNrdP9q42lAPtN77secErCAZmafLCLl493oWL+bltWV8qtJZDaQGnU3VKAQVXloCekFSsayjgWSsu1Nuc4lxJ91sKcSVFLQR1TbbF1JAFayKvvRYvdfx9SweFW1BUkpKWwvEAAqLKwaiQBKTlKWkQLsJxZFhtjTxmUIKkrAFbqklJl5UPsiyF9oeCM2hziLbi3bQsTCEpX6RF0kJUkBBIoSo5nWArLtZwo2O1vMzKkoWQCTW4QlSZ1xAIB9scl+1JSJznoBnG7x/iZtTy31mSnFqURLDABI2AAHsjlqs6JiumUB3ux9ompYOKkg/skj8YlEQHh9p5TgIrI4ajAj3RO2XQpIUkzBEwY48tdWex6zNGTBEe4aR4MzMm5juZewTpDT/AmynomhQqFTOOU5x1YyI9y7pxUn0hjSwgJmm+pYM6miSSghMvEZGvlHf4DYC2klQkpRwOISMAd8TC2LhNxaVFQVdSQKZlSlTx0VKOnG1rIcOH4zuWpxZy6y4f1SPaafjFarUoumRpOWOglEt7X8TCRcB9Gqv7WSfxiHWcidTU7RPgr42o+6zxa0Uj0xN+RqcPW3G8Cu/dxOJ8Ww3jGpCdctNxCPFJArmcthE6iIsLpU4DxfWBN68a+t4tjvBlaRdrkMobAF819bLYwCALumZOXi+sIQuQqc/F5bwqikpNdMvOESUhIrmcvKAU3rwrp4thvAqSueJ/a+sKoC8K6ZbCFUtOvwgAZumdDhruNoJYSE4HHXbyhGyqtMvVGo2hSpV3DP1Rp5QGXUkChw13O0ECOZgcdfpAqUqQkMvV3O0GCq/hn6v4ygMupANDlnuNoJsJKcDic9htAJWqRmMvV3G0ElSruGZ8Ow2gDcIBFDgM/pG9ZrIFKJkZVrPXSkNWSzKWQSAEgCZkKnQUjet1sDYkBNRwGm5gBtr6WkgJ9LIfido7/AGZ7UXQELBKdM0/2dU7RCk3lTUZk0yh1aVSBlWuXltE2HPbFPhBn49c0asuSy2xDgmhQV+8eYxEPxTjdteSRnhiDOo1Ebae0b+HX/wARXyixrzsc/apt1mSJ/GVqvPJQJqUEjUmURXtB2qSElLZIBpezOyBj7T9YhT/E3l1lI6mZPvMMclZkVTJOo3iLLzo1qifD1up3eTiVlxwFQpOQE8BG+lKQk0OGu42hpsEKFMx4fpBIcVI0y9UajaK6ZmZ3K1iIiNQcQlKk4HHXbyhtbSUkUOGv0hQtV3DP1dvKMcWqlMvVG+0YZbKkpvEyOefntDLJSQaH37+UKXFXjSlfD57Q2hapGmnhGvlAG9dAFDic/LaFupMjI4DP6Q0tapCmZ8I22hS4qYpkPCPlABQqNDOtZ+e0dLg3Gi0bpqk4p/FO+0c0KVeNNfCNDtDLgUpJmMx4fPaNbVi0eXTxuVfj2+VViWS3NuDoUDtgR7I2Yq3muJln5iNgcaeFOv2LVHPOCfS/x91imPyjSyHHAkTUQBqaRwOMdo0pBDZ+/wDwjMxDneJOryPmZk/GNVSVqqqZM8xG1cH7Q8juo1rFBbZaS4qZnLHH4neH+WkKwPv+kMrBAHTl6u52hwrVfwpP1fpE8Rp5+95vPyt9mWpGdDhruNoF0JCRQ4nPYbQqFKkaZeruNoFalXRTM+HYbRlqUoSZGRwGf0gBK+aHxZ7HaFWtVKZDw/SEmq8aet4RodoBClISaHLP6RiUpKRQ4nPy2jApV0008I+UYVKkKa+EbbQCKleFDlnsNoVTaZ4H3/SFJVeFNPCNBtAqWueH936QG25w9bcyTNMsfmMo13Kp9IY6x07JxhJouh1y9oyh608OQ4Jp6Z1mMD7IDjDAdQw13MKEnmYjHWOq3wdAleJVIeQ1yh5VoZbzSDtU/CA57VgWoHIHM+ekb9msCUDqN7OZw90ato41ToT7T8o5zjqnKqUTX/NIDr2viqUiSJKVloPnHMSJkkqBJnidoZUhIIqcsvrGxygCTM55bHeAOz0B6hlnBu1A6hnn5RrspBBqcsvPeDcSABU55eW8B1eF2NTzqG0qTMymSaASFSRlOQ8yNY1+H2a8VqUpKEITNalTN0FQQKJBM7xAh/h1v5Q6EpUtRQSpYNAiSkgBKh4uo1M5J0hLLbGw864Oc3eKlJ5SwgpSpRJQVSMxIpE6YYHIHW7EhTbiue2EtkTMlmYUbqSOnMnAywMG3w9yZRMX0pSoiebikJCP7V5xII1B0jVttpCkv0u850OGQEgBzDcAnhNc/uiOkji7fM5qULF95LzgKgfQcLtxFBIFZnMzMgBuQBXCzfmh1DgClJN28OpCFOSAUkTmlKpEZ6TgBZDeU2VpSQgqWZk3LieYoKkJ3gBKQzMsYGzW9DbjIbC5NOh3qImpwXQkkpAugXRQaqrUSb4U+GeYoqdmpsovIISoErQoqCicSEkfegNtrha7ourQsG6oEFQ6F3xfVeAupHLXMnASOBhgWW+LxdQhsEIC1XpKUZmQCUk4CZJFKaygnuJcwOkXwXG0s3iqailBbUS4ql9SuWkT0MsoaFpaDaW3ErVdUXBdUEhV4JSUrzl0iqSDU4TBAbBsyrrq7ybrZKT1TnW6SmWIBU3M/rp1g2uEqmpKXELcFwKQLwulwgAXiLpqROupwBkirei6poti5yy3ne9IOlV69dq4mfo4SE6Q4OPlaipfMVJ1boBV6KXRcuDEApoUmVK0rAaz1ivIvIdQtACyVAqABQETT1JBrzGwDgbwgLI1fUE3wmSSokzICUJKyZAEmgg/tjKW+Vdd5ZSUiRTeKi426paqS/RtplkBnDVkcbSpc791bdwSu3gCpBnM0qlKkmniMA6jhiyoFC0rSopSkgqE+YXUiYUARJTLgPsNRCv8LUA5fcQhLalhSjeI/JLS0VCQmQVrSB5K0MCniwk62hJSFNhtucjy7t+8syleUoOP5CRXtGw/xxJU8v8AKtBYQhPKUApACi6vqON9wlR85QGo1YgUp/LthKiUtqVeAWUyJ8PSAVATVIT8jJlzhq6OEpCClKpknFXotilVlICpDBJBJEK7aGltpvBxSkBaUkqEjeWtwLWBUqBWcCAZJ0IJ2vi18cpV4oAZS2KdCmUhF6mN5Jcn5p9UQGgZSMiMNYbbMkmahjrCcsAKqcNPrAJQCk1OOmx3gMtFZSUMNdzDpV1ekPfGs+AJVOGm53gy2L85nHT6wAM59Qw13EI/UCShic/KAaSCDU4abjeEcQAkVOJy2G8A7Og6hgM4BIN81GeexhFNg3anAZfWBAF81Piy2O8AaqpPUMs4xNEjqGJz8oDlgJNTll57xgbBSKnPLy3gCUDeHUMs9hBE/rD3w2QLwqcsthvGKZE8T7vrAC2sV6RhvqN4cZtSkCaTdr/mhjIyAF+1LVK8omY1p7hSBSBflLOMjIDEuUPSMN9RvBJdkkSSMTroN4yMgCccEx0jAZn5w5zuoiQ8Wuh3jIyARp2QPSMtd94JbswOkZ5nbeMjIB1L/UkSHh10G8I04JnpGBzPzhYyAUvTTgMRrod4IvyAoMN9TvGRkA5zBfwGI1+cIl+YNBhvqN4yMgFS9JPojHfTzhHXRTpGG+p3hYyAcL/URIZ677w227IGgy1184yMgEcemBQYnXbeCL9QJDAa/OMjIAEuC8aDPXQ7wJemk9IxGu+8ZGQAl+SRQZ66+cIXBfFBiNdt4WMgAD850GG+28Al6ST0jHfQ7wkZAC84DLpGGp1O8GXuuUhjv84yMgGGnAAekYanUbxi3ZpE0jE66DeEjIBVOylQYDX5xl8XzQeLXQ7xkZAZzZpNBlrvvCc2SRQZ67bxkZAKVi8KDLXQbwin64D4/OEjI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39738" y="-1683309"/>
            <a:ext cx="6896100" cy="3373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is praising ability so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mind shift.</a:t>
            </a:r>
          </a:p>
          <a:p>
            <a:r>
              <a:rPr lang="en-US" dirty="0" smtClean="0"/>
              <a:t>Students see that when you praise their intelligence you value that part of them. </a:t>
            </a:r>
            <a:r>
              <a:rPr lang="en-US" dirty="0"/>
              <a:t>I</a:t>
            </a:r>
            <a:r>
              <a:rPr lang="en-US" dirty="0" smtClean="0"/>
              <a:t>f they can’t perform than they attribute it to not being smart enough or don’t want to disappoint you.</a:t>
            </a:r>
          </a:p>
          <a:p>
            <a:r>
              <a:rPr lang="en-US" dirty="0" smtClean="0"/>
              <a:t>Students see praise for hard work as praise in their process.  If you value the process then it encourages them to persevere.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does STAAR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taking STAAR have 4 hours to complete each test taken. </a:t>
            </a:r>
          </a:p>
          <a:p>
            <a:r>
              <a:rPr lang="en-US" dirty="0" smtClean="0"/>
              <a:t>Depending on their grade level the amount of questions ranges from 40-55.  </a:t>
            </a:r>
          </a:p>
          <a:p>
            <a:r>
              <a:rPr lang="en-US" dirty="0" smtClean="0"/>
              <a:t>There is a break at the mid point where we provide a snack for the kids to eat as they work.</a:t>
            </a:r>
          </a:p>
          <a:p>
            <a:r>
              <a:rPr lang="en-US" dirty="0" smtClean="0"/>
              <a:t>On STAAR days our campus is completely shut down and we are testing from 8:30 a.m. to 12:30 p.m.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xQREBUUExIUFhQUFhwYFhgXGBkVFhYYGBcYFhcYFRccHCgiGhwlHBcWITEhJSkrLi4uHB8zODMsNygtLi0BCgoKDg0OGxAQGywmICYtNC0sLCwsNCwsNCw0LywsLC8sLCwvLCwvLCwsLCwsLCwsLCwsLCwsLCwsLCwsLCwsLP/AABEIAK8BIAMBEQACEQEDEQH/xAAcAAEAAQUBAQAAAAAAAAAAAAAABgEDBAUHCAL/xABFEAACAQMBAwULCQcEAwEAAAABAgMABBESBSExBhMiQVEUFjJSVGFxgZGT0QcVIzNydLGy0jRCU4KSobMkNWLBF6LwY//EABsBAQABBQEAAAAAAAAAAAAAAAAEAQIDBQYH/8QAPREAAQMCAwQFCwQCAwEAAwAAAQACAwQREiExBUFRkRMUMlJxFRYiM1NhcpKhscEGNDWB4fAjQtHxRGKi/9oADAMBAAIRAxEAPwDk9ezLXJREoiURKIlESiJREoiURKIr9ioMqAjILqCPMWFR6gkROI1sVUL1D3lbP8htvdr8K8u8pVntXcypoY3gneVs/wAhtvdr8KeU6z2ruZTA3gneVs/yG292vwp5TrPau5lMDeCd5Wz/ACG292vwp5TrPau5lMDeCd5Wz/Ibb3a/CnlOs9q7mUwN4J3lbP8AIbb3a/CnlOs9q7mUwN4J3lbP8htvdr8KeU6z2ruZTA3gneVs/wAhtvdr8KeU6z2ruZTA3gneVs/yG292vwp5TrPau5lMDeCd5Wz/ACG292vwp5TrPau5lMDeCd5Wz/Ibb3a/CnlOs9q7mUwN4J3lbP8AIbb3a/CnlOs9q7mUwN4J3lbP8htvdr8KeU6z2ruZTA3gneVs/wAhtvdr8KeU6z2ruZTA3gneVs/yG292vwp5TrPau5lMDeCd5Wz/ACG292vwp5TrPau5lMDeCd5Wz/Ibb3a/CnlOs9q7mUwN4J3lbP8AIbb3a/CnlOs9q7mUwN4J3lbP8htvdr8KeU6z2ruZTA3gneVs/wAhtvdr8KeU6z2ruZTA3gneVs/yG292vwp5TrPau5lMDeCd5Wz/ACG292vwp5TrPau5lMDeCd5Wz/Ibb3a/CnlOs9q7mUwN4LS8teSVjFs66eOzgV0gdlYRqCpCkgg43Gpmz9oVT6qNrpHEFw3+9WvY0N0XnGvTVDSiJREoiURKIlESiJREoiURZGzvro/tr+YVHqvVP8D9lUar1/XkKnjRKKqURKIlESiJREoiURKIlESiJREoiURKIlESiJREoiURKIlEWh5ff7Xefd5Pymp2zP3kXxD7qyTsleVq9YUFKIlESiJREoiURKIlESiJRFkbO+uj+2v5hUaq9U/wP2VRqvX9eRKeNEoqrAv9tW8BxLPGh7Cw1f08azR08snYaSsT542dpwCx7blPaSHC3MeTwBOnPo1Yq99FOwXcwqxtXC42DgtvmoykK1LdIhwzqpPDUQPxq5rXO0CtL2t1Kt93xfxY/wCtfjV3RP7p5KnSM4jmnd8X8WP+tfjVOif3TyTpGcRzTu+L+LH/AFr8ar0T+6eSdIziOauQ3KPnS6tjjpIOPTirXMc3UWVQ4HQq7VquXzI4UEngBk+qgFzZUJAFyqQyBlDDgRkeg1UixsgN8wvuqKqURY1hfpMGMbZCuyHzMhwR/wDdoq98bo7B28X/AKWNkjX3I3ZLJqxZEoiURY/d8X8WP+tfjV/RP4HkrOkZxCqt7GeEiH0MPjQxPGoPJOkbxV4GrFeq0RaHl9/td593k/KanbM/eRfEPurJOyV5Wr1hQUoiURKIlESiJREoiqaoEVKqiURZGzvro/tr+YVGqvVP8D9lUar1/XkSnjRQT5QOVLwt3PC2l8ZkccVB4KvYSN+ezHbu3GzKFsn/ACyZjcFqtoVhZ6DNVENicl7i8y6KAud8jnAJ68biWraz18NP6J193+2Wtgo5Zsx9VsNo8gbqJCw5uUDeQhOr1KQM+rfWGLa0LzYgjxWaTZkrBcWPgrvILlFLFMtu2qSJzgLgs0Z7V69PaOA49W/HtKjjdGZRYH6FX0FU9j+jOY+y3vL7k7PdyxNCgYKhByyjBLZ6zUPZlXFA1wkOpUqupZJnNLBuUW7w73+Ev9afGtn5UpuP0KgeTZ+A+ij625LhABqLaMbvCzpxn01OLwG4t2qh4Diw79FIO8O9/hL/AFp8ag+Vafj9Cpnk2fgPopZ8n/J6e0eYzIFDqoXDK2cFs8D5xWr2lVxThuA6LY7PppIXEvU1rUBbNaXlPd6YwgO9+P2R8Tj+9S6Vl334KNUvs2y+eS93lDGTvXePQfgfxqtZHZ2MKlO+4wreVEUpaXlftbuW0dwemegn2m4H1DJ9VSqODppg3dqVFq5uiiJUG+TPa3NXBhY9GYZGf4ij/sZHqFbna1OHR9I0dn7LV7NnLZMDt/3XU65xb5KIlEXA5oS87IoGp5So9JfA/vXateGxBx0A/C5FzcUhG8n8rdScg7wD6lD6HTP9yKiDatMd/wBFJOzpxu+qwY57uxkAzLC3inOlvUeiwrLgpqlu4j3arHingdvC6hyP5SC9iOQFlTc6jgc8GXzHs6j7a52tozTvtuOi3tHVidvvGq+uX3+13n3eT8pquzP3kXxD7qTJ2SvK1esKClESiJREoiURKIlESiJREoiyNnfXR/bX8wqNVeqf4H7Ko1Xr+vIlPGi4fyuJN7c54843sG5f7Yrr6G3V2W4Llqy/TP8AFdm2aiLDGI8c2EXRjhpxurkpS4vJdrvXTR4QwBuiyqtKyLGtdnxRs7JGqtIcuQMFj5zV7pHusHHIaLG2NjSS0arJqxZEoi4Vb/ti/eB/lrs3/tz8P4XKD1w+L8rutcWurSqohNEPFQq+mM8+794hV9HAfGtvE0RRrWyEyPsqWsht59/7rYbzjgfjR7RLHkqMJY9TVWyMjga1Gi2a5T8pW1+dueaB6EAwfO53t7Bge2uk2TT4Ii86n7Ln9pT45MI3LQ31jLZyR6ui+lJUPZnePWCMH0VNjlZUtI3XsVDfG+Bwvra4XZtibRFzbxzL++uSOxuDD1EEVyU8RikMZXTwSiVgcFn1jWVKIuGWn7cn3lf8orsZP2x+H8LlGevHxfldzrjV1a1nKLZSXNu8bAZwSp61YDcRUimmdDIHNWCohbLGWlcw+T26KX8QHCQMjD+UsP7qK6PakeKnJ4WK0WznkTgccl0Pl7/td593k/Ka0ezP3kXxD7roX9kryvXrCgpREoiURKoiVQmyLL2rs6S2laKUYdcZHZqUOP7MKxU9QyeMSM0/0KpFliVnVEoiURKIsjZ310f21/MKjVXqn+B+yqNV6/ryJTxoue/KFyYdnNzCpbIHOqN7bhgOB17gAR5vTW72ZXNaOiefBafaNG4npWDxUf5N8sZrRQmBJEOCk4K/YbqHmOR6KnVezY5yXaH6f2olNXyQgN1H1U/2Py0tbjA1825/dk6PsbwT7a0s+zp4s7XHELcQ10Um+x96keagKZdKIlEXCrf9sX7wP8tdm/8Abn4fwuUHrh8X5Xda4tdWlVRarlFd6IsDi+71fvfD11Ipo8b78FgnfhatZyXtNTmQ8E3D0n4D8akVkmWFYKVl3XK++VNrhlkH725vSOHtH4Uo5MixVqmAEOXxHt0Q2MjselCMKPGLbox7d3qqhpTJO1o3qnWMEJcdy5/yR2abu9UP0gDzspPXg53+liP71va6UQU/o78h/vgtNRxGaYX3Zqb/AClbJ522EwHShOT9g7m9m4+o1ptkz9HLgOh+62u0occeMbvstT8l21sO9sx3N04/SNzgekYPqNS9sU+QmHgVH2XNYmL+wuj1oVukoi4ZaftyfeV/yiuxk/bH4fwuUb68fF+V3OuNByXVLQ8rdvx2sD9Ic6ykRpneSRgEjqA45qZSUrpnjLLeVFqqlkTCL58FAvk22eZLwSY6MKkk/wDJgUUf3Y+qt3taXBFg4/hajZsRdKHcFPOXv+13n3eT8prT7L/dxfEPut/J2SvK9esKClESiJREqiKQcgdj92bRt4SMoX1P2aE6bA+Y4x661m16rq9I9++1h4nJXsF3Ka/L3sjRcw3IG6VND/bj3jPnKnH8taX9K1V43wHcbjwKyztsbrlVdao6VVEoiURZGzvro/tr+YVGqvVP8D9lUar1/XkSnjRKKq0G2uSFtc5Zk0SH99OiSe1hwb1iptPXzQ5A3HAqHNRRS5kWPFQHlByIntgXX6aMbyVGHUdrL1jzit1TbTilNnCx+i1FRs98Wbcwr3IrlY8DrFKxaBjgEnJjJ4EHxfN1dXns2hQNe0yMFne7eslFWOjdgfour1za36URcKt/2xfvA/y12b/25+H8LlB64fF+V3WuLXVpVUUM23d87McbwvRX/v2n/qtrTMwMutdM/E+ylOy7XmolXr4n0njWtlfjeSpsbcLbKu0bXnY2XtG70jeP70jfgcHKsjQ5tlyLlTdHUIh+7vcf8uoH0D8a6mjjBaX8lzlW84sA/tTb5Ndlc1bGVh05zkdoQbk9u9vWK021qjpJsIOTf9K2uzYcEWM6lS2aIOpVhlWBBHaCMEVrASCCFsHAOBBXErqJ7C9IHhQSZU+MvFc/aU4PpNdgxzaqnz/7DPxXLuBgmsP+ungu0WF2s0SSJ4LqGHoI6/PXIyMLHljtQumjeHtDhoVkVar1wSYtz7aM6ucOnHHVr6OnHXnFdq3D0QxaW/C5F1+kNtbn7lZl5te8UlJZ7lSOKszocHhkbjWKKnpnjExrSssk87The4rN2JyRuLvEmVWN9/OM2snqOADkn04qPUbRhp7sAz4aLLDRSz+kdOK6jsLY0dpEI4x52Y+E7dbMf/sVztRO+d+N630EDYG4WLC5ff7Xefd5PympGzP3kXxD7q+TsleVq9YUFKIlESiJVCi7B8gGyMtcXRHACFD5zh5P7c37a4v9V1PYgHxH7D8qTAN6mvytbH7p2XNgZeHEy/yZ1f8AoXrSbDqOgrWE78uen1WSUXavNRr04KElXIlESiLI2d9dH9tfzCo1V6p/gfsqjVevicCvIt6n7liR7VhaTm1mjaQ56IYFt287hWQxSBuIg2VglYXYQc1mVjWRKJZcU5Z2Sw3syIMKSGAHAalDEDzZJrrtnSOkp2l2q5eujDJiAuubBmL2sDHi0SE+kqK5aduGVwHFdHAcUbSeCz6xLKuFW/7Yv3gf5a7N/wC3Pw/hcoPXD4vyu61xi6tYG27vmoSR4TdFfSev1DNZYGY3gLFM7C1Q2N9JBHEHI694rbOaDktcCQbrP+fZv4g9i/CsPVY+Cy9PIrdxyjlRGYyblGeC/Crm0cbiAArX1L2tLiVzW7uGkdnc5Z2LMfOd5roWMDGhrdAFonvxuJOpW6i5a3aKFEwCqAANCbgNw6qhu2bTuNyPqpTa+ZosCvvv5vf44/oT4VTyZT936lV8oT95anam1ZLlw8rBnxpyAq7hvHAb+JqVBTshGGMZeKjTTOlOJ5zU8+S7a2pHtmO9Omn2SekB6G3/AM1aPbEFniUb9VuNlzXaYzuU9rTLbLhlp+3J95X/ACiuwk/bH4fwuUZ68fF+V0jl9yd7pi5yMfTRDdji6cSvp6x6+2tBs2r6F+F3ZK3dfTdKzE3UKIcguUXc0vNSH6GU8TwRzuDeYHcD6j21tNp0fStxsHpD6rXbPqeidgdofuutCuZC6FaHl9/td593k/Kan7M/eRfEPurJOyV5Wr1hQUoiURKIlWuKL1B8m2x+5NmW8ZGHZecft1SdPB84BC+qvLNrVPWKt7xpew8Bl/lTo22apLLGGBVhkEEEdoO4itdctIIV+5eS+UWyzaXc0Bz9FIyjPEqD0G9a4Prr1qgqBUU7JRvH13qA4WNlrqmK1KIlEWRs766P7a/mFRqr1T/A/ZVGq9bbRtRNC8Z4SIVP8wIryRjyx4cNxUx7MbC33Li2zLl7G7VmXpQuVde0b1cD0gnHqrr5mCqgIGh0XMRE08wJ1Gq7Ps3aMdxGJInDKeziPMw6j5jXJSxPidhcLLp45WSNxNKbT2lHbxmSVwqj2k9ijrPmpFE6V2FgSWVsbcTiuL3073t2zKvTmfCrxx+6o9QAz6DXWRtFLTgHcFzL3OqJiRvK7ZZW4jjRBwRQo/lGP+q5F7sbi7iV1DG4Wge5X6tVy4Vb/ti/eB/lrs3/ALc/D+Fyg9cPi/K7rXFrq1EeUV5rl0jwU3evr+HqraUseFuIrX1D8TrBbvYliEhGQNTdI5HbwHsqHPJiebKVDGA3NbDml7B7BWC6y2C5/wDKhtIAJbJjJ+kkx2Dcg9uT6hW82PASTKfAflafasoFox/axuRHJ/XbSzsuWbdFnsQ9I+s7v5av2hV4ZmxtOQ1VlDS3iL3DwW42DKqSgMq6X6JyBx6j7d3rqNUtLmXBUqCzXWKl/cyeIv8ASPhWqxO4rYYW8Fj3+y45onjZFAdSuQACM9Y8441eyVzHB19Fa+JrmkWXG9n3D2N4GI6UMhVx2jwXA9K8PUa62VjaqCw/7C48VzMbnU8wvqDn4Lt0EodQykFWAII6wd4NccQQbFdS0hwuNFw+0/bk+8r/AJRXYyftj8P4XKs9ePi/K7ma41dUuV/KHyd5iTn41+ilPTA4I5/6bj6c9orpNl1mNvRvOY08Fodo0uB3SN0P3W/+TzlHzqdzyN9JGOgTxdB1elfwx56hbUo+id0jR6JUvZ9Vjb0btQtty9/2u8+7yflNR9mfu4viH3Wxk7JXl6zjRnUSPzaE4Z9JfSO3SDkj0b/TXqMz3sYSxtzw0UILplj8jbTxrJFfwujDKsqMQf8A2rmZP1T0bix8JBHv/wALMIb71f8A/B83lkfu2+NWedrPZHn/AIVernin/g+byyP3bfGnnaz2R5/4Tq54q9Y/Ik6yo0l1GyK6l15tukoILLx6xurFN+qg+MtbGQSMjdVEHvXZgK41SPcq1VFzXl78mDbQuzcRzpFqRVcFCxZlyNWQfF0j1V0eytv9Th6JzcWfFYXxYjdRz/wfN5ZH7tvjWz87WeyPP/Cs6ueKf+D5vLI/dt8aedrPZHn/AITq54p/4Pl8ti9236qedrPZHn/hOg96gu1dkxWl5HFHdLcFZFDsikIp1DcGJ6R7cbvPW5iqpKmme98ZYLG1zrksRFjZep68wU0KKcsOSC3f0kZCTAYyfBcDgGxwPn/+GxotoOp/Rdm1QauiE3pN1XPZth3lu31M6nxo9Rz/ADJW9bVUswzIPitK6nqIjkD/AEvqHYN7csMxTMfGlyoH8z/9VR1XSwDIj+lUU1TLqD/a6FyR5ILZ/SOQ8xGMjwUB4hM8T5/wrRVte6o9EZNW5pKEQ+kcypTWvU9KIuSw8kbwXKuYDpEwbOuPwec1Zxq7K6V20YDDhvnay54UU/S3tlddVumYIxQZbG4efq41zbQCc9Fv3EgZaqM2WxJDIvOLhc5Ykg56+o9dbCSpYGENUJkDi70lK61ynqjGiLlG0+TF/c3LyvAV5x+JeM6F4Dg3UuOHZXSQ11NDCGNOg+q5+WknlkLnDf8ARdQsLRYYkjQYVFCj0CudkeZHF53rexsDGhoUd2jsWTnWMa5UnI3gYz1bz21OjqW4LOKhyQOxXaFJLNmKLrGGxvHn9VQX2vkprL2zV6rVcoBy85KyzTrNbx6iy4kGVXeu5W6RGcjd6hW52dXMijLJDbgtRX0b3vD2C/Fb7kRDcRWwiuIyhjOEOVbUnEeCTw3j0YqHXvifMXxHIqXQtkbEGyC1lB7bkneC6VzAdInDE608ESBs41Z4Vt37QgMJYDnht/dlqm0cwlDrZXv9V1mubXQrHv7RJo2jkGUcYI+Hn66uY90bg5uoVj2B7S129csbkffQT6oULc22Y5AyDIHA4LA8NxHpHCuk8o00sdpN4zC0BoZ433YNN6mfKuaR9jXTSx83IbaTUmQcHSc4IJyOsVqtntaK6MNNxiH3W8xOMfpCxXmCvVLKIpFyQ5YXGzZNULZQnLxNvR/V+63/ACH9+FaraOy4K1tn5HcRqr2PLV6B5HctLbaUeYm0ygdOJvDXzjxl849eOFef7Q2ZPROtIMtxGilMkDlJK1yyJVUSiJREoiURYO2drw2kLSzyLGi9Z6z2KOLHzDfWaCnkneI423KoXAC5XB+XvymzX2qKDVDbcMcJJftkcF/4j1k13Wy/0/HT2km9J30H+8VEfIXaKDWBxLGTuAdc+YahW8qG/wDE4DgfsrBxXqUcrbHy6199H8a8s6nUezdyU64Ve+2x8utffR/qp1Ko9m7kUxBU77LDy6199H+qnUqj2buSYgnfbYeXWvvo/wBVOpVHs3ckxBO+2x8utffR/qp1Ko9m7kUxBV77bHy6199H+qnUqj2buSYgqd9tj5da++j/AFU6lUezdyKYgnfbYeXWvvo/1U6lUezdyTEFXvtsfLrX30f6qdSqPZu5JiCd9tj5da++j/VTqVR7N3JUuE77bHy6199H+qnUqj2buSriCp322Pl1r76P9VOpVHs3clS4TvtsPLrX30f6qdSqPZu5KuIKvfbY+XWvvo/1U6lUezdyTEFTvtsfLrX30f6qdSqPZu5JiCr322Pl1r76P9VOp1Hs3ckxBO+2x8utffR/qp1Ko9m7kmIKnfbY+XWvvo/1U6lUezdyVLhO+2x8utffR/qp1Ko9m7kq4gnfbYeXWvvo/wBVOpVHs3ckxBV77bHy6199H+qnUqj2buRVLhU77bHy6199H+qnUqj2buRVcQTvtsfLrX30f6qdSqPZu5KmILS8teU1nJs66RLu3ZmgcKqyoWYlTgAA7zU3ZtJO2rjJYQMQ3K15GErzZXqChJVEV+yu3hkWSN2R0OVZTgg+Y1imhZKwseLgqoNjdds5A/Kwk+mC+Kxy8Fl4Rv8Ab8RvPwPm4Vw21f08+G8lPm3eN4/9UmOXcV1MHNcws6rREoiVRFD+XHygW+zVK55y4I6MSnh2GRv3R/c1t9m7ImrTcZN3k/hY3yBq8/8AKXlJcX8vOXEmojwVG5EHYi9Xp4nrJr0Gh2fBSMwxDxO8qI5xdqtRU6ytVyDwl9I/GsFR6p3gfsskfbHipOx314M+eXEfSPMr2plPDhHoDTgFTNW9PL3jzKu6tD3ByCZp08vePMp1aHuDkEzTp5e8eZTq0PcHIJmnTy948ynVoe4OQTNOnl7x5lOrQ9wcgmadPL3jzKdWh7g5BM06eXvHmU6tD3ByCZp08vePMp1aHuDkEzTp5e8eZTq0PcHIJmnTy948ynVoe4OQTNOnl7x5lOrQ9wcgmadPL3jzKdWh7g5BM06eXvHmU6tD3ByCZp08vePMp1aHuDkEzTp5e8eZTq0PcHIJmnTy948ynVoe4OQTNOnl7x5lOrQ9wcgmadPL3jzKdWh7g5BM06eXvHmU6tD3ByCZp08vePMp1aHuDkEzTp5e8eZTq0PcHIJmnTy948ynVoe4OQVm9P0T/ZP4VtdhyvdtGEFxPpDetXtqCJtBKQ0dngo3Xty8jSiJRFt+SOye7L6CDqkkGr7A6T/+oNQNpVAp6V8nAZeOgVzRcr1eoAAA3AcK8o1Nyp6rREoiVQouB/Lrsfmr5JwMLcJv+3HhTn+Up7DXefpeqx07ojq0/Q/5USYWK5pXVBYUqqK5B4S+kfjWCo9U7wP2V8faHipO3GvAH9or3GPsjwVKtV6URKIvqJCzBRxYgD0ncKqBc2WOV4YwuO4XUvm2RYR3PccjTiQEI1xqRY1kIB8AjwMnGSc1NMULXdGb34rmm1u0XwdbbhLdcNje3jxWqteTUslvPKqu3MuqpoQssvSdZGVhxC6Qd2eNYRAS0kblOftiNk0cbiBiFzc2I0sCPesGLY87xGZYJDEOLhCVwOJzjgO2sYieRe2SmOr6dknRueMXC6zF5OymyN0EkwJNONBxzejUZdXi53Z4eerxATHjUZ21IxV9WJGmt/8Atw8Vg/NU3M89zMnNePpOj057PPVnROw4rZKX16DpOiLxi4XWHWNSyVmz7InSISvDIsZxhypC7+G/HXWQxPAxEKGyugkk6NkgLuC20vJ7m9ni4kjn5yRjpwumONBpw0mVyQ2dxyBWUwYYsRC17dqGSu6Bjm4RzJ4DdlvWr2U1sC3dKzsN2jmmRe3Vq1A/8cY89YmFn/a6nVQq8urlvvxX+llueVOzbO2lkt4lumnXQFJZGQl1VgNIXUdzY9NZ5WRtOFoN1rdnVlbURieRzAzO+RvllxstLdbHnidEkgkV5PAUqQX8y9p8wrAYnttcarZx7Qp3tL2vBA1z08Vjx2rszKEYsgJYBSSoXwiw6gOvNUDCSQBmszqiNrQ4uFja3vvpZXxsecw89zEnNcdek6cduccPPVeifbFbJYTX0/S9F0gxcL/7mllsieZWaKCR1XwiqFgPNuG8+YUbE9wuAqzV9PC4NkeAeBWERVhFtVMab6JVFclESiKze/VP9k/hW32D/Iw/EFqdufx8vwlRuvcV48lESqFF1b5Atka7ia5YbokEadmqTexHnCrj+euQ/VNSWsZAN+Z/rRSIBmSu41xKkrT8puUtvYRc5cPpz4Kje7nsRev08B11KpKKaqeGRC/4VrnhoWn5F/KHbbR6AzFPv+icjLDtRuDbuI4j0b6lbQ2PPRekc28Rx96tZIHaqYVq1kUD+WfZHdGy3cDL27CUdunwX9Wli38tbz9PVPQ1rQdHZf8An1WKYXavOlekN0UNKuRXIPCX0j8awVHqneB+yvj7Q8VJ2414A/tFe4x9keCpVqvSiJRFct4yzqq+EzALvxvJwN/VvqrQSclimc1sbnO0Az8FMHv0uLkW20LZTOXERniOiQNkIC4HRk6vhU3GHvwSDPiuZFM+CDrNFIcFsWF2YtqbcFYgV7ez2lEJG+hmhQEEjhLKCQM7s431bmxj230IWRzmVFVTSlo9JricvcFtuTcJS7tBcTsZeYxHDGvRSIxOV55twyRvwATnGTWaIEOaHndotfXOY+CUwxjDjzc453uL4fd+FH47l/mU9Nv2wL4R8HmCdPo81YST0J+JbQxM8qD0R6u+m++vipTe3EEN8yBrlyLcRCBI1aMxm3G4dLgB0ju7akF7WyWz00Gmi00UM0tIHkMALr4yTiviUA2FGrXVurY0tNGGzwwXUH+1QIvWN8QutrXFtLIRrhP2Uu2fdPJtW9SRiUdblHUk6dCBtO7hu0ripUbiZXA6Zrn6mGOPZ0EjB6V2kHfc65rVbSuHOybTLtvlmB3neBowD5hWNxPQt8VsKWNnlOXIdlp035qMHhUULd7l0eRFPKKQt+7HqGN51LaLggdZHH1Vsf8A8k34fhcYHOGxWhu91v8A+itHtC+i+b9ETXMmm4EglkTSI2KEEBwxwT4VYXPHRZE6rY09PJ128oY27CMLd442sttypZksTKECz3PN93YPSTKakBX9znMBmHbuPGs0+UeIDM2uoGzcD6wRucSxl+jvp7+W5XdkQslzpuJy0/cbDmUXEccYhOlZDwJ04OAOPXV0YOKzjnbRY6t7XQXhjszH2icyb7t9lqNl3iSW1rEZpLWaF2MLlSYJS7ggsRvBB3Z3isMbg5rW3sd3vU6qhfFPLLhEjHD0hf0m5blH9uRSJcyrNjnQ7a9ONJYnJIx1HOajTB2M4tVvaB0bqdhi7Nsr6rBrEpyURKIrF79U/wBk/hW32D/Iw/EFqdufx8vwlRyvcV48lEQVQovS/wAlOyO5dlwgjDzZmfqOZN6584QIPVXl226np6x5GgyH9f5upsTbNWu5e/KbDY6oYNM1zw45jiP/AOhHE/8AEevFSdl7ClqrPkyZx3nw/wDVR8oGQXB9sbWmu5mmnkLyN1nqHUqjgoHYK7+lpYqZgZELBRCSdVho5UggkEHIIOCCN4IPUazvaHCxRdd5A/K2V0wbQORwWfrHZzwHH7Q9fbXG7V/Tlry0o8W/+LOya2RXXpFjuIWXKvFMhGQQysjrg4I3EEGuQaXwyX0IOXG4UgkOC8m7XsGt7iWFvCidkPn0kjPr4163SzNmhbI3eLqARYrEqSqK5B4S+kfjWCo9U7wP2V8faHipO3GvAH9or3GPsjwVKtV6URKIqqcHI3EdY3EeigyKtcA5pBUjHLGTUJDb2xuAB9OUPOZAwHIzp1468VL60dcIvxWh8hs7AkcGdy+X/wAWusNuSRLMumORbjBkEq68spZgwwRvyxNYmzObf3qZPs6OUxkEtLNLG2S2EHLGZObYRQc7EoQSlCXZFGArdLHDcSMHFZBVEWNhcKI/YcTsTcbsJN8O6/HRa+LbTLDLDzUJjlcvgqTzbEacxHV0cDcM5qwTHCW2Galu2cwysmLnYmi2R1HvWWOVMvN45uLnRHzQn0nnubxpxnONWN2rGcVd1l1tBfS6jnYsRdfE7DfFh3XWiU4II3EcCOIqODbNbdzQ4WK313yqkkWT6KFZZl0SzKpEjqcahnOBqwMkDfUg1BINhmd61EWxo2Ob6Ti1puGk5A/4Wsm2k7QRwELoiZmXcdWXxnJzw3DqrCXktDeCnspWMndOCbuAB4ZLDq1SiFtZuUEzXndfRWbKncOj0UCYwSdxUYO/rNZTO4vxrXM2ZE2lNLmW/XW/30V645RM3NhYII445Od5tVYI8nDMnSyRjdgECrjOcrAZLFHslrcRdI4kjDcnMDgMljrtyXXOzaX7pVhKGBIOTkEDIwVPg9lW9M65J3rI7Z0JZG1txgtYjX/TvWxXllMGV+at+dC6HkKEtKgXTpfpcMYzpwTgdW6sgqiDew4KL5BiLS3G7De4FxYHXLJY9nykZEVGgglETFoucVjzWo6iFwwyud+DmrROQLW8Flm2Q17i5sjhiFnW3/TVam9unmkaSQ5d2LMe0msLnFxuVsqeBkEbY2aAWVmrVnSiqlEVi9+qf7J/CtvsH+Rh+ILU7c/j5fhKjle4rx5KIszY1sktxEkjqkbONbMdIVM9M5+zmo1W97IHOYLm2QHHcqjVdC5dfKm84NvY6ooANJk8GRwN2E641x6z5uFc3sz9PNYelqs3cNw8eJ+izPlvkFzGurAtksCVciURKoUUt5EcvLjZrBR9Jbk5aJju38TGf3D/AGPZWl2lsWGsGLsv4/8AqyMkLVX5Sr63u7pbu2bo3EYLqdzxyJ0WDr1btJzwO/BNW7EhngiNPMM2nI7iDwKSEE3CiNbwLGrkHhL6R+NYaj1TvA/ZXx9oeKk7ca8Af2ivcY+yPBUq1XpREoqFbteTjGwN3rG455vB1FA4jL57NR7Kz9AejxrUHajOuimw+7F77XstJWCxW2LgEomIJSxTEEpZMQO9UzSxTEEzSxTEL2umaWTEOKZomIKtLFMQ4qmaKtwrtrCZHRFxl2VFzuGWIAyfSauDSTZYJpmxsdIdALr6vbYxSPG2NUbsjY3jUrFTg9mRRzS02VIJmSxiRuhF81Zq1SLgpSyoXAalZWyrFriaOJSA0jBQTwGes1fGwvcGhR6upbTwuldoBdNp2yRSsiS86qnGvSUyRx6J37jupI3C4hWUU7p4xI5uG+dr3+yxasU1KIrN79U/2T+FbfYP8jD8QWp25/Hy/CVG69xXjyURKoiURKqiURKIlESiJVESqorkHhL6R+NYKj1TvA/ZXx9oeKk7ca8Af2ivcY+yPBUq1XpREAzuHE0GqtcQASV1WPYU3dC2+kdz9wm2ZtaeGy84W0atWecwOFbYRkODN1rLgHVsRiM2ePpMeh00tfTRRrkxMy20kUE0UF7z+SZNKmSMLpEauykAh8nSeNR4ewWggOvvW32i0OnbNKwuiw2yvkdb2HuV6xutF5d86sdndSIBEXA5qN9xc6sELrG8NjG81c11nuxWaTosc0RdSw9GTJG0nEBqRu5cFkW9nJNtG3F3FGGSF3MgKmO45sMyOxUYODjPXgDNVDSZRjGfHcVikmjiopOrPNi4DCdW31H97lj7Vu43t4jdXFvcSpcqfod7G3I+kQ9Bd2Rwq17m4RiIJvu4LNTQytmcKaNzGlhGfe3HUq5ymnmkhnZTDc2jEGJo9INoNWUBQKGU46Jzuqst8LrWLTw3LFs9kMc0YdijlGt9H/3osgXTyRJ3HzM1sLcLLadFZQ2gh3KkamIbpalJzj11fcuALLEW0WLomskIqsTX4riTUWvkOC1Me0Xttl27wlVkaeYc5pUuFAU4BIOAd3srDjLIGlvFT3UrKraMrJbkBoNr5KQG8I2utqqxrbypmSMImmRngMjM27OdWPYKzukPTYN1vwtaKdvk41JJL2mwNzkA62S1Ow42gsIpYZ7eCSWZ9bTHBZI8KsYOhujvJPDiKxRjDHcEDPeplaemq3xyMc8NaLBu4necxmr6zRI+1ZLcRsirE0RChkUswJKAjG5iceirrtBkc1Y3RyvbSRT3BJcDnnb/AOL4TaMjfNdwxBmklkjd9KZdBMigNuxuDEZ476p0jrRvvmVcaWNrqqAXwtaHAX0NivpdrZv77nJo4pwXitZZFUJHpmbIJC4BK7tZBPnqoku9wJz3K11HakgLGFzMnPAOZyH+2C0XK4Ta4+6IlWTm8c6hDLcDJxJldxODj8awVGK4xD/K22x+hwv6FxIv2TkW+5XtkXJttnyXEWBM9ysIfAJRBHzh05BwSdx81VjJZCXDisVXGKmvbBJ2A3Fbib2z8Fv9m3B7s2bOuFe7TTPhVw5R9JbGNxOF3jHCpDXHGw8RmtVNEOrVMJ0jN256X3KE7cu3luJGc5bURwC7lOBuAA4AVAlJLiTxXTbNhZFTMDBlYH+yM1g1jWwSiKxe/VP9k/hW32D/ACMPxBanbn8fL8JUcr3FePJREoiURKIlESiJREoiURKIrkHhL6R+NYKj1TvA/ZXx9oeKk7ca8Af2ivcY+yPBUq1XpRFlbKuVinikdSyxurlQcatJzjPpFXxuDXAlRauF8sLo2GxII5q/JtZjed1fv89zuP59QXPZjdVxlPSY/esAoGik6t/+tvpqtncbatZjKJrZwjzGZGjZBKpYYaNiykMhOT5qyumjdcEb7qA3Z1XCGGKQXDcJBGR4HXVLjlJHNNKZ4MwyRpGoVhzsQixoKSMpydxzkDOfNVTUNcTiGRyRmyZoYmdC/wBJpLsx6JvqLD6Ko5TrHJbcxERDaq6qrtqeQS553WwAAzncAMD+1U6wARhGQ+qeR3yRydM703kG4FgLaKxc7ZhSNI7aFgizCZjMVkLMowqblA0Aes1QzNAAYMr3WSLZ1Q57pKh4Li3CMOQA4+KvT7et1SfueCRJLpSsmt1aONWbUyxKFBOeALcKuM7AHYRmVZHsypc+Pp3gtjNxYZnhe6uWvKO3R0uBbMLqNNI0uq25YIY+cKhdWcHeucH+9VE8Ydjw5/RY5Nk1T2GAyDoyb5gl2t7cFqbjamqzit9JzHI7ls8deN2MbsYrC6UGMNWxhoiyqfPfItAt4LYnlOPnFLzmjhABo1bziLmuOPXwq4z3kxqL5Kd1E0uLU3v/AHdWNn7WhNuILmKR0SQyRmNwjAsAHRsqegcA5G8fhVkzMOF433V1RQVAm6amcASMJuOG/wAV9y8pNfdhaMA3YUAKcCMIwIHDfuAHV21Qz3xZaqjNklvQWd6skm++6sLtvEVogTfayPJknc+qRXA4bvBx11TphhaLaLKdnOMsz7+sbbwyssqfbds887NbPzVyMv01MqSazJriYrgDfjSR66v6aO5yyKjN2dVtiY1sgxM0yyItaxz+qw9t7USVIYokZIbdWCa21uxdtTMxAAGT1DcKsllDgABkFKoaKSF75ZXAufa9shlpZfWyNqRpDJbzxu8MjK4MbBZI5FBGpdQIOQcEGkcjQ0tcLhUraKV8zZ4CA8C2ehCyjylUXdtKkRWG1AWOPVlioySWbHhMTk7qv6wMbSBkFHbsmTq0sb3enIbk7lobmXW7Nw1MTjsyc1HebklbiCPo42tO4Aclbq1Zkois3v1T/ZP4Vt9g/wAjD8QWp25/Hy/CVG69xXjyURKIlESiJREoiURKIlESiK5B4S+kfjWCo9U7wP2V8faHipO3GvAH9or3GPsjwV6ws3mlSKMZdzhRw3+c9VGMLjYLHUVDIIzI/QL62jYvBK0UgAdDggHI3gEYI4jBBqr2FjsJVtNVR1EQlZoVjVYpF0oqXSq2TEFlbSsHt5WikADpjIBzxAYbx5iKq9hYbFYaapZURCVmh/8AixatWe6UsqYlfsrVppEjTGp2Crk4GScDJ6quawuIAWKeoZDG6R+gFyrc0RRip4qSD6QcGqEWNleyRr2hw0Oa+Kor1utncl554VlXmgjEgF5ETJXccBjWdlO5zcWS1dRteCCUxODiRwF9VhbV2TLauEmTSSNSnIZWXtVhkEVZJE6M5qTS10NU0uiOmvELCrHZSgQUomIL6RMkAcScD10AubKjnhoLjuWwn2FMjTqwXNsAZekN2SANPjceqsphcL+5QmbSheIyL+nplw4rW1iU7EEomIJilkxBKJiCUS6s3v1b/ZP4Vt9g/wAlD8QWr25/Hy/CVG69xXjyURKIlESiJREoiURKIlESiK5B4S+kfjWCo9U7wP2V8faHipO3GvAH9or3GPsjwUi5GQkG4nAJMFu2jAyeclHNpuHpY+qpFM3Vw3D6rSbZkaejgOQc4X8BmVl7c2c1w+z2IZTcxxwuSMMHjcQsxz14Kn1VfIwvLCd+SjUVS2nZUsbazCXDhYi6x9sXNpm5gFusXMkrbyLrZ2ZH0sJiWIYMATnAxVJHRZtta2nFZKWKs/4psZdi7YOgB0sPd9VstlbOjuInVbLTAtuzLcOGWYyqmosG1YZdWeiBjFZGMa4EBuVtd91CnqZoJGuM13l9iwZtw3tnlkVrFWG2tbcyW6Stc6mdnLApGr6AsWkjS24nUc+vqxjDG1ptclTZDPVVEoZIWiPQDebXN+IW+2hskTbSv5Oa54wIhSInAd2VFXXgjKgaiRnfisrmYpXutey18dU6Kgp48eEOJu4agAnTxVg7AjN5Yc5brF3QGE0IJ0ho8jK9IlQw0tjNU6Jpkbca6hXtr5RSzhjycFsLt9jx8FgWb20ltcyGzQdyGMx4d8yCRimJzq6e8Bt2ns3CqAxlriW9lZntq2TRMEx/5BnplYX9HLJXRYQzS7Nk5hEF05WWNNQjOiUR5UE5XI89UDWOcwgWuhmngiqosZdgAwk65i+axltora3muDAkrG6aCJZNRjRVBZmKggseA3ndVMLY2l5F87LKZJqqaOBry0YA4kak+K0u22gM2q3BWNlU6TnoMQNagneQDnBqNLgxXYtvs8VAhw1HaBIvxG4qSps0T7JtQZ4YdM0xzKxUNnHg4BqVgDoG3NlpHVDoNpzEMc7JvZGmS+9qbM1ybNstRZADiYEFZFlcM3NHJ6KhcDPsq57LljFipaosZVVYFnd3gQLC/im3ti/6S4c2a2xgdeYZSSZI2fQRJljqYDS2rdxqksYLXHDa2iUVa8VEbGyl+MHECMgbXy9yQ2EU9vcFLLm7eO3aSGdtSzPIiqckliHUktwGAMVUND2H0bADIqjqiWGeMGa73PAc0ZtAPAWy+6xY0gtYrQPAkjXI5yV2LB0QyaUEODhSAM5IOTVgwMDMr31Wd5qKqSdzZC0R3AA0OWd+Ky9u2MclztZ3XLRBWQ5PRJdQTuPZ21e8AmRYqSeRkVGxpsHXv77K3HHbRSWEfckbm6ii51nLk/SOUJjww0t1539XCqWY0sbbUI51TK2ok6Ujo3GwHu4+5U2XsHC3UkVsty0VyYI0fJVVBYs7gMuo4CqN/E5qjYbYiBexsrqivL3QxySFgLMTiNb8N9ll978K30iiFS5tRNDbO3RMzYBjJzlgCGOnO/1Vf0TBIct1wPesB2hO+kaS8gYy1zwM8O4/3xstZHa28t7bRzQG2ZiRcxnVHGSM82Y9RLKGwAers7axWY6QBwtx/wAKWZqiKklfFJjAtgOptvvluWPyljCJolsu5bgP0TGGETxYOQSzEMwOOkONUnAAsW2Pu4LLst73PvHNjZbMHUO5aKLXv1T/AGT+FTNg/wAlD8QUrbX8fL8Kjde4ryBKIlESiJREoiURKIlESiJRFcg8JfSPxrBUeqd4H7K+PtDxUnbjXgD+0V7jH2R4LfWW2hBYNHDI6XEs4Z2QshWNFwoDjHFjnFZ2yhkWFpzJWmmoTU1wfK0GNrbC+dz4LKtuU2bVOekkknt7pJoixZiyDGtC5zjeM76vbOMADtQbqPNsotqHdC0BjmFp9x3Gy+Nqy2X+pljcyyXGeajaMqYC762ZmO4kbwMdtHmIXde9/oq08deeiicMIZqQe1bTL3rcNt20N01wbiTTNbmER82x7nzGF3nOCuV4L42eqspljLsRO6ygCgrBAIhGLh+IuuPSsf8AdVplubae1gSaZo3ti64EZfno2fWNJHgtxG/trDije0Am1vqtg6KrhnkfEwOEgG+1jb6rMu9uwTXV6GZlgu0RQ+ksUaMIVLJxIypBxVxmYXuF8jvWBuzqhlNAQ0F8ZJw31usfZt/aW13aGMlkg1GabQymVm1Ywh34UEAVRskbZG2N7b1klpquop5sYsXWwtvpb3+9a7Z20ES1vI2J1T81o3HfokLNk9W6sYkaGvHFTJKWV09O8DJgN+VlsLLbUSfNuSf9LI7S9E7g0wcY8bd2VeyVowe7VR6iimf1qw7YGH+hZUjv4J4JoJZTEDctPFJoLqQwKlWUbxuwaB7HgtcbZ3VHU1TBMyaJmL0A1wvY+K1G3ZoWm/064iVVUHGkuVGGdh1Fjk1gmLS70dFs9nRzsh/5zdxJPh7v6WVe7RRtn28AJ5yOWRmGDgB8acHrq9zwYmt4KPDSyNr5ZiPRIAH9LLttvJHFs9gSZLSSQuuDvR5A40nhwyPWKyCYBrDwUSTZ0kklQ0izZALH3j3L42gbJFlaNzcSTSKyBo2j5lA5ZwxJwzMMLu3ddVe6IXINyTdIY66RzQ9uBrWkHMG5ta+XDVbq62zZvcXExuZD3VA0SrzTf6cMo3HfvAKgAL21k6WMuJLtRZa9lDWNijjEQ9B2Im49LP8A3VapL22mhtTNK0clquhowhbnUD600ONynGQc+n04w+Nwbc2spzqerhlmbEwFsmd72sbWN1ev9vQvJtJgxxcqoi6J34dSc9m4HjQzNJf79FbDs+draUEdgnFnosS42tG0+z3BOm3jgWTcdxjkLNjt3dlUMrcTDwWaOimENQ0jN5JGfFXRtGCdLmCWQxJJdG4ik0FxnpqVdRvGVYY89V6Rjw5pNrm6xGkqIDFNGwOIZgc2/wBv7VlpLF52TDRxcyEimCsSJVxmV4wckN0t3Vuql4S4j3a+9Zejr2wtdq7ESWm3ZP8A1v7ll3+1rZ+5IZXkuo4ec52UhkYiTwVTJ1EJgHfx6qudJGcLXG9t6wQ0VU0SyxtEZdazciMtd1s1Zv8AaEUdi1sly1yXkVlJRkWFVByF1nOWzjA3VSR7RHgBuslNSzPrBUOjEYAsQCDfkone/Vv9k1L2D/Iw/Epm2/4+b4VG69xXj6URKIlESiJREoiURKIlESiL7iOCD2EVhmaXRuA4FXsIDgSt4dpx+MfYa8ld+kdpEkhrfmC9OZ+qdnhoBJ5FU+c4/GPsNU80dp91vzBV86dnd48inznH4x9hqvmjtPut+YJ507O7x5FPnOPxj7DVPNHafdb8wVPOjZ3ePylPnOPxj7DTzR2n3W/ME86dnH/sflKfOcfjH2GnmjtPut+YKvnTs/vH5SnznH4x9hp5o7T7rfmCedOz+8flKfOcfjH2GnmjtPut+YJ507O7x+Up85x+MfYaeaO0+635gqedOzu8flKfOcfjH2GnmjtPut+YKvnTs/vH5SnznH4x9hp5o7T7rfmCof1Ts7vH5SnznH4x9hp5o7T7rfmCr51bO7x5FPnOPxj7DTzQ2n3W/ME86tnd48inznH4x9hp5o7T7rfmCedWz+8flKfOcfjH2GnmjtPut+YKnnRs7vH5SnznH4x9hp5o7T7rfmCr507P7x+Up85x+MfYaeaO0+635gqedOzu8flKfOcfjH2GnmjtPut+YKvnTs7vH5SnznH4x9hp5obT7rfmCedOzu8eRT5zj8Y+w080dp91vzBPOnZ3ePylPnOPxj7DTzR2n3W/ME86dnd48inznH4x9hp5o7T7rfmCedOzu8flKfOcfjH2GnmhtPut+YJ51bO7x+Uq3c7QRkYA7yMDcan7L/TO0Kesile0WBufSCg7T/UdDUUkkTCbkZZL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1714500"/>
            <a:ext cx="587692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955" y="4725241"/>
            <a:ext cx="3005370" cy="182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6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595</Words>
  <Application>Microsoft Office PowerPoint</Application>
  <PresentationFormat>Widescreen</PresentationFormat>
  <Paragraphs>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Testing Anxiety</vt:lpstr>
      <vt:lpstr>What is Testing Anxiety?</vt:lpstr>
      <vt:lpstr>Is it normal?</vt:lpstr>
      <vt:lpstr>Symptoms and What You See</vt:lpstr>
      <vt:lpstr>Tearing yourself down beforehand</vt:lpstr>
      <vt:lpstr>Helping Your Student Change Their Inner Dialogue</vt:lpstr>
      <vt:lpstr>Praise for Effort v.s. Praise for Ability</vt:lpstr>
      <vt:lpstr>Why is praising ability so important?</vt:lpstr>
      <vt:lpstr>What does STAAR look like?</vt:lpstr>
      <vt:lpstr>What does IOWA look like?</vt:lpstr>
      <vt:lpstr>Building Endurance and Making it to the Finish Line</vt:lpstr>
      <vt:lpstr>Pacing Yourself</vt:lpstr>
      <vt:lpstr>Test Taking Tips</vt:lpstr>
      <vt:lpstr>Testing in the Real World</vt:lpstr>
      <vt:lpstr>Resources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Anxiety</dc:title>
  <dc:creator>Zatzkin, Erica M</dc:creator>
  <cp:lastModifiedBy>Babaian, Monica S</cp:lastModifiedBy>
  <cp:revision>20</cp:revision>
  <dcterms:created xsi:type="dcterms:W3CDTF">2015-02-24T14:30:39Z</dcterms:created>
  <dcterms:modified xsi:type="dcterms:W3CDTF">2015-03-02T21:05:41Z</dcterms:modified>
</cp:coreProperties>
</file>