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5" r:id="rId4"/>
    <p:sldId id="271" r:id="rId5"/>
    <p:sldId id="268" r:id="rId6"/>
    <p:sldId id="273" r:id="rId7"/>
    <p:sldId id="258" r:id="rId8"/>
    <p:sldId id="270" r:id="rId9"/>
    <p:sldId id="272" r:id="rId10"/>
    <p:sldId id="260" r:id="rId11"/>
    <p:sldId id="266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296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red and white logo with a bird&#10;&#10;Description automatically generated">
            <a:extLst>
              <a:ext uri="{FF2B5EF4-FFF2-40B4-BE49-F238E27FC236}">
                <a16:creationId xmlns:a16="http://schemas.microsoft.com/office/drawing/2014/main" id="{789B49A8-D5B4-ABE4-98A2-972AF8BF31B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FF0D81-D0A5-7156-947F-1FAEE4706E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724B88-394B-CE43-5AD2-B3C9CD7463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F2A9A8-1BCB-0985-0C3F-A7FFF0356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9C0D-3CB2-4C40-BA4E-5525E88E96E4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A849E5-6DB0-FCA8-B19C-6E0B9E21A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5C5E46-7A57-619F-4595-628CB64F7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13D0D-3532-824D-AA1F-A6E073CB0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65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8E293-2CA7-3796-2CCD-DCA7049FE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E988BC-94FB-55B7-EA8E-2F0248A1C2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C5124-2B06-2436-9D0F-CDB5C1980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9C0D-3CB2-4C40-BA4E-5525E88E96E4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8D2143-8789-1191-B6CB-26776C543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D5F198-800C-121C-9AA5-5EF5AD586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13D0D-3532-824D-AA1F-A6E073CB0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157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567FA9-2B7C-D288-AAA6-B50E31E91C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E3FF51-80CC-DDBC-F5C3-8491875AE1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6C653-5146-5A6B-3DF5-031719AFB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9C0D-3CB2-4C40-BA4E-5525E88E96E4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17734-FF3B-13A1-30AD-68DD2AB10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17A820-61DE-90C6-024A-8F325AB62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13D0D-3532-824D-AA1F-A6E073CB0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952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D8C68-A789-4A14-7AE5-F42E791CB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34BE0D-9DB5-76EC-0043-4CD18E372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702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80D0F7-C6F8-7B8D-2D6A-F38E6A3EC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9C0D-3CB2-4C40-BA4E-5525E88E96E4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A72E8-3135-114A-A0B1-F0ED4C575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351716-4785-2324-9AF3-DE57A5521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13D0D-3532-824D-AA1F-A6E073CB0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34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ACECD-FCE6-1553-A429-7BA1D4495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6263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BED846-B64D-CE76-538E-ECCC24C758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45598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367C5E-50DE-8F83-79A1-9A59B78B8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9C0D-3CB2-4C40-BA4E-5525E88E96E4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24B3EA-D8D1-D314-472E-D4AF681B9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3B2A80-361B-91FE-20AD-EC0C0E72E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13D0D-3532-824D-AA1F-A6E073CB0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657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A0E3F-CF41-C4DE-15D3-F097E809C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E3CBB-B2F1-4607-C0D9-545D5F3CC3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60500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3DF43D-A348-A92E-B6AC-1A20C096D3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60500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82CD53-17A1-D552-AEDD-AC10AA2C7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9C0D-3CB2-4C40-BA4E-5525E88E96E4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1817A0-775C-8451-3BA2-0C43AB5C0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309564-8B24-699A-6A76-A64AE9A8B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13D0D-3532-824D-AA1F-A6E073CB0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652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195EC-376E-D0EE-B6F2-824283AD8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7424AC-AE06-456D-29B0-79FC4BEDF2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4525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885D1A-80F2-F846-808B-26D2A660C7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22764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3C7DA4-5D1C-492D-FC65-16D0D8B832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0612" y="14525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31F34F-3479-BC9D-3299-8D096FDBBF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0612" y="22764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832A95-DF5D-9412-A7A4-3FD0A7934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9C0D-3CB2-4C40-BA4E-5525E88E96E4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D5C0F3-ED74-BC83-18DE-D13CA3905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A4E3C1-A036-3FC1-C122-0F930BB36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13D0D-3532-824D-AA1F-A6E073CB0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331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6E431-2C55-623D-0E81-F5AD75741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337DBC-A31A-DEE1-1D7F-A1AEC8F24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9C0D-3CB2-4C40-BA4E-5525E88E96E4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3E9CB8-8708-AB88-F0C3-78A2FFD42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B484E5-AC2E-210D-9DBC-A9583F293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13D0D-3532-824D-AA1F-A6E073CB0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241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D74698-5AF7-8691-C7A4-FB69592D3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9C0D-3CB2-4C40-BA4E-5525E88E96E4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8BDD5E-B722-8C2F-684D-9AE323EA4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006E6C-A938-4485-DC98-C07DDADE8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13D0D-3532-824D-AA1F-A6E073CB0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285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B7CA8-128D-F7A7-F8A0-6AA1DCFA3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6685E-661D-810C-2450-06474DECB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57F989-A358-048F-F2D2-552EDCA411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4A2B69-CF35-4896-CA7B-1C889C9D7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9C0D-3CB2-4C40-BA4E-5525E88E96E4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A601B8-3FC1-A57A-6FBC-C0FEB2CD7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FFAEAF-3279-680E-A95A-FE83C20C0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13D0D-3532-824D-AA1F-A6E073CB0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393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9062B-A6F7-24CC-48D0-17C7AD65B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B98A46-749A-396B-D215-E7F108439F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FB11A8-19BF-88AF-F03E-855588FE0F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AF63EC-CFF5-2D0B-0901-342B771B5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9C0D-3CB2-4C40-BA4E-5525E88E96E4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80592F-8303-DD7E-8117-12FD6498F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C36919-CCAE-47B7-5E6B-643512C3C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13D0D-3532-824D-AA1F-A6E073CB0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078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red and white logo with a bird&#10;&#10;Description automatically generated">
            <a:extLst>
              <a:ext uri="{FF2B5EF4-FFF2-40B4-BE49-F238E27FC236}">
                <a16:creationId xmlns:a16="http://schemas.microsoft.com/office/drawing/2014/main" id="{B10ACD89-EDA8-9CF0-CD94-0AF1CF1F0AEF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1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1824A5-1BFD-E98F-F7E2-9A0860690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39217B-1726-4361-1F06-0FDABD1CC4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060482-91C1-F071-0B1B-3675C99ECB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F9C0D-3CB2-4C40-BA4E-5525E88E96E4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D635AD-0579-EFE2-0554-C5D0D79E3C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BE8E25-2D51-CFD0-CABD-3023F7A301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13D0D-3532-824D-AA1F-A6E073CB0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482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7BB9B-149C-6E3F-D5AF-E3EC0E213B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84123"/>
          </a:xfrm>
        </p:spPr>
        <p:txBody>
          <a:bodyPr>
            <a:normAutofit/>
          </a:bodyPr>
          <a:lstStyle/>
          <a:p>
            <a:r>
              <a:rPr lang="en-US" b="1" dirty="0">
                <a:latin typeface="Aptos Black" panose="020B0604020202020204" pitchFamily="34" charset="0"/>
              </a:rPr>
              <a:t>23-24 </a:t>
            </a:r>
            <a:br>
              <a:rPr lang="en-US" b="1" dirty="0">
                <a:latin typeface="Aptos Black" panose="020B0604020202020204" pitchFamily="34" charset="0"/>
              </a:rPr>
            </a:br>
            <a:r>
              <a:rPr lang="en-US" b="1" dirty="0">
                <a:latin typeface="Aptos Black" panose="020B0604020202020204" pitchFamily="34" charset="0"/>
              </a:rPr>
              <a:t>NHECHS SDMC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B06AA1-9DF6-F4FC-7E01-ADBCE543A5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solidFill>
            <a:schemeClr val="tx1"/>
          </a:solidFill>
        </p:spPr>
        <p:txBody>
          <a:bodyPr>
            <a:normAutofit fontScale="77500" lnSpcReduction="20000"/>
          </a:bodyPr>
          <a:lstStyle/>
          <a:p>
            <a:r>
              <a:rPr lang="en-US" sz="4800" dirty="0">
                <a:solidFill>
                  <a:schemeClr val="bg1"/>
                </a:solidFill>
                <a:latin typeface="Aptos Black" panose="020B0004020202020204" pitchFamily="34" charset="0"/>
              </a:rPr>
              <a:t>Virtual Initial Meeting with</a:t>
            </a:r>
          </a:p>
          <a:p>
            <a:r>
              <a:rPr lang="en-US" sz="4800" dirty="0">
                <a:solidFill>
                  <a:schemeClr val="bg1"/>
                </a:solidFill>
                <a:latin typeface="Aptos Black" panose="020B0004020202020204" pitchFamily="34" charset="0"/>
              </a:rPr>
              <a:t>Dr. Brooks</a:t>
            </a:r>
          </a:p>
          <a:p>
            <a:r>
              <a:rPr lang="en-US" sz="4800" dirty="0">
                <a:solidFill>
                  <a:schemeClr val="bg1"/>
                </a:solidFill>
                <a:latin typeface="Aptos Black" panose="020B0004020202020204" pitchFamily="34" charset="0"/>
              </a:rPr>
              <a:t>9.5.23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3F863E4-8AA1-2060-E17B-4E9429D19A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1734" y="4234695"/>
            <a:ext cx="2183359" cy="962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658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8B77F5-78F4-4379-5FCD-8FE89C79D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Update – Math 1316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26503504-C735-9079-D6F4-BBCA9E8542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16755" y="497693"/>
            <a:ext cx="5088566" cy="5012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888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F61EB-A715-A414-D3B7-5502673F7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QUARTERLY MEETING 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AA2E46-5175-1C37-73EA-881D0A1F8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2286000" algn="l"/>
              </a:tabLst>
            </a:pP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tabLst>
                <a:tab pos="2286000" algn="l"/>
              </a:tabLs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Tues, Sept 5, 2023	First Quarter</a:t>
            </a:r>
          </a:p>
          <a:p>
            <a:pPr marL="457200" lvl="1" indent="0">
              <a:spcBef>
                <a:spcPts val="0"/>
              </a:spcBef>
              <a:tabLst>
                <a:tab pos="2286000" algn="l"/>
              </a:tabLst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School Action Plan and Budget Review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tabLst>
                <a:tab pos="2286000" algn="l"/>
              </a:tabLs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Tues, Nov 14, 2023	Second Quarter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tabLst>
                <a:tab pos="2286000" algn="l"/>
              </a:tabLs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Tues, Feb 13, 2023	Third Quarter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tabLst>
                <a:tab pos="2286000" algn="l"/>
              </a:tabLs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Tues, Apr 16, 2023	Fourth Quarter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tabLst>
                <a:tab pos="2286000" algn="l"/>
              </a:tabLs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Tues, May 14, 2023	Final Meeting/Voting on Waivers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428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4435B1-C510-1640-29B5-92CBD9D80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FOR SDMC MEMBERS</a:t>
            </a:r>
            <a:endParaRPr lang="en-US" sz="2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C01FBC0-3ED6-DEC7-41AA-3A209E0603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38600" y="1330747"/>
            <a:ext cx="7188199" cy="419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532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E7DB5-E7EA-BB4A-492B-BBA062BB5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8098-21A3-7A75-5529-E5BFA3EC70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Welcome &amp; Introductions</a:t>
            </a:r>
          </a:p>
          <a:p>
            <a:r>
              <a:rPr lang="en-US" sz="2000" dirty="0"/>
              <a:t>Core Values</a:t>
            </a:r>
          </a:p>
          <a:p>
            <a:r>
              <a:rPr lang="en-US" sz="2000" dirty="0"/>
              <a:t>Purpose of Meeting</a:t>
            </a:r>
          </a:p>
          <a:p>
            <a:r>
              <a:rPr lang="en-US" sz="2000" dirty="0"/>
              <a:t>22-23 Celebrations</a:t>
            </a:r>
          </a:p>
          <a:p>
            <a:r>
              <a:rPr lang="en-US" sz="2000" dirty="0"/>
              <a:t>School Action Plan Goals</a:t>
            </a:r>
          </a:p>
          <a:p>
            <a:r>
              <a:rPr lang="en-US" sz="2000" dirty="0"/>
              <a:t>Budget/Enrollment Update</a:t>
            </a:r>
          </a:p>
          <a:p>
            <a:r>
              <a:rPr lang="en-US" sz="2000" dirty="0"/>
              <a:t>Staffing and Class updates</a:t>
            </a:r>
          </a:p>
          <a:p>
            <a:r>
              <a:rPr lang="en-US" sz="2000" dirty="0"/>
              <a:t>Quarterly Meeting Dates</a:t>
            </a:r>
          </a:p>
          <a:p>
            <a:r>
              <a:rPr lang="en-US" sz="2000" dirty="0"/>
              <a:t>Questions</a:t>
            </a:r>
          </a:p>
          <a:p>
            <a:r>
              <a:rPr lang="en-US" sz="2000" dirty="0"/>
              <a:t>Next Step/Closure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317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73AF66-1D06-77B2-7BA0-429F138D0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 b="1">
                <a:solidFill>
                  <a:srgbClr val="FFFFFF"/>
                </a:solidFill>
              </a:rPr>
              <a:t>NHECHS CORE VALUES	</a:t>
            </a:r>
          </a:p>
        </p:txBody>
      </p:sp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1BDD7066-FDE3-DCF3-C99E-181E607FC5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4501701"/>
              </p:ext>
            </p:extLst>
          </p:nvPr>
        </p:nvGraphicFramePr>
        <p:xfrm>
          <a:off x="809151" y="2112579"/>
          <a:ext cx="10597640" cy="4213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4350">
                  <a:extLst>
                    <a:ext uri="{9D8B030D-6E8A-4147-A177-3AD203B41FA5}">
                      <a16:colId xmlns:a16="http://schemas.microsoft.com/office/drawing/2014/main" val="2616676101"/>
                    </a:ext>
                  </a:extLst>
                </a:gridCol>
                <a:gridCol w="8333290">
                  <a:extLst>
                    <a:ext uri="{9D8B030D-6E8A-4147-A177-3AD203B41FA5}">
                      <a16:colId xmlns:a16="http://schemas.microsoft.com/office/drawing/2014/main" val="1132018173"/>
                    </a:ext>
                  </a:extLst>
                </a:gridCol>
              </a:tblGrid>
              <a:tr h="463915">
                <a:tc>
                  <a:txBody>
                    <a:bodyPr/>
                    <a:lstStyle/>
                    <a:p>
                      <a:r>
                        <a:rPr lang="en-US" sz="2100"/>
                        <a:t>NHECHS</a:t>
                      </a:r>
                    </a:p>
                  </a:txBody>
                  <a:tcPr marL="105435" marR="105435" marT="52718" marB="52718"/>
                </a:tc>
                <a:tc>
                  <a:txBody>
                    <a:bodyPr/>
                    <a:lstStyle/>
                    <a:p>
                      <a:endParaRPr lang="en-US" sz="2100"/>
                    </a:p>
                  </a:txBody>
                  <a:tcPr marL="105435" marR="105435" marT="52718" marB="52718"/>
                </a:tc>
                <a:extLst>
                  <a:ext uri="{0D108BD9-81ED-4DB2-BD59-A6C34878D82A}">
                    <a16:rowId xmlns:a16="http://schemas.microsoft.com/office/drawing/2014/main" val="1699641552"/>
                  </a:ext>
                </a:extLst>
              </a:tr>
              <a:tr h="534205">
                <a:tc>
                  <a:txBody>
                    <a:bodyPr/>
                    <a:lstStyle/>
                    <a:p>
                      <a:r>
                        <a:rPr lang="en-US" sz="2100" b="1"/>
                        <a:t>Vision</a:t>
                      </a:r>
                    </a:p>
                  </a:txBody>
                  <a:tcPr marL="105435" marR="105435" marT="52718" marB="52718"/>
                </a:tc>
                <a:tc>
                  <a:txBody>
                    <a:bodyPr/>
                    <a:lstStyle/>
                    <a:p>
                      <a:r>
                        <a:rPr lang="en-US" sz="1300"/>
                        <a:t>We envision a world-class learning institution developing a community of holistic leaders who will demand-and-then realize-endless opportunities for themselves and their community</a:t>
                      </a:r>
                    </a:p>
                  </a:txBody>
                  <a:tcPr marL="105435" marR="105435" marT="52718" marB="52718"/>
                </a:tc>
                <a:extLst>
                  <a:ext uri="{0D108BD9-81ED-4DB2-BD59-A6C34878D82A}">
                    <a16:rowId xmlns:a16="http://schemas.microsoft.com/office/drawing/2014/main" val="1795853667"/>
                  </a:ext>
                </a:extLst>
              </a:tr>
              <a:tr h="534205">
                <a:tc>
                  <a:txBody>
                    <a:bodyPr/>
                    <a:lstStyle/>
                    <a:p>
                      <a:r>
                        <a:rPr lang="en-US" sz="2100" b="1"/>
                        <a:t>Mission</a:t>
                      </a:r>
                    </a:p>
                  </a:txBody>
                  <a:tcPr marL="105435" marR="105435" marT="52718" marB="52718"/>
                </a:tc>
                <a:tc>
                  <a:txBody>
                    <a:bodyPr/>
                    <a:lstStyle/>
                    <a:p>
                      <a:r>
                        <a:rPr lang="en-US" sz="1300"/>
                        <a:t>It is our mission to deliver the highest quality educational experience by maintaining a college culture within a diverse, supportive, public high school</a:t>
                      </a:r>
                    </a:p>
                  </a:txBody>
                  <a:tcPr marL="105435" marR="105435" marT="52718" marB="52718"/>
                </a:tc>
                <a:extLst>
                  <a:ext uri="{0D108BD9-81ED-4DB2-BD59-A6C34878D82A}">
                    <a16:rowId xmlns:a16="http://schemas.microsoft.com/office/drawing/2014/main" val="3653056486"/>
                  </a:ext>
                </a:extLst>
              </a:tr>
              <a:tr h="2660481">
                <a:tc>
                  <a:txBody>
                    <a:bodyPr/>
                    <a:lstStyle/>
                    <a:p>
                      <a:r>
                        <a:rPr lang="en-US" sz="2100" b="1"/>
                        <a:t>Core Values</a:t>
                      </a:r>
                    </a:p>
                  </a:txBody>
                  <a:tcPr marL="105435" marR="105435" marT="52718" marB="52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/>
                        <a:t>Opportunity</a:t>
                      </a:r>
                      <a:r>
                        <a:rPr lang="en-US" sz="1300"/>
                        <a:t>: </a:t>
                      </a:r>
                    </a:p>
                    <a:p>
                      <a:r>
                        <a:rPr lang="en-US" sz="1300"/>
                        <a:t>Every student has the access and opportunity to a high- quality learning environment to yield positive outcomes for their future.</a:t>
                      </a:r>
                    </a:p>
                    <a:p>
                      <a:pPr algn="ctr"/>
                      <a:r>
                        <a:rPr lang="en-US" sz="1300" b="1"/>
                        <a:t>Perseverance</a:t>
                      </a:r>
                      <a:r>
                        <a:rPr lang="en-US" sz="1300"/>
                        <a:t>: </a:t>
                      </a:r>
                    </a:p>
                    <a:p>
                      <a:r>
                        <a:rPr lang="en-US" sz="1300"/>
                        <a:t>The growth mindset must exist with all members of the NHECHS community.</a:t>
                      </a:r>
                    </a:p>
                    <a:p>
                      <a:pPr algn="ctr"/>
                      <a:r>
                        <a:rPr lang="en-US" sz="1300" b="1"/>
                        <a:t>Leadership</a:t>
                      </a:r>
                      <a:r>
                        <a:rPr lang="en-US" sz="1300"/>
                        <a:t>: </a:t>
                      </a:r>
                    </a:p>
                    <a:p>
                      <a:r>
                        <a:rPr lang="en-US" sz="1300"/>
                        <a:t>Faculty, staff, and students will develop leadership skills necessary for a highly effective school environment.</a:t>
                      </a:r>
                    </a:p>
                    <a:p>
                      <a:pPr algn="ctr"/>
                      <a:r>
                        <a:rPr lang="en-US" sz="1300" b="1"/>
                        <a:t>Scholarship</a:t>
                      </a:r>
                      <a:r>
                        <a:rPr lang="en-US" sz="1300"/>
                        <a:t>: </a:t>
                      </a:r>
                    </a:p>
                    <a:p>
                      <a:r>
                        <a:rPr lang="en-US" sz="1300"/>
                        <a:t>Through the application of researched-based practices and community engagement, we will foster a culture of academic excellence.</a:t>
                      </a:r>
                    </a:p>
                    <a:p>
                      <a:pPr algn="ctr"/>
                      <a:r>
                        <a:rPr lang="en-US" sz="1300" b="1"/>
                        <a:t>Diversity</a:t>
                      </a:r>
                      <a:r>
                        <a:rPr lang="en-US" sz="1300"/>
                        <a:t>: </a:t>
                      </a:r>
                    </a:p>
                    <a:p>
                      <a:r>
                        <a:rPr lang="en-US" sz="1300"/>
                        <a:t>We value all individuals and ensure an equitable and positive educational experience for all.</a:t>
                      </a:r>
                    </a:p>
                    <a:p>
                      <a:endParaRPr lang="en-US" sz="1300"/>
                    </a:p>
                  </a:txBody>
                  <a:tcPr marL="105435" marR="105435" marT="52718" marB="52718"/>
                </a:tc>
                <a:extLst>
                  <a:ext uri="{0D108BD9-81ED-4DB2-BD59-A6C34878D82A}">
                    <a16:rowId xmlns:a16="http://schemas.microsoft.com/office/drawing/2014/main" val="29846173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1757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292C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CC7556-0F28-2EDC-0869-BF1AAC34E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PURPOSE</a:t>
            </a:r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A0AEF088-6F3B-9065-56AF-AF0CEAB480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24853" y="253629"/>
            <a:ext cx="6221449" cy="5739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912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096A5-3573-2027-AC1C-E935E2DEE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CELEBRATIONS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DF0E9AA-4FD1-1848-D9CA-0FB7C0B55F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4821" y="1462088"/>
            <a:ext cx="7377990" cy="360204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7403F07-2C75-12BB-D1B4-05541017C09A}"/>
              </a:ext>
            </a:extLst>
          </p:cNvPr>
          <p:cNvSpPr txBox="1"/>
          <p:nvPr/>
        </p:nvSpPr>
        <p:spPr>
          <a:xfrm>
            <a:off x="3464560" y="5064137"/>
            <a:ext cx="3992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CELL PHONE POLICY IS WORKING WELL!!</a:t>
            </a:r>
          </a:p>
        </p:txBody>
      </p:sp>
    </p:spTree>
    <p:extLst>
      <p:ext uri="{BB962C8B-B14F-4D97-AF65-F5344CB8AC3E}">
        <p14:creationId xmlns:p14="http://schemas.microsoft.com/office/powerpoint/2010/main" val="1476579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096A5-3573-2027-AC1C-E935E2DEE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CELEBRATIONS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7403F07-2C75-12BB-D1B4-05541017C09A}"/>
              </a:ext>
            </a:extLst>
          </p:cNvPr>
          <p:cNvSpPr txBox="1"/>
          <p:nvPr/>
        </p:nvSpPr>
        <p:spPr>
          <a:xfrm>
            <a:off x="4099560" y="1578531"/>
            <a:ext cx="39928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North Houston ECHS was listed as one of the Best Schools in the nation, according to U.S. News &amp; World Report</a:t>
            </a:r>
          </a:p>
          <a:p>
            <a:endParaRPr lang="en-US" dirty="0"/>
          </a:p>
          <a:p>
            <a:r>
              <a:rPr lang="en-US" dirty="0"/>
              <a:t>#7 in HISD</a:t>
            </a:r>
          </a:p>
          <a:p>
            <a:r>
              <a:rPr lang="en-US" dirty="0"/>
              <a:t>#10 in Houston</a:t>
            </a:r>
          </a:p>
          <a:p>
            <a:r>
              <a:rPr lang="en-US" dirty="0"/>
              <a:t>#40 in Texas</a:t>
            </a:r>
          </a:p>
          <a:p>
            <a:r>
              <a:rPr lang="en-US" dirty="0"/>
              <a:t>#297 in the Nation </a:t>
            </a:r>
          </a:p>
        </p:txBody>
      </p:sp>
    </p:spTree>
    <p:extLst>
      <p:ext uri="{BB962C8B-B14F-4D97-AF65-F5344CB8AC3E}">
        <p14:creationId xmlns:p14="http://schemas.microsoft.com/office/powerpoint/2010/main" val="3460227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B77F5-78F4-4379-5FCD-8FE89C79D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School Action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D145CA-0A33-3445-A68C-48A799FC6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CED4E4-F7B4-7639-5EBA-9CCFFB0795B1}"/>
              </a:ext>
            </a:extLst>
          </p:cNvPr>
          <p:cNvSpPr txBox="1"/>
          <p:nvPr/>
        </p:nvSpPr>
        <p:spPr>
          <a:xfrm>
            <a:off x="1894114" y="1462088"/>
            <a:ext cx="883702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Develop leadership capacity through instructional coaching and feedback.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Indicators of success: On-The-Spot Observations, Highly effective instructional leadership</a:t>
            </a:r>
            <a:endParaRPr lang="en-US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Increase teacher capacity to demonstrate highly effective Tier I instruction.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>
                <a:latin typeface="Times New Roman" panose="02020603050405020304" pitchFamily="18" charset="0"/>
                <a:ea typeface="Arial" panose="020B0604020202020204" pitchFamily="34" charset="0"/>
              </a:rPr>
              <a:t>Indicators of success: STAAR, AP, NWEA, Dual Credit, TSI, Industry Based Certifications</a:t>
            </a:r>
          </a:p>
          <a:p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Ensure 100% of students receiving special education services succeed academically at the high school and dual credit college level in order to meet TEA Outcomes Based Measures and prepare for post-secondary success.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>
                <a:latin typeface="Times New Roman" panose="02020603050405020304" pitchFamily="18" charset="0"/>
                <a:ea typeface="Arial" panose="020B0604020202020204" pitchFamily="34" charset="0"/>
              </a:rPr>
              <a:t>Indicators of success:  CCMR by December, SPED Compliance, TSI readiness by 11</a:t>
            </a:r>
            <a:r>
              <a:rPr lang="en-US" i="1" baseline="30000" dirty="0">
                <a:latin typeface="Times New Roman" panose="02020603050405020304" pitchFamily="18" charset="0"/>
                <a:ea typeface="Arial" panose="020B0604020202020204" pitchFamily="34" charset="0"/>
              </a:rPr>
              <a:t>th</a:t>
            </a:r>
            <a:r>
              <a:rPr lang="en-US" i="1" dirty="0">
                <a:latin typeface="Times New Roman" panose="02020603050405020304" pitchFamily="18" charset="0"/>
                <a:ea typeface="Arial" panose="020B0604020202020204" pitchFamily="34" charset="0"/>
              </a:rPr>
              <a:t> grade</a:t>
            </a:r>
            <a:endParaRPr lang="en-US" i="1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747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777BF-9490-4854-CE31-FE443A2AB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Budget/ Enrollment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B154E-3385-CF1D-C601-E975657188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Total: 484 </a:t>
            </a:r>
            <a:r>
              <a:rPr lang="en-US" dirty="0">
                <a:solidFill>
                  <a:srgbClr val="FF0000"/>
                </a:solidFill>
                <a:highlight>
                  <a:srgbClr val="FFFF00"/>
                </a:highlight>
              </a:rPr>
              <a:t>(-1)</a:t>
            </a:r>
          </a:p>
          <a:p>
            <a:r>
              <a:rPr lang="en-US" dirty="0"/>
              <a:t>9th -- 130</a:t>
            </a:r>
          </a:p>
          <a:p>
            <a:r>
              <a:rPr lang="en-US" dirty="0"/>
              <a:t>10th -- 130</a:t>
            </a:r>
          </a:p>
          <a:p>
            <a:r>
              <a:rPr lang="en-US" dirty="0"/>
              <a:t>11th -- 117</a:t>
            </a:r>
          </a:p>
          <a:p>
            <a:r>
              <a:rPr lang="en-US" dirty="0"/>
              <a:t>12</a:t>
            </a:r>
            <a:r>
              <a:rPr lang="en-US" baseline="30000" dirty="0"/>
              <a:t>th</a:t>
            </a:r>
            <a:r>
              <a:rPr lang="en-US" dirty="0"/>
              <a:t> -- 107  </a:t>
            </a:r>
          </a:p>
        </p:txBody>
      </p:sp>
    </p:spTree>
    <p:extLst>
      <p:ext uri="{BB962C8B-B14F-4D97-AF65-F5344CB8AC3E}">
        <p14:creationId xmlns:p14="http://schemas.microsoft.com/office/powerpoint/2010/main" val="263919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22B79-AE73-1AF5-8F17-07403E973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Staffing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BF2C1-FE5B-B937-F81F-DB078D32F7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Dr. Carlos </a:t>
            </a:r>
            <a:r>
              <a:rPr lang="en-US" dirty="0" err="1"/>
              <a:t>Bohorquez</a:t>
            </a:r>
            <a:r>
              <a:rPr lang="en-US" dirty="0"/>
              <a:t> - English I, Pre-AP</a:t>
            </a:r>
          </a:p>
          <a:p>
            <a:pPr lvl="1"/>
            <a:r>
              <a:rPr lang="en-US" dirty="0"/>
              <a:t>Clerk, 11-month – Mrs. </a:t>
            </a:r>
            <a:r>
              <a:rPr lang="en-US" dirty="0" err="1"/>
              <a:t>Yohardan</a:t>
            </a:r>
            <a:r>
              <a:rPr lang="en-US" dirty="0"/>
              <a:t> Scott</a:t>
            </a:r>
          </a:p>
          <a:p>
            <a:pPr lvl="1"/>
            <a:r>
              <a:rPr lang="en-US" dirty="0"/>
              <a:t>Clerk, Hourly – Mr. Gerson Gonzalez</a:t>
            </a:r>
          </a:p>
          <a:p>
            <a:pPr lvl="1"/>
            <a:r>
              <a:rPr lang="en-US" dirty="0"/>
              <a:t>Mrs. </a:t>
            </a:r>
            <a:r>
              <a:rPr lang="en-US" dirty="0" err="1"/>
              <a:t>Ernani</a:t>
            </a:r>
            <a:r>
              <a:rPr lang="en-US" dirty="0"/>
              <a:t> Casio – On Ramps Algebra II, Geometry</a:t>
            </a:r>
          </a:p>
          <a:p>
            <a:pPr lvl="1"/>
            <a:r>
              <a:rPr lang="en-US" dirty="0"/>
              <a:t>Dr. Sheela </a:t>
            </a:r>
            <a:r>
              <a:rPr lang="en-US" dirty="0" err="1"/>
              <a:t>Keswani</a:t>
            </a:r>
            <a:r>
              <a:rPr lang="en-US" dirty="0"/>
              <a:t> – English 1301/1302 and Campus Testing Coordinator</a:t>
            </a:r>
          </a:p>
          <a:p>
            <a:pPr lvl="1"/>
            <a:r>
              <a:rPr lang="en-US" dirty="0"/>
              <a:t>Mr. </a:t>
            </a:r>
            <a:r>
              <a:rPr lang="en-US" dirty="0" err="1"/>
              <a:t>Iberossi</a:t>
            </a:r>
            <a:r>
              <a:rPr lang="en-US" dirty="0"/>
              <a:t> – Hourly math teacher – degreed to support Math 1316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060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755</TotalTime>
  <Words>499</Words>
  <Application>Microsoft Office PowerPoint</Application>
  <PresentationFormat>Widescreen</PresentationFormat>
  <Paragraphs>75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Aptos Black</vt:lpstr>
      <vt:lpstr>Arial</vt:lpstr>
      <vt:lpstr>Calibri</vt:lpstr>
      <vt:lpstr>Calibri Light</vt:lpstr>
      <vt:lpstr>Times New Roman</vt:lpstr>
      <vt:lpstr>Office Theme</vt:lpstr>
      <vt:lpstr>23-24  NHECHS SDMC </vt:lpstr>
      <vt:lpstr>Agenda</vt:lpstr>
      <vt:lpstr>NHECHS CORE VALUES </vt:lpstr>
      <vt:lpstr>PURPOSE</vt:lpstr>
      <vt:lpstr>CELEBRATIONS</vt:lpstr>
      <vt:lpstr>CELEBRATIONS</vt:lpstr>
      <vt:lpstr>School Action Plan</vt:lpstr>
      <vt:lpstr>Budget/ Enrollment </vt:lpstr>
      <vt:lpstr>Staffing Updates</vt:lpstr>
      <vt:lpstr>Update – Math 1316</vt:lpstr>
      <vt:lpstr>QUARTERLY MEETING DATES</vt:lpstr>
      <vt:lpstr>FOR SDMC MEMBERS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Weaver, Matthew R</dc:creator>
  <cp:lastModifiedBy>Brooks, Samantha</cp:lastModifiedBy>
  <cp:revision>19</cp:revision>
  <dcterms:created xsi:type="dcterms:W3CDTF">2023-08-09T00:10:31Z</dcterms:created>
  <dcterms:modified xsi:type="dcterms:W3CDTF">2023-09-05T22:43:12Z</dcterms:modified>
</cp:coreProperties>
</file>