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29" r:id="rId5"/>
    <p:sldId id="273" r:id="rId6"/>
    <p:sldId id="292" r:id="rId7"/>
    <p:sldId id="295" r:id="rId8"/>
    <p:sldId id="293" r:id="rId9"/>
    <p:sldId id="309" r:id="rId10"/>
    <p:sldId id="312" r:id="rId11"/>
    <p:sldId id="294" r:id="rId12"/>
    <p:sldId id="310" r:id="rId13"/>
    <p:sldId id="311" r:id="rId14"/>
    <p:sldId id="296" r:id="rId15"/>
    <p:sldId id="330" r:id="rId16"/>
    <p:sldId id="313" r:id="rId17"/>
    <p:sldId id="302" r:id="rId18"/>
    <p:sldId id="297" r:id="rId19"/>
    <p:sldId id="315" r:id="rId20"/>
    <p:sldId id="316" r:id="rId21"/>
    <p:sldId id="327" r:id="rId22"/>
    <p:sldId id="320" r:id="rId23"/>
    <p:sldId id="319" r:id="rId24"/>
    <p:sldId id="333" r:id="rId25"/>
    <p:sldId id="331" r:id="rId26"/>
    <p:sldId id="33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99"/>
    <a:srgbClr val="C0C0C0"/>
    <a:srgbClr val="7497A8"/>
    <a:srgbClr val="6C9DCE"/>
    <a:srgbClr val="B0CBF6"/>
    <a:srgbClr val="143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658" autoAdjust="0"/>
  </p:normalViewPr>
  <p:slideViewPr>
    <p:cSldViewPr>
      <p:cViewPr varScale="1">
        <p:scale>
          <a:sx n="68" d="100"/>
          <a:sy n="68" d="100"/>
        </p:scale>
        <p:origin x="14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B06119-46EF-44DD-969A-9DF4AE38181F}" type="datetimeFigureOut">
              <a:rPr lang="en-US" smtClean="0"/>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ADD7FA-1298-42C4-B331-95F1E3D09CDB}" type="slidenum">
              <a:rPr lang="en-US" smtClean="0"/>
              <a:pPr/>
              <a:t>‹#›</a:t>
            </a:fld>
            <a:endParaRPr lang="en-US"/>
          </a:p>
        </p:txBody>
      </p:sp>
    </p:spTree>
    <p:extLst>
      <p:ext uri="{BB962C8B-B14F-4D97-AF65-F5344CB8AC3E}">
        <p14:creationId xmlns:p14="http://schemas.microsoft.com/office/powerpoint/2010/main" val="266445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04A22-AE47-44FD-B526-2D06BE9DB79D}"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DD4D-944E-4937-A86B-B5924FC3557C}" type="slidenum">
              <a:rPr lang="en-US" smtClean="0"/>
              <a:pPr/>
              <a:t>‹#›</a:t>
            </a:fld>
            <a:endParaRPr lang="en-US"/>
          </a:p>
        </p:txBody>
      </p:sp>
    </p:spTree>
    <p:extLst>
      <p:ext uri="{BB962C8B-B14F-4D97-AF65-F5344CB8AC3E}">
        <p14:creationId xmlns:p14="http://schemas.microsoft.com/office/powerpoint/2010/main" val="248448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As people</a:t>
            </a:r>
            <a:r>
              <a:rPr lang="en-US" baseline="0" dirty="0" smtClean="0"/>
              <a:t> are walking in, thank them for coming and s</a:t>
            </a:r>
            <a:r>
              <a:rPr lang="en-US" dirty="0" smtClean="0"/>
              <a:t>tart off with a quick quiz on the screen via</a:t>
            </a:r>
            <a:r>
              <a:rPr lang="en-US" baseline="0" dirty="0" smtClean="0"/>
              <a:t> poll everywhere</a:t>
            </a:r>
            <a:r>
              <a:rPr lang="en-US" dirty="0" smtClean="0"/>
              <a:t>.</a:t>
            </a:r>
          </a:p>
          <a:p>
            <a:r>
              <a:rPr lang="en-US" dirty="0" smtClean="0"/>
              <a:t>Ask people to think about their answers as they sit down and if</a:t>
            </a:r>
            <a:r>
              <a:rPr lang="en-US" baseline="0" dirty="0" smtClean="0"/>
              <a:t> they have a cell phone, text their answer.</a:t>
            </a:r>
            <a:endParaRPr lang="en-US" baseline="0" dirty="0"/>
          </a:p>
          <a:p>
            <a:endParaRPr lang="en-US" baseline="0" dirty="0" smtClean="0"/>
          </a:p>
          <a:p>
            <a:r>
              <a:rPr lang="en-US" b="1" baseline="0" dirty="0" smtClean="0"/>
              <a:t>OR</a:t>
            </a:r>
          </a:p>
          <a:p>
            <a:endParaRPr lang="en-US" baseline="0" dirty="0" smtClean="0"/>
          </a:p>
          <a:p>
            <a:r>
              <a:rPr lang="en-US" b="1" baseline="0" dirty="0" smtClean="0"/>
              <a:t>Just use the PowerPoint slides and do not make it interactive</a:t>
            </a:r>
          </a:p>
          <a:p>
            <a:endParaRPr lang="en-US" b="1" baseline="0" dirty="0" smtClean="0"/>
          </a:p>
          <a:p>
            <a:r>
              <a:rPr lang="en-US" b="0" baseline="0" dirty="0" smtClean="0"/>
              <a:t>As we begin our presentation tonight I want to start off with a quick quiz. Don’t worry, you aren’t going to be graded, and the quiz is only one question.</a:t>
            </a:r>
          </a:p>
          <a:p>
            <a:endParaRPr lang="en-US" b="0" baseline="0" dirty="0" smtClean="0"/>
          </a:p>
          <a:p>
            <a:r>
              <a:rPr lang="en-US" b="0" baseline="0" dirty="0" smtClean="0"/>
              <a:t>How many hours does the average child between the ages of 8 and 18 spend with media and technology? That includes TV, computers, tablets, video games, and cell phone.</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a:t>
            </a:fld>
            <a:endParaRPr lang="en-US" dirty="0"/>
          </a:p>
        </p:txBody>
      </p:sp>
    </p:spTree>
    <p:extLst>
      <p:ext uri="{BB962C8B-B14F-4D97-AF65-F5344CB8AC3E}">
        <p14:creationId xmlns:p14="http://schemas.microsoft.com/office/powerpoint/2010/main" val="371439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a:t>
            </a:r>
            <a:r>
              <a:rPr lang="en-US" dirty="0" err="1" smtClean="0"/>
              <a:t>PowerUp</a:t>
            </a:r>
            <a:r>
              <a:rPr lang="en-US" baseline="0" dirty="0" smtClean="0"/>
              <a:t> every high school student will receive a laptop to use at school and at home. We call it a one-to-one program because there is one laptop for every one student.</a:t>
            </a:r>
          </a:p>
          <a:p>
            <a:r>
              <a:rPr lang="en-US" baseline="0" dirty="0" smtClean="0"/>
              <a:t>HISD is distributing the laptops in phases and: </a:t>
            </a:r>
          </a:p>
          <a:p>
            <a:endParaRPr lang="en-US" baseline="0" dirty="0" smtClean="0"/>
          </a:p>
          <a:p>
            <a:r>
              <a:rPr lang="en-US" b="1" baseline="0" dirty="0" smtClean="0"/>
              <a:t>Our School is  in phase one, which means our students will be getting a laptop the first day of school.</a:t>
            </a:r>
          </a:p>
          <a:p>
            <a:r>
              <a:rPr lang="en-US" baseline="0" dirty="0" smtClean="0"/>
              <a:t>--OR--</a:t>
            </a:r>
          </a:p>
          <a:p>
            <a:r>
              <a:rPr lang="en-US" b="1" baseline="0" dirty="0" smtClean="0"/>
              <a:t>Our school is in phase two, which means our students will be getting a laptop in January.</a:t>
            </a:r>
          </a:p>
          <a:p>
            <a:endParaRPr lang="en-US" baseline="0" dirty="0" smtClean="0"/>
          </a:p>
          <a:p>
            <a:r>
              <a:rPr lang="en-US" baseline="0" dirty="0" smtClean="0"/>
              <a:t>But </a:t>
            </a:r>
            <a:r>
              <a:rPr lang="en-US" baseline="0" dirty="0" err="1" smtClean="0"/>
              <a:t>PowerUp</a:t>
            </a:r>
            <a:r>
              <a:rPr lang="en-US" baseline="0" dirty="0" smtClean="0"/>
              <a:t> is about more that just giving our students computers. It is about transforming teaching and learning.</a:t>
            </a:r>
          </a:p>
          <a:p>
            <a:endParaRPr lang="en-US" baseline="0" dirty="0" smtClean="0"/>
          </a:p>
          <a:p>
            <a:r>
              <a:rPr lang="en-US" baseline="0" dirty="0" smtClean="0"/>
              <a:t>As part of the initiative, our teachers are undergoing training and professional development on how to use the laptops as well as different resources and web tools inside the classrooms.</a:t>
            </a:r>
          </a:p>
          <a:p>
            <a:endParaRPr lang="en-US" baseline="0" dirty="0" smtClean="0"/>
          </a:p>
          <a:p>
            <a:r>
              <a:rPr lang="en-US" baseline="0" dirty="0" smtClean="0"/>
              <a:t>The HISD curriculum department has also created an expanded and enhanced set of planning documents to assist teachers in their daily instruction and lesson planning.</a:t>
            </a:r>
          </a:p>
          <a:p>
            <a:endParaRPr lang="en-US" baseline="0" dirty="0" smtClean="0"/>
          </a:p>
          <a:p>
            <a:r>
              <a:rPr lang="en-US" baseline="0" dirty="0" smtClean="0"/>
              <a:t>As a result, classrooms throughout the district are beginning to look very different. And so are the projects and the homework kids are taking part in outside of the school day.</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11</a:t>
            </a:fld>
            <a:endParaRPr lang="en-US"/>
          </a:p>
        </p:txBody>
      </p:sp>
    </p:spTree>
    <p:extLst>
      <p:ext uri="{BB962C8B-B14F-4D97-AF65-F5344CB8AC3E}">
        <p14:creationId xmlns:p14="http://schemas.microsoft.com/office/powerpoint/2010/main" val="292083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show</a:t>
            </a:r>
            <a:r>
              <a:rPr lang="en-US" baseline="0" dirty="0" smtClean="0"/>
              <a:t> you short video now that will go over the </a:t>
            </a:r>
            <a:r>
              <a:rPr lang="en-US" baseline="0" dirty="0" err="1" smtClean="0"/>
              <a:t>PowerUp</a:t>
            </a:r>
            <a:r>
              <a:rPr lang="en-US" baseline="0" dirty="0" smtClean="0"/>
              <a:t> initiative, the distribution of laptops to students, and some important information that both parents and students need to know.</a:t>
            </a:r>
          </a:p>
          <a:p>
            <a:endParaRPr lang="en-US" baseline="0" dirty="0" smtClean="0"/>
          </a:p>
          <a:p>
            <a:r>
              <a:rPr lang="en-US" b="1" baseline="0" dirty="0" smtClean="0"/>
              <a:t>Action: </a:t>
            </a:r>
            <a:r>
              <a:rPr lang="en-US" baseline="0" dirty="0" smtClean="0"/>
              <a:t>either click on link and play live or download video to laptop beforehand </a:t>
            </a:r>
            <a:r>
              <a:rPr lang="en-US" b="1" baseline="0" dirty="0" smtClean="0"/>
              <a:t>(Highly suggest this option)</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12</a:t>
            </a:fld>
            <a:endParaRPr lang="en-US"/>
          </a:p>
        </p:txBody>
      </p:sp>
    </p:spTree>
    <p:extLst>
      <p:ext uri="{BB962C8B-B14F-4D97-AF65-F5344CB8AC3E}">
        <p14:creationId xmlns:p14="http://schemas.microsoft.com/office/powerpoint/2010/main" val="202196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Earlier tonight I told you that I was going to talk about three key things when it relates to technology and our kids.</a:t>
            </a:r>
          </a:p>
          <a:p>
            <a:endParaRPr lang="en-US" baseline="0" dirty="0" smtClean="0"/>
          </a:p>
          <a:p>
            <a:r>
              <a:rPr lang="en-US" baseline="0" dirty="0" smtClean="0"/>
              <a:t>We talked about #3 and now  I hope you now all have a better understanding of how we are using technology at HISD to make sure our students have the skills they need for college and career.</a:t>
            </a:r>
          </a:p>
          <a:p>
            <a:endParaRPr lang="en-US" baseline="0" dirty="0" smtClean="0"/>
          </a:p>
          <a:p>
            <a:r>
              <a:rPr lang="en-US" baseline="0" dirty="0" smtClean="0"/>
              <a:t>But now I want to address how we can work together to keep our kids safe and protected and make sure they become good digital citizens. The video talked about some of this, but we are going to address it further.</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13</a:t>
            </a:fld>
            <a:endParaRPr lang="en-US"/>
          </a:p>
        </p:txBody>
      </p:sp>
    </p:spTree>
    <p:extLst>
      <p:ext uri="{BB962C8B-B14F-4D97-AF65-F5344CB8AC3E}">
        <p14:creationId xmlns:p14="http://schemas.microsoft.com/office/powerpoint/2010/main" val="289398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at HISD safety is a top priority, and we have taken steps to ensure that the laptops we are distributing are safe for your student to use at school and at home.</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As you saw in the video, the device comes with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Lowjack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so if they are lost or stolen, the district can immediately deactivate and track down the laptop’s location. </a:t>
            </a:r>
          </a:p>
          <a:p>
            <a:endParaRPr kumimoji="0" lang="en-US" sz="1200" b="1" i="0" u="none" strike="noStrike" kern="1200" cap="none" spc="0" normalizeH="0" baseline="0" noProof="0" smtClean="0">
              <a:ln>
                <a:noFill/>
              </a:ln>
              <a:solidFill>
                <a:srgbClr val="C00000"/>
              </a:solidFill>
              <a:effectLst/>
              <a:uLnTx/>
              <a:uFillTx/>
              <a:latin typeface="+mn-lt"/>
              <a:ea typeface="+mn-ea"/>
              <a:cs typeface="+mn-cs"/>
            </a:endParaRPr>
          </a:p>
          <a:p>
            <a:r>
              <a:rPr kumimoji="0" lang="en-US" sz="1200" b="1" i="0" u="none" strike="noStrike" kern="1200" cap="none" spc="0" normalizeH="0" baseline="0" noProof="0" smtClean="0">
                <a:ln>
                  <a:noFill/>
                </a:ln>
                <a:solidFill>
                  <a:srgbClr val="C00000"/>
                </a:solidFill>
                <a:effectLst/>
                <a:uLnTx/>
                <a:uFillTx/>
                <a:latin typeface="+mn-lt"/>
                <a:ea typeface="+mn-ea"/>
                <a:cs typeface="+mn-cs"/>
              </a:rPr>
              <a:t>Important</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1" u="none" strike="noStrike" kern="1200" cap="none" spc="0" normalizeH="0" baseline="0" noProof="0" dirty="0" smtClean="0">
                <a:ln>
                  <a:noFill/>
                </a:ln>
                <a:solidFill>
                  <a:srgbClr val="C00000"/>
                </a:solidFill>
                <a:effectLst/>
                <a:uLnTx/>
                <a:uFillTx/>
                <a:latin typeface="+mn-lt"/>
                <a:ea typeface="+mn-ea"/>
                <a:cs typeface="+mn-cs"/>
              </a:rPr>
              <a:t>Students must report that their device is lost/stolen within 3 days. With the </a:t>
            </a:r>
            <a:r>
              <a:rPr kumimoji="0" lang="en-US" sz="1200" b="1" i="1" u="none" strike="noStrike" kern="1200" cap="none" spc="0" normalizeH="0" baseline="0" noProof="0" dirty="0" err="1" smtClean="0">
                <a:ln>
                  <a:noFill/>
                </a:ln>
                <a:solidFill>
                  <a:srgbClr val="C00000"/>
                </a:solidFill>
                <a:effectLst/>
                <a:uLnTx/>
                <a:uFillTx/>
                <a:latin typeface="+mn-lt"/>
                <a:ea typeface="+mn-ea"/>
                <a:cs typeface="+mn-cs"/>
              </a:rPr>
              <a:t>Lowjack</a:t>
            </a:r>
            <a:r>
              <a:rPr kumimoji="0" lang="en-US" sz="1200" b="1" i="1" u="none" strike="noStrike" kern="1200" cap="none" spc="0" normalizeH="0" baseline="0" noProof="0" dirty="0" smtClean="0">
                <a:ln>
                  <a:noFill/>
                </a:ln>
                <a:solidFill>
                  <a:srgbClr val="C00000"/>
                </a:solidFill>
                <a:effectLst/>
                <a:uLnTx/>
                <a:uFillTx/>
                <a:latin typeface="+mn-lt"/>
                <a:ea typeface="+mn-ea"/>
                <a:cs typeface="+mn-cs"/>
              </a:rPr>
              <a:t>, we can find the device and recapture. Also, the insurance will not cover the cost of the device if the student does not report in 10 days.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We are going to ask teachers to check that students have their devices every day. If a device is not in school, teachers will ask their students, Where is your device? And will request that the device be brought the very next day</a:t>
            </a:r>
            <a:endParaRPr lang="en-US" baseline="0" dirty="0" smtClean="0"/>
          </a:p>
          <a:p>
            <a:endParaRPr lang="en-US" baseline="0" dirty="0" smtClean="0"/>
          </a:p>
          <a:p>
            <a:endParaRPr lang="en-US" baseline="0" dirty="0" smtClean="0"/>
          </a:p>
          <a:p>
            <a:r>
              <a:rPr lang="en-US" baseline="0" dirty="0" smtClean="0"/>
              <a:t>They also come with filtering software that blocks certain social media sites such as </a:t>
            </a:r>
            <a:r>
              <a:rPr lang="en-US" baseline="0" dirty="0" err="1" smtClean="0"/>
              <a:t>Youtube</a:t>
            </a:r>
            <a:r>
              <a:rPr lang="en-US" baseline="0" dirty="0" smtClean="0"/>
              <a:t> and Facebook.</a:t>
            </a:r>
          </a:p>
          <a:p>
            <a:endParaRPr lang="en-US" baseline="0" dirty="0" smtClean="0"/>
          </a:p>
          <a:p>
            <a:r>
              <a:rPr lang="en-US" baseline="0" dirty="0" smtClean="0"/>
              <a:t>It also blocks inappropriate content based on key word filtering. This filtering is active 24 hours a day whether the student is using the internet at school, home, Starbucks or any place with a wireless connection.</a:t>
            </a:r>
          </a:p>
          <a:p>
            <a:endParaRPr lang="en-US" baseline="0" dirty="0" smtClean="0"/>
          </a:p>
          <a:p>
            <a:r>
              <a:rPr lang="en-US" baseline="0" dirty="0" smtClean="0"/>
              <a:t>Administrators also have capability to remotely view student computers </a:t>
            </a:r>
          </a:p>
          <a:p>
            <a:endParaRPr lang="en-US" baseline="0" dirty="0" smtClean="0"/>
          </a:p>
          <a:p>
            <a:r>
              <a:rPr lang="en-US" baseline="0" dirty="0" smtClean="0"/>
              <a:t>Your and your student (also signed) or (will sign)a form stating that you both understand that HISD does not permit the unethical use of the laptop, the Internet, email or any other media.</a:t>
            </a:r>
          </a:p>
          <a:p>
            <a:endParaRPr lang="en-US" baseline="0" dirty="0" smtClean="0"/>
          </a:p>
          <a:p>
            <a:r>
              <a:rPr lang="en-US" baseline="0" dirty="0" smtClean="0"/>
              <a:t>However, with that being said—we want to have an honest conversation about technology, the Internet and some of the consequences that can result when we put these tools in the hands of our kids.</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14</a:t>
            </a:fld>
            <a:endParaRPr lang="en-US"/>
          </a:p>
        </p:txBody>
      </p:sp>
    </p:spTree>
    <p:extLst>
      <p:ext uri="{BB962C8B-B14F-4D97-AF65-F5344CB8AC3E}">
        <p14:creationId xmlns:p14="http://schemas.microsoft.com/office/powerpoint/2010/main" val="346043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real dangers that exist in the 24/7 world we now live.</a:t>
            </a:r>
          </a:p>
          <a:p>
            <a:r>
              <a:rPr lang="en-US" baseline="0" dirty="0" smtClean="0"/>
              <a:t>Particularly when it comes to the way our kids are socializing and interacting with one another.</a:t>
            </a:r>
          </a:p>
          <a:p>
            <a:r>
              <a:rPr lang="en-US" baseline="0" dirty="0" smtClean="0"/>
              <a:t>And like it or not, the majority of today’s teenagers are using social media to communicate with each other. </a:t>
            </a:r>
          </a:p>
          <a:p>
            <a:r>
              <a:rPr lang="en-US" baseline="0" dirty="0" smtClean="0"/>
              <a:t>Recent data suggests that nine out of ten teenagers are using social media</a:t>
            </a:r>
          </a:p>
          <a:p>
            <a:endParaRPr lang="en-US" baseline="0" dirty="0" smtClean="0"/>
          </a:p>
          <a:p>
            <a:r>
              <a:rPr lang="en-US" baseline="0" dirty="0" smtClean="0"/>
              <a:t>The most popular social media sites for teens are</a:t>
            </a:r>
          </a:p>
          <a:p>
            <a:r>
              <a:rPr lang="en-US" baseline="0" dirty="0" err="1" smtClean="0"/>
              <a:t>Tumblr</a:t>
            </a:r>
            <a:endParaRPr lang="en-US" baseline="0" dirty="0" smtClean="0"/>
          </a:p>
          <a:p>
            <a:r>
              <a:rPr lang="en-US" baseline="0" dirty="0" smtClean="0"/>
              <a:t>Facebook</a:t>
            </a:r>
          </a:p>
          <a:p>
            <a:r>
              <a:rPr lang="en-US" baseline="0" dirty="0" smtClean="0"/>
              <a:t>Twitter</a:t>
            </a:r>
          </a:p>
          <a:p>
            <a:r>
              <a:rPr lang="en-US" baseline="0" dirty="0" err="1" smtClean="0"/>
              <a:t>Instagram</a:t>
            </a:r>
            <a:endParaRPr lang="en-US" baseline="0" dirty="0" smtClean="0"/>
          </a:p>
          <a:p>
            <a:r>
              <a:rPr lang="en-US" baseline="0" dirty="0" err="1" smtClean="0"/>
              <a:t>Snapchat</a:t>
            </a:r>
            <a:endParaRPr lang="en-US" baseline="0" dirty="0" smtClean="0"/>
          </a:p>
          <a:p>
            <a:endParaRPr lang="en-US" baseline="0" dirty="0" smtClean="0"/>
          </a:p>
          <a:p>
            <a:r>
              <a:rPr lang="en-US" baseline="0" dirty="0" smtClean="0"/>
              <a:t>If you are not familiar with these social media sites, you need to get familiar with them.</a:t>
            </a:r>
          </a:p>
          <a:p>
            <a:r>
              <a:rPr lang="en-US" baseline="0" dirty="0" smtClean="0"/>
              <a:t>While most of  them are blocked by the laptops we are giving out to our students at HISD, they are not blocked on the cell phones that you have provided and purchased for your children.</a:t>
            </a:r>
          </a:p>
          <a:p>
            <a:endParaRPr lang="en-US" baseline="0" dirty="0" smtClean="0"/>
          </a:p>
          <a:p>
            <a:r>
              <a:rPr lang="en-US" baseline="0" dirty="0" smtClean="0"/>
              <a:t>And the reality is, most kids have already been accessing and will continue to access these sites using their phones. </a:t>
            </a:r>
          </a:p>
          <a:p>
            <a:endParaRPr lang="en-US" baseline="0" dirty="0" smtClean="0"/>
          </a:p>
          <a:p>
            <a:r>
              <a:rPr lang="en-US" baseline="0" dirty="0" smtClean="0"/>
              <a:t>In fact, 75% of teens have their own cell phones or have access to a cell phone at home. And they are using their phones to access these social media sites.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15</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when teenagers go to these sites, what are they posting?</a:t>
            </a:r>
          </a:p>
          <a:p>
            <a:endParaRPr lang="en-US" baseline="0" dirty="0" smtClean="0"/>
          </a:p>
          <a:p>
            <a:r>
              <a:rPr lang="en-US" baseline="0" dirty="0" smtClean="0"/>
              <a:t>91% Photos of themselves</a:t>
            </a:r>
          </a:p>
          <a:p>
            <a:r>
              <a:rPr lang="en-US" baseline="0" dirty="0" smtClean="0"/>
              <a:t>71% School name</a:t>
            </a:r>
          </a:p>
          <a:p>
            <a:r>
              <a:rPr lang="en-US" baseline="0" dirty="0" smtClean="0"/>
              <a:t>71% city or town they live in</a:t>
            </a:r>
          </a:p>
          <a:p>
            <a:r>
              <a:rPr lang="en-US" baseline="0" dirty="0" smtClean="0"/>
              <a:t>53% email address</a:t>
            </a:r>
          </a:p>
          <a:p>
            <a:r>
              <a:rPr lang="en-US" baseline="0" dirty="0" smtClean="0"/>
              <a:t>20% cell phone </a:t>
            </a:r>
          </a:p>
          <a:p>
            <a:endParaRPr lang="en-US" baseline="0" dirty="0" smtClean="0"/>
          </a:p>
          <a:p>
            <a:r>
              <a:rPr lang="en-US" baseline="0" dirty="0" smtClean="0"/>
              <a:t>As you can see from these stats, teenagers are very often sharing private information.</a:t>
            </a:r>
          </a:p>
          <a:p>
            <a:r>
              <a:rPr lang="en-US" baseline="0" dirty="0" smtClean="0"/>
              <a:t>Teens are extremely comfortable with documenting their lives online.</a:t>
            </a:r>
          </a:p>
          <a:p>
            <a:r>
              <a:rPr lang="en-US" baseline="0" dirty="0" smtClean="0"/>
              <a:t>But this “always on” culture also creates an environment where teens can make some impulsive decisions that can come back to haunt them.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16</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clicks  your teens are making can have some real consequences. You only have to listen to the news to hear about a teenager falling victim to one or more of the scenarios listed here.  They are real, they happen often and not just to teens, but adults as well. They include </a:t>
            </a:r>
          </a:p>
          <a:p>
            <a:endParaRPr lang="en-US" dirty="0" smtClean="0"/>
          </a:p>
          <a:p>
            <a:r>
              <a:rPr lang="en-US" baseline="0" dirty="0" smtClean="0"/>
              <a:t>Scams </a:t>
            </a:r>
          </a:p>
          <a:p>
            <a:r>
              <a:rPr lang="en-US" baseline="0" dirty="0" smtClean="0"/>
              <a:t>Cyberbullying</a:t>
            </a:r>
          </a:p>
          <a:p>
            <a:r>
              <a:rPr lang="en-US" baseline="0" dirty="0" smtClean="0"/>
              <a:t>Sexting</a:t>
            </a:r>
          </a:p>
          <a:p>
            <a:r>
              <a:rPr lang="en-US" baseline="0" dirty="0" smtClean="0"/>
              <a:t>Digital Harassment</a:t>
            </a:r>
          </a:p>
          <a:p>
            <a:r>
              <a:rPr lang="en-US" baseline="0" dirty="0" smtClean="0"/>
              <a:t>Damaged Reputation</a:t>
            </a:r>
          </a:p>
          <a:p>
            <a:r>
              <a:rPr lang="en-US" baseline="0" dirty="0" smtClean="0"/>
              <a:t>Risky online relationships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17</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They also can lead to your teen having a bad digital footprint.</a:t>
            </a:r>
          </a:p>
          <a:p>
            <a:r>
              <a:rPr lang="en-US" baseline="0" dirty="0" smtClean="0"/>
              <a:t>A digital footprint is the digital trail left by interactions in a </a:t>
            </a:r>
            <a:r>
              <a:rPr lang="en-US" sz="1200" dirty="0" smtClean="0">
                <a:solidFill>
                  <a:srgbClr val="000000"/>
                </a:solidFill>
                <a:latin typeface="Times New Roman" pitchFamily="18" charset="0"/>
                <a:cs typeface="Times New Roman" pitchFamily="18" charset="0"/>
              </a:rPr>
              <a:t>digital environment including TV, mobile phones, the Internet and other connected devices and sensors.</a:t>
            </a:r>
          </a:p>
          <a:p>
            <a:endParaRPr lang="en-US" sz="1200" dirty="0" smtClean="0">
              <a:solidFill>
                <a:srgbClr val="000000"/>
              </a:solidFill>
              <a:latin typeface="Times New Roman" pitchFamily="18" charset="0"/>
              <a:cs typeface="Times New Roman" pitchFamily="18" charset="0"/>
            </a:endParaRPr>
          </a:p>
          <a:p>
            <a:r>
              <a:rPr lang="en-US" sz="1200" dirty="0" smtClean="0">
                <a:solidFill>
                  <a:srgbClr val="000000"/>
                </a:solidFill>
                <a:latin typeface="Times New Roman" pitchFamily="18" charset="0"/>
                <a:cs typeface="Times New Roman" pitchFamily="18" charset="0"/>
              </a:rPr>
              <a:t>In other words,</a:t>
            </a:r>
            <a:r>
              <a:rPr lang="en-US" sz="1200" baseline="0" dirty="0" smtClean="0">
                <a:solidFill>
                  <a:srgbClr val="000000"/>
                </a:solidFill>
                <a:latin typeface="Times New Roman" pitchFamily="18" charset="0"/>
                <a:cs typeface="Times New Roman" pitchFamily="18" charset="0"/>
              </a:rPr>
              <a:t> it is your online reputation.</a:t>
            </a:r>
            <a:r>
              <a:rPr lang="en-US" sz="1200" dirty="0" smtClean="0">
                <a:solidFill>
                  <a:srgbClr val="000000"/>
                </a:solidFill>
                <a:latin typeface="Times New Roman" pitchFamily="18" charset="0"/>
                <a:cs typeface="Times New Roman" pitchFamily="18" charset="0"/>
              </a:rPr>
              <a:t> </a:t>
            </a:r>
            <a:endParaRPr lang="en-US" baseline="0" dirty="0" smtClean="0"/>
          </a:p>
          <a:p>
            <a:r>
              <a:rPr lang="en-US" sz="1200" kern="1200" baseline="0" dirty="0" smtClean="0">
                <a:solidFill>
                  <a:schemeClr val="tx1"/>
                </a:solidFill>
                <a:latin typeface="+mn-lt"/>
                <a:ea typeface="+mn-ea"/>
                <a:cs typeface="+mn-cs"/>
              </a:rPr>
              <a:t>Everything you or anyone else posts about you online becomes part of a public online presence known as a digital footprint. </a:t>
            </a:r>
          </a:p>
          <a:p>
            <a:r>
              <a:rPr lang="en-US" sz="1200" kern="1200" baseline="0" dirty="0" smtClean="0">
                <a:solidFill>
                  <a:schemeClr val="tx1"/>
                </a:solidFill>
                <a:latin typeface="+mn-lt"/>
                <a:ea typeface="+mn-ea"/>
                <a:cs typeface="+mn-cs"/>
              </a:rPr>
              <a:t>Basically Google yourself and see what comes up. That’s your digital footprint.</a:t>
            </a:r>
          </a:p>
          <a:p>
            <a:endParaRPr lang="en-US" dirty="0" smtClean="0">
              <a:latin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22D9DEB-9A39-41E4-83AC-41AB917DACC3}" type="slidenum">
              <a:rPr lang="en-US" smtClean="0">
                <a:latin typeface="Calibri" pitchFamily="34" charset="0"/>
              </a:rPr>
              <a:pPr eaLnBrk="1" hangingPunct="1"/>
              <a:t>18</a:t>
            </a:fld>
            <a:endParaRPr lang="en-US" dirty="0" smtClean="0">
              <a:latin typeface="Calibri" pitchFamily="34" charset="0"/>
            </a:endParaRPr>
          </a:p>
        </p:txBody>
      </p:sp>
    </p:spTree>
    <p:extLst>
      <p:ext uri="{BB962C8B-B14F-4D97-AF65-F5344CB8AC3E}">
        <p14:creationId xmlns:p14="http://schemas.microsoft.com/office/powerpoint/2010/main" val="144327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a good digital footprint is extremely important. W</a:t>
            </a:r>
            <a:r>
              <a:rPr lang="en-US" dirty="0" smtClean="0"/>
              <a:t>hat a</a:t>
            </a:r>
            <a:r>
              <a:rPr lang="en-US" baseline="0" dirty="0" smtClean="0"/>
              <a:t> student or even we as adults </a:t>
            </a:r>
            <a:r>
              <a:rPr lang="en-US" sz="1200" kern="1200" baseline="0" dirty="0" smtClean="0">
                <a:solidFill>
                  <a:schemeClr val="tx1"/>
                </a:solidFill>
                <a:latin typeface="+mn-lt"/>
                <a:ea typeface="+mn-ea"/>
                <a:cs typeface="+mn-cs"/>
              </a:rPr>
              <a:t>post online can help or hurt our image and future opportunities,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a:t>
            </a:r>
          </a:p>
          <a:p>
            <a:r>
              <a:rPr lang="en-US" dirty="0" smtClean="0"/>
              <a:t>--29% of College Admissions officers have Googled an applicant</a:t>
            </a:r>
          </a:p>
          <a:p>
            <a:endParaRPr lang="en-US" dirty="0" smtClean="0"/>
          </a:p>
          <a:p>
            <a:r>
              <a:rPr lang="en-US" dirty="0" smtClean="0"/>
              <a:t>--31% have visited social media sites to learn more about an applicant</a:t>
            </a:r>
          </a:p>
          <a:p>
            <a:endParaRPr lang="en-US" dirty="0" smtClean="0"/>
          </a:p>
          <a:p>
            <a:r>
              <a:rPr lang="en-US" dirty="0" smtClean="0"/>
              <a:t>--70% of job recruiters say they have rejected an applicant based on their social media postings</a:t>
            </a:r>
          </a:p>
          <a:p>
            <a:endParaRPr lang="en-US" dirty="0" smtClean="0"/>
          </a:p>
          <a:p>
            <a:r>
              <a:rPr lang="en-US" dirty="0" smtClean="0"/>
              <a:t>--Some financial lending companies are using social media to determine a person’s credit worthiness.</a:t>
            </a:r>
          </a:p>
          <a:p>
            <a:endParaRPr lang="en-US" dirty="0" smtClean="0"/>
          </a:p>
          <a:p>
            <a:r>
              <a:rPr lang="en-US" dirty="0" smtClean="0"/>
              <a:t>--In</a:t>
            </a:r>
            <a:r>
              <a:rPr lang="en-US" baseline="0" dirty="0" smtClean="0"/>
              <a:t> some cases, social media has even been used in court cases.,</a:t>
            </a:r>
            <a:endParaRPr lang="en-US" dirty="0" smtClean="0"/>
          </a:p>
          <a:p>
            <a:endParaRPr lang="en-US" sz="1200" kern="1200" baseline="0" dirty="0" smtClean="0">
              <a:solidFill>
                <a:schemeClr val="tx1"/>
              </a:solidFill>
              <a:latin typeface="+mn-lt"/>
              <a:ea typeface="+mn-ea"/>
              <a:cs typeface="+mn-cs"/>
            </a:endParaRPr>
          </a:p>
          <a:p>
            <a:r>
              <a:rPr lang="en-US" dirty="0" smtClean="0"/>
              <a:t>That’s why</a:t>
            </a:r>
            <a:r>
              <a:rPr lang="en-US" baseline="0" dirty="0" smtClean="0"/>
              <a:t> it is so important that </a:t>
            </a:r>
            <a:r>
              <a:rPr lang="en-US" sz="1200" baseline="0" dirty="0" smtClean="0"/>
              <a:t>we </a:t>
            </a:r>
            <a:r>
              <a:rPr lang="en-US" sz="1200" dirty="0" smtClean="0"/>
              <a:t>help our children understand </a:t>
            </a:r>
            <a:r>
              <a:rPr lang="en-US" sz="1200" kern="1200" baseline="0" dirty="0" smtClean="0">
                <a:solidFill>
                  <a:schemeClr val="tx1"/>
                </a:solidFill>
                <a:latin typeface="+mn-lt"/>
                <a:ea typeface="+mn-ea"/>
                <a:cs typeface="+mn-cs"/>
              </a:rPr>
              <a:t>that they have the ability to shape their online profile so that it presents an image they can be proud of.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Something that happens spur of the moment –like a picture or angry post can resurface years later.  Your teen may think they are sending something to a friend, but that friend can send it to someone else, and they can send it to someone else, and so on.</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19</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can you as a parent do to help your teen create a positive digital footprint.</a:t>
            </a:r>
          </a:p>
          <a:p>
            <a:endParaRPr lang="en-US" b="1" baseline="0" dirty="0" smtClean="0"/>
          </a:p>
          <a:p>
            <a:r>
              <a:rPr lang="en-US" b="1" baseline="0" dirty="0" smtClean="0"/>
              <a:t>Help them think long term. </a:t>
            </a:r>
            <a:r>
              <a:rPr lang="en-US" baseline="0" dirty="0" smtClean="0"/>
              <a:t>Explain to your teen that everything leaves a digital footprint with information that can be searched and passed along to thousands of people. Others can pass on that information too, so if they don’t want to see something tomorrow, they better not post today.</a:t>
            </a:r>
          </a:p>
          <a:p>
            <a:endParaRPr lang="en-US" baseline="0" dirty="0" smtClean="0"/>
          </a:p>
          <a:p>
            <a:r>
              <a:rPr lang="en-US" b="1" baseline="0" dirty="0" smtClean="0"/>
              <a:t>Have an agreement on what’s ok to post. </a:t>
            </a:r>
            <a:r>
              <a:rPr lang="en-US" baseline="0" dirty="0" smtClean="0"/>
              <a:t>Make sure your teens know your rules about suggestive material and other content that will reflect poorly on them.</a:t>
            </a:r>
          </a:p>
          <a:p>
            <a:r>
              <a:rPr lang="en-US" sz="1200" b="0" kern="1200" baseline="0" dirty="0" smtClean="0">
                <a:solidFill>
                  <a:schemeClr val="tx1"/>
                </a:solidFill>
                <a:latin typeface="+mn-lt"/>
                <a:ea typeface="+mn-ea"/>
                <a:cs typeface="+mn-cs"/>
              </a:rPr>
              <a:t>No embarrassing or cruel posts, not hate speech, no compromising pictures.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Teach teens to keep personal information private. </a:t>
            </a:r>
            <a:r>
              <a:rPr lang="en-US" sz="1200" b="0" kern="1200" baseline="0" dirty="0" smtClean="0">
                <a:solidFill>
                  <a:schemeClr val="tx1"/>
                </a:solidFill>
                <a:latin typeface="+mn-lt"/>
                <a:ea typeface="+mn-ea"/>
                <a:cs typeface="+mn-cs"/>
              </a:rPr>
              <a:t>Help teens define which information is important for them to keep private when they’re online. To start, we recommend that teens not share their addresses, phone numbers, or birth dates.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Make sure your teens use privacy settings on their social network pages</a:t>
            </a:r>
            <a:r>
              <a:rPr lang="en-US" sz="1200" b="0" kern="1200" baseline="0" dirty="0" smtClean="0">
                <a:solidFill>
                  <a:schemeClr val="tx1"/>
                </a:solidFill>
                <a:latin typeface="+mn-lt"/>
                <a:ea typeface="+mn-ea"/>
                <a:cs typeface="+mn-cs"/>
              </a:rPr>
              <a:t>. Encourage teens to think carefully about the nature of their relationships (close friends, family, acquaintances, strangers) and adjust their privacy settings accordingly.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to protect their friends’ privacy. </a:t>
            </a:r>
            <a:r>
              <a:rPr lang="en-US" sz="1200" b="0" kern="1200" baseline="0" dirty="0" smtClean="0">
                <a:solidFill>
                  <a:schemeClr val="tx1"/>
                </a:solidFill>
                <a:latin typeface="+mn-lt"/>
                <a:ea typeface="+mn-ea"/>
                <a:cs typeface="+mn-cs"/>
              </a:rPr>
              <a:t>Passing along a rumor or identifying someone in a picture (called “tagging”) affects other people’s privacy. If your teen is uncomfortable being tagged in friends’ photos, they can ask to have the photos or the tags removed. But beyond that, there’s not too much they can do. So teach your teen that it’s better to check with friends first before posting something about them.</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that the Golden Rule applies online. </a:t>
            </a:r>
            <a:r>
              <a:rPr lang="en-US" sz="1200" b="0" kern="1200" baseline="0" dirty="0" smtClean="0">
                <a:solidFill>
                  <a:schemeClr val="tx1"/>
                </a:solidFill>
                <a:latin typeface="+mn-lt"/>
                <a:ea typeface="+mn-ea"/>
                <a:cs typeface="+mn-cs"/>
              </a:rPr>
              <a:t>While teens don’t always have control over what other people post of them, they can be proactive and help guide which snapshots of their lives are taken in the first place. What goes around comes around. If teens spread a rumor or talks badly about a teacher, they can’t assume that what they post will stay private. Whatever negative things they say can and probably will come back to haunt them, in more ways than they can imagine.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20</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Show</a:t>
            </a:r>
            <a:r>
              <a:rPr lang="en-US" baseline="0" dirty="0" smtClean="0"/>
              <a:t> the poll everywhere results on the screen as people are coming in and then reveal slide to give the answer</a:t>
            </a:r>
            <a:endParaRPr lang="en-US" dirty="0" smtClean="0"/>
          </a:p>
          <a:p>
            <a:endParaRPr lang="en-US" dirty="0" smtClean="0"/>
          </a:p>
          <a:p>
            <a:r>
              <a:rPr lang="en-US" dirty="0" smtClean="0"/>
              <a:t>The answer is</a:t>
            </a:r>
            <a:r>
              <a:rPr lang="en-US" baseline="0" dirty="0" smtClean="0"/>
              <a:t> D, 7 hours. Actually it’s more like 7 hours and 38 minutes.</a:t>
            </a:r>
            <a:endParaRPr lang="en-US" dirty="0" smtClean="0"/>
          </a:p>
          <a:p>
            <a:endParaRPr lang="en-US" dirty="0" smtClean="0"/>
          </a:p>
          <a:p>
            <a:r>
              <a:rPr lang="en-US" dirty="0" smtClean="0"/>
              <a:t>So what are our kids doing during those 7 hours and 38 minutes?</a:t>
            </a:r>
          </a:p>
          <a:p>
            <a:r>
              <a:rPr lang="en-US" dirty="0" smtClean="0"/>
              <a:t>They</a:t>
            </a:r>
            <a:r>
              <a:rPr lang="en-US" baseline="0" dirty="0" smtClean="0"/>
              <a:t> are watching TV, playing games, using apps, watching videos and movies, reading books and sharing comments and photos via social media.</a:t>
            </a:r>
          </a:p>
          <a:p>
            <a:endParaRPr lang="en-US" dirty="0" smtClean="0"/>
          </a:p>
          <a:p>
            <a:r>
              <a:rPr lang="en-US" dirty="0" smtClean="0"/>
              <a:t>Bottom line. Our kids are spending more time doing these activities than they are spending in school, with you their parents, and in many cases even sleeping. </a:t>
            </a:r>
          </a:p>
          <a:p>
            <a:endParaRPr lang="en-US" dirty="0" smtClean="0"/>
          </a:p>
          <a:p>
            <a:r>
              <a:rPr lang="en-US" dirty="0" smtClean="0"/>
              <a:t>Technology is not going away but rather it is increasing and will continue to increase.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3</a:t>
            </a:fld>
            <a:endParaRPr lang="en-US" dirty="0"/>
          </a:p>
        </p:txBody>
      </p:sp>
    </p:spTree>
    <p:extLst>
      <p:ext uri="{BB962C8B-B14F-4D97-AF65-F5344CB8AC3E}">
        <p14:creationId xmlns:p14="http://schemas.microsoft.com/office/powerpoint/2010/main" val="361186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can you as a parent do to help your teen create a positive digital footprint.</a:t>
            </a:r>
          </a:p>
          <a:p>
            <a:endParaRPr lang="en-US" b="1" baseline="0" dirty="0" smtClean="0"/>
          </a:p>
          <a:p>
            <a:r>
              <a:rPr lang="en-US" b="1" baseline="0" dirty="0" smtClean="0"/>
              <a:t>Help them think long term. </a:t>
            </a:r>
            <a:r>
              <a:rPr lang="en-US" baseline="0" dirty="0" smtClean="0"/>
              <a:t>Explain to your teen that everything leaves a digital footprint with information that can be searched and passed along to thousands of people. Others can pass on that information too, so if they don’t want to see something tomorrow, they better not post today.</a:t>
            </a:r>
          </a:p>
          <a:p>
            <a:endParaRPr lang="en-US" baseline="0" dirty="0" smtClean="0"/>
          </a:p>
          <a:p>
            <a:r>
              <a:rPr lang="en-US" b="1" baseline="0" dirty="0" smtClean="0"/>
              <a:t>Have an agreement on what’s ok to post. </a:t>
            </a:r>
            <a:r>
              <a:rPr lang="en-US" baseline="0" dirty="0" smtClean="0"/>
              <a:t>Make sure your teens know your rules about suggestive material and other content that will reflect poorly on them.</a:t>
            </a:r>
          </a:p>
          <a:p>
            <a:r>
              <a:rPr lang="en-US" sz="1200" b="0" kern="1200" baseline="0" dirty="0" smtClean="0">
                <a:solidFill>
                  <a:schemeClr val="tx1"/>
                </a:solidFill>
                <a:latin typeface="+mn-lt"/>
                <a:ea typeface="+mn-ea"/>
                <a:cs typeface="+mn-cs"/>
              </a:rPr>
              <a:t>No embarrassing or cruel posts, not hate speech, no compromising pictures.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Teach teens to keep personal information private. </a:t>
            </a:r>
            <a:r>
              <a:rPr lang="en-US" sz="1200" b="0" kern="1200" baseline="0" dirty="0" smtClean="0">
                <a:solidFill>
                  <a:schemeClr val="tx1"/>
                </a:solidFill>
                <a:latin typeface="+mn-lt"/>
                <a:ea typeface="+mn-ea"/>
                <a:cs typeface="+mn-cs"/>
              </a:rPr>
              <a:t>Help teens define which information is important for them to keep private when they’re online. To start, we recommend that teens not share their addresses, phone numbers, or birth dates.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Make sure your teens use privacy settings on their social network pages</a:t>
            </a:r>
            <a:r>
              <a:rPr lang="en-US" sz="1200" b="0" kern="1200" baseline="0" dirty="0" smtClean="0">
                <a:solidFill>
                  <a:schemeClr val="tx1"/>
                </a:solidFill>
                <a:latin typeface="+mn-lt"/>
                <a:ea typeface="+mn-ea"/>
                <a:cs typeface="+mn-cs"/>
              </a:rPr>
              <a:t>. Encourage teens to think carefully about the nature of their relationships (close friends, family, acquaintances, strangers) and adjust their privacy settings accordingly.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to protect their friends’ privacy. </a:t>
            </a:r>
            <a:r>
              <a:rPr lang="en-US" sz="1200" b="0" kern="1200" baseline="0" dirty="0" smtClean="0">
                <a:solidFill>
                  <a:schemeClr val="tx1"/>
                </a:solidFill>
                <a:latin typeface="+mn-lt"/>
                <a:ea typeface="+mn-ea"/>
                <a:cs typeface="+mn-cs"/>
              </a:rPr>
              <a:t>Passing along a rumor or identifying someone in a picture (called “tagging”) affects other people’s privacy. If your teen is uncomfortable being tagged in friends’ photos, they can ask to have the photos or the tags removed. But beyond that, there’s not too much they can do. So teach your teen that it’s better to check with friends first before posting something about them.</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that the Golden Rule applies online. </a:t>
            </a:r>
            <a:r>
              <a:rPr lang="en-US" sz="1200" b="0" kern="1200" baseline="0" dirty="0" smtClean="0">
                <a:solidFill>
                  <a:schemeClr val="tx1"/>
                </a:solidFill>
                <a:latin typeface="+mn-lt"/>
                <a:ea typeface="+mn-ea"/>
                <a:cs typeface="+mn-cs"/>
              </a:rPr>
              <a:t>While teens don’t always have control over what other people post of them, they can be proactive and help guide which snapshots of their lives are taken in the first place. What goes around comes around. If teens spread a rumor or talks badly about a teacher, they can’t assume that what they post will stay private. Whatever negative things they say can and probably will come back to haunt them, in more ways than they can imagine.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Model good behavior and review your own habits. </a:t>
            </a:r>
            <a:r>
              <a:rPr lang="en-US" sz="1200" b="0" kern="1200" baseline="0" dirty="0" smtClean="0">
                <a:solidFill>
                  <a:schemeClr val="tx1"/>
                </a:solidFill>
                <a:latin typeface="+mn-lt"/>
                <a:ea typeface="+mn-ea"/>
                <a:cs typeface="+mn-cs"/>
              </a:rPr>
              <a:t>Parents are the ultimate role model. Keep channels of communication open and practice what your preach.</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21</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smtClean="0"/>
              <a:t>The new site offers updated and user-friendly information about safe and sensible use of the Internet and social media. </a:t>
            </a:r>
          </a:p>
          <a:p>
            <a:pPr eaLnBrk="1" hangingPunct="1">
              <a:buFontTx/>
              <a:buNone/>
            </a:pPr>
            <a:endParaRPr lang="en-US" dirty="0" smtClean="0"/>
          </a:p>
          <a:p>
            <a:pPr eaLnBrk="1" hangingPunct="1">
              <a:buFontTx/>
              <a:buNone/>
            </a:pPr>
            <a:r>
              <a:rPr lang="en-US" dirty="0" smtClean="0"/>
              <a:t>The site</a:t>
            </a:r>
            <a:r>
              <a:rPr lang="en-US" baseline="0" dirty="0" smtClean="0"/>
              <a:t> </a:t>
            </a:r>
            <a:r>
              <a:rPr lang="en-US" dirty="0" smtClean="0"/>
              <a:t>features resource links, tip sheets, videos, learning resources, parent information, and a model media agreement for families to use to set down guidelines for use of cell phones, tablets, laptops, and gaming devices.</a:t>
            </a:r>
          </a:p>
          <a:p>
            <a:pPr eaLnBrk="1" hangingPunct="1">
              <a:buFontTx/>
              <a:buNone/>
            </a:pPr>
            <a:endParaRPr lang="en-US" dirty="0" smtClean="0">
              <a:latin typeface="Arial" charset="0"/>
            </a:endParaRPr>
          </a:p>
          <a:p>
            <a:pPr eaLnBrk="1" hangingPunct="1">
              <a:buFontTx/>
              <a:buNone/>
            </a:pPr>
            <a:r>
              <a:rPr lang="en-US" dirty="0" smtClean="0">
                <a:latin typeface="Arial" charset="0"/>
              </a:rPr>
              <a:t>We want this site</a:t>
            </a:r>
            <a:r>
              <a:rPr lang="en-US" baseline="0" dirty="0" smtClean="0">
                <a:latin typeface="Arial" charset="0"/>
              </a:rPr>
              <a:t> to become a resource for you parents to use with not only your children in high school but with younger siblings as well. And I highly encourage you to check it out. </a:t>
            </a:r>
          </a:p>
          <a:p>
            <a:pPr eaLnBrk="1" hangingPunct="1">
              <a:buFontTx/>
              <a:buNone/>
            </a:pPr>
            <a:endParaRPr lang="en-US" baseline="0" dirty="0" smtClean="0">
              <a:latin typeface="Arial" charset="0"/>
            </a:endParaRPr>
          </a:p>
          <a:p>
            <a:pPr eaLnBrk="1" hangingPunct="1">
              <a:buFontTx/>
              <a:buNone/>
            </a:pPr>
            <a:r>
              <a:rPr lang="en-US" baseline="0" dirty="0" smtClean="0">
                <a:latin typeface="Arial" charset="0"/>
              </a:rPr>
              <a:t>Once again the address is www.houstonisd.org.cybersafety.</a:t>
            </a:r>
          </a:p>
          <a:p>
            <a:pPr eaLnBrk="1" hangingPunct="1">
              <a:buFontTx/>
              <a:buNone/>
            </a:pPr>
            <a:r>
              <a:rPr lang="en-US" baseline="0" dirty="0" smtClean="0">
                <a:latin typeface="Arial" charset="0"/>
              </a:rPr>
              <a:t>There is also a direct link on our school website.</a:t>
            </a:r>
          </a:p>
          <a:p>
            <a:pPr eaLnBrk="1" hangingPunct="1">
              <a:buFontTx/>
              <a:buNone/>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22</a:t>
            </a:fld>
            <a:endParaRPr lang="en-US"/>
          </a:p>
        </p:txBody>
      </p:sp>
    </p:spTree>
    <p:extLst>
      <p:ext uri="{BB962C8B-B14F-4D97-AF65-F5344CB8AC3E}">
        <p14:creationId xmlns:p14="http://schemas.microsoft.com/office/powerpoint/2010/main" val="2486216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I</a:t>
            </a:r>
            <a:r>
              <a:rPr lang="en-US" baseline="0" dirty="0" smtClean="0"/>
              <a:t> </a:t>
            </a:r>
            <a:r>
              <a:rPr lang="en-US" dirty="0" smtClean="0"/>
              <a:t>would like</a:t>
            </a:r>
            <a:r>
              <a:rPr lang="en-US" baseline="0" dirty="0" smtClean="0"/>
              <a:t> to open up the floor to questions.</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23</a:t>
            </a:fld>
            <a:endParaRPr lang="en-US"/>
          </a:p>
        </p:txBody>
      </p:sp>
    </p:spTree>
    <p:extLst>
      <p:ext uri="{BB962C8B-B14F-4D97-AF65-F5344CB8AC3E}">
        <p14:creationId xmlns:p14="http://schemas.microsoft.com/office/powerpoint/2010/main" val="29161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technology isn’t going</a:t>
            </a:r>
            <a:r>
              <a:rPr lang="en-US" baseline="0" dirty="0" smtClean="0"/>
              <a:t> anywhere, how do we make sure our children are:</a:t>
            </a:r>
          </a:p>
          <a:p>
            <a:endParaRPr lang="en-US" baseline="0" dirty="0" smtClean="0"/>
          </a:p>
          <a:p>
            <a:pPr marL="228600" indent="-228600">
              <a:buAutoNum type="arabicPeriod"/>
            </a:pPr>
            <a:r>
              <a:rPr lang="en-US" baseline="0" dirty="0" smtClean="0"/>
              <a:t>Safe and protected. </a:t>
            </a:r>
          </a:p>
          <a:p>
            <a:pPr marL="228600" indent="-228600">
              <a:buAutoNum type="arabicPeriod"/>
            </a:pPr>
            <a:r>
              <a:rPr lang="en-US" baseline="0" dirty="0" smtClean="0"/>
              <a:t>Good digital citizens   (just like you want your child to be a good citizen and respect their neighbors and community members, you want them to do the same online and in the digital world)</a:t>
            </a:r>
          </a:p>
          <a:p>
            <a:pPr marL="228600" indent="-228600">
              <a:buAutoNum type="arabicPeriod"/>
            </a:pPr>
            <a:r>
              <a:rPr lang="en-US" baseline="0" dirty="0" smtClean="0"/>
              <a:t>Have the skills they need for college and career</a:t>
            </a:r>
          </a:p>
          <a:p>
            <a:pPr marL="228600" indent="-228600">
              <a:buAutoNum type="arabicPeriod"/>
            </a:pPr>
            <a:endParaRPr lang="en-US" baseline="0" dirty="0" smtClean="0"/>
          </a:p>
          <a:p>
            <a:pPr marL="0" indent="0">
              <a:buNone/>
            </a:pPr>
            <a:r>
              <a:rPr lang="en-US" baseline="0" dirty="0" smtClean="0"/>
              <a:t>In the next half-hour, we are going to cover all three topics and give you some tools and resources you can use at home with your children so you can make sure they are safe and protected, that they are good digital citizens and that they are developing the skills they need to be successful in college and a career.</a:t>
            </a:r>
          </a:p>
          <a:p>
            <a:pPr marL="0" indent="0">
              <a:buNone/>
            </a:pPr>
            <a:endParaRPr lang="en-US" baseline="0" dirty="0" smtClean="0"/>
          </a:p>
          <a:p>
            <a:pPr marL="0" indent="0">
              <a:buNone/>
            </a:pPr>
            <a:r>
              <a:rPr lang="en-US" baseline="0" dirty="0" smtClean="0"/>
              <a:t>We are going to start first with #3</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4</a:t>
            </a:fld>
            <a:endParaRPr lang="en-US" dirty="0"/>
          </a:p>
        </p:txBody>
      </p:sp>
    </p:spTree>
    <p:extLst>
      <p:ext uri="{BB962C8B-B14F-4D97-AF65-F5344CB8AC3E}">
        <p14:creationId xmlns:p14="http://schemas.microsoft.com/office/powerpoint/2010/main" val="28939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a:t>
            </a:r>
          </a:p>
          <a:p>
            <a:r>
              <a:rPr lang="en-US" dirty="0" smtClean="0"/>
              <a:t>--Ask</a:t>
            </a:r>
            <a:r>
              <a:rPr lang="en-US" baseline="0" dirty="0" smtClean="0"/>
              <a:t> guests to take out their cell phones again and text a skill or skills that they think students must have to land a job after high school or college.</a:t>
            </a:r>
          </a:p>
          <a:p>
            <a:r>
              <a:rPr lang="en-US" baseline="0" dirty="0" smtClean="0"/>
              <a:t>--As answers come in, mention them aloud to the group</a:t>
            </a:r>
          </a:p>
          <a:p>
            <a:endParaRPr lang="en-US" baseline="0" dirty="0" smtClean="0"/>
          </a:p>
          <a:p>
            <a:r>
              <a:rPr lang="en-US" b="1" baseline="0" dirty="0" smtClean="0"/>
              <a:t>OR</a:t>
            </a:r>
          </a:p>
          <a:p>
            <a:r>
              <a:rPr lang="en-US" b="0" baseline="0" dirty="0" smtClean="0"/>
              <a:t>Just have parents think of their answer and ask them share it with the person next to them or raise their hand and share their answer. After about 30 seconds or so advance to the next slide.</a:t>
            </a:r>
          </a:p>
        </p:txBody>
      </p:sp>
      <p:sp>
        <p:nvSpPr>
          <p:cNvPr id="4" name="Slide Number Placeholder 3"/>
          <p:cNvSpPr>
            <a:spLocks noGrp="1"/>
          </p:cNvSpPr>
          <p:nvPr>
            <p:ph type="sldNum" sz="quarter" idx="10"/>
          </p:nvPr>
        </p:nvSpPr>
        <p:spPr/>
        <p:txBody>
          <a:bodyPr/>
          <a:lstStyle/>
          <a:p>
            <a:fld id="{B594DD4D-944E-4937-A86B-B5924FC3557C}" type="slidenum">
              <a:rPr lang="en-US" smtClean="0"/>
              <a:pPr/>
              <a:t>5</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those are all great skills that can give our students a leg up in the work force, a recent survey</a:t>
            </a:r>
            <a:r>
              <a:rPr lang="en-US" baseline="0" dirty="0" smtClean="0"/>
              <a:t> by the National Association of Colleges and Employers came up with their top ten list of skills that employers want most in college graduates.</a:t>
            </a:r>
          </a:p>
          <a:p>
            <a:endParaRPr lang="en-US" baseline="0" dirty="0" smtClean="0"/>
          </a:p>
          <a:p>
            <a:r>
              <a:rPr lang="en-US" baseline="0" dirty="0" smtClean="0"/>
              <a:t>You can read over all ten, but I want to point out several skills that are on the list.</a:t>
            </a:r>
          </a:p>
          <a:p>
            <a:r>
              <a:rPr lang="en-US" baseline="0" dirty="0" smtClean="0"/>
              <a:t/>
            </a:r>
            <a:br>
              <a:rPr lang="en-US" baseline="0" dirty="0" smtClean="0"/>
            </a:br>
            <a:r>
              <a:rPr lang="en-US" baseline="0" dirty="0" smtClean="0"/>
              <a:t>They include #5 the ability to obtain and process information, #6 the ability to analyze quantitative data and #8 proficiency with computer software programs.</a:t>
            </a:r>
          </a:p>
          <a:p>
            <a:r>
              <a:rPr lang="en-US" baseline="0" dirty="0" smtClean="0"/>
              <a:t/>
            </a:r>
            <a:br>
              <a:rPr lang="en-US" baseline="0" dirty="0" smtClean="0"/>
            </a:br>
            <a:r>
              <a:rPr lang="en-US" baseline="0" dirty="0" smtClean="0"/>
              <a:t>Those three skills are very closely tied to computers, technology and to the devices your kids are already using on a daily basis.</a:t>
            </a:r>
          </a:p>
          <a:p>
            <a:endParaRPr lang="en-US" baseline="0" dirty="0" smtClean="0"/>
          </a:p>
          <a:p>
            <a:r>
              <a:rPr lang="en-US" baseline="0" dirty="0" smtClean="0"/>
              <a:t>Here at HISD we want to make sure that your student graduates with all ten of these skills.</a:t>
            </a:r>
          </a:p>
          <a:p>
            <a:endParaRPr lang="en-US" baseline="0" dirty="0" smtClean="0"/>
          </a:p>
          <a:p>
            <a:r>
              <a:rPr lang="en-US" baseline="0" dirty="0" smtClean="0"/>
              <a:t>That’s why we are changing the way we are delivering instruction in the classroom.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6</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am sure we all remember the three R’s—reading, writing and arithmetic. Those are still skills all students must have.</a:t>
            </a:r>
          </a:p>
          <a:p>
            <a:r>
              <a:rPr lang="en-US" baseline="0" dirty="0" smtClean="0"/>
              <a:t>But now in education we are adding the 4C’s —  which are skills all students will need to compete in today’s 21st century workforce.</a:t>
            </a:r>
          </a:p>
          <a:p>
            <a:endParaRPr lang="en-US" baseline="0" dirty="0" smtClean="0"/>
          </a:p>
          <a:p>
            <a:r>
              <a:rPr lang="en-US" baseline="0" dirty="0" smtClean="0"/>
              <a:t>They are communication, critical thinking, creativity, and collaboration.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7</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many of you are familiar with this image?</a:t>
            </a:r>
          </a:p>
          <a:p>
            <a:r>
              <a:rPr lang="en-US" baseline="0" dirty="0" smtClean="0"/>
              <a:t>It probably looks very similar to your elementary, middle and even high school experience.</a:t>
            </a:r>
          </a:p>
          <a:p>
            <a:r>
              <a:rPr lang="en-US" baseline="0" dirty="0" smtClean="0"/>
              <a:t>Desks all lined up in a row, the teacher at the front of the room writing on the chalkboard.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8</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take a look at the classroom of the future. Things look a lot differently, don’t they. </a:t>
            </a:r>
          </a:p>
          <a:p>
            <a:endParaRPr lang="en-US" baseline="0" dirty="0" smtClean="0"/>
          </a:p>
          <a:p>
            <a:r>
              <a:rPr lang="en-US" baseline="0" dirty="0" smtClean="0"/>
              <a:t>This is an actual rendering from an architect that is designing one of our new high schools.</a:t>
            </a:r>
          </a:p>
          <a:p>
            <a:endParaRPr lang="en-US" baseline="0" dirty="0" smtClean="0"/>
          </a:p>
          <a:p>
            <a:r>
              <a:rPr lang="en-US" baseline="0" dirty="0" smtClean="0"/>
              <a:t>Under the 2012 bond program, 42 schools across the district are being rebuilt, redesigned and remodeled to foster 21</a:t>
            </a:r>
            <a:r>
              <a:rPr lang="en-US" baseline="30000" dirty="0" smtClean="0"/>
              <a:t>st</a:t>
            </a:r>
            <a:r>
              <a:rPr lang="en-US" baseline="0" dirty="0" smtClean="0"/>
              <a:t> century learning.</a:t>
            </a:r>
          </a:p>
          <a:p>
            <a:endParaRPr lang="en-US" baseline="0" dirty="0" smtClean="0"/>
          </a:p>
          <a:p>
            <a:r>
              <a:rPr lang="en-US" baseline="0" dirty="0" smtClean="0"/>
              <a:t>This drawing will be a reality at our schools in just only a few short years.</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9</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HISD transforms our school buildings to foster the 4Cs, we are also transforming the way teaching and learning is happening in the classrooms.</a:t>
            </a:r>
          </a:p>
          <a:p>
            <a:endParaRPr lang="en-US" baseline="0" dirty="0" smtClean="0"/>
          </a:p>
          <a:p>
            <a:r>
              <a:rPr lang="en-US" baseline="0" dirty="0" smtClean="0"/>
              <a:t>That includes using technology and using the tools that students are already using outside the classroom.</a:t>
            </a:r>
          </a:p>
          <a:p>
            <a:endParaRPr lang="en-US" baseline="0" dirty="0" smtClean="0"/>
          </a:p>
          <a:p>
            <a:r>
              <a:rPr lang="en-US" baseline="0" dirty="0" smtClean="0"/>
              <a:t>And most importantly, training teachers how to use laptops and web 2.0 tools to engage students.</a:t>
            </a:r>
          </a:p>
          <a:p>
            <a:endParaRPr lang="en-US" baseline="0" dirty="0" smtClean="0"/>
          </a:p>
          <a:p>
            <a:r>
              <a:rPr lang="en-US" baseline="0" dirty="0" smtClean="0"/>
              <a:t>We have a name for the digital transformation that is happening in teaching and learning across HISD and it is called </a:t>
            </a:r>
            <a:r>
              <a:rPr lang="en-US" baseline="0" dirty="0" err="1" smtClean="0"/>
              <a:t>PowerUp</a:t>
            </a:r>
            <a:r>
              <a:rPr lang="en-US" baseline="0" dirty="0" smtClean="0"/>
              <a:t>.</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10</a:t>
            </a:fld>
            <a:endParaRPr lang="en-US"/>
          </a:p>
        </p:txBody>
      </p:sp>
    </p:spTree>
    <p:extLst>
      <p:ext uri="{BB962C8B-B14F-4D97-AF65-F5344CB8AC3E}">
        <p14:creationId xmlns:p14="http://schemas.microsoft.com/office/powerpoint/2010/main" val="212339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716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userDrawn="1"/>
        </p:nvGrpSpPr>
        <p:grpSpPr>
          <a:xfrm>
            <a:off x="0" y="-2819400"/>
            <a:ext cx="12725400" cy="11627873"/>
            <a:chOff x="0" y="-1219200"/>
            <a:chExt cx="10424042" cy="9525000"/>
          </a:xfrm>
        </p:grpSpPr>
        <p:grpSp>
          <p:nvGrpSpPr>
            <p:cNvPr id="35" name="Group 34"/>
            <p:cNvGrpSpPr/>
            <p:nvPr userDrawn="1"/>
          </p:nvGrpSpPr>
          <p:grpSpPr>
            <a:xfrm>
              <a:off x="0" y="-1219200"/>
              <a:ext cx="5242442" cy="9525000"/>
              <a:chOff x="609600" y="-1447800"/>
              <a:chExt cx="5410200" cy="9829800"/>
            </a:xfrm>
          </p:grpSpPr>
          <p:grpSp>
            <p:nvGrpSpPr>
              <p:cNvPr id="34" name="Group 33"/>
              <p:cNvGrpSpPr/>
              <p:nvPr userDrawn="1"/>
            </p:nvGrpSpPr>
            <p:grpSpPr>
              <a:xfrm>
                <a:off x="609600" y="-1447800"/>
                <a:ext cx="5410200" cy="6934200"/>
                <a:chOff x="609600" y="-1447800"/>
                <a:chExt cx="5410200" cy="6934200"/>
              </a:xfrm>
            </p:grpSpPr>
            <p:grpSp>
              <p:nvGrpSpPr>
                <p:cNvPr id="14" name="Group 13"/>
                <p:cNvGrpSpPr/>
                <p:nvPr userDrawn="1"/>
              </p:nvGrpSpPr>
              <p:grpSpPr>
                <a:xfrm>
                  <a:off x="609600" y="-1447800"/>
                  <a:ext cx="5410200" cy="3810000"/>
                  <a:chOff x="609600" y="-1447800"/>
                  <a:chExt cx="5410200" cy="3810000"/>
                </a:xfrm>
              </p:grpSpPr>
              <p:cxnSp>
                <p:nvCxnSpPr>
                  <p:cNvPr id="8" name="Straight Connector 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609600" y="1676400"/>
                  <a:ext cx="5410200" cy="3810000"/>
                  <a:chOff x="609600" y="-1447800"/>
                  <a:chExt cx="5410200" cy="3810000"/>
                </a:xfrm>
              </p:grpSpPr>
              <p:cxnSp>
                <p:nvCxnSpPr>
                  <p:cNvPr id="16" name="Straight Connector 1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userDrawn="1"/>
            </p:nvGrpSpPr>
            <p:grpSpPr>
              <a:xfrm flipV="1">
                <a:off x="609600" y="1447800"/>
                <a:ext cx="5410200" cy="6934200"/>
                <a:chOff x="762000" y="-1295400"/>
                <a:chExt cx="5410200" cy="6934200"/>
              </a:xfrm>
            </p:grpSpPr>
            <p:grpSp>
              <p:nvGrpSpPr>
                <p:cNvPr id="21" name="Group 20"/>
                <p:cNvGrpSpPr/>
                <p:nvPr userDrawn="1"/>
              </p:nvGrpSpPr>
              <p:grpSpPr>
                <a:xfrm>
                  <a:off x="762000" y="-1295400"/>
                  <a:ext cx="5410200" cy="3810000"/>
                  <a:chOff x="609600" y="-1447800"/>
                  <a:chExt cx="5410200" cy="3810000"/>
                </a:xfrm>
              </p:grpSpPr>
              <p:cxnSp>
                <p:nvCxnSpPr>
                  <p:cNvPr id="22" name="Straight Connector 21"/>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762000" y="1828800"/>
                  <a:ext cx="5410200" cy="3810000"/>
                  <a:chOff x="609600" y="-1447800"/>
                  <a:chExt cx="5410200" cy="3810000"/>
                </a:xfrm>
              </p:grpSpPr>
              <p:cxnSp>
                <p:nvCxnSpPr>
                  <p:cNvPr id="28" name="Straight Connector 2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36" name="Group 35"/>
            <p:cNvGrpSpPr/>
            <p:nvPr userDrawn="1"/>
          </p:nvGrpSpPr>
          <p:grpSpPr>
            <a:xfrm flipH="1">
              <a:off x="5181600" y="-1219200"/>
              <a:ext cx="5242442" cy="9525000"/>
              <a:chOff x="609600" y="-1447800"/>
              <a:chExt cx="5410200" cy="9829800"/>
            </a:xfrm>
          </p:grpSpPr>
          <p:grpSp>
            <p:nvGrpSpPr>
              <p:cNvPr id="37" name="Group 33"/>
              <p:cNvGrpSpPr/>
              <p:nvPr userDrawn="1"/>
            </p:nvGrpSpPr>
            <p:grpSpPr>
              <a:xfrm>
                <a:off x="609600" y="-1447800"/>
                <a:ext cx="5410200" cy="6934200"/>
                <a:chOff x="609600" y="-1447800"/>
                <a:chExt cx="5410200" cy="6934200"/>
              </a:xfrm>
            </p:grpSpPr>
            <p:grpSp>
              <p:nvGrpSpPr>
                <p:cNvPr id="51" name="Group 13"/>
                <p:cNvGrpSpPr/>
                <p:nvPr userDrawn="1"/>
              </p:nvGrpSpPr>
              <p:grpSpPr>
                <a:xfrm>
                  <a:off x="609600" y="-1447800"/>
                  <a:ext cx="5410200" cy="3810000"/>
                  <a:chOff x="609600" y="-1447800"/>
                  <a:chExt cx="5410200" cy="3810000"/>
                </a:xfrm>
              </p:grpSpPr>
              <p:cxnSp>
                <p:nvCxnSpPr>
                  <p:cNvPr id="58" name="Straight Connector 5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14"/>
                <p:cNvGrpSpPr/>
                <p:nvPr userDrawn="1"/>
              </p:nvGrpSpPr>
              <p:grpSpPr>
                <a:xfrm>
                  <a:off x="609600" y="1676400"/>
                  <a:ext cx="5410200" cy="3810000"/>
                  <a:chOff x="609600" y="-1447800"/>
                  <a:chExt cx="5410200" cy="3810000"/>
                </a:xfrm>
              </p:grpSpPr>
              <p:cxnSp>
                <p:nvCxnSpPr>
                  <p:cNvPr id="53" name="Straight Connector 52"/>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8" name="Group 32"/>
              <p:cNvGrpSpPr/>
              <p:nvPr userDrawn="1"/>
            </p:nvGrpSpPr>
            <p:grpSpPr>
              <a:xfrm flipV="1">
                <a:off x="609600" y="1447800"/>
                <a:ext cx="5410200" cy="6934200"/>
                <a:chOff x="762000" y="-1295400"/>
                <a:chExt cx="5410200" cy="6934200"/>
              </a:xfrm>
            </p:grpSpPr>
            <p:grpSp>
              <p:nvGrpSpPr>
                <p:cNvPr id="39" name="Group 20"/>
                <p:cNvGrpSpPr/>
                <p:nvPr userDrawn="1"/>
              </p:nvGrpSpPr>
              <p:grpSpPr>
                <a:xfrm>
                  <a:off x="762000" y="-1295400"/>
                  <a:ext cx="5410200" cy="3810000"/>
                  <a:chOff x="609600" y="-1447800"/>
                  <a:chExt cx="5410200" cy="3810000"/>
                </a:xfrm>
              </p:grpSpPr>
              <p:cxnSp>
                <p:nvCxnSpPr>
                  <p:cNvPr id="46" name="Straight Connector 4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26"/>
                <p:cNvGrpSpPr/>
                <p:nvPr userDrawn="1"/>
              </p:nvGrpSpPr>
              <p:grpSpPr>
                <a:xfrm>
                  <a:off x="762000" y="1828800"/>
                  <a:ext cx="5410200" cy="3810000"/>
                  <a:chOff x="609600" y="-1447800"/>
                  <a:chExt cx="5410200" cy="3810000"/>
                </a:xfrm>
              </p:grpSpPr>
              <p:cxnSp>
                <p:nvCxnSpPr>
                  <p:cNvPr id="41" name="Straight Connector 40"/>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sp>
        <p:nvSpPr>
          <p:cNvPr id="63" name="Rectangle 62"/>
          <p:cNvSpPr/>
          <p:nvPr userDrawn="1"/>
        </p:nvSpPr>
        <p:spPr>
          <a:xfrm>
            <a:off x="1828800" y="2362200"/>
            <a:ext cx="7315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userDrawn="1"/>
        </p:nvGrpSpPr>
        <p:grpSpPr>
          <a:xfrm>
            <a:off x="990600" y="2362200"/>
            <a:ext cx="1752600" cy="1694985"/>
            <a:chOff x="990600" y="2362200"/>
            <a:chExt cx="1752600" cy="1694985"/>
          </a:xfrm>
        </p:grpSpPr>
        <p:pic>
          <p:nvPicPr>
            <p:cNvPr id="66" name="Picture 65" descr="smallblueHISDseal.jpg"/>
            <p:cNvPicPr>
              <a:picLocks noChangeAspect="1"/>
            </p:cNvPicPr>
            <p:nvPr userDrawn="1"/>
          </p:nvPicPr>
          <p:blipFill>
            <a:blip r:embed="rId3" cstate="print">
              <a:duotone>
                <a:prstClr val="black"/>
                <a:schemeClr val="accent1">
                  <a:tint val="45000"/>
                  <a:satMod val="400000"/>
                </a:schemeClr>
              </a:duotone>
            </a:blip>
            <a:stretch>
              <a:fillRect/>
            </a:stretch>
          </p:blipFill>
          <p:spPr>
            <a:xfrm>
              <a:off x="990600" y="2362200"/>
              <a:ext cx="1752600" cy="1694985"/>
            </a:xfrm>
            <a:prstGeom prst="ellipse">
              <a:avLst/>
            </a:prstGeom>
            <a:ln w="38100">
              <a:noFill/>
            </a:ln>
          </p:spPr>
        </p:pic>
        <p:sp>
          <p:nvSpPr>
            <p:cNvPr id="65" name="Oval 64"/>
            <p:cNvSpPr/>
            <p:nvPr userDrawn="1"/>
          </p:nvSpPr>
          <p:spPr>
            <a:xfrm>
              <a:off x="1000125" y="2362200"/>
              <a:ext cx="1714500" cy="1682496"/>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240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524000" y="216376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71600" y="1600200"/>
            <a:ext cx="41148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71600" y="5410200"/>
            <a:ext cx="41148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pPr/>
              <a:t>‹#›</a:t>
            </a:fld>
            <a:endParaRPr lang="en-US"/>
          </a:p>
        </p:txBody>
      </p:sp>
      <p:sp>
        <p:nvSpPr>
          <p:cNvPr id="10" name="Text Placeholder 2"/>
          <p:cNvSpPr>
            <a:spLocks noGrp="1"/>
          </p:cNvSpPr>
          <p:nvPr>
            <p:ph type="body" idx="13" hasCustomPrompt="1"/>
          </p:nvPr>
        </p:nvSpPr>
        <p:spPr>
          <a:xfrm>
            <a:off x="5791200" y="1600200"/>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1" name="Content Placeholder 3"/>
          <p:cNvSpPr>
            <a:spLocks noGrp="1"/>
          </p:cNvSpPr>
          <p:nvPr>
            <p:ph sz="half" idx="14"/>
          </p:nvPr>
        </p:nvSpPr>
        <p:spPr>
          <a:xfrm>
            <a:off x="5791200" y="2239962"/>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a:prstGeom prst="rect">
            <a:avLst/>
          </a:prstGeom>
        </p:spPr>
        <p:txBody>
          <a:bodyPr>
            <a:normAutofit/>
          </a:bodyPr>
          <a:lstStyle>
            <a:lvl1pPr algn="l">
              <a:defRPr sz="2800" b="1">
                <a:solidFill>
                  <a:srgbClr val="00B3AD"/>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lvl1pPr>
              <a:defRPr sz="2400">
                <a:solidFill>
                  <a:schemeClr val="tx1">
                    <a:lumMod val="65000"/>
                    <a:lumOff val="35000"/>
                  </a:schemeClr>
                </a:solidFill>
                <a:latin typeface="Arial" pitchFamily="34" charset="0"/>
                <a:cs typeface="Arial" pitchFamily="34" charset="0"/>
              </a:defRPr>
            </a:lvl1pPr>
            <a:lvl2pPr marL="742950" indent="-285750">
              <a:buSzPct val="75000"/>
              <a:buFont typeface="Wingdings" pitchFamily="2" charset="2"/>
              <a:buChar char="Ø"/>
              <a:defRPr sz="2000">
                <a:solidFill>
                  <a:schemeClr val="tx1">
                    <a:lumMod val="50000"/>
                    <a:lumOff val="50000"/>
                  </a:schemeClr>
                </a:solidFill>
                <a:latin typeface="Arial" pitchFamily="34" charset="0"/>
                <a:cs typeface="Arial" pitchFamily="34" charset="0"/>
              </a:defRPr>
            </a:lvl2pPr>
            <a:lvl3pPr marL="1143000" indent="-228600">
              <a:buFont typeface="Arial" pitchFamily="34" charset="0"/>
              <a:buChar char="-"/>
              <a:defRPr sz="1800">
                <a:solidFill>
                  <a:schemeClr val="tx1">
                    <a:lumMod val="50000"/>
                    <a:lumOff val="50000"/>
                  </a:schemeClr>
                </a:solidFill>
                <a:latin typeface="Arial" pitchFamily="34" charset="0"/>
                <a:cs typeface="Arial" pitchFamily="34" charset="0"/>
              </a:defRPr>
            </a:lvl3pPr>
            <a:lvl4pPr marL="1600200" indent="-228600">
              <a:buSzPct val="75000"/>
              <a:buFont typeface="Courier New" pitchFamily="49" charset="0"/>
              <a:buChar char="o"/>
              <a:defRPr sz="1600">
                <a:solidFill>
                  <a:schemeClr val="tx1">
                    <a:lumMod val="50000"/>
                    <a:lumOff val="50000"/>
                  </a:schemeClr>
                </a:solidFill>
                <a:latin typeface="Arial" pitchFamily="34" charset="0"/>
                <a:cs typeface="Arial" pitchFamily="34" charset="0"/>
              </a:defRPr>
            </a:lvl4pPr>
            <a:lvl5pPr>
              <a:defRPr sz="1600">
                <a:solidFill>
                  <a:schemeClr val="tx1">
                    <a:lumMod val="50000"/>
                    <a:lumOff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477000"/>
            <a:ext cx="2895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477000"/>
            <a:ext cx="2133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fld id="{E1189244-2A33-4193-B72F-2EDF9697A613}" type="slidenum">
              <a:rPr lang="en-US"/>
              <a:pPr>
                <a:defRPr/>
              </a:pPr>
              <a:t>‹#›</a:t>
            </a:fld>
            <a:endParaRPr lang="en-US"/>
          </a:p>
        </p:txBody>
      </p:sp>
    </p:spTree>
    <p:extLst>
      <p:ext uri="{BB962C8B-B14F-4D97-AF65-F5344CB8AC3E}">
        <p14:creationId xmlns:p14="http://schemas.microsoft.com/office/powerpoint/2010/main" val="37533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coming #GreatAllOv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HISDdrivers.jpg"/>
          <p:cNvPicPr>
            <a:picLocks noChangeAspect="1"/>
          </p:cNvPicPr>
          <p:nvPr userDrawn="1"/>
        </p:nvPicPr>
        <p:blipFill>
          <a:blip r:embed="rId2" cstate="print"/>
          <a:stretch>
            <a:fillRect/>
          </a:stretch>
        </p:blipFill>
        <p:spPr>
          <a:xfrm>
            <a:off x="244530" y="1"/>
            <a:ext cx="8899470" cy="5867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gaged Stakehold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212" r="212"/>
          <a:stretch>
            <a:fillRect/>
          </a:stretch>
        </p:blipFill>
        <p:spPr>
          <a:xfrm>
            <a:off x="1676400" y="1295400"/>
            <a:ext cx="5791200" cy="4546032"/>
          </a:xfrm>
          <a:prstGeom prst="rect">
            <a:avLst/>
          </a:prstGeom>
        </p:spPr>
      </p:pic>
      <p:sp>
        <p:nvSpPr>
          <p:cNvPr id="6" name="Rectangle 5"/>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ENGAGED STAKEHOLDERS</a:t>
            </a:r>
            <a:endParaRPr lang="en-US" sz="2800" dirty="0">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aged Stakeholder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28600" y="1600200"/>
            <a:ext cx="1123950" cy="866775"/>
          </a:xfrm>
          <a:prstGeom prst="rect">
            <a:avLst/>
          </a:prstGeom>
          <a:noFill/>
          <a:ln>
            <a:noFill/>
          </a:ln>
        </p:spPr>
      </p:pic>
      <p:sp>
        <p:nvSpPr>
          <p:cNvPr id="6" name="Rectangle 5"/>
          <p:cNvSpPr/>
          <p:nvPr userDrawn="1"/>
        </p:nvSpPr>
        <p:spPr>
          <a:xfrm>
            <a:off x="228600" y="2464713"/>
            <a:ext cx="1143000" cy="453970"/>
          </a:xfrm>
          <a:prstGeom prst="rect">
            <a:avLst/>
          </a:prstGeom>
          <a:solidFill>
            <a:schemeClr val="bg1"/>
          </a:solidFill>
        </p:spPr>
        <p:txBody>
          <a:bodyPr wrap="square">
            <a:spAutoFit/>
          </a:bodyPr>
          <a:lstStyle/>
          <a:p>
            <a:pPr lvl="0" algn="ctr"/>
            <a:r>
              <a:rPr lang="en-US" sz="1300" b="1" dirty="0" smtClean="0">
                <a:latin typeface="+mj-lt"/>
              </a:rPr>
              <a:t>ENGAGED</a:t>
            </a:r>
            <a:r>
              <a:rPr lang="en-US" sz="1300" b="1" baseline="0" dirty="0" smtClean="0">
                <a:latin typeface="+mj-lt"/>
              </a:rPr>
              <a:t> </a:t>
            </a:r>
            <a:r>
              <a:rPr lang="en-US" sz="1050" b="1" baseline="0" dirty="0" smtClean="0">
                <a:latin typeface="+mj-lt"/>
              </a:rPr>
              <a:t>STAKEHOLDERS</a:t>
            </a:r>
            <a:endParaRPr lang="en-US" sz="1050" b="1" dirty="0" smtClean="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igor &amp; Accountabili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949" r="-377"/>
          <a:stretch>
            <a:fillRect/>
          </a:stretch>
        </p:blipFill>
        <p:spPr>
          <a:xfrm>
            <a:off x="1752600" y="1295400"/>
            <a:ext cx="5715000" cy="4546032"/>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RIGOR &amp; ACCOUNTABILITY</a:t>
            </a:r>
            <a:endParaRPr lang="en-US" sz="2800" dirty="0">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or &amp; Accountability text page">
    <p:spTree>
      <p:nvGrpSpPr>
        <p:cNvPr id="1" name=""/>
        <p:cNvGrpSpPr/>
        <p:nvPr/>
      </p:nvGrpSpPr>
      <p:grpSpPr>
        <a:xfrm>
          <a:off x="0" y="0"/>
          <a:ext cx="0" cy="0"/>
          <a:chOff x="0" y="0"/>
          <a:chExt cx="0" cy="0"/>
        </a:xfrm>
      </p:grpSpPr>
      <p:grpSp>
        <p:nvGrpSpPr>
          <p:cNvPr id="15"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42614" y="1600200"/>
            <a:ext cx="1095922" cy="866775"/>
          </a:xfrm>
          <a:prstGeom prst="rect">
            <a:avLst/>
          </a:prstGeom>
        </p:spPr>
      </p:pic>
      <p:sp>
        <p:nvSpPr>
          <p:cNvPr id="6" name="Rectangle 5"/>
          <p:cNvSpPr/>
          <p:nvPr userDrawn="1"/>
        </p:nvSpPr>
        <p:spPr>
          <a:xfrm>
            <a:off x="228600" y="2464713"/>
            <a:ext cx="1143000" cy="430887"/>
          </a:xfrm>
          <a:prstGeom prst="rect">
            <a:avLst/>
          </a:prstGeom>
          <a:solidFill>
            <a:schemeClr val="bg1"/>
          </a:solidFill>
        </p:spPr>
        <p:txBody>
          <a:bodyPr wrap="square">
            <a:spAutoFit/>
          </a:bodyPr>
          <a:lstStyle/>
          <a:p>
            <a:pPr lvl="0" algn="ctr"/>
            <a:r>
              <a:rPr lang="en-US" sz="1300" b="1" dirty="0" smtClean="0">
                <a:latin typeface="+mj-lt"/>
              </a:rPr>
              <a:t>RIGOR</a:t>
            </a:r>
            <a:r>
              <a:rPr lang="en-US" sz="1300" b="1" baseline="0" dirty="0" smtClean="0">
                <a:latin typeface="+mj-lt"/>
              </a:rPr>
              <a:t> &amp; </a:t>
            </a:r>
            <a:r>
              <a:rPr lang="en-US" sz="900" b="1" baseline="0" dirty="0" smtClean="0">
                <a:latin typeface="+mj-lt"/>
              </a:rPr>
              <a:t>ACCOUNTABILITY</a:t>
            </a:r>
            <a:endParaRPr lang="en-US" sz="900" b="1" dirty="0" smtClean="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st Century Lear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a:stretch>
            <a:fillRect/>
          </a:stretch>
        </p:blipFill>
        <p:spPr>
          <a:xfrm>
            <a:off x="1676400" y="1323369"/>
            <a:ext cx="5791200" cy="4490093"/>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21</a:t>
            </a:r>
            <a:r>
              <a:rPr lang="en-US" sz="2800" baseline="30000" dirty="0" smtClean="0">
                <a:latin typeface="+mj-lt"/>
              </a:rPr>
              <a:t>ST</a:t>
            </a:r>
            <a:r>
              <a:rPr lang="en-US" sz="2800" dirty="0" smtClean="0">
                <a:latin typeface="+mj-lt"/>
              </a:rPr>
              <a:t> CENTURY</a:t>
            </a:r>
            <a:r>
              <a:rPr lang="en-US" sz="2800" baseline="0" dirty="0" smtClean="0">
                <a:latin typeface="+mj-lt"/>
              </a:rPr>
              <a:t> LEARNING</a:t>
            </a:r>
            <a:endParaRPr lang="en-US" sz="2800"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st Century Learning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31604" y="1600200"/>
            <a:ext cx="1117942" cy="866775"/>
          </a:xfrm>
          <a:prstGeom prst="rect">
            <a:avLst/>
          </a:prstGeom>
        </p:spPr>
      </p:pic>
      <p:sp>
        <p:nvSpPr>
          <p:cNvPr id="6" name="Rectangle 5"/>
          <p:cNvSpPr/>
          <p:nvPr userDrawn="1"/>
        </p:nvSpPr>
        <p:spPr>
          <a:xfrm>
            <a:off x="228600" y="2464713"/>
            <a:ext cx="1143000" cy="477054"/>
          </a:xfrm>
          <a:prstGeom prst="rect">
            <a:avLst/>
          </a:prstGeom>
          <a:solidFill>
            <a:schemeClr val="bg1"/>
          </a:solidFill>
        </p:spPr>
        <p:txBody>
          <a:bodyPr wrap="square">
            <a:spAutoFit/>
          </a:bodyPr>
          <a:lstStyle/>
          <a:p>
            <a:pPr lvl="0" algn="ctr"/>
            <a:r>
              <a:rPr lang="en-US" sz="1200" b="1" dirty="0" smtClean="0">
                <a:latin typeface="+mj-lt"/>
              </a:rPr>
              <a:t>21</a:t>
            </a:r>
            <a:r>
              <a:rPr lang="en-US" sz="1200" b="1" baseline="30000" dirty="0" smtClean="0">
                <a:latin typeface="+mj-lt"/>
              </a:rPr>
              <a:t>st</a:t>
            </a:r>
            <a:r>
              <a:rPr lang="en-US" sz="1200" b="1" dirty="0" smtClean="0">
                <a:latin typeface="+mj-lt"/>
              </a:rPr>
              <a:t> CENTURY</a:t>
            </a:r>
          </a:p>
          <a:p>
            <a:pPr lvl="0" algn="ctr"/>
            <a:r>
              <a:rPr lang="en-US" sz="1300" b="1" dirty="0" smtClean="0">
                <a:latin typeface="+mj-lt"/>
              </a:rPr>
              <a:t>LEARNING</a:t>
            </a:r>
            <a:endParaRPr lang="en-US" sz="900" b="1" dirty="0" smtClean="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8229600" y="6356350"/>
            <a:ext cx="457200" cy="365125"/>
          </a:xfrm>
        </p:spPr>
        <p:txBody>
          <a:bodyPr/>
          <a:lstStyle/>
          <a:p>
            <a:fld id="{23993DC6-686A-4CD4-B4E2-45B781A2C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linesandwaves.png"/>
          <p:cNvPicPr>
            <a:picLocks noChangeAspect="1"/>
          </p:cNvPicPr>
          <p:nvPr userDrawn="1"/>
        </p:nvPicPr>
        <p:blipFill>
          <a:blip r:embed="rId15" cstate="print"/>
          <a:stretch>
            <a:fillRect/>
          </a:stretch>
        </p:blipFill>
        <p:spPr>
          <a:xfrm>
            <a:off x="0" y="6172200"/>
            <a:ext cx="9144000" cy="750123"/>
          </a:xfrm>
          <a:prstGeom prst="rect">
            <a:avLst/>
          </a:prstGeom>
        </p:spPr>
      </p:pic>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pPr/>
              <a:t>‹#›</a:t>
            </a:fld>
            <a:endParaRPr lang="en-US"/>
          </a:p>
        </p:txBody>
      </p:sp>
      <p:sp>
        <p:nvSpPr>
          <p:cNvPr id="10" name="Rectangle 9"/>
          <p:cNvSpPr/>
          <p:nvPr userDrawn="1"/>
        </p:nvSpPr>
        <p:spPr>
          <a:xfrm>
            <a:off x="1524000" y="6382435"/>
            <a:ext cx="6553200" cy="323165"/>
          </a:xfrm>
          <a:prstGeom prst="rect">
            <a:avLst/>
          </a:prstGeom>
          <a:ln>
            <a:noFill/>
          </a:ln>
        </p:spPr>
        <p:txBody>
          <a:bodyPr wrap="square">
            <a:spAutoFit/>
          </a:bodyPr>
          <a:lstStyle/>
          <a:p>
            <a:pPr algn="r"/>
            <a:r>
              <a:rPr lang="en-US" sz="1500" b="1" spc="300" dirty="0" smtClean="0">
                <a:solidFill>
                  <a:srgbClr val="7497A8"/>
                </a:solidFill>
                <a:latin typeface="+mj-lt"/>
              </a:rPr>
              <a:t>HISD</a:t>
            </a:r>
            <a:r>
              <a:rPr lang="en-US" sz="1500" b="1" spc="300" dirty="0" smtClean="0">
                <a:solidFill>
                  <a:srgbClr val="6C9DCE"/>
                </a:solidFill>
                <a:latin typeface="+mj-lt"/>
              </a:rPr>
              <a:t> </a:t>
            </a:r>
            <a:r>
              <a:rPr lang="en-US" sz="1500" b="0" spc="0" dirty="0" smtClean="0">
                <a:solidFill>
                  <a:schemeClr val="bg1">
                    <a:lumMod val="50000"/>
                  </a:schemeClr>
                </a:solidFill>
                <a:latin typeface="+mn-lt"/>
              </a:rPr>
              <a:t>Becoming</a:t>
            </a:r>
            <a:r>
              <a:rPr lang="en-US" sz="1500" b="0" spc="0" baseline="0" dirty="0" smtClean="0">
                <a:solidFill>
                  <a:schemeClr val="bg1">
                    <a:lumMod val="50000"/>
                  </a:schemeClr>
                </a:solidFill>
                <a:latin typeface="+mn-lt"/>
              </a:rPr>
              <a:t> #</a:t>
            </a:r>
            <a:r>
              <a:rPr lang="en-US" sz="1500" b="0" spc="0" baseline="0" dirty="0" err="1" smtClean="0">
                <a:solidFill>
                  <a:schemeClr val="bg1">
                    <a:lumMod val="50000"/>
                  </a:schemeClr>
                </a:solidFill>
                <a:latin typeface="+mn-lt"/>
              </a:rPr>
              <a:t>GreatAllOver</a:t>
            </a:r>
            <a:endParaRPr lang="en-US" sz="1500" b="0" spc="0" dirty="0">
              <a:solidFill>
                <a:schemeClr val="bg1">
                  <a:lumMod val="50000"/>
                </a:schemeClr>
              </a:solidFill>
              <a:latin typeface="+mn-lt"/>
            </a:endParaRPr>
          </a:p>
        </p:txBody>
      </p:sp>
      <p:sp>
        <p:nvSpPr>
          <p:cNvPr id="8" name="5-Point Star 7"/>
          <p:cNvSpPr/>
          <p:nvPr userDrawn="1"/>
        </p:nvSpPr>
        <p:spPr>
          <a:xfrm>
            <a:off x="5254534" y="6511015"/>
            <a:ext cx="76200" cy="76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 name="Group 14"/>
          <p:cNvGrpSpPr/>
          <p:nvPr userDrawn="1"/>
        </p:nvGrpSpPr>
        <p:grpSpPr>
          <a:xfrm>
            <a:off x="-1227377" y="228600"/>
            <a:ext cx="4054954" cy="6399837"/>
            <a:chOff x="-1227377" y="228600"/>
            <a:chExt cx="4054954" cy="6399837"/>
          </a:xfrm>
        </p:grpSpPr>
        <p:cxnSp>
          <p:nvCxnSpPr>
            <p:cNvPr id="16" name="Straight Connector 15"/>
            <p:cNvCxnSpPr/>
            <p:nvPr userDrawn="1"/>
          </p:nvCxnSpPr>
          <p:spPr>
            <a:xfrm rot="3710613">
              <a:off x="-2084974"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3710613">
              <a:off x="-2242397"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3710613">
              <a:off x="-2399819"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3710613">
              <a:off x="-2557241"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3710613">
              <a:off x="-2714663"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60" r:id="rId4"/>
    <p:sldLayoutId id="2147483663" r:id="rId5"/>
    <p:sldLayoutId id="2147483659" r:id="rId6"/>
    <p:sldLayoutId id="2147483664" r:id="rId7"/>
    <p:sldLayoutId id="2147483661" r:id="rId8"/>
    <p:sldLayoutId id="2147483650" r:id="rId9"/>
    <p:sldLayoutId id="2147483653" r:id="rId10"/>
    <p:sldLayoutId id="2147483655" r:id="rId11"/>
    <p:sldLayoutId id="2147483657" r:id="rId12"/>
    <p:sldLayoutId id="2147483665" r:id="rId13"/>
  </p:sldLayoutIdLst>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www.vimeo/"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vimeo.com/1045650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1qaxUYJvRfXgM&amp;tbnid=b_0IxCRaSUELIM:&amp;ved=0CAUQjRw&amp;url=http://www.iphonefaq.org/archives/973077&amp;ei=Mqr6Uqy4GuSA2QWZpYD4Cw&amp;psig=AFQjCNEyTC65AJamMPvVJIVPqmGy70R09w&amp;ust=1392245607104428"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reeros\Desktop\New PowerUp website\PowerUp-NewTag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63" y="2081063"/>
            <a:ext cx="7719645" cy="27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4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19157" y="1066800"/>
            <a:ext cx="3943843" cy="54102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2400" dirty="0" smtClean="0">
                <a:solidFill>
                  <a:srgbClr val="000000"/>
                </a:solidFill>
                <a:ea typeface="ＭＳ Ｐゴシック" charset="-128"/>
              </a:rPr>
              <a:t>Classrooms and learning spaces designed to support:    </a:t>
            </a:r>
          </a:p>
          <a:p>
            <a:pPr defTabSz="819239" fontAlgn="base">
              <a:lnSpc>
                <a:spcPct val="80000"/>
              </a:lnSpc>
              <a:spcBef>
                <a:spcPct val="0"/>
              </a:spcBef>
              <a:spcAft>
                <a:spcPct val="0"/>
              </a:spcAft>
            </a:pPr>
            <a:r>
              <a:rPr lang="en-US" sz="2400" dirty="0" smtClean="0">
                <a:solidFill>
                  <a:schemeClr val="tx1">
                    <a:lumMod val="75000"/>
                  </a:schemeClr>
                </a:solidFill>
                <a:ea typeface="ＭＳ Ｐゴシック" charset="-128"/>
              </a:rPr>
              <a:t>--</a:t>
            </a:r>
            <a:r>
              <a:rPr lang="en-US" sz="2400" b="1" dirty="0" smtClean="0">
                <a:solidFill>
                  <a:schemeClr val="tx2">
                    <a:lumMod val="60000"/>
                    <a:lumOff val="40000"/>
                  </a:schemeClr>
                </a:solidFill>
                <a:ea typeface="ＭＳ Ｐゴシック" charset="-128"/>
              </a:rPr>
              <a:t>Communication</a:t>
            </a: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--Critical thinking</a:t>
            </a: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--Creativity</a:t>
            </a: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--Collaboration </a:t>
            </a:r>
          </a:p>
          <a:p>
            <a:pPr defTabSz="819239" fontAlgn="base">
              <a:lnSpc>
                <a:spcPct val="80000"/>
              </a:lnSpc>
              <a:spcBef>
                <a:spcPct val="0"/>
              </a:spcBef>
              <a:spcAft>
                <a:spcPct val="0"/>
              </a:spcAft>
            </a:pPr>
            <a:endParaRPr lang="en-US" sz="24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2400" dirty="0" smtClean="0">
              <a:solidFill>
                <a:srgbClr val="000000"/>
              </a:solidFill>
              <a:ea typeface="ＭＳ Ｐゴシック" charset="-128"/>
            </a:endParaRPr>
          </a:p>
          <a:p>
            <a:pPr defTabSz="819239" fontAlgn="base">
              <a:lnSpc>
                <a:spcPct val="80000"/>
              </a:lnSpc>
              <a:spcBef>
                <a:spcPct val="0"/>
              </a:spcBef>
              <a:spcAft>
                <a:spcPct val="0"/>
              </a:spcAft>
            </a:pPr>
            <a:r>
              <a:rPr lang="en-US" sz="2400" dirty="0" smtClean="0">
                <a:solidFill>
                  <a:srgbClr val="000000"/>
                </a:solidFill>
                <a:ea typeface="ＭＳ Ｐゴシック" charset="-128"/>
              </a:rPr>
              <a:t>Laptops and web tools for students 24 hours a day</a:t>
            </a:r>
          </a:p>
          <a:p>
            <a:pPr defTabSz="819239" fontAlgn="base">
              <a:lnSpc>
                <a:spcPct val="80000"/>
              </a:lnSpc>
              <a:spcBef>
                <a:spcPct val="0"/>
              </a:spcBef>
              <a:spcAft>
                <a:spcPct val="0"/>
              </a:spcAft>
            </a:pPr>
            <a:endParaRPr lang="en-US" sz="24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2400" b="1" dirty="0" smtClean="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Training</a:t>
            </a:r>
            <a:r>
              <a:rPr lang="en-US" sz="2400" dirty="0" smtClean="0">
                <a:solidFill>
                  <a:schemeClr val="tx2">
                    <a:lumMod val="60000"/>
                    <a:lumOff val="40000"/>
                  </a:schemeClr>
                </a:solidFill>
                <a:ea typeface="ＭＳ Ｐゴシック" charset="-128"/>
              </a:rPr>
              <a:t> </a:t>
            </a:r>
            <a:r>
              <a:rPr lang="en-US" sz="2400" b="1" dirty="0" smtClean="0">
                <a:solidFill>
                  <a:schemeClr val="tx2">
                    <a:lumMod val="60000"/>
                    <a:lumOff val="40000"/>
                  </a:schemeClr>
                </a:solidFill>
                <a:ea typeface="ＭＳ Ｐゴシック" charset="-128"/>
              </a:rPr>
              <a:t>and Guidance</a:t>
            </a:r>
            <a:r>
              <a:rPr lang="en-US" sz="2400" dirty="0" smtClean="0">
                <a:solidFill>
                  <a:schemeClr val="tx2">
                    <a:lumMod val="60000"/>
                    <a:lumOff val="40000"/>
                  </a:schemeClr>
                </a:solidFill>
                <a:ea typeface="ＭＳ Ｐゴシック" charset="-128"/>
              </a:rPr>
              <a:t> </a:t>
            </a:r>
            <a:r>
              <a:rPr lang="en-US" sz="2400" dirty="0" smtClean="0">
                <a:solidFill>
                  <a:srgbClr val="000000"/>
                </a:solidFill>
                <a:ea typeface="ＭＳ Ｐゴシック" charset="-128"/>
              </a:rPr>
              <a:t>for teachers on how to incorporate technology and digital tools to engage students </a:t>
            </a:r>
            <a:endParaRPr lang="en-US" sz="2400" dirty="0">
              <a:solidFill>
                <a:srgbClr val="000000"/>
              </a:solidFill>
              <a:ea typeface="ＭＳ Ｐゴシック" charset="-128"/>
            </a:endParaRPr>
          </a:p>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10</a:t>
            </a:fld>
            <a:endParaRPr lang="en-US" dirty="0"/>
          </a:p>
        </p:txBody>
      </p:sp>
      <p:sp>
        <p:nvSpPr>
          <p:cNvPr id="6" name="Rectangle 2"/>
          <p:cNvSpPr txBox="1">
            <a:spLocks noChangeArrowheads="1"/>
          </p:cNvSpPr>
          <p:nvPr/>
        </p:nvSpPr>
        <p:spPr bwMode="auto">
          <a:xfrm>
            <a:off x="1066800" y="304801"/>
            <a:ext cx="7924800"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600" dirty="0" smtClean="0">
                <a:solidFill>
                  <a:schemeClr val="tx1">
                    <a:lumMod val="75000"/>
                  </a:schemeClr>
                </a:solidFill>
                <a:effectLst>
                  <a:outerShdw blurRad="38100" dist="38100" dir="2700000" algn="tl">
                    <a:srgbClr val="000000">
                      <a:alpha val="43137"/>
                    </a:srgbClr>
                  </a:outerShdw>
                </a:effectLst>
                <a:ea typeface="ＭＳ Ｐゴシック" charset="-128"/>
              </a:rPr>
              <a:t>Transforming Teaching and Learning </a:t>
            </a: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25" y="1050116"/>
            <a:ext cx="3606675" cy="230268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flipH="1">
            <a:off x="304800" y="4800600"/>
            <a:ext cx="4419600" cy="125694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25" y="3505200"/>
            <a:ext cx="2442676" cy="136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8851" y="3840223"/>
            <a:ext cx="1843150" cy="116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6023" rIns="4761" bIns="63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957" y="5301950"/>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891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7463"/>
            <a:ext cx="6508656"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11</a:t>
            </a:fld>
            <a:endParaRPr lang="en-US"/>
          </a:p>
        </p:txBody>
      </p:sp>
      <p:sp>
        <p:nvSpPr>
          <p:cNvPr id="13" name="Content Placeholder 12"/>
          <p:cNvSpPr>
            <a:spLocks noGrp="1"/>
          </p:cNvSpPr>
          <p:nvPr>
            <p:ph idx="1"/>
          </p:nvPr>
        </p:nvSpPr>
        <p:spPr>
          <a:xfrm>
            <a:off x="3785787" y="2209800"/>
            <a:ext cx="5129613" cy="3733800"/>
          </a:xfrm>
        </p:spPr>
        <p:txBody>
          <a:bodyPr>
            <a:normAutofit fontScale="85000" lnSpcReduction="20000"/>
          </a:bodyPr>
          <a:lstStyle/>
          <a:p>
            <a:pPr>
              <a:buFont typeface="Arial" pitchFamily="34" charset="0"/>
              <a:buChar char="•"/>
            </a:pPr>
            <a:r>
              <a:rPr lang="en-US" dirty="0" smtClean="0">
                <a:solidFill>
                  <a:srgbClr val="000000"/>
                </a:solidFill>
              </a:rPr>
              <a:t>By 2016 every student at all 42 high schools will have a laptop to use at school and at home</a:t>
            </a: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Intense teacher training and professional development</a:t>
            </a: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Expanded curriculum to support technology </a:t>
            </a:r>
            <a:endParaRPr lang="en-US" dirty="0">
              <a:solidFill>
                <a:srgbClr val="000000"/>
              </a:solidFill>
            </a:endParaRPr>
          </a:p>
          <a:p>
            <a:pPr marL="0" indent="0">
              <a:buNone/>
            </a:pPr>
            <a:endParaRPr lang="en-US" dirty="0" smtClean="0"/>
          </a:p>
          <a:p>
            <a:pPr marL="0" indent="0">
              <a:buNone/>
            </a:pPr>
            <a:endParaRPr lang="en-US" dirty="0"/>
          </a:p>
          <a:p>
            <a:pPr marL="0" indent="0">
              <a:buNone/>
            </a:pPr>
            <a:endParaRPr lang="en-US" dirty="0" smtClean="0"/>
          </a:p>
        </p:txBody>
      </p:sp>
      <p:sp>
        <p:nvSpPr>
          <p:cNvPr id="14" name="TextBox 13"/>
          <p:cNvSpPr txBox="1"/>
          <p:nvPr/>
        </p:nvSpPr>
        <p:spPr>
          <a:xfrm>
            <a:off x="1173915" y="1369463"/>
            <a:ext cx="7686942" cy="461665"/>
          </a:xfrm>
          <a:prstGeom prst="rect">
            <a:avLst/>
          </a:prstGeom>
          <a:noFill/>
        </p:spPr>
        <p:txBody>
          <a:bodyPr wrap="square" rtlCol="0">
            <a:spAutoFit/>
          </a:bodyPr>
          <a:lstStyle/>
          <a:p>
            <a:pPr algn="ctr"/>
            <a:r>
              <a:rPr lang="en-US" sz="2400" dirty="0" smtClean="0">
                <a:solidFill>
                  <a:srgbClr val="000000"/>
                </a:solidFill>
                <a:effectLst>
                  <a:outerShdw blurRad="38100" dist="38100" dir="2700000" algn="tl">
                    <a:srgbClr val="000000">
                      <a:alpha val="43137"/>
                    </a:srgbClr>
                  </a:outerShdw>
                </a:effectLst>
              </a:rPr>
              <a:t>“It is more that just giving our students laptops”</a:t>
            </a:r>
            <a:endParaRPr lang="en-US" sz="2400" dirty="0">
              <a:solidFill>
                <a:srgbClr val="000000"/>
              </a:solidFill>
              <a:effectLst>
                <a:outerShdw blurRad="38100" dist="38100" dir="2700000" algn="tl">
                  <a:srgbClr val="000000">
                    <a:alpha val="43137"/>
                  </a:srgbClr>
                </a:outerShdw>
              </a:effectLst>
            </a:endParaRPr>
          </a:p>
        </p:txBody>
      </p:sp>
      <p:pic>
        <p:nvPicPr>
          <p:cNvPr id="5124" name="Picture 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69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7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349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67237" y="3424237"/>
            <a:ext cx="9525" cy="9525"/>
          </a:xfrm>
          <a:prstGeom prst="rect">
            <a:avLst/>
          </a:prstGeom>
        </p:spPr>
      </p:pic>
      <p:pic>
        <p:nvPicPr>
          <p:cNvPr id="5134" name="Picture 1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873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Users\sgreeros\Downloads\IMG_0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212364"/>
            <a:ext cx="3146558" cy="2228812"/>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140" name="Picture 20" descr="C:\Users\sgreeros\Downloads\20131017_PowerUp_01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258" y="2057400"/>
            <a:ext cx="2633529" cy="1819330"/>
          </a:xfrm>
          <a:prstGeom prst="rect">
            <a:avLst/>
          </a:prstGeom>
          <a:noFill/>
          <a:effectLst>
            <a:glow rad="228600">
              <a:schemeClr val="accent1">
                <a:satMod val="175000"/>
                <a:alpha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6" name="Picture 15"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364" y="122066"/>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851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09601"/>
            <a:ext cx="7772400" cy="4648200"/>
          </a:xfrm>
        </p:spPr>
        <p:txBody>
          <a:bodyPr/>
          <a:lstStyle/>
          <a:p>
            <a:pPr marL="0" indent="0">
              <a:buNone/>
            </a:pPr>
            <a:endParaRPr lang="en-US" dirty="0">
              <a:hlinkClick r:id="rId3"/>
            </a:endParaRPr>
          </a:p>
          <a:p>
            <a:pPr marL="0" indent="0">
              <a:buNone/>
            </a:pPr>
            <a:endParaRPr lang="en-US" dirty="0">
              <a:hlinkClick r:id="rId3"/>
            </a:endParaRPr>
          </a:p>
          <a:p>
            <a:pPr marL="0" indent="0" algn="ctr">
              <a:buNone/>
            </a:pPr>
            <a:r>
              <a:rPr lang="en-US" sz="4000" dirty="0" smtClean="0"/>
              <a:t> </a:t>
            </a:r>
            <a:r>
              <a:rPr lang="en-US" sz="4000" b="1" u="sng" dirty="0">
                <a:hlinkClick r:id="rId4"/>
              </a:rPr>
              <a:t>https://</a:t>
            </a:r>
            <a:r>
              <a:rPr lang="en-US" sz="4000" b="1" u="sng" dirty="0" smtClean="0">
                <a:hlinkClick r:id="rId4"/>
              </a:rPr>
              <a:t>vimeo.com/104565066</a:t>
            </a:r>
            <a:endParaRPr lang="en-US" sz="4000" b="1" u="sng" dirty="0" smtClean="0"/>
          </a:p>
          <a:p>
            <a:pPr marL="0" indent="0" algn="ctr">
              <a:buNone/>
            </a:pPr>
            <a:endParaRPr lang="en-US" sz="4000" dirty="0"/>
          </a:p>
        </p:txBody>
      </p:sp>
    </p:spTree>
    <p:extLst>
      <p:ext uri="{BB962C8B-B14F-4D97-AF65-F5344CB8AC3E}">
        <p14:creationId xmlns:p14="http://schemas.microsoft.com/office/powerpoint/2010/main" val="168904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4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How do we make sure our children are:</a:t>
            </a:r>
            <a:endParaRPr lang="en-US" sz="4800" b="1" dirty="0">
              <a:solidFill>
                <a:schemeClr val="tx2">
                  <a:lumMod val="60000"/>
                  <a:lumOff val="40000"/>
                </a:schemeClr>
              </a:solidFill>
              <a:effectLst>
                <a:outerShdw blurRad="38100" dist="38100" dir="2700000" algn="tl">
                  <a:srgbClr val="000000">
                    <a:alpha val="43137"/>
                  </a:srgbClr>
                </a:outerShdw>
              </a:effectLst>
              <a:ea typeface="ＭＳ Ｐゴシック" charset="-128"/>
            </a:endParaRPr>
          </a:p>
        </p:txBody>
      </p:sp>
      <p:sp>
        <p:nvSpPr>
          <p:cNvPr id="13" name="Content Placeholder 12"/>
          <p:cNvSpPr>
            <a:spLocks noGrp="1"/>
          </p:cNvSpPr>
          <p:nvPr>
            <p:ph idx="1"/>
          </p:nvPr>
        </p:nvSpPr>
        <p:spPr>
          <a:xfrm>
            <a:off x="3414171" y="1447800"/>
            <a:ext cx="5729830" cy="5105399"/>
          </a:xfrm>
        </p:spPr>
        <p:txBody>
          <a:bodyPr>
            <a:normAutofit fontScale="25000" lnSpcReduction="20000"/>
          </a:bodyPr>
          <a:lstStyle/>
          <a:p>
            <a:endParaRPr lang="en-US" sz="14400" dirty="0" smtClean="0"/>
          </a:p>
          <a:p>
            <a:pPr marL="0" indent="0">
              <a:buNone/>
            </a:pPr>
            <a:r>
              <a:rPr lang="en-US" sz="14400" b="1" dirty="0" smtClean="0"/>
              <a:t> </a:t>
            </a:r>
            <a:r>
              <a:rPr lang="en-US" sz="14400" dirty="0" smtClean="0"/>
              <a:t> </a:t>
            </a:r>
            <a:r>
              <a:rPr lang="en-US" sz="14400" dirty="0" smtClean="0">
                <a:solidFill>
                  <a:srgbClr val="000000"/>
                </a:solidFill>
              </a:rPr>
              <a:t>1. </a:t>
            </a:r>
            <a:r>
              <a:rPr lang="en-US" sz="14400" b="1" dirty="0" smtClean="0">
                <a:solidFill>
                  <a:srgbClr val="000000"/>
                </a:solidFill>
              </a:rPr>
              <a:t>Safe</a:t>
            </a:r>
            <a:r>
              <a:rPr lang="en-US" sz="14400" dirty="0" smtClean="0">
                <a:solidFill>
                  <a:srgbClr val="000000"/>
                </a:solidFill>
              </a:rPr>
              <a:t> and </a:t>
            </a:r>
            <a:r>
              <a:rPr lang="en-US" sz="14400" b="1" dirty="0" smtClean="0">
                <a:solidFill>
                  <a:srgbClr val="000000"/>
                </a:solidFill>
              </a:rPr>
              <a:t>protected</a:t>
            </a:r>
          </a:p>
          <a:p>
            <a:pPr marL="0" indent="0">
              <a:buNone/>
            </a:pPr>
            <a:endParaRPr lang="en-US" sz="14400" b="1" dirty="0" smtClean="0"/>
          </a:p>
          <a:p>
            <a:pPr marL="0" indent="0">
              <a:buNone/>
            </a:pPr>
            <a:endParaRPr lang="en-US" sz="14400" b="1" dirty="0" smtClean="0">
              <a:solidFill>
                <a:srgbClr val="000000"/>
              </a:solidFill>
            </a:endParaRPr>
          </a:p>
          <a:p>
            <a:pPr marL="0" indent="0">
              <a:buNone/>
            </a:pPr>
            <a:r>
              <a:rPr lang="en-US" sz="14400" dirty="0" smtClean="0">
                <a:solidFill>
                  <a:srgbClr val="000000"/>
                </a:solidFill>
              </a:rPr>
              <a:t>2. Good</a:t>
            </a:r>
            <a:r>
              <a:rPr lang="en-US" sz="14400" b="1" dirty="0" smtClean="0">
                <a:solidFill>
                  <a:srgbClr val="000000"/>
                </a:solidFill>
              </a:rPr>
              <a:t> digital citizens</a:t>
            </a:r>
          </a:p>
          <a:p>
            <a:pPr marL="0" indent="0">
              <a:buNone/>
            </a:pPr>
            <a:endParaRPr lang="en-US" sz="9000" b="1" dirty="0" smtClean="0"/>
          </a:p>
          <a:p>
            <a:pPr marL="0" indent="0">
              <a:buNone/>
            </a:pPr>
            <a:endParaRPr lang="en-US" sz="9000" b="1" dirty="0" smtClean="0"/>
          </a:p>
          <a:p>
            <a:pPr marL="0" indent="0">
              <a:buNone/>
            </a:pPr>
            <a:r>
              <a:rPr lang="en-US" sz="14400" b="1" dirty="0" smtClean="0">
                <a:solidFill>
                  <a:srgbClr val="000000"/>
                </a:solidFill>
              </a:rPr>
              <a:t>    </a:t>
            </a:r>
            <a:r>
              <a:rPr lang="en-US" sz="14400" dirty="0" smtClean="0">
                <a:solidFill>
                  <a:srgbClr val="000000"/>
                </a:solidFill>
              </a:rPr>
              <a:t>3. Have </a:t>
            </a:r>
            <a:r>
              <a:rPr lang="en-US" sz="14400" dirty="0">
                <a:solidFill>
                  <a:srgbClr val="000000"/>
                </a:solidFill>
              </a:rPr>
              <a:t>the </a:t>
            </a:r>
            <a:r>
              <a:rPr lang="en-US" sz="14400" b="1" dirty="0" smtClean="0">
                <a:solidFill>
                  <a:srgbClr val="000000"/>
                </a:solidFill>
              </a:rPr>
              <a:t>skills</a:t>
            </a:r>
            <a:r>
              <a:rPr lang="en-US" sz="14400" dirty="0" smtClean="0">
                <a:solidFill>
                  <a:srgbClr val="000000"/>
                </a:solidFill>
              </a:rPr>
              <a:t> they</a:t>
            </a:r>
          </a:p>
          <a:p>
            <a:pPr marL="0" indent="0">
              <a:buNone/>
            </a:pPr>
            <a:r>
              <a:rPr lang="en-US" sz="14400" dirty="0" smtClean="0">
                <a:solidFill>
                  <a:srgbClr val="000000"/>
                </a:solidFill>
              </a:rPr>
              <a:t>    need </a:t>
            </a:r>
            <a:r>
              <a:rPr lang="en-US" sz="14400" dirty="0">
                <a:solidFill>
                  <a:srgbClr val="000000"/>
                </a:solidFill>
              </a:rPr>
              <a:t>for </a:t>
            </a:r>
            <a:r>
              <a:rPr lang="en-US" sz="14400" dirty="0" smtClean="0">
                <a:solidFill>
                  <a:srgbClr val="000000"/>
                </a:solidFill>
              </a:rPr>
              <a:t>college </a:t>
            </a:r>
            <a:r>
              <a:rPr lang="en-US" sz="14400" dirty="0">
                <a:solidFill>
                  <a:srgbClr val="000000"/>
                </a:solidFill>
              </a:rPr>
              <a:t>and </a:t>
            </a:r>
            <a:r>
              <a:rPr lang="en-US" sz="14400" dirty="0" smtClean="0">
                <a:solidFill>
                  <a:srgbClr val="000000"/>
                </a:solidFill>
              </a:rPr>
              <a:t>a</a:t>
            </a:r>
          </a:p>
          <a:p>
            <a:pPr marL="0" indent="0">
              <a:buNone/>
            </a:pPr>
            <a:r>
              <a:rPr lang="en-US" sz="14400" dirty="0" smtClean="0">
                <a:solidFill>
                  <a:srgbClr val="000000"/>
                </a:solidFill>
              </a:rPr>
              <a:t>    career</a:t>
            </a:r>
            <a:endParaRPr lang="en-US" sz="14400" dirty="0">
              <a:solidFill>
                <a:srgbClr val="000000"/>
              </a:solidFill>
            </a:endParaRPr>
          </a:p>
          <a:p>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13</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4991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52800" y="381000"/>
            <a:ext cx="5638799" cy="7620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14</a:t>
            </a:fld>
            <a:endParaRPr lang="en-US"/>
          </a:p>
        </p:txBody>
      </p:sp>
      <p:sp>
        <p:nvSpPr>
          <p:cNvPr id="5" name="Content Placeholder 4"/>
          <p:cNvSpPr>
            <a:spLocks noGrp="1"/>
          </p:cNvSpPr>
          <p:nvPr>
            <p:ph idx="1"/>
          </p:nvPr>
        </p:nvSpPr>
        <p:spPr>
          <a:xfrm>
            <a:off x="4916486" y="1524000"/>
            <a:ext cx="4075113" cy="4800600"/>
          </a:xfrm>
        </p:spPr>
        <p:txBody>
          <a:bodyPr>
            <a:normAutofit fontScale="70000" lnSpcReduction="20000"/>
          </a:bodyPr>
          <a:lstStyle/>
          <a:p>
            <a:pPr marL="0" indent="0">
              <a:buNone/>
            </a:pPr>
            <a:endParaRPr lang="en-US" dirty="0" smtClean="0"/>
          </a:p>
          <a:p>
            <a:pPr>
              <a:buFont typeface="Arial" pitchFamily="34" charset="0"/>
              <a:buChar char="•"/>
            </a:pPr>
            <a:r>
              <a:rPr lang="en-US" dirty="0" err="1" smtClean="0">
                <a:solidFill>
                  <a:srgbClr val="000000"/>
                </a:solidFill>
              </a:rPr>
              <a:t>Lowjack</a:t>
            </a:r>
            <a:endParaRPr lang="en-US" dirty="0" smtClean="0">
              <a:solidFill>
                <a:srgbClr val="000000"/>
              </a:solidFill>
            </a:endParaRPr>
          </a:p>
          <a:p>
            <a:pPr marL="0" indent="0">
              <a:buNone/>
            </a:pPr>
            <a:r>
              <a:rPr lang="en-US" sz="3400" dirty="0" smtClean="0">
                <a:solidFill>
                  <a:srgbClr val="C00000"/>
                </a:solidFill>
              </a:rPr>
              <a:t>*</a:t>
            </a:r>
            <a:r>
              <a:rPr lang="en-US" sz="3400" smtClean="0">
                <a:solidFill>
                  <a:srgbClr val="C00000"/>
                </a:solidFill>
              </a:rPr>
              <a:t>report immediately if </a:t>
            </a:r>
            <a:r>
              <a:rPr lang="en-US" sz="3400" dirty="0" smtClean="0">
                <a:solidFill>
                  <a:srgbClr val="C00000"/>
                </a:solidFill>
              </a:rPr>
              <a:t>lost or stolen*</a:t>
            </a:r>
            <a:endParaRPr lang="en-US" sz="3400" dirty="0">
              <a:solidFill>
                <a:srgbClr val="C00000"/>
              </a:solidFill>
            </a:endParaRP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Filtering software active 24 hours a day</a:t>
            </a: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Administrators can remotely view student computers</a:t>
            </a:r>
          </a:p>
          <a:p>
            <a:endParaRPr lang="en-US" dirty="0" smtClean="0">
              <a:solidFill>
                <a:srgbClr val="000000"/>
              </a:solidFill>
            </a:endParaRPr>
          </a:p>
          <a:p>
            <a:pPr>
              <a:buFont typeface="Arial" pitchFamily="34" charset="0"/>
              <a:buChar char="•"/>
            </a:pPr>
            <a:r>
              <a:rPr lang="en-US" dirty="0" smtClean="0">
                <a:solidFill>
                  <a:srgbClr val="000000"/>
                </a:solidFill>
              </a:rPr>
              <a:t>Student and parent acceptable use form</a:t>
            </a:r>
          </a:p>
          <a:p>
            <a:endParaRPr lang="en-US" dirty="0"/>
          </a:p>
        </p:txBody>
      </p:sp>
      <p:pic>
        <p:nvPicPr>
          <p:cNvPr id="7172" name="Picture 4" descr="C:\Users\sgreeros\AppData\Local\Microsoft\Windows\Temporary Internet Files\Content.IE5\9482MM24\20131017_PowerUp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93829"/>
            <a:ext cx="3352800" cy="20955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173" name="Picture 5" descr="C:\Users\sgreeros\AppData\Local\Microsoft\Windows\Temporary Internet Files\Content.IE5\NFRI0M9X\20140114_PowerUp_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810" y="4114800"/>
            <a:ext cx="2999523" cy="25146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7" descr="C:\Users\sgreeros\Desktop\New PowerUp website\PowerUp-NewTag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655" y="141248"/>
            <a:ext cx="3518829" cy="124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291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304800"/>
            <a:ext cx="8077200" cy="9144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200" b="1" dirty="0" smtClean="0">
              <a:solidFill>
                <a:schemeClr val="tx2">
                  <a:lumMod val="60000"/>
                  <a:lumOff val="40000"/>
                </a:schemeClr>
              </a:solidFill>
              <a:ea typeface="ＭＳ Ｐゴシック" charset="-128"/>
            </a:endParaRPr>
          </a:p>
          <a:p>
            <a:pPr algn="ctr" defTabSz="819239" fontAlgn="base">
              <a:lnSpc>
                <a:spcPct val="80000"/>
              </a:lnSpc>
              <a:spcBef>
                <a:spcPct val="0"/>
              </a:spcBef>
              <a:spcAft>
                <a:spcPct val="0"/>
              </a:spcAft>
            </a:pPr>
            <a:endParaRPr lang="en-US" sz="3200" b="1" dirty="0">
              <a:solidFill>
                <a:schemeClr val="tx2">
                  <a:lumMod val="60000"/>
                  <a:lumOff val="40000"/>
                </a:schemeClr>
              </a:solidFill>
              <a:ea typeface="ＭＳ Ｐゴシック" charset="-128"/>
            </a:endParaRPr>
          </a:p>
          <a:p>
            <a:pPr algn="ctr" defTabSz="819239" fontAlgn="base">
              <a:lnSpc>
                <a:spcPct val="80000"/>
              </a:lnSpc>
              <a:spcBef>
                <a:spcPct val="0"/>
              </a:spcBef>
              <a:spcAft>
                <a:spcPct val="0"/>
              </a:spcAft>
            </a:pPr>
            <a:r>
              <a:rPr lang="en-US" sz="32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9</a:t>
            </a:r>
            <a:r>
              <a:rPr lang="en-US" sz="3200" dirty="0" smtClean="0">
                <a:solidFill>
                  <a:schemeClr val="tx1">
                    <a:lumMod val="75000"/>
                  </a:schemeClr>
                </a:solidFill>
                <a:effectLst>
                  <a:outerShdw blurRad="38100" dist="38100" dir="2700000" algn="tl">
                    <a:srgbClr val="000000">
                      <a:alpha val="43137"/>
                    </a:srgbClr>
                  </a:outerShdw>
                </a:effectLst>
                <a:ea typeface="ＭＳ Ｐゴシック" charset="-128"/>
              </a:rPr>
              <a:t> </a:t>
            </a:r>
            <a:r>
              <a:rPr lang="en-US" sz="3200" dirty="0" smtClean="0">
                <a:solidFill>
                  <a:schemeClr val="tx1">
                    <a:lumMod val="75000"/>
                  </a:schemeClr>
                </a:solidFill>
                <a:ea typeface="ＭＳ Ｐゴシック" charset="-128"/>
              </a:rPr>
              <a:t>out of </a:t>
            </a:r>
            <a:r>
              <a:rPr lang="en-US" sz="32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a:t>
            </a:r>
            <a:r>
              <a:rPr lang="en-US" sz="3200" dirty="0" smtClean="0">
                <a:solidFill>
                  <a:schemeClr val="tx1">
                    <a:lumMod val="75000"/>
                  </a:schemeClr>
                </a:solidFill>
                <a:effectLst>
                  <a:outerShdw blurRad="38100" dist="38100" dir="2700000" algn="tl">
                    <a:srgbClr val="000000">
                      <a:alpha val="43137"/>
                    </a:srgbClr>
                  </a:outerShdw>
                </a:effectLst>
                <a:ea typeface="ＭＳ Ｐゴシック" charset="-128"/>
              </a:rPr>
              <a:t> </a:t>
            </a:r>
            <a:r>
              <a:rPr lang="en-US" sz="3200" dirty="0" smtClean="0">
                <a:solidFill>
                  <a:schemeClr val="tx1">
                    <a:lumMod val="75000"/>
                  </a:schemeClr>
                </a:solidFill>
                <a:ea typeface="ＭＳ Ｐゴシック" charset="-128"/>
              </a:rPr>
              <a:t>teens use or have social media</a:t>
            </a:r>
          </a:p>
          <a:p>
            <a:pPr algn="ctr" defTabSz="819239" fontAlgn="base">
              <a:lnSpc>
                <a:spcPct val="80000"/>
              </a:lnSpc>
              <a:spcBef>
                <a:spcPct val="0"/>
              </a:spcBef>
              <a:spcAft>
                <a:spcPct val="0"/>
              </a:spcAft>
            </a:pPr>
            <a:r>
              <a:rPr lang="en-US" sz="32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75% </a:t>
            </a:r>
            <a:r>
              <a:rPr lang="en-US" sz="3200" dirty="0" smtClean="0">
                <a:solidFill>
                  <a:srgbClr val="000000"/>
                </a:solidFill>
                <a:ea typeface="ＭＳ Ｐゴシック" charset="-128"/>
              </a:rPr>
              <a:t>of teens have cell phone  </a:t>
            </a:r>
            <a:endParaRPr lang="en-US" sz="3200" dirty="0">
              <a:solidFill>
                <a:srgbClr val="000000"/>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15</a:t>
            </a:fld>
            <a:endParaRPr lang="en-US"/>
          </a:p>
        </p:txBody>
      </p:sp>
      <p:sp>
        <p:nvSpPr>
          <p:cNvPr id="3" name="TextBox 2"/>
          <p:cNvSpPr txBox="1"/>
          <p:nvPr/>
        </p:nvSpPr>
        <p:spPr>
          <a:xfrm>
            <a:off x="838200" y="1641970"/>
            <a:ext cx="8022523" cy="3877985"/>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Most Popular Social Media Sites</a:t>
            </a:r>
          </a:p>
          <a:p>
            <a:pPr algn="ctr"/>
            <a:r>
              <a:rPr lang="en-US" sz="3600" b="1" dirty="0" smtClean="0">
                <a:solidFill>
                  <a:srgbClr val="000000"/>
                </a:solidFill>
              </a:rPr>
              <a:t>    61%      55%      22%     21%      13%</a:t>
            </a:r>
          </a:p>
          <a:p>
            <a:r>
              <a:rPr lang="en-US" sz="2200" b="1" dirty="0" smtClean="0">
                <a:solidFill>
                  <a:srgbClr val="000000"/>
                </a:solidFill>
              </a:rPr>
              <a:t>      </a:t>
            </a:r>
            <a:r>
              <a:rPr lang="en-US" sz="2200" b="1" dirty="0" err="1" smtClean="0">
                <a:solidFill>
                  <a:srgbClr val="000000"/>
                </a:solidFill>
              </a:rPr>
              <a:t>Tumblr</a:t>
            </a:r>
            <a:r>
              <a:rPr lang="en-US" sz="2200" b="1" dirty="0" smtClean="0">
                <a:solidFill>
                  <a:srgbClr val="000000"/>
                </a:solidFill>
              </a:rPr>
              <a:t>      Facebook    Twitter      </a:t>
            </a:r>
            <a:r>
              <a:rPr lang="en-US" sz="2200" b="1" dirty="0" err="1" smtClean="0">
                <a:solidFill>
                  <a:srgbClr val="000000"/>
                </a:solidFill>
              </a:rPr>
              <a:t>Instagram</a:t>
            </a:r>
            <a:r>
              <a:rPr lang="en-US" sz="2200" b="1" dirty="0" smtClean="0">
                <a:solidFill>
                  <a:srgbClr val="000000"/>
                </a:solidFill>
              </a:rPr>
              <a:t>   </a:t>
            </a:r>
            <a:r>
              <a:rPr lang="en-US" sz="2200" b="1" dirty="0" err="1" smtClean="0">
                <a:solidFill>
                  <a:srgbClr val="000000"/>
                </a:solidFill>
              </a:rPr>
              <a:t>Snapchat</a:t>
            </a:r>
            <a:endParaRPr lang="en-US" sz="2200" b="1" dirty="0">
              <a:solidFill>
                <a:srgbClr val="000000"/>
              </a:solidFill>
            </a:endParaRPr>
          </a:p>
          <a:p>
            <a:r>
              <a:rPr lang="en-US" sz="3600" b="1" dirty="0" smtClean="0"/>
              <a:t> </a:t>
            </a:r>
          </a:p>
          <a:p>
            <a:endParaRPr lang="en-US" sz="3600" b="1" dirty="0"/>
          </a:p>
          <a:p>
            <a:endParaRPr lang="en-US" sz="3600" b="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1828800" cy="15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35" y="3914050"/>
            <a:ext cx="1496696" cy="154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3331" y="3989542"/>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4058" y="3939439"/>
            <a:ext cx="1521142" cy="15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3963" y="3989541"/>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16161" y="5791200"/>
            <a:ext cx="374456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Source: Common Sense Media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1077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04800"/>
            <a:ext cx="8380070" cy="13716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r>
              <a:rPr lang="en-US" sz="4800" b="1" dirty="0" smtClean="0">
                <a:solidFill>
                  <a:schemeClr val="tx1">
                    <a:lumMod val="75000"/>
                  </a:schemeClr>
                </a:solidFill>
                <a:effectLst>
                  <a:outerShdw blurRad="38100" dist="38100" dir="2700000" algn="tl">
                    <a:srgbClr val="000000">
                      <a:alpha val="43137"/>
                    </a:srgbClr>
                  </a:outerShdw>
                </a:effectLst>
                <a:ea typeface="ＭＳ Ｐゴシック" charset="-128"/>
              </a:rPr>
              <a:t>What Teens are Posting</a:t>
            </a:r>
            <a:endParaRPr lang="en-US" sz="4800" b="1"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16</a:t>
            </a:fld>
            <a:endParaRPr lang="en-US"/>
          </a:p>
        </p:txBody>
      </p:sp>
      <p:sp>
        <p:nvSpPr>
          <p:cNvPr id="5" name="TextBox 4"/>
          <p:cNvSpPr txBox="1"/>
          <p:nvPr/>
        </p:nvSpPr>
        <p:spPr>
          <a:xfrm>
            <a:off x="3886200" y="2743200"/>
            <a:ext cx="184731" cy="369332"/>
          </a:xfrm>
          <a:prstGeom prst="rect">
            <a:avLst/>
          </a:prstGeom>
          <a:noFill/>
        </p:spPr>
        <p:txBody>
          <a:bodyPr wrap="none" rtlCol="0">
            <a:spAutoFit/>
          </a:bodyPr>
          <a:lstStyle/>
          <a:p>
            <a:endParaRPr lang="en-US"/>
          </a:p>
        </p:txBody>
      </p:sp>
      <p:sp>
        <p:nvSpPr>
          <p:cNvPr id="6" name="TextBox 5"/>
          <p:cNvSpPr txBox="1"/>
          <p:nvPr/>
        </p:nvSpPr>
        <p:spPr>
          <a:xfrm>
            <a:off x="1066800" y="1676400"/>
            <a:ext cx="7748479" cy="1569660"/>
          </a:xfrm>
          <a:prstGeom prst="rect">
            <a:avLst/>
          </a:prstGeom>
          <a:solidFill>
            <a:schemeClr val="tx2">
              <a:lumMod val="20000"/>
              <a:lumOff val="80000"/>
            </a:schemeClr>
          </a:solidFill>
          <a:effectLst>
            <a:glow rad="228600">
              <a:schemeClr val="accent1">
                <a:satMod val="175000"/>
                <a:alpha val="40000"/>
              </a:schemeClr>
            </a:glow>
          </a:effectLst>
        </p:spPr>
        <p:txBody>
          <a:bodyPr wrap="square" rtlCol="0">
            <a:spAutoFit/>
          </a:bodyPr>
          <a:lstStyle/>
          <a:p>
            <a:r>
              <a:rPr lang="en-US" sz="3600" b="1" dirty="0" smtClean="0">
                <a:solidFill>
                  <a:srgbClr val="000000"/>
                </a:solidFill>
              </a:rPr>
              <a:t>91%     71%     71%     53%      20%</a:t>
            </a:r>
            <a:endParaRPr lang="en-US" sz="3600" b="1" dirty="0">
              <a:solidFill>
                <a:srgbClr val="000000"/>
              </a:solidFill>
            </a:endParaRPr>
          </a:p>
          <a:p>
            <a:r>
              <a:rPr lang="en-US" sz="2000" dirty="0" smtClean="0">
                <a:solidFill>
                  <a:srgbClr val="000000"/>
                </a:solidFill>
                <a:effectLst>
                  <a:outerShdw blurRad="38100" dist="38100" dir="2700000" algn="tl">
                    <a:srgbClr val="000000">
                      <a:alpha val="43137"/>
                    </a:srgbClr>
                  </a:outerShdw>
                </a:effectLst>
              </a:rPr>
              <a:t>Photos            School	    City or	Email	            Cell</a:t>
            </a:r>
          </a:p>
          <a:p>
            <a:r>
              <a:rPr lang="en-US" sz="2000" dirty="0">
                <a:solidFill>
                  <a:srgbClr val="000000"/>
                </a:solidFill>
                <a:effectLst>
                  <a:outerShdw blurRad="38100" dist="38100" dir="2700000" algn="tl">
                    <a:srgbClr val="000000">
                      <a:alpha val="43137"/>
                    </a:srgbClr>
                  </a:outerShdw>
                </a:effectLst>
              </a:rPr>
              <a:t>o</a:t>
            </a:r>
            <a:r>
              <a:rPr lang="en-US" sz="2000" dirty="0" smtClean="0">
                <a:solidFill>
                  <a:srgbClr val="000000"/>
                </a:solidFill>
                <a:effectLst>
                  <a:outerShdw blurRad="38100" dist="38100" dir="2700000" algn="tl">
                    <a:srgbClr val="000000">
                      <a:alpha val="43137"/>
                    </a:srgbClr>
                  </a:outerShdw>
                </a:effectLst>
              </a:rPr>
              <a:t>f	</a:t>
            </a:r>
            <a:r>
              <a:rPr lang="en-US" sz="2000" dirty="0">
                <a:solidFill>
                  <a:srgbClr val="000000"/>
                </a:solidFill>
                <a:effectLst>
                  <a:outerShdw blurRad="38100" dist="38100" dir="2700000" algn="tl">
                    <a:srgbClr val="000000">
                      <a:alpha val="43137"/>
                    </a:srgbClr>
                  </a:outerShdw>
                </a:effectLst>
              </a:rPr>
              <a:t> </a:t>
            </a:r>
            <a:r>
              <a:rPr lang="en-US" sz="2000" dirty="0" smtClean="0">
                <a:solidFill>
                  <a:srgbClr val="000000"/>
                </a:solidFill>
                <a:effectLst>
                  <a:outerShdw blurRad="38100" dist="38100" dir="2700000" algn="tl">
                    <a:srgbClr val="000000">
                      <a:alpha val="43137"/>
                    </a:srgbClr>
                  </a:outerShdw>
                </a:effectLst>
              </a:rPr>
              <a:t>         name             town              address            phone #</a:t>
            </a:r>
          </a:p>
          <a:p>
            <a:r>
              <a:rPr lang="en-US" sz="2000" dirty="0" smtClean="0">
                <a:solidFill>
                  <a:srgbClr val="000000"/>
                </a:solidFill>
                <a:effectLst>
                  <a:outerShdw blurRad="38100" dist="38100" dir="2700000" algn="tl">
                    <a:srgbClr val="000000">
                      <a:alpha val="43137"/>
                    </a:srgbClr>
                  </a:outerShdw>
                </a:effectLst>
              </a:rPr>
              <a:t>Themselves                         they live </a:t>
            </a:r>
          </a:p>
        </p:txBody>
      </p:sp>
      <p:sp>
        <p:nvSpPr>
          <p:cNvPr id="14" name="AutoShape 4" descr="data:image/jpeg;base64,/9j/4AAQSkZJRgABAQAAAQABAAD/2wCEAAkGBxQTEhUUExQUFhQVGBcVFxUUFBQUFRQVFBUXFxYUFxUYHCggGBwlHRQVITEhJSkrLi4uGB8zODMsNygtLiwBCgoKDg0OGxAQGywkICQsLCwsLCwsLCwsLCwsLCwsLCwsLCwsLCwsLCwsLCwsLCwsLCwsLCwsLCwsLCwsLCwsLP/AABEIALEBHAMBIgACEQEDEQH/xAAcAAADAAMBAQEAAAAAAAAAAAAEBQYCAwcAAQj/xABDEAABAwIEAwYDBAkDAwQDAAABAAIDBBEFEiExBkFREyJhcYGRMqGxB8Hh8BQjM0JSYnKS0TSCwhWy8RZzk6IXJEP/xAAaAQADAQEBAQAAAAAAAAAAAAACAwQBAAUG/8QAKREAAgICAgEEAgICAwAAAAAAAAECEQMhEjFBBCIycRNRYYEzQqHB8P/aAAwDAQACEQMRAD8AiMF3KMkqSChcF5pmYhqVAkUgj5dEqqHXNk1nboUqlYtOB5HZUqxGS6LqnlLakpuNbsCb0DuK80rFy8CqBBkiqNhQgKZ0rwAgm6QvI6QcysDPNUOH4u6RtiSoybUp5w23VSzxpKxUVRU0t0NiTtES2S+gQ1YzRLR6MVSIjFR3l9oaEHVyLrWWdqhpZbiyepOqQqbSdsJjxJsRsBfyT+CbM2+11ExMu8eatIRZgHghypKhmOXIxobGdodtdUGLyxxload1Ivd3rhYTSkuBJOimeLlJSsfzqLRuxubvaC9wiaVsRh2Ga3sj4YWObe2qT/oRMhsdEMpxbceqF9Le7PrbBbwCdlrqIVspavI2xF1ttq0RY1FSps0VQ6rZTUheO6CVoqajPyVRw5VRsbrZL9RklCFpWx+LBGcqvRGV0TmHUEIRkdyrLiJ0cou211NhoanYcrlC2qZmfEsTqLC2mzVq7ZxKzhbmCKpoNQglJLs5cmN8HpjluTr0WztHNdrey2CBzW3vp0X0kPsNl5jlcm30WxVaCJbltwUsa5zTfVMa9oY0ZShsmayHG6X8DnJWkfHxPc24B0QX6Q4dVQU9UG2ZproqOkwKBzbkC/olS9UsXyX0bkx27Ry/Btk67KwSXA9QqORvcX0ZEJ6jwSupTOabdLKpy04U1DEqqhqm9QldYnY+wJ9Ay+WXrrZTQuke1jAXOe4NaBu5zjYAeZITxBrst9O5dzwv7JKLsuwnbMajs2vfUNc5rGudcZGD4TYg6EE2seYUhxD9ktXTEvg//ZiGvdGWUDxjPxf7SfJdKDoGXRBOCr+EKbOfJSs8ZaSHAgjQgggg9CDsrj7PxqSVJMDGrYyfSZH2QNe4Ap/ikgzEhSdbdziUp6L1smsYk7yUvlR+MfElRVWJe0myK5B2EszShWUo0UvwzFd91U1WyTnfuH4lSFL3WK+U4BeLrXNutMUtnDzQpaNm6TH9VU5BZvRL4pXDVeqHm4usJXW2QLHHf8nn5Msr0zKSpudV8vdDvYSmmAYfJUSCKJuYjVx2DQuWPdILHHm9mswtA15rSydt8uY+myY8W4HLTG79jp4a7fRS0TTe45qmOGPkqcaHglbbw6rBzWkDT2KEFx+d1hHUWNr2uj4QXg6r7D2ZRsSPNE05O6Wdvt4/VZGXJsfnsD96RkwQl0EkPZcSdlsdlpdVd24S8T3AKZUlKHNuvNniji7HxblKgF9a480wwmpNiXId9OAVry8gV0lGUaSNakpWNzdwzDkjKfHCBbN80plrcsdhvZTj5H3OpS4emWT5f0Fk9vQ/wDRt05qKnu2Snh9vcTKocLL1RAoqRZK6t7uiY1U6XT1C5HAE70trke83KZ8JYb29dTtylzWvEjxbQNZ3ru8LgD1TYaYMlaoJP2YVogEv6vM5ufscx7SxFxyy3tyuqL7D+ES+ofVzMIbTksjDgR+ut3iQf4Qfcjoq3/rzXSOYXDMNhfW3km2A4w4d02AJuNhvuU7HNN7CyencVaLG6+OWMZuAVoxWqMcT3MF3gHKDYAutpcnYdVQ3WySr0jkP221FI8jKB+lMcGFzQRdtrua47OtdvldT/B9xHf1SHjCWQ1LxLcOB2JBvfXNcb3vdUvCzbRDyXnZp2k2MwL3MOknJuEFUxaXRLPiXyvbokx2rKX2QOOfElSc463VKMisxP2k0/kUvC0VhdNq2XRB4BHaNEVSkm7kUQVIUzlDRv7w80xgpHPdZov8AT1PJUGFcMN0e6xIPjYfnxRoCcXJUTte1xtYLXESNwfVVlfC2MG+njvZIJSHatIIQyYiXpOXkxaF2L7NsEbDTdoR35++Sdw21mD2F/VcowijM88cLbhz3BtvD94jyFz6L9CQRhrQ0aBoAA6ACwR4U+2HixuF2Q32q4Z2lLmH7rhfyIIv81xKmc5twdx6L9OYlTtkY5jhdrgQR4Ffnvi/CnUkzmOBtu138Tevn1T7pjmrVi2aoNtvBCumuPmvjpw4X67hCOfZbQFh4cbea+sdcLVGTlBHJbL8xzQsIzp5beRVBQYkA2xPgp0i4BG41X2+49lPmxLIqYSk4ofVfeNwUsmeQd0DFUuHNZuqkuOFx0CmpK0ZTTuBBJ0TCnka5t0tEwI1Q4Ntkx4+SroFzrtlbgbiGo6ZA4G0hmqbSN0WeQ/AkmiuUtqINU8kGpQlJRPmkEUTS57zYAfMk8gOqJHA3C2APq5xCy4B1e+1wxg3cfHkPFdywXBKahjyRNDb/ABPcbveernH6bBa+EeH46CHICHSO70j7fE7oP5RsAiMapIZm2kvbq1xafcJ8VQUUgSoip5Xfs4nEHfK24PmtNRSNYc7ddPg+9pUu/gqRj+1pqmXf4JCDp0uAL+qOP6S1pz2Num/si4tq0OtXVlzw7VmWLMWlupADt7Dqk3FOKgskDTo05L9SAC7629ErwTFnta4B9rg2zcjb4vRKuJcRZ+jgNNw1pPmf8k/VdPL7KFwxcJuT6OS41N2tVIeRfYeTe79ytMNjLYx5KFoqcmZo6ldHhhIYApfUNaJ8M07kBsBLlnVHRbQyxQlYClwacbQ1uyR4i3Senf3gE74hjSnDIs0gHirINcBE17i1o2WYPJYtpHSuytHmegRkEOgCd8LYW6plLGaRN1kf57Dxv0UiVvRSujDBcIjzCM3e7mBcMb5ndx+SoxhbhezbD/GysKXC4owA1oFha9hcr1W0WTlBrs1NHHceAGYOuLb7hR9e0N7w7zT+8LBw9tHBdQ4uoL3IA13XLMUpjHmLD3T8Tdx5ro9nSWig+z/EYhJIZphEWtHZyDQ3cbHTa+y7HguKl8GYua8jQuZs4cnW5XC4JwFhhnqw0BxaxrpDlFyLCwNvMhdxwDDxHTu7rm5jbv8AxOte7z53+SbJJdAQbfaE2J8UzGTJC6NgHxPkIAHukfFsUlRB+tfDLbVro7aHwI01R1Vws1xe99yCb2tmHwkDTwJB9FK4hgezYCe0LruLARcdCBolrrbGPvSIWohLCQfEIYu0T3iemyykW1+/8lJnstonxdomkqZvpZO7ZeEmqHh+IjwKxzLqOTGcU2iybr9EJTnl1WyB1rhKaGJg1QS1xC1iZGYi24BCWJsKkhL9roMEizaSeSzwuC51VRTULANlPlzRxuhTjbscYeO4AiMqwoo+6PBZl2qFsqXQDLTOe/Kxpc4kNAHMucGjXlqRquqcI8Lsoo9SHTOHff8A8GdGj52UrSUhp6aGrIOlRHK8AXPY5ZIvkZc/k1UlbxHHY98bXGu4tuE2CSVs1KxvVtDtOqkMdwivb3qWVsn8kuns5K5ONy2UWGZtxfyvqs8W+0QvJ7Bnw8jufRa5RKIxaH+H01cGDtWw5ueR5+8fehsQqpI3AOGXnfQhS3/5Pkbo9lr/AC8VT0lU2RocbOzC/UEFdf6Cpr5C7FKV00zSJGtje0gtYBq9o6+N/kkvEtFkisOoBVA3BLTZ2vOXcN/h6gJPxoxwZbq4D6lKybTbF5f8TS/RHYPTgTZirGpnFhZJMHp2tcC9MccnYW90qea5R2QU44zXFUXK11DroTDnXREr1mFcY0Px/FE5jcJIQXD0H6y5THGZCtuA04a0uO258lRyqDM43kK3h/CTUyiMG2mZx/haF0mGCOljEUJaCLnKSLvPNzuZKE4GwcQU/aFtpZwHuvuGkdxnoDc+JKnuPMMD/wBbH3Zm3BOZzc7SNNWkag6i6ZihxWxzt9FlheLtmabaObo5p3H4LGrmUJwRNIXFj3F0jR8RFi5p/i626qnqa4C4O65sNRAMWNxrZc34lga1xIGvTqrXFq3RQOKPzv1Nhe599gkN7GtaLf7FsMZFHU1BPxvEbf5WsGY+5eP7QquvxtjyWxvbcdTZc34TxoxsmphuSZWeIADXD0s0+pTjFsFoJMkhkDXhozEX1Nt/BO5tgRgu0W+AVrSHNdbM06+N1rx7EGxsNrXPkoyiqoIP2U7XX3u7U+6GxivMgBB7p5+ixz1QXBXZB4/U55nOPj9Sf8JS5upv+dEbjDCHuB8/Q6hBB4Ov5/OydHokl2aWsIzHotJboEW/4PN1loILnAeiNMW0GQjQnos2C9z+fNbms0I6j52stFKDqEl9DTdlBYRzGoQuHQBz9dllTzWcAdjoVpmvG9ck6cUKyLyUnZxsPJb/ANJbyKkJKlzua8JndUh+kb7YnkdOpyQEXg1B29QyM7HV39I1P+PVe7NO+DowJZHdGW/uP4IkitIbcU1IbEWjQAZQOQAFgPZcokY7No94H8NwR7EFXPFtZfRRsQuUbex8VoZ4DhJllaGi5J28tSqnB+DKWne6SoeJJC5zrXysZdxIFtyddylfDjgyRpJcBscpsbEWNlVx4nTju5LdDI29/wDcd1sUvJr32DVGCUM9x2MJbrqGgEnrmGqXUHCzYHkRSu7LlE/vBp/ldvbwT3/o8XxMAY463ZYD1GxX2Kne2+YtI6i4PqEVG2BxwFh12SniUNcBfUAppiVazLl5pBUR52kb8/ZLm9UBLpiGslaNuSUVlR3VQSYYCUDilCAywCnStk0o2CcPvuCjp26ofBqfKNUdMEaQUdImsWbc2VBwxhXbPhiI0e8Zv6Gd91/AhtvVKKyO7wuj/Z3SjO55/djsPDO4a/8A0IWtW0g4ryXNVWNaNSAlsDopyQCHHmN9FO4lVNqKxtN2uQEOJ6uy6ljeV7aqhgiho2ERgC+pJN3E7XJO6epN/Q6lFV5NGIyw0MbnNaA47AcyuRYzxBKZC43sT+7dU/EmKiZ973aOaDOC5m3ABuLEHYtPJLbTl/AfFqOuxNBXvkaS2TNl0ex+j22SKSqD5B4XcR0y6rfjGHzQPa6Npytvy1sdw489kvZrnfzNm/efuWuMe0KUpVTNlHif6PVwS7hhBeOrXOdnHj3Su41jWNYTE6Fgd3zmiz5rtAzAgjlZfnibvF7uQFvbQL9AcBU7JMMpTJZx7O2vQOIA9AE1x0LxyqTsipuHGTOyukc/YdyNsYAHueaJ4jhigpo4ohYNzePqSqniGaGnbZtgT0XNsTrTK13O2vpcf5SJvwUXbsTYt+sbcbga+2ynY32TiWQtJ8UmkFiU/F00S5VTsLiIOS+xcfuR1XAATbf4h4gjVKQ7RvmnT33jB5tsunqjI7MKSbN5/VYRjK+y0wOyyAjb/P5KZYtDle0jYi/3/eED06/YdaAqqm5jn9VpqrlouNdj/lNZGgtS7s7ZuiyEgZRFXNZ3WU2613VJK0dmItdMuGZheQdWg+x/FJ6mTdbeHZcs4B/fBb8rj5gKNFa7NHE0mtkjpN024lHfKWUjdUS7H+CiwxVuGOGWx1HipTDGqjpJLBa0YGSEs+Db+Hl6dEvxHGiAWj4jp5Il811OcSNyvBGzgCtTNQOXuvcm6e8KyBtQ2+zrt1/mFlP00txqjW1WTLb43EBni7kg5cXZzXJUX1Rw3TyOuWlvXIcoPpspTiPhkxG7bvjte/NvgbfVUIxwRyiN9y02b2mlhJsWusevNNzJf8+6pePFlWlTIfdB7OPTsA2CHkXS+MqIyxMaxrA4Ov8Aw37trXA8VAVWHSxmzon/AO0Zr+VlNKH43Q6PuVicw966uvs8cXfpA8Ix7Zr/ADKk3YfO/VsT2t5kggnw1t8l0zhHBP0aHv8A7V/ef/L0b6XPqlwtzG1xiB1OFNinpntLQGuf2lxcvEjCCCeWpG6A4mksS5neZsWEHM3qSOn51TPiR3dvuOa5/i0xf8NwQLA3NwPPfltsnS/SHQjauxZV07e9luAdxqL+YVO2o7JoHgpfDsIkfIC+VxaNXA2tYcvPxTTE6m+iD6DT/Ym4kxouBA2Uo+TLGOpuR5nZFY7UAEjmg6gd5oHJt/l/5TIx6sRkld0fZIclMHc3u+Tf83PsnPC/Hk1JF2Ns8YJLNbFl9SB1F9UFxQA1sTByF/YAfUuU65Mx+6NvyTTbhLXgp63intiS/Pr5H70fg5bJfKdtDfS2tzcegUZTtu4X2vr5c10DhWjzNabayd7YDnqbdLA+yTnhGEbQ3FllJ0ycxGmOc+JJHnvb5pfiUPdY8fvAg+bd1Y4rh93C3K9/N1rD2STF6HKI2+DpPISOJaP7bIcWXqw5xuycHROI7lnmPohKOmzPPgqrD8NHZF55E/8AbcpmbIkLxwZP00Ojb9S37wfmmmJMvFE7/YfA8vovQAAF3R5t52AWyJpfA4Hk648NfxSJz2mGloDgN268v8r5UU/d0Gu60U8lnFvifxCcUgBABXSuLMatErVR8x6+aEVxLhLXA6BAf+ngenurITTRDLTK2pflutUU5FnA2INx5hEVYBCXymylbKgvEK0TC50dzH3hD0Q1S57zfREU1brbY/IoosZGXgqaN1kw/SOSnqSqTKCRMqwxpHIl/E7/ANW09NLoqArdPG1zcrxdp3/BdRtklQ1YTund+vg2yi7zfcZS03Hj0S/E8Fhiu+OfuC2kjSJA465Blu07bkhKK+rDmAxucdi3O0frQDrYj4S3S19LgqfI6TRyX6OgmkMzZJGd6OQvc0m+dpJJIPiE9wnEg4AP0Nh5FQPDmKytaW5zlcbuvY3J3I6XT+OYcluDK1syeO1TKGWXPIeYGg8+f3ey2tgBFnAEeKSU1Vl8Qm8NQHbH0Tedu2DxpUEU9Ixpv3iRtmc52XyzErOpl0stLHpc6cvkNtgscq6MURZitQRcE3U3VRtJ8VWYvh2YX2KicR7pOqXKT8j41Rk6QMB1A9VMY5jjGghupWrFaveykquS7kzFHkKy5OK0fJZS91zzP1T2lizzgeIb5Dy8kgp/ib5j6qt4cZlc+QjYkDzP4ae6ZnfFf0Jw7AOLHXncOTQG+u5+ZU+/dNsTkzSuPMu/xZKXbo8KqKQOXs802XYOH6cBocCMopog3/cNT8iPdcfAvoAr/AMZtDG0nQsLP/jsB9T7pXqlcUbg7KSniabufYMjBkef6joB42It5qOxOq7V0kh0Lth/CALADwACePr89LUx/wD9LNItuSwh1vUNd6kKPopC7ujUk6KWEbVlfmhrwvhRc0vtoTz81TYjhz8nZxjUC7uQBKe4DhADGtaLhoFz1PMfnyX2sjDnPaZBHffqelha59F01crYUInOa+lcyIDnnN7eF9fomDKW1JcakuPr8H4p1Fg7XBzC64LiA7UeI363K+VsAiayIbDf1zE/QIJyfExxIaoitKT4/O6LY4gAjqi8Vibna8bOF/UFDzaC3n9UfLkkKqh/h7BIAeunsmsOB3CnOHavK4tPn+fmr6jkaW/ilXx1YMoReyQq5bIdx0W2qdqhXu0VDFg7jogJX6oqQ6IR4AC1GG2nxoxkZhmHz/FU+D41DIQA6zujhb57KEmCIwU/rm+abdKw4yd0dbgAssah9gvUcHcB8FS4DA2emLHtacjnDUbAgEfUrsWT8kuIzIuCs53UzmQ9mLkE7ciRt7deSFxjDXRNa4MGQ3s6zgR1A1tb0XQHcOsY+7R+enkmM+GMkicx4uCPUdCE9+nTX8iPz0zklFVEc1QUVb4pJjuEvppC0/Du13JwWilqiFDOLjorTTLeCpuimT9FK01d4plDWeKFSNKSPETax9+aY4c1lrtIP1UiKhbI6wtNwbI1MxxKbEnOc0hqi8TwA6ucSq7CMSEvcPx8rfveXimrsLLt7BMWNz2gHNQ0z844+cshZsk81MTqF+ksQ+z6nn/agnxGUEeRsSl7Ps0w6PQiR39cpPyaAqI4pRXgRLLGR+dqfR4v1CpKObLDvuTddSrvs6w/cNF/5nvt9VG8U8Mfo7f1QJYejs+99iuzY+UbMwy4uiIkdeT1+9AO3KNh+M+f3oVw7x8ytjoye1/ZgDY+/wBFTYU39XCbE3eQB5uH3BympBqV0Dh6Afo8UptZjSG9O0JcMx/paHJed1FM3Cvc0La4lkmhsbkfePY2TLhHAu3mDh3Q7vO6NA+It8za3RL6+VjyRECcoPeI1PK4Hibro3AVHkgicd3gXPVkYA083G6lj1RaWEFIGRhrO621tNz4X5D5qZr4msnB6qnmrRZSHEz83eG4W5urQMG29gnEJ7M9ozY/E3kfHzSWqqg+PN5lp8LWe0+Ns1vJFzVfaRFp3sR+KQU9Qcjm88tx/U3T7gVM2m7QzrsGxXSGJ++RxzeVwHD2WicZ2ae/yReBgVEMsRO+o8HEfTRJ8CqLExP0IOXXqCRZOS0/3F/8CG9/Y1wtmWWMnmRf3sV1XDKON0YNxr9bLmnYHO0Dlr7bfVMo8UezQEhKU97VmTiLnv3Qz3aoiaicDqLeaIp8Hc9t+So0hSTYpnsdkFMQmtXQliJw/A2yNud0LyRirCWOT0Sb9V9pJQ17T0IVA/hsmTKDoqKHgGN8ehs7qilnhFbOWOSKDCakGEWsdFacM02WmaebyXH1Nh8gFzHAMPlZIIDc6ho9SuyRRBjGtGzQB7BN9FDbkZ6qWkgWWILUGBEyOWor00RCXHcGbPGWOH9Lv4SuSYrhz4JCx4sR7EdQup8QcTiB3ZtsXWuSe8BqRawO9wVK4viDaoAPLDyD2tIIJ5eXOyRmxKf2PxZHHvojop0bBVobEcOdE6x/8oNstl5c8bTLoyTKKGrRIqVPwTIoz2CXsMdxVViLGxGxT6l4hlFu+76/VQFPXgndOIKm6bGbic4KRa/+pJHaF2ngAPosf+q9VLtlW3t0byN9sH8SXQ7nrrqaxw5gbaHw01Gx0RBnSvEJEDmw1BHPcSFnm+40vtcciUvZ8Z9U44kbqD5hJYjufAqzE+ULI8q4zoxeblX+Cwn9CDTpo4t8bkH/AIn+5RmC0Lp5mRtFy5wHkOZ9rrsOPYT2dMwsGkIsepaQAT6ENPul+peqRuBbsj8KhblLeZyj+5wH3ldKEwaI2N2ZGG+xt/xXMMKIfUQt5FxLvJve/wCJV1SvvZ3g4H+5TK0i3joOmqSl9W+4KzqXIORyyTBoQ6h5CV371huHH2O/0CoIIwZDdKoKY9sTy7ymi6s1ifh2fJIfE2PoUDj7SKiQjQ/Fp87fVF1ERikJG2YelzoUNjZJkY8c2/NpIPysr8f+TkvKJpqlRRcPYiJWAn4m6O8b8/kqNmE9oMw5qAwp3ZF+X4SRYeB1+iuMI4jHZjrcg+mn3KTNHhNtdDMbtbD8ZY52obovuHTDLkunNXUixZbXVTBpnMkub2KZCXLpGtUMauBmUg2QWGvDbgA2TJ0IfstGF0pY5wOoQtNKkFaFxldnJAsqXBHyBt+S+Vs8WXKAL+SIoK0MjslZYzktHJhXC47SsLiP2bS4+Z7o+/2VpK9LOF6QNhz2sZTm9Bo37z6pjIxe16PHwxK/s83PPlNmgm6T8UV7oYHFh757rfC+7vQJu6K65/xfiLxUFljlaG2tz0uq2JRPR4fI7Q7k2BPO/MnzsmxoGsYJCS1zbeN/Lrt8whqeoD3NBOXoOVyqRlHZoubgC5JN9B0Ht7oEgrJ2ClM7iwkkakl37pKn8ewSSnfle23Q/uuHUHmuigsgjBktmcbiwsST+d1Qtp2OiayVoeMouHgO1t4peTCp/YyGVxOAZyCmMTg5huq/ijgkC76UabmI7j+g8/IqBkeWkggi242socmJw0yzHPl0YsgyuuNk0pJilzZUTDIp3Fj0PGVGi3MkSiOZEslWdDEgqSZA1cq9JKleIVdgUPYSVCHiOS9h4pPEwuNgLk6ADnfkttfUZ3K5+zjhtklppASQ4OYL2GnUc/wXowX44JM8+a/NldDj7J+Gi0GokaQ491oI1a2+unU/RXmOuBglvzYWjz2RsLLc/wASknEUtmZeWY+uv0CTmdRbHwgo0iCwjDSJ782tcfLMLf5VHhTzYg8r/ULfhNEBmcd3NJ97WHsEDhct5ph0DbeVrfcplaSspr2sMncgZXrfUSJbPIuYpAs1RkddMHRAjOOevrZIq5yLZVWYLHzHgp5KmaLcZZ+0P8pP9uqVFmkLTvlef7hp9E8rmZ5A3la5/wAfJLMR707HN+EBrfS7h9FTjda/90BKN7NVfFlLAPAev5CIwvD5CwkA2LijKmDNKy4/eN/O2ipMMa3swOmiTPM1FJAwjspK74/VaK7kvLyZANmui+JeHxn1Xl5d/szPAO/db2fCvq8uQR1LCf2EX/ts/wC0LeV5eXsR6PHl2wR26geJP9S/yXl5OBRLVPxR/wBauKn9ifIfULy8uRrAsU/1NN/UPqFaO2Xl5ajACbdch47/ANS5fF5T+q+JT6b5E2io+S+ry82R6EewmNFt2Xl5LfQ1GqfZT2M7FeXlmP5IJ9Ew3f1Xbvs1/wBPH5L6vL0c3gg9H3Iv27KYxzd3kf8AivLymz/EqXZlRbf7R9CkGFf6mo8m/Vy8vJcvA9fCf1/2ZVfNKp15eShKFNcs27N/PVfF5Ln0cbT+1f8A0H6BKGfEzyb9V9Xka7Z3+r+x/P8AEf6x9EZSbeq8vKSXSAXZ/9k=">
            <a:hlinkClick r:id="rId3"/>
          </p:cNvPr>
          <p:cNvSpPr>
            <a:spLocks noChangeAspect="1" noChangeArrowheads="1"/>
          </p:cNvSpPr>
          <p:nvPr/>
        </p:nvSpPr>
        <p:spPr bwMode="auto">
          <a:xfrm>
            <a:off x="33388" y="-1423988"/>
            <a:ext cx="476250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4648200" y="5824887"/>
            <a:ext cx="4337309"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Source: Common Sense Media </a:t>
            </a:r>
            <a:endParaRPr lang="en-US" sz="2000" b="1" dirty="0">
              <a:effectLst>
                <a:outerShdw blurRad="38100" dist="38100" dir="2700000" algn="tl">
                  <a:srgbClr val="000000">
                    <a:alpha val="43137"/>
                  </a:srgbClr>
                </a:outerShdw>
              </a:effectLst>
            </a:endParaRPr>
          </a:p>
        </p:txBody>
      </p:sp>
      <p:pic>
        <p:nvPicPr>
          <p:cNvPr id="4110" name="Picture 14" descr="http://t3.gstatic.com/images?q=tbn:ANd9GcQImFz03XAdxcQHDFeai-2WWJIVDLzQaT5ltjndXVqtNzfPkhw7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52" y="3791498"/>
            <a:ext cx="2913542" cy="199970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6" name="Picture 20" descr="http://t0.gstatic.com/images?q=tbn:ANd9GcQS2tHogcg9fXAzOVHCPIRvBjeEiNUrgWs_8OTgUi_2BZw84EG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705" y="3899775"/>
            <a:ext cx="2472702" cy="1604154"/>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8" name="Picture 22" descr="http://t3.gstatic.com/images?q=tbn:ANd9GcTqUjEp_zj5vgqL_bsx0I_aoOHoI0T9YZs0YfsTy25DrP0qJ_uX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3692266"/>
            <a:ext cx="2338278" cy="1751453"/>
          </a:xfrm>
          <a:prstGeom prst="rect">
            <a:avLst/>
          </a:prstGeom>
          <a:noFill/>
          <a:ln>
            <a:solidFill>
              <a:schemeClr val="accent1"/>
            </a:solid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853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838200"/>
            <a:ext cx="7696200" cy="4331368"/>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a:sp3d>
        </p:spPr>
        <p:txBody>
          <a:bodyPr lIns="81931" tIns="40964" rIns="81931" bIns="40964" anchor="ctr"/>
          <a:lstStyle/>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600" b="1" dirty="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n-US" sz="2800" b="1" dirty="0" smtClean="0">
                <a:solidFill>
                  <a:srgbClr val="000000"/>
                </a:solidFill>
                <a:effectLst>
                  <a:outerShdw blurRad="38100" dist="38100" dir="2700000" algn="tl">
                    <a:srgbClr val="000000">
                      <a:alpha val="43137"/>
                    </a:srgbClr>
                  </a:outerShdw>
                </a:effectLst>
                <a:ea typeface="ＭＳ Ｐゴシック" charset="-128"/>
              </a:rPr>
              <a:t>Clicks </a:t>
            </a:r>
            <a:r>
              <a:rPr lang="en-US" sz="2800" dirty="0">
                <a:solidFill>
                  <a:srgbClr val="000000"/>
                </a:solidFill>
                <a:effectLst>
                  <a:outerShdw blurRad="38100" dist="38100" dir="2700000" algn="tl">
                    <a:srgbClr val="000000">
                      <a:alpha val="43137"/>
                    </a:srgbClr>
                  </a:outerShdw>
                </a:effectLst>
                <a:ea typeface="ＭＳ Ｐゴシック" charset="-128"/>
              </a:rPr>
              <a:t>c</a:t>
            </a:r>
            <a:r>
              <a:rPr lang="en-US" sz="2800" dirty="0" smtClean="0">
                <a:solidFill>
                  <a:srgbClr val="000000"/>
                </a:solidFill>
                <a:effectLst>
                  <a:outerShdw blurRad="38100" dist="38100" dir="2700000" algn="tl">
                    <a:srgbClr val="000000">
                      <a:alpha val="43137"/>
                    </a:srgbClr>
                  </a:outerShdw>
                </a:effectLst>
                <a:ea typeface="ＭＳ Ｐゴシック" charset="-128"/>
              </a:rPr>
              <a:t>an </a:t>
            </a:r>
            <a:r>
              <a:rPr lang="en-US" sz="2800" dirty="0">
                <a:solidFill>
                  <a:srgbClr val="000000"/>
                </a:solidFill>
                <a:effectLst>
                  <a:outerShdw blurRad="38100" dist="38100" dir="2700000" algn="tl">
                    <a:srgbClr val="000000">
                      <a:alpha val="43137"/>
                    </a:srgbClr>
                  </a:outerShdw>
                </a:effectLst>
                <a:ea typeface="ＭＳ Ｐゴシック" charset="-128"/>
              </a:rPr>
              <a:t>h</a:t>
            </a:r>
            <a:r>
              <a:rPr lang="en-US" sz="2800" dirty="0" smtClean="0">
                <a:solidFill>
                  <a:srgbClr val="000000"/>
                </a:solidFill>
                <a:effectLst>
                  <a:outerShdw blurRad="38100" dist="38100" dir="2700000" algn="tl">
                    <a:srgbClr val="000000">
                      <a:alpha val="43137"/>
                    </a:srgbClr>
                  </a:outerShdw>
                </a:effectLst>
                <a:ea typeface="ＭＳ Ｐゴシック" charset="-128"/>
              </a:rPr>
              <a:t>ave </a:t>
            </a:r>
            <a:r>
              <a:rPr lang="en-US" sz="2800" b="1" dirty="0">
                <a:solidFill>
                  <a:srgbClr val="000000"/>
                </a:solidFill>
                <a:effectLst>
                  <a:outerShdw blurRad="38100" dist="38100" dir="2700000" algn="tl">
                    <a:srgbClr val="000000">
                      <a:alpha val="43137"/>
                    </a:srgbClr>
                  </a:outerShdw>
                </a:effectLst>
                <a:ea typeface="ＭＳ Ｐゴシック" charset="-128"/>
              </a:rPr>
              <a:t>C</a:t>
            </a:r>
            <a:r>
              <a:rPr lang="en-US" sz="2800" b="1" dirty="0" smtClean="0">
                <a:solidFill>
                  <a:srgbClr val="000000"/>
                </a:solidFill>
                <a:effectLst>
                  <a:outerShdw blurRad="38100" dist="38100" dir="2700000" algn="tl">
                    <a:srgbClr val="000000">
                      <a:alpha val="43137"/>
                    </a:srgbClr>
                  </a:outerShdw>
                </a:effectLst>
                <a:ea typeface="ＭＳ Ｐゴシック" charset="-128"/>
              </a:rPr>
              <a:t>onsequences</a:t>
            </a:r>
          </a:p>
          <a:p>
            <a:pPr defTabSz="819239" fontAlgn="base">
              <a:lnSpc>
                <a:spcPct val="80000"/>
              </a:lnSpc>
              <a:spcBef>
                <a:spcPct val="0"/>
              </a:spcBef>
              <a:spcAft>
                <a:spcPct val="0"/>
              </a:spcAft>
            </a:pPr>
            <a:endParaRPr lang="en-US" sz="3200" dirty="0">
              <a:solidFill>
                <a:schemeClr val="tx1">
                  <a:lumMod val="75000"/>
                </a:schemeClr>
              </a:solidFill>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Scams</a:t>
            </a:r>
          </a:p>
          <a:p>
            <a:pPr defTabSz="819239" fontAlgn="base">
              <a:lnSpc>
                <a:spcPct val="80000"/>
              </a:lnSpc>
              <a:spcBef>
                <a:spcPct val="0"/>
              </a:spcBef>
              <a:spcAft>
                <a:spcPct val="0"/>
              </a:spcAft>
            </a:pPr>
            <a:endParaRPr lang="en-U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Cyberbullying</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Sexting</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Digital harassment</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Damaged reputations</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Risky online relationships</a:t>
            </a:r>
            <a:endParaRPr lang="en-US" sz="3200" dirty="0">
              <a:ea typeface="ＭＳ Ｐゴシック" charset="-128"/>
            </a:endParaRP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17</a:t>
            </a:fld>
            <a:endParaRPr lang="en-US" dirty="0"/>
          </a:p>
        </p:txBody>
      </p:sp>
      <p:pic>
        <p:nvPicPr>
          <p:cNvPr id="5122" name="Picture 2" descr="http://t3.gstatic.com/images?q=tbn:ANd9GcQDeFpoABibD3cavkSmpquvullXA9BvCHmh35ImWoqeLIfVHZ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76600"/>
            <a:ext cx="2481031" cy="25825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152825"/>
            <a:ext cx="2514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723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6705600" cy="3810000"/>
          </a:xfrm>
          <a:solidFill>
            <a:schemeClr val="bg1"/>
          </a:solidFill>
          <a:ln>
            <a:solidFill>
              <a:srgbClr val="7F7F7F"/>
            </a:solidFill>
            <a:miter lim="800000"/>
            <a:headEnd/>
            <a:tailEnd/>
          </a:ln>
          <a:effectLst>
            <a:glow rad="228600">
              <a:schemeClr val="accent1">
                <a:satMod val="175000"/>
                <a:alpha val="40000"/>
              </a:schemeClr>
            </a:glow>
            <a:outerShdw blurRad="50800" dist="88900" dir="13500000" algn="br" rotWithShape="0">
              <a:srgbClr val="000000">
                <a:alpha val="39999"/>
              </a:srgbClr>
            </a:outerShdw>
          </a:effectLst>
        </p:spPr>
        <p:txBody>
          <a:bodyPr>
            <a:normAutofit/>
          </a:bodyPr>
          <a:lstStyle/>
          <a:p>
            <a:pPr marL="0" indent="0">
              <a:buNone/>
              <a:defRPr/>
            </a:pPr>
            <a:r>
              <a:rPr lang="en-US" sz="4400" b="1" dirty="0" smtClean="0">
                <a:solidFill>
                  <a:srgbClr val="595959"/>
                </a:solidFill>
                <a:latin typeface="Times New Roman" pitchFamily="18" charset="0"/>
                <a:cs typeface="Times New Roman" pitchFamily="18" charset="0"/>
              </a:rPr>
              <a:t>Digital Footprint</a:t>
            </a:r>
          </a:p>
          <a:p>
            <a:pPr marL="0" indent="0">
              <a:buNone/>
              <a:defRPr/>
            </a:pPr>
            <a:endParaRPr lang="en-US" sz="800" b="1" dirty="0" smtClean="0">
              <a:solidFill>
                <a:srgbClr val="595959"/>
              </a:solidFill>
              <a:latin typeface="Times New Roman" pitchFamily="18" charset="0"/>
              <a:cs typeface="Times New Roman" pitchFamily="18" charset="0"/>
            </a:endParaRPr>
          </a:p>
          <a:p>
            <a:pPr marL="0" indent="0">
              <a:buNone/>
              <a:defRPr/>
            </a:pPr>
            <a:r>
              <a:rPr lang="en-US" sz="2800" dirty="0" smtClean="0">
                <a:solidFill>
                  <a:srgbClr val="000000"/>
                </a:solidFill>
                <a:latin typeface="Times New Roman" pitchFamily="18" charset="0"/>
                <a:cs typeface="Times New Roman" pitchFamily="18" charset="0"/>
              </a:rPr>
              <a:t>The data trail left by the interactions in a digital environment including the use of TV, mobile phone, the Internet, and other connected devices and sensors.</a:t>
            </a:r>
            <a:endParaRPr lang="en-US" sz="3000" dirty="0" smtClean="0">
              <a:solidFill>
                <a:srgbClr val="595959"/>
              </a:solidFill>
              <a:latin typeface="Times New Roman" pitchFamily="18" charset="0"/>
              <a:cs typeface="Times New Roman" pitchFamily="18" charset="0"/>
            </a:endParaRPr>
          </a:p>
          <a:p>
            <a:pPr marL="0" indent="0" eaLnBrk="1" hangingPunct="1">
              <a:buFont typeface="Arial" pitchFamily="34" charset="0"/>
              <a:buNone/>
              <a:defRPr/>
            </a:pPr>
            <a:endParaRPr lang="en-US" dirty="0" smtClean="0">
              <a:solidFill>
                <a:srgbClr val="595959"/>
              </a:solidFill>
              <a:latin typeface="Times New Roman" pitchFamily="18" charset="0"/>
              <a:cs typeface="Times New Roman" pitchFamily="18" charset="0"/>
            </a:endParaRPr>
          </a:p>
        </p:txBody>
      </p:sp>
      <p:pic>
        <p:nvPicPr>
          <p:cNvPr id="6146" name="Picture 2" descr="http://t1.gstatic.com/images?q=tbn:ANd9GcTSC4QBAYGwoAiYAyWnM6Ex9j8GQjoy1sET5_9e1OszDJh3xGT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96202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46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89" y="236307"/>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19</a:t>
            </a:fld>
            <a:endParaRPr lang="en-US" dirty="0"/>
          </a:p>
        </p:txBody>
      </p:sp>
      <p:sp>
        <p:nvSpPr>
          <p:cNvPr id="6" name="TextBox 5"/>
          <p:cNvSpPr txBox="1"/>
          <p:nvPr/>
        </p:nvSpPr>
        <p:spPr>
          <a:xfrm>
            <a:off x="838200" y="533400"/>
            <a:ext cx="8077200" cy="6709529"/>
          </a:xfrm>
          <a:prstGeom prst="rect">
            <a:avLst/>
          </a:prstGeom>
          <a:noFill/>
        </p:spPr>
        <p:txBody>
          <a:bodyPr wrap="square" rtlCol="0">
            <a:spAutoFit/>
          </a:bodyPr>
          <a:lstStyle/>
          <a:p>
            <a:r>
              <a:rPr lang="en-US" sz="2800" b="1" dirty="0" smtClean="0">
                <a:solidFill>
                  <a:srgbClr val="000000"/>
                </a:solidFill>
                <a:effectLst>
                  <a:outerShdw blurRad="38100" dist="38100" dir="2700000" algn="tl">
                    <a:srgbClr val="000000">
                      <a:alpha val="43137"/>
                    </a:srgbClr>
                  </a:outerShdw>
                </a:effectLst>
              </a:rPr>
              <a:t>The importance of a good digital footprint</a:t>
            </a:r>
          </a:p>
          <a:p>
            <a:endParaRPr lang="en-US" dirty="0" smtClean="0"/>
          </a:p>
          <a:p>
            <a:pPr marL="342900" indent="-342900">
              <a:buFont typeface="Arial" pitchFamily="34" charset="0"/>
              <a:buChar char="•"/>
            </a:pPr>
            <a:r>
              <a:rPr lang="en-US" sz="2400" b="1" dirty="0" smtClean="0">
                <a:effectLst>
                  <a:outerShdw blurRad="38100" dist="38100" dir="2700000" algn="tl">
                    <a:srgbClr val="000000">
                      <a:alpha val="43137"/>
                    </a:srgbClr>
                  </a:outerShdw>
                </a:effectLst>
              </a:rPr>
              <a:t>29% </a:t>
            </a:r>
            <a:r>
              <a:rPr lang="en-US" sz="2400" dirty="0" smtClean="0"/>
              <a:t>of </a:t>
            </a:r>
            <a:r>
              <a:rPr lang="en-US" sz="2400" b="1" dirty="0" smtClean="0"/>
              <a:t>College Admissions </a:t>
            </a:r>
            <a:r>
              <a:rPr lang="en-US" sz="2400" dirty="0" smtClean="0"/>
              <a:t>officers have Googled an applicant</a:t>
            </a:r>
          </a:p>
          <a:p>
            <a:endParaRPr lang="en-US" sz="2400" b="1" dirty="0" smtClean="0"/>
          </a:p>
          <a:p>
            <a:pPr marL="342900" indent="-342900">
              <a:buFont typeface="Arial" pitchFamily="34" charset="0"/>
              <a:buChar char="•"/>
            </a:pPr>
            <a:r>
              <a:rPr lang="en-US" sz="2400" b="1" dirty="0" smtClean="0">
                <a:effectLst>
                  <a:outerShdw blurRad="38100" dist="38100" dir="2700000" algn="tl">
                    <a:srgbClr val="000000">
                      <a:alpha val="43137"/>
                    </a:srgbClr>
                  </a:outerShdw>
                </a:effectLst>
              </a:rPr>
              <a:t>31% </a:t>
            </a:r>
            <a:r>
              <a:rPr lang="en-US" sz="2400" dirty="0" smtClean="0"/>
              <a:t>have visited social media sites to learn more about an applicant</a:t>
            </a:r>
          </a:p>
          <a:p>
            <a:endParaRPr lang="en-US" sz="2400" dirty="0" smtClean="0"/>
          </a:p>
          <a:p>
            <a:pPr marL="342900" indent="-342900">
              <a:buFont typeface="Arial" pitchFamily="34" charset="0"/>
              <a:buChar char="•"/>
            </a:pPr>
            <a:r>
              <a:rPr lang="en-US" sz="2400" b="1" dirty="0" smtClean="0">
                <a:effectLst>
                  <a:outerShdw blurRad="38100" dist="38100" dir="2700000" algn="tl">
                    <a:srgbClr val="000000">
                      <a:alpha val="43137"/>
                    </a:srgbClr>
                  </a:outerShdw>
                </a:effectLst>
              </a:rPr>
              <a:t>70% </a:t>
            </a:r>
            <a:r>
              <a:rPr lang="en-US" sz="2400" dirty="0" smtClean="0"/>
              <a:t>of </a:t>
            </a:r>
            <a:r>
              <a:rPr lang="en-US" sz="2400" b="1" dirty="0" smtClean="0"/>
              <a:t>job recruiters </a:t>
            </a:r>
            <a:r>
              <a:rPr lang="en-US" sz="2400" dirty="0" smtClean="0"/>
              <a:t>say they have rejected an applicant based on their social media postings</a:t>
            </a:r>
          </a:p>
          <a:p>
            <a:endParaRPr lang="en-US" sz="2400" dirty="0" smtClean="0"/>
          </a:p>
          <a:p>
            <a:pPr marL="342900" indent="-342900">
              <a:buFont typeface="Arial" pitchFamily="34" charset="0"/>
              <a:buChar char="•"/>
            </a:pPr>
            <a:r>
              <a:rPr lang="en-US" sz="2400" dirty="0" smtClean="0"/>
              <a:t>Some </a:t>
            </a:r>
            <a:r>
              <a:rPr lang="en-US" sz="2400" b="1" dirty="0" smtClean="0"/>
              <a:t>financial lending companies </a:t>
            </a:r>
            <a:r>
              <a:rPr lang="en-US" sz="2400" dirty="0" smtClean="0"/>
              <a:t>are using social media to determine a person’s credit worthiness.</a:t>
            </a:r>
          </a:p>
          <a:p>
            <a:endParaRPr lang="en-US" sz="2400" dirty="0" smtClean="0"/>
          </a:p>
          <a:p>
            <a:pPr marL="342900" indent="-342900">
              <a:buFont typeface="Arial" pitchFamily="34" charset="0"/>
              <a:buChar char="•"/>
            </a:pPr>
            <a:r>
              <a:rPr lang="en-US" sz="2400" dirty="0" smtClean="0"/>
              <a:t>Social media has been used as </a:t>
            </a:r>
            <a:r>
              <a:rPr lang="en-US" sz="2400" b="1" dirty="0" smtClean="0"/>
              <a:t>evidence in court</a:t>
            </a:r>
            <a:r>
              <a:rPr lang="en-US" sz="2400" dirty="0" smtClean="0"/>
              <a:t> cases</a:t>
            </a:r>
          </a:p>
          <a:p>
            <a:endParaRPr lang="en-US" sz="2400" dirty="0" smtClean="0"/>
          </a:p>
          <a:p>
            <a:endParaRPr lang="en-US" sz="2400" dirty="0" smtClean="0"/>
          </a:p>
        </p:txBody>
      </p:sp>
    </p:spTree>
    <p:extLst>
      <p:ext uri="{BB962C8B-B14F-4D97-AF65-F5344CB8AC3E}">
        <p14:creationId xmlns:p14="http://schemas.microsoft.com/office/powerpoint/2010/main" val="20506493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52400"/>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13" name="Content Placeholder 12"/>
          <p:cNvSpPr>
            <a:spLocks noGrp="1"/>
          </p:cNvSpPr>
          <p:nvPr>
            <p:ph idx="1"/>
          </p:nvPr>
        </p:nvSpPr>
        <p:spPr>
          <a:xfrm>
            <a:off x="4038600" y="353226"/>
            <a:ext cx="4419600" cy="5821363"/>
          </a:xfrm>
        </p:spPr>
        <p:txBody>
          <a:bodyPr>
            <a:normAutofit fontScale="85000" lnSpcReduction="20000"/>
          </a:bodyPr>
          <a:lstStyle/>
          <a:p>
            <a:pPr marL="0" indent="0">
              <a:buNone/>
            </a:pPr>
            <a:r>
              <a:rPr lang="en-US" b="1" dirty="0" smtClean="0">
                <a:solidFill>
                  <a:srgbClr val="000000"/>
                </a:solidFill>
              </a:rPr>
              <a:t>How </a:t>
            </a:r>
            <a:r>
              <a:rPr lang="en-US" b="1" dirty="0">
                <a:solidFill>
                  <a:srgbClr val="000000"/>
                </a:solidFill>
              </a:rPr>
              <a:t>many hours per day does the average child between the ages of 8 and 18 spend with media and technology? </a:t>
            </a:r>
            <a:endParaRPr lang="en-US" b="1" dirty="0" smtClean="0">
              <a:solidFill>
                <a:srgbClr val="000000"/>
              </a:solidFill>
            </a:endParaRPr>
          </a:p>
          <a:p>
            <a:pPr marL="0" indent="0">
              <a:buNone/>
            </a:pPr>
            <a:endParaRPr lang="en-US" sz="2000" b="1" dirty="0">
              <a:solidFill>
                <a:srgbClr val="000000"/>
              </a:solidFill>
            </a:endParaRPr>
          </a:p>
          <a:p>
            <a:pPr marL="0" indent="0" algn="ctr">
              <a:buNone/>
            </a:pPr>
            <a:r>
              <a:rPr lang="en-US" sz="2400" dirty="0" smtClean="0">
                <a:solidFill>
                  <a:srgbClr val="000000"/>
                </a:solidFill>
              </a:rPr>
              <a:t>(</a:t>
            </a:r>
            <a:r>
              <a:rPr lang="en-US" sz="2400" dirty="0">
                <a:solidFill>
                  <a:srgbClr val="000000"/>
                </a:solidFill>
              </a:rPr>
              <a:t>this </a:t>
            </a:r>
            <a:r>
              <a:rPr lang="en-US" sz="2400" dirty="0" smtClean="0">
                <a:solidFill>
                  <a:srgbClr val="000000"/>
                </a:solidFill>
              </a:rPr>
              <a:t>includes TV, computers, tablets, </a:t>
            </a:r>
            <a:r>
              <a:rPr lang="en-US" sz="2400" dirty="0">
                <a:solidFill>
                  <a:srgbClr val="000000"/>
                </a:solidFill>
              </a:rPr>
              <a:t>video games, </a:t>
            </a:r>
            <a:r>
              <a:rPr lang="en-US" sz="2400" dirty="0" smtClean="0">
                <a:solidFill>
                  <a:srgbClr val="000000"/>
                </a:solidFill>
              </a:rPr>
              <a:t>and cell </a:t>
            </a:r>
            <a:r>
              <a:rPr lang="en-US" sz="2400" dirty="0">
                <a:solidFill>
                  <a:srgbClr val="000000"/>
                </a:solidFill>
              </a:rPr>
              <a:t>phones</a:t>
            </a:r>
            <a:r>
              <a:rPr lang="en-US" sz="2400" dirty="0" smtClean="0">
                <a:solidFill>
                  <a:srgbClr val="000000"/>
                </a:solidFill>
              </a:rPr>
              <a:t>)</a:t>
            </a:r>
            <a:endParaRPr lang="en-US" sz="2400" dirty="0">
              <a:solidFill>
                <a:srgbClr val="000000"/>
              </a:solidFill>
            </a:endParaRPr>
          </a:p>
          <a:p>
            <a:pPr marL="0" indent="0">
              <a:buNone/>
            </a:pPr>
            <a:endParaRPr lang="en-US" b="1" dirty="0" smtClean="0"/>
          </a:p>
          <a:p>
            <a:pPr marL="0" indent="0">
              <a:buNone/>
            </a:pPr>
            <a:r>
              <a:rPr lang="en-US" sz="3800" dirty="0" smtClean="0">
                <a:solidFill>
                  <a:srgbClr val="000000"/>
                </a:solidFill>
              </a:rPr>
              <a:t>A) </a:t>
            </a:r>
            <a:r>
              <a:rPr lang="en-US" sz="3800" dirty="0">
                <a:solidFill>
                  <a:srgbClr val="000000"/>
                </a:solidFill>
              </a:rPr>
              <a:t>2</a:t>
            </a:r>
            <a:r>
              <a:rPr lang="en-US" sz="3800" dirty="0" smtClean="0">
                <a:solidFill>
                  <a:srgbClr val="000000"/>
                </a:solidFill>
              </a:rPr>
              <a:t> hours       </a:t>
            </a:r>
          </a:p>
          <a:p>
            <a:pPr marL="514350" indent="-514350">
              <a:buAutoNum type="alphaUcParenR" startAt="2"/>
            </a:pPr>
            <a:r>
              <a:rPr lang="en-US" sz="3800" dirty="0">
                <a:solidFill>
                  <a:srgbClr val="000000"/>
                </a:solidFill>
              </a:rPr>
              <a:t>4</a:t>
            </a:r>
            <a:r>
              <a:rPr lang="en-US" sz="3800" dirty="0" smtClean="0">
                <a:solidFill>
                  <a:srgbClr val="000000"/>
                </a:solidFill>
              </a:rPr>
              <a:t> </a:t>
            </a:r>
            <a:r>
              <a:rPr lang="en-US" sz="3800" dirty="0">
                <a:solidFill>
                  <a:srgbClr val="000000"/>
                </a:solidFill>
              </a:rPr>
              <a:t>hours  </a:t>
            </a:r>
            <a:r>
              <a:rPr lang="en-US" sz="3800" dirty="0" smtClean="0">
                <a:solidFill>
                  <a:srgbClr val="000000"/>
                </a:solidFill>
              </a:rPr>
              <a:t>    </a:t>
            </a:r>
          </a:p>
          <a:p>
            <a:pPr marL="514350" indent="-514350">
              <a:buAutoNum type="alphaUcParenR" startAt="2"/>
            </a:pPr>
            <a:r>
              <a:rPr lang="en-US" sz="3800" dirty="0">
                <a:solidFill>
                  <a:srgbClr val="000000"/>
                </a:solidFill>
              </a:rPr>
              <a:t>6</a:t>
            </a:r>
            <a:r>
              <a:rPr lang="en-US" sz="3800" dirty="0" smtClean="0">
                <a:solidFill>
                  <a:srgbClr val="000000"/>
                </a:solidFill>
              </a:rPr>
              <a:t> </a:t>
            </a:r>
            <a:r>
              <a:rPr lang="en-US" sz="3800" dirty="0">
                <a:solidFill>
                  <a:srgbClr val="000000"/>
                </a:solidFill>
              </a:rPr>
              <a:t>hours                 </a:t>
            </a:r>
            <a:endParaRPr lang="en-US" sz="3800" dirty="0" smtClean="0">
              <a:solidFill>
                <a:srgbClr val="000000"/>
              </a:solidFill>
            </a:endParaRPr>
          </a:p>
          <a:p>
            <a:pPr marL="514350" indent="-514350">
              <a:buAutoNum type="alphaUcParenR" startAt="2"/>
            </a:pPr>
            <a:r>
              <a:rPr lang="en-US" sz="3800" dirty="0" smtClean="0">
                <a:solidFill>
                  <a:srgbClr val="000000"/>
                </a:solidFill>
              </a:rPr>
              <a:t>7 hours</a:t>
            </a:r>
          </a:p>
          <a:p>
            <a:pPr marL="514350" indent="-514350">
              <a:buAutoNum type="alphaUcParenR" startAt="2"/>
            </a:pPr>
            <a:endParaRPr lang="en-US" dirty="0" smtClean="0"/>
          </a:p>
          <a:p>
            <a:pPr marL="0" indent="0">
              <a:buNone/>
            </a:pPr>
            <a:r>
              <a:rPr lang="en-US" b="1" dirty="0" smtClean="0">
                <a:solidFill>
                  <a:schemeClr val="tx2">
                    <a:lumMod val="60000"/>
                    <a:lumOff val="40000"/>
                  </a:schemeClr>
                </a:solidFill>
              </a:rPr>
              <a:t>Text your answer to: </a:t>
            </a:r>
            <a:endParaRPr lang="en-US" b="1"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a:t>
            </a:fld>
            <a:endParaRPr lang="en-US" dirty="0"/>
          </a:p>
        </p:txBody>
      </p:sp>
      <p:sp>
        <p:nvSpPr>
          <p:cNvPr id="3" name="AutoShape 2"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5"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 y="4978637"/>
            <a:ext cx="2628900" cy="1743075"/>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514600"/>
            <a:ext cx="1704975" cy="2178400"/>
          </a:xfrm>
          <a:prstGeom prst="rect">
            <a:avLst/>
          </a:prstGeom>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pic>
        <p:nvPicPr>
          <p:cNvPr id="1026" name="Picture 2" descr="https://encrypted-tbn2.gstatic.com/images?q=tbn:ANd9GcTazuQeq9L2PAjqQdXeT97KV59RT2VOm-BAGEF0iQ26WdeakzHQp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38709"/>
            <a:ext cx="2466975" cy="184785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20</a:t>
            </a:fld>
            <a:endParaRPr lang="en-US" dirty="0"/>
          </a:p>
        </p:txBody>
      </p:sp>
      <p:sp>
        <p:nvSpPr>
          <p:cNvPr id="5" name="TextBox 4"/>
          <p:cNvSpPr txBox="1"/>
          <p:nvPr/>
        </p:nvSpPr>
        <p:spPr>
          <a:xfrm>
            <a:off x="1166090" y="379811"/>
            <a:ext cx="7520710" cy="8063746"/>
          </a:xfrm>
          <a:prstGeom prst="rect">
            <a:avLst/>
          </a:prstGeom>
          <a:noFill/>
        </p:spPr>
        <p:txBody>
          <a:bodyPr wrap="square" rtlCol="0">
            <a:spAutoFit/>
          </a:bodyPr>
          <a:lstStyle/>
          <a:p>
            <a:r>
              <a:rPr lang="en-US" sz="2800" dirty="0" smtClean="0">
                <a:solidFill>
                  <a:srgbClr val="000000"/>
                </a:solidFill>
                <a:effectLst>
                  <a:outerShdw blurRad="38100" dist="38100" dir="2700000" algn="tl">
                    <a:srgbClr val="000000">
                      <a:alpha val="43137"/>
                    </a:srgbClr>
                  </a:outerShdw>
                </a:effectLst>
              </a:rPr>
              <a:t>Helping your teen create a </a:t>
            </a:r>
            <a:r>
              <a:rPr lang="en-US" sz="2800" b="1" dirty="0" smtClean="0">
                <a:solidFill>
                  <a:srgbClr val="000000"/>
                </a:solidFill>
                <a:effectLst>
                  <a:outerShdw blurRad="38100" dist="38100" dir="2700000" algn="tl">
                    <a:srgbClr val="000000">
                      <a:alpha val="43137"/>
                    </a:srgbClr>
                  </a:outerShdw>
                </a:effectLst>
              </a:rPr>
              <a:t>Positive Digital Footprint</a:t>
            </a:r>
          </a:p>
          <a:p>
            <a:endParaRPr lang="en-US" sz="2400" dirty="0" smtClean="0"/>
          </a:p>
          <a:p>
            <a:pPr marL="342900" indent="-342900">
              <a:buFont typeface="Arial" pitchFamily="34" charset="0"/>
              <a:buChar char="•"/>
            </a:pPr>
            <a:r>
              <a:rPr lang="en-US" sz="2400" dirty="0" smtClean="0"/>
              <a:t>Help them think long term</a:t>
            </a:r>
          </a:p>
          <a:p>
            <a:endParaRPr lang="en-US" sz="2400" dirty="0" smtClean="0"/>
          </a:p>
          <a:p>
            <a:pPr marL="342900" indent="-342900">
              <a:buFont typeface="Arial" pitchFamily="34" charset="0"/>
              <a:buChar char="•"/>
            </a:pPr>
            <a:r>
              <a:rPr lang="en-US" sz="2400" dirty="0" smtClean="0"/>
              <a:t>Have </a:t>
            </a:r>
            <a:r>
              <a:rPr lang="en-US" sz="2400" dirty="0"/>
              <a:t>a</a:t>
            </a:r>
            <a:r>
              <a:rPr lang="en-US" sz="2400" dirty="0" smtClean="0"/>
              <a:t>n agreement on what’s ok to post</a:t>
            </a:r>
          </a:p>
          <a:p>
            <a:endParaRPr lang="en-US" sz="2400" dirty="0" smtClean="0"/>
          </a:p>
          <a:p>
            <a:pPr marL="342900" indent="-342900">
              <a:buFont typeface="Arial" pitchFamily="34" charset="0"/>
              <a:buChar char="•"/>
            </a:pPr>
            <a:r>
              <a:rPr lang="en-US" sz="2400" dirty="0" smtClean="0"/>
              <a:t>Teach them to keep personal information private</a:t>
            </a:r>
          </a:p>
          <a:p>
            <a:endParaRPr lang="en-US" sz="2400" dirty="0" smtClean="0"/>
          </a:p>
          <a:p>
            <a:pPr marL="342900" indent="-342900">
              <a:buFont typeface="Arial" pitchFamily="34" charset="0"/>
              <a:buChar char="•"/>
            </a:pPr>
            <a:r>
              <a:rPr lang="en-US" sz="2400" dirty="0" smtClean="0"/>
              <a:t>Make sure they use privacy settings on their social network pages</a:t>
            </a:r>
          </a:p>
          <a:p>
            <a:endParaRPr lang="en-US" sz="2400" dirty="0" smtClean="0"/>
          </a:p>
          <a:p>
            <a:pPr marL="342900" indent="-342900">
              <a:buFont typeface="Arial" pitchFamily="34" charset="0"/>
              <a:buChar char="•"/>
            </a:pPr>
            <a:r>
              <a:rPr lang="en-US" sz="2400" dirty="0" smtClean="0"/>
              <a:t>Remind them to protect </a:t>
            </a:r>
            <a:r>
              <a:rPr lang="en-US" sz="2400" smtClean="0"/>
              <a:t>their friends’ </a:t>
            </a:r>
            <a:r>
              <a:rPr lang="en-US" sz="2400" dirty="0" smtClean="0"/>
              <a:t>privacy</a:t>
            </a:r>
          </a:p>
          <a:p>
            <a:endParaRPr lang="en-US" sz="2400" dirty="0" smtClean="0"/>
          </a:p>
          <a:p>
            <a:pPr marL="342900" indent="-342900">
              <a:buFont typeface="Arial" pitchFamily="34" charset="0"/>
              <a:buChar char="•"/>
            </a:pPr>
            <a:r>
              <a:rPr lang="en-US" sz="2400" dirty="0" smtClean="0"/>
              <a:t>The golden rule applies online</a:t>
            </a:r>
          </a:p>
          <a:p>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039" y="4648200"/>
            <a:ext cx="9572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110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21</a:t>
            </a:fld>
            <a:endParaRPr lang="en-US" dirty="0"/>
          </a:p>
        </p:txBody>
      </p:sp>
      <p:sp>
        <p:nvSpPr>
          <p:cNvPr id="5" name="TextBox 4"/>
          <p:cNvSpPr txBox="1"/>
          <p:nvPr/>
        </p:nvSpPr>
        <p:spPr>
          <a:xfrm>
            <a:off x="990599" y="838200"/>
            <a:ext cx="7467599" cy="4624343"/>
          </a:xfrm>
          <a:prstGeom prst="rect">
            <a:avLst/>
          </a:prstGeom>
          <a:noFill/>
        </p:spPr>
        <p:txBody>
          <a:bodyPr wrap="square" rtlCol="0">
            <a:spAutoFit/>
          </a:bodyPr>
          <a:lstStyle/>
          <a:p>
            <a:pPr algn="ctr">
              <a:spcBef>
                <a:spcPct val="0"/>
              </a:spcBef>
              <a:spcAft>
                <a:spcPts val="2000"/>
              </a:spcAft>
            </a:pPr>
            <a:r>
              <a:rPr lang="en-US" sz="2800" b="1" dirty="0">
                <a:solidFill>
                  <a:srgbClr val="000000"/>
                </a:solidFill>
                <a:effectLst>
                  <a:outerShdw blurRad="38100" dist="38100" dir="2700000" algn="tl">
                    <a:srgbClr val="000000">
                      <a:alpha val="43137"/>
                    </a:srgbClr>
                  </a:outerShdw>
                </a:effectLst>
                <a:cs typeface="Arial" charset="0"/>
              </a:rPr>
              <a:t>What HISD is </a:t>
            </a:r>
            <a:r>
              <a:rPr lang="en-US" sz="2800" b="1" dirty="0" smtClean="0">
                <a:solidFill>
                  <a:srgbClr val="000000"/>
                </a:solidFill>
                <a:effectLst>
                  <a:outerShdw blurRad="38100" dist="38100" dir="2700000" algn="tl">
                    <a:srgbClr val="000000">
                      <a:alpha val="43137"/>
                    </a:srgbClr>
                  </a:outerShdw>
                </a:effectLst>
                <a:cs typeface="Arial" charset="0"/>
              </a:rPr>
              <a:t>doing</a:t>
            </a:r>
            <a:endParaRPr lang="en-US" sz="2800" b="1" dirty="0" smtClean="0">
              <a:cs typeface="Arial" charset="0"/>
            </a:endParaRPr>
          </a:p>
          <a:p>
            <a:pPr>
              <a:spcBef>
                <a:spcPct val="0"/>
              </a:spcBef>
              <a:spcAft>
                <a:spcPts val="2000"/>
              </a:spcAft>
              <a:buFont typeface="Arial" pitchFamily="34" charset="0"/>
              <a:buChar char="•"/>
            </a:pPr>
            <a:r>
              <a:rPr lang="en-US" sz="2400" dirty="0" smtClean="0">
                <a:cs typeface="Arial" charset="0"/>
              </a:rPr>
              <a:t>Setting </a:t>
            </a:r>
            <a:r>
              <a:rPr lang="en-US" sz="2400" dirty="0">
                <a:cs typeface="Arial" charset="0"/>
              </a:rPr>
              <a:t>clear, realistic, and enforced </a:t>
            </a:r>
            <a:r>
              <a:rPr lang="en-US" sz="2400" b="1" dirty="0">
                <a:cs typeface="Arial" charset="0"/>
              </a:rPr>
              <a:t>policies</a:t>
            </a:r>
          </a:p>
          <a:p>
            <a:pPr>
              <a:spcBef>
                <a:spcPct val="0"/>
              </a:spcBef>
              <a:spcAft>
                <a:spcPts val="2000"/>
              </a:spcAft>
              <a:buFont typeface="Arial" pitchFamily="34" charset="0"/>
              <a:buChar char="•"/>
            </a:pPr>
            <a:r>
              <a:rPr lang="en-US" sz="2400" dirty="0">
                <a:cs typeface="Arial" charset="0"/>
              </a:rPr>
              <a:t>Teaching </a:t>
            </a:r>
            <a:r>
              <a:rPr lang="en-US" sz="2400" b="1" dirty="0">
                <a:cs typeface="Arial" charset="0"/>
              </a:rPr>
              <a:t>digital citizenship</a:t>
            </a:r>
            <a:r>
              <a:rPr lang="en-US" sz="2400" dirty="0">
                <a:cs typeface="Arial" charset="0"/>
              </a:rPr>
              <a:t> in our classrooms</a:t>
            </a:r>
          </a:p>
          <a:p>
            <a:pPr>
              <a:spcBef>
                <a:spcPct val="0"/>
              </a:spcBef>
              <a:spcAft>
                <a:spcPts val="2000"/>
              </a:spcAft>
              <a:buFont typeface="Arial" pitchFamily="34" charset="0"/>
              <a:buChar char="•"/>
            </a:pPr>
            <a:r>
              <a:rPr lang="en-US" sz="2400" dirty="0">
                <a:cs typeface="Arial" charset="0"/>
              </a:rPr>
              <a:t>Encouraging students to </a:t>
            </a:r>
            <a:r>
              <a:rPr lang="en-US" sz="2400" b="1" dirty="0">
                <a:cs typeface="Arial" charset="0"/>
              </a:rPr>
              <a:t>stand up, not stand by</a:t>
            </a:r>
          </a:p>
          <a:p>
            <a:pPr>
              <a:spcBef>
                <a:spcPct val="0"/>
              </a:spcBef>
              <a:spcAft>
                <a:spcPts val="2000"/>
              </a:spcAft>
              <a:buFont typeface="Arial" pitchFamily="34" charset="0"/>
              <a:buChar char="•"/>
            </a:pPr>
            <a:r>
              <a:rPr lang="en-US" sz="2400" b="1" dirty="0" smtClean="0">
                <a:cs typeface="Arial" charset="0"/>
              </a:rPr>
              <a:t>Website </a:t>
            </a:r>
            <a:r>
              <a:rPr lang="en-US" sz="2400" dirty="0">
                <a:cs typeface="Arial" charset="0"/>
              </a:rPr>
              <a:t>for students, staff, and </a:t>
            </a:r>
            <a:r>
              <a:rPr lang="en-US" sz="2400" dirty="0" smtClean="0">
                <a:cs typeface="Arial" charset="0"/>
              </a:rPr>
              <a:t>parents with tools, tip sheets, and resources</a:t>
            </a:r>
            <a:endParaRPr lang="en-US" sz="24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a:p>
            <a:pPr algn="ctr">
              <a:spcBef>
                <a:spcPct val="0"/>
              </a:spcBef>
              <a:spcAft>
                <a:spcPts val="2000"/>
              </a:spcAft>
            </a:pPr>
            <a:endParaRPr lang="en-US" sz="105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a:p>
            <a:pPr algn="ctr">
              <a:spcBef>
                <a:spcPct val="0"/>
              </a:spcBef>
              <a:spcAft>
                <a:spcPts val="2000"/>
              </a:spcAft>
            </a:pP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www.houstonisd.org/cybersafety</a:t>
            </a:r>
            <a:endParaRPr lang="en-US" sz="360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8186213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522413"/>
            <a:ext cx="15132050" cy="990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reeros\Desktop\New PowerUp website\PowerUp-NewTag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3" y="2081063"/>
            <a:ext cx="7719645" cy="27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66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95401" y="152400"/>
            <a:ext cx="7794868" cy="22098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n-US" sz="3900" dirty="0" smtClean="0">
                <a:solidFill>
                  <a:schemeClr val="tx1">
                    <a:lumMod val="75000"/>
                  </a:schemeClr>
                </a:solidFill>
                <a:ea typeface="ＭＳ Ｐゴシック" charset="-128"/>
              </a:rPr>
              <a:t>The answer is:    </a:t>
            </a:r>
            <a:r>
              <a:rPr lang="en-US" sz="7200" b="1" dirty="0" smtClean="0">
                <a:solidFill>
                  <a:schemeClr val="tx2">
                    <a:lumMod val="60000"/>
                    <a:lumOff val="40000"/>
                  </a:schemeClr>
                </a:solidFill>
                <a:ea typeface="ＭＳ Ｐゴシック" charset="-128"/>
              </a:rPr>
              <a:t>D</a:t>
            </a:r>
          </a:p>
          <a:p>
            <a:pPr defTabSz="819239" fontAlgn="base">
              <a:lnSpc>
                <a:spcPct val="80000"/>
              </a:lnSpc>
              <a:spcBef>
                <a:spcPct val="0"/>
              </a:spcBef>
              <a:spcAft>
                <a:spcPct val="0"/>
              </a:spcAft>
            </a:pPr>
            <a:endParaRPr lang="en-U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n-US" sz="3200" dirty="0" smtClean="0">
                <a:solidFill>
                  <a:srgbClr val="000000"/>
                </a:solidFill>
                <a:ea typeface="ＭＳ Ｐゴシック" charset="-128"/>
              </a:rPr>
              <a:t>Children spend </a:t>
            </a:r>
          </a:p>
          <a:p>
            <a:pPr defTabSz="819239" fontAlgn="base">
              <a:lnSpc>
                <a:spcPct val="80000"/>
              </a:lnSpc>
              <a:spcBef>
                <a:spcPct val="0"/>
              </a:spcBef>
              <a:spcAft>
                <a:spcPct val="0"/>
              </a:spcAft>
            </a:pPr>
            <a:r>
              <a:rPr lang="en-US" sz="4800" b="1" dirty="0" smtClean="0">
                <a:solidFill>
                  <a:schemeClr val="tx2">
                    <a:lumMod val="60000"/>
                    <a:lumOff val="40000"/>
                  </a:schemeClr>
                </a:solidFill>
                <a:ea typeface="ＭＳ Ｐゴシック" charset="-128"/>
              </a:rPr>
              <a:t>7 hours </a:t>
            </a:r>
            <a:r>
              <a:rPr lang="en-US" sz="3200" dirty="0" smtClean="0">
                <a:solidFill>
                  <a:srgbClr val="000000"/>
                </a:solidFill>
                <a:ea typeface="ＭＳ Ｐゴシック" charset="-128"/>
              </a:rPr>
              <a:t>and</a:t>
            </a:r>
            <a:r>
              <a:rPr lang="en-US" sz="4800" b="1" dirty="0" smtClean="0">
                <a:solidFill>
                  <a:srgbClr val="FF0000"/>
                </a:solidFill>
                <a:ea typeface="ＭＳ Ｐゴシック" charset="-128"/>
              </a:rPr>
              <a:t> </a:t>
            </a:r>
            <a:r>
              <a:rPr lang="en-US" sz="4800" b="1" dirty="0" smtClean="0">
                <a:solidFill>
                  <a:schemeClr val="tx2">
                    <a:lumMod val="60000"/>
                    <a:lumOff val="40000"/>
                  </a:schemeClr>
                </a:solidFill>
                <a:ea typeface="ＭＳ Ｐゴシック" charset="-128"/>
              </a:rPr>
              <a:t>38</a:t>
            </a:r>
            <a:r>
              <a:rPr lang="en-US" sz="4800" b="1" dirty="0" smtClean="0">
                <a:solidFill>
                  <a:srgbClr val="FF0000"/>
                </a:solidFill>
                <a:ea typeface="ＭＳ Ｐゴシック" charset="-128"/>
              </a:rPr>
              <a:t> </a:t>
            </a:r>
            <a:r>
              <a:rPr lang="en-US" sz="4800" b="1" dirty="0" smtClean="0">
                <a:solidFill>
                  <a:schemeClr val="tx2">
                    <a:lumMod val="60000"/>
                    <a:lumOff val="40000"/>
                  </a:schemeClr>
                </a:solidFill>
                <a:ea typeface="ＭＳ Ｐゴシック" charset="-128"/>
              </a:rPr>
              <a:t>minutes</a:t>
            </a:r>
            <a:r>
              <a:rPr lang="en-US" sz="4800" dirty="0" smtClean="0">
                <a:solidFill>
                  <a:srgbClr val="000000"/>
                </a:solidFill>
                <a:ea typeface="ＭＳ Ｐゴシック" charset="-128"/>
              </a:rPr>
              <a:t> </a:t>
            </a:r>
            <a:r>
              <a:rPr lang="en-US" sz="3200" dirty="0" smtClean="0">
                <a:solidFill>
                  <a:srgbClr val="000000"/>
                </a:solidFill>
                <a:ea typeface="ＭＳ Ｐゴシック" charset="-128"/>
              </a:rPr>
              <a:t>a day</a:t>
            </a:r>
            <a:endParaRPr lang="en-US" sz="3200" dirty="0">
              <a:solidFill>
                <a:srgbClr val="000000"/>
              </a:solidFill>
              <a:ea typeface="ＭＳ Ｐゴシック" charset="-128"/>
            </a:endParaRPr>
          </a:p>
        </p:txBody>
      </p:sp>
      <p:sp>
        <p:nvSpPr>
          <p:cNvPr id="13" name="Content Placeholder 12"/>
          <p:cNvSpPr>
            <a:spLocks noGrp="1"/>
          </p:cNvSpPr>
          <p:nvPr>
            <p:ph idx="1"/>
          </p:nvPr>
        </p:nvSpPr>
        <p:spPr>
          <a:xfrm>
            <a:off x="1514813" y="2895600"/>
            <a:ext cx="6096000" cy="3429000"/>
          </a:xfrm>
        </p:spPr>
        <p:txBody>
          <a:bodyPr>
            <a:normAutofit fontScale="85000" lnSpcReduction="20000"/>
          </a:bodyPr>
          <a:lstStyle/>
          <a:p>
            <a:pPr marL="0" indent="0">
              <a:buNone/>
            </a:pPr>
            <a:r>
              <a:rPr lang="en-US" b="1" dirty="0" smtClean="0">
                <a:solidFill>
                  <a:srgbClr val="000000"/>
                </a:solidFill>
              </a:rPr>
              <a:t>•</a:t>
            </a:r>
            <a:r>
              <a:rPr lang="en-US" b="1" dirty="0" smtClean="0">
                <a:solidFill>
                  <a:schemeClr val="tx2">
                    <a:lumMod val="60000"/>
                    <a:lumOff val="40000"/>
                  </a:schemeClr>
                </a:solidFill>
              </a:rPr>
              <a:t>	</a:t>
            </a:r>
            <a:r>
              <a:rPr lang="en-US" dirty="0" smtClean="0">
                <a:solidFill>
                  <a:srgbClr val="000000"/>
                </a:solidFill>
              </a:rPr>
              <a:t>Watching </a:t>
            </a:r>
            <a:r>
              <a:rPr lang="en-US" dirty="0">
                <a:solidFill>
                  <a:srgbClr val="000000"/>
                </a:solidFill>
              </a:rPr>
              <a:t>TV</a:t>
            </a:r>
          </a:p>
          <a:p>
            <a:pPr marL="0" indent="0">
              <a:buNone/>
            </a:pPr>
            <a:r>
              <a:rPr lang="en-US" dirty="0" smtClean="0">
                <a:solidFill>
                  <a:srgbClr val="000000"/>
                </a:solidFill>
              </a:rPr>
              <a:t>•	Playing </a:t>
            </a:r>
            <a:r>
              <a:rPr lang="en-US" dirty="0">
                <a:solidFill>
                  <a:srgbClr val="000000"/>
                </a:solidFill>
              </a:rPr>
              <a:t>games</a:t>
            </a:r>
          </a:p>
          <a:p>
            <a:pPr marL="0" indent="0">
              <a:buNone/>
            </a:pPr>
            <a:r>
              <a:rPr lang="en-US" dirty="0" smtClean="0">
                <a:solidFill>
                  <a:srgbClr val="000000"/>
                </a:solidFill>
              </a:rPr>
              <a:t>•	Using apps</a:t>
            </a:r>
          </a:p>
          <a:p>
            <a:pPr marL="0" indent="0">
              <a:buNone/>
            </a:pPr>
            <a:r>
              <a:rPr lang="en-US" dirty="0" smtClean="0">
                <a:solidFill>
                  <a:srgbClr val="000000"/>
                </a:solidFill>
              </a:rPr>
              <a:t>•</a:t>
            </a:r>
            <a:r>
              <a:rPr lang="en-US" dirty="0">
                <a:solidFill>
                  <a:srgbClr val="000000"/>
                </a:solidFill>
              </a:rPr>
              <a:t>	</a:t>
            </a:r>
            <a:r>
              <a:rPr lang="en-US" dirty="0" smtClean="0">
                <a:solidFill>
                  <a:srgbClr val="000000"/>
                </a:solidFill>
              </a:rPr>
              <a:t>Watching videos/movies</a:t>
            </a:r>
            <a:endParaRPr lang="en-US" dirty="0">
              <a:solidFill>
                <a:srgbClr val="000000"/>
              </a:solidFill>
            </a:endParaRPr>
          </a:p>
          <a:p>
            <a:pPr marL="0" indent="0">
              <a:buNone/>
            </a:pPr>
            <a:r>
              <a:rPr lang="en-US" dirty="0">
                <a:solidFill>
                  <a:srgbClr val="000000"/>
                </a:solidFill>
              </a:rPr>
              <a:t>•	Reading books</a:t>
            </a:r>
          </a:p>
          <a:p>
            <a:pPr marL="0" indent="0">
              <a:buNone/>
            </a:pPr>
            <a:r>
              <a:rPr lang="en-US" dirty="0">
                <a:solidFill>
                  <a:srgbClr val="000000"/>
                </a:solidFill>
              </a:rPr>
              <a:t>•	Social </a:t>
            </a:r>
            <a:r>
              <a:rPr lang="en-US" dirty="0" smtClean="0">
                <a:solidFill>
                  <a:srgbClr val="000000"/>
                </a:solidFill>
              </a:rPr>
              <a:t>media</a:t>
            </a:r>
          </a:p>
          <a:p>
            <a:pPr marL="0" indent="0">
              <a:buNone/>
            </a:pPr>
            <a:endParaRPr lang="en-US" dirty="0">
              <a:solidFill>
                <a:srgbClr val="000000"/>
              </a:solidFill>
            </a:endParaRPr>
          </a:p>
          <a:p>
            <a:pPr marL="0" indent="0">
              <a:buNone/>
            </a:pPr>
            <a:r>
              <a:rPr lang="en-US" sz="2100" dirty="0" smtClean="0">
                <a:solidFill>
                  <a:srgbClr val="000000"/>
                </a:solidFill>
              </a:rPr>
              <a:t>Source: Common Sense Media</a:t>
            </a:r>
            <a:endParaRPr lang="en-US" sz="2100" dirty="0">
              <a:solidFill>
                <a:srgbClr val="000000"/>
              </a:solidFill>
            </a:endParaRPr>
          </a:p>
          <a:p>
            <a:pPr marL="0" indent="0">
              <a:buNone/>
            </a:pPr>
            <a:endParaRPr lang="en-US" b="1" dirty="0">
              <a:solidFill>
                <a:schemeClr val="accent4"/>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3</a:t>
            </a:fld>
            <a:endParaRPr lang="en-US" dirty="0"/>
          </a:p>
        </p:txBody>
      </p:sp>
    </p:spTree>
    <p:extLst>
      <p:ext uri="{BB962C8B-B14F-4D97-AF65-F5344CB8AC3E}">
        <p14:creationId xmlns:p14="http://schemas.microsoft.com/office/powerpoint/2010/main" val="5151936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4800" b="1" dirty="0" smtClean="0">
                <a:solidFill>
                  <a:schemeClr val="tx2">
                    <a:lumMod val="60000"/>
                    <a:lumOff val="40000"/>
                  </a:schemeClr>
                </a:solidFill>
                <a:ea typeface="ＭＳ Ｐゴシック" charset="-128"/>
              </a:rPr>
              <a:t>How do we make sure our children are:</a:t>
            </a:r>
            <a:endParaRPr lang="en-US" sz="4800" b="1" dirty="0">
              <a:solidFill>
                <a:schemeClr val="tx2">
                  <a:lumMod val="60000"/>
                  <a:lumOff val="40000"/>
                </a:schemeClr>
              </a:solidFill>
              <a:ea typeface="ＭＳ Ｐゴシック" charset="-128"/>
            </a:endParaRPr>
          </a:p>
        </p:txBody>
      </p:sp>
      <p:sp>
        <p:nvSpPr>
          <p:cNvPr id="13" name="Content Placeholder 12"/>
          <p:cNvSpPr>
            <a:spLocks noGrp="1"/>
          </p:cNvSpPr>
          <p:nvPr>
            <p:ph idx="1"/>
          </p:nvPr>
        </p:nvSpPr>
        <p:spPr>
          <a:xfrm>
            <a:off x="3414171" y="1447800"/>
            <a:ext cx="5729830" cy="5105399"/>
          </a:xfrm>
        </p:spPr>
        <p:txBody>
          <a:bodyPr>
            <a:normAutofit fontScale="25000" lnSpcReduction="20000"/>
          </a:bodyPr>
          <a:lstStyle/>
          <a:p>
            <a:endParaRPr lang="en-US" sz="14400" dirty="0" smtClean="0"/>
          </a:p>
          <a:p>
            <a:pPr marL="0" indent="0">
              <a:buNone/>
            </a:pPr>
            <a:r>
              <a:rPr lang="en-US" sz="14400" dirty="0" smtClean="0">
                <a:solidFill>
                  <a:srgbClr val="000000"/>
                </a:solidFill>
              </a:rPr>
              <a:t>1. </a:t>
            </a:r>
            <a:r>
              <a:rPr lang="en-US" sz="14400" b="1" dirty="0" smtClean="0">
                <a:solidFill>
                  <a:srgbClr val="000000"/>
                </a:solidFill>
              </a:rPr>
              <a:t>Safe</a:t>
            </a:r>
            <a:r>
              <a:rPr lang="en-US" sz="14400" dirty="0" smtClean="0">
                <a:solidFill>
                  <a:srgbClr val="000000"/>
                </a:solidFill>
              </a:rPr>
              <a:t> and </a:t>
            </a:r>
            <a:r>
              <a:rPr lang="en-US" sz="14400" b="1" dirty="0" smtClean="0">
                <a:solidFill>
                  <a:srgbClr val="000000"/>
                </a:solidFill>
              </a:rPr>
              <a:t>protected</a:t>
            </a:r>
          </a:p>
          <a:p>
            <a:pPr marL="0" indent="0">
              <a:buNone/>
            </a:pPr>
            <a:endParaRPr lang="en-US" sz="14400" b="1" dirty="0" smtClean="0"/>
          </a:p>
          <a:p>
            <a:pPr marL="0" indent="0">
              <a:buNone/>
            </a:pPr>
            <a:endParaRPr lang="en-US" sz="14400" b="1" dirty="0" smtClean="0">
              <a:solidFill>
                <a:srgbClr val="000000"/>
              </a:solidFill>
            </a:endParaRPr>
          </a:p>
          <a:p>
            <a:pPr marL="0" indent="0">
              <a:buNone/>
            </a:pPr>
            <a:r>
              <a:rPr lang="en-US" sz="14400" dirty="0" smtClean="0">
                <a:solidFill>
                  <a:srgbClr val="000000"/>
                </a:solidFill>
              </a:rPr>
              <a:t>2. Good</a:t>
            </a:r>
            <a:r>
              <a:rPr lang="en-US" sz="14400" b="1" dirty="0" smtClean="0">
                <a:solidFill>
                  <a:srgbClr val="000000"/>
                </a:solidFill>
              </a:rPr>
              <a:t> digital citizens</a:t>
            </a:r>
          </a:p>
          <a:p>
            <a:pPr marL="0" indent="0">
              <a:buNone/>
            </a:pPr>
            <a:endParaRPr lang="en-US" sz="9000" b="1" dirty="0" smtClean="0"/>
          </a:p>
          <a:p>
            <a:pPr marL="0" indent="0">
              <a:buNone/>
            </a:pPr>
            <a:endParaRPr lang="en-US" sz="9000" b="1" dirty="0" smtClean="0"/>
          </a:p>
          <a:p>
            <a:pPr marL="0" indent="0">
              <a:buNone/>
            </a:pPr>
            <a:r>
              <a:rPr lang="en-US" sz="14400" b="1" dirty="0" smtClean="0">
                <a:solidFill>
                  <a:srgbClr val="000000"/>
                </a:solidFill>
              </a:rPr>
              <a:t>    </a:t>
            </a:r>
            <a:r>
              <a:rPr lang="en-US" sz="14400" dirty="0" smtClean="0">
                <a:solidFill>
                  <a:srgbClr val="000000"/>
                </a:solidFill>
              </a:rPr>
              <a:t>3. Have </a:t>
            </a:r>
            <a:r>
              <a:rPr lang="en-US" sz="14400" dirty="0">
                <a:solidFill>
                  <a:srgbClr val="000000"/>
                </a:solidFill>
              </a:rPr>
              <a:t>the </a:t>
            </a:r>
            <a:r>
              <a:rPr lang="en-US" sz="14400" b="1" dirty="0" smtClean="0">
                <a:solidFill>
                  <a:srgbClr val="000000"/>
                </a:solidFill>
              </a:rPr>
              <a:t>skills</a:t>
            </a:r>
            <a:r>
              <a:rPr lang="en-US" sz="14400" dirty="0" smtClean="0">
                <a:solidFill>
                  <a:srgbClr val="000000"/>
                </a:solidFill>
              </a:rPr>
              <a:t> they</a:t>
            </a:r>
          </a:p>
          <a:p>
            <a:pPr marL="0" indent="0">
              <a:buNone/>
            </a:pPr>
            <a:r>
              <a:rPr lang="en-US" sz="14400" dirty="0" smtClean="0">
                <a:solidFill>
                  <a:srgbClr val="000000"/>
                </a:solidFill>
              </a:rPr>
              <a:t>    need </a:t>
            </a:r>
            <a:r>
              <a:rPr lang="en-US" sz="14400" dirty="0">
                <a:solidFill>
                  <a:srgbClr val="000000"/>
                </a:solidFill>
              </a:rPr>
              <a:t>for </a:t>
            </a:r>
            <a:r>
              <a:rPr lang="en-US" sz="14400" dirty="0" smtClean="0">
                <a:solidFill>
                  <a:srgbClr val="000000"/>
                </a:solidFill>
              </a:rPr>
              <a:t>college </a:t>
            </a:r>
            <a:r>
              <a:rPr lang="en-US" sz="14400" dirty="0">
                <a:solidFill>
                  <a:srgbClr val="000000"/>
                </a:solidFill>
              </a:rPr>
              <a:t>and </a:t>
            </a:r>
            <a:r>
              <a:rPr lang="en-US" sz="14400" dirty="0" smtClean="0">
                <a:solidFill>
                  <a:srgbClr val="000000"/>
                </a:solidFill>
              </a:rPr>
              <a:t>a</a:t>
            </a:r>
          </a:p>
          <a:p>
            <a:pPr marL="0" indent="0">
              <a:buNone/>
            </a:pPr>
            <a:r>
              <a:rPr lang="en-US" sz="14400" dirty="0" smtClean="0">
                <a:solidFill>
                  <a:srgbClr val="000000"/>
                </a:solidFill>
              </a:rPr>
              <a:t>    career</a:t>
            </a:r>
            <a:endParaRPr lang="en-US" sz="14400" dirty="0">
              <a:solidFill>
                <a:srgbClr val="000000"/>
              </a:solidFill>
            </a:endParaRPr>
          </a:p>
          <a:p>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4</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006"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193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609600"/>
            <a:ext cx="7292109" cy="20574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900" dirty="0" smtClean="0">
                <a:solidFill>
                  <a:srgbClr val="000000"/>
                </a:solidFill>
                <a:ea typeface="ＭＳ Ｐゴシック" charset="-128"/>
              </a:rPr>
              <a:t>What </a:t>
            </a:r>
            <a:r>
              <a:rPr lang="en-US" sz="3900" b="1" dirty="0" smtClean="0">
                <a:solidFill>
                  <a:srgbClr val="000000"/>
                </a:solidFill>
                <a:ea typeface="ＭＳ Ｐゴシック" charset="-128"/>
              </a:rPr>
              <a:t>skills</a:t>
            </a:r>
            <a:r>
              <a:rPr lang="en-US" sz="3900" dirty="0" smtClean="0">
                <a:solidFill>
                  <a:srgbClr val="000000"/>
                </a:solidFill>
                <a:ea typeface="ＭＳ Ｐゴシック" charset="-128"/>
              </a:rPr>
              <a:t> do you think students need to succeed in college and a career?</a:t>
            </a: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5</a:t>
            </a:fld>
            <a:endParaRPr lang="en-US" dirty="0"/>
          </a:p>
        </p:txBody>
      </p:sp>
      <p:sp>
        <p:nvSpPr>
          <p:cNvPr id="12" name="Content Placeholder 11"/>
          <p:cNvSpPr>
            <a:spLocks noGrp="1"/>
          </p:cNvSpPr>
          <p:nvPr>
            <p:ph idx="1"/>
          </p:nvPr>
        </p:nvSpPr>
        <p:spPr>
          <a:xfrm>
            <a:off x="1524000" y="3124200"/>
            <a:ext cx="7162800" cy="3001963"/>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solidFill>
                  <a:schemeClr val="tx2">
                    <a:lumMod val="60000"/>
                    <a:lumOff val="40000"/>
                  </a:schemeClr>
                </a:solidFill>
              </a:rPr>
              <a:t>Text your answer to: </a:t>
            </a:r>
            <a:endParaRPr lang="en-US" dirty="0">
              <a:solidFill>
                <a:schemeClr val="tx2">
                  <a:lumMod val="60000"/>
                  <a:lumOff val="40000"/>
                </a:scheme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691213"/>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6299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7800" y="3048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r>
              <a:rPr lang="en-US" sz="3000" b="1" dirty="0" smtClean="0">
                <a:solidFill>
                  <a:schemeClr val="tx1">
                    <a:lumMod val="75000"/>
                  </a:schemeClr>
                </a:solidFill>
                <a:effectLst>
                  <a:outerShdw blurRad="38100" dist="38100" dir="2700000" algn="tl">
                    <a:srgbClr val="000000">
                      <a:alpha val="43137"/>
                    </a:srgbClr>
                  </a:outerShdw>
                </a:effectLst>
                <a:ea typeface="ＭＳ Ｐゴシック" charset="-128"/>
              </a:rPr>
              <a:t>The </a:t>
            </a:r>
            <a:r>
              <a:rPr lang="en-US" sz="4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 skills </a:t>
            </a:r>
            <a:r>
              <a:rPr lang="en-US" sz="3000" b="1" dirty="0" smtClean="0">
                <a:solidFill>
                  <a:schemeClr val="tx1">
                    <a:lumMod val="75000"/>
                  </a:schemeClr>
                </a:solidFill>
                <a:effectLst>
                  <a:outerShdw blurRad="38100" dist="38100" dir="2700000" algn="tl">
                    <a:srgbClr val="000000">
                      <a:alpha val="43137"/>
                    </a:srgbClr>
                  </a:outerShdw>
                </a:effectLst>
                <a:ea typeface="ＭＳ Ｐゴシック" charset="-128"/>
              </a:rPr>
              <a:t>employers want  in college graduates:</a:t>
            </a:r>
          </a:p>
          <a:p>
            <a:pPr algn="ctr" defTabSz="819239" fontAlgn="base">
              <a:lnSpc>
                <a:spcPct val="80000"/>
              </a:lnSpc>
              <a:spcBef>
                <a:spcPct val="0"/>
              </a:spcBef>
              <a:spcAft>
                <a:spcPct val="0"/>
              </a:spcAft>
            </a:pPr>
            <a:endParaRPr lang="en-US" dirty="0">
              <a:solidFill>
                <a:srgbClr val="000000"/>
              </a:solidFill>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6</a:t>
            </a:fld>
            <a:endParaRPr lang="en-US" dirty="0"/>
          </a:p>
        </p:txBody>
      </p:sp>
      <p:sp>
        <p:nvSpPr>
          <p:cNvPr id="12" name="Content Placeholder 11"/>
          <p:cNvSpPr>
            <a:spLocks noGrp="1"/>
          </p:cNvSpPr>
          <p:nvPr>
            <p:ph idx="1"/>
          </p:nvPr>
        </p:nvSpPr>
        <p:spPr>
          <a:xfrm>
            <a:off x="762000" y="1371600"/>
            <a:ext cx="8001000" cy="5334000"/>
          </a:xfrm>
        </p:spPr>
        <p:txBody>
          <a:bodyPr>
            <a:normAutofit fontScale="25000" lnSpcReduction="20000"/>
          </a:bodyPr>
          <a:lstStyle/>
          <a:p>
            <a:pPr marL="0" indent="0">
              <a:buNone/>
            </a:pPr>
            <a:r>
              <a:rPr lang="en-US" sz="10400" dirty="0" smtClean="0"/>
              <a:t>1. Ability to work in a team</a:t>
            </a:r>
          </a:p>
          <a:p>
            <a:pPr marL="0" indent="0">
              <a:buNone/>
            </a:pPr>
            <a:r>
              <a:rPr lang="en-US" sz="10400" dirty="0" smtClean="0"/>
              <a:t>2. Ability to make decisions and solve problems</a:t>
            </a:r>
          </a:p>
          <a:p>
            <a:pPr marL="0" indent="0">
              <a:buNone/>
            </a:pPr>
            <a:r>
              <a:rPr lang="en-US" sz="10400" dirty="0" smtClean="0"/>
              <a:t>3. Ability to plan, organize and prioritize work</a:t>
            </a:r>
          </a:p>
          <a:p>
            <a:pPr marL="0" indent="0">
              <a:buNone/>
            </a:pPr>
            <a:r>
              <a:rPr lang="en-US" sz="10400" dirty="0" smtClean="0"/>
              <a:t>4. Ability to communicate verbally with people</a:t>
            </a:r>
          </a:p>
          <a:p>
            <a:pPr marL="0" indent="0">
              <a:buNone/>
            </a:pPr>
            <a:r>
              <a:rPr lang="en-US" sz="10400" b="1" dirty="0" smtClean="0">
                <a:solidFill>
                  <a:schemeClr val="tx2">
                    <a:lumMod val="60000"/>
                    <a:lumOff val="40000"/>
                  </a:schemeClr>
                </a:solidFill>
              </a:rPr>
              <a:t>5. Ability to obtain and process information</a:t>
            </a:r>
          </a:p>
          <a:p>
            <a:pPr marL="0" indent="0">
              <a:buNone/>
            </a:pPr>
            <a:r>
              <a:rPr lang="en-US" sz="10400" b="1" dirty="0">
                <a:solidFill>
                  <a:schemeClr val="tx2">
                    <a:lumMod val="60000"/>
                    <a:lumOff val="40000"/>
                  </a:schemeClr>
                </a:solidFill>
              </a:rPr>
              <a:t>6</a:t>
            </a:r>
            <a:r>
              <a:rPr lang="en-US" sz="10400" b="1" dirty="0" smtClean="0">
                <a:solidFill>
                  <a:schemeClr val="tx2">
                    <a:lumMod val="60000"/>
                    <a:lumOff val="40000"/>
                  </a:schemeClr>
                </a:solidFill>
              </a:rPr>
              <a:t>. Ability to analyze quantitative data</a:t>
            </a:r>
          </a:p>
          <a:p>
            <a:pPr marL="0" indent="0">
              <a:buNone/>
            </a:pPr>
            <a:r>
              <a:rPr lang="en-US" sz="10400" dirty="0" smtClean="0"/>
              <a:t>7. Technical knowledge related to a job</a:t>
            </a:r>
          </a:p>
          <a:p>
            <a:pPr marL="0" indent="0">
              <a:buNone/>
            </a:pPr>
            <a:r>
              <a:rPr lang="en-US" sz="10400" b="1" dirty="0" smtClean="0">
                <a:solidFill>
                  <a:schemeClr val="tx2">
                    <a:lumMod val="60000"/>
                    <a:lumOff val="40000"/>
                  </a:schemeClr>
                </a:solidFill>
              </a:rPr>
              <a:t>8. Proficiency with computer software programs</a:t>
            </a:r>
          </a:p>
          <a:p>
            <a:pPr marL="0" indent="0">
              <a:buNone/>
            </a:pPr>
            <a:r>
              <a:rPr lang="en-US" sz="10400" dirty="0" smtClean="0"/>
              <a:t>9. Ability to create and/or edit written reports</a:t>
            </a:r>
          </a:p>
          <a:p>
            <a:pPr marL="0" indent="0">
              <a:buNone/>
            </a:pPr>
            <a:r>
              <a:rPr lang="en-US" sz="10400" dirty="0" smtClean="0"/>
              <a:t>10. Ability to sell and influence others</a:t>
            </a:r>
          </a:p>
          <a:p>
            <a:pPr marL="0" indent="0">
              <a:buNone/>
            </a:pPr>
            <a:endParaRPr lang="en-US" sz="8000" dirty="0" smtClean="0"/>
          </a:p>
          <a:p>
            <a:pPr marL="0" indent="0">
              <a:buNone/>
            </a:pPr>
            <a:r>
              <a:rPr lang="en-US" sz="8000" dirty="0" smtClean="0"/>
              <a:t>***according to survey by National Association of Colleges and Employers</a:t>
            </a:r>
          </a:p>
        </p:txBody>
      </p:sp>
    </p:spTree>
    <p:extLst>
      <p:ext uri="{BB962C8B-B14F-4D97-AF65-F5344CB8AC3E}">
        <p14:creationId xmlns:p14="http://schemas.microsoft.com/office/powerpoint/2010/main" val="30390548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3810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r>
              <a:rPr lang="en-US" sz="4800" dirty="0" smtClean="0">
                <a:solidFill>
                  <a:schemeClr val="tx1">
                    <a:lumMod val="75000"/>
                  </a:schemeClr>
                </a:solidFill>
                <a:effectLst>
                  <a:outerShdw blurRad="38100" dist="38100" dir="2700000" algn="tl">
                    <a:srgbClr val="000000">
                      <a:alpha val="43137"/>
                    </a:srgbClr>
                  </a:outerShdw>
                </a:effectLst>
                <a:ea typeface="ＭＳ Ｐゴシック" charset="-128"/>
              </a:rPr>
              <a:t>Going beyond the 3 R’s</a:t>
            </a:r>
            <a:endParaRPr lang="en-US" sz="4800" dirty="0">
              <a:solidFill>
                <a:srgbClr val="000000"/>
              </a:solidFill>
              <a:effectLst>
                <a:outerShdw blurRad="38100" dist="38100" dir="2700000" algn="tl">
                  <a:srgbClr val="000000">
                    <a:alpha val="43137"/>
                  </a:srgbClr>
                </a:outerShdw>
              </a:effectLst>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7</a:t>
            </a:fld>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19200"/>
            <a:ext cx="7318109" cy="4505325"/>
          </a:xfrm>
          <a:prstGeom prst="rect">
            <a:avLst/>
          </a:prstGeom>
          <a:ln>
            <a:noFill/>
          </a:ln>
          <a:effectLst>
            <a:softEdge rad="112500"/>
          </a:effectLst>
        </p:spPr>
      </p:pic>
    </p:spTree>
    <p:extLst>
      <p:ext uri="{BB962C8B-B14F-4D97-AF65-F5344CB8AC3E}">
        <p14:creationId xmlns:p14="http://schemas.microsoft.com/office/powerpoint/2010/main" val="3603901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95493" y="120354"/>
            <a:ext cx="6272168" cy="794046"/>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900" dirty="0" smtClean="0">
                <a:solidFill>
                  <a:schemeClr val="tx1">
                    <a:lumMod val="75000"/>
                  </a:schemeClr>
                </a:solidFill>
                <a:effectLst>
                  <a:outerShdw blurRad="38100" dist="38100" dir="2700000" algn="tl">
                    <a:srgbClr val="000000">
                      <a:alpha val="43137"/>
                    </a:srgbClr>
                  </a:outerShdw>
                </a:effectLst>
                <a:ea typeface="ＭＳ Ｐゴシック" charset="-128"/>
              </a:rPr>
              <a:t>The Classroom of the Past:</a:t>
            </a:r>
            <a:endParaRPr lang="en-U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30258"/>
            <a:ext cx="6858000" cy="5302062"/>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0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54614" y="228600"/>
            <a:ext cx="7074986" cy="8382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900" dirty="0" smtClean="0">
                <a:solidFill>
                  <a:schemeClr val="tx1">
                    <a:lumMod val="75000"/>
                  </a:schemeClr>
                </a:solidFill>
                <a:effectLst>
                  <a:outerShdw blurRad="38100" dist="38100" dir="2700000" algn="tl">
                    <a:srgbClr val="000000">
                      <a:alpha val="43137"/>
                    </a:srgbClr>
                  </a:outerShdw>
                </a:effectLst>
                <a:ea typeface="ＭＳ Ｐゴシック" charset="-128"/>
              </a:rPr>
              <a:t>The Classroom of the Future:</a:t>
            </a:r>
            <a:endParaRPr lang="en-U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9</a:t>
            </a:fld>
            <a:endParaRPr lang="en-US" dirty="0"/>
          </a:p>
        </p:txBody>
      </p:sp>
      <p:pic>
        <p:nvPicPr>
          <p:cNvPr id="5" name="Picture 4" descr="FURR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7203173" cy="4611336"/>
          </a:xfrm>
          <a:prstGeom prst="rect">
            <a:avLst/>
          </a:prstGeom>
          <a:noFill/>
          <a:ln>
            <a:no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7956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95959"/>
      </a:dk1>
      <a:lt1>
        <a:sysClr val="window" lastClr="FFFFFF"/>
      </a:lt1>
      <a:dk2>
        <a:srgbClr val="17365D"/>
      </a:dk2>
      <a:lt2>
        <a:srgbClr val="EEECE1"/>
      </a:lt2>
      <a:accent1>
        <a:srgbClr val="4F81BD"/>
      </a:accent1>
      <a:accent2>
        <a:srgbClr val="E36C09"/>
      </a:accent2>
      <a:accent3>
        <a:srgbClr val="9BBB59"/>
      </a:accent3>
      <a:accent4>
        <a:srgbClr val="009999"/>
      </a:accent4>
      <a:accent5>
        <a:srgbClr val="A5A5A5"/>
      </a:accent5>
      <a:accent6>
        <a:srgbClr val="FFC000"/>
      </a:accent6>
      <a:hlink>
        <a:srgbClr val="548DD4"/>
      </a:hlink>
      <a:folHlink>
        <a:srgbClr val="E36C09"/>
      </a:folHlink>
    </a:clrScheme>
    <a:fontScheme name="hisd">
      <a:majorFont>
        <a:latin typeface="Century Gothic"/>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11938230FA074F86749A9B671C222B" ma:contentTypeVersion="1" ma:contentTypeDescription="Create a new document." ma:contentTypeScope="" ma:versionID="ea4943d6db566136d71a70c66209fa88">
  <xsd:schema xmlns:xsd="http://www.w3.org/2001/XMLSchema" xmlns:xs="http://www.w3.org/2001/XMLSchema" xmlns:p="http://schemas.microsoft.com/office/2006/metadata/properties" xmlns:ns3="b3d66140-486a-4c6a-be3d-38a8303c04a7" targetNamespace="http://schemas.microsoft.com/office/2006/metadata/properties" ma:root="true" ma:fieldsID="c6cbc4dd32460658879523ff3ef3fc5e" ns3:_="">
    <xsd:import namespace="b3d66140-486a-4c6a-be3d-38a8303c04a7"/>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66140-486a-4c6a-be3d-38a8303c04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60B70-CDAA-493F-8F3A-CC2521A8FED0}">
  <ds:schemaRefs>
    <ds:schemaRef ds:uri="http://schemas.microsoft.com/sharepoint/v3/contenttype/forms"/>
  </ds:schemaRefs>
</ds:datastoreItem>
</file>

<file path=customXml/itemProps2.xml><?xml version="1.0" encoding="utf-8"?>
<ds:datastoreItem xmlns:ds="http://schemas.openxmlformats.org/officeDocument/2006/customXml" ds:itemID="{29B59EB9-1FB2-4ED3-A2F8-678551069B3A}">
  <ds:schemaRefs>
    <ds:schemaRef ds:uri="b3d66140-486a-4c6a-be3d-38a8303c04a7"/>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03A289-D9FD-4779-A9C2-66C355AA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66140-486a-4c6a-be3d-38a8303c0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2505</TotalTime>
  <Words>3753</Words>
  <Application>Microsoft Office PowerPoint</Application>
  <PresentationFormat>On-screen Show (4:3)</PresentationFormat>
  <Paragraphs>434</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ＭＳ Ｐゴシック</vt:lpstr>
      <vt:lpstr>Arial</vt:lpstr>
      <vt:lpstr>Calibri</vt:lpstr>
      <vt:lpstr>Century Gothic</vt:lpstr>
      <vt:lpstr>Courier New</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HISD</dc:creator>
  <cp:lastModifiedBy>Hewett, Jennifer L</cp:lastModifiedBy>
  <cp:revision>200</cp:revision>
  <dcterms:created xsi:type="dcterms:W3CDTF">2012-06-26T16:45:20Z</dcterms:created>
  <dcterms:modified xsi:type="dcterms:W3CDTF">2014-11-12T17:48:56Z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0x010100B011938230FA074F86749A9B671C222B</vt:lpwstr>
  </property>
  <property fmtid="{D5CDD505-2E9C-101B-9397-08002B2CF9AE}" pid="3" name="IsMyDocuments">
    <vt:bool>true</vt:bool>
  </property>
</Properties>
</file>