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ctiveX/activeX1.xml" ContentType="application/vnd.ms-office.activeX+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334" r:id="rId2"/>
    <p:sldId id="257" r:id="rId3"/>
    <p:sldId id="258" r:id="rId4"/>
    <p:sldId id="259" r:id="rId5"/>
    <p:sldId id="260" r:id="rId6"/>
    <p:sldId id="261" r:id="rId7"/>
    <p:sldId id="262" r:id="rId8"/>
    <p:sldId id="330" r:id="rId9"/>
    <p:sldId id="263" r:id="rId10"/>
    <p:sldId id="264" r:id="rId11"/>
    <p:sldId id="335" r:id="rId12"/>
    <p:sldId id="265" r:id="rId13"/>
    <p:sldId id="266" r:id="rId14"/>
    <p:sldId id="267" r:id="rId15"/>
    <p:sldId id="268" r:id="rId16"/>
    <p:sldId id="269" r:id="rId17"/>
    <p:sldId id="270" r:id="rId18"/>
    <p:sldId id="271" r:id="rId19"/>
    <p:sldId id="272" r:id="rId20"/>
    <p:sldId id="273" r:id="rId21"/>
    <p:sldId id="274" r:id="rId22"/>
    <p:sldId id="276" r:id="rId23"/>
    <p:sldId id="275" r:id="rId24"/>
    <p:sldId id="277" r:id="rId25"/>
    <p:sldId id="278" r:id="rId26"/>
    <p:sldId id="279" r:id="rId27"/>
    <p:sldId id="280" r:id="rId28"/>
    <p:sldId id="281" r:id="rId29"/>
    <p:sldId id="331" r:id="rId30"/>
    <p:sldId id="283" r:id="rId31"/>
    <p:sldId id="284" r:id="rId32"/>
    <p:sldId id="285" r:id="rId33"/>
    <p:sldId id="286" r:id="rId34"/>
    <p:sldId id="300" r:id="rId35"/>
    <p:sldId id="287" r:id="rId36"/>
    <p:sldId id="339" r:id="rId37"/>
    <p:sldId id="289" r:id="rId38"/>
    <p:sldId id="290" r:id="rId39"/>
    <p:sldId id="291" r:id="rId40"/>
    <p:sldId id="292" r:id="rId41"/>
    <p:sldId id="293" r:id="rId42"/>
    <p:sldId id="332" r:id="rId43"/>
    <p:sldId id="333" r:id="rId44"/>
    <p:sldId id="296" r:id="rId45"/>
    <p:sldId id="297" r:id="rId46"/>
    <p:sldId id="298" r:id="rId47"/>
    <p:sldId id="299" r:id="rId48"/>
    <p:sldId id="302" r:id="rId49"/>
    <p:sldId id="301"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36" r:id="rId67"/>
    <p:sldId id="319" r:id="rId68"/>
    <p:sldId id="320" r:id="rId69"/>
    <p:sldId id="321" r:id="rId70"/>
    <p:sldId id="337" r:id="rId71"/>
    <p:sldId id="322" r:id="rId72"/>
    <p:sldId id="323" r:id="rId73"/>
    <p:sldId id="324" r:id="rId74"/>
    <p:sldId id="325" r:id="rId75"/>
    <p:sldId id="326" r:id="rId76"/>
    <p:sldId id="327" r:id="rId77"/>
    <p:sldId id="328"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66FF66"/>
    <a:srgbClr val="009900"/>
    <a:srgbClr val="CCCCFF"/>
    <a:srgbClr val="008000"/>
    <a:srgbClr val="0000FF"/>
    <a:srgbClr val="00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3941408-EDFB-4344-816F-27047F61BFCB}" type="datetimeFigureOut">
              <a:rPr lang="en-US"/>
              <a:pPr>
                <a:defRPr/>
              </a:pPr>
              <a:t>3/23/2015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ABE3BEE-00ED-459A-B209-1AD18B0C4368}" type="slidenum">
              <a:rPr lang="en-US"/>
              <a:pPr>
                <a:defRPr/>
              </a:pPr>
              <a:t>‹#›</a:t>
            </a:fld>
            <a:endParaRPr lang="en-US"/>
          </a:p>
        </p:txBody>
      </p:sp>
    </p:spTree>
    <p:extLst>
      <p:ext uri="{BB962C8B-B14F-4D97-AF65-F5344CB8AC3E}">
        <p14:creationId xmlns:p14="http://schemas.microsoft.com/office/powerpoint/2010/main" val="2506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952DAD0-803E-4C20-826E-711E18AE679E}" type="slidenum">
              <a:rPr lang="en-US" smtClean="0"/>
              <a:pPr>
                <a:defRPr/>
              </a:pPr>
              <a:t>1</a:t>
            </a:fld>
            <a:endParaRPr lang="en-US"/>
          </a:p>
        </p:txBody>
      </p:sp>
    </p:spTree>
    <p:extLst>
      <p:ext uri="{BB962C8B-B14F-4D97-AF65-F5344CB8AC3E}">
        <p14:creationId xmlns:p14="http://schemas.microsoft.com/office/powerpoint/2010/main" val="1154886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59798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FF33BAD-55F2-4849-A210-378295CA8EA2}" type="slidenum">
              <a:rPr lang="en-US" smtClean="0"/>
              <a:pPr>
                <a:defRPr/>
              </a:pPr>
              <a:t>11</a:t>
            </a:fld>
            <a:endParaRPr lang="en-US"/>
          </a:p>
        </p:txBody>
      </p:sp>
    </p:spTree>
    <p:extLst>
      <p:ext uri="{BB962C8B-B14F-4D97-AF65-F5344CB8AC3E}">
        <p14:creationId xmlns:p14="http://schemas.microsoft.com/office/powerpoint/2010/main" val="3228302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952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132880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232063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38797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983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70955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0223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003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119706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013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940532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78397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93726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58610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044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47016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054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10012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064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252021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186420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085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55426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09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001002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105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732324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116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11296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126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0784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790397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136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834423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04818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157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31862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167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828303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177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393651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187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972472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1981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234824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208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2004625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218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052746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228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12495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46744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239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136215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249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00881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2595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429421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269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468446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280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984901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290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6571135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300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47002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310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94013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320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768982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331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55955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050043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341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187964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16473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411951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881877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382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211065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392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764245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8986973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413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50956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423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543593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281870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90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278581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035752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3870245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489580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80741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0245038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49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151530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515919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51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504119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52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3932560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53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8974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901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9490002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54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595026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55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090369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56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65540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57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353155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059132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59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8300508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18008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38746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74383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1077F7F-F6A8-48BF-A47E-9F510264FF56}" type="datetimeFigureOut">
              <a:rPr lang="en-US"/>
              <a:pPr>
                <a:defRPr/>
              </a:pPr>
              <a:t>3/23/2015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F6D205-F161-4A2C-A9AF-8C7B91796B0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AF868E-362A-4532-9E7E-252618801629}" type="datetimeFigureOut">
              <a:rPr lang="en-US"/>
              <a:pPr>
                <a:defRPr/>
              </a:pPr>
              <a:t>3/23/2015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5EFA69-05FD-411B-AF67-2E7876C767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3835B5-DC7E-4808-953D-89E77B34A160}" type="datetimeFigureOut">
              <a:rPr lang="en-US"/>
              <a:pPr>
                <a:defRPr/>
              </a:pPr>
              <a:t>3/23/2015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9C39A0-B86F-4696-9C76-1D025A1A97A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0" y="16002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0" y="43053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053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00200"/>
            <a:ext cx="4495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053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A6B33B-95F3-4B86-B9FC-B6374889B751}" type="datetimeFigureOut">
              <a:rPr lang="en-US"/>
              <a:pPr>
                <a:defRPr/>
              </a:pPr>
              <a:t>3/23/2015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9C0588-4572-4865-95AA-18DA448030C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666429-C0F6-46BF-9166-5F37A5DC7EC4}" type="datetimeFigureOut">
              <a:rPr lang="en-US"/>
              <a:pPr>
                <a:defRPr/>
              </a:pPr>
              <a:t>3/23/2015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496385-1E6E-4ED3-98FD-04BC04C1E2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A78DAB8-76ED-4889-9A69-5925EBA6DA26}" type="datetimeFigureOut">
              <a:rPr lang="en-US"/>
              <a:pPr>
                <a:defRPr/>
              </a:pPr>
              <a:t>3/23/2015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1416F0-BF19-4DF3-A8AF-88EC9C8790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1D51F7-72E6-41ED-8284-EE28D3DA2323}" type="datetimeFigureOut">
              <a:rPr lang="en-US"/>
              <a:pPr>
                <a:defRPr/>
              </a:pPr>
              <a:t>3/23/2015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979B6B-6A09-4085-8A9E-8A10447D65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2C87D5-A68F-43F8-9AAB-7FB1FF4A7BC7}" type="datetimeFigureOut">
              <a:rPr lang="en-US"/>
              <a:pPr>
                <a:defRPr/>
              </a:pPr>
              <a:t>3/23/2015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476EA5-B0C1-4C1A-AC91-A6EA9EEA77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4293A1-C2EC-4C93-9DD8-051951011171}" type="datetimeFigureOut">
              <a:rPr lang="en-US"/>
              <a:pPr>
                <a:defRPr/>
              </a:pPr>
              <a:t>3/23/2015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BE051D-9A60-4473-8B69-9A9759881D3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B092EB-9AB9-4EE8-A9BD-268B02832D66}" type="datetimeFigureOut">
              <a:rPr lang="en-US"/>
              <a:pPr>
                <a:defRPr/>
              </a:pPr>
              <a:t>3/23/2015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6C3420-B956-4FB1-B6D6-E7FB7BE753B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ED2143-15D7-4D4C-BBA1-C43AC1BC16F1}" type="datetimeFigureOut">
              <a:rPr lang="en-US"/>
              <a:pPr>
                <a:defRPr/>
              </a:pPr>
              <a:t>3/23/2015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BD3CBA-B524-471A-8602-8F58C08ED11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30EA7D3-C5B8-4623-98C5-536F1C82F4C4}" type="datetimeFigureOut">
              <a:rPr lang="en-US"/>
              <a:pPr>
                <a:defRPr/>
              </a:pPr>
              <a:t>3/23/2015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1E48A24-C3B7-47A6-A9BA-EB0AD41FA2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audio" Target="../media/audio18.wav"/><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audio" Target="../media/audio20.wav"/><Relationship Id="rId4" Type="http://schemas.openxmlformats.org/officeDocument/2006/relationships/audio" Target="../media/audio19.wav"/><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audio" Target="../media/audio27.wav"/><Relationship Id="rId13" Type="http://schemas.openxmlformats.org/officeDocument/2006/relationships/image" Target="../media/image12.jpeg"/><Relationship Id="rId18" Type="http://schemas.openxmlformats.org/officeDocument/2006/relationships/image" Target="../media/image38.gif"/><Relationship Id="rId3" Type="http://schemas.openxmlformats.org/officeDocument/2006/relationships/audio" Target="../media/audio22.wav"/><Relationship Id="rId7" Type="http://schemas.openxmlformats.org/officeDocument/2006/relationships/audio" Target="../media/audio26.wav"/><Relationship Id="rId12" Type="http://schemas.openxmlformats.org/officeDocument/2006/relationships/image" Target="../media/image7.png"/><Relationship Id="rId17" Type="http://schemas.openxmlformats.org/officeDocument/2006/relationships/image" Target="../media/image37.jpeg"/><Relationship Id="rId2" Type="http://schemas.openxmlformats.org/officeDocument/2006/relationships/audio" Target="../media/audio1.wav"/><Relationship Id="rId16" Type="http://schemas.openxmlformats.org/officeDocument/2006/relationships/image" Target="../media/image36.jpeg"/><Relationship Id="rId20" Type="http://schemas.openxmlformats.org/officeDocument/2006/relationships/image" Target="../media/image40.jpeg"/><Relationship Id="rId1" Type="http://schemas.openxmlformats.org/officeDocument/2006/relationships/audio" Target="../media/audio21.wav"/><Relationship Id="rId6" Type="http://schemas.openxmlformats.org/officeDocument/2006/relationships/audio" Target="../media/audio25.wav"/><Relationship Id="rId11" Type="http://schemas.openxmlformats.org/officeDocument/2006/relationships/notesSlide" Target="../notesSlides/notesSlide12.xml"/><Relationship Id="rId5" Type="http://schemas.openxmlformats.org/officeDocument/2006/relationships/audio" Target="../media/audio24.wav"/><Relationship Id="rId15" Type="http://schemas.openxmlformats.org/officeDocument/2006/relationships/image" Target="../media/image35.jpeg"/><Relationship Id="rId10" Type="http://schemas.openxmlformats.org/officeDocument/2006/relationships/slideLayout" Target="../slideLayouts/slideLayout12.xml"/><Relationship Id="rId19" Type="http://schemas.openxmlformats.org/officeDocument/2006/relationships/image" Target="../media/image39.gif"/><Relationship Id="rId4" Type="http://schemas.openxmlformats.org/officeDocument/2006/relationships/audio" Target="../media/audio23.wav"/><Relationship Id="rId9" Type="http://schemas.openxmlformats.org/officeDocument/2006/relationships/audio" Target="../media/audio28.wav"/><Relationship Id="rId14" Type="http://schemas.openxmlformats.org/officeDocument/2006/relationships/image" Target="../media/image34.jpeg"/></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6.png"/><Relationship Id="rId18" Type="http://schemas.openxmlformats.org/officeDocument/2006/relationships/image" Target="../media/image48.png"/><Relationship Id="rId3" Type="http://schemas.openxmlformats.org/officeDocument/2006/relationships/audio" Target="../media/audio31.wav"/><Relationship Id="rId7" Type="http://schemas.openxmlformats.org/officeDocument/2006/relationships/image" Target="../media/image41.jpeg"/><Relationship Id="rId12" Type="http://schemas.openxmlformats.org/officeDocument/2006/relationships/image" Target="../media/image45.png"/><Relationship Id="rId17" Type="http://schemas.openxmlformats.org/officeDocument/2006/relationships/image" Target="../media/image7.png"/><Relationship Id="rId2" Type="http://schemas.openxmlformats.org/officeDocument/2006/relationships/audio" Target="../media/audio30.wav"/><Relationship Id="rId16" Type="http://schemas.openxmlformats.org/officeDocument/2006/relationships/image" Target="../media/image18.png"/><Relationship Id="rId1" Type="http://schemas.openxmlformats.org/officeDocument/2006/relationships/audio" Target="../media/audio29.wav"/><Relationship Id="rId6" Type="http://schemas.openxmlformats.org/officeDocument/2006/relationships/notesSlide" Target="../notesSlides/notesSlide13.xml"/><Relationship Id="rId11" Type="http://schemas.openxmlformats.org/officeDocument/2006/relationships/image" Target="../media/image39.gif"/><Relationship Id="rId5" Type="http://schemas.openxmlformats.org/officeDocument/2006/relationships/slideLayout" Target="../slideLayouts/slideLayout1.xml"/><Relationship Id="rId15" Type="http://schemas.openxmlformats.org/officeDocument/2006/relationships/image" Target="../media/image47.gif"/><Relationship Id="rId10" Type="http://schemas.openxmlformats.org/officeDocument/2006/relationships/image" Target="../media/image44.gif"/><Relationship Id="rId4" Type="http://schemas.openxmlformats.org/officeDocument/2006/relationships/audio" Target="../media/audio32.wav"/><Relationship Id="rId9" Type="http://schemas.openxmlformats.org/officeDocument/2006/relationships/image" Target="../media/image43.gif"/><Relationship Id="rId14" Type="http://schemas.openxmlformats.org/officeDocument/2006/relationships/image" Target="../media/image38.gif"/></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18.png"/><Relationship Id="rId3" Type="http://schemas.openxmlformats.org/officeDocument/2006/relationships/audio" Target="../media/audio31.wav"/><Relationship Id="rId7" Type="http://schemas.openxmlformats.org/officeDocument/2006/relationships/image" Target="../media/image12.jpeg"/><Relationship Id="rId12" Type="http://schemas.openxmlformats.org/officeDocument/2006/relationships/image" Target="../media/image52.gif"/><Relationship Id="rId2" Type="http://schemas.openxmlformats.org/officeDocument/2006/relationships/audio" Target="../media/audio34.wav"/><Relationship Id="rId1" Type="http://schemas.openxmlformats.org/officeDocument/2006/relationships/audio" Target="../media/audio33.wav"/><Relationship Id="rId6" Type="http://schemas.openxmlformats.org/officeDocument/2006/relationships/notesSlide" Target="../notesSlides/notesSlide14.xml"/><Relationship Id="rId11" Type="http://schemas.openxmlformats.org/officeDocument/2006/relationships/image" Target="../media/image51.png"/><Relationship Id="rId5" Type="http://schemas.openxmlformats.org/officeDocument/2006/relationships/slideLayout" Target="../slideLayouts/slideLayout13.xml"/><Relationship Id="rId15" Type="http://schemas.openxmlformats.org/officeDocument/2006/relationships/image" Target="../media/image54.gif"/><Relationship Id="rId10" Type="http://schemas.openxmlformats.org/officeDocument/2006/relationships/image" Target="../media/image50.jpeg"/><Relationship Id="rId4" Type="http://schemas.openxmlformats.org/officeDocument/2006/relationships/audio" Target="../media/audio35.wav"/><Relationship Id="rId9" Type="http://schemas.openxmlformats.org/officeDocument/2006/relationships/image" Target="../media/image7.png"/><Relationship Id="rId14" Type="http://schemas.openxmlformats.org/officeDocument/2006/relationships/image" Target="../media/image53.jpe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60.png"/><Relationship Id="rId3" Type="http://schemas.openxmlformats.org/officeDocument/2006/relationships/audio" Target="../media/audio38.wav"/><Relationship Id="rId7" Type="http://schemas.openxmlformats.org/officeDocument/2006/relationships/image" Target="../media/image56.png"/><Relationship Id="rId12" Type="http://schemas.openxmlformats.org/officeDocument/2006/relationships/image" Target="../media/image59.jpeg"/><Relationship Id="rId2" Type="http://schemas.openxmlformats.org/officeDocument/2006/relationships/audio" Target="../media/audio37.wav"/><Relationship Id="rId1" Type="http://schemas.openxmlformats.org/officeDocument/2006/relationships/audio" Target="../media/audio36.wav"/><Relationship Id="rId6" Type="http://schemas.openxmlformats.org/officeDocument/2006/relationships/image" Target="../media/image55.gif"/><Relationship Id="rId11" Type="http://schemas.openxmlformats.org/officeDocument/2006/relationships/image" Target="../media/image58.gif"/><Relationship Id="rId5" Type="http://schemas.openxmlformats.org/officeDocument/2006/relationships/notesSlide" Target="../notesSlides/notesSlide15.xml"/><Relationship Id="rId10" Type="http://schemas.openxmlformats.org/officeDocument/2006/relationships/image" Target="../media/image57.gif"/><Relationship Id="rId4" Type="http://schemas.openxmlformats.org/officeDocument/2006/relationships/slideLayout" Target="../slideLayouts/slideLayout7.xml"/><Relationship Id="rId9" Type="http://schemas.openxmlformats.org/officeDocument/2006/relationships/image" Target="../media/image7.png"/><Relationship Id="rId14" Type="http://schemas.openxmlformats.org/officeDocument/2006/relationships/image" Target="../media/image61.gif"/></Relationships>
</file>

<file path=ppt/slides/_rels/slide16.xml.rels><?xml version="1.0" encoding="UTF-8" standalone="yes"?>
<Relationships xmlns="http://schemas.openxmlformats.org/package/2006/relationships"><Relationship Id="rId3" Type="http://schemas.openxmlformats.org/officeDocument/2006/relationships/audio" Target="../media/audio39.wav"/><Relationship Id="rId7" Type="http://schemas.openxmlformats.org/officeDocument/2006/relationships/image" Target="../media/image6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8.gif"/><Relationship Id="rId4" Type="http://schemas.openxmlformats.org/officeDocument/2006/relationships/image" Target="../media/image57.gif"/></Relationships>
</file>

<file path=ppt/slides/_rels/slide17.xml.rels><?xml version="1.0" encoding="UTF-8" standalone="yes"?>
<Relationships xmlns="http://schemas.openxmlformats.org/package/2006/relationships"><Relationship Id="rId8" Type="http://schemas.openxmlformats.org/officeDocument/2006/relationships/image" Target="../media/image64.gif"/><Relationship Id="rId13" Type="http://schemas.openxmlformats.org/officeDocument/2006/relationships/image" Target="../media/image12.jpeg"/><Relationship Id="rId18" Type="http://schemas.openxmlformats.org/officeDocument/2006/relationships/image" Target="../media/image71.jpeg"/><Relationship Id="rId3" Type="http://schemas.openxmlformats.org/officeDocument/2006/relationships/audio" Target="../media/audio31.wav"/><Relationship Id="rId7" Type="http://schemas.openxmlformats.org/officeDocument/2006/relationships/image" Target="../media/image63.gif"/><Relationship Id="rId12" Type="http://schemas.openxmlformats.org/officeDocument/2006/relationships/image" Target="../media/image68.png"/><Relationship Id="rId17" Type="http://schemas.openxmlformats.org/officeDocument/2006/relationships/image" Target="../media/image70.jpeg"/><Relationship Id="rId2" Type="http://schemas.openxmlformats.org/officeDocument/2006/relationships/audio" Target="../media/audio41.wav"/><Relationship Id="rId16" Type="http://schemas.openxmlformats.org/officeDocument/2006/relationships/image" Target="../media/image7.png"/><Relationship Id="rId20" Type="http://schemas.openxmlformats.org/officeDocument/2006/relationships/image" Target="../media/image72.png"/><Relationship Id="rId1" Type="http://schemas.openxmlformats.org/officeDocument/2006/relationships/audio" Target="../media/audio40.wav"/><Relationship Id="rId6" Type="http://schemas.openxmlformats.org/officeDocument/2006/relationships/notesSlide" Target="../notesSlides/notesSlide17.xml"/><Relationship Id="rId11" Type="http://schemas.openxmlformats.org/officeDocument/2006/relationships/image" Target="../media/image67.gif"/><Relationship Id="rId5" Type="http://schemas.openxmlformats.org/officeDocument/2006/relationships/slideLayout" Target="../slideLayouts/slideLayout7.xml"/><Relationship Id="rId15" Type="http://schemas.openxmlformats.org/officeDocument/2006/relationships/image" Target="../media/image69.gif"/><Relationship Id="rId10" Type="http://schemas.openxmlformats.org/officeDocument/2006/relationships/image" Target="../media/image66.gif"/><Relationship Id="rId19" Type="http://schemas.openxmlformats.org/officeDocument/2006/relationships/image" Target="../media/image57.gif"/><Relationship Id="rId4" Type="http://schemas.openxmlformats.org/officeDocument/2006/relationships/audio" Target="../media/audio34.wav"/><Relationship Id="rId9" Type="http://schemas.openxmlformats.org/officeDocument/2006/relationships/image" Target="../media/image65.gif"/><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44.wav"/><Relationship Id="rId7" Type="http://schemas.openxmlformats.org/officeDocument/2006/relationships/image" Target="../media/image12.jpeg"/><Relationship Id="rId2" Type="http://schemas.openxmlformats.org/officeDocument/2006/relationships/audio" Target="../media/audio43.wav"/><Relationship Id="rId1" Type="http://schemas.openxmlformats.org/officeDocument/2006/relationships/audio" Target="../media/audio42.wav"/><Relationship Id="rId6" Type="http://schemas.openxmlformats.org/officeDocument/2006/relationships/image" Target="../media/image73.gif"/><Relationship Id="rId11" Type="http://schemas.openxmlformats.org/officeDocument/2006/relationships/image" Target="../media/image75.jpeg"/><Relationship Id="rId5" Type="http://schemas.openxmlformats.org/officeDocument/2006/relationships/notesSlide" Target="../notesSlides/notesSlide18.xml"/><Relationship Id="rId10" Type="http://schemas.openxmlformats.org/officeDocument/2006/relationships/image" Target="../media/image18.png"/><Relationship Id="rId4" Type="http://schemas.openxmlformats.org/officeDocument/2006/relationships/slideLayout" Target="../slideLayouts/slideLayout13.xml"/><Relationship Id="rId9" Type="http://schemas.openxmlformats.org/officeDocument/2006/relationships/image" Target="../media/image74.jpeg"/></Relationships>
</file>

<file path=ppt/slides/_rels/slide1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notesSlide" Target="../notesSlides/notesSlide19.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audio" Target="../media/audio45.wav"/><Relationship Id="rId6" Type="http://schemas.openxmlformats.org/officeDocument/2006/relationships/image" Target="../media/image76.gif"/><Relationship Id="rId5" Type="http://schemas.openxmlformats.org/officeDocument/2006/relationships/image" Target="../media/image73.gif"/><Relationship Id="rId4" Type="http://schemas.openxmlformats.org/officeDocument/2006/relationships/image" Target="../media/image12.jpeg"/><Relationship Id="rId9" Type="http://schemas.openxmlformats.org/officeDocument/2006/relationships/image" Target="../media/image78.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audio" Target="../media/audio33.wav"/><Relationship Id="rId5" Type="http://schemas.openxmlformats.org/officeDocument/2006/relationships/image" Target="../media/image7.png"/><Relationship Id="rId4" Type="http://schemas.openxmlformats.org/officeDocument/2006/relationships/image" Target="../media/image79.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audio" Target="../media/audio46.wav"/><Relationship Id="rId6" Type="http://schemas.openxmlformats.org/officeDocument/2006/relationships/image" Target="../media/image7.png"/><Relationship Id="rId5" Type="http://schemas.openxmlformats.org/officeDocument/2006/relationships/image" Target="../media/image52.gif"/><Relationship Id="rId4" Type="http://schemas.openxmlformats.org/officeDocument/2006/relationships/image" Target="../media/image80.gif"/></Relationships>
</file>

<file path=ppt/slides/_rels/slide22.xml.rels><?xml version="1.0" encoding="UTF-8" standalone="yes"?>
<Relationships xmlns="http://schemas.openxmlformats.org/package/2006/relationships"><Relationship Id="rId8" Type="http://schemas.openxmlformats.org/officeDocument/2006/relationships/image" Target="../media/image84.gif"/><Relationship Id="rId3" Type="http://schemas.openxmlformats.org/officeDocument/2006/relationships/image" Target="../media/image81.jpeg"/><Relationship Id="rId7" Type="http://schemas.openxmlformats.org/officeDocument/2006/relationships/image" Target="../media/image83.gi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7.gif"/><Relationship Id="rId11" Type="http://schemas.openxmlformats.org/officeDocument/2006/relationships/image" Target="../media/image52.gif"/><Relationship Id="rId5" Type="http://schemas.openxmlformats.org/officeDocument/2006/relationships/image" Target="../media/image57.gif"/><Relationship Id="rId10" Type="http://schemas.openxmlformats.org/officeDocument/2006/relationships/image" Target="../media/image86.gif"/><Relationship Id="rId4" Type="http://schemas.openxmlformats.org/officeDocument/2006/relationships/image" Target="../media/image82.gif"/><Relationship Id="rId9" Type="http://schemas.openxmlformats.org/officeDocument/2006/relationships/image" Target="../media/image85.gif"/></Relationships>
</file>

<file path=ppt/slides/_rels/slide23.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7.gif"/><Relationship Id="rId7" Type="http://schemas.openxmlformats.org/officeDocument/2006/relationships/image" Target="../media/image57.gi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9.gif"/><Relationship Id="rId5" Type="http://schemas.openxmlformats.org/officeDocument/2006/relationships/image" Target="../media/image88.png"/><Relationship Id="rId4" Type="http://schemas.openxmlformats.org/officeDocument/2006/relationships/image" Target="../media/image43.gif"/></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92.gif"/><Relationship Id="rId2" Type="http://schemas.openxmlformats.org/officeDocument/2006/relationships/audio" Target="../media/audio48.wav"/><Relationship Id="rId1" Type="http://schemas.openxmlformats.org/officeDocument/2006/relationships/audio" Target="../media/audio47.wav"/><Relationship Id="rId6" Type="http://schemas.openxmlformats.org/officeDocument/2006/relationships/image" Target="../media/image12.jpeg"/><Relationship Id="rId5" Type="http://schemas.openxmlformats.org/officeDocument/2006/relationships/image" Target="../media/image91.gif"/><Relationship Id="rId10" Type="http://schemas.openxmlformats.org/officeDocument/2006/relationships/image" Target="../media/image93.jpeg"/><Relationship Id="rId4" Type="http://schemas.openxmlformats.org/officeDocument/2006/relationships/notesSlide" Target="../notesSlides/notesSlide24.xml"/><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audio" Target="../media/audio49.wav"/><Relationship Id="rId6" Type="http://schemas.openxmlformats.org/officeDocument/2006/relationships/image" Target="../media/image95.jpeg"/><Relationship Id="rId5" Type="http://schemas.openxmlformats.org/officeDocument/2006/relationships/image" Target="../media/image7.png"/><Relationship Id="rId4" Type="http://schemas.openxmlformats.org/officeDocument/2006/relationships/image" Target="../media/image94.jpeg"/></Relationships>
</file>

<file path=ppt/slides/_rels/slide26.xml.rels><?xml version="1.0" encoding="UTF-8" standalone="yes"?>
<Relationships xmlns="http://schemas.openxmlformats.org/package/2006/relationships"><Relationship Id="rId3" Type="http://schemas.openxmlformats.org/officeDocument/2006/relationships/image" Target="../media/image96.gif"/><Relationship Id="rId7" Type="http://schemas.openxmlformats.org/officeDocument/2006/relationships/image" Target="../media/image38.gi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12.jpeg"/><Relationship Id="rId4" Type="http://schemas.openxmlformats.org/officeDocument/2006/relationships/image" Target="../media/image97.jpeg"/></Relationships>
</file>

<file path=ppt/slides/_rels/slide27.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notesSlide" Target="../notesSlides/notesSlide27.xml"/><Relationship Id="rId7" Type="http://schemas.openxmlformats.org/officeDocument/2006/relationships/image" Target="../media/image100.png"/><Relationship Id="rId2" Type="http://schemas.openxmlformats.org/officeDocument/2006/relationships/slideLayout" Target="../slideLayouts/slideLayout7.xml"/><Relationship Id="rId1" Type="http://schemas.openxmlformats.org/officeDocument/2006/relationships/audio" Target="../media/audio50.wav"/><Relationship Id="rId6" Type="http://schemas.openxmlformats.org/officeDocument/2006/relationships/image" Target="../media/image86.gif"/><Relationship Id="rId5" Type="http://schemas.openxmlformats.org/officeDocument/2006/relationships/image" Target="../media/image7.png"/><Relationship Id="rId4" Type="http://schemas.openxmlformats.org/officeDocument/2006/relationships/image" Target="../media/image99.gif"/><Relationship Id="rId9" Type="http://schemas.openxmlformats.org/officeDocument/2006/relationships/image" Target="../media/image102.jpeg"/></Relationships>
</file>

<file path=ppt/slides/_rels/slide28.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03.jpeg"/><Relationship Id="rId4" Type="http://schemas.openxmlformats.org/officeDocument/2006/relationships/image" Target="../media/image86.gi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media/audio51.wav"/><Relationship Id="rId6" Type="http://schemas.openxmlformats.org/officeDocument/2006/relationships/image" Target="../media/image105.jpeg"/><Relationship Id="rId5" Type="http://schemas.openxmlformats.org/officeDocument/2006/relationships/image" Target="../media/image104.png"/><Relationship Id="rId4" Type="http://schemas.openxmlformats.org/officeDocument/2006/relationships/image" Target="../media/image86.gif"/></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08.gif"/><Relationship Id="rId18" Type="http://schemas.openxmlformats.org/officeDocument/2006/relationships/image" Target="../media/image110.gif"/><Relationship Id="rId3" Type="http://schemas.openxmlformats.org/officeDocument/2006/relationships/audio" Target="../media/audio39.wav"/><Relationship Id="rId7" Type="http://schemas.openxmlformats.org/officeDocument/2006/relationships/notesSlide" Target="../notesSlides/notesSlide30.xml"/><Relationship Id="rId12" Type="http://schemas.openxmlformats.org/officeDocument/2006/relationships/image" Target="../media/image107.png"/><Relationship Id="rId17" Type="http://schemas.openxmlformats.org/officeDocument/2006/relationships/image" Target="../media/image109.jpeg"/><Relationship Id="rId2" Type="http://schemas.openxmlformats.org/officeDocument/2006/relationships/audio" Target="../media/audio53.wav"/><Relationship Id="rId16" Type="http://schemas.openxmlformats.org/officeDocument/2006/relationships/image" Target="../media/image57.gif"/><Relationship Id="rId1" Type="http://schemas.openxmlformats.org/officeDocument/2006/relationships/audio" Target="../media/audio52.wav"/><Relationship Id="rId6" Type="http://schemas.openxmlformats.org/officeDocument/2006/relationships/slideLayout" Target="../slideLayouts/slideLayout13.xml"/><Relationship Id="rId11" Type="http://schemas.openxmlformats.org/officeDocument/2006/relationships/image" Target="../media/image67.gif"/><Relationship Id="rId5" Type="http://schemas.openxmlformats.org/officeDocument/2006/relationships/audio" Target="../media/audio55.wav"/><Relationship Id="rId15" Type="http://schemas.openxmlformats.org/officeDocument/2006/relationships/image" Target="../media/image7.png"/><Relationship Id="rId10" Type="http://schemas.openxmlformats.org/officeDocument/2006/relationships/image" Target="../media/image66.gif"/><Relationship Id="rId4" Type="http://schemas.openxmlformats.org/officeDocument/2006/relationships/audio" Target="../media/audio54.wav"/><Relationship Id="rId9" Type="http://schemas.openxmlformats.org/officeDocument/2006/relationships/image" Target="../media/image86.gif"/><Relationship Id="rId14" Type="http://schemas.openxmlformats.org/officeDocument/2006/relationships/image" Target="../media/image85.gif"/></Relationships>
</file>

<file path=ppt/slides/_rels/slide31.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08.gif"/><Relationship Id="rId18" Type="http://schemas.openxmlformats.org/officeDocument/2006/relationships/image" Target="../media/image111.gif"/><Relationship Id="rId3" Type="http://schemas.openxmlformats.org/officeDocument/2006/relationships/audio" Target="../media/audio56.wav"/><Relationship Id="rId21" Type="http://schemas.openxmlformats.org/officeDocument/2006/relationships/image" Target="../media/image113.jpeg"/><Relationship Id="rId7" Type="http://schemas.openxmlformats.org/officeDocument/2006/relationships/audio" Target="../media/audio58.wav"/><Relationship Id="rId12" Type="http://schemas.openxmlformats.org/officeDocument/2006/relationships/image" Target="../media/image107.png"/><Relationship Id="rId17" Type="http://schemas.openxmlformats.org/officeDocument/2006/relationships/image" Target="../media/image38.gif"/><Relationship Id="rId2" Type="http://schemas.openxmlformats.org/officeDocument/2006/relationships/audio" Target="../media/audio55.wav"/><Relationship Id="rId16" Type="http://schemas.openxmlformats.org/officeDocument/2006/relationships/image" Target="../media/image31.jpeg"/><Relationship Id="rId20" Type="http://schemas.openxmlformats.org/officeDocument/2006/relationships/image" Target="../media/image112.jpeg"/><Relationship Id="rId1" Type="http://schemas.openxmlformats.org/officeDocument/2006/relationships/audio" Target="file:///C:\Documents%20and%20Settings\Owner\Desktop\AAA%20Movie%20One%20Liners\beethoven2.wav" TargetMode="External"/><Relationship Id="rId6" Type="http://schemas.openxmlformats.org/officeDocument/2006/relationships/audio" Target="../media/audio57.wav"/><Relationship Id="rId11" Type="http://schemas.openxmlformats.org/officeDocument/2006/relationships/image" Target="../media/image67.gif"/><Relationship Id="rId5" Type="http://schemas.openxmlformats.org/officeDocument/2006/relationships/notesSlide" Target="../notesSlides/notesSlide31.xml"/><Relationship Id="rId15" Type="http://schemas.openxmlformats.org/officeDocument/2006/relationships/image" Target="../media/image57.gif"/><Relationship Id="rId10" Type="http://schemas.openxmlformats.org/officeDocument/2006/relationships/image" Target="../media/image66.gif"/><Relationship Id="rId19" Type="http://schemas.openxmlformats.org/officeDocument/2006/relationships/image" Target="../media/image7.png"/><Relationship Id="rId4" Type="http://schemas.openxmlformats.org/officeDocument/2006/relationships/slideLayout" Target="../slideLayouts/slideLayout13.xml"/><Relationship Id="rId9" Type="http://schemas.openxmlformats.org/officeDocument/2006/relationships/image" Target="../media/image106.png"/><Relationship Id="rId14" Type="http://schemas.openxmlformats.org/officeDocument/2006/relationships/image" Target="../media/image86.gif"/></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15.gif"/><Relationship Id="rId2" Type="http://schemas.openxmlformats.org/officeDocument/2006/relationships/audio" Target="../media/audio60.wav"/><Relationship Id="rId1" Type="http://schemas.openxmlformats.org/officeDocument/2006/relationships/audio" Target="../media/audio59.wav"/><Relationship Id="rId6" Type="http://schemas.openxmlformats.org/officeDocument/2006/relationships/image" Target="../media/image18.png"/><Relationship Id="rId5" Type="http://schemas.openxmlformats.org/officeDocument/2006/relationships/image" Target="../media/image114.jpe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3.xml"/><Relationship Id="rId7" Type="http://schemas.openxmlformats.org/officeDocument/2006/relationships/image" Target="../media/image38.gif"/><Relationship Id="rId2" Type="http://schemas.openxmlformats.org/officeDocument/2006/relationships/slideLayout" Target="../slideLayouts/slideLayout2.xml"/><Relationship Id="rId1" Type="http://schemas.openxmlformats.org/officeDocument/2006/relationships/audio" Target="../media/audio21.wav"/><Relationship Id="rId6" Type="http://schemas.openxmlformats.org/officeDocument/2006/relationships/image" Target="../media/image117.gif"/><Relationship Id="rId5" Type="http://schemas.openxmlformats.org/officeDocument/2006/relationships/image" Target="../media/image116.gif"/><Relationship Id="rId4" Type="http://schemas.openxmlformats.org/officeDocument/2006/relationships/image" Target="../media/image31.jpeg"/><Relationship Id="rId9" Type="http://schemas.openxmlformats.org/officeDocument/2006/relationships/image" Target="../media/image118.jpe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image" Target="../media/image120.gif"/><Relationship Id="rId2" Type="http://schemas.openxmlformats.org/officeDocument/2006/relationships/audio" Target="../media/audio61.wav"/><Relationship Id="rId1" Type="http://schemas.openxmlformats.org/officeDocument/2006/relationships/audio" Target="../media/audio42.wav"/><Relationship Id="rId6" Type="http://schemas.openxmlformats.org/officeDocument/2006/relationships/image" Target="../media/image116.gif"/><Relationship Id="rId5" Type="http://schemas.openxmlformats.org/officeDocument/2006/relationships/image" Target="../media/image119.png"/><Relationship Id="rId4" Type="http://schemas.openxmlformats.org/officeDocument/2006/relationships/notesSlide" Target="../notesSlides/notesSlide34.xml"/><Relationship Id="rId9" Type="http://schemas.openxmlformats.org/officeDocument/2006/relationships/image" Target="../media/image101.jpeg"/></Relationships>
</file>

<file path=ppt/slides/_rels/slide35.xml.rels><?xml version="1.0" encoding="UTF-8" standalone="yes"?>
<Relationships xmlns="http://schemas.openxmlformats.org/package/2006/relationships"><Relationship Id="rId8" Type="http://schemas.openxmlformats.org/officeDocument/2006/relationships/image" Target="../media/image121.jpeg"/><Relationship Id="rId13" Type="http://schemas.openxmlformats.org/officeDocument/2006/relationships/image" Target="../media/image60.png"/><Relationship Id="rId18" Type="http://schemas.openxmlformats.org/officeDocument/2006/relationships/image" Target="../media/image127.jpeg"/><Relationship Id="rId3" Type="http://schemas.openxmlformats.org/officeDocument/2006/relationships/audio" Target="../media/audio28.wav"/><Relationship Id="rId7" Type="http://schemas.openxmlformats.org/officeDocument/2006/relationships/image" Target="../media/image10.jpeg"/><Relationship Id="rId12" Type="http://schemas.openxmlformats.org/officeDocument/2006/relationships/image" Target="../media/image124.gif"/><Relationship Id="rId17" Type="http://schemas.openxmlformats.org/officeDocument/2006/relationships/image" Target="../media/image126.jpeg"/><Relationship Id="rId2" Type="http://schemas.openxmlformats.org/officeDocument/2006/relationships/audio" Target="../media/audio63.wav"/><Relationship Id="rId16" Type="http://schemas.openxmlformats.org/officeDocument/2006/relationships/image" Target="../media/image7.png"/><Relationship Id="rId20" Type="http://schemas.openxmlformats.org/officeDocument/2006/relationships/image" Target="../media/image128.png"/><Relationship Id="rId1" Type="http://schemas.openxmlformats.org/officeDocument/2006/relationships/audio" Target="../media/audio62.wav"/><Relationship Id="rId6" Type="http://schemas.openxmlformats.org/officeDocument/2006/relationships/notesSlide" Target="../notesSlides/notesSlide35.xml"/><Relationship Id="rId11" Type="http://schemas.openxmlformats.org/officeDocument/2006/relationships/image" Target="../media/image123.gif"/><Relationship Id="rId5" Type="http://schemas.openxmlformats.org/officeDocument/2006/relationships/slideLayout" Target="../slideLayouts/slideLayout2.xml"/><Relationship Id="rId15" Type="http://schemas.openxmlformats.org/officeDocument/2006/relationships/image" Target="../media/image125.jpeg"/><Relationship Id="rId10" Type="http://schemas.openxmlformats.org/officeDocument/2006/relationships/image" Target="../media/image57.gif"/><Relationship Id="rId19" Type="http://schemas.openxmlformats.org/officeDocument/2006/relationships/image" Target="../media/image86.gif"/><Relationship Id="rId4" Type="http://schemas.openxmlformats.org/officeDocument/2006/relationships/audio" Target="../media/audio64.wav"/><Relationship Id="rId9" Type="http://schemas.openxmlformats.org/officeDocument/2006/relationships/image" Target="../media/image122.jpeg"/><Relationship Id="rId1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29.wmf"/><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30.gif"/></Relationships>
</file>

<file path=ppt/slides/_rels/slide38.xml.rels><?xml version="1.0" encoding="UTF-8" standalone="yes"?>
<Relationships xmlns="http://schemas.openxmlformats.org/package/2006/relationships"><Relationship Id="rId8" Type="http://schemas.openxmlformats.org/officeDocument/2006/relationships/image" Target="../media/image63.gif"/><Relationship Id="rId13" Type="http://schemas.openxmlformats.org/officeDocument/2006/relationships/image" Target="../media/image82.gif"/><Relationship Id="rId3" Type="http://schemas.openxmlformats.org/officeDocument/2006/relationships/audio" Target="../media/audio67.wav"/><Relationship Id="rId7" Type="http://schemas.openxmlformats.org/officeDocument/2006/relationships/image" Target="../media/image131.png"/><Relationship Id="rId12" Type="http://schemas.openxmlformats.org/officeDocument/2006/relationships/image" Target="../media/image123.gif"/><Relationship Id="rId17" Type="http://schemas.openxmlformats.org/officeDocument/2006/relationships/image" Target="../media/image135.gif"/><Relationship Id="rId2" Type="http://schemas.openxmlformats.org/officeDocument/2006/relationships/audio" Target="../media/audio66.wav"/><Relationship Id="rId16" Type="http://schemas.openxmlformats.org/officeDocument/2006/relationships/image" Target="../media/image7.png"/><Relationship Id="rId1" Type="http://schemas.openxmlformats.org/officeDocument/2006/relationships/audio" Target="../media/audio65.wav"/><Relationship Id="rId6" Type="http://schemas.openxmlformats.org/officeDocument/2006/relationships/audio" Target="../media/audio2.wav"/><Relationship Id="rId11" Type="http://schemas.openxmlformats.org/officeDocument/2006/relationships/image" Target="../media/image64.gif"/><Relationship Id="rId5" Type="http://schemas.openxmlformats.org/officeDocument/2006/relationships/notesSlide" Target="../notesSlides/notesSlide38.xml"/><Relationship Id="rId15" Type="http://schemas.openxmlformats.org/officeDocument/2006/relationships/image" Target="../media/image134.png"/><Relationship Id="rId10" Type="http://schemas.openxmlformats.org/officeDocument/2006/relationships/image" Target="../media/image133.png"/><Relationship Id="rId4" Type="http://schemas.openxmlformats.org/officeDocument/2006/relationships/slideLayout" Target="../slideLayouts/slideLayout7.xml"/><Relationship Id="rId9" Type="http://schemas.openxmlformats.org/officeDocument/2006/relationships/image" Target="../media/image132.png"/><Relationship Id="rId14" Type="http://schemas.openxmlformats.org/officeDocument/2006/relationships/image" Target="../media/image86.gif"/></Relationships>
</file>

<file path=ppt/slides/_rels/slide39.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63.gif"/><Relationship Id="rId3" Type="http://schemas.openxmlformats.org/officeDocument/2006/relationships/audio" Target="../media/audio69.wav"/><Relationship Id="rId7" Type="http://schemas.openxmlformats.org/officeDocument/2006/relationships/image" Target="../media/image133.png"/><Relationship Id="rId12" Type="http://schemas.openxmlformats.org/officeDocument/2006/relationships/image" Target="../media/image67.gif"/><Relationship Id="rId2" Type="http://schemas.openxmlformats.org/officeDocument/2006/relationships/audio" Target="../media/audio68.wav"/><Relationship Id="rId1" Type="http://schemas.openxmlformats.org/officeDocument/2006/relationships/audio" Target="../media/audio65.wav"/><Relationship Id="rId6" Type="http://schemas.openxmlformats.org/officeDocument/2006/relationships/audio" Target="../media/audio2.wav"/><Relationship Id="rId11" Type="http://schemas.openxmlformats.org/officeDocument/2006/relationships/image" Target="../media/image86.gif"/><Relationship Id="rId5" Type="http://schemas.openxmlformats.org/officeDocument/2006/relationships/notesSlide" Target="../notesSlides/notesSlide39.xml"/><Relationship Id="rId15" Type="http://schemas.openxmlformats.org/officeDocument/2006/relationships/image" Target="../media/image135.gif"/><Relationship Id="rId10" Type="http://schemas.openxmlformats.org/officeDocument/2006/relationships/image" Target="../media/image137.png"/><Relationship Id="rId4" Type="http://schemas.openxmlformats.org/officeDocument/2006/relationships/slideLayout" Target="../slideLayouts/slideLayout7.xml"/><Relationship Id="rId9" Type="http://schemas.openxmlformats.org/officeDocument/2006/relationships/image" Target="../media/image123.gif"/><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5.wav"/><Relationship Id="rId7" Type="http://schemas.openxmlformats.org/officeDocument/2006/relationships/image" Target="../media/image11.gif"/><Relationship Id="rId12" Type="http://schemas.openxmlformats.org/officeDocument/2006/relationships/image" Target="../media/image15.jpeg"/><Relationship Id="rId2" Type="http://schemas.openxmlformats.org/officeDocument/2006/relationships/audio" Target="../media/audio4.wav"/><Relationship Id="rId1" Type="http://schemas.openxmlformats.org/officeDocument/2006/relationships/audio" Target="../media/audio3.wav"/><Relationship Id="rId6" Type="http://schemas.openxmlformats.org/officeDocument/2006/relationships/image" Target="../media/image10.jpeg"/><Relationship Id="rId11" Type="http://schemas.openxmlformats.org/officeDocument/2006/relationships/image" Target="../media/image7.png"/><Relationship Id="rId5" Type="http://schemas.openxmlformats.org/officeDocument/2006/relationships/notesSlide" Target="../notesSlides/notesSlide4.xml"/><Relationship Id="rId10" Type="http://schemas.openxmlformats.org/officeDocument/2006/relationships/image" Target="../media/image14.gif"/><Relationship Id="rId4" Type="http://schemas.openxmlformats.org/officeDocument/2006/relationships/slideLayout" Target="../slideLayouts/slideLayout2.xml"/><Relationship Id="rId9" Type="http://schemas.openxmlformats.org/officeDocument/2006/relationships/image" Target="../media/image13.gif"/></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0.xml"/><Relationship Id="rId7" Type="http://schemas.openxmlformats.org/officeDocument/2006/relationships/image" Target="../media/image57.gif"/><Relationship Id="rId2" Type="http://schemas.openxmlformats.org/officeDocument/2006/relationships/slideLayout" Target="../slideLayouts/slideLayout7.xml"/><Relationship Id="rId1" Type="http://schemas.openxmlformats.org/officeDocument/2006/relationships/audio" Target="../media/audio70.wav"/><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jpeg"/><Relationship Id="rId9" Type="http://schemas.openxmlformats.org/officeDocument/2006/relationships/image" Target="../media/image141.gif"/></Relationships>
</file>

<file path=ppt/slides/_rels/slide41.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slideLayout" Target="../slideLayouts/slideLayout7.xml"/><Relationship Id="rId7" Type="http://schemas.openxmlformats.org/officeDocument/2006/relationships/image" Target="../media/image57.gif"/><Relationship Id="rId2" Type="http://schemas.openxmlformats.org/officeDocument/2006/relationships/audio" Target="../media/audio71.wav"/><Relationship Id="rId1" Type="http://schemas.openxmlformats.org/officeDocument/2006/relationships/audio" Target="../media/audio70.wav"/><Relationship Id="rId6" Type="http://schemas.openxmlformats.org/officeDocument/2006/relationships/image" Target="../media/image142.png"/><Relationship Id="rId11" Type="http://schemas.openxmlformats.org/officeDocument/2006/relationships/image" Target="../media/image141.gif"/><Relationship Id="rId5" Type="http://schemas.openxmlformats.org/officeDocument/2006/relationships/image" Target="../media/image138.jpeg"/><Relationship Id="rId10" Type="http://schemas.openxmlformats.org/officeDocument/2006/relationships/image" Target="../media/image7.png"/><Relationship Id="rId4" Type="http://schemas.openxmlformats.org/officeDocument/2006/relationships/notesSlide" Target="../notesSlides/notesSlide41.xml"/><Relationship Id="rId9" Type="http://schemas.openxmlformats.org/officeDocument/2006/relationships/image" Target="../media/image143.png"/></Relationships>
</file>

<file path=ppt/slides/_rels/slide42.xml.rels><?xml version="1.0" encoding="UTF-8" standalone="yes"?>
<Relationships xmlns="http://schemas.openxmlformats.org/package/2006/relationships"><Relationship Id="rId8" Type="http://schemas.openxmlformats.org/officeDocument/2006/relationships/image" Target="../media/image64.gif"/><Relationship Id="rId13" Type="http://schemas.openxmlformats.org/officeDocument/2006/relationships/image" Target="../media/image147.gif"/><Relationship Id="rId18" Type="http://schemas.openxmlformats.org/officeDocument/2006/relationships/image" Target="../media/image111.gif"/><Relationship Id="rId3" Type="http://schemas.openxmlformats.org/officeDocument/2006/relationships/audio" Target="../media/audio74.wav"/><Relationship Id="rId21" Type="http://schemas.openxmlformats.org/officeDocument/2006/relationships/image" Target="../media/image153.jpeg"/><Relationship Id="rId7" Type="http://schemas.openxmlformats.org/officeDocument/2006/relationships/notesSlide" Target="../notesSlides/notesSlide42.xml"/><Relationship Id="rId12" Type="http://schemas.openxmlformats.org/officeDocument/2006/relationships/image" Target="../media/image146.gif"/><Relationship Id="rId17" Type="http://schemas.openxmlformats.org/officeDocument/2006/relationships/image" Target="../media/image38.gif"/><Relationship Id="rId2" Type="http://schemas.openxmlformats.org/officeDocument/2006/relationships/audio" Target="../media/audio73.wav"/><Relationship Id="rId16" Type="http://schemas.openxmlformats.org/officeDocument/2006/relationships/image" Target="../media/image150.gif"/><Relationship Id="rId20" Type="http://schemas.openxmlformats.org/officeDocument/2006/relationships/image" Target="../media/image152.gif"/><Relationship Id="rId1" Type="http://schemas.openxmlformats.org/officeDocument/2006/relationships/audio" Target="../media/audio72.wav"/><Relationship Id="rId6" Type="http://schemas.openxmlformats.org/officeDocument/2006/relationships/slideLayout" Target="../slideLayouts/slideLayout7.xml"/><Relationship Id="rId11" Type="http://schemas.openxmlformats.org/officeDocument/2006/relationships/image" Target="../media/image145.jpeg"/><Relationship Id="rId5" Type="http://schemas.openxmlformats.org/officeDocument/2006/relationships/audio" Target="../media/audio76.wav"/><Relationship Id="rId15" Type="http://schemas.openxmlformats.org/officeDocument/2006/relationships/image" Target="../media/image149.jpeg"/><Relationship Id="rId10" Type="http://schemas.openxmlformats.org/officeDocument/2006/relationships/image" Target="../media/image12.jpeg"/><Relationship Id="rId19" Type="http://schemas.openxmlformats.org/officeDocument/2006/relationships/image" Target="../media/image151.png"/><Relationship Id="rId4" Type="http://schemas.openxmlformats.org/officeDocument/2006/relationships/audio" Target="../media/audio75.wav"/><Relationship Id="rId9" Type="http://schemas.openxmlformats.org/officeDocument/2006/relationships/image" Target="../media/image144.png"/><Relationship Id="rId14" Type="http://schemas.openxmlformats.org/officeDocument/2006/relationships/image" Target="../media/image148.jpeg"/></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43.xml"/><Relationship Id="rId13" Type="http://schemas.openxmlformats.org/officeDocument/2006/relationships/image" Target="../media/image156.gif"/><Relationship Id="rId18" Type="http://schemas.openxmlformats.org/officeDocument/2006/relationships/image" Target="../media/image159.gif"/><Relationship Id="rId3" Type="http://schemas.openxmlformats.org/officeDocument/2006/relationships/audio" Target="../media/audio78.wav"/><Relationship Id="rId21" Type="http://schemas.openxmlformats.org/officeDocument/2006/relationships/image" Target="../media/image162.gif"/><Relationship Id="rId7" Type="http://schemas.openxmlformats.org/officeDocument/2006/relationships/slideLayout" Target="../slideLayouts/slideLayout7.xml"/><Relationship Id="rId12" Type="http://schemas.openxmlformats.org/officeDocument/2006/relationships/image" Target="../media/image155.gif"/><Relationship Id="rId17" Type="http://schemas.openxmlformats.org/officeDocument/2006/relationships/image" Target="../media/image158.gif"/><Relationship Id="rId2" Type="http://schemas.openxmlformats.org/officeDocument/2006/relationships/audio" Target="../media/audio72.wav"/><Relationship Id="rId16" Type="http://schemas.openxmlformats.org/officeDocument/2006/relationships/image" Target="../media/image151.png"/><Relationship Id="rId20" Type="http://schemas.openxmlformats.org/officeDocument/2006/relationships/image" Target="../media/image161.png"/><Relationship Id="rId1" Type="http://schemas.openxmlformats.org/officeDocument/2006/relationships/audio" Target="../media/audio77.wav"/><Relationship Id="rId6" Type="http://schemas.openxmlformats.org/officeDocument/2006/relationships/audio" Target="../media/audio81.wav"/><Relationship Id="rId11" Type="http://schemas.openxmlformats.org/officeDocument/2006/relationships/image" Target="../media/image123.gif"/><Relationship Id="rId5" Type="http://schemas.openxmlformats.org/officeDocument/2006/relationships/audio" Target="../media/audio80.wav"/><Relationship Id="rId15" Type="http://schemas.openxmlformats.org/officeDocument/2006/relationships/image" Target="../media/image84.gif"/><Relationship Id="rId10" Type="http://schemas.openxmlformats.org/officeDocument/2006/relationships/image" Target="../media/image86.gif"/><Relationship Id="rId19" Type="http://schemas.openxmlformats.org/officeDocument/2006/relationships/image" Target="../media/image160.png"/><Relationship Id="rId4" Type="http://schemas.openxmlformats.org/officeDocument/2006/relationships/audio" Target="../media/audio79.wav"/><Relationship Id="rId9" Type="http://schemas.openxmlformats.org/officeDocument/2006/relationships/image" Target="../media/image154.jpeg"/><Relationship Id="rId14" Type="http://schemas.openxmlformats.org/officeDocument/2006/relationships/image" Target="../media/image157.gif"/><Relationship Id="rId22" Type="http://schemas.openxmlformats.org/officeDocument/2006/relationships/image" Target="../media/image163.png"/></Relationships>
</file>

<file path=ppt/slides/_rels/slide44.xml.rels><?xml version="1.0" encoding="UTF-8" standalone="yes"?>
<Relationships xmlns="http://schemas.openxmlformats.org/package/2006/relationships"><Relationship Id="rId8" Type="http://schemas.openxmlformats.org/officeDocument/2006/relationships/image" Target="../media/image86.gif"/><Relationship Id="rId13" Type="http://schemas.openxmlformats.org/officeDocument/2006/relationships/image" Target="../media/image128.png"/><Relationship Id="rId3" Type="http://schemas.openxmlformats.org/officeDocument/2006/relationships/slideLayout" Target="../slideLayouts/slideLayout7.xml"/><Relationship Id="rId7" Type="http://schemas.openxmlformats.org/officeDocument/2006/relationships/image" Target="../media/image57.gif"/><Relationship Id="rId12" Type="http://schemas.openxmlformats.org/officeDocument/2006/relationships/image" Target="../media/image165.jpeg"/><Relationship Id="rId2" Type="http://schemas.openxmlformats.org/officeDocument/2006/relationships/audio" Target="../media/audio82.wav"/><Relationship Id="rId1" Type="http://schemas.openxmlformats.org/officeDocument/2006/relationships/audio" Target="../media/audio39.wav"/><Relationship Id="rId6" Type="http://schemas.openxmlformats.org/officeDocument/2006/relationships/image" Target="../media/image85.gif"/><Relationship Id="rId11" Type="http://schemas.openxmlformats.org/officeDocument/2006/relationships/image" Target="../media/image7.png"/><Relationship Id="rId5" Type="http://schemas.openxmlformats.org/officeDocument/2006/relationships/audio" Target="../media/audio54.wav"/><Relationship Id="rId10" Type="http://schemas.openxmlformats.org/officeDocument/2006/relationships/image" Target="../media/image164.png"/><Relationship Id="rId4" Type="http://schemas.openxmlformats.org/officeDocument/2006/relationships/notesSlide" Target="../notesSlides/notesSlide44.xml"/><Relationship Id="rId9" Type="http://schemas.openxmlformats.org/officeDocument/2006/relationships/image" Target="../media/image123.gif"/></Relationships>
</file>

<file path=ppt/slides/_rels/slide45.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46.xml"/><Relationship Id="rId7" Type="http://schemas.openxmlformats.org/officeDocument/2006/relationships/image" Target="../media/image168.gif"/><Relationship Id="rId2" Type="http://schemas.openxmlformats.org/officeDocument/2006/relationships/slideLayout" Target="../slideLayouts/slideLayout7.xml"/><Relationship Id="rId1" Type="http://schemas.openxmlformats.org/officeDocument/2006/relationships/audio" Target="../media/audio83.wav"/><Relationship Id="rId6" Type="http://schemas.openxmlformats.org/officeDocument/2006/relationships/image" Target="../media/image108.gif"/><Relationship Id="rId5" Type="http://schemas.openxmlformats.org/officeDocument/2006/relationships/image" Target="../media/image167.png"/><Relationship Id="rId4" Type="http://schemas.openxmlformats.org/officeDocument/2006/relationships/image" Target="../media/image11.gif"/></Relationships>
</file>

<file path=ppt/slides/_rels/slide47.xml.rels><?xml version="1.0" encoding="UTF-8" standalone="yes"?>
<Relationships xmlns="http://schemas.openxmlformats.org/package/2006/relationships"><Relationship Id="rId3" Type="http://schemas.openxmlformats.org/officeDocument/2006/relationships/image" Target="../media/image108.gif"/><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9.jpe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3.png"/><Relationship Id="rId3" Type="http://schemas.openxmlformats.org/officeDocument/2006/relationships/audio" Target="../media/audio85.wav"/><Relationship Id="rId7" Type="http://schemas.openxmlformats.org/officeDocument/2006/relationships/image" Target="../media/image18.png"/><Relationship Id="rId12" Type="http://schemas.openxmlformats.org/officeDocument/2006/relationships/image" Target="../media/image172.gif"/><Relationship Id="rId2" Type="http://schemas.openxmlformats.org/officeDocument/2006/relationships/audio" Target="../media/audio84.wav"/><Relationship Id="rId1" Type="http://schemas.openxmlformats.org/officeDocument/2006/relationships/audio" Target="../media/audio43.wav"/><Relationship Id="rId6" Type="http://schemas.openxmlformats.org/officeDocument/2006/relationships/image" Target="../media/image123.gif"/><Relationship Id="rId11" Type="http://schemas.openxmlformats.org/officeDocument/2006/relationships/image" Target="../media/image171.png"/><Relationship Id="rId5" Type="http://schemas.openxmlformats.org/officeDocument/2006/relationships/notesSlide" Target="../notesSlides/notesSlide48.xml"/><Relationship Id="rId10" Type="http://schemas.openxmlformats.org/officeDocument/2006/relationships/image" Target="../media/image170.gif"/><Relationship Id="rId4" Type="http://schemas.openxmlformats.org/officeDocument/2006/relationships/slideLayout" Target="../slideLayouts/slideLayout7.xml"/><Relationship Id="rId9" Type="http://schemas.openxmlformats.org/officeDocument/2006/relationships/image" Target="../media/image85.gif"/></Relationships>
</file>

<file path=ppt/slides/_rels/slide49.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notesSlide" Target="../notesSlides/notesSlide49.xml"/><Relationship Id="rId7" Type="http://schemas.openxmlformats.org/officeDocument/2006/relationships/image" Target="../media/image176.png"/><Relationship Id="rId2" Type="http://schemas.openxmlformats.org/officeDocument/2006/relationships/slideLayout" Target="../slideLayouts/slideLayout7.xml"/><Relationship Id="rId1" Type="http://schemas.openxmlformats.org/officeDocument/2006/relationships/audio" Target="../media/audio86.wav"/><Relationship Id="rId6" Type="http://schemas.openxmlformats.org/officeDocument/2006/relationships/image" Target="../media/image175.png"/><Relationship Id="rId5" Type="http://schemas.openxmlformats.org/officeDocument/2006/relationships/image" Target="../media/image174.gif"/><Relationship Id="rId10" Type="http://schemas.openxmlformats.org/officeDocument/2006/relationships/image" Target="../media/image18.png"/><Relationship Id="rId4" Type="http://schemas.openxmlformats.org/officeDocument/2006/relationships/image" Target="../media/image117.gif"/><Relationship Id="rId9" Type="http://schemas.openxmlformats.org/officeDocument/2006/relationships/image" Target="../media/image178.gif"/></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8.wav"/><Relationship Id="rId7" Type="http://schemas.openxmlformats.org/officeDocument/2006/relationships/notesSlide" Target="../notesSlides/notesSlide5.xml"/><Relationship Id="rId2" Type="http://schemas.openxmlformats.org/officeDocument/2006/relationships/audio" Target="../media/audio7.wav"/><Relationship Id="rId1" Type="http://schemas.openxmlformats.org/officeDocument/2006/relationships/audio" Target="../media/audio6.wav"/><Relationship Id="rId6" Type="http://schemas.openxmlformats.org/officeDocument/2006/relationships/slideLayout" Target="../slideLayouts/slideLayout2.xml"/><Relationship Id="rId11" Type="http://schemas.openxmlformats.org/officeDocument/2006/relationships/image" Target="../media/image7.png"/><Relationship Id="rId5" Type="http://schemas.openxmlformats.org/officeDocument/2006/relationships/audio" Target="../media/audio10.wav"/><Relationship Id="rId10" Type="http://schemas.openxmlformats.org/officeDocument/2006/relationships/image" Target="../media/image17.jpeg"/><Relationship Id="rId4" Type="http://schemas.openxmlformats.org/officeDocument/2006/relationships/audio" Target="../media/audio9.wav"/><Relationship Id="rId9" Type="http://schemas.openxmlformats.org/officeDocument/2006/relationships/image" Target="../media/image16.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audio" Target="../media/audio87.wav"/><Relationship Id="rId5" Type="http://schemas.openxmlformats.org/officeDocument/2006/relationships/image" Target="../media/image18.png"/><Relationship Id="rId4" Type="http://schemas.openxmlformats.org/officeDocument/2006/relationships/image" Target="../media/image141.gi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audio" Target="../media/audio70.wav"/><Relationship Id="rId6" Type="http://schemas.openxmlformats.org/officeDocument/2006/relationships/image" Target="../media/image84.gif"/><Relationship Id="rId5" Type="http://schemas.openxmlformats.org/officeDocument/2006/relationships/image" Target="../media/image18.png"/><Relationship Id="rId4" Type="http://schemas.openxmlformats.org/officeDocument/2006/relationships/image" Target="../media/image82.gi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audio" Target="../media/audio70.wav"/><Relationship Id="rId6" Type="http://schemas.openxmlformats.org/officeDocument/2006/relationships/image" Target="../media/image18.png"/><Relationship Id="rId5" Type="http://schemas.openxmlformats.org/officeDocument/2006/relationships/image" Target="../media/image86.gif"/><Relationship Id="rId4" Type="http://schemas.openxmlformats.org/officeDocument/2006/relationships/image" Target="../media/image108.gi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media/audio67.wav"/><Relationship Id="rId6" Type="http://schemas.openxmlformats.org/officeDocument/2006/relationships/image" Target="../media/image86.gif"/><Relationship Id="rId5" Type="http://schemas.openxmlformats.org/officeDocument/2006/relationships/image" Target="../media/image63.gif"/><Relationship Id="rId4" Type="http://schemas.openxmlformats.org/officeDocument/2006/relationships/image" Target="../media/image17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audio" Target="../media/audio88.wav"/><Relationship Id="rId6" Type="http://schemas.openxmlformats.org/officeDocument/2006/relationships/image" Target="../media/image18.png"/><Relationship Id="rId5" Type="http://schemas.openxmlformats.org/officeDocument/2006/relationships/image" Target="../media/image181.gif"/><Relationship Id="rId4" Type="http://schemas.openxmlformats.org/officeDocument/2006/relationships/image" Target="../media/image180.png"/></Relationships>
</file>

<file path=ppt/slides/_rels/slide56.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57.gi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audio" Target="../media/audio40.wav"/><Relationship Id="rId6" Type="http://schemas.openxmlformats.org/officeDocument/2006/relationships/image" Target="../media/image57.gif"/><Relationship Id="rId5" Type="http://schemas.openxmlformats.org/officeDocument/2006/relationships/image" Target="../media/image134.png"/><Relationship Id="rId4" Type="http://schemas.openxmlformats.org/officeDocument/2006/relationships/audio" Target="../media/audio89.wav"/></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183.gif"/><Relationship Id="rId2" Type="http://schemas.openxmlformats.org/officeDocument/2006/relationships/slideLayout" Target="../slideLayouts/slideLayout2.xml"/><Relationship Id="rId1" Type="http://schemas.openxmlformats.org/officeDocument/2006/relationships/audio" Target="../media/audio84.wav"/><Relationship Id="rId6" Type="http://schemas.openxmlformats.org/officeDocument/2006/relationships/image" Target="../media/image71.jpeg"/><Relationship Id="rId5" Type="http://schemas.openxmlformats.org/officeDocument/2006/relationships/image" Target="../media/image7.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3.wav"/><Relationship Id="rId7" Type="http://schemas.openxmlformats.org/officeDocument/2006/relationships/image" Target="../media/image10.jpeg"/><Relationship Id="rId2" Type="http://schemas.openxmlformats.org/officeDocument/2006/relationships/audio" Target="../media/audio12.wav"/><Relationship Id="rId1" Type="http://schemas.openxmlformats.org/officeDocument/2006/relationships/audio" Target="../media/audio11.wav"/><Relationship Id="rId6" Type="http://schemas.openxmlformats.org/officeDocument/2006/relationships/notesSlide" Target="../notesSlides/notesSlide6.xml"/><Relationship Id="rId11" Type="http://schemas.openxmlformats.org/officeDocument/2006/relationships/image" Target="../media/image20.jpeg"/><Relationship Id="rId5" Type="http://schemas.openxmlformats.org/officeDocument/2006/relationships/slideLayout" Target="../slideLayouts/slideLayout2.xml"/><Relationship Id="rId10" Type="http://schemas.openxmlformats.org/officeDocument/2006/relationships/image" Target="../media/image19.png"/><Relationship Id="rId4" Type="http://schemas.openxmlformats.org/officeDocument/2006/relationships/audio" Target="../media/audio14.wav"/><Relationship Id="rId9"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image" Target="../media/image39.gif"/></Relationships>
</file>

<file path=ppt/slides/_rels/slide61.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85.jpeg"/></Relationships>
</file>

<file path=ppt/slides/_rels/slide62.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84.png"/><Relationship Id="rId7" Type="http://schemas.openxmlformats.org/officeDocument/2006/relationships/image" Target="../media/image189.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188.png"/><Relationship Id="rId11" Type="http://schemas.openxmlformats.org/officeDocument/2006/relationships/image" Target="../media/image191.png"/><Relationship Id="rId5" Type="http://schemas.openxmlformats.org/officeDocument/2006/relationships/image" Target="../media/image187.png"/><Relationship Id="rId10" Type="http://schemas.openxmlformats.org/officeDocument/2006/relationships/image" Target="../media/image12.jpeg"/><Relationship Id="rId4" Type="http://schemas.openxmlformats.org/officeDocument/2006/relationships/image" Target="../media/image186.jpeg"/><Relationship Id="rId9" Type="http://schemas.openxmlformats.org/officeDocument/2006/relationships/image" Target="../media/image190.png"/></Relationships>
</file>

<file path=ppt/slides/_rels/slide6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jpeg"/></Relationships>
</file>

<file path=ppt/slides/_rels/slide64.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95.gi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22.jpeg"/><Relationship Id="rId2" Type="http://schemas.openxmlformats.org/officeDocument/2006/relationships/audio" Target="../media/audio3.wav"/><Relationship Id="rId1" Type="http://schemas.openxmlformats.org/officeDocument/2006/relationships/audio" Target="../media/audio15.wav"/><Relationship Id="rId6" Type="http://schemas.openxmlformats.org/officeDocument/2006/relationships/image" Target="../media/image21.jpeg"/><Relationship Id="rId5" Type="http://schemas.openxmlformats.org/officeDocument/2006/relationships/notesSlide" Target="../notesSlides/notesSlide7.xml"/><Relationship Id="rId4"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96.gif"/><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97.gif"/></Relationships>
</file>

<file path=ppt/slides/_rels/slide73.xml.rels><?xml version="1.0" encoding="UTF-8" standalone="yes"?>
<Relationships xmlns="http://schemas.openxmlformats.org/package/2006/relationships"><Relationship Id="rId3" Type="http://schemas.openxmlformats.org/officeDocument/2006/relationships/image" Target="../media/image198.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99.gif"/></Relationships>
</file>

<file path=ppt/slides/_rels/slide74.xml.rels><?xml version="1.0" encoding="UTF-8" standalone="yes"?>
<Relationships xmlns="http://schemas.openxmlformats.org/package/2006/relationships"><Relationship Id="rId3" Type="http://schemas.openxmlformats.org/officeDocument/2006/relationships/image" Target="../media/image200.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01.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29.gif"/><Relationship Id="rId3" Type="http://schemas.openxmlformats.org/officeDocument/2006/relationships/slideLayout" Target="../slideLayouts/slideLayout2.xml"/><Relationship Id="rId7" Type="http://schemas.openxmlformats.org/officeDocument/2006/relationships/image" Target="../media/image25.gif"/><Relationship Id="rId12" Type="http://schemas.openxmlformats.org/officeDocument/2006/relationships/image" Target="../media/image28.png"/><Relationship Id="rId2" Type="http://schemas.openxmlformats.org/officeDocument/2006/relationships/audio" Target="../media/audio17.wav"/><Relationship Id="rId1" Type="http://schemas.openxmlformats.org/officeDocument/2006/relationships/audio" Target="../media/audio16.wav"/><Relationship Id="rId6" Type="http://schemas.openxmlformats.org/officeDocument/2006/relationships/image" Target="../media/image24.gif"/><Relationship Id="rId11" Type="http://schemas.openxmlformats.org/officeDocument/2006/relationships/image" Target="../media/image7.png"/><Relationship Id="rId5" Type="http://schemas.openxmlformats.org/officeDocument/2006/relationships/image" Target="../media/image23.gif"/><Relationship Id="rId10" Type="http://schemas.openxmlformats.org/officeDocument/2006/relationships/image" Target="../media/image18.png"/><Relationship Id="rId4" Type="http://schemas.openxmlformats.org/officeDocument/2006/relationships/notesSlide" Target="../notesSlides/notesSlide9.xml"/><Relationship Id="rId9" Type="http://schemas.openxmlformats.org/officeDocument/2006/relationships/image" Target="../media/image27.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99FF">
            <a:alpha val="50195"/>
          </a:srgbClr>
        </a:solidFill>
        <a:effectLst/>
      </p:bgPr>
    </p:bg>
    <p:spTree>
      <p:nvGrpSpPr>
        <p:cNvPr id="1" name=""/>
        <p:cNvGrpSpPr/>
        <p:nvPr/>
      </p:nvGrpSpPr>
      <p:grpSpPr>
        <a:xfrm>
          <a:off x="0" y="0"/>
          <a:ext cx="0" cy="0"/>
          <a:chOff x="0" y="0"/>
          <a:chExt cx="0" cy="0"/>
        </a:xfrm>
      </p:grpSpPr>
      <p:sp>
        <p:nvSpPr>
          <p:cNvPr id="5122" name="WordArt 114"/>
          <p:cNvSpPr>
            <a:spLocks noChangeArrowheads="1" noChangeShapeType="1" noTextEdit="1"/>
          </p:cNvSpPr>
          <p:nvPr/>
        </p:nvSpPr>
        <p:spPr bwMode="auto">
          <a:xfrm>
            <a:off x="533400" y="5791200"/>
            <a:ext cx="8001000" cy="762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kern="10" dirty="0">
                <a:ln w="12700">
                  <a:solidFill>
                    <a:srgbClr val="000000"/>
                  </a:solidFill>
                  <a:round/>
                  <a:headEnd/>
                  <a:tailEnd/>
                </a:ln>
                <a:solidFill>
                  <a:srgbClr val="FF0000"/>
                </a:solidFill>
                <a:effectLst>
                  <a:outerShdw blurRad="50800" dist="38100" dir="2700000" algn="tl" rotWithShape="0">
                    <a:prstClr val="black">
                      <a:alpha val="40000"/>
                    </a:prstClr>
                  </a:outerShdw>
                </a:effectLst>
                <a:latin typeface="Arial Black"/>
              </a:rPr>
              <a:t>Schools of Economic Thought</a:t>
            </a:r>
          </a:p>
        </p:txBody>
      </p:sp>
      <p:pic>
        <p:nvPicPr>
          <p:cNvPr id="5123" name="Picture 2" descr="http://www.gifworks.com/queue/32886417_29869.gif"/>
          <p:cNvPicPr>
            <a:picLocks noChangeAspect="1" noChangeArrowheads="1" noCrop="1"/>
          </p:cNvPicPr>
          <p:nvPr/>
        </p:nvPicPr>
        <p:blipFill>
          <a:blip r:embed="rId3"/>
          <a:srcRect/>
          <a:stretch>
            <a:fillRect/>
          </a:stretch>
        </p:blipFill>
        <p:spPr bwMode="auto">
          <a:xfrm>
            <a:off x="2438400" y="285750"/>
            <a:ext cx="4267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bridge in Canada.jpg"/>
          <p:cNvPicPr>
            <a:picLocks noChangeAspect="1"/>
          </p:cNvPicPr>
          <p:nvPr/>
        </p:nvPicPr>
        <p:blipFill>
          <a:blip r:embed="rId6">
            <a:clrChange>
              <a:clrFrom>
                <a:srgbClr val="FEFCFD"/>
              </a:clrFrom>
              <a:clrTo>
                <a:srgbClr val="FEFCFD">
                  <a:alpha val="0"/>
                </a:srgbClr>
              </a:clrTo>
            </a:clrChange>
          </a:blip>
          <a:srcRect/>
          <a:stretch>
            <a:fillRect/>
          </a:stretch>
        </p:blipFill>
        <p:spPr bwMode="auto">
          <a:xfrm>
            <a:off x="-7938" y="-30163"/>
            <a:ext cx="9209088" cy="5494338"/>
          </a:xfrm>
          <a:prstGeom prst="rect">
            <a:avLst/>
          </a:prstGeom>
          <a:noFill/>
          <a:ln w="9525">
            <a:noFill/>
            <a:miter lim="800000"/>
            <a:headEnd/>
            <a:tailEnd/>
          </a:ln>
        </p:spPr>
      </p:pic>
      <p:sp>
        <p:nvSpPr>
          <p:cNvPr id="7" name="Rectangle 6"/>
          <p:cNvSpPr/>
          <p:nvPr/>
        </p:nvSpPr>
        <p:spPr bwMode="auto">
          <a:xfrm>
            <a:off x="0" y="5381625"/>
            <a:ext cx="9144000" cy="1476375"/>
          </a:xfrm>
          <a:prstGeom prst="rect">
            <a:avLst/>
          </a:prstGeom>
          <a:blipFill>
            <a:blip r:embed="rId7" cstate="print"/>
            <a:tile tx="0" ty="0" sx="100000" sy="100000" flip="none" algn="tl"/>
          </a:blipFill>
          <a:ln w="76200" cap="flat" cmpd="sng" algn="ctr">
            <a:noFill/>
            <a:prstDash val="solid"/>
            <a:round/>
            <a:headEnd type="none" w="med" len="med"/>
            <a:tailEnd type="stealth" w="med" len="med"/>
          </a:ln>
          <a:effectLst/>
        </p:spPr>
        <p:txBody>
          <a:bodyPr/>
          <a:lstStyle/>
          <a:p>
            <a:pPr algn="ctr" fontAlgn="auto">
              <a:spcBef>
                <a:spcPts val="0"/>
              </a:spcBef>
              <a:spcAft>
                <a:spcPts val="0"/>
              </a:spcAft>
              <a:defRPr/>
            </a:pPr>
            <a:r>
              <a:rPr lang="en-US" sz="2000" b="1" dirty="0">
                <a:solidFill>
                  <a:srgbClr val="000066"/>
                </a:solidFill>
                <a:latin typeface="Arial Black" pitchFamily="34" charset="0"/>
                <a:cs typeface="+mn-cs"/>
              </a:rPr>
              <a:t>Canadian Bridge [“</a:t>
            </a:r>
            <a:r>
              <a:rPr lang="en-US" sz="2000" b="1">
                <a:solidFill>
                  <a:srgbClr val="000066"/>
                </a:solidFill>
                <a:latin typeface="Arial Black" pitchFamily="34" charset="0"/>
                <a:cs typeface="+mn-cs"/>
              </a:rPr>
              <a:t>Hoof Bridge”]</a:t>
            </a:r>
            <a:endParaRPr lang="en-US" sz="2000" b="1" dirty="0">
              <a:solidFill>
                <a:srgbClr val="000066"/>
              </a:solidFill>
              <a:latin typeface="Arial Black" pitchFamily="34" charset="0"/>
              <a:cs typeface="+mn-cs"/>
            </a:endParaRPr>
          </a:p>
          <a:p>
            <a:pPr fontAlgn="auto">
              <a:spcBef>
                <a:spcPts val="0"/>
              </a:spcBef>
              <a:spcAft>
                <a:spcPts val="0"/>
              </a:spcAft>
              <a:defRPr/>
            </a:pPr>
            <a:r>
              <a:rPr lang="en-US" sz="1600" dirty="0">
                <a:solidFill>
                  <a:srgbClr val="000000"/>
                </a:solidFill>
                <a:latin typeface="Arial" pitchFamily="34" charset="0"/>
                <a:cs typeface="Arial" pitchFamily="34" charset="0"/>
              </a:rPr>
              <a:t>They had to build the animals (especially the </a:t>
            </a: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elk</a:t>
            </a:r>
            <a:r>
              <a:rPr lang="en-US" sz="1600" dirty="0">
                <a:solidFill>
                  <a:srgbClr val="000000"/>
                </a:solidFill>
                <a:latin typeface="Arial" pitchFamily="34" charset="0"/>
                <a:cs typeface="Arial" pitchFamily="34" charset="0"/>
              </a:rPr>
              <a:t>) </a:t>
            </a: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their own crossing </a:t>
            </a:r>
            <a:r>
              <a:rPr lang="en-US" sz="1600" dirty="0">
                <a:solidFill>
                  <a:srgbClr val="000000"/>
                </a:solidFill>
                <a:latin typeface="Arial" pitchFamily="34" charset="0"/>
                <a:cs typeface="Arial" pitchFamily="34" charset="0"/>
              </a:rPr>
              <a:t>because that was where   the </a:t>
            </a: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natural crossing </a:t>
            </a:r>
            <a:r>
              <a:rPr lang="en-US" sz="1600" dirty="0">
                <a:solidFill>
                  <a:srgbClr val="000000"/>
                </a:solidFill>
                <a:latin typeface="Arial" pitchFamily="34" charset="0"/>
                <a:cs typeface="Arial" pitchFamily="34" charset="0"/>
              </a:rPr>
              <a:t>was and after the highway was built there were </a:t>
            </a: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too many accidents</a:t>
            </a:r>
            <a:r>
              <a:rPr lang="en-US" sz="1600" dirty="0">
                <a:solidFill>
                  <a:srgbClr val="000000"/>
                </a:solidFill>
                <a:latin typeface="Arial" pitchFamily="34" charset="0"/>
                <a:cs typeface="Arial" pitchFamily="34" charset="0"/>
              </a:rPr>
              <a:t>. </a:t>
            </a:r>
          </a:p>
          <a:p>
            <a:pPr fontAlgn="auto">
              <a:spcBef>
                <a:spcPts val="0"/>
              </a:spcBef>
              <a:spcAft>
                <a:spcPts val="0"/>
              </a:spcAft>
              <a:defRPr/>
            </a:pPr>
            <a:r>
              <a:rPr lang="en-US" sz="1600" dirty="0">
                <a:solidFill>
                  <a:srgbClr val="000000"/>
                </a:solidFill>
                <a:latin typeface="Arial" pitchFamily="34" charset="0"/>
                <a:cs typeface="Arial" pitchFamily="34" charset="0"/>
              </a:rPr>
              <a:t>It didn’t take the animals long to learn that this was </a:t>
            </a: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their very own bridge</a:t>
            </a:r>
            <a:r>
              <a:rPr lang="en-US" sz="1600" dirty="0">
                <a:solidFill>
                  <a:srgbClr val="000000"/>
                </a:solidFill>
                <a:latin typeface="Arial" pitchFamily="34" charset="0"/>
                <a:cs typeface="Arial" pitchFamily="34" charset="0"/>
              </a:rPr>
              <a:t>!</a:t>
            </a:r>
          </a:p>
          <a:p>
            <a:pPr fontAlgn="auto">
              <a:spcBef>
                <a:spcPts val="0"/>
              </a:spcBef>
              <a:spcAft>
                <a:spcPts val="0"/>
              </a:spcAft>
              <a:defRPr/>
            </a:pPr>
            <a:r>
              <a:rPr lang="en-US" sz="1600" dirty="0">
                <a:solidFill>
                  <a:srgbClr val="000000"/>
                </a:solidFill>
                <a:latin typeface="Arial" pitchFamily="34" charset="0"/>
                <a:cs typeface="Arial" pitchFamily="34" charset="0"/>
              </a:rPr>
              <a:t>And you have some people saying </a:t>
            </a: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“animals are stupid”</a:t>
            </a:r>
            <a:r>
              <a:rPr lang="en-US" sz="1600" dirty="0">
                <a:latin typeface="Arial" pitchFamily="34" charset="0"/>
                <a:cs typeface="Arial" pitchFamily="34" charset="0"/>
              </a:rPr>
              <a:t>.</a:t>
            </a: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600" dirty="0">
                <a:solidFill>
                  <a:srgbClr val="000000"/>
                </a:solidFill>
                <a:latin typeface="Arial" pitchFamily="34" charset="0"/>
                <a:cs typeface="Arial" pitchFamily="34" charset="0"/>
              </a:rPr>
              <a:t>Let’s reconsider that. </a:t>
            </a:r>
          </a:p>
        </p:txBody>
      </p:sp>
      <p:pic>
        <p:nvPicPr>
          <p:cNvPr id="37898" name="Picture 10" descr="32437336_16515"/>
          <p:cNvPicPr>
            <a:picLocks noChangeAspect="1" noChangeArrowheads="1" noCrop="1"/>
          </p:cNvPicPr>
          <p:nvPr/>
        </p:nvPicPr>
        <p:blipFill>
          <a:blip r:embed="rId8"/>
          <a:srcRect/>
          <a:stretch>
            <a:fillRect/>
          </a:stretch>
        </p:blipFill>
        <p:spPr bwMode="auto">
          <a:xfrm flipH="1">
            <a:off x="9094788" y="2971800"/>
            <a:ext cx="893762" cy="944563"/>
          </a:xfrm>
          <a:prstGeom prst="rect">
            <a:avLst/>
          </a:prstGeom>
          <a:noFill/>
          <a:ln w="9525">
            <a:noFill/>
            <a:miter lim="800000"/>
            <a:headEnd/>
            <a:tailEnd/>
          </a:ln>
        </p:spPr>
      </p:pic>
      <p:pic>
        <p:nvPicPr>
          <p:cNvPr id="37901" name="Picture 13" descr="41869262_17229"/>
          <p:cNvPicPr>
            <a:picLocks noChangeAspect="1" noChangeArrowheads="1" noCrop="1"/>
          </p:cNvPicPr>
          <p:nvPr/>
        </p:nvPicPr>
        <p:blipFill>
          <a:blip r:embed="rId9">
            <a:clrChange>
              <a:clrFrom>
                <a:srgbClr val="FFFFFF"/>
              </a:clrFrom>
              <a:clrTo>
                <a:srgbClr val="FFFFFF">
                  <a:alpha val="0"/>
                </a:srgbClr>
              </a:clrTo>
            </a:clrChange>
          </a:blip>
          <a:srcRect/>
          <a:stretch>
            <a:fillRect/>
          </a:stretch>
        </p:blipFill>
        <p:spPr bwMode="auto">
          <a:xfrm rot="21364766" flipH="1">
            <a:off x="2549525" y="3489325"/>
            <a:ext cx="1011238" cy="752475"/>
          </a:xfrm>
          <a:prstGeom prst="rect">
            <a:avLst/>
          </a:prstGeom>
          <a:noFill/>
          <a:ln w="9525">
            <a:noFill/>
            <a:miter lim="800000"/>
            <a:headEnd/>
            <a:tailEnd/>
          </a:ln>
        </p:spPr>
      </p:pic>
      <p:pic>
        <p:nvPicPr>
          <p:cNvPr id="37902" name="Picture 14" descr="32437336_16515"/>
          <p:cNvPicPr>
            <a:picLocks noChangeAspect="1" noChangeArrowheads="1" noCrop="1"/>
          </p:cNvPicPr>
          <p:nvPr/>
        </p:nvPicPr>
        <p:blipFill>
          <a:blip r:embed="rId8"/>
          <a:srcRect/>
          <a:stretch>
            <a:fillRect/>
          </a:stretch>
        </p:blipFill>
        <p:spPr bwMode="auto">
          <a:xfrm flipH="1">
            <a:off x="9144000" y="2438400"/>
            <a:ext cx="990600" cy="9826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7901"/>
                                        </p:tgtEl>
                                        <p:attrNameLst>
                                          <p:attrName>style.visibility</p:attrName>
                                        </p:attrNameLst>
                                      </p:cBhvr>
                                      <p:to>
                                        <p:strVal val="visible"/>
                                      </p:to>
                                    </p:set>
                                    <p:animEffect transition="in" filter="dissolve">
                                      <p:cBhvr>
                                        <p:cTn id="13" dur="500"/>
                                        <p:tgtEl>
                                          <p:spTgt spid="37901"/>
                                        </p:tgtEl>
                                      </p:cBhvr>
                                    </p:animEffect>
                                  </p:childTnLst>
                                </p:cTn>
                              </p:par>
                            </p:childTnLst>
                          </p:cTn>
                        </p:par>
                        <p:par>
                          <p:cTn id="14" fill="hold" nodeType="afterGroup">
                            <p:stCondLst>
                              <p:cond delay="500"/>
                            </p:stCondLst>
                            <p:childTnLst>
                              <p:par>
                                <p:cTn id="15" presetID="51" presetClass="path" presetSubtype="0" accel="50000" decel="50000" fill="hold" nodeType="afterEffect">
                                  <p:stCondLst>
                                    <p:cond delay="0"/>
                                  </p:stCondLst>
                                  <p:childTnLst>
                                    <p:animMotion origin="layout" path="M -2.77778E-6 -4.90632E-6 L -0.09271 0.05598 C -0.10173 0.07472 -0.2309 0.18067 -0.25972 0.20611 C -0.25972 0.23919 -0.55885 0.19362 -0.54982 0.21236 L -1.09826 0.14689 " pathEditMode="relative" rAng="0" ptsTypes="FffFF">
                                      <p:cBhvr>
                                        <p:cTn id="16" dur="5000" fill="hold"/>
                                        <p:tgtEl>
                                          <p:spTgt spid="37898"/>
                                        </p:tgtEl>
                                        <p:attrNameLst>
                                          <p:attrName>ppt_x</p:attrName>
                                          <p:attrName>ppt_y</p:attrName>
                                        </p:attrNameLst>
                                      </p:cBhvr>
                                      <p:rCtr x="-54900" y="12000"/>
                                    </p:animMotion>
                                  </p:childTnLst>
                                  <p:subTnLst>
                                    <p:audio>
                                      <p:cMediaNode>
                                        <p:cTn display="0" masterRel="sameClick">
                                          <p:stCondLst>
                                            <p:cond evt="begin" delay="0">
                                              <p:tn val="15"/>
                                            </p:cond>
                                          </p:stCondLst>
                                          <p:endCondLst>
                                            <p:cond evt="onStopAudio" delay="0">
                                              <p:tgtEl>
                                                <p:sldTgt/>
                                              </p:tgtEl>
                                            </p:cond>
                                          </p:endCondLst>
                                        </p:cTn>
                                        <p:tgtEl>
                                          <p:sndTgt r:embed="rId3" name="deer.wav"/>
                                        </p:tgtEl>
                                      </p:cMediaNode>
                                    </p:audio>
                                  </p:subTnLst>
                                </p:cTn>
                              </p:par>
                              <p:par>
                                <p:cTn id="17" presetID="44" presetClass="path" presetSubtype="0" accel="50000" decel="50000" fill="hold" nodeType="withEffect">
                                  <p:stCondLst>
                                    <p:cond delay="0"/>
                                  </p:stCondLst>
                                  <p:childTnLst>
                                    <p:animMotion origin="layout" path="M 3.61111E-6 3.74508E-6 L 0.08437 0.09067 C 0.09843 0.07865 0.13698 0.00809 0.15885 0.00809 C 0.18385 0.00809 0.32326 0.01966 0.33732 0.03169 L 0.38507 0.19199 L 0.76041 0.31459 " pathEditMode="relative" rAng="0" ptsTypes="FffFAF">
                                      <p:cBhvr>
                                        <p:cTn id="18" dur="5000" fill="hold"/>
                                        <p:tgtEl>
                                          <p:spTgt spid="37901"/>
                                        </p:tgtEl>
                                        <p:attrNameLst>
                                          <p:attrName>ppt_x</p:attrName>
                                          <p:attrName>ppt_y</p:attrName>
                                        </p:attrNameLst>
                                      </p:cBhvr>
                                      <p:rCtr x="38000" y="15700"/>
                                    </p:animMotion>
                                  </p:childTnLst>
                                  <p:subTnLst>
                                    <p:audio>
                                      <p:cMediaNode>
                                        <p:cTn display="0" masterRel="sameClick">
                                          <p:stCondLst>
                                            <p:cond evt="begin" delay="0">
                                              <p:tn val="17"/>
                                            </p:cond>
                                          </p:stCondLst>
                                          <p:endCondLst>
                                            <p:cond evt="onStopAudio" delay="0">
                                              <p:tgtEl>
                                                <p:sldTgt/>
                                              </p:tgtEl>
                                            </p:cond>
                                          </p:endCondLst>
                                        </p:cTn>
                                        <p:tgtEl>
                                          <p:sndTgt r:embed="rId4" name="auto drives by.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5" presetClass="path" presetSubtype="0" accel="50000" decel="50000" fill="hold" nodeType="clickEffect">
                                  <p:stCondLst>
                                    <p:cond delay="0"/>
                                  </p:stCondLst>
                                  <p:childTnLst>
                                    <p:animMotion origin="layout" path="M 3.33333E-6 0.01248 L -1.11042 -0.01919 " pathEditMode="relative" rAng="0" ptsTypes="AA">
                                      <p:cBhvr>
                                        <p:cTn id="28" dur="5000" fill="hold"/>
                                        <p:tgtEl>
                                          <p:spTgt spid="37902"/>
                                        </p:tgtEl>
                                        <p:attrNameLst>
                                          <p:attrName>ppt_x</p:attrName>
                                          <p:attrName>ppt_y</p:attrName>
                                        </p:attrNameLst>
                                      </p:cBhvr>
                                      <p:rCtr x="-55500" y="-1600"/>
                                    </p:animMotion>
                                  </p:childTnLst>
                                  <p:subTnLst>
                                    <p:audio>
                                      <p:cMediaNode>
                                        <p:cTn display="0" masterRel="sameClick">
                                          <p:stCondLst>
                                            <p:cond evt="begin" delay="0">
                                              <p:tn val="27"/>
                                            </p:cond>
                                          </p:stCondLst>
                                          <p:endCondLst>
                                            <p:cond evt="onStopAudio" delay="0">
                                              <p:tgtEl>
                                                <p:sldTgt/>
                                              </p:tgtEl>
                                            </p:cond>
                                          </p:endCondLst>
                                        </p:cTn>
                                        <p:tgtEl>
                                          <p:sndTgt r:embed="rId5" name="dear 2.wav"/>
                                        </p:tgtEl>
                                      </p:cMediaNode>
                                    </p:audio>
                                  </p:subTnLst>
                                </p:cTn>
                              </p:par>
                            </p:childTnLst>
                          </p:cTn>
                        </p:par>
                        <p:par>
                          <p:cTn id="29" fill="hold" nodeType="afterGroup">
                            <p:stCondLst>
                              <p:cond delay="5000"/>
                            </p:stCondLst>
                            <p:childTnLst>
                              <p:par>
                                <p:cTn id="30" presetID="23" presetClass="entr" presetSubtype="16" fill="hold" nodeType="after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p:cTn id="3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99FF">
            <a:alpha val="56078"/>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019800"/>
          </a:xfrm>
        </p:spPr>
        <p:txBody>
          <a:bodyPr/>
          <a:lstStyle/>
          <a:p>
            <a:pPr>
              <a:buFont typeface="Arial" pitchFamily="34" charset="0"/>
              <a:buChar char="•"/>
              <a:defRPr/>
            </a:pPr>
            <a:r>
              <a:rPr lang="en-US" b="1" dirty="0" smtClean="0">
                <a:latin typeface="Arial" pitchFamily="34" charset="0"/>
                <a:cs typeface="Arial" pitchFamily="34" charset="0"/>
              </a:rPr>
              <a:t>Most economists are </a:t>
            </a:r>
            <a:r>
              <a:rPr lang="en-US"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“mainstream economists”</a:t>
            </a:r>
            <a:r>
              <a:rPr lang="en-US" b="1" dirty="0" smtClean="0">
                <a:latin typeface="Arial" pitchFamily="34" charset="0"/>
                <a:cs typeface="Arial" pitchFamily="34" charset="0"/>
              </a:rPr>
              <a:t>, also called </a:t>
            </a:r>
            <a:r>
              <a:rPr lang="en-US"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“New Keynesian” </a:t>
            </a:r>
            <a:r>
              <a:rPr lang="en-US" b="1" dirty="0" smtClean="0">
                <a:latin typeface="Arial" pitchFamily="34" charset="0"/>
                <a:cs typeface="Arial" pitchFamily="34" charset="0"/>
              </a:rPr>
              <a:t>as they are Keynesian based believing fiscal and monetary policy impact the economy.</a:t>
            </a:r>
          </a:p>
          <a:p>
            <a:pPr>
              <a:buFont typeface="Arial" pitchFamily="34" charset="0"/>
              <a:buChar char="•"/>
              <a:defRPr/>
            </a:pPr>
            <a:r>
              <a:rPr lang="en-US" b="1" dirty="0" smtClean="0">
                <a:latin typeface="Arial" pitchFamily="34" charset="0"/>
                <a:cs typeface="Arial" pitchFamily="34" charset="0"/>
              </a:rPr>
              <a:t>However each school has contributed to macroeconomics. The following slide points out their </a:t>
            </a:r>
            <a:r>
              <a:rPr lang="en-US"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contributions</a:t>
            </a:r>
            <a:r>
              <a:rPr lang="en-US" b="1" dirty="0" smtClean="0">
                <a:latin typeface="Arial" pitchFamily="34" charset="0"/>
                <a:cs typeface="Arial" pitchFamily="34" charset="0"/>
              </a:rPr>
              <a:t> or how they have </a:t>
            </a:r>
            <a:r>
              <a:rPr lang="en-US"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influenced macroeconomics</a:t>
            </a:r>
            <a:r>
              <a:rPr lang="en-US" b="1" dirty="0" smtClean="0">
                <a:latin typeface="Arial" pitchFamily="34" charset="0"/>
                <a:cs typeface="Arial" pitchFamily="34" charset="0"/>
              </a:rPr>
              <a:t>.</a:t>
            </a:r>
          </a:p>
          <a:p>
            <a:pPr>
              <a:buFont typeface="Arial" pitchFamily="34" charset="0"/>
              <a:buChar char="•"/>
              <a:defRPr/>
            </a:pPr>
            <a:r>
              <a:rPr lang="en-US" b="1" dirty="0" smtClean="0">
                <a:latin typeface="Arial" pitchFamily="34" charset="0"/>
                <a:cs typeface="Arial" pitchFamily="34" charset="0"/>
              </a:rPr>
              <a:t>It is basically the </a:t>
            </a:r>
            <a:r>
              <a:rPr lang="en-US"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Keynesians</a:t>
            </a:r>
            <a:r>
              <a:rPr lang="en-US" b="1" dirty="0" smtClean="0">
                <a:latin typeface="Arial" pitchFamily="34" charset="0"/>
                <a:cs typeface="Arial" pitchFamily="34" charset="0"/>
              </a:rPr>
              <a:t> v. the </a:t>
            </a:r>
            <a:r>
              <a:rPr lang="en-US"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Classicals</a:t>
            </a:r>
            <a:r>
              <a:rPr lang="en-US" b="1" dirty="0" smtClean="0">
                <a:latin typeface="Arial" pitchFamily="34" charset="0"/>
                <a:cs typeface="Arial" pitchFamily="34" charset="0"/>
              </a:rPr>
              <a:t> and </a:t>
            </a: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New </a:t>
            </a:r>
            <a:r>
              <a:rPr lang="en-US"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Classicals</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88451" name="mone1744.wav">
            <a:hlinkClick r:id="" action="ppaction://media"/>
          </p:cNvPr>
          <p:cNvPicPr>
            <a:picLocks noGrp="1" noRot="1" noChangeAspect="1" noChangeArrowheads="1"/>
          </p:cNvPicPr>
          <p:nvPr>
            <p:ph sz="quarter" idx="2"/>
            <a:wavAudioFile r:embed="rId1" name="money, money, money.wav"/>
          </p:nvPr>
        </p:nvPicPr>
        <p:blipFill>
          <a:blip r:embed="rId12"/>
          <a:srcRect/>
          <a:stretch>
            <a:fillRect/>
          </a:stretch>
        </p:blipFill>
        <p:spPr>
          <a:xfrm>
            <a:off x="6743700" y="2724150"/>
            <a:ext cx="304800" cy="304800"/>
          </a:xfrm>
        </p:spPr>
      </p:pic>
      <p:pic>
        <p:nvPicPr>
          <p:cNvPr id="488452" name="happ1744.wav">
            <a:hlinkClick r:id="" action="ppaction://media"/>
          </p:cNvPr>
          <p:cNvPicPr>
            <a:picLocks noGrp="1" noRot="1" noChangeAspect="1" noChangeArrowheads="1"/>
          </p:cNvPicPr>
          <p:nvPr>
            <p:ph sz="quarter" idx="3"/>
            <a:wavAudioFile r:embed="rId2" name="happen i know what is going to happen.wav"/>
          </p:nvPr>
        </p:nvPicPr>
        <p:blipFill>
          <a:blip r:embed="rId12"/>
          <a:srcRect/>
          <a:stretch>
            <a:fillRect/>
          </a:stretch>
        </p:blipFill>
        <p:spPr>
          <a:xfrm>
            <a:off x="2095500" y="5429250"/>
            <a:ext cx="304800" cy="304800"/>
          </a:xfrm>
        </p:spPr>
      </p:pic>
      <p:pic>
        <p:nvPicPr>
          <p:cNvPr id="488481" name="beet1744.wav">
            <a:hlinkClick r:id="" action="ppaction://media"/>
          </p:cNvPr>
          <p:cNvPicPr>
            <a:picLocks noGrp="1" noRot="1" noChangeAspect="1" noChangeArrowheads="1"/>
          </p:cNvPicPr>
          <p:nvPr>
            <p:ph sz="quarter" idx="4"/>
            <a:wavAudioFile r:embed="rId3" name="beethoven1 clip.wav"/>
          </p:nvPr>
        </p:nvPicPr>
        <p:blipFill>
          <a:blip r:embed="rId12"/>
          <a:srcRect/>
          <a:stretch>
            <a:fillRect/>
          </a:stretch>
        </p:blipFill>
        <p:spPr>
          <a:xfrm>
            <a:off x="0" y="6553200"/>
            <a:ext cx="304800" cy="304800"/>
          </a:xfrm>
        </p:spPr>
      </p:pic>
      <p:sp>
        <p:nvSpPr>
          <p:cNvPr id="488455" name="Rectangle 7"/>
          <p:cNvSpPr>
            <a:spLocks noChangeArrowheads="1"/>
          </p:cNvSpPr>
          <p:nvPr/>
        </p:nvSpPr>
        <p:spPr bwMode="auto">
          <a:xfrm>
            <a:off x="1531938" y="5457825"/>
            <a:ext cx="1230312" cy="304800"/>
          </a:xfrm>
          <a:prstGeom prst="rect">
            <a:avLst/>
          </a:prstGeom>
          <a:noFill/>
          <a:ln w="9525">
            <a:noFill/>
            <a:miter lim="800000"/>
            <a:headEnd/>
            <a:tailEnd/>
          </a:ln>
          <a:effectLst/>
        </p:spPr>
        <p:txBody>
          <a:bodyPr wrap="none" anchor="ctr"/>
          <a:lstStyle/>
          <a:p>
            <a:pPr algn="ctr" fontAlgn="auto">
              <a:spcBef>
                <a:spcPts val="0"/>
              </a:spcBef>
              <a:spcAft>
                <a:spcPts val="0"/>
              </a:spcAft>
              <a:defRPr/>
            </a:pPr>
            <a:r>
              <a:rPr lang="en-US" b="1">
                <a:solidFill>
                  <a:srgbClr val="FF0000"/>
                </a:solidFill>
                <a:effectLst>
                  <a:outerShdw blurRad="38100" dist="38100" dir="2700000" algn="tl">
                    <a:srgbClr val="000000"/>
                  </a:outerShdw>
                </a:effectLst>
                <a:latin typeface="+mn-lt"/>
              </a:rPr>
              <a:t>RATEX</a:t>
            </a:r>
            <a:r>
              <a:rPr lang="en-US" b="1">
                <a:latin typeface="+mn-lt"/>
              </a:rPr>
              <a:t> </a:t>
            </a:r>
            <a:endParaRPr lang="en-US" b="1" i="1">
              <a:solidFill>
                <a:srgbClr val="008000"/>
              </a:solidFill>
              <a:effectLst>
                <a:outerShdw blurRad="38100" dist="38100" dir="2700000" algn="tl">
                  <a:srgbClr val="000000"/>
                </a:outerShdw>
              </a:effectLst>
              <a:latin typeface="+mn-lt"/>
            </a:endParaRPr>
          </a:p>
        </p:txBody>
      </p:sp>
      <p:sp>
        <p:nvSpPr>
          <p:cNvPr id="488456" name="Rectangle 8" descr="Parchment"/>
          <p:cNvSpPr>
            <a:spLocks noChangeArrowheads="1"/>
          </p:cNvSpPr>
          <p:nvPr/>
        </p:nvSpPr>
        <p:spPr bwMode="auto">
          <a:xfrm>
            <a:off x="5307013" y="3668713"/>
            <a:ext cx="3587750" cy="2695575"/>
          </a:xfrm>
          <a:prstGeom prst="rect">
            <a:avLst/>
          </a:prstGeom>
          <a:blipFill dpi="0" rotWithShape="1">
            <a:blip r:embed="rId13" cstate="print"/>
            <a:srcRect/>
            <a:tile tx="0" ty="0" sx="100000" sy="100000" flip="none" algn="tl"/>
          </a:blipFill>
          <a:ln w="76200" cmpd="tri">
            <a:solidFill>
              <a:srgbClr val="008000"/>
            </a:solidFill>
            <a:miter lim="800000"/>
            <a:headEnd/>
            <a:tailEnd/>
          </a:ln>
          <a:effectLst/>
        </p:spPr>
        <p:txBody>
          <a:bodyPr wrap="none" anchor="ctr"/>
          <a:lstStyle/>
          <a:p>
            <a:pPr fontAlgn="auto">
              <a:spcBef>
                <a:spcPts val="0"/>
              </a:spcBef>
              <a:spcAft>
                <a:spcPts val="0"/>
              </a:spcAft>
              <a:defRPr/>
            </a:pPr>
            <a:endParaRPr lang="en-US" sz="1400" b="1" dirty="0">
              <a:solidFill>
                <a:srgbClr val="009900"/>
              </a:solidFill>
              <a:effectLst>
                <a:outerShdw blurRad="38100" dist="38100" dir="2700000" algn="tl">
                  <a:srgbClr val="000000"/>
                </a:outerShdw>
              </a:effectLst>
              <a:latin typeface="+mn-lt"/>
            </a:endParaRPr>
          </a:p>
          <a:p>
            <a:pPr fontAlgn="auto">
              <a:spcBef>
                <a:spcPts val="0"/>
              </a:spcBef>
              <a:spcAft>
                <a:spcPts val="0"/>
              </a:spcAft>
              <a:defRPr/>
            </a:pPr>
            <a:endParaRPr lang="en-US" sz="1000" b="1" dirty="0">
              <a:solidFill>
                <a:srgbClr val="009900"/>
              </a:solidFill>
              <a:effectLst>
                <a:outerShdw blurRad="38100" dist="38100" dir="2700000" algn="tl">
                  <a:srgbClr val="000000"/>
                </a:outerShdw>
              </a:effectLst>
              <a:latin typeface="+mn-lt"/>
            </a:endParaRPr>
          </a:p>
          <a:p>
            <a:pPr fontAlgn="auto">
              <a:spcBef>
                <a:spcPts val="0"/>
              </a:spcBef>
              <a:spcAft>
                <a:spcPts val="0"/>
              </a:spcAft>
              <a:defRPr/>
            </a:pPr>
            <a:r>
              <a:rPr lang="en-US" sz="3200" b="1" dirty="0">
                <a:solidFill>
                  <a:srgbClr val="006600"/>
                </a:solidFill>
                <a:effectLst>
                  <a:outerShdw blurRad="38100" dist="38100" dir="2700000" algn="tl">
                    <a:srgbClr val="000000"/>
                  </a:outerShdw>
                </a:effectLst>
                <a:latin typeface="Arial" pitchFamily="34" charset="0"/>
                <a:cs typeface="Arial" pitchFamily="34" charset="0"/>
              </a:rPr>
              <a:t>Keynesian Based</a:t>
            </a:r>
          </a:p>
          <a:p>
            <a:pPr fontAlgn="auto">
              <a:spcBef>
                <a:spcPts val="0"/>
              </a:spcBef>
              <a:spcAft>
                <a:spcPts val="0"/>
              </a:spcAft>
              <a:defRPr/>
            </a:pPr>
            <a:r>
              <a:rPr lang="en-US" sz="2400" b="1" dirty="0">
                <a:effectLst>
                  <a:outerShdw blurRad="38100" dist="38100" dir="2700000" algn="tl">
                    <a:srgbClr val="FFFFFF"/>
                  </a:outerShdw>
                </a:effectLst>
                <a:latin typeface="Arial" pitchFamily="34" charset="0"/>
                <a:cs typeface="Arial" pitchFamily="34" charset="0"/>
              </a:rPr>
              <a:t>Fiscal policy matters</a:t>
            </a:r>
          </a:p>
          <a:p>
            <a:pPr fontAlgn="auto">
              <a:spcBef>
                <a:spcPts val="0"/>
              </a:spcBef>
              <a:spcAft>
                <a:spcPts val="0"/>
              </a:spcAft>
              <a:defRPr/>
            </a:pPr>
            <a:r>
              <a:rPr lang="en-US" sz="2400" b="1" dirty="0">
                <a:effectLst>
                  <a:outerShdw blurRad="38100" dist="38100" dir="2700000" algn="tl">
                    <a:srgbClr val="FFFFFF"/>
                  </a:outerShdw>
                </a:effectLst>
                <a:latin typeface="Arial" pitchFamily="34" charset="0"/>
                <a:cs typeface="Arial" pitchFamily="34" charset="0"/>
              </a:rPr>
              <a:t>Monetary policy </a:t>
            </a:r>
            <a:r>
              <a:rPr lang="en-US" sz="2000" b="1" dirty="0">
                <a:effectLst>
                  <a:outerShdw blurRad="38100" dist="38100" dir="2700000" algn="tl">
                    <a:srgbClr val="FFFFFF"/>
                  </a:outerShdw>
                </a:effectLst>
                <a:latin typeface="Arial" pitchFamily="34" charset="0"/>
                <a:cs typeface="Arial" pitchFamily="34" charset="0"/>
              </a:rPr>
              <a:t>matters</a:t>
            </a:r>
          </a:p>
          <a:p>
            <a:pPr fontAlgn="auto">
              <a:spcBef>
                <a:spcPts val="0"/>
              </a:spcBef>
              <a:spcAft>
                <a:spcPts val="0"/>
              </a:spcAft>
              <a:defRPr/>
            </a:pPr>
            <a:r>
              <a:rPr lang="en-US" sz="2400" b="1" dirty="0">
                <a:effectLst>
                  <a:outerShdw blurRad="38100" dist="38100" dir="2700000" algn="tl">
                    <a:srgbClr val="FFFFFF"/>
                  </a:outerShdw>
                </a:effectLst>
                <a:latin typeface="Arial" pitchFamily="34" charset="0"/>
                <a:cs typeface="Arial" pitchFamily="34" charset="0"/>
              </a:rPr>
              <a:t>Money supply matters</a:t>
            </a:r>
          </a:p>
          <a:p>
            <a:pPr fontAlgn="auto">
              <a:spcBef>
                <a:spcPts val="0"/>
              </a:spcBef>
              <a:spcAft>
                <a:spcPts val="0"/>
              </a:spcAft>
              <a:defRPr/>
            </a:pPr>
            <a:r>
              <a:rPr lang="en-US" sz="2400" b="1" dirty="0">
                <a:effectLst>
                  <a:outerShdw blurRad="38100" dist="38100" dir="2700000" algn="tl">
                    <a:srgbClr val="FFFFFF"/>
                  </a:outerShdw>
                </a:effectLst>
                <a:latin typeface="Arial" pitchFamily="34" charset="0"/>
                <a:cs typeface="Arial" pitchFamily="34" charset="0"/>
              </a:rPr>
              <a:t>Anticipations matter</a:t>
            </a:r>
          </a:p>
          <a:p>
            <a:pPr fontAlgn="auto">
              <a:spcBef>
                <a:spcPts val="0"/>
              </a:spcBef>
              <a:spcAft>
                <a:spcPts val="0"/>
              </a:spcAft>
              <a:defRPr/>
            </a:pPr>
            <a:r>
              <a:rPr lang="en-US" sz="2400" b="1" dirty="0">
                <a:effectLst>
                  <a:outerShdw blurRad="38100" dist="38100" dir="2700000" algn="tl">
                    <a:srgbClr val="FFFFFF"/>
                  </a:outerShdw>
                </a:effectLst>
                <a:latin typeface="Arial" pitchFamily="34" charset="0"/>
                <a:cs typeface="Arial" pitchFamily="34" charset="0"/>
              </a:rPr>
              <a:t>AS Fiscal policy </a:t>
            </a:r>
            <a:r>
              <a:rPr lang="en-US" sz="2000" b="1" dirty="0">
                <a:effectLst>
                  <a:outerShdw blurRad="38100" dist="38100" dir="2700000" algn="tl">
                    <a:srgbClr val="FFFFFF"/>
                  </a:outerShdw>
                </a:effectLst>
                <a:latin typeface="Arial" pitchFamily="34" charset="0"/>
                <a:cs typeface="Arial" pitchFamily="34" charset="0"/>
              </a:rPr>
              <a:t>matters</a:t>
            </a:r>
          </a:p>
        </p:txBody>
      </p:sp>
      <p:pic>
        <p:nvPicPr>
          <p:cNvPr id="488457" name="Picture 9" descr="Keynes on Time"/>
          <p:cNvPicPr>
            <a:picLocks noChangeAspect="1" noChangeArrowheads="1"/>
          </p:cNvPicPr>
          <p:nvPr/>
        </p:nvPicPr>
        <p:blipFill>
          <a:blip r:embed="rId14"/>
          <a:srcRect/>
          <a:stretch>
            <a:fillRect/>
          </a:stretch>
        </p:blipFill>
        <p:spPr bwMode="auto">
          <a:xfrm>
            <a:off x="2992438" y="558800"/>
            <a:ext cx="1990725" cy="2309813"/>
          </a:xfrm>
          <a:prstGeom prst="rect">
            <a:avLst/>
          </a:prstGeom>
          <a:noFill/>
          <a:ln w="38100">
            <a:solidFill>
              <a:srgbClr val="009900"/>
            </a:solidFill>
            <a:miter lim="800000"/>
            <a:headEnd/>
            <a:tailEnd/>
          </a:ln>
        </p:spPr>
      </p:pic>
      <p:pic>
        <p:nvPicPr>
          <p:cNvPr id="488459" name="Picture 11" descr="Smith 5"/>
          <p:cNvPicPr>
            <a:picLocks noChangeAspect="1" noChangeArrowheads="1"/>
          </p:cNvPicPr>
          <p:nvPr/>
        </p:nvPicPr>
        <p:blipFill>
          <a:blip r:embed="rId15"/>
          <a:srcRect/>
          <a:stretch>
            <a:fillRect/>
          </a:stretch>
        </p:blipFill>
        <p:spPr bwMode="auto">
          <a:xfrm>
            <a:off x="544513" y="584200"/>
            <a:ext cx="1893887" cy="2282825"/>
          </a:xfrm>
          <a:prstGeom prst="rect">
            <a:avLst/>
          </a:prstGeom>
          <a:noFill/>
          <a:ln w="38100">
            <a:solidFill>
              <a:srgbClr val="FF0000"/>
            </a:solidFill>
            <a:miter lim="800000"/>
            <a:headEnd/>
            <a:tailEnd/>
          </a:ln>
        </p:spPr>
      </p:pic>
      <p:sp>
        <p:nvSpPr>
          <p:cNvPr id="488460" name="Oval 12" descr="Parchment"/>
          <p:cNvSpPr>
            <a:spLocks noChangeArrowheads="1"/>
          </p:cNvSpPr>
          <p:nvPr/>
        </p:nvSpPr>
        <p:spPr bwMode="auto">
          <a:xfrm>
            <a:off x="2452688" y="485775"/>
            <a:ext cx="1371600" cy="1125538"/>
          </a:xfrm>
          <a:prstGeom prst="ellipse">
            <a:avLst/>
          </a:prstGeom>
          <a:blipFill dpi="0" rotWithShape="1">
            <a:blip r:embed="rId13" cstate="print"/>
            <a:srcRect/>
            <a:tile tx="0" ty="0" sx="100000" sy="100000" flip="none" algn="tl"/>
          </a:blipFill>
          <a:ln w="38100">
            <a:solidFill>
              <a:srgbClr val="009900"/>
            </a:solidFill>
            <a:round/>
            <a:headEnd/>
            <a:tailEnd/>
          </a:ln>
          <a:effectLst/>
        </p:spPr>
        <p:txBody>
          <a:bodyPr wrap="none" anchor="ctr"/>
          <a:lstStyle/>
          <a:p>
            <a:pPr algn="ctr" fontAlgn="auto">
              <a:spcBef>
                <a:spcPts val="0"/>
              </a:spcBef>
              <a:spcAft>
                <a:spcPts val="0"/>
              </a:spcAft>
              <a:defRPr/>
            </a:pPr>
            <a:r>
              <a:rPr lang="en-US" sz="2000" b="1" dirty="0">
                <a:solidFill>
                  <a:schemeClr val="tx2"/>
                </a:solidFill>
                <a:effectLst>
                  <a:outerShdw blurRad="38100" dist="38100" dir="2700000" algn="tl">
                    <a:srgbClr val="FFFFFF"/>
                  </a:outerShdw>
                </a:effectLst>
                <a:latin typeface="Verdana" pitchFamily="34" charset="0"/>
                <a:cs typeface="+mn-cs"/>
              </a:rPr>
              <a:t>G </a:t>
            </a:r>
            <a:r>
              <a:rPr lang="en-US" sz="1400" b="1" dirty="0">
                <a:solidFill>
                  <a:schemeClr val="tx2"/>
                </a:solidFill>
                <a:effectLst>
                  <a:outerShdw blurRad="38100" dist="38100" dir="2700000" algn="tl">
                    <a:srgbClr val="FFFFFF"/>
                  </a:outerShdw>
                </a:effectLst>
                <a:latin typeface="Verdana" pitchFamily="34" charset="0"/>
                <a:cs typeface="+mn-cs"/>
              </a:rPr>
              <a:t>&amp;</a:t>
            </a:r>
            <a:r>
              <a:rPr lang="en-US" sz="2000" b="1" dirty="0">
                <a:solidFill>
                  <a:schemeClr val="tx2"/>
                </a:solidFill>
                <a:effectLst>
                  <a:outerShdw blurRad="38100" dist="38100" dir="2700000" algn="tl">
                    <a:srgbClr val="FFFFFF"/>
                  </a:outerShdw>
                </a:effectLst>
                <a:latin typeface="Verdana" pitchFamily="34" charset="0"/>
                <a:cs typeface="+mn-cs"/>
              </a:rPr>
              <a:t> T</a:t>
            </a:r>
            <a:endParaRPr lang="en-US" sz="800" b="1" dirty="0">
              <a:solidFill>
                <a:schemeClr val="tx2"/>
              </a:solidFill>
              <a:effectLst>
                <a:outerShdw blurRad="38100" dist="38100" dir="2700000" algn="tl">
                  <a:srgbClr val="FFFFFF"/>
                </a:outerShdw>
              </a:effectLst>
              <a:latin typeface="Verdana" pitchFamily="34" charset="0"/>
              <a:cs typeface="+mn-cs"/>
            </a:endParaRPr>
          </a:p>
          <a:p>
            <a:pPr algn="ctr" fontAlgn="auto">
              <a:spcBef>
                <a:spcPts val="0"/>
              </a:spcBef>
              <a:spcAft>
                <a:spcPts val="0"/>
              </a:spcAft>
              <a:defRPr/>
            </a:pPr>
            <a:endParaRPr lang="en-US" sz="2000" b="1" dirty="0">
              <a:solidFill>
                <a:schemeClr val="tx2"/>
              </a:solidFill>
              <a:effectLst>
                <a:outerShdw blurRad="38100" dist="38100" dir="2700000" algn="tl">
                  <a:srgbClr val="FFFFFF"/>
                </a:outerShdw>
              </a:effectLst>
              <a:latin typeface="Verdana" pitchFamily="34" charset="0"/>
              <a:cs typeface="+mn-cs"/>
            </a:endParaRPr>
          </a:p>
          <a:p>
            <a:pPr algn="ctr" fontAlgn="auto">
              <a:spcBef>
                <a:spcPts val="0"/>
              </a:spcBef>
              <a:spcAft>
                <a:spcPts val="0"/>
              </a:spcAft>
              <a:defRPr/>
            </a:pPr>
            <a:endParaRPr lang="en-US" sz="2000" b="1" dirty="0">
              <a:solidFill>
                <a:schemeClr val="tx2"/>
              </a:solidFill>
              <a:effectLst>
                <a:outerShdw blurRad="38100" dist="38100" dir="2700000" algn="tl">
                  <a:srgbClr val="FFFFFF"/>
                </a:outerShdw>
              </a:effectLst>
              <a:latin typeface="Verdana" pitchFamily="34" charset="0"/>
              <a:cs typeface="+mn-cs"/>
            </a:endParaRPr>
          </a:p>
        </p:txBody>
      </p:sp>
      <p:sp>
        <p:nvSpPr>
          <p:cNvPr id="488461" name="Rectangle 13"/>
          <p:cNvSpPr>
            <a:spLocks noChangeArrowheads="1"/>
          </p:cNvSpPr>
          <p:nvPr/>
        </p:nvSpPr>
        <p:spPr bwMode="auto">
          <a:xfrm>
            <a:off x="754063" y="3144838"/>
            <a:ext cx="1535112" cy="357187"/>
          </a:xfrm>
          <a:prstGeom prst="rect">
            <a:avLst/>
          </a:prstGeom>
          <a:noFill/>
          <a:ln w="9525">
            <a:noFill/>
            <a:miter lim="800000"/>
            <a:headEnd/>
            <a:tailEnd/>
          </a:ln>
          <a:effectLst/>
        </p:spPr>
        <p:txBody>
          <a:bodyPr wrap="none" anchor="ctr"/>
          <a:lstStyle/>
          <a:p>
            <a:pPr fontAlgn="auto">
              <a:spcBef>
                <a:spcPts val="0"/>
              </a:spcBef>
              <a:spcAft>
                <a:spcPts val="0"/>
              </a:spcAft>
              <a:defRPr/>
            </a:pPr>
            <a:r>
              <a:rPr lang="en-US" b="1" dirty="0" err="1">
                <a:solidFill>
                  <a:srgbClr val="FF0000"/>
                </a:solidFill>
                <a:effectLst>
                  <a:outerShdw blurRad="38100" dist="38100" dir="2700000" algn="tl">
                    <a:srgbClr val="000000"/>
                  </a:outerShdw>
                </a:effectLst>
                <a:latin typeface="Arial" pitchFamily="34" charset="0"/>
                <a:cs typeface="Arial" pitchFamily="34" charset="0"/>
              </a:rPr>
              <a:t>Classicals</a:t>
            </a:r>
            <a:endParaRPr lang="en-US" b="1" dirty="0">
              <a:solidFill>
                <a:srgbClr val="FF0000"/>
              </a:solidFill>
              <a:effectLst>
                <a:outerShdw blurRad="38100" dist="38100" dir="2700000" algn="tl">
                  <a:srgbClr val="000000"/>
                </a:outerShdw>
              </a:effectLst>
              <a:latin typeface="Arial" pitchFamily="34" charset="0"/>
              <a:cs typeface="Arial" pitchFamily="34" charset="0"/>
            </a:endParaRPr>
          </a:p>
        </p:txBody>
      </p:sp>
      <p:pic>
        <p:nvPicPr>
          <p:cNvPr id="488462" name="Picture 14" descr="Friedman 6"/>
          <p:cNvPicPr>
            <a:picLocks noChangeAspect="1" noChangeArrowheads="1"/>
          </p:cNvPicPr>
          <p:nvPr/>
        </p:nvPicPr>
        <p:blipFill>
          <a:blip r:embed="rId16"/>
          <a:srcRect/>
          <a:stretch>
            <a:fillRect/>
          </a:stretch>
        </p:blipFill>
        <p:spPr bwMode="auto">
          <a:xfrm>
            <a:off x="5764213" y="601663"/>
            <a:ext cx="2870200" cy="2314575"/>
          </a:xfrm>
          <a:prstGeom prst="rect">
            <a:avLst/>
          </a:prstGeom>
          <a:noFill/>
          <a:ln w="38100">
            <a:solidFill>
              <a:srgbClr val="FF0000"/>
            </a:solidFill>
            <a:miter lim="800000"/>
            <a:headEnd/>
            <a:tailEnd/>
          </a:ln>
        </p:spPr>
      </p:pic>
      <p:sp>
        <p:nvSpPr>
          <p:cNvPr id="488463" name="Oval 15" descr="Parchment"/>
          <p:cNvSpPr>
            <a:spLocks noChangeArrowheads="1"/>
          </p:cNvSpPr>
          <p:nvPr/>
        </p:nvSpPr>
        <p:spPr bwMode="auto">
          <a:xfrm>
            <a:off x="5273675" y="544513"/>
            <a:ext cx="1360488" cy="957262"/>
          </a:xfrm>
          <a:prstGeom prst="ellipse">
            <a:avLst/>
          </a:prstGeom>
          <a:blipFill dpi="0" rotWithShape="1">
            <a:blip r:embed="rId13" cstate="print"/>
            <a:srcRect/>
            <a:tile tx="0" ty="0" sx="100000" sy="100000" flip="none" algn="tl"/>
          </a:blipFill>
          <a:ln w="38100">
            <a:solidFill>
              <a:srgbClr val="FF0000"/>
            </a:solidFill>
            <a:round/>
            <a:headEnd/>
            <a:tailEnd/>
          </a:ln>
          <a:effectLst/>
        </p:spPr>
        <p:txBody>
          <a:bodyPr wrap="none" anchor="ctr"/>
          <a:lstStyle/>
          <a:p>
            <a:pPr algn="ctr" fontAlgn="auto">
              <a:spcBef>
                <a:spcPts val="0"/>
              </a:spcBef>
              <a:spcAft>
                <a:spcPts val="0"/>
              </a:spcAft>
              <a:defRPr/>
            </a:pPr>
            <a:r>
              <a:rPr lang="en-US" sz="2000" b="1">
                <a:effectLst>
                  <a:outerShdw blurRad="38100" dist="38100" dir="2700000" algn="tl">
                    <a:srgbClr val="FFFFFF"/>
                  </a:outerShdw>
                </a:effectLst>
                <a:latin typeface="Verdana" pitchFamily="34" charset="0"/>
                <a:cs typeface="+mn-cs"/>
              </a:rPr>
              <a:t>3-5%</a:t>
            </a:r>
          </a:p>
          <a:p>
            <a:pPr algn="ctr" fontAlgn="auto">
              <a:spcBef>
                <a:spcPts val="0"/>
              </a:spcBef>
              <a:spcAft>
                <a:spcPts val="0"/>
              </a:spcAft>
              <a:defRPr/>
            </a:pPr>
            <a:r>
              <a:rPr lang="en-US" sz="1400" b="1">
                <a:effectLst>
                  <a:outerShdw blurRad="38100" dist="38100" dir="2700000" algn="tl">
                    <a:srgbClr val="FFFFFF"/>
                  </a:outerShdw>
                </a:effectLst>
                <a:latin typeface="Verdana" pitchFamily="34" charset="0"/>
                <a:cs typeface="+mn-cs"/>
              </a:rPr>
              <a:t>Monetary </a:t>
            </a:r>
          </a:p>
          <a:p>
            <a:pPr algn="ctr" fontAlgn="auto">
              <a:spcBef>
                <a:spcPts val="0"/>
              </a:spcBef>
              <a:spcAft>
                <a:spcPts val="0"/>
              </a:spcAft>
              <a:defRPr/>
            </a:pPr>
            <a:r>
              <a:rPr lang="en-US" sz="1400" b="1">
                <a:effectLst>
                  <a:outerShdw blurRad="38100" dist="38100" dir="2700000" algn="tl">
                    <a:srgbClr val="FFFFFF"/>
                  </a:outerShdw>
                </a:effectLst>
                <a:latin typeface="Verdana" pitchFamily="34" charset="0"/>
                <a:cs typeface="+mn-cs"/>
              </a:rPr>
              <a:t>Rule</a:t>
            </a:r>
          </a:p>
        </p:txBody>
      </p:sp>
      <p:pic>
        <p:nvPicPr>
          <p:cNvPr id="488464" name="Picture 16" descr="Lucas, Robt col crop"/>
          <p:cNvPicPr>
            <a:picLocks noChangeAspect="1" noChangeArrowheads="1"/>
          </p:cNvPicPr>
          <p:nvPr/>
        </p:nvPicPr>
        <p:blipFill>
          <a:blip r:embed="rId17"/>
          <a:srcRect/>
          <a:stretch>
            <a:fillRect/>
          </a:stretch>
        </p:blipFill>
        <p:spPr bwMode="auto">
          <a:xfrm>
            <a:off x="403225" y="3962400"/>
            <a:ext cx="2171700" cy="2306638"/>
          </a:xfrm>
          <a:prstGeom prst="rect">
            <a:avLst/>
          </a:prstGeom>
          <a:noFill/>
          <a:ln w="38100">
            <a:solidFill>
              <a:srgbClr val="FF0000"/>
            </a:solidFill>
            <a:miter lim="800000"/>
            <a:headEnd/>
            <a:tailEnd/>
          </a:ln>
        </p:spPr>
      </p:pic>
      <p:sp>
        <p:nvSpPr>
          <p:cNvPr id="488465" name="Oval 17" descr="Parchment"/>
          <p:cNvSpPr>
            <a:spLocks noChangeArrowheads="1"/>
          </p:cNvSpPr>
          <p:nvPr/>
        </p:nvSpPr>
        <p:spPr bwMode="auto">
          <a:xfrm>
            <a:off x="0" y="3522663"/>
            <a:ext cx="1787525" cy="1162050"/>
          </a:xfrm>
          <a:prstGeom prst="ellipse">
            <a:avLst/>
          </a:prstGeom>
          <a:blipFill dpi="0" rotWithShape="1">
            <a:blip r:embed="rId13" cstate="print"/>
            <a:srcRect/>
            <a:tile tx="0" ty="0" sx="100000" sy="100000" flip="none" algn="tl"/>
          </a:blipFill>
          <a:ln w="38100">
            <a:solidFill>
              <a:srgbClr val="FF0000"/>
            </a:solidFill>
            <a:round/>
            <a:headEnd/>
            <a:tailEnd/>
          </a:ln>
          <a:effectLst/>
        </p:spPr>
        <p:txBody>
          <a:bodyPr wrap="none" anchor="ctr"/>
          <a:lstStyle/>
          <a:p>
            <a:pPr algn="ctr" fontAlgn="auto">
              <a:spcBef>
                <a:spcPts val="0"/>
              </a:spcBef>
              <a:spcAft>
                <a:spcPts val="0"/>
              </a:spcAft>
              <a:defRPr/>
            </a:pPr>
            <a:r>
              <a:rPr lang="en-US" sz="1400" b="1">
                <a:effectLst>
                  <a:outerShdw blurRad="38100" dist="38100" dir="2700000" algn="tl">
                    <a:srgbClr val="FFFFFF"/>
                  </a:outerShdw>
                </a:effectLst>
                <a:latin typeface="Verdana" pitchFamily="34" charset="0"/>
                <a:cs typeface="+mn-cs"/>
              </a:rPr>
              <a:t>Expectations</a:t>
            </a:r>
          </a:p>
          <a:p>
            <a:pPr algn="ctr" fontAlgn="auto">
              <a:spcBef>
                <a:spcPts val="0"/>
              </a:spcBef>
              <a:spcAft>
                <a:spcPts val="0"/>
              </a:spcAft>
              <a:defRPr/>
            </a:pPr>
            <a:r>
              <a:rPr lang="en-US" sz="1400" b="1">
                <a:effectLst>
                  <a:outerShdw blurRad="38100" dist="38100" dir="2700000" algn="tl">
                    <a:srgbClr val="FFFFFF"/>
                  </a:outerShdw>
                </a:effectLst>
                <a:latin typeface="Verdana" pitchFamily="34" charset="0"/>
                <a:cs typeface="+mn-cs"/>
              </a:rPr>
              <a:t>negate fiscal</a:t>
            </a:r>
          </a:p>
          <a:p>
            <a:pPr algn="ctr" fontAlgn="auto">
              <a:spcBef>
                <a:spcPts val="0"/>
              </a:spcBef>
              <a:spcAft>
                <a:spcPts val="0"/>
              </a:spcAft>
              <a:defRPr/>
            </a:pPr>
            <a:r>
              <a:rPr lang="en-US" sz="1400" b="1">
                <a:effectLst>
                  <a:outerShdw blurRad="38100" dist="38100" dir="2700000" algn="tl">
                    <a:srgbClr val="FFFFFF"/>
                  </a:outerShdw>
                </a:effectLst>
                <a:latin typeface="Verdana" pitchFamily="34" charset="0"/>
                <a:cs typeface="+mn-cs"/>
              </a:rPr>
              <a:t>and monetary</a:t>
            </a:r>
          </a:p>
          <a:p>
            <a:pPr algn="ctr" fontAlgn="auto">
              <a:spcBef>
                <a:spcPts val="0"/>
              </a:spcBef>
              <a:spcAft>
                <a:spcPts val="0"/>
              </a:spcAft>
              <a:defRPr/>
            </a:pPr>
            <a:r>
              <a:rPr lang="en-US" sz="1400" b="1">
                <a:effectLst>
                  <a:outerShdw blurRad="38100" dist="38100" dir="2700000" algn="tl">
                    <a:srgbClr val="FFFFFF"/>
                  </a:outerShdw>
                </a:effectLst>
                <a:latin typeface="Verdana" pitchFamily="34" charset="0"/>
                <a:cs typeface="+mn-cs"/>
              </a:rPr>
              <a:t>policy.</a:t>
            </a:r>
          </a:p>
        </p:txBody>
      </p:sp>
      <p:sp>
        <p:nvSpPr>
          <p:cNvPr id="488467" name="Rectangle 19"/>
          <p:cNvSpPr>
            <a:spLocks noChangeArrowheads="1"/>
          </p:cNvSpPr>
          <p:nvPr/>
        </p:nvSpPr>
        <p:spPr bwMode="auto">
          <a:xfrm>
            <a:off x="636588" y="2860675"/>
            <a:ext cx="1693862" cy="347663"/>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dirty="0">
                <a:solidFill>
                  <a:srgbClr val="FF0000"/>
                </a:solidFill>
                <a:effectLst>
                  <a:outerShdw blurRad="38100" dist="38100" dir="2700000" algn="tl">
                    <a:srgbClr val="000000"/>
                  </a:outerShdw>
                </a:effectLst>
                <a:cs typeface="+mn-cs"/>
              </a:rPr>
              <a:t>Adam Smith</a:t>
            </a:r>
          </a:p>
        </p:txBody>
      </p:sp>
      <p:sp>
        <p:nvSpPr>
          <p:cNvPr id="488468" name="Rectangle 20"/>
          <p:cNvSpPr>
            <a:spLocks noChangeArrowheads="1"/>
          </p:cNvSpPr>
          <p:nvPr/>
        </p:nvSpPr>
        <p:spPr bwMode="auto">
          <a:xfrm>
            <a:off x="2798763" y="2932113"/>
            <a:ext cx="2371725" cy="2508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dirty="0">
                <a:solidFill>
                  <a:srgbClr val="008000"/>
                </a:solidFill>
                <a:effectLst>
                  <a:outerShdw blurRad="38100" dist="38100" dir="2700000" algn="tl">
                    <a:srgbClr val="000000"/>
                  </a:outerShdw>
                </a:effectLst>
                <a:cs typeface="+mn-cs"/>
              </a:rPr>
              <a:t>John M. Keynes</a:t>
            </a:r>
          </a:p>
        </p:txBody>
      </p:sp>
      <p:sp>
        <p:nvSpPr>
          <p:cNvPr id="488469" name="Rectangle 21"/>
          <p:cNvSpPr>
            <a:spLocks noChangeArrowheads="1"/>
          </p:cNvSpPr>
          <p:nvPr/>
        </p:nvSpPr>
        <p:spPr bwMode="auto">
          <a:xfrm>
            <a:off x="6072188" y="2954338"/>
            <a:ext cx="2235200" cy="258762"/>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dirty="0">
                <a:solidFill>
                  <a:srgbClr val="FF0000"/>
                </a:solidFill>
                <a:effectLst>
                  <a:outerShdw blurRad="38100" dist="38100" dir="2700000" algn="tl">
                    <a:srgbClr val="000000"/>
                  </a:outerShdw>
                </a:effectLst>
                <a:cs typeface="+mn-cs"/>
              </a:rPr>
              <a:t>Milton Friedman</a:t>
            </a:r>
          </a:p>
        </p:txBody>
      </p:sp>
      <p:sp>
        <p:nvSpPr>
          <p:cNvPr id="488470" name="Rectangle 22"/>
          <p:cNvSpPr>
            <a:spLocks noChangeArrowheads="1"/>
          </p:cNvSpPr>
          <p:nvPr/>
        </p:nvSpPr>
        <p:spPr bwMode="auto">
          <a:xfrm>
            <a:off x="387350" y="6326188"/>
            <a:ext cx="2168525" cy="280987"/>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solidFill>
                  <a:srgbClr val="FF0000"/>
                </a:solidFill>
                <a:effectLst>
                  <a:outerShdw blurRad="38100" dist="38100" dir="2700000" algn="tl">
                    <a:srgbClr val="000000"/>
                  </a:outerShdw>
                </a:effectLst>
                <a:cs typeface="+mn-cs"/>
              </a:rPr>
              <a:t>Robert Lucas</a:t>
            </a:r>
          </a:p>
        </p:txBody>
      </p:sp>
      <p:sp>
        <p:nvSpPr>
          <p:cNvPr id="488472" name="Rectangle 24"/>
          <p:cNvSpPr>
            <a:spLocks noChangeArrowheads="1"/>
          </p:cNvSpPr>
          <p:nvPr/>
        </p:nvSpPr>
        <p:spPr bwMode="auto">
          <a:xfrm>
            <a:off x="5330825" y="6345238"/>
            <a:ext cx="3617913" cy="404812"/>
          </a:xfrm>
          <a:prstGeom prst="rect">
            <a:avLst/>
          </a:prstGeom>
          <a:noFill/>
          <a:ln w="76200">
            <a:noFill/>
            <a:miter lim="800000"/>
            <a:headEnd/>
            <a:tailEnd/>
          </a:ln>
          <a:effectLst/>
        </p:spPr>
        <p:txBody>
          <a:bodyPr wrap="none" anchor="ctr"/>
          <a:lstStyle/>
          <a:p>
            <a:pPr fontAlgn="auto">
              <a:spcBef>
                <a:spcPts val="0"/>
              </a:spcBef>
              <a:spcAft>
                <a:spcPts val="0"/>
              </a:spcAft>
              <a:defRPr/>
            </a:pPr>
            <a:r>
              <a:rPr lang="en-US" sz="2800" b="1">
                <a:solidFill>
                  <a:srgbClr val="006600"/>
                </a:solidFill>
                <a:effectLst>
                  <a:outerShdw blurRad="38100" dist="38100" dir="2700000" algn="tl">
                    <a:srgbClr val="000000"/>
                  </a:outerShdw>
                </a:effectLst>
                <a:cs typeface="+mn-cs"/>
              </a:rPr>
              <a:t>[“New Keynesians”]</a:t>
            </a:r>
          </a:p>
        </p:txBody>
      </p:sp>
      <p:sp>
        <p:nvSpPr>
          <p:cNvPr id="488475" name="Rectangle 27"/>
          <p:cNvSpPr>
            <a:spLocks noChangeArrowheads="1"/>
          </p:cNvSpPr>
          <p:nvPr/>
        </p:nvSpPr>
        <p:spPr bwMode="auto">
          <a:xfrm>
            <a:off x="3160713" y="3225800"/>
            <a:ext cx="1755775" cy="304800"/>
          </a:xfrm>
          <a:prstGeom prst="rect">
            <a:avLst/>
          </a:prstGeom>
          <a:noFill/>
          <a:ln w="9525">
            <a:noFill/>
            <a:miter lim="800000"/>
            <a:headEnd/>
            <a:tailEnd/>
          </a:ln>
          <a:effectLst/>
        </p:spPr>
        <p:txBody>
          <a:bodyPr wrap="none" anchor="ctr"/>
          <a:lstStyle/>
          <a:p>
            <a:pPr fontAlgn="auto">
              <a:spcBef>
                <a:spcPts val="0"/>
              </a:spcBef>
              <a:spcAft>
                <a:spcPts val="0"/>
              </a:spcAft>
              <a:defRPr/>
            </a:pPr>
            <a:r>
              <a:rPr lang="en-US" b="1" dirty="0">
                <a:solidFill>
                  <a:srgbClr val="009900"/>
                </a:solidFill>
                <a:effectLst>
                  <a:outerShdw blurRad="38100" dist="38100" dir="2700000" algn="tl">
                    <a:srgbClr val="000000"/>
                  </a:outerShdw>
                </a:effectLst>
                <a:latin typeface="Arial" pitchFamily="34" charset="0"/>
                <a:cs typeface="Arial" pitchFamily="34" charset="0"/>
              </a:rPr>
              <a:t>Keynesians</a:t>
            </a:r>
            <a:endParaRPr lang="en-US" b="1" dirty="0">
              <a:solidFill>
                <a:srgbClr val="FF0000"/>
              </a:solidFill>
              <a:effectLst>
                <a:outerShdw blurRad="38100" dist="38100" dir="2700000" algn="tl">
                  <a:srgbClr val="000000"/>
                </a:outerShdw>
              </a:effectLst>
              <a:latin typeface="Arial" pitchFamily="34" charset="0"/>
              <a:cs typeface="Arial" pitchFamily="34" charset="0"/>
            </a:endParaRPr>
          </a:p>
        </p:txBody>
      </p:sp>
      <p:sp>
        <p:nvSpPr>
          <p:cNvPr id="488476" name="Rectangle 28"/>
          <p:cNvSpPr>
            <a:spLocks noChangeArrowheads="1"/>
          </p:cNvSpPr>
          <p:nvPr/>
        </p:nvSpPr>
        <p:spPr bwMode="auto">
          <a:xfrm>
            <a:off x="6254750" y="3203575"/>
            <a:ext cx="1949450" cy="304800"/>
          </a:xfrm>
          <a:prstGeom prst="rect">
            <a:avLst/>
          </a:prstGeom>
          <a:noFill/>
          <a:ln w="9525">
            <a:noFill/>
            <a:miter lim="800000"/>
            <a:headEnd/>
            <a:tailEnd/>
          </a:ln>
          <a:effectLst/>
        </p:spPr>
        <p:txBody>
          <a:bodyPr wrap="none" anchor="ctr"/>
          <a:lstStyle/>
          <a:p>
            <a:pPr fontAlgn="auto">
              <a:spcBef>
                <a:spcPts val="0"/>
              </a:spcBef>
              <a:spcAft>
                <a:spcPts val="0"/>
              </a:spcAft>
              <a:defRPr/>
            </a:pPr>
            <a:r>
              <a:rPr lang="en-US" b="1" dirty="0">
                <a:solidFill>
                  <a:srgbClr val="FF0000"/>
                </a:solidFill>
                <a:effectLst>
                  <a:outerShdw blurRad="38100" dist="38100" dir="2700000" algn="tl">
                    <a:srgbClr val="000000"/>
                  </a:outerShdw>
                </a:effectLst>
                <a:latin typeface="Arial" pitchFamily="34" charset="0"/>
                <a:cs typeface="Arial" pitchFamily="34" charset="0"/>
              </a:rPr>
              <a:t>Monetarists</a:t>
            </a:r>
          </a:p>
        </p:txBody>
      </p:sp>
      <p:pic>
        <p:nvPicPr>
          <p:cNvPr id="488477" name="yes 1776.wav">
            <a:hlinkClick r:id="" action="ppaction://media"/>
          </p:cNvPr>
          <p:cNvPicPr>
            <a:picLocks noRot="1" noChangeAspect="1" noChangeArrowheads="1"/>
          </p:cNvPicPr>
          <p:nvPr>
            <a:wavAudioFile r:embed="rId4" name="yes [one time].wav"/>
          </p:nvPr>
        </p:nvPicPr>
        <p:blipFill>
          <a:blip r:embed="rId12"/>
          <a:srcRect/>
          <a:stretch>
            <a:fillRect/>
          </a:stretch>
        </p:blipFill>
        <p:spPr bwMode="auto">
          <a:xfrm>
            <a:off x="1014413" y="6553200"/>
            <a:ext cx="304800" cy="304800"/>
          </a:xfrm>
          <a:prstGeom prst="rect">
            <a:avLst/>
          </a:prstGeom>
          <a:noFill/>
          <a:ln w="9525">
            <a:noFill/>
            <a:miter lim="800000"/>
            <a:headEnd/>
            <a:tailEnd/>
          </a:ln>
        </p:spPr>
      </p:pic>
      <p:sp>
        <p:nvSpPr>
          <p:cNvPr id="488478" name="Rectangle 30"/>
          <p:cNvSpPr>
            <a:spLocks noChangeArrowheads="1"/>
          </p:cNvSpPr>
          <p:nvPr/>
        </p:nvSpPr>
        <p:spPr bwMode="auto">
          <a:xfrm>
            <a:off x="2987675" y="6534150"/>
            <a:ext cx="2065338" cy="304800"/>
          </a:xfrm>
          <a:prstGeom prst="rect">
            <a:avLst/>
          </a:prstGeom>
          <a:noFill/>
          <a:ln w="9525">
            <a:noFill/>
            <a:miter lim="800000"/>
            <a:headEnd/>
            <a:tailEnd/>
          </a:ln>
          <a:effectLst/>
        </p:spPr>
        <p:txBody>
          <a:bodyPr wrap="none" anchor="ctr"/>
          <a:lstStyle/>
          <a:p>
            <a:pPr algn="ctr" fontAlgn="auto">
              <a:spcBef>
                <a:spcPts val="0"/>
              </a:spcBef>
              <a:spcAft>
                <a:spcPts val="0"/>
              </a:spcAft>
              <a:defRPr/>
            </a:pPr>
            <a:r>
              <a:rPr lang="en-US" b="1" dirty="0">
                <a:solidFill>
                  <a:srgbClr val="FF0000"/>
                </a:solidFill>
                <a:effectLst>
                  <a:outerShdw blurRad="38100" dist="38100" dir="2700000" algn="tl">
                    <a:srgbClr val="000000"/>
                  </a:outerShdw>
                </a:effectLst>
                <a:latin typeface="Arial" pitchFamily="34" charset="0"/>
                <a:cs typeface="Arial" pitchFamily="34" charset="0"/>
              </a:rPr>
              <a:t>Supply-siders</a:t>
            </a:r>
            <a:endParaRPr lang="en-US" b="1" i="1" dirty="0">
              <a:solidFill>
                <a:srgbClr val="008000"/>
              </a:solidFill>
              <a:effectLst>
                <a:outerShdw blurRad="38100" dist="38100" dir="2700000" algn="tl">
                  <a:srgbClr val="000000"/>
                </a:outerShdw>
              </a:effectLst>
              <a:latin typeface="Arial" pitchFamily="34" charset="0"/>
              <a:cs typeface="Arial" pitchFamily="34" charset="0"/>
            </a:endParaRPr>
          </a:p>
        </p:txBody>
      </p:sp>
      <p:pic>
        <p:nvPicPr>
          <p:cNvPr id="488479" name="Reag1776.wav">
            <a:hlinkClick r:id="" action="ppaction://media"/>
          </p:cNvPr>
          <p:cNvPicPr>
            <a:picLocks noRot="1" noChangeAspect="1" noChangeArrowheads="1"/>
          </p:cNvPicPr>
          <p:nvPr>
            <a:wavAudioFile r:embed="rId5" name="Reagan Gov is not the solution Reagan.wav"/>
          </p:nvPr>
        </p:nvPicPr>
        <p:blipFill>
          <a:blip r:embed="rId12"/>
          <a:srcRect/>
          <a:stretch>
            <a:fillRect/>
          </a:stretch>
        </p:blipFill>
        <p:spPr bwMode="auto">
          <a:xfrm>
            <a:off x="1397000" y="6553200"/>
            <a:ext cx="304800" cy="304800"/>
          </a:xfrm>
          <a:prstGeom prst="rect">
            <a:avLst/>
          </a:prstGeom>
          <a:noFill/>
          <a:ln w="9525">
            <a:noFill/>
            <a:miter lim="800000"/>
            <a:headEnd/>
            <a:tailEnd/>
          </a:ln>
        </p:spPr>
      </p:pic>
      <p:pic>
        <p:nvPicPr>
          <p:cNvPr id="488480" name="No, 1776.wav">
            <a:hlinkClick r:id="" action="ppaction://media"/>
          </p:cNvPr>
          <p:cNvPicPr>
            <a:picLocks noRot="1" noChangeAspect="1" noChangeArrowheads="1"/>
          </p:cNvPicPr>
          <p:nvPr>
            <a:wavAudioFile r:embed="rId6" name="No, no, no..wav"/>
          </p:nvPr>
        </p:nvPicPr>
        <p:blipFill>
          <a:blip r:embed="rId12"/>
          <a:srcRect/>
          <a:stretch>
            <a:fillRect/>
          </a:stretch>
        </p:blipFill>
        <p:spPr bwMode="auto">
          <a:xfrm>
            <a:off x="641350" y="6553200"/>
            <a:ext cx="304800" cy="304800"/>
          </a:xfrm>
          <a:prstGeom prst="rect">
            <a:avLst/>
          </a:prstGeom>
          <a:noFill/>
          <a:ln w="9525">
            <a:noFill/>
            <a:miter lim="800000"/>
            <a:headEnd/>
            <a:tailEnd/>
          </a:ln>
        </p:spPr>
      </p:pic>
      <p:pic>
        <p:nvPicPr>
          <p:cNvPr id="488482" name="Picture 34" descr="Uncle Sam X out c5"/>
          <p:cNvPicPr>
            <a:picLocks noChangeAspect="1" noChangeArrowheads="1" noCrop="1"/>
          </p:cNvPicPr>
          <p:nvPr/>
        </p:nvPicPr>
        <p:blipFill>
          <a:blip r:embed="rId18"/>
          <a:srcRect/>
          <a:stretch>
            <a:fillRect/>
          </a:stretch>
        </p:blipFill>
        <p:spPr bwMode="auto">
          <a:xfrm>
            <a:off x="287338" y="469900"/>
            <a:ext cx="968375" cy="968375"/>
          </a:xfrm>
          <a:prstGeom prst="rect">
            <a:avLst/>
          </a:prstGeom>
          <a:noFill/>
          <a:ln w="9525">
            <a:noFill/>
            <a:miter lim="800000"/>
            <a:headEnd/>
            <a:tailEnd/>
          </a:ln>
        </p:spPr>
      </p:pic>
      <p:sp>
        <p:nvSpPr>
          <p:cNvPr id="488483" name="Rectangle 35"/>
          <p:cNvSpPr>
            <a:spLocks noChangeArrowheads="1"/>
          </p:cNvSpPr>
          <p:nvPr/>
        </p:nvSpPr>
        <p:spPr bwMode="auto">
          <a:xfrm>
            <a:off x="304800" y="1365250"/>
            <a:ext cx="1076325" cy="344488"/>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solidFill>
                  <a:srgbClr val="FF0000"/>
                </a:solidFill>
                <a:effectLst>
                  <a:outerShdw blurRad="38100" dist="38100" dir="2700000" algn="tl">
                    <a:srgbClr val="000000"/>
                  </a:outerShdw>
                </a:effectLst>
                <a:latin typeface="Verdana" pitchFamily="34" charset="0"/>
                <a:cs typeface="+mn-cs"/>
              </a:rPr>
              <a:t>No “G”</a:t>
            </a:r>
          </a:p>
        </p:txBody>
      </p:sp>
      <p:pic>
        <p:nvPicPr>
          <p:cNvPr id="488484" name="Picture 36" descr="uncle sam 11 c5"/>
          <p:cNvPicPr>
            <a:picLocks noChangeAspect="1" noChangeArrowheads="1" noCrop="1"/>
          </p:cNvPicPr>
          <p:nvPr/>
        </p:nvPicPr>
        <p:blipFill>
          <a:blip r:embed="rId19"/>
          <a:srcRect/>
          <a:stretch>
            <a:fillRect/>
          </a:stretch>
        </p:blipFill>
        <p:spPr bwMode="auto">
          <a:xfrm>
            <a:off x="2879725" y="744538"/>
            <a:ext cx="609600" cy="931862"/>
          </a:xfrm>
          <a:prstGeom prst="rect">
            <a:avLst/>
          </a:prstGeom>
          <a:noFill/>
          <a:ln w="9525">
            <a:noFill/>
            <a:miter lim="800000"/>
            <a:headEnd/>
            <a:tailEnd/>
          </a:ln>
        </p:spPr>
      </p:pic>
      <p:pic>
        <p:nvPicPr>
          <p:cNvPr id="488485" name="No [1776.wav">
            <a:hlinkClick r:id="" action="ppaction://media"/>
          </p:cNvPr>
          <p:cNvPicPr>
            <a:picLocks noRot="1" noChangeAspect="1" noChangeArrowheads="1"/>
          </p:cNvPicPr>
          <p:nvPr>
            <a:wavAudioFile r:embed="rId7" name="No [by a woman].wav"/>
          </p:nvPr>
        </p:nvPicPr>
        <p:blipFill>
          <a:blip r:embed="rId12"/>
          <a:srcRect/>
          <a:stretch>
            <a:fillRect/>
          </a:stretch>
        </p:blipFill>
        <p:spPr bwMode="auto">
          <a:xfrm>
            <a:off x="1836738" y="6553200"/>
            <a:ext cx="304800" cy="304800"/>
          </a:xfrm>
          <a:prstGeom prst="rect">
            <a:avLst/>
          </a:prstGeom>
          <a:noFill/>
          <a:ln w="9525">
            <a:noFill/>
            <a:miter lim="800000"/>
            <a:headEnd/>
            <a:tailEnd/>
          </a:ln>
        </p:spPr>
      </p:pic>
      <p:pic>
        <p:nvPicPr>
          <p:cNvPr id="488486" name="yes 1777.wav">
            <a:hlinkClick r:id="" action="ppaction://media"/>
          </p:cNvPr>
          <p:cNvPicPr>
            <a:picLocks noRot="1" noChangeAspect="1" noChangeArrowheads="1"/>
          </p:cNvPicPr>
          <p:nvPr>
            <a:wavAudioFile r:embed="rId8" name="yes [little girl saying].wav"/>
          </p:nvPr>
        </p:nvPicPr>
        <p:blipFill>
          <a:blip r:embed="rId12"/>
          <a:srcRect/>
          <a:stretch>
            <a:fillRect/>
          </a:stretch>
        </p:blipFill>
        <p:spPr bwMode="auto">
          <a:xfrm>
            <a:off x="2193925" y="6553200"/>
            <a:ext cx="304800" cy="304800"/>
          </a:xfrm>
          <a:prstGeom prst="rect">
            <a:avLst/>
          </a:prstGeom>
          <a:noFill/>
          <a:ln w="9525">
            <a:noFill/>
            <a:miter lim="800000"/>
            <a:headEnd/>
            <a:tailEnd/>
          </a:ln>
        </p:spPr>
      </p:pic>
      <p:pic>
        <p:nvPicPr>
          <p:cNvPr id="488488" name="Picture 40" descr="Reaganomics"/>
          <p:cNvPicPr>
            <a:picLocks noChangeAspect="1" noChangeArrowheads="1"/>
          </p:cNvPicPr>
          <p:nvPr/>
        </p:nvPicPr>
        <p:blipFill>
          <a:blip r:embed="rId20"/>
          <a:srcRect/>
          <a:stretch>
            <a:fillRect/>
          </a:stretch>
        </p:blipFill>
        <p:spPr bwMode="auto">
          <a:xfrm>
            <a:off x="3032125" y="3933825"/>
            <a:ext cx="1898650" cy="2346325"/>
          </a:xfrm>
          <a:prstGeom prst="rect">
            <a:avLst/>
          </a:prstGeom>
          <a:noFill/>
          <a:ln w="9525">
            <a:noFill/>
            <a:miter lim="800000"/>
            <a:headEnd/>
            <a:tailEnd/>
          </a:ln>
        </p:spPr>
      </p:pic>
      <p:sp>
        <p:nvSpPr>
          <p:cNvPr id="488466" name="Oval 18" descr="Parchment"/>
          <p:cNvSpPr>
            <a:spLocks noChangeArrowheads="1"/>
          </p:cNvSpPr>
          <p:nvPr/>
        </p:nvSpPr>
        <p:spPr bwMode="auto">
          <a:xfrm>
            <a:off x="2439988" y="3654425"/>
            <a:ext cx="1298575" cy="831850"/>
          </a:xfrm>
          <a:prstGeom prst="ellipse">
            <a:avLst/>
          </a:prstGeom>
          <a:blipFill dpi="0" rotWithShape="1">
            <a:blip r:embed="rId13" cstate="print"/>
            <a:srcRect/>
            <a:tile tx="0" ty="0" sx="100000" sy="100000" flip="none" algn="tl"/>
          </a:blipFill>
          <a:ln w="38100">
            <a:solidFill>
              <a:srgbClr val="FF0000"/>
            </a:solidFill>
            <a:round/>
            <a:headEnd/>
            <a:tailEnd/>
          </a:ln>
          <a:effectLst/>
        </p:spPr>
        <p:txBody>
          <a:bodyPr wrap="none" anchor="ctr"/>
          <a:lstStyle/>
          <a:p>
            <a:pPr algn="ctr" fontAlgn="auto">
              <a:spcBef>
                <a:spcPts val="0"/>
              </a:spcBef>
              <a:spcAft>
                <a:spcPts val="0"/>
              </a:spcAft>
              <a:defRPr/>
            </a:pPr>
            <a:r>
              <a:rPr lang="en-US" sz="1400" b="1">
                <a:effectLst>
                  <a:outerShdw blurRad="38100" dist="38100" dir="2700000" algn="tl">
                    <a:srgbClr val="FFFFFF"/>
                  </a:outerShdw>
                </a:effectLst>
                <a:latin typeface="Verdana" pitchFamily="34" charset="0"/>
                <a:cs typeface="+mn-cs"/>
              </a:rPr>
              <a:t>Get </a:t>
            </a:r>
            <a:r>
              <a:rPr lang="en-US" sz="1200" b="1">
                <a:effectLst>
                  <a:outerShdw blurRad="38100" dist="38100" dir="2700000" algn="tl">
                    <a:srgbClr val="FFFFFF"/>
                  </a:outerShdw>
                </a:effectLst>
                <a:latin typeface="Verdana" pitchFamily="34" charset="0"/>
                <a:cs typeface="+mn-cs"/>
              </a:rPr>
              <a:t>the</a:t>
            </a:r>
            <a:r>
              <a:rPr lang="en-US" sz="1400" b="1">
                <a:effectLst>
                  <a:outerShdw blurRad="38100" dist="38100" dir="2700000" algn="tl">
                    <a:srgbClr val="FFFFFF"/>
                  </a:outerShdw>
                </a:effectLst>
                <a:latin typeface="Verdana" pitchFamily="34" charset="0"/>
                <a:cs typeface="+mn-cs"/>
              </a:rPr>
              <a:t> G</a:t>
            </a:r>
          </a:p>
          <a:p>
            <a:pPr algn="ctr" fontAlgn="auto">
              <a:spcBef>
                <a:spcPts val="0"/>
              </a:spcBef>
              <a:spcAft>
                <a:spcPts val="0"/>
              </a:spcAft>
              <a:defRPr/>
            </a:pPr>
            <a:r>
              <a:rPr lang="en-US" sz="1400" b="1">
                <a:effectLst>
                  <a:outerShdw blurRad="38100" dist="38100" dir="2700000" algn="tl">
                    <a:srgbClr val="FFFFFF"/>
                  </a:outerShdw>
                </a:effectLst>
                <a:latin typeface="Verdana" pitchFamily="34" charset="0"/>
                <a:cs typeface="+mn-cs"/>
              </a:rPr>
              <a:t>off of our </a:t>
            </a:r>
          </a:p>
          <a:p>
            <a:pPr algn="ctr" fontAlgn="auto">
              <a:spcBef>
                <a:spcPts val="0"/>
              </a:spcBef>
              <a:spcAft>
                <a:spcPts val="0"/>
              </a:spcAft>
              <a:defRPr/>
            </a:pPr>
            <a:r>
              <a:rPr lang="en-US" sz="1400" b="1">
                <a:effectLst>
                  <a:outerShdw blurRad="38100" dist="38100" dir="2700000" algn="tl">
                    <a:srgbClr val="FFFFFF"/>
                  </a:outerShdw>
                </a:effectLst>
                <a:latin typeface="Verdana" pitchFamily="34" charset="0"/>
                <a:cs typeface="+mn-cs"/>
              </a:rPr>
              <a:t>backs.</a:t>
            </a:r>
          </a:p>
        </p:txBody>
      </p:sp>
      <p:sp>
        <p:nvSpPr>
          <p:cNvPr id="488471" name="Rectangle 23"/>
          <p:cNvSpPr>
            <a:spLocks noChangeArrowheads="1"/>
          </p:cNvSpPr>
          <p:nvPr/>
        </p:nvSpPr>
        <p:spPr bwMode="auto">
          <a:xfrm>
            <a:off x="2995613" y="6288088"/>
            <a:ext cx="2051050" cy="22225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solidFill>
                  <a:srgbClr val="FF0000"/>
                </a:solidFill>
                <a:effectLst>
                  <a:outerShdw blurRad="38100" dist="38100" dir="2700000" algn="tl">
                    <a:srgbClr val="000000"/>
                  </a:outerShdw>
                </a:effectLst>
                <a:cs typeface="+mn-cs"/>
              </a:rPr>
              <a:t>Ronald Reagan</a:t>
            </a:r>
          </a:p>
        </p:txBody>
      </p:sp>
      <p:pic>
        <p:nvPicPr>
          <p:cNvPr id="488492" name="back1791.wav">
            <a:hlinkClick r:id="" action="ppaction://media"/>
          </p:cNvPr>
          <p:cNvPicPr>
            <a:picLocks noGrp="1" noRot="1" noChangeAspect="1" noChangeArrowheads="1"/>
          </p:cNvPicPr>
          <p:nvPr>
            <p:ph sz="quarter" idx="1"/>
            <a:wavAudioFile r:embed="rId9" name="back just get off my back man.wav"/>
          </p:nvPr>
        </p:nvPicPr>
        <p:blipFill>
          <a:blip r:embed="rId12"/>
          <a:srcRect/>
          <a:stretch>
            <a:fillRect/>
          </a:stretch>
        </p:blipFill>
        <p:spPr>
          <a:xfrm>
            <a:off x="2095500" y="2724150"/>
            <a:ext cx="304800" cy="304800"/>
          </a:xfrm>
        </p:spPr>
      </p:pic>
      <p:sp>
        <p:nvSpPr>
          <p:cNvPr id="16419" name="WordArt 114"/>
          <p:cNvSpPr>
            <a:spLocks noChangeArrowheads="1" noChangeShapeType="1" noTextEdit="1"/>
          </p:cNvSpPr>
          <p:nvPr/>
        </p:nvSpPr>
        <p:spPr bwMode="auto">
          <a:xfrm>
            <a:off x="1250950" y="60325"/>
            <a:ext cx="6821488" cy="495300"/>
          </a:xfrm>
          <a:prstGeom prst="rect">
            <a:avLst/>
          </a:prstGeom>
        </p:spPr>
        <p:txBody>
          <a:bodyPr wrap="none" fromWordArt="1">
            <a:prstTxWarp prst="textPlain">
              <a:avLst>
                <a:gd name="adj" fmla="val 50000"/>
              </a:avLst>
            </a:prstTxWarp>
          </a:bodyPr>
          <a:lstStyle/>
          <a:p>
            <a:pPr algn="ctr"/>
            <a:r>
              <a:rPr lang="en-US" kern="10">
                <a:ln w="12700">
                  <a:solidFill>
                    <a:srgbClr val="000000"/>
                  </a:solidFill>
                  <a:round/>
                  <a:headEnd/>
                  <a:tailEnd/>
                </a:ln>
                <a:solidFill>
                  <a:srgbClr val="6699FF"/>
                </a:solidFill>
                <a:effectLst>
                  <a:outerShdw dist="35921" dir="2700000" sy="50000" kx="2115830" algn="bl" rotWithShape="0">
                    <a:srgbClr val="C0C0C0">
                      <a:alpha val="79999"/>
                    </a:srgbClr>
                  </a:outerShdw>
                </a:effectLst>
                <a:latin typeface="Arial Black"/>
              </a:rPr>
              <a:t>Disputes Over Macro Theory &amp; Policy</a:t>
            </a:r>
          </a:p>
        </p:txBody>
      </p:sp>
      <p:sp>
        <p:nvSpPr>
          <p:cNvPr id="16420" name="WordArt 114"/>
          <p:cNvSpPr>
            <a:spLocks noChangeArrowheads="1" noChangeShapeType="1" noTextEdit="1"/>
          </p:cNvSpPr>
          <p:nvPr/>
        </p:nvSpPr>
        <p:spPr bwMode="auto">
          <a:xfrm>
            <a:off x="5386388" y="3756025"/>
            <a:ext cx="3429000" cy="314325"/>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008000"/>
                </a:solidFill>
                <a:effectLst>
                  <a:outerShdw dist="35921" dir="2700000" sy="50000" kx="2115830" algn="bl" rotWithShape="0">
                    <a:srgbClr val="C0C0C0">
                      <a:alpha val="79999"/>
                    </a:srgbClr>
                  </a:outerShdw>
                </a:effectLst>
                <a:latin typeface="Arial Black"/>
              </a:rPr>
              <a:t>Mainstream Economists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nodeType="clickEffect">
                                  <p:stCondLst>
                                    <p:cond delay="0"/>
                                  </p:stCondLst>
                                  <p:childTnLst>
                                    <p:set>
                                      <p:cBhvr>
                                        <p:cTn id="6" dur="1" fill="hold">
                                          <p:stCondLst>
                                            <p:cond delay="0"/>
                                          </p:stCondLst>
                                        </p:cTn>
                                        <p:tgtEl>
                                          <p:spTgt spid="488459"/>
                                        </p:tgtEl>
                                        <p:attrNameLst>
                                          <p:attrName>style.visibility</p:attrName>
                                        </p:attrNameLst>
                                      </p:cBhvr>
                                      <p:to>
                                        <p:strVal val="visible"/>
                                      </p:to>
                                    </p:set>
                                    <p:anim calcmode="lin" valueType="num">
                                      <p:cBhvr>
                                        <p:cTn id="7" dur="2000" fill="hold"/>
                                        <p:tgtEl>
                                          <p:spTgt spid="488459"/>
                                        </p:tgtEl>
                                        <p:attrNameLst>
                                          <p:attrName>ppt_w</p:attrName>
                                        </p:attrNameLst>
                                      </p:cBhvr>
                                      <p:tavLst>
                                        <p:tav tm="0">
                                          <p:val>
                                            <p:strVal val="4/3*#ppt_w"/>
                                          </p:val>
                                        </p:tav>
                                        <p:tav tm="100000">
                                          <p:val>
                                            <p:strVal val="#ppt_w"/>
                                          </p:val>
                                        </p:tav>
                                      </p:tavLst>
                                    </p:anim>
                                    <p:anim calcmode="lin" valueType="num">
                                      <p:cBhvr>
                                        <p:cTn id="8" dur="2000" fill="hold"/>
                                        <p:tgtEl>
                                          <p:spTgt spid="488459"/>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488467"/>
                                        </p:tgtEl>
                                        <p:attrNameLst>
                                          <p:attrName>style.visibility</p:attrName>
                                        </p:attrNameLst>
                                      </p:cBhvr>
                                      <p:to>
                                        <p:strVal val="visible"/>
                                      </p:to>
                                    </p:set>
                                    <p:anim calcmode="lin" valueType="num">
                                      <p:cBhvr>
                                        <p:cTn id="11" dur="2000" fill="hold"/>
                                        <p:tgtEl>
                                          <p:spTgt spid="488467"/>
                                        </p:tgtEl>
                                        <p:attrNameLst>
                                          <p:attrName>ppt_w</p:attrName>
                                        </p:attrNameLst>
                                      </p:cBhvr>
                                      <p:tavLst>
                                        <p:tav tm="0">
                                          <p:val>
                                            <p:strVal val="4/3*#ppt_w"/>
                                          </p:val>
                                        </p:tav>
                                        <p:tav tm="100000">
                                          <p:val>
                                            <p:strVal val="#ppt_w"/>
                                          </p:val>
                                        </p:tav>
                                      </p:tavLst>
                                    </p:anim>
                                    <p:anim calcmode="lin" valueType="num">
                                      <p:cBhvr>
                                        <p:cTn id="12" dur="2000" fill="hold"/>
                                        <p:tgtEl>
                                          <p:spTgt spid="488467"/>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0"/>
                                  </p:stCondLst>
                                  <p:childTnLst>
                                    <p:set>
                                      <p:cBhvr>
                                        <p:cTn id="14" dur="1" fill="hold">
                                          <p:stCondLst>
                                            <p:cond delay="0"/>
                                          </p:stCondLst>
                                        </p:cTn>
                                        <p:tgtEl>
                                          <p:spTgt spid="488461"/>
                                        </p:tgtEl>
                                        <p:attrNameLst>
                                          <p:attrName>style.visibility</p:attrName>
                                        </p:attrNameLst>
                                      </p:cBhvr>
                                      <p:to>
                                        <p:strVal val="visible"/>
                                      </p:to>
                                    </p:set>
                                    <p:anim calcmode="lin" valueType="num">
                                      <p:cBhvr>
                                        <p:cTn id="15" dur="2000" fill="hold"/>
                                        <p:tgtEl>
                                          <p:spTgt spid="488461"/>
                                        </p:tgtEl>
                                        <p:attrNameLst>
                                          <p:attrName>ppt_w</p:attrName>
                                        </p:attrNameLst>
                                      </p:cBhvr>
                                      <p:tavLst>
                                        <p:tav tm="0">
                                          <p:val>
                                            <p:strVal val="4/3*#ppt_w"/>
                                          </p:val>
                                        </p:tav>
                                        <p:tav tm="100000">
                                          <p:val>
                                            <p:strVal val="#ppt_w"/>
                                          </p:val>
                                        </p:tav>
                                      </p:tavLst>
                                    </p:anim>
                                    <p:anim calcmode="lin" valueType="num">
                                      <p:cBhvr>
                                        <p:cTn id="16" dur="2000" fill="hold"/>
                                        <p:tgtEl>
                                          <p:spTgt spid="488461"/>
                                        </p:tgtEl>
                                        <p:attrNameLst>
                                          <p:attrName>ppt_h</p:attrName>
                                        </p:attrNameLst>
                                      </p:cBhvr>
                                      <p:tavLst>
                                        <p:tav tm="0">
                                          <p:val>
                                            <p:strVal val="4/3*#ppt_h"/>
                                          </p:val>
                                        </p:tav>
                                        <p:tav tm="100000">
                                          <p:val>
                                            <p:strVal val="#ppt_h"/>
                                          </p:val>
                                        </p:tav>
                                      </p:tavLst>
                                    </p:anim>
                                  </p:childTnLst>
                                </p:cTn>
                              </p:par>
                              <p:par>
                                <p:cTn id="17" presetID="23" presetClass="entr" presetSubtype="288" fill="hold" nodeType="withEffect">
                                  <p:stCondLst>
                                    <p:cond delay="0"/>
                                  </p:stCondLst>
                                  <p:childTnLst>
                                    <p:set>
                                      <p:cBhvr>
                                        <p:cTn id="18" dur="1" fill="hold">
                                          <p:stCondLst>
                                            <p:cond delay="0"/>
                                          </p:stCondLst>
                                        </p:cTn>
                                        <p:tgtEl>
                                          <p:spTgt spid="488482"/>
                                        </p:tgtEl>
                                        <p:attrNameLst>
                                          <p:attrName>style.visibility</p:attrName>
                                        </p:attrNameLst>
                                      </p:cBhvr>
                                      <p:to>
                                        <p:strVal val="visible"/>
                                      </p:to>
                                    </p:set>
                                    <p:anim calcmode="lin" valueType="num">
                                      <p:cBhvr>
                                        <p:cTn id="19" dur="500" fill="hold"/>
                                        <p:tgtEl>
                                          <p:spTgt spid="488482"/>
                                        </p:tgtEl>
                                        <p:attrNameLst>
                                          <p:attrName>ppt_w</p:attrName>
                                        </p:attrNameLst>
                                      </p:cBhvr>
                                      <p:tavLst>
                                        <p:tav tm="0">
                                          <p:val>
                                            <p:strVal val="4/3*#ppt_w"/>
                                          </p:val>
                                        </p:tav>
                                        <p:tav tm="100000">
                                          <p:val>
                                            <p:strVal val="#ppt_w"/>
                                          </p:val>
                                        </p:tav>
                                      </p:tavLst>
                                    </p:anim>
                                    <p:anim calcmode="lin" valueType="num">
                                      <p:cBhvr>
                                        <p:cTn id="20" dur="500" fill="hold"/>
                                        <p:tgtEl>
                                          <p:spTgt spid="488482"/>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0"/>
                                  </p:stCondLst>
                                  <p:childTnLst>
                                    <p:set>
                                      <p:cBhvr>
                                        <p:cTn id="22" dur="1" fill="hold">
                                          <p:stCondLst>
                                            <p:cond delay="0"/>
                                          </p:stCondLst>
                                        </p:cTn>
                                        <p:tgtEl>
                                          <p:spTgt spid="488483"/>
                                        </p:tgtEl>
                                        <p:attrNameLst>
                                          <p:attrName>style.visibility</p:attrName>
                                        </p:attrNameLst>
                                      </p:cBhvr>
                                      <p:to>
                                        <p:strVal val="visible"/>
                                      </p:to>
                                    </p:set>
                                    <p:anim calcmode="lin" valueType="num">
                                      <p:cBhvr>
                                        <p:cTn id="23" dur="2000" fill="hold"/>
                                        <p:tgtEl>
                                          <p:spTgt spid="488483"/>
                                        </p:tgtEl>
                                        <p:attrNameLst>
                                          <p:attrName>ppt_w</p:attrName>
                                        </p:attrNameLst>
                                      </p:cBhvr>
                                      <p:tavLst>
                                        <p:tav tm="0">
                                          <p:val>
                                            <p:strVal val="4/3*#ppt_w"/>
                                          </p:val>
                                        </p:tav>
                                        <p:tav tm="100000">
                                          <p:val>
                                            <p:strVal val="#ppt_w"/>
                                          </p:val>
                                        </p:tav>
                                      </p:tavLst>
                                    </p:anim>
                                    <p:anim calcmode="lin" valueType="num">
                                      <p:cBhvr>
                                        <p:cTn id="24" dur="2000" fill="hold"/>
                                        <p:tgtEl>
                                          <p:spTgt spid="488483"/>
                                        </p:tgtEl>
                                        <p:attrNameLst>
                                          <p:attrName>ppt_h</p:attrName>
                                        </p:attrNameLst>
                                      </p:cBhvr>
                                      <p:tavLst>
                                        <p:tav tm="0">
                                          <p:val>
                                            <p:strVal val="4/3*#ppt_h"/>
                                          </p:val>
                                        </p:tav>
                                        <p:tav tm="100000">
                                          <p:val>
                                            <p:strVal val="#ppt_h"/>
                                          </p:val>
                                        </p:tav>
                                      </p:tavLst>
                                    </p:anim>
                                  </p:childTnLst>
                                </p:cTn>
                              </p:par>
                              <p:par>
                                <p:cTn id="25" presetID="1" presetClass="mediacall" presetSubtype="0" fill="hold" nodeType="withEffect">
                                  <p:stCondLst>
                                    <p:cond delay="0"/>
                                  </p:stCondLst>
                                  <p:childTnLst>
                                    <p:cmd type="call" cmd="playFrom(0.0)">
                                      <p:cBhvr>
                                        <p:cTn id="26" dur="5520" fill="hold"/>
                                        <p:tgtEl>
                                          <p:spTgt spid="488481"/>
                                        </p:tgtEl>
                                      </p:cBhvr>
                                    </p:cmd>
                                  </p:childTnLst>
                                </p:cTn>
                              </p:par>
                            </p:childTnLst>
                          </p:cTn>
                        </p:par>
                        <p:par>
                          <p:cTn id="27" fill="hold" nodeType="afterGroup">
                            <p:stCondLst>
                              <p:cond delay="5520"/>
                            </p:stCondLst>
                            <p:childTnLst>
                              <p:par>
                                <p:cTn id="28" presetID="1" presetClass="mediacall" presetSubtype="0" fill="hold" nodeType="afterEffect">
                                  <p:stCondLst>
                                    <p:cond delay="0"/>
                                  </p:stCondLst>
                                  <p:childTnLst>
                                    <p:cmd type="call" cmd="playFrom(0.0)">
                                      <p:cBhvr>
                                        <p:cTn id="29" dur="6531" fill="hold"/>
                                        <p:tgtEl>
                                          <p:spTgt spid="488480"/>
                                        </p:tgtEl>
                                      </p:cBhvr>
                                    </p:cmd>
                                  </p:childTnLst>
                                </p:cTn>
                              </p:par>
                            </p:childTnLst>
                          </p:cTn>
                        </p:par>
                        <p:par>
                          <p:cTn id="30" fill="hold" nodeType="afterGroup">
                            <p:stCondLst>
                              <p:cond delay="12051"/>
                            </p:stCondLst>
                            <p:childTnLst>
                              <p:par>
                                <p:cTn id="31" presetID="1" presetClass="mediacall" presetSubtype="0" fill="hold" nodeType="afterEffect">
                                  <p:stCondLst>
                                    <p:cond delay="0"/>
                                  </p:stCondLst>
                                  <p:childTnLst>
                                    <p:cmd type="call" cmd="playFrom(0.0)">
                                      <p:cBhvr>
                                        <p:cTn id="32" dur="1115" fill="hold"/>
                                        <p:tgtEl>
                                          <p:spTgt spid="488485"/>
                                        </p:tgtEl>
                                      </p:cBhvr>
                                    </p:cmd>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288" fill="hold" nodeType="clickEffect">
                                  <p:stCondLst>
                                    <p:cond delay="0"/>
                                  </p:stCondLst>
                                  <p:childTnLst>
                                    <p:set>
                                      <p:cBhvr>
                                        <p:cTn id="36" dur="1" fill="hold">
                                          <p:stCondLst>
                                            <p:cond delay="0"/>
                                          </p:stCondLst>
                                        </p:cTn>
                                        <p:tgtEl>
                                          <p:spTgt spid="488457"/>
                                        </p:tgtEl>
                                        <p:attrNameLst>
                                          <p:attrName>style.visibility</p:attrName>
                                        </p:attrNameLst>
                                      </p:cBhvr>
                                      <p:to>
                                        <p:strVal val="visible"/>
                                      </p:to>
                                    </p:set>
                                    <p:anim calcmode="lin" valueType="num">
                                      <p:cBhvr>
                                        <p:cTn id="37" dur="2000" fill="hold"/>
                                        <p:tgtEl>
                                          <p:spTgt spid="488457"/>
                                        </p:tgtEl>
                                        <p:attrNameLst>
                                          <p:attrName>ppt_w</p:attrName>
                                        </p:attrNameLst>
                                      </p:cBhvr>
                                      <p:tavLst>
                                        <p:tav tm="0">
                                          <p:val>
                                            <p:strVal val="4/3*#ppt_w"/>
                                          </p:val>
                                        </p:tav>
                                        <p:tav tm="100000">
                                          <p:val>
                                            <p:strVal val="#ppt_w"/>
                                          </p:val>
                                        </p:tav>
                                      </p:tavLst>
                                    </p:anim>
                                    <p:anim calcmode="lin" valueType="num">
                                      <p:cBhvr>
                                        <p:cTn id="38" dur="2000" fill="hold"/>
                                        <p:tgtEl>
                                          <p:spTgt spid="488457"/>
                                        </p:tgtEl>
                                        <p:attrNameLst>
                                          <p:attrName>ppt_h</p:attrName>
                                        </p:attrNameLst>
                                      </p:cBhvr>
                                      <p:tavLst>
                                        <p:tav tm="0">
                                          <p:val>
                                            <p:strVal val="4/3*#ppt_h"/>
                                          </p:val>
                                        </p:tav>
                                        <p:tav tm="100000">
                                          <p:val>
                                            <p:strVal val="#ppt_h"/>
                                          </p:val>
                                        </p:tav>
                                      </p:tavLst>
                                    </p:anim>
                                  </p:childTnLst>
                                </p:cTn>
                              </p:par>
                              <p:par>
                                <p:cTn id="39" presetID="23" presetClass="entr" presetSubtype="288" fill="hold" grpId="0" nodeType="withEffect">
                                  <p:stCondLst>
                                    <p:cond delay="0"/>
                                  </p:stCondLst>
                                  <p:childTnLst>
                                    <p:set>
                                      <p:cBhvr>
                                        <p:cTn id="40" dur="1" fill="hold">
                                          <p:stCondLst>
                                            <p:cond delay="0"/>
                                          </p:stCondLst>
                                        </p:cTn>
                                        <p:tgtEl>
                                          <p:spTgt spid="488460"/>
                                        </p:tgtEl>
                                        <p:attrNameLst>
                                          <p:attrName>style.visibility</p:attrName>
                                        </p:attrNameLst>
                                      </p:cBhvr>
                                      <p:to>
                                        <p:strVal val="visible"/>
                                      </p:to>
                                    </p:set>
                                    <p:anim calcmode="lin" valueType="num">
                                      <p:cBhvr>
                                        <p:cTn id="41" dur="2000" fill="hold"/>
                                        <p:tgtEl>
                                          <p:spTgt spid="488460"/>
                                        </p:tgtEl>
                                        <p:attrNameLst>
                                          <p:attrName>ppt_w</p:attrName>
                                        </p:attrNameLst>
                                      </p:cBhvr>
                                      <p:tavLst>
                                        <p:tav tm="0">
                                          <p:val>
                                            <p:strVal val="4/3*#ppt_w"/>
                                          </p:val>
                                        </p:tav>
                                        <p:tav tm="100000">
                                          <p:val>
                                            <p:strVal val="#ppt_w"/>
                                          </p:val>
                                        </p:tav>
                                      </p:tavLst>
                                    </p:anim>
                                    <p:anim calcmode="lin" valueType="num">
                                      <p:cBhvr>
                                        <p:cTn id="42" dur="2000" fill="hold"/>
                                        <p:tgtEl>
                                          <p:spTgt spid="488460"/>
                                        </p:tgtEl>
                                        <p:attrNameLst>
                                          <p:attrName>ppt_h</p:attrName>
                                        </p:attrNameLst>
                                      </p:cBhvr>
                                      <p:tavLst>
                                        <p:tav tm="0">
                                          <p:val>
                                            <p:strVal val="4/3*#ppt_h"/>
                                          </p:val>
                                        </p:tav>
                                        <p:tav tm="100000">
                                          <p:val>
                                            <p:strVal val="#ppt_h"/>
                                          </p:val>
                                        </p:tav>
                                      </p:tavLst>
                                    </p:anim>
                                  </p:childTnLst>
                                </p:cTn>
                              </p:par>
                              <p:par>
                                <p:cTn id="43" presetID="9" presetClass="entr" presetSubtype="0" fill="hold" nodeType="withEffect">
                                  <p:stCondLst>
                                    <p:cond delay="0"/>
                                  </p:stCondLst>
                                  <p:childTnLst>
                                    <p:set>
                                      <p:cBhvr>
                                        <p:cTn id="44" dur="1" fill="hold">
                                          <p:stCondLst>
                                            <p:cond delay="0"/>
                                          </p:stCondLst>
                                        </p:cTn>
                                        <p:tgtEl>
                                          <p:spTgt spid="488484"/>
                                        </p:tgtEl>
                                        <p:attrNameLst>
                                          <p:attrName>style.visibility</p:attrName>
                                        </p:attrNameLst>
                                      </p:cBhvr>
                                      <p:to>
                                        <p:strVal val="visible"/>
                                      </p:to>
                                    </p:set>
                                    <p:animEffect transition="in" filter="dissolve">
                                      <p:cBhvr>
                                        <p:cTn id="45" dur="500"/>
                                        <p:tgtEl>
                                          <p:spTgt spid="488484"/>
                                        </p:tgtEl>
                                      </p:cBhvr>
                                    </p:animEffect>
                                  </p:childTnLst>
                                </p:cTn>
                              </p:par>
                              <p:par>
                                <p:cTn id="46" presetID="23" presetClass="entr" presetSubtype="288" fill="hold" grpId="0" nodeType="withEffect">
                                  <p:stCondLst>
                                    <p:cond delay="0"/>
                                  </p:stCondLst>
                                  <p:childTnLst>
                                    <p:set>
                                      <p:cBhvr>
                                        <p:cTn id="47" dur="1" fill="hold">
                                          <p:stCondLst>
                                            <p:cond delay="0"/>
                                          </p:stCondLst>
                                        </p:cTn>
                                        <p:tgtEl>
                                          <p:spTgt spid="488468"/>
                                        </p:tgtEl>
                                        <p:attrNameLst>
                                          <p:attrName>style.visibility</p:attrName>
                                        </p:attrNameLst>
                                      </p:cBhvr>
                                      <p:to>
                                        <p:strVal val="visible"/>
                                      </p:to>
                                    </p:set>
                                    <p:anim calcmode="lin" valueType="num">
                                      <p:cBhvr>
                                        <p:cTn id="48" dur="2000" fill="hold"/>
                                        <p:tgtEl>
                                          <p:spTgt spid="488468"/>
                                        </p:tgtEl>
                                        <p:attrNameLst>
                                          <p:attrName>ppt_w</p:attrName>
                                        </p:attrNameLst>
                                      </p:cBhvr>
                                      <p:tavLst>
                                        <p:tav tm="0">
                                          <p:val>
                                            <p:strVal val="4/3*#ppt_w"/>
                                          </p:val>
                                        </p:tav>
                                        <p:tav tm="100000">
                                          <p:val>
                                            <p:strVal val="#ppt_w"/>
                                          </p:val>
                                        </p:tav>
                                      </p:tavLst>
                                    </p:anim>
                                    <p:anim calcmode="lin" valueType="num">
                                      <p:cBhvr>
                                        <p:cTn id="49" dur="2000" fill="hold"/>
                                        <p:tgtEl>
                                          <p:spTgt spid="488468"/>
                                        </p:tgtEl>
                                        <p:attrNameLst>
                                          <p:attrName>ppt_h</p:attrName>
                                        </p:attrNameLst>
                                      </p:cBhvr>
                                      <p:tavLst>
                                        <p:tav tm="0">
                                          <p:val>
                                            <p:strVal val="4/3*#ppt_h"/>
                                          </p:val>
                                        </p:tav>
                                        <p:tav tm="100000">
                                          <p:val>
                                            <p:strVal val="#ppt_h"/>
                                          </p:val>
                                        </p:tav>
                                      </p:tavLst>
                                    </p:anim>
                                  </p:childTnLst>
                                </p:cTn>
                              </p:par>
                              <p:par>
                                <p:cTn id="50" presetID="23" presetClass="entr" presetSubtype="288" fill="hold" grpId="0" nodeType="withEffect">
                                  <p:stCondLst>
                                    <p:cond delay="0"/>
                                  </p:stCondLst>
                                  <p:childTnLst>
                                    <p:set>
                                      <p:cBhvr>
                                        <p:cTn id="51" dur="1" fill="hold">
                                          <p:stCondLst>
                                            <p:cond delay="0"/>
                                          </p:stCondLst>
                                        </p:cTn>
                                        <p:tgtEl>
                                          <p:spTgt spid="488475"/>
                                        </p:tgtEl>
                                        <p:attrNameLst>
                                          <p:attrName>style.visibility</p:attrName>
                                        </p:attrNameLst>
                                      </p:cBhvr>
                                      <p:to>
                                        <p:strVal val="visible"/>
                                      </p:to>
                                    </p:set>
                                    <p:anim calcmode="lin" valueType="num">
                                      <p:cBhvr>
                                        <p:cTn id="52" dur="2000" fill="hold"/>
                                        <p:tgtEl>
                                          <p:spTgt spid="488475"/>
                                        </p:tgtEl>
                                        <p:attrNameLst>
                                          <p:attrName>ppt_w</p:attrName>
                                        </p:attrNameLst>
                                      </p:cBhvr>
                                      <p:tavLst>
                                        <p:tav tm="0">
                                          <p:val>
                                            <p:strVal val="4/3*#ppt_w"/>
                                          </p:val>
                                        </p:tav>
                                        <p:tav tm="100000">
                                          <p:val>
                                            <p:strVal val="#ppt_w"/>
                                          </p:val>
                                        </p:tav>
                                      </p:tavLst>
                                    </p:anim>
                                    <p:anim calcmode="lin" valueType="num">
                                      <p:cBhvr>
                                        <p:cTn id="53" dur="2000" fill="hold"/>
                                        <p:tgtEl>
                                          <p:spTgt spid="488475"/>
                                        </p:tgtEl>
                                        <p:attrNameLst>
                                          <p:attrName>ppt_h</p:attrName>
                                        </p:attrNameLst>
                                      </p:cBhvr>
                                      <p:tavLst>
                                        <p:tav tm="0">
                                          <p:val>
                                            <p:strVal val="4/3*#ppt_h"/>
                                          </p:val>
                                        </p:tav>
                                        <p:tav tm="100000">
                                          <p:val>
                                            <p:strVal val="#ppt_h"/>
                                          </p:val>
                                        </p:tav>
                                      </p:tavLst>
                                    </p:anim>
                                  </p:childTnLst>
                                </p:cTn>
                              </p:par>
                              <p:par>
                                <p:cTn id="54" presetID="1" presetClass="mediacall" presetSubtype="0" fill="hold" nodeType="withEffect">
                                  <p:stCondLst>
                                    <p:cond delay="0"/>
                                  </p:stCondLst>
                                  <p:childTnLst>
                                    <p:cmd type="call" cmd="playFrom(0.0)">
                                      <p:cBhvr>
                                        <p:cTn id="55" dur="1000" fill="hold"/>
                                        <p:tgtEl>
                                          <p:spTgt spid="488477"/>
                                        </p:tgtEl>
                                      </p:cBhvr>
                                    </p:cmd>
                                  </p:childTnLst>
                                </p:cTn>
                              </p:par>
                            </p:childTnLst>
                          </p:cTn>
                        </p:par>
                        <p:par>
                          <p:cTn id="56" fill="hold" nodeType="afterGroup">
                            <p:stCondLst>
                              <p:cond delay="2000"/>
                            </p:stCondLst>
                            <p:childTnLst>
                              <p:par>
                                <p:cTn id="57" presetID="1" presetClass="mediacall" presetSubtype="0" fill="hold" nodeType="afterEffect">
                                  <p:stCondLst>
                                    <p:cond delay="0"/>
                                  </p:stCondLst>
                                  <p:childTnLst>
                                    <p:cmd type="call" cmd="playFrom(0.0)">
                                      <p:cBhvr>
                                        <p:cTn id="58" dur="1301" fill="hold"/>
                                        <p:tgtEl>
                                          <p:spTgt spid="488486"/>
                                        </p:tgtEl>
                                      </p:cBhvr>
                                    </p:cmd>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488456">
                                            <p:txEl>
                                              <p:pRg st="2" end="2"/>
                                            </p:txEl>
                                          </p:spTgt>
                                        </p:tgtEl>
                                        <p:attrNameLst>
                                          <p:attrName>style.visibility</p:attrName>
                                        </p:attrNameLst>
                                      </p:cBhvr>
                                      <p:to>
                                        <p:strVal val="visible"/>
                                      </p:to>
                                    </p:set>
                                    <p:animEffect transition="in" filter="wipe(left)">
                                      <p:cBhvr>
                                        <p:cTn id="63" dur="1000"/>
                                        <p:tgtEl>
                                          <p:spTgt spid="488456">
                                            <p:txEl>
                                              <p:pRg st="2" end="2"/>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488456">
                                            <p:txEl>
                                              <p:pRg st="3" end="3"/>
                                            </p:txEl>
                                          </p:spTgt>
                                        </p:tgtEl>
                                        <p:attrNameLst>
                                          <p:attrName>style.visibility</p:attrName>
                                        </p:attrNameLst>
                                      </p:cBhvr>
                                      <p:to>
                                        <p:strVal val="visible"/>
                                      </p:to>
                                    </p:set>
                                    <p:animEffect transition="in" filter="wipe(left)">
                                      <p:cBhvr>
                                        <p:cTn id="68" dur="1000"/>
                                        <p:tgtEl>
                                          <p:spTgt spid="488456">
                                            <p:txEl>
                                              <p:pRg st="3" end="3"/>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488456">
                                            <p:txEl>
                                              <p:pRg st="4" end="4"/>
                                            </p:txEl>
                                          </p:spTgt>
                                        </p:tgtEl>
                                        <p:attrNameLst>
                                          <p:attrName>style.visibility</p:attrName>
                                        </p:attrNameLst>
                                      </p:cBhvr>
                                      <p:to>
                                        <p:strVal val="visible"/>
                                      </p:to>
                                    </p:set>
                                    <p:animEffect transition="in" filter="wipe(left)">
                                      <p:cBhvr>
                                        <p:cTn id="73" dur="1000"/>
                                        <p:tgtEl>
                                          <p:spTgt spid="488456">
                                            <p:txEl>
                                              <p:pRg st="4" end="4"/>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288" fill="hold" nodeType="clickEffect">
                                  <p:stCondLst>
                                    <p:cond delay="0"/>
                                  </p:stCondLst>
                                  <p:childTnLst>
                                    <p:set>
                                      <p:cBhvr>
                                        <p:cTn id="77" dur="1" fill="hold">
                                          <p:stCondLst>
                                            <p:cond delay="0"/>
                                          </p:stCondLst>
                                        </p:cTn>
                                        <p:tgtEl>
                                          <p:spTgt spid="488462"/>
                                        </p:tgtEl>
                                        <p:attrNameLst>
                                          <p:attrName>style.visibility</p:attrName>
                                        </p:attrNameLst>
                                      </p:cBhvr>
                                      <p:to>
                                        <p:strVal val="visible"/>
                                      </p:to>
                                    </p:set>
                                    <p:anim calcmode="lin" valueType="num">
                                      <p:cBhvr>
                                        <p:cTn id="78" dur="2000" fill="hold"/>
                                        <p:tgtEl>
                                          <p:spTgt spid="488462"/>
                                        </p:tgtEl>
                                        <p:attrNameLst>
                                          <p:attrName>ppt_w</p:attrName>
                                        </p:attrNameLst>
                                      </p:cBhvr>
                                      <p:tavLst>
                                        <p:tav tm="0">
                                          <p:val>
                                            <p:strVal val="4/3*#ppt_w"/>
                                          </p:val>
                                        </p:tav>
                                        <p:tav tm="100000">
                                          <p:val>
                                            <p:strVal val="#ppt_w"/>
                                          </p:val>
                                        </p:tav>
                                      </p:tavLst>
                                    </p:anim>
                                    <p:anim calcmode="lin" valueType="num">
                                      <p:cBhvr>
                                        <p:cTn id="79" dur="2000" fill="hold"/>
                                        <p:tgtEl>
                                          <p:spTgt spid="488462"/>
                                        </p:tgtEl>
                                        <p:attrNameLst>
                                          <p:attrName>ppt_h</p:attrName>
                                        </p:attrNameLst>
                                      </p:cBhvr>
                                      <p:tavLst>
                                        <p:tav tm="0">
                                          <p:val>
                                            <p:strVal val="4/3*#ppt_h"/>
                                          </p:val>
                                        </p:tav>
                                        <p:tav tm="100000">
                                          <p:val>
                                            <p:strVal val="#ppt_h"/>
                                          </p:val>
                                        </p:tav>
                                      </p:tavLst>
                                    </p:anim>
                                  </p:childTnLst>
                                </p:cTn>
                              </p:par>
                              <p:par>
                                <p:cTn id="80" presetID="23" presetClass="entr" presetSubtype="288" fill="hold" grpId="0" nodeType="withEffect">
                                  <p:stCondLst>
                                    <p:cond delay="0"/>
                                  </p:stCondLst>
                                  <p:childTnLst>
                                    <p:set>
                                      <p:cBhvr>
                                        <p:cTn id="81" dur="1" fill="hold">
                                          <p:stCondLst>
                                            <p:cond delay="0"/>
                                          </p:stCondLst>
                                        </p:cTn>
                                        <p:tgtEl>
                                          <p:spTgt spid="488463"/>
                                        </p:tgtEl>
                                        <p:attrNameLst>
                                          <p:attrName>style.visibility</p:attrName>
                                        </p:attrNameLst>
                                      </p:cBhvr>
                                      <p:to>
                                        <p:strVal val="visible"/>
                                      </p:to>
                                    </p:set>
                                    <p:anim calcmode="lin" valueType="num">
                                      <p:cBhvr>
                                        <p:cTn id="82" dur="2000" fill="hold"/>
                                        <p:tgtEl>
                                          <p:spTgt spid="488463"/>
                                        </p:tgtEl>
                                        <p:attrNameLst>
                                          <p:attrName>ppt_w</p:attrName>
                                        </p:attrNameLst>
                                      </p:cBhvr>
                                      <p:tavLst>
                                        <p:tav tm="0">
                                          <p:val>
                                            <p:strVal val="4/3*#ppt_w"/>
                                          </p:val>
                                        </p:tav>
                                        <p:tav tm="100000">
                                          <p:val>
                                            <p:strVal val="#ppt_w"/>
                                          </p:val>
                                        </p:tav>
                                      </p:tavLst>
                                    </p:anim>
                                    <p:anim calcmode="lin" valueType="num">
                                      <p:cBhvr>
                                        <p:cTn id="83" dur="2000" fill="hold"/>
                                        <p:tgtEl>
                                          <p:spTgt spid="488463"/>
                                        </p:tgtEl>
                                        <p:attrNameLst>
                                          <p:attrName>ppt_h</p:attrName>
                                        </p:attrNameLst>
                                      </p:cBhvr>
                                      <p:tavLst>
                                        <p:tav tm="0">
                                          <p:val>
                                            <p:strVal val="4/3*#ppt_h"/>
                                          </p:val>
                                        </p:tav>
                                        <p:tav tm="100000">
                                          <p:val>
                                            <p:strVal val="#ppt_h"/>
                                          </p:val>
                                        </p:tav>
                                      </p:tavLst>
                                    </p:anim>
                                  </p:childTnLst>
                                </p:cTn>
                              </p:par>
                              <p:par>
                                <p:cTn id="84" presetID="23" presetClass="entr" presetSubtype="288" fill="hold" grpId="0" nodeType="withEffect">
                                  <p:stCondLst>
                                    <p:cond delay="0"/>
                                  </p:stCondLst>
                                  <p:childTnLst>
                                    <p:set>
                                      <p:cBhvr>
                                        <p:cTn id="85" dur="1" fill="hold">
                                          <p:stCondLst>
                                            <p:cond delay="0"/>
                                          </p:stCondLst>
                                        </p:cTn>
                                        <p:tgtEl>
                                          <p:spTgt spid="488469"/>
                                        </p:tgtEl>
                                        <p:attrNameLst>
                                          <p:attrName>style.visibility</p:attrName>
                                        </p:attrNameLst>
                                      </p:cBhvr>
                                      <p:to>
                                        <p:strVal val="visible"/>
                                      </p:to>
                                    </p:set>
                                    <p:anim calcmode="lin" valueType="num">
                                      <p:cBhvr>
                                        <p:cTn id="86" dur="2000" fill="hold"/>
                                        <p:tgtEl>
                                          <p:spTgt spid="488469"/>
                                        </p:tgtEl>
                                        <p:attrNameLst>
                                          <p:attrName>ppt_w</p:attrName>
                                        </p:attrNameLst>
                                      </p:cBhvr>
                                      <p:tavLst>
                                        <p:tav tm="0">
                                          <p:val>
                                            <p:strVal val="4/3*#ppt_w"/>
                                          </p:val>
                                        </p:tav>
                                        <p:tav tm="100000">
                                          <p:val>
                                            <p:strVal val="#ppt_w"/>
                                          </p:val>
                                        </p:tav>
                                      </p:tavLst>
                                    </p:anim>
                                    <p:anim calcmode="lin" valueType="num">
                                      <p:cBhvr>
                                        <p:cTn id="87" dur="2000" fill="hold"/>
                                        <p:tgtEl>
                                          <p:spTgt spid="488469"/>
                                        </p:tgtEl>
                                        <p:attrNameLst>
                                          <p:attrName>ppt_h</p:attrName>
                                        </p:attrNameLst>
                                      </p:cBhvr>
                                      <p:tavLst>
                                        <p:tav tm="0">
                                          <p:val>
                                            <p:strVal val="4/3*#ppt_h"/>
                                          </p:val>
                                        </p:tav>
                                        <p:tav tm="100000">
                                          <p:val>
                                            <p:strVal val="#ppt_h"/>
                                          </p:val>
                                        </p:tav>
                                      </p:tavLst>
                                    </p:anim>
                                  </p:childTnLst>
                                </p:cTn>
                              </p:par>
                              <p:par>
                                <p:cTn id="88" presetID="23" presetClass="entr" presetSubtype="288" fill="hold" grpId="0" nodeType="withEffect">
                                  <p:stCondLst>
                                    <p:cond delay="0"/>
                                  </p:stCondLst>
                                  <p:childTnLst>
                                    <p:set>
                                      <p:cBhvr>
                                        <p:cTn id="89" dur="1" fill="hold">
                                          <p:stCondLst>
                                            <p:cond delay="0"/>
                                          </p:stCondLst>
                                        </p:cTn>
                                        <p:tgtEl>
                                          <p:spTgt spid="488476"/>
                                        </p:tgtEl>
                                        <p:attrNameLst>
                                          <p:attrName>style.visibility</p:attrName>
                                        </p:attrNameLst>
                                      </p:cBhvr>
                                      <p:to>
                                        <p:strVal val="visible"/>
                                      </p:to>
                                    </p:set>
                                    <p:anim calcmode="lin" valueType="num">
                                      <p:cBhvr>
                                        <p:cTn id="90" dur="2000" fill="hold"/>
                                        <p:tgtEl>
                                          <p:spTgt spid="488476"/>
                                        </p:tgtEl>
                                        <p:attrNameLst>
                                          <p:attrName>ppt_w</p:attrName>
                                        </p:attrNameLst>
                                      </p:cBhvr>
                                      <p:tavLst>
                                        <p:tav tm="0">
                                          <p:val>
                                            <p:strVal val="4/3*#ppt_w"/>
                                          </p:val>
                                        </p:tav>
                                        <p:tav tm="100000">
                                          <p:val>
                                            <p:strVal val="#ppt_w"/>
                                          </p:val>
                                        </p:tav>
                                      </p:tavLst>
                                    </p:anim>
                                    <p:anim calcmode="lin" valueType="num">
                                      <p:cBhvr>
                                        <p:cTn id="91" dur="2000" fill="hold"/>
                                        <p:tgtEl>
                                          <p:spTgt spid="488476"/>
                                        </p:tgtEl>
                                        <p:attrNameLst>
                                          <p:attrName>ppt_h</p:attrName>
                                        </p:attrNameLst>
                                      </p:cBhvr>
                                      <p:tavLst>
                                        <p:tav tm="0">
                                          <p:val>
                                            <p:strVal val="4/3*#ppt_h"/>
                                          </p:val>
                                        </p:tav>
                                        <p:tav tm="100000">
                                          <p:val>
                                            <p:strVal val="#ppt_h"/>
                                          </p:val>
                                        </p:tav>
                                      </p:tavLst>
                                    </p:anim>
                                  </p:childTnLst>
                                </p:cTn>
                              </p:par>
                              <p:par>
                                <p:cTn id="92" presetID="1" presetClass="mediacall" presetSubtype="0" fill="hold" nodeType="withEffect">
                                  <p:stCondLst>
                                    <p:cond delay="0"/>
                                  </p:stCondLst>
                                  <p:childTnLst>
                                    <p:cmd type="call" cmd="playFrom(0.0)">
                                      <p:cBhvr>
                                        <p:cTn id="93" dur="1730" fill="hold"/>
                                        <p:tgtEl>
                                          <p:spTgt spid="488451"/>
                                        </p:tgtEl>
                                      </p:cBhvr>
                                    </p:cmd>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childTnLst>
                                    <p:set>
                                      <p:cBhvr>
                                        <p:cTn id="97" dur="1" fill="hold">
                                          <p:stCondLst>
                                            <p:cond delay="0"/>
                                          </p:stCondLst>
                                        </p:cTn>
                                        <p:tgtEl>
                                          <p:spTgt spid="488456">
                                            <p:txEl>
                                              <p:pRg st="5" end="5"/>
                                            </p:txEl>
                                          </p:spTgt>
                                        </p:tgtEl>
                                        <p:attrNameLst>
                                          <p:attrName>style.visibility</p:attrName>
                                        </p:attrNameLst>
                                      </p:cBhvr>
                                      <p:to>
                                        <p:strVal val="visible"/>
                                      </p:to>
                                    </p:set>
                                    <p:animEffect transition="in" filter="wipe(left)">
                                      <p:cBhvr>
                                        <p:cTn id="98" dur="1000"/>
                                        <p:tgtEl>
                                          <p:spTgt spid="488456">
                                            <p:txEl>
                                              <p:pRg st="5" end="5"/>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288" fill="hold" nodeType="clickEffect">
                                  <p:stCondLst>
                                    <p:cond delay="0"/>
                                  </p:stCondLst>
                                  <p:childTnLst>
                                    <p:set>
                                      <p:cBhvr>
                                        <p:cTn id="102" dur="1" fill="hold">
                                          <p:stCondLst>
                                            <p:cond delay="0"/>
                                          </p:stCondLst>
                                        </p:cTn>
                                        <p:tgtEl>
                                          <p:spTgt spid="488464"/>
                                        </p:tgtEl>
                                        <p:attrNameLst>
                                          <p:attrName>style.visibility</p:attrName>
                                        </p:attrNameLst>
                                      </p:cBhvr>
                                      <p:to>
                                        <p:strVal val="visible"/>
                                      </p:to>
                                    </p:set>
                                    <p:anim calcmode="lin" valueType="num">
                                      <p:cBhvr>
                                        <p:cTn id="103" dur="2000" fill="hold"/>
                                        <p:tgtEl>
                                          <p:spTgt spid="488464"/>
                                        </p:tgtEl>
                                        <p:attrNameLst>
                                          <p:attrName>ppt_w</p:attrName>
                                        </p:attrNameLst>
                                      </p:cBhvr>
                                      <p:tavLst>
                                        <p:tav tm="0">
                                          <p:val>
                                            <p:strVal val="4/3*#ppt_w"/>
                                          </p:val>
                                        </p:tav>
                                        <p:tav tm="100000">
                                          <p:val>
                                            <p:strVal val="#ppt_w"/>
                                          </p:val>
                                        </p:tav>
                                      </p:tavLst>
                                    </p:anim>
                                    <p:anim calcmode="lin" valueType="num">
                                      <p:cBhvr>
                                        <p:cTn id="104" dur="2000" fill="hold"/>
                                        <p:tgtEl>
                                          <p:spTgt spid="488464"/>
                                        </p:tgtEl>
                                        <p:attrNameLst>
                                          <p:attrName>ppt_h</p:attrName>
                                        </p:attrNameLst>
                                      </p:cBhvr>
                                      <p:tavLst>
                                        <p:tav tm="0">
                                          <p:val>
                                            <p:strVal val="4/3*#ppt_h"/>
                                          </p:val>
                                        </p:tav>
                                        <p:tav tm="100000">
                                          <p:val>
                                            <p:strVal val="#ppt_h"/>
                                          </p:val>
                                        </p:tav>
                                      </p:tavLst>
                                    </p:anim>
                                  </p:childTnLst>
                                </p:cTn>
                              </p:par>
                              <p:par>
                                <p:cTn id="105" presetID="23" presetClass="entr" presetSubtype="288" fill="hold" grpId="0" nodeType="withEffect">
                                  <p:stCondLst>
                                    <p:cond delay="0"/>
                                  </p:stCondLst>
                                  <p:childTnLst>
                                    <p:set>
                                      <p:cBhvr>
                                        <p:cTn id="106" dur="1" fill="hold">
                                          <p:stCondLst>
                                            <p:cond delay="0"/>
                                          </p:stCondLst>
                                        </p:cTn>
                                        <p:tgtEl>
                                          <p:spTgt spid="488465"/>
                                        </p:tgtEl>
                                        <p:attrNameLst>
                                          <p:attrName>style.visibility</p:attrName>
                                        </p:attrNameLst>
                                      </p:cBhvr>
                                      <p:to>
                                        <p:strVal val="visible"/>
                                      </p:to>
                                    </p:set>
                                    <p:anim calcmode="lin" valueType="num">
                                      <p:cBhvr>
                                        <p:cTn id="107" dur="2000" fill="hold"/>
                                        <p:tgtEl>
                                          <p:spTgt spid="488465"/>
                                        </p:tgtEl>
                                        <p:attrNameLst>
                                          <p:attrName>ppt_w</p:attrName>
                                        </p:attrNameLst>
                                      </p:cBhvr>
                                      <p:tavLst>
                                        <p:tav tm="0">
                                          <p:val>
                                            <p:strVal val="4/3*#ppt_w"/>
                                          </p:val>
                                        </p:tav>
                                        <p:tav tm="100000">
                                          <p:val>
                                            <p:strVal val="#ppt_w"/>
                                          </p:val>
                                        </p:tav>
                                      </p:tavLst>
                                    </p:anim>
                                    <p:anim calcmode="lin" valueType="num">
                                      <p:cBhvr>
                                        <p:cTn id="108" dur="2000" fill="hold"/>
                                        <p:tgtEl>
                                          <p:spTgt spid="488465"/>
                                        </p:tgtEl>
                                        <p:attrNameLst>
                                          <p:attrName>ppt_h</p:attrName>
                                        </p:attrNameLst>
                                      </p:cBhvr>
                                      <p:tavLst>
                                        <p:tav tm="0">
                                          <p:val>
                                            <p:strVal val="4/3*#ppt_h"/>
                                          </p:val>
                                        </p:tav>
                                        <p:tav tm="100000">
                                          <p:val>
                                            <p:strVal val="#ppt_h"/>
                                          </p:val>
                                        </p:tav>
                                      </p:tavLst>
                                    </p:anim>
                                  </p:childTnLst>
                                </p:cTn>
                              </p:par>
                              <p:par>
                                <p:cTn id="109" presetID="23" presetClass="entr" presetSubtype="288" fill="hold" grpId="0" nodeType="withEffect">
                                  <p:stCondLst>
                                    <p:cond delay="0"/>
                                  </p:stCondLst>
                                  <p:childTnLst>
                                    <p:set>
                                      <p:cBhvr>
                                        <p:cTn id="110" dur="1" fill="hold">
                                          <p:stCondLst>
                                            <p:cond delay="0"/>
                                          </p:stCondLst>
                                        </p:cTn>
                                        <p:tgtEl>
                                          <p:spTgt spid="488470"/>
                                        </p:tgtEl>
                                        <p:attrNameLst>
                                          <p:attrName>style.visibility</p:attrName>
                                        </p:attrNameLst>
                                      </p:cBhvr>
                                      <p:to>
                                        <p:strVal val="visible"/>
                                      </p:to>
                                    </p:set>
                                    <p:anim calcmode="lin" valueType="num">
                                      <p:cBhvr>
                                        <p:cTn id="111" dur="2000" fill="hold"/>
                                        <p:tgtEl>
                                          <p:spTgt spid="488470"/>
                                        </p:tgtEl>
                                        <p:attrNameLst>
                                          <p:attrName>ppt_w</p:attrName>
                                        </p:attrNameLst>
                                      </p:cBhvr>
                                      <p:tavLst>
                                        <p:tav tm="0">
                                          <p:val>
                                            <p:strVal val="4/3*#ppt_w"/>
                                          </p:val>
                                        </p:tav>
                                        <p:tav tm="100000">
                                          <p:val>
                                            <p:strVal val="#ppt_w"/>
                                          </p:val>
                                        </p:tav>
                                      </p:tavLst>
                                    </p:anim>
                                    <p:anim calcmode="lin" valueType="num">
                                      <p:cBhvr>
                                        <p:cTn id="112" dur="2000" fill="hold"/>
                                        <p:tgtEl>
                                          <p:spTgt spid="488470"/>
                                        </p:tgtEl>
                                        <p:attrNameLst>
                                          <p:attrName>ppt_h</p:attrName>
                                        </p:attrNameLst>
                                      </p:cBhvr>
                                      <p:tavLst>
                                        <p:tav tm="0">
                                          <p:val>
                                            <p:strVal val="4/3*#ppt_h"/>
                                          </p:val>
                                        </p:tav>
                                        <p:tav tm="100000">
                                          <p:val>
                                            <p:strVal val="#ppt_h"/>
                                          </p:val>
                                        </p:tav>
                                      </p:tavLst>
                                    </p:anim>
                                  </p:childTnLst>
                                </p:cTn>
                              </p:par>
                              <p:par>
                                <p:cTn id="113" presetID="23" presetClass="entr" presetSubtype="288" fill="hold" grpId="0" nodeType="withEffect">
                                  <p:stCondLst>
                                    <p:cond delay="0"/>
                                  </p:stCondLst>
                                  <p:childTnLst>
                                    <p:set>
                                      <p:cBhvr>
                                        <p:cTn id="114" dur="1" fill="hold">
                                          <p:stCondLst>
                                            <p:cond delay="0"/>
                                          </p:stCondLst>
                                        </p:cTn>
                                        <p:tgtEl>
                                          <p:spTgt spid="488455"/>
                                        </p:tgtEl>
                                        <p:attrNameLst>
                                          <p:attrName>style.visibility</p:attrName>
                                        </p:attrNameLst>
                                      </p:cBhvr>
                                      <p:to>
                                        <p:strVal val="visible"/>
                                      </p:to>
                                    </p:set>
                                    <p:anim calcmode="lin" valueType="num">
                                      <p:cBhvr>
                                        <p:cTn id="115" dur="2000" fill="hold"/>
                                        <p:tgtEl>
                                          <p:spTgt spid="488455"/>
                                        </p:tgtEl>
                                        <p:attrNameLst>
                                          <p:attrName>ppt_w</p:attrName>
                                        </p:attrNameLst>
                                      </p:cBhvr>
                                      <p:tavLst>
                                        <p:tav tm="0">
                                          <p:val>
                                            <p:strVal val="4/3*#ppt_w"/>
                                          </p:val>
                                        </p:tav>
                                        <p:tav tm="100000">
                                          <p:val>
                                            <p:strVal val="#ppt_w"/>
                                          </p:val>
                                        </p:tav>
                                      </p:tavLst>
                                    </p:anim>
                                    <p:anim calcmode="lin" valueType="num">
                                      <p:cBhvr>
                                        <p:cTn id="116" dur="2000" fill="hold"/>
                                        <p:tgtEl>
                                          <p:spTgt spid="488455"/>
                                        </p:tgtEl>
                                        <p:attrNameLst>
                                          <p:attrName>ppt_h</p:attrName>
                                        </p:attrNameLst>
                                      </p:cBhvr>
                                      <p:tavLst>
                                        <p:tav tm="0">
                                          <p:val>
                                            <p:strVal val="4/3*#ppt_h"/>
                                          </p:val>
                                        </p:tav>
                                        <p:tav tm="100000">
                                          <p:val>
                                            <p:strVal val="#ppt_h"/>
                                          </p:val>
                                        </p:tav>
                                      </p:tavLst>
                                    </p:anim>
                                  </p:childTnLst>
                                </p:cTn>
                              </p:par>
                              <p:par>
                                <p:cTn id="117" presetID="1" presetClass="mediacall" presetSubtype="0" fill="hold" nodeType="withEffect">
                                  <p:stCondLst>
                                    <p:cond delay="0"/>
                                  </p:stCondLst>
                                  <p:childTnLst>
                                    <p:cmd type="call" cmd="playFrom(0.0)">
                                      <p:cBhvr>
                                        <p:cTn id="118" dur="1100" fill="hold"/>
                                        <p:tgtEl>
                                          <p:spTgt spid="488452"/>
                                        </p:tgtEl>
                                      </p:cBhvr>
                                    </p:cmd>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8" fill="hold" nodeType="clickEffect">
                                  <p:stCondLst>
                                    <p:cond delay="0"/>
                                  </p:stCondLst>
                                  <p:childTnLst>
                                    <p:set>
                                      <p:cBhvr>
                                        <p:cTn id="122" dur="1" fill="hold">
                                          <p:stCondLst>
                                            <p:cond delay="0"/>
                                          </p:stCondLst>
                                        </p:cTn>
                                        <p:tgtEl>
                                          <p:spTgt spid="488456">
                                            <p:txEl>
                                              <p:pRg st="6" end="6"/>
                                            </p:txEl>
                                          </p:spTgt>
                                        </p:tgtEl>
                                        <p:attrNameLst>
                                          <p:attrName>style.visibility</p:attrName>
                                        </p:attrNameLst>
                                      </p:cBhvr>
                                      <p:to>
                                        <p:strVal val="visible"/>
                                      </p:to>
                                    </p:set>
                                    <p:animEffect transition="in" filter="wipe(left)">
                                      <p:cBhvr>
                                        <p:cTn id="123" dur="1000"/>
                                        <p:tgtEl>
                                          <p:spTgt spid="488456">
                                            <p:txEl>
                                              <p:pRg st="6" end="6"/>
                                            </p:txEl>
                                          </p:spTgt>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3" presetClass="entr" presetSubtype="288" fill="hold" nodeType="clickEffect">
                                  <p:stCondLst>
                                    <p:cond delay="0"/>
                                  </p:stCondLst>
                                  <p:childTnLst>
                                    <p:set>
                                      <p:cBhvr>
                                        <p:cTn id="127" dur="1" fill="hold">
                                          <p:stCondLst>
                                            <p:cond delay="0"/>
                                          </p:stCondLst>
                                        </p:cTn>
                                        <p:tgtEl>
                                          <p:spTgt spid="488488"/>
                                        </p:tgtEl>
                                        <p:attrNameLst>
                                          <p:attrName>style.visibility</p:attrName>
                                        </p:attrNameLst>
                                      </p:cBhvr>
                                      <p:to>
                                        <p:strVal val="visible"/>
                                      </p:to>
                                    </p:set>
                                    <p:anim calcmode="lin" valueType="num">
                                      <p:cBhvr>
                                        <p:cTn id="128" dur="5000" fill="hold"/>
                                        <p:tgtEl>
                                          <p:spTgt spid="488488"/>
                                        </p:tgtEl>
                                        <p:attrNameLst>
                                          <p:attrName>ppt_w</p:attrName>
                                        </p:attrNameLst>
                                      </p:cBhvr>
                                      <p:tavLst>
                                        <p:tav tm="0">
                                          <p:val>
                                            <p:strVal val="4/3*#ppt_w"/>
                                          </p:val>
                                        </p:tav>
                                        <p:tav tm="100000">
                                          <p:val>
                                            <p:strVal val="#ppt_w"/>
                                          </p:val>
                                        </p:tav>
                                      </p:tavLst>
                                    </p:anim>
                                    <p:anim calcmode="lin" valueType="num">
                                      <p:cBhvr>
                                        <p:cTn id="129" dur="5000" fill="hold"/>
                                        <p:tgtEl>
                                          <p:spTgt spid="488488"/>
                                        </p:tgtEl>
                                        <p:attrNameLst>
                                          <p:attrName>ppt_h</p:attrName>
                                        </p:attrNameLst>
                                      </p:cBhvr>
                                      <p:tavLst>
                                        <p:tav tm="0">
                                          <p:val>
                                            <p:strVal val="4/3*#ppt_h"/>
                                          </p:val>
                                        </p:tav>
                                        <p:tav tm="100000">
                                          <p:val>
                                            <p:strVal val="#ppt_h"/>
                                          </p:val>
                                        </p:tav>
                                      </p:tavLst>
                                    </p:anim>
                                  </p:childTnLst>
                                </p:cTn>
                              </p:par>
                              <p:par>
                                <p:cTn id="130" presetID="23" presetClass="entr" presetSubtype="288" fill="hold" grpId="0" nodeType="withEffect">
                                  <p:stCondLst>
                                    <p:cond delay="0"/>
                                  </p:stCondLst>
                                  <p:childTnLst>
                                    <p:set>
                                      <p:cBhvr>
                                        <p:cTn id="131" dur="1" fill="hold">
                                          <p:stCondLst>
                                            <p:cond delay="0"/>
                                          </p:stCondLst>
                                        </p:cTn>
                                        <p:tgtEl>
                                          <p:spTgt spid="488466"/>
                                        </p:tgtEl>
                                        <p:attrNameLst>
                                          <p:attrName>style.visibility</p:attrName>
                                        </p:attrNameLst>
                                      </p:cBhvr>
                                      <p:to>
                                        <p:strVal val="visible"/>
                                      </p:to>
                                    </p:set>
                                    <p:anim calcmode="lin" valueType="num">
                                      <p:cBhvr>
                                        <p:cTn id="132" dur="2000" fill="hold"/>
                                        <p:tgtEl>
                                          <p:spTgt spid="488466"/>
                                        </p:tgtEl>
                                        <p:attrNameLst>
                                          <p:attrName>ppt_w</p:attrName>
                                        </p:attrNameLst>
                                      </p:cBhvr>
                                      <p:tavLst>
                                        <p:tav tm="0">
                                          <p:val>
                                            <p:strVal val="4/3*#ppt_w"/>
                                          </p:val>
                                        </p:tav>
                                        <p:tav tm="100000">
                                          <p:val>
                                            <p:strVal val="#ppt_w"/>
                                          </p:val>
                                        </p:tav>
                                      </p:tavLst>
                                    </p:anim>
                                    <p:anim calcmode="lin" valueType="num">
                                      <p:cBhvr>
                                        <p:cTn id="133" dur="2000" fill="hold"/>
                                        <p:tgtEl>
                                          <p:spTgt spid="488466"/>
                                        </p:tgtEl>
                                        <p:attrNameLst>
                                          <p:attrName>ppt_h</p:attrName>
                                        </p:attrNameLst>
                                      </p:cBhvr>
                                      <p:tavLst>
                                        <p:tav tm="0">
                                          <p:val>
                                            <p:strVal val="4/3*#ppt_h"/>
                                          </p:val>
                                        </p:tav>
                                        <p:tav tm="100000">
                                          <p:val>
                                            <p:strVal val="#ppt_h"/>
                                          </p:val>
                                        </p:tav>
                                      </p:tavLst>
                                    </p:anim>
                                  </p:childTnLst>
                                </p:cTn>
                              </p:par>
                              <p:par>
                                <p:cTn id="134" presetID="23" presetClass="entr" presetSubtype="288" fill="hold" grpId="0" nodeType="withEffect">
                                  <p:stCondLst>
                                    <p:cond delay="0"/>
                                  </p:stCondLst>
                                  <p:childTnLst>
                                    <p:set>
                                      <p:cBhvr>
                                        <p:cTn id="135" dur="1" fill="hold">
                                          <p:stCondLst>
                                            <p:cond delay="0"/>
                                          </p:stCondLst>
                                        </p:cTn>
                                        <p:tgtEl>
                                          <p:spTgt spid="488471"/>
                                        </p:tgtEl>
                                        <p:attrNameLst>
                                          <p:attrName>style.visibility</p:attrName>
                                        </p:attrNameLst>
                                      </p:cBhvr>
                                      <p:to>
                                        <p:strVal val="visible"/>
                                      </p:to>
                                    </p:set>
                                    <p:anim calcmode="lin" valueType="num">
                                      <p:cBhvr>
                                        <p:cTn id="136" dur="2000" fill="hold"/>
                                        <p:tgtEl>
                                          <p:spTgt spid="488471"/>
                                        </p:tgtEl>
                                        <p:attrNameLst>
                                          <p:attrName>ppt_w</p:attrName>
                                        </p:attrNameLst>
                                      </p:cBhvr>
                                      <p:tavLst>
                                        <p:tav tm="0">
                                          <p:val>
                                            <p:strVal val="4/3*#ppt_w"/>
                                          </p:val>
                                        </p:tav>
                                        <p:tav tm="100000">
                                          <p:val>
                                            <p:strVal val="#ppt_w"/>
                                          </p:val>
                                        </p:tav>
                                      </p:tavLst>
                                    </p:anim>
                                    <p:anim calcmode="lin" valueType="num">
                                      <p:cBhvr>
                                        <p:cTn id="137" dur="2000" fill="hold"/>
                                        <p:tgtEl>
                                          <p:spTgt spid="488471"/>
                                        </p:tgtEl>
                                        <p:attrNameLst>
                                          <p:attrName>ppt_h</p:attrName>
                                        </p:attrNameLst>
                                      </p:cBhvr>
                                      <p:tavLst>
                                        <p:tav tm="0">
                                          <p:val>
                                            <p:strVal val="4/3*#ppt_h"/>
                                          </p:val>
                                        </p:tav>
                                        <p:tav tm="100000">
                                          <p:val>
                                            <p:strVal val="#ppt_h"/>
                                          </p:val>
                                        </p:tav>
                                      </p:tavLst>
                                    </p:anim>
                                  </p:childTnLst>
                                </p:cTn>
                              </p:par>
                              <p:par>
                                <p:cTn id="138" presetID="23" presetClass="entr" presetSubtype="288" fill="hold" grpId="0" nodeType="withEffect">
                                  <p:stCondLst>
                                    <p:cond delay="0"/>
                                  </p:stCondLst>
                                  <p:childTnLst>
                                    <p:set>
                                      <p:cBhvr>
                                        <p:cTn id="139" dur="1" fill="hold">
                                          <p:stCondLst>
                                            <p:cond delay="0"/>
                                          </p:stCondLst>
                                        </p:cTn>
                                        <p:tgtEl>
                                          <p:spTgt spid="488478"/>
                                        </p:tgtEl>
                                        <p:attrNameLst>
                                          <p:attrName>style.visibility</p:attrName>
                                        </p:attrNameLst>
                                      </p:cBhvr>
                                      <p:to>
                                        <p:strVal val="visible"/>
                                      </p:to>
                                    </p:set>
                                    <p:anim calcmode="lin" valueType="num">
                                      <p:cBhvr>
                                        <p:cTn id="140" dur="2000" fill="hold"/>
                                        <p:tgtEl>
                                          <p:spTgt spid="488478"/>
                                        </p:tgtEl>
                                        <p:attrNameLst>
                                          <p:attrName>ppt_w</p:attrName>
                                        </p:attrNameLst>
                                      </p:cBhvr>
                                      <p:tavLst>
                                        <p:tav tm="0">
                                          <p:val>
                                            <p:strVal val="4/3*#ppt_w"/>
                                          </p:val>
                                        </p:tav>
                                        <p:tav tm="100000">
                                          <p:val>
                                            <p:strVal val="#ppt_w"/>
                                          </p:val>
                                        </p:tav>
                                      </p:tavLst>
                                    </p:anim>
                                    <p:anim calcmode="lin" valueType="num">
                                      <p:cBhvr>
                                        <p:cTn id="141" dur="2000" fill="hold"/>
                                        <p:tgtEl>
                                          <p:spTgt spid="488478"/>
                                        </p:tgtEl>
                                        <p:attrNameLst>
                                          <p:attrName>ppt_h</p:attrName>
                                        </p:attrNameLst>
                                      </p:cBhvr>
                                      <p:tavLst>
                                        <p:tav tm="0">
                                          <p:val>
                                            <p:strVal val="4/3*#ppt_h"/>
                                          </p:val>
                                        </p:tav>
                                        <p:tav tm="100000">
                                          <p:val>
                                            <p:strVal val="#ppt_h"/>
                                          </p:val>
                                        </p:tav>
                                      </p:tavLst>
                                    </p:anim>
                                  </p:childTnLst>
                                </p:cTn>
                              </p:par>
                              <p:par>
                                <p:cTn id="142" presetID="1" presetClass="mediacall" presetSubtype="0" fill="hold" nodeType="withEffect">
                                  <p:stCondLst>
                                    <p:cond delay="0"/>
                                  </p:stCondLst>
                                  <p:childTnLst>
                                    <p:cmd type="call" cmd="playFrom(0.0)">
                                      <p:cBhvr>
                                        <p:cTn id="143" dur="5096" fill="hold"/>
                                        <p:tgtEl>
                                          <p:spTgt spid="488479"/>
                                        </p:tgtEl>
                                      </p:cBhvr>
                                    </p:cmd>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mediacall" presetSubtype="0" fill="hold" nodeType="clickEffect">
                                  <p:stCondLst>
                                    <p:cond delay="0"/>
                                  </p:stCondLst>
                                  <p:childTnLst>
                                    <p:cmd type="call" cmd="playFrom(0.0)">
                                      <p:cBhvr>
                                        <p:cTn id="147" dur="1750" fill="hold"/>
                                        <p:tgtEl>
                                          <p:spTgt spid="488492"/>
                                        </p:tgtEl>
                                      </p:cBhvr>
                                    </p:cmd>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8" fill="hold" nodeType="clickEffect">
                                  <p:stCondLst>
                                    <p:cond delay="0"/>
                                  </p:stCondLst>
                                  <p:childTnLst>
                                    <p:set>
                                      <p:cBhvr>
                                        <p:cTn id="151" dur="1" fill="hold">
                                          <p:stCondLst>
                                            <p:cond delay="0"/>
                                          </p:stCondLst>
                                        </p:cTn>
                                        <p:tgtEl>
                                          <p:spTgt spid="488456">
                                            <p:txEl>
                                              <p:pRg st="7" end="7"/>
                                            </p:txEl>
                                          </p:spTgt>
                                        </p:tgtEl>
                                        <p:attrNameLst>
                                          <p:attrName>style.visibility</p:attrName>
                                        </p:attrNameLst>
                                      </p:cBhvr>
                                      <p:to>
                                        <p:strVal val="visible"/>
                                      </p:to>
                                    </p:set>
                                    <p:animEffect transition="in" filter="wipe(left)">
                                      <p:cBhvr>
                                        <p:cTn id="152" dur="1000"/>
                                        <p:tgtEl>
                                          <p:spTgt spid="4884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3" fill="hold" display="0">
                  <p:stCondLst>
                    <p:cond delay="indefinite"/>
                  </p:stCondLst>
                  <p:endCondLst>
                    <p:cond evt="onNext" delay="0">
                      <p:tgtEl>
                        <p:sldTgt/>
                      </p:tgtEl>
                    </p:cond>
                    <p:cond evt="onPrev" delay="0">
                      <p:tgtEl>
                        <p:sldTgt/>
                      </p:tgtEl>
                    </p:cond>
                    <p:cond evt="onStopAudio" delay="0">
                      <p:tgtEl>
                        <p:sldTgt/>
                      </p:tgtEl>
                    </p:cond>
                  </p:endCondLst>
                </p:cTn>
                <p:tgtEl>
                  <p:spTgt spid="488477"/>
                </p:tgtEl>
              </p:cMediaNode>
            </p:audio>
            <p:audio>
              <p:cMediaNode showWhenStopped="0">
                <p:cTn id="154" fill="hold" display="0">
                  <p:stCondLst>
                    <p:cond delay="indefinite"/>
                  </p:stCondLst>
                  <p:endCondLst>
                    <p:cond evt="onNext" delay="0">
                      <p:tgtEl>
                        <p:sldTgt/>
                      </p:tgtEl>
                    </p:cond>
                    <p:cond evt="onPrev" delay="0">
                      <p:tgtEl>
                        <p:sldTgt/>
                      </p:tgtEl>
                    </p:cond>
                    <p:cond evt="onStopAudio" delay="0">
                      <p:tgtEl>
                        <p:sldTgt/>
                      </p:tgtEl>
                    </p:cond>
                  </p:endCondLst>
                </p:cTn>
                <p:tgtEl>
                  <p:spTgt spid="488451"/>
                </p:tgtEl>
              </p:cMediaNode>
            </p:audio>
            <p:audio>
              <p:cMediaNode showWhenStopped="0">
                <p:cTn id="155" fill="hold" display="0">
                  <p:stCondLst>
                    <p:cond delay="indefinite"/>
                  </p:stCondLst>
                  <p:endCondLst>
                    <p:cond evt="onNext" delay="0">
                      <p:tgtEl>
                        <p:sldTgt/>
                      </p:tgtEl>
                    </p:cond>
                    <p:cond evt="onPrev" delay="0">
                      <p:tgtEl>
                        <p:sldTgt/>
                      </p:tgtEl>
                    </p:cond>
                    <p:cond evt="onStopAudio" delay="0">
                      <p:tgtEl>
                        <p:sldTgt/>
                      </p:tgtEl>
                    </p:cond>
                  </p:endCondLst>
                </p:cTn>
                <p:tgtEl>
                  <p:spTgt spid="488452"/>
                </p:tgtEl>
              </p:cMediaNode>
            </p:audio>
            <p:audio>
              <p:cMediaNode showWhenStopped="0">
                <p:cTn id="156" fill="hold" display="0">
                  <p:stCondLst>
                    <p:cond delay="indefinite"/>
                  </p:stCondLst>
                  <p:endCondLst>
                    <p:cond evt="onNext" delay="0">
                      <p:tgtEl>
                        <p:sldTgt/>
                      </p:tgtEl>
                    </p:cond>
                    <p:cond evt="onPrev" delay="0">
                      <p:tgtEl>
                        <p:sldTgt/>
                      </p:tgtEl>
                    </p:cond>
                    <p:cond evt="onStopAudio" delay="0">
                      <p:tgtEl>
                        <p:sldTgt/>
                      </p:tgtEl>
                    </p:cond>
                  </p:endCondLst>
                </p:cTn>
                <p:tgtEl>
                  <p:spTgt spid="488479"/>
                </p:tgtEl>
              </p:cMediaNode>
            </p:audio>
            <p:audio>
              <p:cMediaNode showWhenStopped="0">
                <p:cTn id="157" fill="hold" display="0">
                  <p:stCondLst>
                    <p:cond delay="indefinite"/>
                  </p:stCondLst>
                  <p:endCondLst>
                    <p:cond evt="onNext" delay="0">
                      <p:tgtEl>
                        <p:sldTgt/>
                      </p:tgtEl>
                    </p:cond>
                    <p:cond evt="onPrev" delay="0">
                      <p:tgtEl>
                        <p:sldTgt/>
                      </p:tgtEl>
                    </p:cond>
                    <p:cond evt="onStopAudio" delay="0">
                      <p:tgtEl>
                        <p:sldTgt/>
                      </p:tgtEl>
                    </p:cond>
                  </p:endCondLst>
                </p:cTn>
                <p:tgtEl>
                  <p:spTgt spid="488480"/>
                </p:tgtEl>
              </p:cMediaNode>
            </p:audio>
            <p:audio>
              <p:cMediaNode showWhenStopped="0">
                <p:cTn id="158" fill="hold" display="0">
                  <p:stCondLst>
                    <p:cond delay="indefinite"/>
                  </p:stCondLst>
                  <p:endCondLst>
                    <p:cond evt="onNext" delay="0">
                      <p:tgtEl>
                        <p:sldTgt/>
                      </p:tgtEl>
                    </p:cond>
                    <p:cond evt="onPrev" delay="0">
                      <p:tgtEl>
                        <p:sldTgt/>
                      </p:tgtEl>
                    </p:cond>
                    <p:cond evt="onStopAudio" delay="0">
                      <p:tgtEl>
                        <p:sldTgt/>
                      </p:tgtEl>
                    </p:cond>
                  </p:endCondLst>
                </p:cTn>
                <p:tgtEl>
                  <p:spTgt spid="488481"/>
                </p:tgtEl>
              </p:cMediaNode>
            </p:audio>
            <p:audio>
              <p:cMediaNode showWhenStopped="0">
                <p:cTn id="159" fill="hold" display="0">
                  <p:stCondLst>
                    <p:cond delay="indefinite"/>
                  </p:stCondLst>
                  <p:endCondLst>
                    <p:cond evt="onNext" delay="0">
                      <p:tgtEl>
                        <p:sldTgt/>
                      </p:tgtEl>
                    </p:cond>
                    <p:cond evt="onPrev" delay="0">
                      <p:tgtEl>
                        <p:sldTgt/>
                      </p:tgtEl>
                    </p:cond>
                    <p:cond evt="onStopAudio" delay="0">
                      <p:tgtEl>
                        <p:sldTgt/>
                      </p:tgtEl>
                    </p:cond>
                  </p:endCondLst>
                </p:cTn>
                <p:tgtEl>
                  <p:spTgt spid="488485"/>
                </p:tgtEl>
              </p:cMediaNode>
            </p:audio>
            <p:audio>
              <p:cMediaNode showWhenStopped="0">
                <p:cTn id="160" fill="hold" display="0">
                  <p:stCondLst>
                    <p:cond delay="indefinite"/>
                  </p:stCondLst>
                  <p:endCondLst>
                    <p:cond evt="onNext" delay="0">
                      <p:tgtEl>
                        <p:sldTgt/>
                      </p:tgtEl>
                    </p:cond>
                    <p:cond evt="onPrev" delay="0">
                      <p:tgtEl>
                        <p:sldTgt/>
                      </p:tgtEl>
                    </p:cond>
                    <p:cond evt="onStopAudio" delay="0">
                      <p:tgtEl>
                        <p:sldTgt/>
                      </p:tgtEl>
                    </p:cond>
                  </p:endCondLst>
                </p:cTn>
                <p:tgtEl>
                  <p:spTgt spid="488486"/>
                </p:tgtEl>
              </p:cMediaNode>
            </p:audio>
            <p:audio>
              <p:cMediaNode showWhenStopped="0">
                <p:cTn id="161" fill="hold" display="0">
                  <p:stCondLst>
                    <p:cond delay="indefinite"/>
                  </p:stCondLst>
                  <p:endCondLst>
                    <p:cond evt="onNext" delay="0">
                      <p:tgtEl>
                        <p:sldTgt/>
                      </p:tgtEl>
                    </p:cond>
                    <p:cond evt="onPrev" delay="0">
                      <p:tgtEl>
                        <p:sldTgt/>
                      </p:tgtEl>
                    </p:cond>
                    <p:cond evt="onStopAudio" delay="0">
                      <p:tgtEl>
                        <p:sldTgt/>
                      </p:tgtEl>
                    </p:cond>
                  </p:endCondLst>
                </p:cTn>
                <p:tgtEl>
                  <p:spTgt spid="488492"/>
                </p:tgtEl>
              </p:cMediaNode>
            </p:audio>
          </p:childTnLst>
        </p:cTn>
      </p:par>
    </p:tnLst>
    <p:bldLst>
      <p:bldP spid="488455" grpId="0"/>
      <p:bldP spid="488460" grpId="0" animBg="1"/>
      <p:bldP spid="488461" grpId="0"/>
      <p:bldP spid="488463" grpId="0" animBg="1"/>
      <p:bldP spid="488465" grpId="0" animBg="1"/>
      <p:bldP spid="488467" grpId="0"/>
      <p:bldP spid="488468" grpId="0"/>
      <p:bldP spid="488469" grpId="0"/>
      <p:bldP spid="488470" grpId="0"/>
      <p:bldP spid="488475" grpId="0"/>
      <p:bldP spid="488476" grpId="0"/>
      <p:bldP spid="488478" grpId="0"/>
      <p:bldP spid="488483" grpId="0"/>
      <p:bldP spid="488466" grpId="0" animBg="1"/>
      <p:bldP spid="48847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rgbClr val="CCCCFF">
            <a:alpha val="67058"/>
          </a:srgbClr>
        </a:solidFill>
        <a:effectLst/>
      </p:bgPr>
    </p:bg>
    <p:spTree>
      <p:nvGrpSpPr>
        <p:cNvPr id="1" name=""/>
        <p:cNvGrpSpPr/>
        <p:nvPr/>
      </p:nvGrpSpPr>
      <p:grpSpPr>
        <a:xfrm>
          <a:off x="0" y="0"/>
          <a:ext cx="0" cy="0"/>
          <a:chOff x="0" y="0"/>
          <a:chExt cx="0" cy="0"/>
        </a:xfrm>
      </p:grpSpPr>
      <p:pic>
        <p:nvPicPr>
          <p:cNvPr id="17410" name="Picture 48" descr="Friedman 5"/>
          <p:cNvPicPr>
            <a:picLocks noChangeAspect="1" noChangeArrowheads="1"/>
          </p:cNvPicPr>
          <p:nvPr/>
        </p:nvPicPr>
        <p:blipFill>
          <a:blip r:embed="rId7"/>
          <a:srcRect/>
          <a:stretch>
            <a:fillRect/>
          </a:stretch>
        </p:blipFill>
        <p:spPr bwMode="auto">
          <a:xfrm>
            <a:off x="6829425" y="122238"/>
            <a:ext cx="2009775" cy="2773362"/>
          </a:xfrm>
          <a:prstGeom prst="rect">
            <a:avLst/>
          </a:prstGeom>
          <a:noFill/>
          <a:ln w="38100">
            <a:solidFill>
              <a:srgbClr val="FF0000"/>
            </a:solidFill>
            <a:miter lim="800000"/>
            <a:headEnd/>
            <a:tailEnd/>
          </a:ln>
        </p:spPr>
      </p:pic>
      <p:pic>
        <p:nvPicPr>
          <p:cNvPr id="17411" name="Picture 38" descr="Keynes on couch"/>
          <p:cNvPicPr>
            <a:picLocks noChangeAspect="1" noChangeArrowheads="1"/>
          </p:cNvPicPr>
          <p:nvPr/>
        </p:nvPicPr>
        <p:blipFill>
          <a:blip r:embed="rId8"/>
          <a:srcRect/>
          <a:stretch>
            <a:fillRect/>
          </a:stretch>
        </p:blipFill>
        <p:spPr bwMode="auto">
          <a:xfrm>
            <a:off x="274638" y="184150"/>
            <a:ext cx="2776537" cy="2603500"/>
          </a:xfrm>
          <a:prstGeom prst="rect">
            <a:avLst/>
          </a:prstGeom>
          <a:noFill/>
          <a:ln w="38100">
            <a:solidFill>
              <a:srgbClr val="009900"/>
            </a:solidFill>
            <a:miter lim="800000"/>
            <a:headEnd/>
            <a:tailEnd/>
          </a:ln>
        </p:spPr>
      </p:pic>
      <p:sp>
        <p:nvSpPr>
          <p:cNvPr id="4122" name="Rectangle 26" descr="Papyrus"/>
          <p:cNvSpPr>
            <a:spLocks noChangeArrowheads="1"/>
          </p:cNvSpPr>
          <p:nvPr/>
        </p:nvSpPr>
        <p:spPr bwMode="auto">
          <a:xfrm>
            <a:off x="0" y="5192713"/>
            <a:ext cx="9144000" cy="1182687"/>
          </a:xfrm>
          <a:prstGeom prst="rect">
            <a:avLst/>
          </a:prstGeom>
          <a:noFill/>
          <a:ln w="76200">
            <a:noFill/>
            <a:miter lim="800000"/>
            <a:headEnd/>
            <a:tailEnd/>
          </a:ln>
          <a:effectLst/>
        </p:spPr>
        <p:txBody>
          <a:bodyPr wrap="none" anchor="ctr"/>
          <a:lstStyle/>
          <a:p>
            <a:pPr algn="ctr" fontAlgn="auto">
              <a:spcBef>
                <a:spcPts val="0"/>
              </a:spcBef>
              <a:spcAft>
                <a:spcPts val="0"/>
              </a:spcAft>
              <a:defRPr/>
            </a:pPr>
            <a:endParaRPr lang="en-US" sz="3600" b="1" dirty="0">
              <a:solidFill>
                <a:schemeClr val="folHlink"/>
              </a:solidFill>
              <a:effectLst>
                <a:outerShdw blurRad="38100" dist="38100" dir="2700000" algn="tl">
                  <a:srgbClr val="000000"/>
                </a:outerShdw>
              </a:effectLst>
              <a:latin typeface="+mn-lt"/>
              <a:cs typeface="+mn-cs"/>
            </a:endParaRPr>
          </a:p>
          <a:p>
            <a:pPr algn="ctr" fontAlgn="auto">
              <a:spcBef>
                <a:spcPts val="0"/>
              </a:spcBef>
              <a:spcAft>
                <a:spcPts val="0"/>
              </a:spcAft>
              <a:defRPr/>
            </a:pPr>
            <a:r>
              <a:rPr lang="en-US" sz="3200" b="1" dirty="0">
                <a:cs typeface="+mn-cs"/>
              </a:rPr>
              <a:t>[The Policy Debate: </a:t>
            </a:r>
            <a:r>
              <a:rPr lang="en-US" sz="3200" b="1" dirty="0">
                <a:solidFill>
                  <a:srgbClr val="FF0000"/>
                </a:solidFill>
                <a:effectLst>
                  <a:outerShdw blurRad="38100" dist="38100" dir="2700000" algn="tl">
                    <a:srgbClr val="000000"/>
                  </a:outerShdw>
                </a:effectLst>
                <a:cs typeface="+mn-cs"/>
              </a:rPr>
              <a:t>Passive</a:t>
            </a:r>
            <a:r>
              <a:rPr lang="en-US" sz="3200" b="1" dirty="0">
                <a:solidFill>
                  <a:srgbClr val="FF0000"/>
                </a:solidFill>
                <a:cs typeface="+mn-cs"/>
              </a:rPr>
              <a:t> </a:t>
            </a:r>
            <a:r>
              <a:rPr lang="en-US" sz="2800" b="1" dirty="0">
                <a:cs typeface="+mn-cs"/>
              </a:rPr>
              <a:t>or</a:t>
            </a:r>
            <a:r>
              <a:rPr lang="en-US" sz="3200" b="1" dirty="0">
                <a:solidFill>
                  <a:srgbClr val="FF0000"/>
                </a:solidFill>
                <a:cs typeface="+mn-cs"/>
              </a:rPr>
              <a:t> </a:t>
            </a:r>
            <a:r>
              <a:rPr lang="en-US" sz="3200" b="1" dirty="0">
                <a:solidFill>
                  <a:srgbClr val="009900"/>
                </a:solidFill>
                <a:effectLst>
                  <a:outerShdw blurRad="38100" dist="38100" dir="2700000" algn="tl">
                    <a:srgbClr val="000000"/>
                  </a:outerShdw>
                </a:effectLst>
                <a:cs typeface="+mn-cs"/>
              </a:rPr>
              <a:t>Active</a:t>
            </a:r>
            <a:r>
              <a:rPr lang="en-US" sz="3200" b="1" dirty="0">
                <a:cs typeface="+mn-cs"/>
              </a:rPr>
              <a:t>?]</a:t>
            </a:r>
          </a:p>
          <a:p>
            <a:pPr algn="ctr" fontAlgn="auto">
              <a:spcBef>
                <a:spcPts val="0"/>
              </a:spcBef>
              <a:spcAft>
                <a:spcPts val="0"/>
              </a:spcAft>
              <a:defRPr/>
            </a:pPr>
            <a:r>
              <a:rPr lang="en-US" sz="1400" b="1" dirty="0">
                <a:cs typeface="+mn-cs"/>
              </a:rPr>
              <a:t>       </a:t>
            </a:r>
            <a:endParaRPr lang="en-US" sz="3200" b="1" dirty="0">
              <a:cs typeface="+mn-cs"/>
            </a:endParaRPr>
          </a:p>
        </p:txBody>
      </p:sp>
      <p:sp>
        <p:nvSpPr>
          <p:cNvPr id="4123" name="Rectangle 27" descr="Papyrus"/>
          <p:cNvSpPr>
            <a:spLocks noChangeArrowheads="1"/>
          </p:cNvSpPr>
          <p:nvPr/>
        </p:nvSpPr>
        <p:spPr bwMode="auto">
          <a:xfrm>
            <a:off x="5948363" y="4875213"/>
            <a:ext cx="3195637" cy="3778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000" b="1" dirty="0">
                <a:solidFill>
                  <a:srgbClr val="FF0000"/>
                </a:solidFill>
                <a:effectLst>
                  <a:outerShdw blurRad="38100" dist="38100" dir="2700000" algn="tl">
                    <a:srgbClr val="000000"/>
                  </a:outerShdw>
                </a:effectLst>
                <a:latin typeface="+mn-lt"/>
                <a:cs typeface="+mn-cs"/>
              </a:rPr>
              <a:t>Monetarist</a:t>
            </a:r>
            <a:r>
              <a:rPr lang="en-US" sz="2000" b="1" dirty="0">
                <a:solidFill>
                  <a:srgbClr val="FF0000"/>
                </a:solidFill>
                <a:latin typeface="+mn-lt"/>
                <a:cs typeface="+mn-cs"/>
              </a:rPr>
              <a:t>           </a:t>
            </a:r>
            <a:r>
              <a:rPr lang="en-US" sz="2000" b="1" dirty="0">
                <a:solidFill>
                  <a:srgbClr val="009900"/>
                </a:solidFill>
                <a:effectLst>
                  <a:outerShdw blurRad="38100" dist="38100" dir="2700000" algn="tl">
                    <a:srgbClr val="000000"/>
                  </a:outerShdw>
                </a:effectLst>
                <a:latin typeface="+mn-lt"/>
                <a:cs typeface="+mn-cs"/>
              </a:rPr>
              <a:t>Keynesian</a:t>
            </a:r>
          </a:p>
        </p:txBody>
      </p:sp>
      <p:sp>
        <p:nvSpPr>
          <p:cNvPr id="4124" name="Rectangle 28"/>
          <p:cNvSpPr>
            <a:spLocks noChangeArrowheads="1"/>
          </p:cNvSpPr>
          <p:nvPr/>
        </p:nvSpPr>
        <p:spPr bwMode="auto">
          <a:xfrm>
            <a:off x="161925" y="2952750"/>
            <a:ext cx="5653088" cy="1862138"/>
          </a:xfrm>
          <a:prstGeom prst="rect">
            <a:avLst/>
          </a:prstGeom>
          <a:solidFill>
            <a:srgbClr val="333333"/>
          </a:solidFill>
          <a:ln w="38100">
            <a:solidFill>
              <a:srgbClr val="009900"/>
            </a:solidFill>
            <a:miter lim="800000"/>
            <a:headEnd/>
            <a:tailEnd/>
          </a:ln>
          <a:effectLst/>
        </p:spPr>
        <p:txBody>
          <a:bodyPr wrap="none" anchor="ctr"/>
          <a:lstStyle/>
          <a:p>
            <a:pPr fontAlgn="auto">
              <a:spcBef>
                <a:spcPts val="0"/>
              </a:spcBef>
              <a:spcAft>
                <a:spcPts val="0"/>
              </a:spcAft>
              <a:defRPr/>
            </a:pPr>
            <a:r>
              <a:rPr lang="en-US" b="1">
                <a:solidFill>
                  <a:srgbClr val="FF0000"/>
                </a:solidFill>
                <a:effectLst>
                  <a:outerShdw blurRad="38100" dist="38100" dir="2700000" algn="tl">
                    <a:srgbClr val="000000"/>
                  </a:outerShdw>
                </a:effectLst>
                <a:latin typeface="+mn-lt"/>
                <a:cs typeface="+mn-cs"/>
              </a:rPr>
              <a:t>New Classicals</a:t>
            </a:r>
            <a:r>
              <a:rPr lang="en-US" sz="2000" b="1">
                <a:latin typeface="+mn-lt"/>
                <a:cs typeface="+mn-cs"/>
              </a:rPr>
              <a:t>  </a:t>
            </a:r>
            <a:r>
              <a:rPr lang="en-US" sz="2000" b="1">
                <a:solidFill>
                  <a:schemeClr val="bg1"/>
                </a:solidFill>
                <a:latin typeface="+mn-lt"/>
                <a:cs typeface="+mn-cs"/>
              </a:rPr>
              <a:t>v.</a:t>
            </a:r>
            <a:r>
              <a:rPr lang="en-US" b="1">
                <a:latin typeface="+mn-lt"/>
                <a:cs typeface="+mn-cs"/>
              </a:rPr>
              <a:t> </a:t>
            </a:r>
            <a:r>
              <a:rPr lang="en-US" b="1">
                <a:solidFill>
                  <a:srgbClr val="99FF99"/>
                </a:solidFill>
                <a:effectLst>
                  <a:outerShdw blurRad="38100" dist="38100" dir="2700000" algn="tl">
                    <a:srgbClr val="000000"/>
                  </a:outerShdw>
                </a:effectLst>
                <a:latin typeface="+mn-lt"/>
                <a:cs typeface="+mn-cs"/>
              </a:rPr>
              <a:t>New Keynesians</a:t>
            </a:r>
          </a:p>
          <a:p>
            <a:pPr fontAlgn="auto">
              <a:spcBef>
                <a:spcPts val="0"/>
              </a:spcBef>
              <a:spcAft>
                <a:spcPts val="0"/>
              </a:spcAft>
              <a:defRPr/>
            </a:pPr>
            <a:r>
              <a:rPr lang="en-US" sz="2000" b="1">
                <a:solidFill>
                  <a:schemeClr val="bg1"/>
                </a:solidFill>
                <a:latin typeface="Verdana" pitchFamily="34" charset="0"/>
                <a:cs typeface="+mn-cs"/>
              </a:rPr>
              <a:t>Monetarists	</a:t>
            </a:r>
            <a:r>
              <a:rPr lang="en-US" sz="2000" b="1">
                <a:solidFill>
                  <a:srgbClr val="FF0000"/>
                </a:solidFill>
                <a:latin typeface="Verdana" pitchFamily="34" charset="0"/>
                <a:cs typeface="+mn-cs"/>
              </a:rPr>
              <a:t>      </a:t>
            </a:r>
            <a:r>
              <a:rPr lang="en-US" sz="800" b="1">
                <a:solidFill>
                  <a:srgbClr val="FF0000"/>
                </a:solidFill>
                <a:latin typeface="Verdana" pitchFamily="34" charset="0"/>
                <a:cs typeface="+mn-cs"/>
              </a:rPr>
              <a:t> 	</a:t>
            </a:r>
            <a:r>
              <a:rPr lang="en-US" sz="2000" b="1">
                <a:solidFill>
                  <a:schemeClr val="bg1"/>
                </a:solidFill>
                <a:latin typeface="Verdana" pitchFamily="34" charset="0"/>
                <a:cs typeface="+mn-cs"/>
              </a:rPr>
              <a:t>Mainstreamers</a:t>
            </a:r>
          </a:p>
          <a:p>
            <a:pPr fontAlgn="auto">
              <a:spcBef>
                <a:spcPts val="0"/>
              </a:spcBef>
              <a:spcAft>
                <a:spcPts val="0"/>
              </a:spcAft>
              <a:defRPr/>
            </a:pPr>
            <a:r>
              <a:rPr lang="en-US" sz="2000" b="1">
                <a:solidFill>
                  <a:schemeClr val="bg1"/>
                </a:solidFill>
                <a:latin typeface="Verdana" pitchFamily="34" charset="0"/>
                <a:cs typeface="+mn-cs"/>
              </a:rPr>
              <a:t>S</a:t>
            </a:r>
            <a:r>
              <a:rPr lang="en-US" sz="1600" b="1">
                <a:solidFill>
                  <a:schemeClr val="bg1"/>
                </a:solidFill>
                <a:latin typeface="Verdana" pitchFamily="34" charset="0"/>
                <a:cs typeface="+mn-cs"/>
              </a:rPr>
              <a:t>upply-siders</a:t>
            </a:r>
            <a:r>
              <a:rPr lang="en-US" sz="2000" b="1">
                <a:solidFill>
                  <a:schemeClr val="bg1"/>
                </a:solidFill>
                <a:latin typeface="Verdana" pitchFamily="34" charset="0"/>
                <a:cs typeface="+mn-cs"/>
              </a:rPr>
              <a:t>             </a:t>
            </a:r>
            <a:r>
              <a:rPr lang="en-US" b="1">
                <a:solidFill>
                  <a:schemeClr val="bg1"/>
                </a:solidFill>
                <a:latin typeface="Verdana" pitchFamily="34" charset="0"/>
                <a:cs typeface="+mn-cs"/>
              </a:rPr>
              <a:t>[Keynesian-based]</a:t>
            </a:r>
          </a:p>
          <a:p>
            <a:pPr fontAlgn="auto">
              <a:spcBef>
                <a:spcPts val="0"/>
              </a:spcBef>
              <a:spcAft>
                <a:spcPts val="0"/>
              </a:spcAft>
              <a:defRPr/>
            </a:pPr>
            <a:r>
              <a:rPr lang="en-US" sz="2000" b="1">
                <a:solidFill>
                  <a:schemeClr val="bg1"/>
                </a:solidFill>
                <a:latin typeface="Verdana" pitchFamily="34" charset="0"/>
                <a:cs typeface="+mn-cs"/>
              </a:rPr>
              <a:t>RATEX</a:t>
            </a:r>
          </a:p>
          <a:p>
            <a:pPr fontAlgn="auto">
              <a:spcBef>
                <a:spcPts val="0"/>
              </a:spcBef>
              <a:spcAft>
                <a:spcPts val="0"/>
              </a:spcAft>
              <a:defRPr/>
            </a:pPr>
            <a:r>
              <a:rPr lang="en-US" sz="2000" b="1">
                <a:solidFill>
                  <a:srgbClr val="FF0000"/>
                </a:solidFill>
                <a:effectLst>
                  <a:outerShdw blurRad="38100" dist="38100" dir="2700000" algn="tl">
                    <a:srgbClr val="000000"/>
                  </a:outerShdw>
                </a:effectLst>
                <a:latin typeface="Verdana" pitchFamily="34" charset="0"/>
                <a:cs typeface="+mn-cs"/>
              </a:rPr>
              <a:t>[no “G” or “T”]</a:t>
            </a:r>
            <a:r>
              <a:rPr lang="en-US" sz="2000" b="1">
                <a:solidFill>
                  <a:schemeClr val="bg1"/>
                </a:solidFill>
                <a:latin typeface="Verdana" pitchFamily="34" charset="0"/>
                <a:cs typeface="+mn-cs"/>
              </a:rPr>
              <a:t>       </a:t>
            </a:r>
            <a:r>
              <a:rPr lang="en-US" sz="2000" b="1">
                <a:solidFill>
                  <a:schemeClr val="bg1"/>
                </a:solidFill>
                <a:effectLst>
                  <a:outerShdw blurRad="38100" dist="38100" dir="2700000" algn="tl">
                    <a:srgbClr val="000000"/>
                  </a:outerShdw>
                </a:effectLst>
                <a:latin typeface="Verdana" pitchFamily="34" charset="0"/>
                <a:cs typeface="+mn-cs"/>
              </a:rPr>
              <a:t>[“G” and “T”]</a:t>
            </a:r>
            <a:endParaRPr lang="en-US" sz="2000" b="1">
              <a:solidFill>
                <a:schemeClr val="bg1"/>
              </a:solidFill>
              <a:effectLst>
                <a:outerShdw blurRad="38100" dist="38100" dir="2700000" algn="tl">
                  <a:srgbClr val="000000"/>
                </a:outerShdw>
              </a:effectLst>
              <a:cs typeface="+mn-cs"/>
            </a:endParaRPr>
          </a:p>
        </p:txBody>
      </p:sp>
      <p:sp>
        <p:nvSpPr>
          <p:cNvPr id="4125" name="Rectangle 29" descr="Papyrus"/>
          <p:cNvSpPr>
            <a:spLocks noChangeArrowheads="1"/>
          </p:cNvSpPr>
          <p:nvPr/>
        </p:nvSpPr>
        <p:spPr bwMode="auto">
          <a:xfrm>
            <a:off x="3046413" y="2462213"/>
            <a:ext cx="2901950" cy="417512"/>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3200" b="1">
                <a:effectLst>
                  <a:outerShdw blurRad="38100" dist="38100" dir="2700000" algn="tl">
                    <a:srgbClr val="FFFFFF"/>
                  </a:outerShdw>
                </a:effectLst>
                <a:latin typeface="Maiandra GD" pitchFamily="34" charset="0"/>
                <a:cs typeface="+mn-cs"/>
              </a:rPr>
              <a:t>Chapter 17</a:t>
            </a:r>
          </a:p>
        </p:txBody>
      </p:sp>
      <p:sp>
        <p:nvSpPr>
          <p:cNvPr id="4126" name="Rectangle 30" descr="Papyrus"/>
          <p:cNvSpPr>
            <a:spLocks noChangeArrowheads="1"/>
          </p:cNvSpPr>
          <p:nvPr/>
        </p:nvSpPr>
        <p:spPr bwMode="auto">
          <a:xfrm>
            <a:off x="4718050" y="6111875"/>
            <a:ext cx="3911600" cy="546100"/>
          </a:xfrm>
          <a:prstGeom prst="rect">
            <a:avLst/>
          </a:prstGeom>
          <a:noFill/>
          <a:ln w="76200">
            <a:noFill/>
            <a:miter lim="800000"/>
            <a:headEnd/>
            <a:tailEnd/>
          </a:ln>
          <a:effectLst/>
        </p:spPr>
        <p:txBody>
          <a:bodyPr wrap="none" anchor="ctr"/>
          <a:lstStyle/>
          <a:p>
            <a:pPr fontAlgn="auto">
              <a:spcBef>
                <a:spcPts val="0"/>
              </a:spcBef>
              <a:spcAft>
                <a:spcPts val="0"/>
              </a:spcAft>
              <a:defRPr/>
            </a:pPr>
            <a:r>
              <a:rPr lang="en-US" sz="1600" b="1">
                <a:solidFill>
                  <a:srgbClr val="FF0000"/>
                </a:solidFill>
                <a:effectLst>
                  <a:outerShdw blurRad="38100" dist="38100" dir="2700000" algn="tl">
                    <a:srgbClr val="000000"/>
                  </a:outerShdw>
                </a:effectLst>
                <a:cs typeface="+mn-cs"/>
              </a:rPr>
              <a:t>“rules of law”</a:t>
            </a:r>
            <a:r>
              <a:rPr lang="en-US" sz="1600" b="1">
                <a:solidFill>
                  <a:srgbClr val="FF0000"/>
                </a:solidFill>
                <a:cs typeface="+mn-cs"/>
              </a:rPr>
              <a:t>  </a:t>
            </a:r>
            <a:r>
              <a:rPr lang="en-US" sz="1600" b="1">
                <a:cs typeface="+mn-cs"/>
              </a:rPr>
              <a:t>v.</a:t>
            </a:r>
            <a:r>
              <a:rPr lang="en-US" sz="1600" b="1">
                <a:solidFill>
                  <a:srgbClr val="FF0000"/>
                </a:solidFill>
                <a:cs typeface="+mn-cs"/>
              </a:rPr>
              <a:t> </a:t>
            </a:r>
            <a:r>
              <a:rPr lang="en-US" sz="1600" b="1">
                <a:solidFill>
                  <a:srgbClr val="99FF99"/>
                </a:solidFill>
                <a:cs typeface="+mn-cs"/>
              </a:rPr>
              <a:t>“</a:t>
            </a:r>
            <a:r>
              <a:rPr lang="en-US" sz="1600" b="1">
                <a:solidFill>
                  <a:srgbClr val="009900"/>
                </a:solidFill>
                <a:effectLst>
                  <a:outerShdw blurRad="38100" dist="38100" dir="2700000" algn="tl">
                    <a:srgbClr val="000000"/>
                  </a:outerShdw>
                </a:effectLst>
                <a:cs typeface="+mn-cs"/>
              </a:rPr>
              <a:t>discretion of men</a:t>
            </a:r>
            <a:r>
              <a:rPr lang="en-US" sz="1600" b="1">
                <a:solidFill>
                  <a:srgbClr val="99FF99"/>
                </a:solidFill>
                <a:cs typeface="+mn-cs"/>
              </a:rPr>
              <a:t>”</a:t>
            </a:r>
          </a:p>
        </p:txBody>
      </p:sp>
      <p:pic>
        <p:nvPicPr>
          <p:cNvPr id="17417" name="Picture 31" descr="boxing gloves"/>
          <p:cNvPicPr>
            <a:picLocks noChangeAspect="1" noChangeArrowheads="1" noCrop="1"/>
          </p:cNvPicPr>
          <p:nvPr/>
        </p:nvPicPr>
        <p:blipFill>
          <a:blip r:embed="rId9"/>
          <a:srcRect/>
          <a:stretch>
            <a:fillRect/>
          </a:stretch>
        </p:blipFill>
        <p:spPr bwMode="auto">
          <a:xfrm>
            <a:off x="1800225" y="1300163"/>
            <a:ext cx="4706938" cy="1096962"/>
          </a:xfrm>
          <a:prstGeom prst="rect">
            <a:avLst/>
          </a:prstGeom>
          <a:noFill/>
          <a:ln w="9525">
            <a:noFill/>
            <a:miter lim="800000"/>
            <a:headEnd/>
            <a:tailEnd/>
          </a:ln>
        </p:spPr>
      </p:pic>
      <p:pic>
        <p:nvPicPr>
          <p:cNvPr id="17418" name="Picture 36"/>
          <p:cNvPicPr>
            <a:picLocks noChangeAspect="1" noChangeArrowheads="1" noCrop="1"/>
          </p:cNvPicPr>
          <p:nvPr/>
        </p:nvPicPr>
        <p:blipFill>
          <a:blip r:embed="rId10"/>
          <a:srcRect/>
          <a:stretch>
            <a:fillRect/>
          </a:stretch>
        </p:blipFill>
        <p:spPr bwMode="auto">
          <a:xfrm>
            <a:off x="5838825" y="2967038"/>
            <a:ext cx="3305175" cy="1833562"/>
          </a:xfrm>
          <a:prstGeom prst="rect">
            <a:avLst/>
          </a:prstGeom>
          <a:noFill/>
          <a:ln w="9525">
            <a:noFill/>
            <a:miter lim="800000"/>
            <a:headEnd/>
            <a:tailEnd/>
          </a:ln>
        </p:spPr>
      </p:pic>
      <p:pic>
        <p:nvPicPr>
          <p:cNvPr id="4133" name="Picture 37" descr="uncle sam 11 c5"/>
          <p:cNvPicPr>
            <a:picLocks noChangeAspect="1" noChangeArrowheads="1" noCrop="1"/>
          </p:cNvPicPr>
          <p:nvPr/>
        </p:nvPicPr>
        <p:blipFill>
          <a:blip r:embed="rId11"/>
          <a:srcRect/>
          <a:stretch>
            <a:fillRect/>
          </a:stretch>
        </p:blipFill>
        <p:spPr bwMode="auto">
          <a:xfrm>
            <a:off x="5229225" y="4005263"/>
            <a:ext cx="522288" cy="800100"/>
          </a:xfrm>
          <a:prstGeom prst="rect">
            <a:avLst/>
          </a:prstGeom>
          <a:noFill/>
          <a:ln w="9525">
            <a:noFill/>
            <a:miter lim="800000"/>
            <a:headEnd/>
            <a:tailEnd/>
          </a:ln>
        </p:spPr>
      </p:pic>
      <p:sp>
        <p:nvSpPr>
          <p:cNvPr id="4136" name="Oval 40"/>
          <p:cNvSpPr>
            <a:spLocks noChangeArrowheads="1"/>
          </p:cNvSpPr>
          <p:nvPr/>
        </p:nvSpPr>
        <p:spPr bwMode="auto">
          <a:xfrm>
            <a:off x="1784350" y="738188"/>
            <a:ext cx="354013" cy="457200"/>
          </a:xfrm>
          <a:prstGeom prst="ellipse">
            <a:avLst/>
          </a:prstGeom>
          <a:solidFill>
            <a:schemeClr val="tx1"/>
          </a:solidFill>
          <a:ln w="76200">
            <a:solidFill>
              <a:schemeClr val="tx1"/>
            </a:solidFill>
            <a:round/>
            <a:headEnd/>
            <a:tailEnd/>
          </a:ln>
        </p:spPr>
        <p:txBody>
          <a:bodyPr wrap="none" anchor="ctr"/>
          <a:lstStyle/>
          <a:p>
            <a:endParaRPr lang="en-US">
              <a:latin typeface="Calibri" pitchFamily="34" charset="0"/>
            </a:endParaRPr>
          </a:p>
        </p:txBody>
      </p:sp>
      <p:pic>
        <p:nvPicPr>
          <p:cNvPr id="4135" name="Picture 39" descr="gun shoot with hand c5"/>
          <p:cNvPicPr>
            <a:picLocks noChangeAspect="1" noChangeArrowheads="1" noCrop="1"/>
          </p:cNvPicPr>
          <p:nvPr/>
        </p:nvPicPr>
        <p:blipFill>
          <a:blip r:embed="rId12"/>
          <a:srcRect/>
          <a:stretch>
            <a:fillRect/>
          </a:stretch>
        </p:blipFill>
        <p:spPr bwMode="auto">
          <a:xfrm>
            <a:off x="1525588" y="720725"/>
            <a:ext cx="1609725" cy="990600"/>
          </a:xfrm>
          <a:prstGeom prst="rect">
            <a:avLst/>
          </a:prstGeom>
          <a:noFill/>
          <a:ln w="9525">
            <a:noFill/>
            <a:miter lim="800000"/>
            <a:headEnd/>
            <a:tailEnd/>
          </a:ln>
        </p:spPr>
      </p:pic>
      <p:pic>
        <p:nvPicPr>
          <p:cNvPr id="4137" name="Picture 41" descr="bullets"/>
          <p:cNvPicPr>
            <a:picLocks noChangeAspect="1" noChangeArrowheads="1" noCrop="1"/>
          </p:cNvPicPr>
          <p:nvPr/>
        </p:nvPicPr>
        <p:blipFill>
          <a:blip r:embed="rId13"/>
          <a:srcRect/>
          <a:stretch>
            <a:fillRect/>
          </a:stretch>
        </p:blipFill>
        <p:spPr bwMode="auto">
          <a:xfrm>
            <a:off x="7102475" y="1152525"/>
            <a:ext cx="838200" cy="904875"/>
          </a:xfrm>
          <a:prstGeom prst="rect">
            <a:avLst/>
          </a:prstGeom>
          <a:noFill/>
          <a:ln w="9525">
            <a:noFill/>
            <a:miter lim="800000"/>
            <a:headEnd/>
            <a:tailEnd/>
          </a:ln>
        </p:spPr>
      </p:pic>
      <p:pic>
        <p:nvPicPr>
          <p:cNvPr id="4141" name="Picture 45" descr="Uncle Sam X out c5"/>
          <p:cNvPicPr>
            <a:picLocks noChangeAspect="1" noChangeArrowheads="1" noCrop="1"/>
          </p:cNvPicPr>
          <p:nvPr/>
        </p:nvPicPr>
        <p:blipFill>
          <a:blip r:embed="rId14"/>
          <a:srcRect/>
          <a:stretch>
            <a:fillRect/>
          </a:stretch>
        </p:blipFill>
        <p:spPr bwMode="auto">
          <a:xfrm>
            <a:off x="2049463" y="3429000"/>
            <a:ext cx="885825" cy="885825"/>
          </a:xfrm>
          <a:prstGeom prst="rect">
            <a:avLst/>
          </a:prstGeom>
          <a:noFill/>
          <a:ln w="9525">
            <a:noFill/>
            <a:miter lim="800000"/>
            <a:headEnd/>
            <a:tailEnd/>
          </a:ln>
        </p:spPr>
      </p:pic>
      <p:sp>
        <p:nvSpPr>
          <p:cNvPr id="4142" name="Oval 46"/>
          <p:cNvSpPr>
            <a:spLocks noChangeArrowheads="1"/>
          </p:cNvSpPr>
          <p:nvPr/>
        </p:nvSpPr>
        <p:spPr bwMode="auto">
          <a:xfrm>
            <a:off x="5148263" y="4075113"/>
            <a:ext cx="615950" cy="665162"/>
          </a:xfrm>
          <a:prstGeom prst="ellipse">
            <a:avLst/>
          </a:prstGeom>
          <a:noFill/>
          <a:ln w="38100">
            <a:solidFill>
              <a:srgbClr val="99FF99"/>
            </a:solidFill>
            <a:round/>
            <a:headEnd/>
            <a:tailEnd/>
          </a:ln>
        </p:spPr>
        <p:txBody>
          <a:bodyPr wrap="none" anchor="ctr"/>
          <a:lstStyle/>
          <a:p>
            <a:endParaRPr lang="en-US">
              <a:latin typeface="Calibri" pitchFamily="34" charset="0"/>
            </a:endParaRPr>
          </a:p>
        </p:txBody>
      </p:sp>
      <p:sp>
        <p:nvSpPr>
          <p:cNvPr id="17425" name="AutoShape 50" descr="popbluto"/>
          <p:cNvSpPr>
            <a:spLocks noChangeAspect="1" noChangeArrowheads="1"/>
          </p:cNvSpPr>
          <p:nvPr/>
        </p:nvSpPr>
        <p:spPr bwMode="auto">
          <a:xfrm>
            <a:off x="4062413" y="3014663"/>
            <a:ext cx="1019175" cy="828675"/>
          </a:xfrm>
          <a:prstGeom prst="rect">
            <a:avLst/>
          </a:prstGeom>
          <a:noFill/>
          <a:ln w="9525">
            <a:noFill/>
            <a:miter lim="800000"/>
            <a:headEnd/>
            <a:tailEnd/>
          </a:ln>
        </p:spPr>
        <p:txBody>
          <a:bodyPr/>
          <a:lstStyle/>
          <a:p>
            <a:endParaRPr lang="en-US">
              <a:latin typeface="Calibri" pitchFamily="34" charset="0"/>
            </a:endParaRPr>
          </a:p>
        </p:txBody>
      </p:sp>
      <p:sp>
        <p:nvSpPr>
          <p:cNvPr id="17426" name="AutoShape 52" descr="popbluto"/>
          <p:cNvSpPr>
            <a:spLocks noChangeAspect="1" noChangeArrowheads="1"/>
          </p:cNvSpPr>
          <p:nvPr/>
        </p:nvSpPr>
        <p:spPr bwMode="auto">
          <a:xfrm>
            <a:off x="4062413" y="3014663"/>
            <a:ext cx="1019175" cy="828675"/>
          </a:xfrm>
          <a:prstGeom prst="rect">
            <a:avLst/>
          </a:prstGeom>
          <a:noFill/>
          <a:ln w="9525">
            <a:noFill/>
            <a:miter lim="800000"/>
            <a:headEnd/>
            <a:tailEnd/>
          </a:ln>
        </p:spPr>
        <p:txBody>
          <a:bodyPr/>
          <a:lstStyle/>
          <a:p>
            <a:endParaRPr lang="en-US">
              <a:latin typeface="Calibri" pitchFamily="34" charset="0"/>
            </a:endParaRPr>
          </a:p>
        </p:txBody>
      </p:sp>
      <p:pic>
        <p:nvPicPr>
          <p:cNvPr id="4149" name="Picture 53" descr="fighting popeye"/>
          <p:cNvPicPr>
            <a:picLocks noChangeAspect="1" noChangeArrowheads="1" noCrop="1"/>
          </p:cNvPicPr>
          <p:nvPr/>
        </p:nvPicPr>
        <p:blipFill>
          <a:blip r:embed="rId15"/>
          <a:srcRect/>
          <a:stretch>
            <a:fillRect/>
          </a:stretch>
        </p:blipFill>
        <p:spPr bwMode="auto">
          <a:xfrm>
            <a:off x="5170488" y="0"/>
            <a:ext cx="1165225" cy="947738"/>
          </a:xfrm>
          <a:prstGeom prst="rect">
            <a:avLst/>
          </a:prstGeom>
          <a:noFill/>
          <a:ln w="9525">
            <a:noFill/>
            <a:miter lim="800000"/>
            <a:headEnd/>
            <a:tailEnd/>
          </a:ln>
        </p:spPr>
      </p:pic>
      <p:sp>
        <p:nvSpPr>
          <p:cNvPr id="4150" name="Rectangle 54"/>
          <p:cNvSpPr>
            <a:spLocks noChangeArrowheads="1"/>
          </p:cNvSpPr>
          <p:nvPr/>
        </p:nvSpPr>
        <p:spPr bwMode="auto">
          <a:xfrm>
            <a:off x="3127375" y="828675"/>
            <a:ext cx="3224213" cy="40640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600" b="1">
                <a:solidFill>
                  <a:srgbClr val="009900"/>
                </a:solidFill>
                <a:effectLst>
                  <a:outerShdw blurRad="38100" dist="38100" dir="2700000" algn="tl">
                    <a:srgbClr val="000000"/>
                  </a:outerShdw>
                </a:effectLst>
                <a:cs typeface="+mn-cs"/>
              </a:rPr>
              <a:t>Let’s look at another Keynesian.</a:t>
            </a:r>
          </a:p>
        </p:txBody>
      </p:sp>
      <p:pic>
        <p:nvPicPr>
          <p:cNvPr id="4151" name="batt1822.wav">
            <a:hlinkClick r:id="" action="ppaction://media"/>
          </p:cNvPr>
          <p:cNvPicPr>
            <a:picLocks noRot="1" noChangeAspect="1" noChangeArrowheads="1"/>
          </p:cNvPicPr>
          <p:nvPr>
            <a:wavAudioFile r:embed="rId1" name="battle2.wav"/>
          </p:nvPr>
        </p:nvPicPr>
        <p:blipFill>
          <a:blip r:embed="rId16"/>
          <a:srcRect/>
          <a:stretch>
            <a:fillRect/>
          </a:stretch>
        </p:blipFill>
        <p:spPr bwMode="auto">
          <a:xfrm>
            <a:off x="1479550" y="6553200"/>
            <a:ext cx="304800" cy="304800"/>
          </a:xfrm>
          <a:prstGeom prst="rect">
            <a:avLst/>
          </a:prstGeom>
          <a:noFill/>
          <a:ln w="9525">
            <a:noFill/>
            <a:miter lim="800000"/>
            <a:headEnd/>
            <a:tailEnd/>
          </a:ln>
        </p:spPr>
      </p:pic>
      <p:pic>
        <p:nvPicPr>
          <p:cNvPr id="4154" name="grun1822.wav">
            <a:hlinkClick r:id="" action="ppaction://media"/>
          </p:cNvPr>
          <p:cNvPicPr>
            <a:picLocks noRot="1" noChangeAspect="1" noChangeArrowheads="1"/>
          </p:cNvPicPr>
          <p:nvPr>
            <a:wavAudioFile r:embed="rId2" name="grunt.wav"/>
          </p:nvPr>
        </p:nvPicPr>
        <p:blipFill>
          <a:blip r:embed="rId16"/>
          <a:srcRect/>
          <a:stretch>
            <a:fillRect/>
          </a:stretch>
        </p:blipFill>
        <p:spPr bwMode="auto">
          <a:xfrm>
            <a:off x="265113" y="6553200"/>
            <a:ext cx="304800" cy="304800"/>
          </a:xfrm>
          <a:prstGeom prst="rect">
            <a:avLst/>
          </a:prstGeom>
          <a:noFill/>
          <a:ln w="9525">
            <a:noFill/>
            <a:miter lim="800000"/>
            <a:headEnd/>
            <a:tailEnd/>
          </a:ln>
        </p:spPr>
      </p:pic>
      <p:pic>
        <p:nvPicPr>
          <p:cNvPr id="4156" name="grun1838.wav">
            <a:hlinkClick r:id="" action="ppaction://media"/>
          </p:cNvPr>
          <p:cNvPicPr>
            <a:picLocks noRot="1" noChangeAspect="1" noChangeArrowheads="1"/>
          </p:cNvPicPr>
          <p:nvPr>
            <a:wavAudioFile r:embed="rId3" name="grunt after hit.wav"/>
          </p:nvPr>
        </p:nvPicPr>
        <p:blipFill>
          <a:blip r:embed="rId17"/>
          <a:srcRect/>
          <a:stretch>
            <a:fillRect/>
          </a:stretch>
        </p:blipFill>
        <p:spPr bwMode="auto">
          <a:xfrm>
            <a:off x="566738" y="6553200"/>
            <a:ext cx="304800" cy="304800"/>
          </a:xfrm>
          <a:prstGeom prst="rect">
            <a:avLst/>
          </a:prstGeom>
          <a:noFill/>
          <a:ln w="9525">
            <a:noFill/>
            <a:miter lim="800000"/>
            <a:headEnd/>
            <a:tailEnd/>
          </a:ln>
        </p:spPr>
      </p:pic>
      <p:pic>
        <p:nvPicPr>
          <p:cNvPr id="4157" name="grun1839.wav">
            <a:hlinkClick r:id="" action="ppaction://media"/>
          </p:cNvPr>
          <p:cNvPicPr>
            <a:picLocks noRot="1" noChangeAspect="1" noChangeArrowheads="1"/>
          </p:cNvPicPr>
          <p:nvPr>
            <a:wavAudioFile r:embed="rId3" name="grunt after hit.wav"/>
          </p:nvPr>
        </p:nvPicPr>
        <p:blipFill>
          <a:blip r:embed="rId18"/>
          <a:srcRect/>
          <a:stretch>
            <a:fillRect/>
          </a:stretch>
        </p:blipFill>
        <p:spPr bwMode="auto">
          <a:xfrm>
            <a:off x="860425" y="6581775"/>
            <a:ext cx="304800" cy="276225"/>
          </a:xfrm>
          <a:prstGeom prst="rect">
            <a:avLst/>
          </a:prstGeom>
          <a:noFill/>
          <a:ln w="9525">
            <a:noFill/>
            <a:miter lim="800000"/>
            <a:headEnd/>
            <a:tailEnd/>
          </a:ln>
        </p:spPr>
      </p:pic>
      <p:sp>
        <p:nvSpPr>
          <p:cNvPr id="4158" name="AutoShape 62"/>
          <p:cNvSpPr>
            <a:spLocks noChangeArrowheads="1"/>
          </p:cNvSpPr>
          <p:nvPr/>
        </p:nvSpPr>
        <p:spPr bwMode="auto">
          <a:xfrm>
            <a:off x="3103563" y="0"/>
            <a:ext cx="1976437" cy="573088"/>
          </a:xfrm>
          <a:prstGeom prst="wedgeRoundRectCallout">
            <a:avLst>
              <a:gd name="adj1" fmla="val 61245"/>
              <a:gd name="adj2" fmla="val -139"/>
              <a:gd name="adj3" fmla="val 16667"/>
            </a:avLst>
          </a:prstGeom>
          <a:solidFill>
            <a:schemeClr val="tx1"/>
          </a:solidFill>
          <a:ln w="28575">
            <a:solidFill>
              <a:srgbClr val="FF0000"/>
            </a:solidFill>
            <a:miter lim="800000"/>
            <a:headEnd/>
            <a:tailEnd/>
          </a:ln>
          <a:effectLst/>
        </p:spPr>
        <p:txBody>
          <a:bodyPr/>
          <a:lstStyle/>
          <a:p>
            <a:pPr algn="ctr" fontAlgn="auto">
              <a:spcBef>
                <a:spcPts val="0"/>
              </a:spcBef>
              <a:spcAft>
                <a:spcPts val="0"/>
              </a:spcAft>
              <a:defRPr/>
            </a:pPr>
            <a:r>
              <a:rPr lang="en-US" sz="1600" b="1" dirty="0">
                <a:solidFill>
                  <a:schemeClr val="bg1"/>
                </a:solidFill>
                <a:effectLst>
                  <a:outerShdw blurRad="38100" dist="38100" dir="2700000" algn="tl">
                    <a:srgbClr val="808080"/>
                  </a:outerShdw>
                </a:effectLst>
                <a:cs typeface="+mn-cs"/>
              </a:rPr>
              <a:t>The monetary</a:t>
            </a:r>
          </a:p>
          <a:p>
            <a:pPr algn="ctr" fontAlgn="auto">
              <a:spcBef>
                <a:spcPts val="0"/>
              </a:spcBef>
              <a:spcAft>
                <a:spcPts val="0"/>
              </a:spcAft>
              <a:defRPr/>
            </a:pPr>
            <a:r>
              <a:rPr lang="en-US" sz="1600" b="1" dirty="0">
                <a:solidFill>
                  <a:schemeClr val="bg1"/>
                </a:solidFill>
                <a:effectLst>
                  <a:outerShdw blurRad="38100" dist="38100" dir="2700000" algn="tl">
                    <a:srgbClr val="808080"/>
                  </a:outerShdw>
                </a:effectLst>
                <a:cs typeface="+mn-cs"/>
              </a:rPr>
              <a:t>rule</a:t>
            </a:r>
            <a:r>
              <a:rPr lang="en-US" sz="1400" b="1" dirty="0">
                <a:solidFill>
                  <a:schemeClr val="bg1"/>
                </a:solidFill>
                <a:effectLst>
                  <a:outerShdw blurRad="38100" dist="38100" dir="2700000" algn="tl">
                    <a:srgbClr val="808080"/>
                  </a:outerShdw>
                </a:effectLst>
                <a:cs typeface="+mn-cs"/>
              </a:rPr>
              <a:t> will </a:t>
            </a:r>
            <a:r>
              <a:rPr lang="en-US" sz="1600" b="1" dirty="0">
                <a:solidFill>
                  <a:schemeClr val="bg1"/>
                </a:solidFill>
                <a:effectLst>
                  <a:outerShdw blurRad="38100" dist="38100" dir="2700000" algn="tl">
                    <a:srgbClr val="808080"/>
                  </a:outerShdw>
                </a:effectLst>
                <a:cs typeface="+mn-cs"/>
              </a:rPr>
              <a:t>save me</a:t>
            </a:r>
            <a:r>
              <a:rPr lang="en-US" sz="1400" b="1" dirty="0">
                <a:solidFill>
                  <a:schemeClr val="bg1"/>
                </a:solidFill>
                <a:effectLst>
                  <a:outerShdw blurRad="38100" dist="38100" dir="2700000" algn="tl">
                    <a:srgbClr val="808080"/>
                  </a:outerShdw>
                </a:effectLst>
                <a:cs typeface="+mn-cs"/>
              </a:rPr>
              <a:t>!</a:t>
            </a:r>
          </a:p>
        </p:txBody>
      </p:sp>
      <p:pic>
        <p:nvPicPr>
          <p:cNvPr id="4159" name="grun1840.wav">
            <a:hlinkClick r:id="" action="ppaction://media"/>
          </p:cNvPr>
          <p:cNvPicPr>
            <a:picLocks noRot="1" noChangeAspect="1" noChangeArrowheads="1"/>
          </p:cNvPicPr>
          <p:nvPr>
            <a:wavAudioFile r:embed="rId3" name="grunt after hit.wav"/>
          </p:nvPr>
        </p:nvPicPr>
        <p:blipFill>
          <a:blip r:embed="rId18"/>
          <a:srcRect/>
          <a:stretch>
            <a:fillRect/>
          </a:stretch>
        </p:blipFill>
        <p:spPr bwMode="auto">
          <a:xfrm>
            <a:off x="1174750" y="6581775"/>
            <a:ext cx="304800" cy="276225"/>
          </a:xfrm>
          <a:prstGeom prst="rect">
            <a:avLst/>
          </a:prstGeom>
          <a:noFill/>
          <a:ln w="9525">
            <a:noFill/>
            <a:miter lim="800000"/>
            <a:headEnd/>
            <a:tailEnd/>
          </a:ln>
        </p:spPr>
      </p:pic>
      <p:pic>
        <p:nvPicPr>
          <p:cNvPr id="4160" name="grun1841.wav">
            <a:hlinkClick r:id="" action="ppaction://media"/>
          </p:cNvPr>
          <p:cNvPicPr>
            <a:picLocks noRot="1" noChangeAspect="1" noChangeArrowheads="1"/>
          </p:cNvPicPr>
          <p:nvPr>
            <a:wavAudioFile r:embed="rId3" name="grunt after hit.wav"/>
          </p:nvPr>
        </p:nvPicPr>
        <p:blipFill>
          <a:blip r:embed="rId18"/>
          <a:srcRect/>
          <a:stretch>
            <a:fillRect/>
          </a:stretch>
        </p:blipFill>
        <p:spPr bwMode="auto">
          <a:xfrm>
            <a:off x="0" y="6581775"/>
            <a:ext cx="304800" cy="276225"/>
          </a:xfrm>
          <a:prstGeom prst="rect">
            <a:avLst/>
          </a:prstGeom>
          <a:noFill/>
          <a:ln w="9525">
            <a:noFill/>
            <a:miter lim="800000"/>
            <a:headEnd/>
            <a:tailEnd/>
          </a:ln>
        </p:spPr>
      </p:pic>
      <p:pic>
        <p:nvPicPr>
          <p:cNvPr id="4161" name="shot1838.wav">
            <a:hlinkClick r:id="" action="ppaction://media"/>
          </p:cNvPr>
          <p:cNvPicPr>
            <a:picLocks noRot="1" noChangeAspect="1" noChangeArrowheads="1"/>
          </p:cNvPicPr>
          <p:nvPr>
            <a:wavAudioFile r:embed="rId4" name="shot me u shot me, i can't believe it.wav"/>
          </p:nvPr>
        </p:nvPicPr>
        <p:blipFill>
          <a:blip r:embed="rId17"/>
          <a:srcRect/>
          <a:stretch>
            <a:fillRect/>
          </a:stretch>
        </p:blipFill>
        <p:spPr bwMode="auto">
          <a:xfrm>
            <a:off x="1924050" y="6553200"/>
            <a:ext cx="304800" cy="304800"/>
          </a:xfrm>
          <a:prstGeom prst="rect">
            <a:avLst/>
          </a:prstGeom>
          <a:noFill/>
          <a:ln w="9525">
            <a:noFill/>
            <a:miter lim="800000"/>
            <a:headEnd/>
            <a:tailEnd/>
          </a:ln>
        </p:spPr>
      </p:pic>
      <p:sp>
        <p:nvSpPr>
          <p:cNvPr id="17437" name="WordArt 114"/>
          <p:cNvSpPr>
            <a:spLocks noChangeArrowheads="1" noChangeShapeType="1" noTextEdit="1"/>
          </p:cNvSpPr>
          <p:nvPr/>
        </p:nvSpPr>
        <p:spPr bwMode="auto">
          <a:xfrm>
            <a:off x="1109663" y="5216525"/>
            <a:ext cx="6918325" cy="495300"/>
          </a:xfrm>
          <a:prstGeom prst="rect">
            <a:avLst/>
          </a:prstGeom>
        </p:spPr>
        <p:txBody>
          <a:bodyPr wrap="none" fromWordArt="1">
            <a:prstTxWarp prst="textPlain">
              <a:avLst>
                <a:gd name="adj" fmla="val 50000"/>
              </a:avLst>
            </a:prstTxWarp>
          </a:bodyPr>
          <a:lstStyle/>
          <a:p>
            <a:pPr algn="ctr"/>
            <a:r>
              <a:rPr lang="en-US" kern="10">
                <a:ln w="12700">
                  <a:solidFill>
                    <a:srgbClr val="000000"/>
                  </a:solidFill>
                  <a:round/>
                  <a:headEnd/>
                  <a:tailEnd/>
                </a:ln>
                <a:solidFill>
                  <a:srgbClr val="C00000"/>
                </a:solidFill>
                <a:effectLst>
                  <a:outerShdw dist="35921" dir="2700000" sy="50000" kx="2115830" algn="bl" rotWithShape="0">
                    <a:srgbClr val="C0C0C0">
                      <a:alpha val="79999"/>
                    </a:srgbClr>
                  </a:outerShdw>
                </a:effectLst>
                <a:latin typeface="Arial Black"/>
              </a:rPr>
              <a:t>Disputes Over Macro Theory &amp; Policy</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20" fill="hold"/>
                                        <p:tgtEl>
                                          <p:spTgt spid="4154"/>
                                        </p:tgtEl>
                                      </p:cBhvr>
                                    </p:cmd>
                                  </p:childTnLst>
                                </p:cTn>
                              </p:par>
                            </p:childTnLst>
                          </p:cTn>
                        </p:par>
                        <p:par>
                          <p:cTn id="7" fill="hold" nodeType="afterGroup">
                            <p:stCondLst>
                              <p:cond delay="620"/>
                            </p:stCondLst>
                            <p:childTnLst>
                              <p:par>
                                <p:cTn id="8" presetID="1" presetClass="mediacall" presetSubtype="0" fill="hold" nodeType="afterEffect">
                                  <p:stCondLst>
                                    <p:cond delay="0"/>
                                  </p:stCondLst>
                                  <p:childTnLst>
                                    <p:cmd type="call" cmd="playFrom(0.0)">
                                      <p:cBhvr>
                                        <p:cTn id="9" dur="445" fill="hold"/>
                                        <p:tgtEl>
                                          <p:spTgt spid="4156"/>
                                        </p:tgtEl>
                                      </p:cBhvr>
                                    </p:cmd>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123"/>
                                        </p:tgtEl>
                                        <p:attrNameLst>
                                          <p:attrName>style.visibility</p:attrName>
                                        </p:attrNameLst>
                                      </p:cBhvr>
                                      <p:to>
                                        <p:strVal val="visible"/>
                                      </p:to>
                                    </p:set>
                                    <p:animEffect transition="in" filter="dissolve">
                                      <p:cBhvr>
                                        <p:cTn id="14" dur="500"/>
                                        <p:tgtEl>
                                          <p:spTgt spid="4123"/>
                                        </p:tgtEl>
                                      </p:cBhvr>
                                    </p:animEffect>
                                  </p:childTnLst>
                                </p:cTn>
                              </p:par>
                            </p:childTnLst>
                          </p:cTn>
                        </p:par>
                        <p:par>
                          <p:cTn id="15" fill="hold" nodeType="afterGroup">
                            <p:stCondLst>
                              <p:cond delay="500"/>
                            </p:stCondLst>
                            <p:childTnLst>
                              <p:par>
                                <p:cTn id="16" presetID="1" presetClass="mediacall" presetSubtype="0" fill="hold" nodeType="afterEffect">
                                  <p:stCondLst>
                                    <p:cond delay="0"/>
                                  </p:stCondLst>
                                  <p:childTnLst>
                                    <p:cmd type="call" cmd="playFrom(0.0)">
                                      <p:cBhvr>
                                        <p:cTn id="17" dur="445" fill="hold"/>
                                        <p:tgtEl>
                                          <p:spTgt spid="4157"/>
                                        </p:tgtEl>
                                      </p:cBhvr>
                                    </p:cmd>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124"/>
                                        </p:tgtEl>
                                        <p:attrNameLst>
                                          <p:attrName>style.visibility</p:attrName>
                                        </p:attrNameLst>
                                      </p:cBhvr>
                                      <p:to>
                                        <p:strVal val="visible"/>
                                      </p:to>
                                    </p:set>
                                    <p:anim calcmode="lin" valueType="num">
                                      <p:cBhvr additive="base">
                                        <p:cTn id="22" dur="500" fill="hold"/>
                                        <p:tgtEl>
                                          <p:spTgt spid="4124"/>
                                        </p:tgtEl>
                                        <p:attrNameLst>
                                          <p:attrName>ppt_x</p:attrName>
                                        </p:attrNameLst>
                                      </p:cBhvr>
                                      <p:tavLst>
                                        <p:tav tm="0">
                                          <p:val>
                                            <p:strVal val="0-#ppt_w/2"/>
                                          </p:val>
                                        </p:tav>
                                        <p:tav tm="100000">
                                          <p:val>
                                            <p:strVal val="#ppt_x"/>
                                          </p:val>
                                        </p:tav>
                                      </p:tavLst>
                                    </p:anim>
                                    <p:anim calcmode="lin" valueType="num">
                                      <p:cBhvr additive="base">
                                        <p:cTn id="23" dur="500" fill="hold"/>
                                        <p:tgtEl>
                                          <p:spTgt spid="412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9" presetClass="entr" presetSubtype="0" fill="hold" nodeType="afterEffect">
                                  <p:stCondLst>
                                    <p:cond delay="0"/>
                                  </p:stCondLst>
                                  <p:childTnLst>
                                    <p:set>
                                      <p:cBhvr>
                                        <p:cTn id="26" dur="1" fill="hold">
                                          <p:stCondLst>
                                            <p:cond delay="0"/>
                                          </p:stCondLst>
                                        </p:cTn>
                                        <p:tgtEl>
                                          <p:spTgt spid="4133"/>
                                        </p:tgtEl>
                                        <p:attrNameLst>
                                          <p:attrName>style.visibility</p:attrName>
                                        </p:attrNameLst>
                                      </p:cBhvr>
                                      <p:to>
                                        <p:strVal val="visible"/>
                                      </p:to>
                                    </p:set>
                                    <p:animEffect transition="in" filter="dissolve">
                                      <p:cBhvr>
                                        <p:cTn id="27" dur="500"/>
                                        <p:tgtEl>
                                          <p:spTgt spid="4133"/>
                                        </p:tgtEl>
                                      </p:cBhvr>
                                    </p:animEffect>
                                  </p:childTnLst>
                                </p:cTn>
                              </p:par>
                            </p:childTnLst>
                          </p:cTn>
                        </p:par>
                        <p:par>
                          <p:cTn id="28" fill="hold" nodeType="afterGroup">
                            <p:stCondLst>
                              <p:cond delay="1000"/>
                            </p:stCondLst>
                            <p:childTnLst>
                              <p:par>
                                <p:cTn id="29" presetID="9" presetClass="entr" presetSubtype="0" fill="hold" nodeType="afterEffect">
                                  <p:stCondLst>
                                    <p:cond delay="0"/>
                                  </p:stCondLst>
                                  <p:childTnLst>
                                    <p:set>
                                      <p:cBhvr>
                                        <p:cTn id="30" dur="1" fill="hold">
                                          <p:stCondLst>
                                            <p:cond delay="0"/>
                                          </p:stCondLst>
                                        </p:cTn>
                                        <p:tgtEl>
                                          <p:spTgt spid="4141"/>
                                        </p:tgtEl>
                                        <p:attrNameLst>
                                          <p:attrName>style.visibility</p:attrName>
                                        </p:attrNameLst>
                                      </p:cBhvr>
                                      <p:to>
                                        <p:strVal val="visible"/>
                                      </p:to>
                                    </p:set>
                                    <p:animEffect transition="in" filter="dissolve">
                                      <p:cBhvr>
                                        <p:cTn id="31" dur="500"/>
                                        <p:tgtEl>
                                          <p:spTgt spid="414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142"/>
                                        </p:tgtEl>
                                        <p:attrNameLst>
                                          <p:attrName>style.visibility</p:attrName>
                                        </p:attrNameLst>
                                      </p:cBhvr>
                                      <p:to>
                                        <p:strVal val="visible"/>
                                      </p:to>
                                    </p:set>
                                    <p:animEffect transition="in" filter="dissolve">
                                      <p:cBhvr>
                                        <p:cTn id="34" dur="500"/>
                                        <p:tgtEl>
                                          <p:spTgt spid="414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136"/>
                                        </p:tgtEl>
                                        <p:attrNameLst>
                                          <p:attrName>style.visibility</p:attrName>
                                        </p:attrNameLst>
                                      </p:cBhvr>
                                      <p:to>
                                        <p:strVal val="visible"/>
                                      </p:to>
                                    </p:set>
                                    <p:animEffect transition="in" filter="dissolve">
                                      <p:cBhvr>
                                        <p:cTn id="39" dur="500"/>
                                        <p:tgtEl>
                                          <p:spTgt spid="4136"/>
                                        </p:tgtEl>
                                      </p:cBhvr>
                                    </p:animEffect>
                                  </p:childTnLst>
                                </p:cTn>
                              </p:par>
                              <p:par>
                                <p:cTn id="40" presetID="9" presetClass="entr" presetSubtype="0" fill="hold" nodeType="withEffect">
                                  <p:stCondLst>
                                    <p:cond delay="0"/>
                                  </p:stCondLst>
                                  <p:childTnLst>
                                    <p:set>
                                      <p:cBhvr>
                                        <p:cTn id="41" dur="1" fill="hold">
                                          <p:stCondLst>
                                            <p:cond delay="0"/>
                                          </p:stCondLst>
                                        </p:cTn>
                                        <p:tgtEl>
                                          <p:spTgt spid="4135"/>
                                        </p:tgtEl>
                                        <p:attrNameLst>
                                          <p:attrName>style.visibility</p:attrName>
                                        </p:attrNameLst>
                                      </p:cBhvr>
                                      <p:to>
                                        <p:strVal val="visible"/>
                                      </p:to>
                                    </p:set>
                                    <p:animEffect transition="in" filter="dissolve">
                                      <p:cBhvr>
                                        <p:cTn id="42" dur="500"/>
                                        <p:tgtEl>
                                          <p:spTgt spid="4135"/>
                                        </p:tgtEl>
                                      </p:cBhvr>
                                    </p:animEffect>
                                  </p:childTnLst>
                                </p:cTn>
                              </p:par>
                              <p:par>
                                <p:cTn id="43" presetID="9" presetClass="entr" presetSubtype="0" fill="hold" nodeType="withEffect">
                                  <p:stCondLst>
                                    <p:cond delay="0"/>
                                  </p:stCondLst>
                                  <p:childTnLst>
                                    <p:set>
                                      <p:cBhvr>
                                        <p:cTn id="44" dur="1" fill="hold">
                                          <p:stCondLst>
                                            <p:cond delay="0"/>
                                          </p:stCondLst>
                                        </p:cTn>
                                        <p:tgtEl>
                                          <p:spTgt spid="4137"/>
                                        </p:tgtEl>
                                        <p:attrNameLst>
                                          <p:attrName>style.visibility</p:attrName>
                                        </p:attrNameLst>
                                      </p:cBhvr>
                                      <p:to>
                                        <p:strVal val="visible"/>
                                      </p:to>
                                    </p:set>
                                    <p:animEffect transition="in" filter="dissolve">
                                      <p:cBhvr>
                                        <p:cTn id="45" dur="500"/>
                                        <p:tgtEl>
                                          <p:spTgt spid="4137"/>
                                        </p:tgtEl>
                                      </p:cBhvr>
                                    </p:animEffect>
                                  </p:childTnLst>
                                </p:cTn>
                              </p:par>
                            </p:childTnLst>
                          </p:cTn>
                        </p:par>
                        <p:par>
                          <p:cTn id="46" fill="hold" nodeType="afterGroup">
                            <p:stCondLst>
                              <p:cond delay="500"/>
                            </p:stCondLst>
                            <p:childTnLst>
                              <p:par>
                                <p:cTn id="47" presetID="1" presetClass="mediacall" presetSubtype="0" fill="hold" nodeType="afterEffect">
                                  <p:stCondLst>
                                    <p:cond delay="0"/>
                                  </p:stCondLst>
                                  <p:childTnLst>
                                    <p:cmd type="call" cmd="playFrom(0.0)">
                                      <p:cBhvr>
                                        <p:cTn id="48" dur="2479" fill="hold"/>
                                        <p:tgtEl>
                                          <p:spTgt spid="4151"/>
                                        </p:tgtEl>
                                      </p:cBhvr>
                                    </p:cmd>
                                  </p:childTnLst>
                                </p:cTn>
                              </p:par>
                            </p:childTnLst>
                          </p:cTn>
                        </p:par>
                        <p:par>
                          <p:cTn id="49" fill="hold" nodeType="afterGroup">
                            <p:stCondLst>
                              <p:cond delay="2979"/>
                            </p:stCondLst>
                            <p:childTnLst>
                              <p:par>
                                <p:cTn id="50" presetID="1" presetClass="mediacall" presetSubtype="0" fill="hold" nodeType="afterEffect">
                                  <p:stCondLst>
                                    <p:cond delay="0"/>
                                  </p:stCondLst>
                                  <p:childTnLst>
                                    <p:cmd type="call" cmd="playFrom(0.0)">
                                      <p:cBhvr>
                                        <p:cTn id="51" dur="2250" fill="hold"/>
                                        <p:tgtEl>
                                          <p:spTgt spid="4161"/>
                                        </p:tgtEl>
                                      </p:cBhvr>
                                    </p:cmd>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150"/>
                                        </p:tgtEl>
                                        <p:attrNameLst>
                                          <p:attrName>style.visibility</p:attrName>
                                        </p:attrNameLst>
                                      </p:cBhvr>
                                      <p:to>
                                        <p:strVal val="visible"/>
                                      </p:to>
                                    </p:set>
                                    <p:animEffect transition="in" filter="wipe(left)">
                                      <p:cBhvr>
                                        <p:cTn id="56" dur="500"/>
                                        <p:tgtEl>
                                          <p:spTgt spid="415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nodeType="clickEffect">
                                  <p:stCondLst>
                                    <p:cond delay="0"/>
                                  </p:stCondLst>
                                  <p:childTnLst>
                                    <p:set>
                                      <p:cBhvr>
                                        <p:cTn id="60" dur="1" fill="hold">
                                          <p:stCondLst>
                                            <p:cond delay="0"/>
                                          </p:stCondLst>
                                        </p:cTn>
                                        <p:tgtEl>
                                          <p:spTgt spid="4149"/>
                                        </p:tgtEl>
                                        <p:attrNameLst>
                                          <p:attrName>style.visibility</p:attrName>
                                        </p:attrNameLst>
                                      </p:cBhvr>
                                      <p:to>
                                        <p:strVal val="visible"/>
                                      </p:to>
                                    </p:set>
                                    <p:anim calcmode="lin" valueType="num">
                                      <p:cBhvr>
                                        <p:cTn id="61" dur="500" fill="hold"/>
                                        <p:tgtEl>
                                          <p:spTgt spid="4149"/>
                                        </p:tgtEl>
                                        <p:attrNameLst>
                                          <p:attrName>ppt_w</p:attrName>
                                        </p:attrNameLst>
                                      </p:cBhvr>
                                      <p:tavLst>
                                        <p:tav tm="0">
                                          <p:val>
                                            <p:fltVal val="0"/>
                                          </p:val>
                                        </p:tav>
                                        <p:tav tm="100000">
                                          <p:val>
                                            <p:strVal val="#ppt_w"/>
                                          </p:val>
                                        </p:tav>
                                      </p:tavLst>
                                    </p:anim>
                                    <p:anim calcmode="lin" valueType="num">
                                      <p:cBhvr>
                                        <p:cTn id="62" dur="500" fill="hold"/>
                                        <p:tgtEl>
                                          <p:spTgt spid="4149"/>
                                        </p:tgtEl>
                                        <p:attrNameLst>
                                          <p:attrName>ppt_h</p:attrName>
                                        </p:attrNameLst>
                                      </p:cBhvr>
                                      <p:tavLst>
                                        <p:tav tm="0">
                                          <p:val>
                                            <p:fltVal val="0"/>
                                          </p:val>
                                        </p:tav>
                                        <p:tav tm="100000">
                                          <p:val>
                                            <p:strVal val="#ppt_h"/>
                                          </p:val>
                                        </p:tav>
                                      </p:tavLst>
                                    </p:anim>
                                  </p:childTnLst>
                                </p:cTn>
                              </p:par>
                              <p:par>
                                <p:cTn id="63" presetID="1" presetClass="mediacall" presetSubtype="0" fill="hold" nodeType="withEffect">
                                  <p:stCondLst>
                                    <p:cond delay="0"/>
                                  </p:stCondLst>
                                  <p:childTnLst>
                                    <p:cmd type="call" cmd="playFrom(0.0)">
                                      <p:cBhvr>
                                        <p:cTn id="64" dur="445" fill="hold"/>
                                        <p:tgtEl>
                                          <p:spTgt spid="4159"/>
                                        </p:tgtEl>
                                      </p:cBhvr>
                                    </p:cmd>
                                  </p:childTnLst>
                                </p:cTn>
                              </p:par>
                            </p:childTnLst>
                          </p:cTn>
                        </p:par>
                        <p:par>
                          <p:cTn id="65" fill="hold" nodeType="afterGroup">
                            <p:stCondLst>
                              <p:cond delay="500"/>
                            </p:stCondLst>
                            <p:childTnLst>
                              <p:par>
                                <p:cTn id="66" presetID="9" presetClass="entr" presetSubtype="0" fill="hold" grpId="0" nodeType="afterEffect">
                                  <p:stCondLst>
                                    <p:cond delay="0"/>
                                  </p:stCondLst>
                                  <p:childTnLst>
                                    <p:set>
                                      <p:cBhvr>
                                        <p:cTn id="67" dur="1" fill="hold">
                                          <p:stCondLst>
                                            <p:cond delay="0"/>
                                          </p:stCondLst>
                                        </p:cTn>
                                        <p:tgtEl>
                                          <p:spTgt spid="4158"/>
                                        </p:tgtEl>
                                        <p:attrNameLst>
                                          <p:attrName>style.visibility</p:attrName>
                                        </p:attrNameLst>
                                      </p:cBhvr>
                                      <p:to>
                                        <p:strVal val="visible"/>
                                      </p:to>
                                    </p:set>
                                    <p:animEffect transition="in" filter="dissolve">
                                      <p:cBhvr>
                                        <p:cTn id="68" dur="500"/>
                                        <p:tgtEl>
                                          <p:spTgt spid="4158"/>
                                        </p:tgtEl>
                                      </p:cBhvr>
                                    </p:animEffect>
                                  </p:childTnLst>
                                </p:cTn>
                              </p:par>
                            </p:childTnLst>
                          </p:cTn>
                        </p:par>
                        <p:par>
                          <p:cTn id="69" fill="hold" nodeType="afterGroup">
                            <p:stCondLst>
                              <p:cond delay="1000"/>
                            </p:stCondLst>
                            <p:childTnLst>
                              <p:par>
                                <p:cTn id="70" presetID="1" presetClass="mediacall" presetSubtype="0" fill="hold" nodeType="afterEffect">
                                  <p:stCondLst>
                                    <p:cond delay="0"/>
                                  </p:stCondLst>
                                  <p:childTnLst>
                                    <p:cmd type="call" cmd="playFrom(0.0)">
                                      <p:cBhvr>
                                        <p:cTn id="71" dur="445" fill="hold"/>
                                        <p:tgtEl>
                                          <p:spTgt spid="41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2" fill="hold" display="0">
                  <p:stCondLst>
                    <p:cond delay="indefinite"/>
                  </p:stCondLst>
                  <p:endCondLst>
                    <p:cond evt="onNext" delay="0">
                      <p:tgtEl>
                        <p:sldTgt/>
                      </p:tgtEl>
                    </p:cond>
                    <p:cond evt="onPrev" delay="0">
                      <p:tgtEl>
                        <p:sldTgt/>
                      </p:tgtEl>
                    </p:cond>
                    <p:cond evt="onStopAudio" delay="0">
                      <p:tgtEl>
                        <p:sldTgt/>
                      </p:tgtEl>
                    </p:cond>
                  </p:endCondLst>
                </p:cTn>
                <p:tgtEl>
                  <p:spTgt spid="4151"/>
                </p:tgtEl>
              </p:cMediaNode>
            </p:audio>
            <p:audio>
              <p:cMediaNode showWhenStopped="0">
                <p:cTn id="73" fill="hold" display="0">
                  <p:stCondLst>
                    <p:cond delay="indefinite"/>
                  </p:stCondLst>
                  <p:endCondLst>
                    <p:cond evt="onNext" delay="0">
                      <p:tgtEl>
                        <p:sldTgt/>
                      </p:tgtEl>
                    </p:cond>
                    <p:cond evt="onPrev" delay="0">
                      <p:tgtEl>
                        <p:sldTgt/>
                      </p:tgtEl>
                    </p:cond>
                    <p:cond evt="onStopAudio" delay="0">
                      <p:tgtEl>
                        <p:sldTgt/>
                      </p:tgtEl>
                    </p:cond>
                  </p:endCondLst>
                </p:cTn>
                <p:tgtEl>
                  <p:spTgt spid="4154"/>
                </p:tgtEl>
              </p:cMediaNode>
            </p:audio>
            <p:audio>
              <p:cMediaNode showWhenStopped="0">
                <p:cTn id="74" fill="hold" display="0">
                  <p:stCondLst>
                    <p:cond delay="indefinite"/>
                  </p:stCondLst>
                  <p:endCondLst>
                    <p:cond evt="onNext" delay="0">
                      <p:tgtEl>
                        <p:sldTgt/>
                      </p:tgtEl>
                    </p:cond>
                    <p:cond evt="onPrev" delay="0">
                      <p:tgtEl>
                        <p:sldTgt/>
                      </p:tgtEl>
                    </p:cond>
                    <p:cond evt="onStopAudio" delay="0">
                      <p:tgtEl>
                        <p:sldTgt/>
                      </p:tgtEl>
                    </p:cond>
                  </p:endCondLst>
                </p:cTn>
                <p:tgtEl>
                  <p:spTgt spid="4156"/>
                </p:tgtEl>
              </p:cMediaNode>
            </p:audio>
            <p:audio>
              <p:cMediaNode showWhenStopped="0">
                <p:cTn id="75" fill="hold" display="0">
                  <p:stCondLst>
                    <p:cond delay="indefinite"/>
                  </p:stCondLst>
                  <p:endCondLst>
                    <p:cond evt="onNext" delay="0">
                      <p:tgtEl>
                        <p:sldTgt/>
                      </p:tgtEl>
                    </p:cond>
                    <p:cond evt="onPrev" delay="0">
                      <p:tgtEl>
                        <p:sldTgt/>
                      </p:tgtEl>
                    </p:cond>
                    <p:cond evt="onStopAudio" delay="0">
                      <p:tgtEl>
                        <p:sldTgt/>
                      </p:tgtEl>
                    </p:cond>
                  </p:endCondLst>
                </p:cTn>
                <p:tgtEl>
                  <p:spTgt spid="4157"/>
                </p:tgtEl>
              </p:cMediaNode>
            </p:audio>
            <p:audio>
              <p:cMediaNode showWhenStopped="0">
                <p:cTn id="76" fill="hold" display="0">
                  <p:stCondLst>
                    <p:cond delay="indefinite"/>
                  </p:stCondLst>
                  <p:endCondLst>
                    <p:cond evt="onNext" delay="0">
                      <p:tgtEl>
                        <p:sldTgt/>
                      </p:tgtEl>
                    </p:cond>
                    <p:cond evt="onPrev" delay="0">
                      <p:tgtEl>
                        <p:sldTgt/>
                      </p:tgtEl>
                    </p:cond>
                    <p:cond evt="onStopAudio" delay="0">
                      <p:tgtEl>
                        <p:sldTgt/>
                      </p:tgtEl>
                    </p:cond>
                  </p:endCondLst>
                </p:cTn>
                <p:tgtEl>
                  <p:spTgt spid="4159"/>
                </p:tgtEl>
              </p:cMediaNode>
            </p:audio>
            <p:audio>
              <p:cMediaNode showWhenStopped="0">
                <p:cTn id="77" fill="hold" display="0">
                  <p:stCondLst>
                    <p:cond delay="indefinite"/>
                  </p:stCondLst>
                  <p:endCondLst>
                    <p:cond evt="onNext" delay="0">
                      <p:tgtEl>
                        <p:sldTgt/>
                      </p:tgtEl>
                    </p:cond>
                    <p:cond evt="onPrev" delay="0">
                      <p:tgtEl>
                        <p:sldTgt/>
                      </p:tgtEl>
                    </p:cond>
                    <p:cond evt="onStopAudio" delay="0">
                      <p:tgtEl>
                        <p:sldTgt/>
                      </p:tgtEl>
                    </p:cond>
                  </p:endCondLst>
                </p:cTn>
                <p:tgtEl>
                  <p:spTgt spid="4160"/>
                </p:tgtEl>
              </p:cMediaNode>
            </p:audio>
            <p:audio>
              <p:cMediaNode showWhenStopped="0">
                <p:cTn id="78" fill="hold" display="0">
                  <p:stCondLst>
                    <p:cond delay="indefinite"/>
                  </p:stCondLst>
                  <p:endCondLst>
                    <p:cond evt="onNext" delay="0">
                      <p:tgtEl>
                        <p:sldTgt/>
                      </p:tgtEl>
                    </p:cond>
                    <p:cond evt="onPrev" delay="0">
                      <p:tgtEl>
                        <p:sldTgt/>
                      </p:tgtEl>
                    </p:cond>
                    <p:cond evt="onStopAudio" delay="0">
                      <p:tgtEl>
                        <p:sldTgt/>
                      </p:tgtEl>
                    </p:cond>
                  </p:endCondLst>
                </p:cTn>
                <p:tgtEl>
                  <p:spTgt spid="4161"/>
                </p:tgtEl>
              </p:cMediaNode>
            </p:audio>
          </p:childTnLst>
        </p:cTn>
      </p:par>
    </p:tnLst>
    <p:bldLst>
      <p:bldP spid="4123" grpId="0"/>
      <p:bldP spid="4124" grpId="0" animBg="1"/>
      <p:bldP spid="4136" grpId="0" animBg="1"/>
      <p:bldP spid="4142" grpId="0" animBg="1"/>
      <p:bldP spid="4150" grpId="0"/>
      <p:bldP spid="415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rgbClr val="0000CC"/>
        </a:solidFill>
        <a:effectLst/>
      </p:bgPr>
    </p:bg>
    <p:spTree>
      <p:nvGrpSpPr>
        <p:cNvPr id="1" name=""/>
        <p:cNvGrpSpPr/>
        <p:nvPr/>
      </p:nvGrpSpPr>
      <p:grpSpPr>
        <a:xfrm>
          <a:off x="0" y="0"/>
          <a:ext cx="0" cy="0"/>
          <a:chOff x="0" y="0"/>
          <a:chExt cx="0" cy="0"/>
        </a:xfrm>
      </p:grpSpPr>
      <p:sp>
        <p:nvSpPr>
          <p:cNvPr id="313348" name="Rectangle 4"/>
          <p:cNvSpPr>
            <a:spLocks noChangeArrowheads="1"/>
          </p:cNvSpPr>
          <p:nvPr/>
        </p:nvSpPr>
        <p:spPr bwMode="auto">
          <a:xfrm>
            <a:off x="0" y="0"/>
            <a:ext cx="9144000" cy="844550"/>
          </a:xfrm>
          <a:prstGeom prst="rect">
            <a:avLst/>
          </a:prstGeom>
          <a:solidFill>
            <a:srgbClr val="0000CC"/>
          </a:solidFill>
          <a:ln w="76200">
            <a:noFill/>
            <a:miter lim="800000"/>
            <a:headEnd/>
            <a:tailEnd/>
          </a:ln>
          <a:effectLst/>
        </p:spPr>
        <p:txBody>
          <a:bodyPr wrap="none" anchor="ctr"/>
          <a:lstStyle/>
          <a:p>
            <a:pPr fontAlgn="auto">
              <a:spcBef>
                <a:spcPts val="0"/>
              </a:spcBef>
              <a:spcAft>
                <a:spcPts val="0"/>
              </a:spcAft>
              <a:defRPr/>
            </a:pPr>
            <a:r>
              <a:rPr lang="en-US" dirty="0">
                <a:cs typeface="+mn-cs"/>
              </a:rPr>
              <a:t>  </a:t>
            </a:r>
            <a:r>
              <a:rPr lang="en-US" sz="2000" dirty="0">
                <a:solidFill>
                  <a:schemeClr val="bg1"/>
                </a:solidFill>
                <a:cs typeface="+mn-cs"/>
              </a:rPr>
              <a:t>The</a:t>
            </a:r>
            <a:r>
              <a:rPr lang="en-US" sz="2000" dirty="0">
                <a:cs typeface="+mn-cs"/>
              </a:rPr>
              <a:t> </a:t>
            </a:r>
            <a:r>
              <a:rPr lang="en-US" sz="2000" b="1" dirty="0">
                <a:solidFill>
                  <a:schemeClr val="bg1"/>
                </a:solidFill>
                <a:effectLst>
                  <a:outerShdw blurRad="38100" dist="38100" dir="2700000" algn="tl">
                    <a:srgbClr val="000000"/>
                  </a:outerShdw>
                </a:effectLst>
                <a:cs typeface="+mn-cs"/>
              </a:rPr>
              <a:t>2 groups of economists who disagree the most are</a:t>
            </a:r>
          </a:p>
          <a:p>
            <a:pPr fontAlgn="auto">
              <a:spcBef>
                <a:spcPts val="0"/>
              </a:spcBef>
              <a:spcAft>
                <a:spcPts val="0"/>
              </a:spcAft>
              <a:defRPr/>
            </a:pPr>
            <a:r>
              <a:rPr lang="en-US" sz="2000" dirty="0">
                <a:solidFill>
                  <a:schemeClr val="bg1"/>
                </a:solidFill>
                <a:cs typeface="+mn-cs"/>
              </a:rPr>
              <a:t>the</a:t>
            </a:r>
            <a:r>
              <a:rPr lang="en-US" sz="2000" b="1" dirty="0">
                <a:solidFill>
                  <a:srgbClr val="FF0000"/>
                </a:solidFill>
                <a:effectLst>
                  <a:outerShdw blurRad="38100" dist="38100" dir="2700000" algn="tl">
                    <a:srgbClr val="000000"/>
                  </a:outerShdw>
                </a:effectLst>
                <a:cs typeface="+mn-cs"/>
              </a:rPr>
              <a:t> </a:t>
            </a:r>
            <a:r>
              <a:rPr lang="en-US" sz="2000" b="1" dirty="0">
                <a:solidFill>
                  <a:srgbClr val="FF7C80"/>
                </a:solidFill>
                <a:effectLst>
                  <a:outerShdw blurRad="38100" dist="38100" dir="2700000" algn="tl">
                    <a:srgbClr val="000000"/>
                  </a:outerShdw>
                </a:effectLst>
                <a:cs typeface="+mn-cs"/>
              </a:rPr>
              <a:t>Monetarists</a:t>
            </a:r>
            <a:r>
              <a:rPr lang="en-US" sz="2000" dirty="0">
                <a:cs typeface="+mn-cs"/>
              </a:rPr>
              <a:t> </a:t>
            </a:r>
            <a:r>
              <a:rPr lang="en-US" sz="2000" dirty="0">
                <a:solidFill>
                  <a:schemeClr val="bg1"/>
                </a:solidFill>
                <a:cs typeface="+mn-cs"/>
              </a:rPr>
              <a:t>and the</a:t>
            </a:r>
            <a:r>
              <a:rPr lang="en-US" sz="2000" dirty="0">
                <a:cs typeface="+mn-cs"/>
              </a:rPr>
              <a:t> </a:t>
            </a:r>
            <a:r>
              <a:rPr lang="en-US" sz="2000" b="1" dirty="0">
                <a:solidFill>
                  <a:srgbClr val="99FF99"/>
                </a:solidFill>
                <a:effectLst>
                  <a:outerShdw blurRad="38100" dist="38100" dir="2700000" algn="tl">
                    <a:srgbClr val="000000"/>
                  </a:outerShdw>
                </a:effectLst>
                <a:cs typeface="+mn-cs"/>
              </a:rPr>
              <a:t>Keynesians</a:t>
            </a:r>
            <a:r>
              <a:rPr lang="en-US" sz="2000" dirty="0">
                <a:solidFill>
                  <a:schemeClr val="bg1"/>
                </a:solidFill>
                <a:cs typeface="+mn-cs"/>
              </a:rPr>
              <a:t>.  It is a</a:t>
            </a:r>
            <a:r>
              <a:rPr lang="en-US" sz="2000" dirty="0">
                <a:cs typeface="+mn-cs"/>
              </a:rPr>
              <a:t>  </a:t>
            </a:r>
            <a:r>
              <a:rPr lang="en-US" sz="2000" b="1" dirty="0">
                <a:solidFill>
                  <a:srgbClr val="FFFF00"/>
                </a:solidFill>
                <a:effectLst>
                  <a:outerShdw blurRad="38100" dist="38100" dir="2700000" algn="tl">
                    <a:srgbClr val="000000"/>
                  </a:outerShdw>
                </a:effectLst>
                <a:cs typeface="+mn-cs"/>
              </a:rPr>
              <a:t>four-rounder</a:t>
            </a:r>
            <a:r>
              <a:rPr lang="en-US" sz="2000" dirty="0">
                <a:solidFill>
                  <a:schemeClr val="bg1"/>
                </a:solidFill>
                <a:cs typeface="+mn-cs"/>
              </a:rPr>
              <a:t>. </a:t>
            </a:r>
          </a:p>
          <a:p>
            <a:pPr fontAlgn="auto">
              <a:spcBef>
                <a:spcPts val="0"/>
              </a:spcBef>
              <a:spcAft>
                <a:spcPts val="0"/>
              </a:spcAft>
              <a:defRPr/>
            </a:pPr>
            <a:r>
              <a:rPr lang="en-US" sz="2000" dirty="0">
                <a:solidFill>
                  <a:schemeClr val="bg1"/>
                </a:solidFill>
                <a:cs typeface="+mn-cs"/>
              </a:rPr>
              <a:t>We will let </a:t>
            </a:r>
            <a:r>
              <a:rPr lang="en-US" sz="2000" b="1" dirty="0">
                <a:solidFill>
                  <a:srgbClr val="FFFF00"/>
                </a:solidFill>
                <a:effectLst>
                  <a:outerShdw blurRad="38100" dist="38100" dir="2700000" algn="tl">
                    <a:srgbClr val="000000"/>
                  </a:outerShdw>
                </a:effectLst>
                <a:cs typeface="+mn-cs"/>
              </a:rPr>
              <a:t>them duke it out</a:t>
            </a:r>
            <a:r>
              <a:rPr lang="en-US" sz="2000" dirty="0">
                <a:solidFill>
                  <a:srgbClr val="FFFF00"/>
                </a:solidFill>
                <a:cs typeface="+mn-cs"/>
              </a:rPr>
              <a:t> </a:t>
            </a:r>
            <a:r>
              <a:rPr lang="en-US" sz="2000" dirty="0">
                <a:solidFill>
                  <a:schemeClr val="bg1"/>
                </a:solidFill>
                <a:cs typeface="+mn-cs"/>
              </a:rPr>
              <a:t>and let </a:t>
            </a:r>
            <a:r>
              <a:rPr lang="en-US" sz="2000" b="1" dirty="0">
                <a:solidFill>
                  <a:srgbClr val="FFFF00"/>
                </a:solidFill>
                <a:effectLst>
                  <a:outerShdw blurRad="38100" dist="38100" dir="2700000" algn="tl">
                    <a:srgbClr val="000000"/>
                  </a:outerShdw>
                </a:effectLst>
                <a:cs typeface="+mn-cs"/>
              </a:rPr>
              <a:t>you decide the winner</a:t>
            </a:r>
            <a:r>
              <a:rPr lang="en-US" sz="2000" dirty="0">
                <a:solidFill>
                  <a:schemeClr val="bg1"/>
                </a:solidFill>
                <a:cs typeface="+mn-cs"/>
              </a:rPr>
              <a:t>. </a:t>
            </a:r>
          </a:p>
        </p:txBody>
      </p:sp>
      <p:sp>
        <p:nvSpPr>
          <p:cNvPr id="313349" name="Rectangle 5" descr="Parchment"/>
          <p:cNvSpPr>
            <a:spLocks noChangeArrowheads="1"/>
          </p:cNvSpPr>
          <p:nvPr/>
        </p:nvSpPr>
        <p:spPr bwMode="auto">
          <a:xfrm>
            <a:off x="0" y="933450"/>
            <a:ext cx="9144000" cy="2652713"/>
          </a:xfrm>
          <a:prstGeom prst="rect">
            <a:avLst/>
          </a:prstGeom>
          <a:blipFill dpi="0" rotWithShape="1">
            <a:blip r:embed="rId7" cstate="print"/>
            <a:srcRect/>
            <a:tile tx="0" ty="0" sx="100000" sy="100000" flip="none" algn="tl"/>
          </a:blipFill>
          <a:ln w="57150" cmpd="thickThin">
            <a:solidFill>
              <a:srgbClr val="FF0000"/>
            </a:solidFill>
            <a:miter lim="800000"/>
            <a:headEnd/>
            <a:tailEnd/>
          </a:ln>
          <a:effectLst/>
        </p:spPr>
        <p:txBody>
          <a:bodyPr wrap="none" anchor="ctr"/>
          <a:lstStyle/>
          <a:p>
            <a:pPr fontAlgn="auto">
              <a:spcBef>
                <a:spcPts val="0"/>
              </a:spcBef>
              <a:spcAft>
                <a:spcPts val="0"/>
              </a:spcAft>
              <a:defRPr/>
            </a:pPr>
            <a:r>
              <a:rPr lang="en-US" sz="2000" b="1" dirty="0">
                <a:solidFill>
                  <a:srgbClr val="0000FF"/>
                </a:solidFill>
                <a:effectLst>
                  <a:outerShdw blurRad="38100" dist="38100" dir="2700000" algn="tl">
                    <a:srgbClr val="000000"/>
                  </a:outerShdw>
                </a:effectLst>
                <a:latin typeface="Verdana" pitchFamily="34" charset="0"/>
                <a:cs typeface="+mn-cs"/>
              </a:rPr>
              <a:t>Round 1:</a:t>
            </a:r>
            <a:r>
              <a:rPr lang="en-US" b="1" dirty="0">
                <a:solidFill>
                  <a:srgbClr val="0000FF"/>
                </a:solidFill>
                <a:effectLst>
                  <a:outerShdw blurRad="38100" dist="38100" dir="2700000" algn="tl">
                    <a:srgbClr val="000000"/>
                  </a:outerShdw>
                </a:effectLst>
                <a:latin typeface="Verdana" pitchFamily="34" charset="0"/>
                <a:cs typeface="+mn-cs"/>
              </a:rPr>
              <a:t> H</a:t>
            </a:r>
            <a:r>
              <a:rPr lang="en-US" sz="1600" b="1" dirty="0">
                <a:solidFill>
                  <a:srgbClr val="0000FF"/>
                </a:solidFill>
                <a:effectLst>
                  <a:outerShdw blurRad="38100" dist="38100" dir="2700000" algn="tl">
                    <a:srgbClr val="000000"/>
                  </a:outerShdw>
                </a:effectLst>
                <a:latin typeface="Verdana" pitchFamily="34" charset="0"/>
                <a:cs typeface="+mn-cs"/>
              </a:rPr>
              <a:t>ow </a:t>
            </a:r>
            <a:r>
              <a:rPr lang="en-US" b="1" dirty="0">
                <a:solidFill>
                  <a:srgbClr val="0000FF"/>
                </a:solidFill>
                <a:effectLst>
                  <a:outerShdw blurRad="38100" dist="38100" dir="2700000" algn="tl">
                    <a:srgbClr val="000000"/>
                  </a:outerShdw>
                </a:effectLst>
                <a:latin typeface="Verdana" pitchFamily="34" charset="0"/>
                <a:cs typeface="+mn-cs"/>
              </a:rPr>
              <a:t>S</a:t>
            </a:r>
            <a:r>
              <a:rPr lang="en-US" sz="1600" b="1" dirty="0">
                <a:solidFill>
                  <a:srgbClr val="0000FF"/>
                </a:solidFill>
                <a:effectLst>
                  <a:outerShdw blurRad="38100" dist="38100" dir="2700000" algn="tl">
                    <a:srgbClr val="000000"/>
                  </a:outerShdw>
                </a:effectLst>
                <a:latin typeface="Verdana" pitchFamily="34" charset="0"/>
                <a:cs typeface="+mn-cs"/>
              </a:rPr>
              <a:t>table </a:t>
            </a:r>
            <a:r>
              <a:rPr lang="en-US" b="1" dirty="0">
                <a:solidFill>
                  <a:srgbClr val="0000FF"/>
                </a:solidFill>
                <a:effectLst>
                  <a:outerShdw blurRad="38100" dist="38100" dir="2700000" algn="tl">
                    <a:srgbClr val="000000"/>
                  </a:outerShdw>
                </a:effectLst>
                <a:latin typeface="Verdana" pitchFamily="34" charset="0"/>
                <a:cs typeface="+mn-cs"/>
              </a:rPr>
              <a:t>I</a:t>
            </a:r>
            <a:r>
              <a:rPr lang="en-US" sz="1600" b="1" dirty="0">
                <a:solidFill>
                  <a:srgbClr val="0000FF"/>
                </a:solidFill>
                <a:effectLst>
                  <a:outerShdw blurRad="38100" dist="38100" dir="2700000" algn="tl">
                    <a:srgbClr val="000000"/>
                  </a:outerShdw>
                </a:effectLst>
                <a:latin typeface="Verdana" pitchFamily="34" charset="0"/>
                <a:cs typeface="+mn-cs"/>
              </a:rPr>
              <a:t>s </a:t>
            </a:r>
            <a:r>
              <a:rPr lang="en-US" b="1" dirty="0">
                <a:solidFill>
                  <a:srgbClr val="0000FF"/>
                </a:solidFill>
                <a:effectLst>
                  <a:outerShdw blurRad="38100" dist="38100" dir="2700000" algn="tl">
                    <a:srgbClr val="000000"/>
                  </a:outerShdw>
                </a:effectLst>
                <a:latin typeface="Verdana" pitchFamily="34" charset="0"/>
                <a:cs typeface="+mn-cs"/>
              </a:rPr>
              <a:t>V</a:t>
            </a:r>
            <a:r>
              <a:rPr lang="en-US" sz="2000" b="1" dirty="0">
                <a:solidFill>
                  <a:srgbClr val="0000FF"/>
                </a:solidFill>
                <a:effectLst>
                  <a:outerShdw blurRad="38100" dist="38100" dir="2700000" algn="tl">
                    <a:srgbClr val="000000"/>
                  </a:outerShdw>
                </a:effectLst>
                <a:latin typeface="Verdana" pitchFamily="34" charset="0"/>
                <a:cs typeface="+mn-cs"/>
              </a:rPr>
              <a:t>elocity </a:t>
            </a:r>
            <a:r>
              <a:rPr lang="en-US" sz="1600" b="1" dirty="0">
                <a:solidFill>
                  <a:srgbClr val="0000FF"/>
                </a:solidFill>
                <a:effectLst>
                  <a:outerShdw blurRad="38100" dist="38100" dir="2700000" algn="tl">
                    <a:srgbClr val="000000"/>
                  </a:outerShdw>
                </a:effectLst>
                <a:latin typeface="Verdana" pitchFamily="34" charset="0"/>
                <a:cs typeface="+mn-cs"/>
              </a:rPr>
              <a:t>[Big </a:t>
            </a:r>
            <a:r>
              <a:rPr lang="en-US" b="1" dirty="0">
                <a:solidFill>
                  <a:srgbClr val="0000FF"/>
                </a:solidFill>
                <a:effectLst>
                  <a:outerShdw blurRad="38100" dist="38100" dir="2700000" algn="tl">
                    <a:srgbClr val="000000"/>
                  </a:outerShdw>
                </a:effectLst>
                <a:latin typeface="Verdana" pitchFamily="34" charset="0"/>
                <a:cs typeface="+mn-cs"/>
              </a:rPr>
              <a:t>“clash”</a:t>
            </a:r>
            <a:r>
              <a:rPr lang="en-US" sz="1600" b="1" dirty="0">
                <a:solidFill>
                  <a:srgbClr val="0000FF"/>
                </a:solidFill>
                <a:effectLst>
                  <a:outerShdw blurRad="38100" dist="38100" dir="2700000" algn="tl">
                    <a:srgbClr val="000000"/>
                  </a:outerShdw>
                </a:effectLst>
                <a:latin typeface="Verdana" pitchFamily="34" charset="0"/>
                <a:cs typeface="+mn-cs"/>
              </a:rPr>
              <a:t> </a:t>
            </a:r>
            <a:r>
              <a:rPr lang="en-US" sz="1400" b="1" dirty="0">
                <a:solidFill>
                  <a:srgbClr val="0000FF"/>
                </a:solidFill>
                <a:effectLst>
                  <a:outerShdw blurRad="38100" dist="38100" dir="2700000" algn="tl">
                    <a:srgbClr val="000000"/>
                  </a:outerShdw>
                </a:effectLst>
                <a:latin typeface="Verdana" pitchFamily="34" charset="0"/>
                <a:cs typeface="+mn-cs"/>
              </a:rPr>
              <a:t>here</a:t>
            </a:r>
            <a:r>
              <a:rPr lang="en-US" sz="1600" b="1" dirty="0">
                <a:solidFill>
                  <a:srgbClr val="0000FF"/>
                </a:solidFill>
                <a:effectLst>
                  <a:outerShdw blurRad="38100" dist="38100" dir="2700000" algn="tl">
                    <a:srgbClr val="000000"/>
                  </a:outerShdw>
                </a:effectLst>
                <a:latin typeface="Verdana" pitchFamily="34" charset="0"/>
                <a:cs typeface="+mn-cs"/>
              </a:rPr>
              <a:t>]</a:t>
            </a:r>
          </a:p>
          <a:p>
            <a:pPr fontAlgn="auto">
              <a:spcBef>
                <a:spcPts val="0"/>
              </a:spcBef>
              <a:spcAft>
                <a:spcPts val="0"/>
              </a:spcAft>
              <a:defRPr/>
            </a:pPr>
            <a:r>
              <a:rPr lang="en-US" sz="2000" b="1" dirty="0">
                <a:solidFill>
                  <a:srgbClr val="FF0000"/>
                </a:solidFill>
                <a:effectLst>
                  <a:outerShdw blurRad="38100" dist="38100" dir="2700000" algn="tl">
                    <a:srgbClr val="000000"/>
                  </a:outerShdw>
                </a:effectLst>
                <a:latin typeface="Verdana" pitchFamily="34" charset="0"/>
                <a:cs typeface="+mn-cs"/>
              </a:rPr>
              <a:t>Monetarists: [Equation</a:t>
            </a:r>
            <a:r>
              <a:rPr lang="en-US" b="1" dirty="0">
                <a:solidFill>
                  <a:srgbClr val="FF0000"/>
                </a:solidFill>
                <a:effectLst>
                  <a:outerShdw blurRad="38100" dist="38100" dir="2700000" algn="tl">
                    <a:srgbClr val="000000"/>
                  </a:outerShdw>
                </a:effectLst>
                <a:latin typeface="Verdana" pitchFamily="34" charset="0"/>
                <a:cs typeface="+mn-cs"/>
              </a:rPr>
              <a:t> of </a:t>
            </a:r>
            <a:r>
              <a:rPr lang="en-US" sz="2000" b="1" dirty="0">
                <a:solidFill>
                  <a:srgbClr val="FF0000"/>
                </a:solidFill>
                <a:effectLst>
                  <a:outerShdw blurRad="38100" dist="38100" dir="2700000" algn="tl">
                    <a:srgbClr val="000000"/>
                  </a:outerShdw>
                </a:effectLst>
                <a:latin typeface="Verdana" pitchFamily="34" charset="0"/>
                <a:cs typeface="+mn-cs"/>
              </a:rPr>
              <a:t>Exchange: </a:t>
            </a:r>
            <a:r>
              <a:rPr lang="en-US" sz="2800" b="1" dirty="0">
                <a:solidFill>
                  <a:srgbClr val="FF0000"/>
                </a:solidFill>
                <a:effectLst>
                  <a:outerShdw blurRad="38100" dist="38100" dir="2700000" algn="tl">
                    <a:srgbClr val="000000"/>
                  </a:outerShdw>
                </a:effectLst>
                <a:latin typeface="Verdana" pitchFamily="34" charset="0"/>
                <a:cs typeface="+mn-cs"/>
              </a:rPr>
              <a:t>M   = PQ</a:t>
            </a:r>
            <a:r>
              <a:rPr lang="en-US" sz="2000" b="1" dirty="0">
                <a:solidFill>
                  <a:srgbClr val="FF0000"/>
                </a:solidFill>
                <a:effectLst>
                  <a:outerShdw blurRad="38100" dist="38100" dir="2700000" algn="tl">
                    <a:srgbClr val="000000"/>
                  </a:outerShdw>
                </a:effectLst>
                <a:latin typeface="Verdana" pitchFamily="34" charset="0"/>
                <a:cs typeface="+mn-cs"/>
              </a:rPr>
              <a:t>]</a:t>
            </a:r>
            <a:endParaRPr lang="en-US" dirty="0">
              <a:latin typeface="Verdana" pitchFamily="34" charset="0"/>
              <a:cs typeface="+mn-cs"/>
            </a:endParaRPr>
          </a:p>
          <a:p>
            <a:pPr fontAlgn="auto">
              <a:spcBef>
                <a:spcPts val="0"/>
              </a:spcBef>
              <a:spcAft>
                <a:spcPts val="0"/>
              </a:spcAft>
              <a:defRPr/>
            </a:pPr>
            <a:r>
              <a:rPr lang="en-US" dirty="0">
                <a:latin typeface="Verdana" pitchFamily="34" charset="0"/>
                <a:cs typeface="+mn-cs"/>
              </a:rPr>
              <a:t>They say </a:t>
            </a:r>
            <a:r>
              <a:rPr lang="en-US" sz="2000" b="1" dirty="0">
                <a:solidFill>
                  <a:srgbClr val="FF0000"/>
                </a:solidFill>
                <a:effectLst>
                  <a:outerShdw blurRad="38100" dist="38100" dir="2700000" algn="tl">
                    <a:srgbClr val="000000"/>
                  </a:outerShdw>
                </a:effectLst>
                <a:latin typeface="Verdana" pitchFamily="34" charset="0"/>
                <a:cs typeface="+mn-cs"/>
              </a:rPr>
              <a:t>velocity is stable and predictable and </a:t>
            </a:r>
          </a:p>
          <a:p>
            <a:pPr fontAlgn="auto">
              <a:spcBef>
                <a:spcPts val="0"/>
              </a:spcBef>
              <a:spcAft>
                <a:spcPts val="0"/>
              </a:spcAft>
              <a:defRPr/>
            </a:pPr>
            <a:r>
              <a:rPr lang="en-US" sz="2000" b="1" dirty="0">
                <a:solidFill>
                  <a:srgbClr val="FF0000"/>
                </a:solidFill>
                <a:effectLst>
                  <a:outerShdw blurRad="38100" dist="38100" dir="2700000" algn="tl">
                    <a:srgbClr val="000000"/>
                  </a:outerShdw>
                </a:effectLst>
                <a:latin typeface="Verdana" pitchFamily="34" charset="0"/>
                <a:cs typeface="+mn-cs"/>
              </a:rPr>
              <a:t>depends on 3 things</a:t>
            </a:r>
            <a:r>
              <a:rPr lang="en-US" dirty="0">
                <a:latin typeface="Verdana" pitchFamily="34" charset="0"/>
                <a:cs typeface="+mn-cs"/>
              </a:rPr>
              <a:t>, </a:t>
            </a:r>
            <a:r>
              <a:rPr lang="en-US" sz="2000" b="1" dirty="0">
                <a:solidFill>
                  <a:srgbClr val="FF0000"/>
                </a:solidFill>
                <a:effectLst>
                  <a:outerShdw blurRad="38100" dist="38100" dir="2700000" algn="tl">
                    <a:srgbClr val="000000"/>
                  </a:outerShdw>
                </a:effectLst>
                <a:latin typeface="Verdana" pitchFamily="34" charset="0"/>
                <a:cs typeface="+mn-cs"/>
              </a:rPr>
              <a:t>all</a:t>
            </a:r>
            <a:r>
              <a:rPr lang="en-US" dirty="0">
                <a:latin typeface="Verdana" pitchFamily="34" charset="0"/>
                <a:cs typeface="+mn-cs"/>
              </a:rPr>
              <a:t> of which </a:t>
            </a:r>
            <a:r>
              <a:rPr lang="en-US" sz="2000" b="1" dirty="0">
                <a:solidFill>
                  <a:srgbClr val="FF0000"/>
                </a:solidFill>
                <a:effectLst>
                  <a:outerShdw blurRad="38100" dist="38100" dir="2700000" algn="tl">
                    <a:srgbClr val="000000"/>
                  </a:outerShdw>
                </a:effectLst>
                <a:latin typeface="Verdana" pitchFamily="34" charset="0"/>
                <a:cs typeface="+mn-cs"/>
              </a:rPr>
              <a:t>change slowly</a:t>
            </a:r>
            <a:r>
              <a:rPr lang="en-US" dirty="0">
                <a:latin typeface="Verdana" pitchFamily="34" charset="0"/>
                <a:cs typeface="+mn-cs"/>
              </a:rPr>
              <a:t>.</a:t>
            </a:r>
          </a:p>
          <a:p>
            <a:pPr fontAlgn="auto">
              <a:spcBef>
                <a:spcPts val="0"/>
              </a:spcBef>
              <a:spcAft>
                <a:spcPts val="0"/>
              </a:spcAft>
              <a:defRPr/>
            </a:pPr>
            <a:r>
              <a:rPr lang="en-US" dirty="0">
                <a:latin typeface="Verdana" pitchFamily="34" charset="0"/>
                <a:cs typeface="+mn-cs"/>
              </a:rPr>
              <a:t>1.) </a:t>
            </a:r>
            <a:r>
              <a:rPr lang="en-US" b="1" dirty="0">
                <a:solidFill>
                  <a:srgbClr val="FF0000"/>
                </a:solidFill>
                <a:effectLst>
                  <a:outerShdw blurRad="38100" dist="38100" dir="2700000" algn="tl">
                    <a:srgbClr val="000000"/>
                  </a:outerShdw>
                </a:effectLst>
                <a:latin typeface="Verdana" pitchFamily="34" charset="0"/>
                <a:cs typeface="+mn-cs"/>
              </a:rPr>
              <a:t>Frequency of payments</a:t>
            </a:r>
          </a:p>
          <a:p>
            <a:pPr fontAlgn="auto">
              <a:spcBef>
                <a:spcPts val="0"/>
              </a:spcBef>
              <a:spcAft>
                <a:spcPts val="0"/>
              </a:spcAft>
              <a:defRPr/>
            </a:pPr>
            <a:r>
              <a:rPr lang="en-US" dirty="0">
                <a:latin typeface="Verdana" pitchFamily="34" charset="0"/>
                <a:cs typeface="+mn-cs"/>
              </a:rPr>
              <a:t>2.) </a:t>
            </a:r>
            <a:r>
              <a:rPr lang="en-US" b="1" dirty="0">
                <a:solidFill>
                  <a:srgbClr val="FF0000"/>
                </a:solidFill>
                <a:effectLst>
                  <a:outerShdw blurRad="38100" dist="38100" dir="2700000" algn="tl">
                    <a:srgbClr val="000000"/>
                  </a:outerShdw>
                </a:effectLst>
                <a:latin typeface="Verdana" pitchFamily="34" charset="0"/>
                <a:cs typeface="+mn-cs"/>
              </a:rPr>
              <a:t>Inflationary expectations</a:t>
            </a:r>
          </a:p>
          <a:p>
            <a:pPr fontAlgn="auto">
              <a:spcBef>
                <a:spcPts val="0"/>
              </a:spcBef>
              <a:spcAft>
                <a:spcPts val="0"/>
              </a:spcAft>
              <a:defRPr/>
            </a:pPr>
            <a:r>
              <a:rPr lang="en-US" dirty="0">
                <a:latin typeface="Verdana" pitchFamily="34" charset="0"/>
                <a:cs typeface="+mn-cs"/>
              </a:rPr>
              <a:t>3.) </a:t>
            </a:r>
            <a:r>
              <a:rPr lang="en-US" b="1" dirty="0">
                <a:solidFill>
                  <a:srgbClr val="FF0000"/>
                </a:solidFill>
                <a:effectLst>
                  <a:outerShdw blurRad="38100" dist="38100" dir="2700000" algn="tl">
                    <a:srgbClr val="000000"/>
                  </a:outerShdw>
                </a:effectLst>
                <a:latin typeface="Verdana" pitchFamily="34" charset="0"/>
                <a:cs typeface="+mn-cs"/>
              </a:rPr>
              <a:t>Real interest rates</a:t>
            </a:r>
            <a:r>
              <a:rPr lang="en-US" dirty="0">
                <a:latin typeface="Verdana" pitchFamily="34" charset="0"/>
                <a:cs typeface="+mn-cs"/>
              </a:rPr>
              <a:t> [</a:t>
            </a:r>
            <a:r>
              <a:rPr lang="en-US" b="1" dirty="0">
                <a:solidFill>
                  <a:srgbClr val="FF0000"/>
                </a:solidFill>
                <a:effectLst>
                  <a:outerShdw blurRad="38100" dist="38100" dir="2700000" algn="tl">
                    <a:srgbClr val="000000"/>
                  </a:outerShdw>
                </a:effectLst>
                <a:latin typeface="Verdana" pitchFamily="34" charset="0"/>
                <a:cs typeface="+mn-cs"/>
              </a:rPr>
              <a:t>how much bond holders get after </a:t>
            </a:r>
          </a:p>
          <a:p>
            <a:pPr fontAlgn="auto">
              <a:spcBef>
                <a:spcPts val="0"/>
              </a:spcBef>
              <a:spcAft>
                <a:spcPts val="0"/>
              </a:spcAft>
              <a:defRPr/>
            </a:pPr>
            <a:r>
              <a:rPr lang="en-US" b="1" dirty="0">
                <a:solidFill>
                  <a:srgbClr val="FF0000"/>
                </a:solidFill>
                <a:effectLst>
                  <a:outerShdw blurRad="38100" dist="38100" dir="2700000" algn="tl">
                    <a:srgbClr val="000000"/>
                  </a:outerShdw>
                </a:effectLst>
                <a:latin typeface="Verdana" pitchFamily="34" charset="0"/>
                <a:cs typeface="+mn-cs"/>
              </a:rPr>
              <a:t>     inflation</a:t>
            </a:r>
            <a:r>
              <a:rPr lang="en-US" dirty="0">
                <a:latin typeface="Verdana" pitchFamily="34" charset="0"/>
                <a:cs typeface="+mn-cs"/>
              </a:rPr>
              <a:t>] </a:t>
            </a:r>
            <a:r>
              <a:rPr lang="en-US" sz="1600" dirty="0">
                <a:latin typeface="Verdana" pitchFamily="34" charset="0"/>
                <a:cs typeface="+mn-cs"/>
              </a:rPr>
              <a:t>The </a:t>
            </a:r>
            <a:r>
              <a:rPr lang="en-US" b="1" dirty="0">
                <a:solidFill>
                  <a:srgbClr val="FF0000"/>
                </a:solidFill>
                <a:effectLst>
                  <a:outerShdw blurRad="38100" dist="38100" dir="2700000" algn="tl">
                    <a:srgbClr val="000000"/>
                  </a:outerShdw>
                </a:effectLst>
                <a:latin typeface="Verdana" pitchFamily="34" charset="0"/>
                <a:cs typeface="+mn-cs"/>
              </a:rPr>
              <a:t>3 determinants </a:t>
            </a:r>
            <a:r>
              <a:rPr lang="en-US" sz="1600" b="1" dirty="0">
                <a:solidFill>
                  <a:srgbClr val="FF0000"/>
                </a:solidFill>
                <a:effectLst>
                  <a:outerShdw blurRad="38100" dist="38100" dir="2700000" algn="tl">
                    <a:srgbClr val="000000"/>
                  </a:outerShdw>
                </a:effectLst>
                <a:latin typeface="Verdana" pitchFamily="34" charset="0"/>
                <a:cs typeface="+mn-cs"/>
              </a:rPr>
              <a:t>of </a:t>
            </a:r>
            <a:r>
              <a:rPr lang="en-US" b="1" dirty="0">
                <a:solidFill>
                  <a:srgbClr val="FF0000"/>
                </a:solidFill>
                <a:effectLst>
                  <a:outerShdw blurRad="38100" dist="38100" dir="2700000" algn="tl">
                    <a:srgbClr val="000000"/>
                  </a:outerShdw>
                </a:effectLst>
                <a:latin typeface="Verdana" pitchFamily="34" charset="0"/>
                <a:cs typeface="+mn-cs"/>
              </a:rPr>
              <a:t>“V” </a:t>
            </a:r>
            <a:r>
              <a:rPr lang="en-US" sz="1600" b="1" dirty="0">
                <a:solidFill>
                  <a:srgbClr val="FF0000"/>
                </a:solidFill>
                <a:effectLst>
                  <a:outerShdw blurRad="38100" dist="38100" dir="2700000" algn="tl">
                    <a:srgbClr val="000000"/>
                  </a:outerShdw>
                </a:effectLst>
                <a:latin typeface="Verdana" pitchFamily="34" charset="0"/>
                <a:cs typeface="+mn-cs"/>
              </a:rPr>
              <a:t>are </a:t>
            </a:r>
            <a:r>
              <a:rPr lang="en-US" b="1" dirty="0">
                <a:solidFill>
                  <a:srgbClr val="FF0000"/>
                </a:solidFill>
                <a:effectLst>
                  <a:outerShdw blurRad="38100" dist="38100" dir="2700000" algn="tl">
                    <a:srgbClr val="000000"/>
                  </a:outerShdw>
                </a:effectLst>
                <a:latin typeface="Verdana" pitchFamily="34" charset="0"/>
                <a:cs typeface="+mn-cs"/>
              </a:rPr>
              <a:t>stable </a:t>
            </a:r>
            <a:r>
              <a:rPr lang="en-US" sz="1600" b="1" dirty="0">
                <a:solidFill>
                  <a:srgbClr val="FF0000"/>
                </a:solidFill>
                <a:effectLst>
                  <a:outerShdw blurRad="38100" dist="38100" dir="2700000" algn="tl">
                    <a:srgbClr val="000000"/>
                  </a:outerShdw>
                </a:effectLst>
                <a:latin typeface="Verdana" pitchFamily="34" charset="0"/>
                <a:cs typeface="+mn-cs"/>
              </a:rPr>
              <a:t>in the</a:t>
            </a:r>
            <a:r>
              <a:rPr lang="en-US" b="1" dirty="0">
                <a:solidFill>
                  <a:srgbClr val="FF0000"/>
                </a:solidFill>
                <a:effectLst>
                  <a:outerShdw blurRad="38100" dist="38100" dir="2700000" algn="tl">
                    <a:srgbClr val="000000"/>
                  </a:outerShdw>
                </a:effectLst>
                <a:latin typeface="Verdana" pitchFamily="34" charset="0"/>
                <a:cs typeface="+mn-cs"/>
              </a:rPr>
              <a:t> SR</a:t>
            </a:r>
            <a:r>
              <a:rPr lang="en-US" dirty="0">
                <a:latin typeface="Verdana" pitchFamily="34" charset="0"/>
                <a:cs typeface="+mn-cs"/>
              </a:rPr>
              <a:t>, </a:t>
            </a:r>
          </a:p>
          <a:p>
            <a:pPr fontAlgn="auto">
              <a:spcBef>
                <a:spcPts val="0"/>
              </a:spcBef>
              <a:spcAft>
                <a:spcPts val="0"/>
              </a:spcAft>
              <a:defRPr/>
            </a:pPr>
            <a:r>
              <a:rPr lang="en-US" dirty="0">
                <a:latin typeface="Verdana" pitchFamily="34" charset="0"/>
                <a:cs typeface="+mn-cs"/>
              </a:rPr>
              <a:t>so </a:t>
            </a:r>
            <a:r>
              <a:rPr lang="en-US" b="1" dirty="0">
                <a:solidFill>
                  <a:srgbClr val="FF0000"/>
                </a:solidFill>
                <a:effectLst>
                  <a:outerShdw blurRad="38100" dist="38100" dir="2700000" algn="tl">
                    <a:srgbClr val="000000"/>
                  </a:outerShdw>
                </a:effectLst>
                <a:latin typeface="Verdana" pitchFamily="34" charset="0"/>
                <a:cs typeface="+mn-cs"/>
              </a:rPr>
              <a:t>“V” </a:t>
            </a:r>
            <a:r>
              <a:rPr lang="en-US" sz="1600" b="1" dirty="0">
                <a:solidFill>
                  <a:srgbClr val="FF0000"/>
                </a:solidFill>
                <a:effectLst>
                  <a:outerShdw blurRad="38100" dist="38100" dir="2700000" algn="tl">
                    <a:srgbClr val="000000"/>
                  </a:outerShdw>
                </a:effectLst>
                <a:latin typeface="Verdana" pitchFamily="34" charset="0"/>
                <a:cs typeface="+mn-cs"/>
              </a:rPr>
              <a:t>is </a:t>
            </a:r>
            <a:r>
              <a:rPr lang="en-US" b="1" dirty="0">
                <a:solidFill>
                  <a:srgbClr val="FF0000"/>
                </a:solidFill>
                <a:effectLst>
                  <a:outerShdw blurRad="38100" dist="38100" dir="2700000" algn="tl">
                    <a:srgbClr val="000000"/>
                  </a:outerShdw>
                </a:effectLst>
                <a:latin typeface="Verdana" pitchFamily="34" charset="0"/>
                <a:cs typeface="+mn-cs"/>
              </a:rPr>
              <a:t>stable </a:t>
            </a:r>
            <a:r>
              <a:rPr lang="en-US" sz="1600" b="1" dirty="0">
                <a:solidFill>
                  <a:srgbClr val="FF0000"/>
                </a:solidFill>
                <a:effectLst>
                  <a:outerShdw blurRad="38100" dist="38100" dir="2700000" algn="tl">
                    <a:srgbClr val="000000"/>
                  </a:outerShdw>
                </a:effectLst>
                <a:latin typeface="Verdana" pitchFamily="34" charset="0"/>
                <a:cs typeface="+mn-cs"/>
              </a:rPr>
              <a:t>in the</a:t>
            </a:r>
            <a:r>
              <a:rPr lang="en-US" b="1" dirty="0">
                <a:solidFill>
                  <a:srgbClr val="FF0000"/>
                </a:solidFill>
                <a:effectLst>
                  <a:outerShdw blurRad="38100" dist="38100" dir="2700000" algn="tl">
                    <a:srgbClr val="000000"/>
                  </a:outerShdw>
                </a:effectLst>
                <a:latin typeface="Verdana" pitchFamily="34" charset="0"/>
                <a:cs typeface="+mn-cs"/>
              </a:rPr>
              <a:t> SR</a:t>
            </a:r>
            <a:r>
              <a:rPr lang="en-US" dirty="0">
                <a:latin typeface="Verdana" pitchFamily="34" charset="0"/>
                <a:cs typeface="+mn-cs"/>
              </a:rPr>
              <a:t>.</a:t>
            </a:r>
          </a:p>
        </p:txBody>
      </p:sp>
      <p:sp>
        <p:nvSpPr>
          <p:cNvPr id="313350" name="Rectangle 6" descr="Parchment"/>
          <p:cNvSpPr>
            <a:spLocks noChangeArrowheads="1"/>
          </p:cNvSpPr>
          <p:nvPr/>
        </p:nvSpPr>
        <p:spPr bwMode="auto">
          <a:xfrm>
            <a:off x="0" y="3659188"/>
            <a:ext cx="9144000" cy="1852612"/>
          </a:xfrm>
          <a:prstGeom prst="rect">
            <a:avLst/>
          </a:prstGeom>
          <a:blipFill dpi="0" rotWithShape="1">
            <a:blip r:embed="rId7" cstate="print"/>
            <a:srcRect/>
            <a:tile tx="0" ty="0" sx="100000" sy="100000" flip="none" algn="tl"/>
          </a:blipFill>
          <a:ln w="57150" cmpd="thickThin">
            <a:solidFill>
              <a:srgbClr val="008000"/>
            </a:solidFill>
            <a:miter lim="800000"/>
            <a:headEnd/>
            <a:tailEnd/>
          </a:ln>
          <a:effectLst/>
        </p:spPr>
        <p:txBody>
          <a:bodyPr wrap="none" anchor="ctr"/>
          <a:lstStyle/>
          <a:p>
            <a:pPr fontAlgn="auto">
              <a:spcBef>
                <a:spcPts val="0"/>
              </a:spcBef>
              <a:spcAft>
                <a:spcPts val="0"/>
              </a:spcAft>
              <a:defRPr/>
            </a:pPr>
            <a:r>
              <a:rPr lang="en-US" sz="2000" b="1" dirty="0">
                <a:solidFill>
                  <a:srgbClr val="008000"/>
                </a:solidFill>
                <a:effectLst>
                  <a:outerShdw blurRad="38100" dist="38100" dir="2700000" algn="tl">
                    <a:srgbClr val="000000"/>
                  </a:outerShdw>
                </a:effectLst>
                <a:latin typeface="Verdana" pitchFamily="34" charset="0"/>
                <a:cs typeface="+mn-cs"/>
              </a:rPr>
              <a:t>Keynesians: V</a:t>
            </a:r>
            <a:r>
              <a:rPr lang="en-US" sz="1600" b="1" dirty="0">
                <a:solidFill>
                  <a:srgbClr val="008000"/>
                </a:solidFill>
                <a:effectLst>
                  <a:outerShdw blurRad="38100" dist="38100" dir="2700000" algn="tl">
                    <a:srgbClr val="000000"/>
                  </a:outerShdw>
                </a:effectLst>
                <a:latin typeface="Verdana" pitchFamily="34" charset="0"/>
                <a:cs typeface="+mn-cs"/>
              </a:rPr>
              <a:t> is </a:t>
            </a:r>
            <a:r>
              <a:rPr lang="en-US" sz="2000" b="1" dirty="0">
                <a:solidFill>
                  <a:srgbClr val="008000"/>
                </a:solidFill>
                <a:effectLst>
                  <a:outerShdw blurRad="38100" dist="38100" dir="2700000" algn="tl">
                    <a:srgbClr val="000000"/>
                  </a:outerShdw>
                </a:effectLst>
                <a:latin typeface="Verdana" pitchFamily="34" charset="0"/>
                <a:cs typeface="+mn-cs"/>
              </a:rPr>
              <a:t>sensitive</a:t>
            </a:r>
            <a:r>
              <a:rPr lang="en-US" sz="1600" b="1" dirty="0">
                <a:solidFill>
                  <a:srgbClr val="008000"/>
                </a:solidFill>
                <a:effectLst>
                  <a:outerShdw blurRad="38100" dist="38100" dir="2700000" algn="tl">
                    <a:srgbClr val="000000"/>
                  </a:outerShdw>
                </a:effectLst>
                <a:latin typeface="Verdana" pitchFamily="34" charset="0"/>
                <a:cs typeface="+mn-cs"/>
              </a:rPr>
              <a:t> to </a:t>
            </a:r>
            <a:r>
              <a:rPr lang="en-US" sz="2000" b="1" dirty="0">
                <a:solidFill>
                  <a:srgbClr val="008000"/>
                </a:solidFill>
                <a:effectLst>
                  <a:outerShdw blurRad="38100" dist="38100" dir="2700000" algn="tl">
                    <a:srgbClr val="000000"/>
                  </a:outerShdw>
                </a:effectLst>
                <a:latin typeface="Verdana" pitchFamily="34" charset="0"/>
                <a:cs typeface="+mn-cs"/>
              </a:rPr>
              <a:t>interest rate </a:t>
            </a:r>
            <a:r>
              <a:rPr lang="en-US" b="1" dirty="0">
                <a:solidFill>
                  <a:srgbClr val="008000"/>
                </a:solidFill>
                <a:effectLst>
                  <a:outerShdw blurRad="38100" dist="38100" dir="2700000" algn="tl">
                    <a:srgbClr val="000000"/>
                  </a:outerShdw>
                </a:effectLst>
                <a:latin typeface="Verdana" pitchFamily="34" charset="0"/>
                <a:cs typeface="+mn-cs"/>
              </a:rPr>
              <a:t>changes</a:t>
            </a:r>
            <a:r>
              <a:rPr lang="en-US" sz="2000" dirty="0">
                <a:latin typeface="Verdana" pitchFamily="34" charset="0"/>
                <a:cs typeface="+mn-cs"/>
              </a:rPr>
              <a:t>. </a:t>
            </a:r>
            <a:r>
              <a:rPr lang="en-US" dirty="0">
                <a:latin typeface="Verdana" pitchFamily="34" charset="0"/>
                <a:cs typeface="+mn-cs"/>
              </a:rPr>
              <a:t>When  </a:t>
            </a:r>
          </a:p>
          <a:p>
            <a:pPr fontAlgn="auto">
              <a:spcBef>
                <a:spcPts val="0"/>
              </a:spcBef>
              <a:spcAft>
                <a:spcPts val="0"/>
              </a:spcAft>
              <a:defRPr/>
            </a:pPr>
            <a:r>
              <a:rPr lang="en-US" sz="2000" b="1" dirty="0">
                <a:solidFill>
                  <a:srgbClr val="008000"/>
                </a:solidFill>
                <a:effectLst>
                  <a:outerShdw blurRad="38100" dist="38100" dir="2700000" algn="tl">
                    <a:srgbClr val="000000"/>
                  </a:outerShdw>
                </a:effectLst>
                <a:latin typeface="Verdana" pitchFamily="34" charset="0"/>
                <a:cs typeface="+mn-cs"/>
              </a:rPr>
              <a:t>interest rates rise</a:t>
            </a:r>
            <a:r>
              <a:rPr lang="en-US" sz="2000" dirty="0">
                <a:latin typeface="Verdana" pitchFamily="34" charset="0"/>
                <a:cs typeface="+mn-cs"/>
              </a:rPr>
              <a:t>,  </a:t>
            </a:r>
            <a:r>
              <a:rPr lang="en-US" sz="2000" b="1" dirty="0">
                <a:solidFill>
                  <a:srgbClr val="008000"/>
                </a:solidFill>
                <a:effectLst>
                  <a:outerShdw blurRad="38100" dist="38100" dir="2700000" algn="tl">
                    <a:srgbClr val="000000"/>
                  </a:outerShdw>
                </a:effectLst>
                <a:latin typeface="Verdana" pitchFamily="34" charset="0"/>
                <a:cs typeface="+mn-cs"/>
              </a:rPr>
              <a:t>people hold less asset</a:t>
            </a:r>
            <a:r>
              <a:rPr lang="en-US" sz="2000" dirty="0">
                <a:latin typeface="Verdana" pitchFamily="34" charset="0"/>
                <a:cs typeface="+mn-cs"/>
              </a:rPr>
              <a:t> (speculative)</a:t>
            </a:r>
            <a:r>
              <a:rPr lang="en-US" sz="2000" b="1" dirty="0">
                <a:solidFill>
                  <a:srgbClr val="008000"/>
                </a:solidFill>
                <a:effectLst>
                  <a:outerShdw blurRad="38100" dist="38100" dir="2700000" algn="tl">
                    <a:srgbClr val="000000"/>
                  </a:outerShdw>
                </a:effectLst>
                <a:latin typeface="Verdana" pitchFamily="34" charset="0"/>
                <a:cs typeface="+mn-cs"/>
              </a:rPr>
              <a:t> </a:t>
            </a:r>
          </a:p>
          <a:p>
            <a:pPr fontAlgn="auto">
              <a:spcBef>
                <a:spcPts val="0"/>
              </a:spcBef>
              <a:spcAft>
                <a:spcPts val="0"/>
              </a:spcAft>
              <a:defRPr/>
            </a:pPr>
            <a:r>
              <a:rPr lang="en-US" sz="2000" b="1" dirty="0">
                <a:solidFill>
                  <a:srgbClr val="008000"/>
                </a:solidFill>
                <a:effectLst>
                  <a:outerShdw blurRad="38100" dist="38100" dir="2700000" algn="tl">
                    <a:srgbClr val="000000"/>
                  </a:outerShdw>
                </a:effectLst>
                <a:latin typeface="Verdana" pitchFamily="34" charset="0"/>
                <a:cs typeface="+mn-cs"/>
              </a:rPr>
              <a:t>money</a:t>
            </a:r>
            <a:r>
              <a:rPr lang="en-US" sz="2000" dirty="0">
                <a:latin typeface="Verdana" pitchFamily="34" charset="0"/>
                <a:cs typeface="+mn-cs"/>
              </a:rPr>
              <a:t>,  as they put it in </a:t>
            </a:r>
            <a:r>
              <a:rPr lang="en-US" b="1" dirty="0">
                <a:solidFill>
                  <a:srgbClr val="008000"/>
                </a:solidFill>
                <a:effectLst>
                  <a:outerShdw blurRad="38100" dist="38100" dir="2700000" algn="tl">
                    <a:srgbClr val="000000"/>
                  </a:outerShdw>
                </a:effectLst>
                <a:latin typeface="Verdana" pitchFamily="34" charset="0"/>
                <a:cs typeface="+mn-cs"/>
              </a:rPr>
              <a:t>interest-bearing assets (CDs); </a:t>
            </a:r>
            <a:r>
              <a:rPr lang="en-US" sz="2000" dirty="0">
                <a:latin typeface="Verdana" pitchFamily="34" charset="0"/>
                <a:cs typeface="+mn-cs"/>
              </a:rPr>
              <a:t> so</a:t>
            </a:r>
            <a:r>
              <a:rPr lang="en-US" dirty="0">
                <a:latin typeface="Verdana" pitchFamily="34" charset="0"/>
                <a:cs typeface="+mn-cs"/>
              </a:rPr>
              <a:t> </a:t>
            </a:r>
          </a:p>
          <a:p>
            <a:pPr fontAlgn="auto">
              <a:spcBef>
                <a:spcPts val="0"/>
              </a:spcBef>
              <a:spcAft>
                <a:spcPts val="0"/>
              </a:spcAft>
              <a:defRPr/>
            </a:pPr>
            <a:r>
              <a:rPr lang="en-US" b="1" dirty="0">
                <a:solidFill>
                  <a:srgbClr val="008000"/>
                </a:solidFill>
                <a:effectLst>
                  <a:outerShdw blurRad="38100" dist="38100" dir="2700000" algn="tl">
                    <a:srgbClr val="000000"/>
                  </a:outerShdw>
                </a:effectLst>
                <a:latin typeface="Verdana" pitchFamily="34" charset="0"/>
                <a:cs typeface="+mn-cs"/>
              </a:rPr>
              <a:t>less money </a:t>
            </a:r>
            <a:r>
              <a:rPr lang="en-US" sz="1600" b="1" dirty="0">
                <a:solidFill>
                  <a:srgbClr val="008000"/>
                </a:solidFill>
                <a:effectLst>
                  <a:outerShdw blurRad="38100" dist="38100" dir="2700000" algn="tl">
                    <a:srgbClr val="000000"/>
                  </a:outerShdw>
                </a:effectLst>
                <a:latin typeface="Verdana" pitchFamily="34" charset="0"/>
                <a:cs typeface="+mn-cs"/>
              </a:rPr>
              <a:t>is in</a:t>
            </a:r>
            <a:r>
              <a:rPr lang="en-US" b="1" dirty="0">
                <a:solidFill>
                  <a:srgbClr val="008000"/>
                </a:solidFill>
                <a:effectLst>
                  <a:outerShdw blurRad="38100" dist="38100" dir="2700000" algn="tl">
                    <a:srgbClr val="000000"/>
                  </a:outerShdw>
                </a:effectLst>
                <a:latin typeface="Verdana" pitchFamily="34" charset="0"/>
                <a:cs typeface="+mn-cs"/>
              </a:rPr>
              <a:t> circulation meaning velocity will rise</a:t>
            </a:r>
            <a:r>
              <a:rPr lang="en-US" sz="2000" dirty="0">
                <a:latin typeface="Verdana" pitchFamily="34" charset="0"/>
                <a:cs typeface="+mn-cs"/>
              </a:rPr>
              <a:t>.  The reverse is </a:t>
            </a:r>
          </a:p>
          <a:p>
            <a:pPr fontAlgn="auto">
              <a:spcBef>
                <a:spcPts val="0"/>
              </a:spcBef>
              <a:spcAft>
                <a:spcPts val="0"/>
              </a:spcAft>
              <a:defRPr/>
            </a:pPr>
            <a:r>
              <a:rPr lang="en-US" sz="2000" dirty="0">
                <a:latin typeface="Verdana" pitchFamily="34" charset="0"/>
                <a:cs typeface="+mn-cs"/>
              </a:rPr>
              <a:t>true.   An </a:t>
            </a:r>
            <a:r>
              <a:rPr lang="en-US" sz="2000" b="1" dirty="0">
                <a:solidFill>
                  <a:srgbClr val="008000"/>
                </a:solidFill>
                <a:effectLst>
                  <a:outerShdw blurRad="38100" dist="38100" dir="2700000" algn="tl">
                    <a:srgbClr val="000000"/>
                  </a:outerShdw>
                </a:effectLst>
                <a:latin typeface="Verdana" pitchFamily="34" charset="0"/>
                <a:cs typeface="+mn-cs"/>
              </a:rPr>
              <a:t>increase in MS</a:t>
            </a:r>
            <a:r>
              <a:rPr lang="en-US" sz="2000" dirty="0">
                <a:latin typeface="Verdana" pitchFamily="34" charset="0"/>
                <a:cs typeface="+mn-cs"/>
              </a:rPr>
              <a:t>  can lead to a  </a:t>
            </a:r>
            <a:r>
              <a:rPr lang="en-US" sz="2000" b="1" dirty="0">
                <a:solidFill>
                  <a:srgbClr val="008000"/>
                </a:solidFill>
                <a:effectLst>
                  <a:outerShdw blurRad="38100" dist="38100" dir="2700000" algn="tl">
                    <a:srgbClr val="000000"/>
                  </a:outerShdw>
                </a:effectLst>
                <a:latin typeface="Verdana" pitchFamily="34" charset="0"/>
                <a:cs typeface="+mn-cs"/>
              </a:rPr>
              <a:t>decrease in velocity</a:t>
            </a:r>
            <a:r>
              <a:rPr lang="en-US" sz="2000" dirty="0">
                <a:latin typeface="Verdana" pitchFamily="34" charset="0"/>
                <a:cs typeface="+mn-cs"/>
              </a:rPr>
              <a:t>.   An </a:t>
            </a:r>
          </a:p>
          <a:p>
            <a:pPr fontAlgn="auto">
              <a:spcBef>
                <a:spcPts val="0"/>
              </a:spcBef>
              <a:spcAft>
                <a:spcPts val="0"/>
              </a:spcAft>
              <a:defRPr/>
            </a:pPr>
            <a:r>
              <a:rPr lang="en-US" dirty="0">
                <a:latin typeface="Verdana" pitchFamily="34" charset="0"/>
                <a:cs typeface="+mn-cs"/>
              </a:rPr>
              <a:t>expansionary monetary policy </a:t>
            </a:r>
            <a:r>
              <a:rPr lang="en-US" sz="1600" dirty="0">
                <a:latin typeface="Verdana" pitchFamily="34" charset="0"/>
                <a:cs typeface="+mn-cs"/>
              </a:rPr>
              <a:t>can be partially or fully </a:t>
            </a:r>
            <a:r>
              <a:rPr lang="en-US" dirty="0">
                <a:latin typeface="Verdana" pitchFamily="34" charset="0"/>
                <a:cs typeface="+mn-cs"/>
              </a:rPr>
              <a:t>negated by a decline in V. </a:t>
            </a:r>
          </a:p>
        </p:txBody>
      </p:sp>
      <p:sp>
        <p:nvSpPr>
          <p:cNvPr id="313351" name="Rectangle 7"/>
          <p:cNvSpPr>
            <a:spLocks noChangeArrowheads="1"/>
          </p:cNvSpPr>
          <p:nvPr/>
        </p:nvSpPr>
        <p:spPr bwMode="auto">
          <a:xfrm>
            <a:off x="0" y="5553075"/>
            <a:ext cx="9144000" cy="1304925"/>
          </a:xfrm>
          <a:prstGeom prst="rect">
            <a:avLst/>
          </a:prstGeom>
          <a:solidFill>
            <a:srgbClr val="0000CC"/>
          </a:solidFill>
          <a:ln w="76200">
            <a:noFill/>
            <a:miter lim="800000"/>
            <a:headEnd/>
            <a:tailEnd/>
          </a:ln>
          <a:effectLst/>
        </p:spPr>
        <p:txBody>
          <a:bodyPr wrap="none" anchor="ctr"/>
          <a:lstStyle/>
          <a:p>
            <a:pPr fontAlgn="auto">
              <a:spcBef>
                <a:spcPts val="0"/>
              </a:spcBef>
              <a:spcAft>
                <a:spcPts val="0"/>
              </a:spcAft>
              <a:defRPr/>
            </a:pPr>
            <a:r>
              <a:rPr lang="en-US" b="1" dirty="0">
                <a:solidFill>
                  <a:srgbClr val="FFFF00"/>
                </a:solidFill>
                <a:effectLst>
                  <a:outerShdw blurRad="38100" dist="38100" dir="2700000" algn="tl">
                    <a:srgbClr val="000000"/>
                  </a:outerShdw>
                </a:effectLst>
                <a:cs typeface="+mn-cs"/>
              </a:rPr>
              <a:t>Conclusion </a:t>
            </a:r>
            <a:r>
              <a:rPr lang="en-US" sz="1600" b="1" dirty="0">
                <a:solidFill>
                  <a:srgbClr val="FFFF00"/>
                </a:solidFill>
                <a:effectLst>
                  <a:outerShdw blurRad="38100" dist="38100" dir="2700000" algn="tl">
                    <a:srgbClr val="000000"/>
                  </a:outerShdw>
                </a:effectLst>
                <a:cs typeface="+mn-cs"/>
              </a:rPr>
              <a:t>on </a:t>
            </a:r>
            <a:r>
              <a:rPr lang="en-US" b="1" dirty="0">
                <a:solidFill>
                  <a:srgbClr val="FFFF00"/>
                </a:solidFill>
                <a:effectLst>
                  <a:outerShdw blurRad="38100" dist="38100" dir="2700000" algn="tl">
                    <a:srgbClr val="000000"/>
                  </a:outerShdw>
                </a:effectLst>
                <a:cs typeface="+mn-cs"/>
              </a:rPr>
              <a:t>“V”:</a:t>
            </a:r>
            <a:r>
              <a:rPr lang="en-US" dirty="0">
                <a:solidFill>
                  <a:srgbClr val="FFFF00"/>
                </a:solidFill>
                <a:cs typeface="+mn-cs"/>
              </a:rPr>
              <a:t>  </a:t>
            </a:r>
            <a:r>
              <a:rPr lang="en-US" sz="1600" b="1" dirty="0">
                <a:solidFill>
                  <a:srgbClr val="FFFF00"/>
                </a:solidFill>
                <a:effectLst>
                  <a:outerShdw blurRad="38100" dist="38100" dir="2700000" algn="tl">
                    <a:srgbClr val="000000"/>
                  </a:outerShdw>
                </a:effectLst>
                <a:cs typeface="+mn-cs"/>
              </a:rPr>
              <a:t>V behaves normally during normal years</a:t>
            </a:r>
            <a:r>
              <a:rPr lang="en-US" dirty="0">
                <a:solidFill>
                  <a:srgbClr val="FFFF00"/>
                </a:solidFill>
                <a:cs typeface="+mn-cs"/>
              </a:rPr>
              <a:t> </a:t>
            </a:r>
            <a:r>
              <a:rPr lang="en-US" sz="1600" b="1" dirty="0">
                <a:solidFill>
                  <a:srgbClr val="FFFF00"/>
                </a:solidFill>
                <a:cs typeface="+mn-cs"/>
              </a:rPr>
              <a:t>and is</a:t>
            </a:r>
            <a:r>
              <a:rPr lang="en-US" dirty="0">
                <a:solidFill>
                  <a:srgbClr val="FFFF00"/>
                </a:solidFill>
                <a:cs typeface="+mn-cs"/>
              </a:rPr>
              <a:t> </a:t>
            </a:r>
          </a:p>
          <a:p>
            <a:pPr fontAlgn="auto">
              <a:spcBef>
                <a:spcPts val="0"/>
              </a:spcBef>
              <a:spcAft>
                <a:spcPts val="0"/>
              </a:spcAft>
              <a:defRPr/>
            </a:pPr>
            <a:r>
              <a:rPr lang="en-US" sz="1600" b="1" dirty="0">
                <a:solidFill>
                  <a:srgbClr val="FFFF00"/>
                </a:solidFill>
                <a:effectLst>
                  <a:outerShdw blurRad="38100" dist="38100" dir="2700000" algn="tl">
                    <a:srgbClr val="000000"/>
                  </a:outerShdw>
                </a:effectLst>
                <a:cs typeface="+mn-cs"/>
              </a:rPr>
              <a:t>predictable in the SR</a:t>
            </a:r>
            <a:r>
              <a:rPr lang="en-US" dirty="0">
                <a:solidFill>
                  <a:srgbClr val="FFFF00"/>
                </a:solidFill>
                <a:cs typeface="+mn-cs"/>
              </a:rPr>
              <a:t>.  </a:t>
            </a:r>
            <a:r>
              <a:rPr lang="en-US" sz="1600" b="1" dirty="0">
                <a:solidFill>
                  <a:srgbClr val="FFFF00"/>
                </a:solidFill>
                <a:effectLst>
                  <a:outerShdw blurRad="38100" dist="38100" dir="2700000" algn="tl">
                    <a:srgbClr val="000000"/>
                  </a:outerShdw>
                </a:effectLst>
                <a:cs typeface="+mn-cs"/>
              </a:rPr>
              <a:t>V declines  during  abnormal years</a:t>
            </a:r>
            <a:r>
              <a:rPr lang="en-US" dirty="0">
                <a:solidFill>
                  <a:srgbClr val="FFFF00"/>
                </a:solidFill>
                <a:cs typeface="+mn-cs"/>
              </a:rPr>
              <a:t> </a:t>
            </a:r>
            <a:r>
              <a:rPr lang="en-US" b="1" dirty="0">
                <a:solidFill>
                  <a:schemeClr val="bg1"/>
                </a:solidFill>
                <a:cs typeface="+mn-cs"/>
              </a:rPr>
              <a:t>[</a:t>
            </a:r>
            <a:r>
              <a:rPr lang="en-US" b="1" dirty="0">
                <a:solidFill>
                  <a:srgbClr val="FFFF00"/>
                </a:solidFill>
                <a:effectLst>
                  <a:outerShdw blurRad="38100" dist="38100" dir="2700000" algn="tl">
                    <a:srgbClr val="000000"/>
                  </a:outerShdw>
                </a:effectLst>
                <a:cs typeface="+mn-cs"/>
              </a:rPr>
              <a:t>wars</a:t>
            </a:r>
            <a:r>
              <a:rPr lang="en-US" b="1" dirty="0">
                <a:solidFill>
                  <a:schemeClr val="bg1"/>
                </a:solidFill>
                <a:effectLst>
                  <a:outerShdw blurRad="38100" dist="38100" dir="2700000" algn="tl">
                    <a:srgbClr val="000000"/>
                  </a:outerShdw>
                </a:effectLst>
                <a:cs typeface="+mn-cs"/>
              </a:rPr>
              <a:t> and </a:t>
            </a:r>
          </a:p>
          <a:p>
            <a:pPr fontAlgn="auto">
              <a:spcBef>
                <a:spcPts val="0"/>
              </a:spcBef>
              <a:spcAft>
                <a:spcPts val="0"/>
              </a:spcAft>
              <a:defRPr/>
            </a:pPr>
            <a:r>
              <a:rPr lang="en-US" b="1" dirty="0">
                <a:solidFill>
                  <a:srgbClr val="FF7C80"/>
                </a:solidFill>
                <a:effectLst>
                  <a:outerShdw blurRad="38100" dist="38100" dir="2700000" algn="tl">
                    <a:srgbClr val="000000"/>
                  </a:outerShdw>
                </a:effectLst>
                <a:cs typeface="+mn-cs"/>
              </a:rPr>
              <a:t>recessions</a:t>
            </a:r>
            <a:r>
              <a:rPr lang="en-US" b="1" dirty="0">
                <a:solidFill>
                  <a:schemeClr val="bg1"/>
                </a:solidFill>
                <a:cs typeface="+mn-cs"/>
              </a:rPr>
              <a:t>].</a:t>
            </a:r>
            <a:r>
              <a:rPr lang="en-US" dirty="0">
                <a:solidFill>
                  <a:schemeClr val="bg1"/>
                </a:solidFill>
                <a:cs typeface="+mn-cs"/>
              </a:rPr>
              <a:t> </a:t>
            </a:r>
            <a:r>
              <a:rPr lang="en-US" sz="1600" b="1" dirty="0">
                <a:solidFill>
                  <a:srgbClr val="FFFF00"/>
                </a:solidFill>
                <a:effectLst>
                  <a:outerShdw blurRad="38100" dist="38100" dir="2700000" algn="tl">
                    <a:srgbClr val="000000"/>
                  </a:outerShdw>
                </a:effectLst>
                <a:cs typeface="+mn-cs"/>
              </a:rPr>
              <a:t>V has gone up slowly over time </a:t>
            </a:r>
            <a:r>
              <a:rPr lang="en-US" b="1" dirty="0">
                <a:solidFill>
                  <a:schemeClr val="bg1"/>
                </a:solidFill>
                <a:cs typeface="+mn-cs"/>
              </a:rPr>
              <a:t>from</a:t>
            </a:r>
            <a:r>
              <a:rPr lang="en-US" dirty="0">
                <a:solidFill>
                  <a:schemeClr val="bg1"/>
                </a:solidFill>
                <a:cs typeface="+mn-cs"/>
              </a:rPr>
              <a:t> </a:t>
            </a:r>
            <a:r>
              <a:rPr lang="en-US" b="1" dirty="0">
                <a:solidFill>
                  <a:srgbClr val="FFFF00"/>
                </a:solidFill>
                <a:effectLst>
                  <a:outerShdw blurRad="38100" dist="38100" dir="2700000" algn="tl">
                    <a:srgbClr val="000000"/>
                  </a:outerShdw>
                </a:effectLst>
                <a:cs typeface="+mn-cs"/>
              </a:rPr>
              <a:t>2</a:t>
            </a:r>
            <a:r>
              <a:rPr lang="en-US" dirty="0">
                <a:solidFill>
                  <a:schemeClr val="bg1"/>
                </a:solidFill>
                <a:cs typeface="+mn-cs"/>
              </a:rPr>
              <a:t> </a:t>
            </a:r>
            <a:r>
              <a:rPr lang="en-US" b="1" dirty="0">
                <a:solidFill>
                  <a:schemeClr val="bg1"/>
                </a:solidFill>
                <a:cs typeface="+mn-cs"/>
              </a:rPr>
              <a:t>during WW</a:t>
            </a:r>
            <a:r>
              <a:rPr lang="en-US" b="1" dirty="0">
                <a:solidFill>
                  <a:schemeClr val="bg1"/>
                </a:solidFill>
                <a:latin typeface="Verdana" pitchFamily="34" charset="0"/>
                <a:cs typeface="+mn-cs"/>
              </a:rPr>
              <a:t>II</a:t>
            </a:r>
            <a:r>
              <a:rPr lang="en-US" dirty="0">
                <a:solidFill>
                  <a:schemeClr val="bg1"/>
                </a:solidFill>
                <a:cs typeface="+mn-cs"/>
              </a:rPr>
              <a:t> </a:t>
            </a:r>
          </a:p>
          <a:p>
            <a:pPr fontAlgn="auto">
              <a:spcBef>
                <a:spcPts val="0"/>
              </a:spcBef>
              <a:spcAft>
                <a:spcPts val="0"/>
              </a:spcAft>
              <a:defRPr/>
            </a:pPr>
            <a:r>
              <a:rPr lang="en-US" b="1" dirty="0">
                <a:solidFill>
                  <a:srgbClr val="FFFF00"/>
                </a:solidFill>
                <a:effectLst>
                  <a:outerShdw blurRad="38100" dist="38100" dir="2700000" algn="tl">
                    <a:srgbClr val="000000"/>
                  </a:outerShdw>
                </a:effectLst>
                <a:cs typeface="+mn-cs"/>
              </a:rPr>
              <a:t>to 10 </a:t>
            </a:r>
            <a:r>
              <a:rPr lang="en-US" b="1" dirty="0">
                <a:solidFill>
                  <a:schemeClr val="bg1"/>
                </a:solidFill>
                <a:cs typeface="+mn-cs"/>
              </a:rPr>
              <a:t>today because of the expansion of credit </a:t>
            </a:r>
            <a:r>
              <a:rPr lang="en-US" sz="1400" b="1" dirty="0">
                <a:solidFill>
                  <a:schemeClr val="bg1"/>
                </a:solidFill>
                <a:cs typeface="+mn-cs"/>
              </a:rPr>
              <a:t>and </a:t>
            </a:r>
            <a:r>
              <a:rPr lang="en-US" b="1" dirty="0">
                <a:solidFill>
                  <a:schemeClr val="bg1"/>
                </a:solidFill>
                <a:cs typeface="+mn-cs"/>
              </a:rPr>
              <a:t>credit cards</a:t>
            </a:r>
            <a:r>
              <a:rPr lang="en-US" dirty="0">
                <a:solidFill>
                  <a:schemeClr val="bg1"/>
                </a:solidFill>
                <a:cs typeface="+mn-cs"/>
              </a:rPr>
              <a:t>. </a:t>
            </a:r>
          </a:p>
          <a:p>
            <a:pPr fontAlgn="auto">
              <a:spcBef>
                <a:spcPts val="0"/>
              </a:spcBef>
              <a:spcAft>
                <a:spcPts val="0"/>
              </a:spcAft>
              <a:defRPr/>
            </a:pPr>
            <a:r>
              <a:rPr lang="en-US" dirty="0">
                <a:solidFill>
                  <a:schemeClr val="bg1"/>
                </a:solidFill>
                <a:cs typeface="+mn-cs"/>
              </a:rPr>
              <a:t>  So, </a:t>
            </a:r>
            <a:r>
              <a:rPr lang="en-US" b="1" dirty="0">
                <a:solidFill>
                  <a:srgbClr val="FF5050"/>
                </a:solidFill>
                <a:effectLst>
                  <a:outerShdw blurRad="38100" dist="38100" dir="2700000" algn="tl">
                    <a:srgbClr val="000000"/>
                  </a:outerShdw>
                </a:effectLst>
                <a:cs typeface="+mn-cs"/>
              </a:rPr>
              <a:t>monetarists are more right in the short run</a:t>
            </a:r>
            <a:r>
              <a:rPr lang="en-US" dirty="0">
                <a:solidFill>
                  <a:schemeClr val="bg1"/>
                </a:solidFill>
                <a:cs typeface="+mn-cs"/>
              </a:rPr>
              <a:t>  &amp;  win round 1.  </a:t>
            </a:r>
          </a:p>
        </p:txBody>
      </p:sp>
      <p:pic>
        <p:nvPicPr>
          <p:cNvPr id="313352" name="Picture 8" descr="Boxing_match"/>
          <p:cNvPicPr>
            <a:picLocks noGrp="1" noChangeAspect="1" noChangeArrowheads="1" noCrop="1"/>
          </p:cNvPicPr>
          <p:nvPr>
            <p:ph sz="half" idx="1"/>
          </p:nvPr>
        </p:nvPicPr>
        <p:blipFill>
          <a:blip r:embed="rId8"/>
          <a:srcRect/>
          <a:stretch>
            <a:fillRect/>
          </a:stretch>
        </p:blipFill>
        <p:spPr>
          <a:xfrm>
            <a:off x="7489825" y="11113"/>
            <a:ext cx="1219200" cy="838200"/>
          </a:xfrm>
        </p:spPr>
      </p:pic>
      <p:pic>
        <p:nvPicPr>
          <p:cNvPr id="313372" name="box 1869.wav">
            <a:hlinkClick r:id="" action="ppaction://media"/>
          </p:cNvPr>
          <p:cNvPicPr>
            <a:picLocks noGrp="1" noRot="1" noChangeAspect="1" noChangeArrowheads="1"/>
          </p:cNvPicPr>
          <p:nvPr>
            <p:ph sz="quarter" idx="2"/>
            <a:wavAudioFile r:embed="rId1" name="box bell 3.wav"/>
          </p:nvPr>
        </p:nvPicPr>
        <p:blipFill>
          <a:blip r:embed="rId9"/>
          <a:srcRect/>
          <a:stretch>
            <a:fillRect/>
          </a:stretch>
        </p:blipFill>
        <p:spPr>
          <a:xfrm>
            <a:off x="7496175" y="6553200"/>
            <a:ext cx="304800" cy="304800"/>
          </a:xfrm>
        </p:spPr>
      </p:pic>
      <p:pic>
        <p:nvPicPr>
          <p:cNvPr id="313354" name="Picture 10" descr="Friedman 5"/>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7786688" y="2365375"/>
            <a:ext cx="904875" cy="1133475"/>
          </a:xfrm>
          <a:prstGeom prst="rect">
            <a:avLst/>
          </a:prstGeom>
          <a:noFill/>
          <a:ln w="28575">
            <a:noFill/>
            <a:miter lim="800000"/>
            <a:headEnd/>
            <a:tailEnd/>
          </a:ln>
        </p:spPr>
      </p:pic>
      <p:pic>
        <p:nvPicPr>
          <p:cNvPr id="313360" name="Picture 16" descr="A v"/>
          <p:cNvPicPr>
            <a:picLocks noChangeAspect="1" noChangeArrowheads="1" noCrop="1"/>
          </p:cNvPicPr>
          <p:nvPr/>
        </p:nvPicPr>
        <p:blipFill>
          <a:blip r:embed="rId11"/>
          <a:srcRect/>
          <a:stretch>
            <a:fillRect/>
          </a:stretch>
        </p:blipFill>
        <p:spPr bwMode="auto">
          <a:xfrm>
            <a:off x="5634038" y="1276350"/>
            <a:ext cx="441325" cy="441325"/>
          </a:xfrm>
          <a:prstGeom prst="rect">
            <a:avLst/>
          </a:prstGeom>
          <a:noFill/>
          <a:ln w="9525">
            <a:noFill/>
            <a:miter lim="800000"/>
            <a:headEnd/>
            <a:tailEnd/>
          </a:ln>
        </p:spPr>
      </p:pic>
      <p:pic>
        <p:nvPicPr>
          <p:cNvPr id="313367" name="grun1869.wav">
            <a:hlinkClick r:id="" action="ppaction://media"/>
          </p:cNvPr>
          <p:cNvPicPr>
            <a:picLocks noRot="1" noChangeAspect="1" noChangeArrowheads="1"/>
          </p:cNvPicPr>
          <p:nvPr>
            <a:wavAudioFile r:embed="rId2" name="grunt good.wav"/>
          </p:nvPr>
        </p:nvPicPr>
        <p:blipFill>
          <a:blip r:embed="rId9"/>
          <a:srcRect/>
          <a:stretch>
            <a:fillRect/>
          </a:stretch>
        </p:blipFill>
        <p:spPr bwMode="auto">
          <a:xfrm>
            <a:off x="8839200" y="6553200"/>
            <a:ext cx="304800" cy="304800"/>
          </a:xfrm>
          <a:prstGeom prst="rect">
            <a:avLst/>
          </a:prstGeom>
          <a:noFill/>
          <a:ln w="9525">
            <a:noFill/>
            <a:miter lim="800000"/>
            <a:headEnd/>
            <a:tailEnd/>
          </a:ln>
        </p:spPr>
      </p:pic>
      <p:pic>
        <p:nvPicPr>
          <p:cNvPr id="313368" name="grun1870.wav">
            <a:hlinkClick r:id="" action="ppaction://media"/>
          </p:cNvPr>
          <p:cNvPicPr>
            <a:picLocks noRot="1" noChangeAspect="1" noChangeArrowheads="1"/>
          </p:cNvPicPr>
          <p:nvPr>
            <a:wavAudioFile r:embed="rId3" name="grunt after hit.wav"/>
          </p:nvPr>
        </p:nvPicPr>
        <p:blipFill>
          <a:blip r:embed="rId9"/>
          <a:srcRect/>
          <a:stretch>
            <a:fillRect/>
          </a:stretch>
        </p:blipFill>
        <p:spPr bwMode="auto">
          <a:xfrm>
            <a:off x="8399463" y="6553200"/>
            <a:ext cx="304800" cy="304800"/>
          </a:xfrm>
          <a:prstGeom prst="rect">
            <a:avLst/>
          </a:prstGeom>
          <a:noFill/>
          <a:ln w="9525">
            <a:noFill/>
            <a:miter lim="800000"/>
            <a:headEnd/>
            <a:tailEnd/>
          </a:ln>
        </p:spPr>
      </p:pic>
      <p:pic>
        <p:nvPicPr>
          <p:cNvPr id="313369" name="Picture 25" descr="money wife taking"/>
          <p:cNvPicPr>
            <a:picLocks noChangeAspect="1" noChangeArrowheads="1" noCrop="1"/>
          </p:cNvPicPr>
          <p:nvPr/>
        </p:nvPicPr>
        <p:blipFill>
          <a:blip r:embed="rId12">
            <a:clrChange>
              <a:clrFrom>
                <a:srgbClr val="FFFFFF"/>
              </a:clrFrom>
              <a:clrTo>
                <a:srgbClr val="FFFFFF">
                  <a:alpha val="0"/>
                </a:srgbClr>
              </a:clrTo>
            </a:clrChange>
          </a:blip>
          <a:srcRect/>
          <a:stretch>
            <a:fillRect/>
          </a:stretch>
        </p:blipFill>
        <p:spPr bwMode="auto">
          <a:xfrm>
            <a:off x="7148513" y="969963"/>
            <a:ext cx="1709737" cy="1295400"/>
          </a:xfrm>
          <a:prstGeom prst="rect">
            <a:avLst/>
          </a:prstGeom>
          <a:noFill/>
          <a:ln w="9525">
            <a:noFill/>
            <a:miter lim="800000"/>
            <a:headEnd/>
            <a:tailEnd/>
          </a:ln>
        </p:spPr>
      </p:pic>
      <p:pic>
        <p:nvPicPr>
          <p:cNvPr id="313375" name="Rock1885.wav">
            <a:hlinkClick r:id="" action="ppaction://media"/>
          </p:cNvPr>
          <p:cNvPicPr>
            <a:picLocks noGrp="1" noRot="1" noChangeAspect="1" noChangeArrowheads="1"/>
          </p:cNvPicPr>
          <p:nvPr>
            <p:ph sz="quarter" idx="3"/>
            <a:wavAudioFile r:embed="rId4" name="Rocky - Movie Theme.wav"/>
          </p:nvPr>
        </p:nvPicPr>
        <p:blipFill>
          <a:blip r:embed="rId13"/>
          <a:srcRect/>
          <a:stretch>
            <a:fillRect/>
          </a:stretch>
        </p:blipFill>
        <p:spPr>
          <a:xfrm>
            <a:off x="7088188" y="6553200"/>
            <a:ext cx="304800" cy="304800"/>
          </a:xfrm>
        </p:spPr>
      </p:pic>
      <p:pic>
        <p:nvPicPr>
          <p:cNvPr id="313378" name="Picture 34" descr="1 a Keynes cutout"/>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8069263" y="3738563"/>
            <a:ext cx="781050" cy="887412"/>
          </a:xfrm>
          <a:prstGeom prst="rect">
            <a:avLst/>
          </a:prstGeom>
          <a:noFill/>
          <a:ln w="9525">
            <a:noFill/>
            <a:miter lim="800000"/>
            <a:headEnd/>
            <a:tailEnd/>
          </a:ln>
        </p:spPr>
      </p:pic>
      <p:pic>
        <p:nvPicPr>
          <p:cNvPr id="7185" name="Picture 17" descr="http://www.gifworks.com/queue/32923336_28886.gif"/>
          <p:cNvPicPr>
            <a:picLocks noChangeAspect="1" noChangeArrowheads="1" noCrop="1"/>
          </p:cNvPicPr>
          <p:nvPr/>
        </p:nvPicPr>
        <p:blipFill>
          <a:blip r:embed="rId15"/>
          <a:srcRect/>
          <a:stretch>
            <a:fillRect/>
          </a:stretch>
        </p:blipFill>
        <p:spPr bwMode="auto">
          <a:xfrm>
            <a:off x="7239000" y="5248275"/>
            <a:ext cx="1609725" cy="16097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3348"/>
                                        </p:tgtEl>
                                        <p:attrNameLst>
                                          <p:attrName>style.visibility</p:attrName>
                                        </p:attrNameLst>
                                      </p:cBhvr>
                                      <p:to>
                                        <p:strVal val="visible"/>
                                      </p:to>
                                    </p:set>
                                    <p:animEffect transition="in" filter="wipe(left)">
                                      <p:cBhvr>
                                        <p:cTn id="7" dur="2000"/>
                                        <p:tgtEl>
                                          <p:spTgt spid="313348"/>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313352"/>
                                        </p:tgtEl>
                                        <p:attrNameLst>
                                          <p:attrName>style.visibility</p:attrName>
                                        </p:attrNameLst>
                                      </p:cBhvr>
                                      <p:to>
                                        <p:strVal val="visible"/>
                                      </p:to>
                                    </p:set>
                                    <p:animEffect transition="in" filter="wipe(left)">
                                      <p:cBhvr>
                                        <p:cTn id="11" dur="500"/>
                                        <p:tgtEl>
                                          <p:spTgt spid="313352"/>
                                        </p:tgtEl>
                                      </p:cBhvr>
                                    </p:animEffect>
                                  </p:childTnLst>
                                </p:cTn>
                              </p:par>
                            </p:childTnLst>
                          </p:cTn>
                        </p:par>
                        <p:par>
                          <p:cTn id="12" fill="hold" nodeType="afterGroup">
                            <p:stCondLst>
                              <p:cond delay="2500"/>
                            </p:stCondLst>
                            <p:childTnLst>
                              <p:par>
                                <p:cTn id="13" presetID="1" presetClass="mediacall" presetSubtype="0" fill="hold" nodeType="afterEffect">
                                  <p:stCondLst>
                                    <p:cond delay="0"/>
                                  </p:stCondLst>
                                  <p:childTnLst>
                                    <p:cmd type="call" cmd="playFrom(0.0)">
                                      <p:cBhvr>
                                        <p:cTn id="14" dur="678" fill="hold"/>
                                        <p:tgtEl>
                                          <p:spTgt spid="313367"/>
                                        </p:tgtEl>
                                      </p:cBhvr>
                                    </p:cmd>
                                  </p:childTnLst>
                                </p:cTn>
                              </p:par>
                            </p:childTnLst>
                          </p:cTn>
                        </p:par>
                        <p:par>
                          <p:cTn id="15" fill="hold" nodeType="afterGroup">
                            <p:stCondLst>
                              <p:cond delay="3178"/>
                            </p:stCondLst>
                            <p:childTnLst>
                              <p:par>
                                <p:cTn id="16" presetID="1" presetClass="mediacall" presetSubtype="0" fill="hold" nodeType="afterEffect">
                                  <p:stCondLst>
                                    <p:cond delay="0"/>
                                  </p:stCondLst>
                                  <p:childTnLst>
                                    <p:cmd type="call" cmd="playFrom(0.0)">
                                      <p:cBhvr>
                                        <p:cTn id="17" dur="445" fill="hold"/>
                                        <p:tgtEl>
                                          <p:spTgt spid="313368"/>
                                        </p:tgtEl>
                                      </p:cBhvr>
                                    </p:cmd>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mediacall" presetSubtype="0" fill="hold" nodeType="clickEffect">
                                  <p:stCondLst>
                                    <p:cond delay="0"/>
                                  </p:stCondLst>
                                  <p:childTnLst>
                                    <p:cmd type="call" cmd="playFrom(0.0)">
                                      <p:cBhvr>
                                        <p:cTn id="21" dur="3145" fill="hold"/>
                                        <p:tgtEl>
                                          <p:spTgt spid="313372"/>
                                        </p:tgtEl>
                                      </p:cBhvr>
                                    </p:cmd>
                                  </p:childTnLst>
                                </p:cTn>
                              </p:par>
                            </p:childTnLst>
                          </p:cTn>
                        </p:par>
                        <p:par>
                          <p:cTn id="22" fill="hold" nodeType="afterGroup">
                            <p:stCondLst>
                              <p:cond delay="3145"/>
                            </p:stCondLst>
                            <p:childTnLst>
                              <p:par>
                                <p:cTn id="23" presetID="1" presetClass="mediacall" presetSubtype="0" fill="hold" nodeType="afterEffect">
                                  <p:stCondLst>
                                    <p:cond delay="0"/>
                                  </p:stCondLst>
                                  <p:childTnLst>
                                    <p:cmd type="call" cmd="playFrom(0.0)">
                                      <p:cBhvr>
                                        <p:cTn id="24" dur="10440" fill="hold"/>
                                        <p:tgtEl>
                                          <p:spTgt spid="313375"/>
                                        </p:tgtEl>
                                      </p:cBhvr>
                                    </p:cmd>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13349"/>
                                        </p:tgtEl>
                                        <p:attrNameLst>
                                          <p:attrName>style.visibility</p:attrName>
                                        </p:attrNameLst>
                                      </p:cBhvr>
                                      <p:to>
                                        <p:strVal val="visible"/>
                                      </p:to>
                                    </p:set>
                                    <p:anim calcmode="lin" valueType="num">
                                      <p:cBhvr>
                                        <p:cTn id="29" dur="1000" fill="hold"/>
                                        <p:tgtEl>
                                          <p:spTgt spid="313349"/>
                                        </p:tgtEl>
                                        <p:attrNameLst>
                                          <p:attrName>ppt_w</p:attrName>
                                        </p:attrNameLst>
                                      </p:cBhvr>
                                      <p:tavLst>
                                        <p:tav tm="0">
                                          <p:val>
                                            <p:fltVal val="0"/>
                                          </p:val>
                                        </p:tav>
                                        <p:tav tm="100000">
                                          <p:val>
                                            <p:strVal val="#ppt_w"/>
                                          </p:val>
                                        </p:tav>
                                      </p:tavLst>
                                    </p:anim>
                                    <p:anim calcmode="lin" valueType="num">
                                      <p:cBhvr>
                                        <p:cTn id="30" dur="1000" fill="hold"/>
                                        <p:tgtEl>
                                          <p:spTgt spid="313349"/>
                                        </p:tgtEl>
                                        <p:attrNameLst>
                                          <p:attrName>ppt_h</p:attrName>
                                        </p:attrNameLst>
                                      </p:cBhvr>
                                      <p:tavLst>
                                        <p:tav tm="0">
                                          <p:val>
                                            <p:fltVal val="0"/>
                                          </p:val>
                                        </p:tav>
                                        <p:tav tm="100000">
                                          <p:val>
                                            <p:strVal val="#ppt_h"/>
                                          </p:val>
                                        </p:tav>
                                      </p:tavLst>
                                    </p:anim>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313369"/>
                                        </p:tgtEl>
                                        <p:attrNameLst>
                                          <p:attrName>style.visibility</p:attrName>
                                        </p:attrNameLst>
                                      </p:cBhvr>
                                      <p:to>
                                        <p:strVal val="visible"/>
                                      </p:to>
                                    </p:set>
                                    <p:animEffect transition="in" filter="wipe(left)">
                                      <p:cBhvr>
                                        <p:cTn id="34" dur="500"/>
                                        <p:tgtEl>
                                          <p:spTgt spid="313369"/>
                                        </p:tgtEl>
                                      </p:cBhvr>
                                    </p:animEffect>
                                  </p:childTnLst>
                                </p:cTn>
                              </p:par>
                            </p:childTnLst>
                          </p:cTn>
                        </p:par>
                        <p:par>
                          <p:cTn id="35" fill="hold" nodeType="afterGroup">
                            <p:stCondLst>
                              <p:cond delay="1500"/>
                            </p:stCondLst>
                            <p:childTnLst>
                              <p:par>
                                <p:cTn id="36" presetID="9" presetClass="entr" presetSubtype="0" fill="hold" nodeType="afterEffect">
                                  <p:stCondLst>
                                    <p:cond delay="0"/>
                                  </p:stCondLst>
                                  <p:childTnLst>
                                    <p:set>
                                      <p:cBhvr>
                                        <p:cTn id="37" dur="1" fill="hold">
                                          <p:stCondLst>
                                            <p:cond delay="0"/>
                                          </p:stCondLst>
                                        </p:cTn>
                                        <p:tgtEl>
                                          <p:spTgt spid="313360"/>
                                        </p:tgtEl>
                                        <p:attrNameLst>
                                          <p:attrName>style.visibility</p:attrName>
                                        </p:attrNameLst>
                                      </p:cBhvr>
                                      <p:to>
                                        <p:strVal val="visible"/>
                                      </p:to>
                                    </p:set>
                                    <p:animEffect transition="in" filter="dissolve">
                                      <p:cBhvr>
                                        <p:cTn id="38" dur="500"/>
                                        <p:tgtEl>
                                          <p:spTgt spid="313360"/>
                                        </p:tgtEl>
                                      </p:cBhvr>
                                    </p:animEffect>
                                  </p:childTnLst>
                                </p:cTn>
                              </p:par>
                            </p:childTnLst>
                          </p:cTn>
                        </p:par>
                        <p:par>
                          <p:cTn id="39" fill="hold" nodeType="afterGroup">
                            <p:stCondLst>
                              <p:cond delay="2000"/>
                            </p:stCondLst>
                            <p:childTnLst>
                              <p:par>
                                <p:cTn id="40" presetID="9" presetClass="entr" presetSubtype="0" fill="hold" nodeType="afterEffect">
                                  <p:stCondLst>
                                    <p:cond delay="0"/>
                                  </p:stCondLst>
                                  <p:childTnLst>
                                    <p:set>
                                      <p:cBhvr>
                                        <p:cTn id="41" dur="1" fill="hold">
                                          <p:stCondLst>
                                            <p:cond delay="0"/>
                                          </p:stCondLst>
                                        </p:cTn>
                                        <p:tgtEl>
                                          <p:spTgt spid="313354"/>
                                        </p:tgtEl>
                                        <p:attrNameLst>
                                          <p:attrName>style.visibility</p:attrName>
                                        </p:attrNameLst>
                                      </p:cBhvr>
                                      <p:to>
                                        <p:strVal val="visible"/>
                                      </p:to>
                                    </p:set>
                                    <p:animEffect transition="in" filter="dissolve">
                                      <p:cBhvr>
                                        <p:cTn id="42" dur="500"/>
                                        <p:tgtEl>
                                          <p:spTgt spid="31335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13350"/>
                                        </p:tgtEl>
                                        <p:attrNameLst>
                                          <p:attrName>style.visibility</p:attrName>
                                        </p:attrNameLst>
                                      </p:cBhvr>
                                      <p:to>
                                        <p:strVal val="visible"/>
                                      </p:to>
                                    </p:set>
                                    <p:anim calcmode="lin" valueType="num">
                                      <p:cBhvr>
                                        <p:cTn id="47" dur="1000" fill="hold"/>
                                        <p:tgtEl>
                                          <p:spTgt spid="313350"/>
                                        </p:tgtEl>
                                        <p:attrNameLst>
                                          <p:attrName>ppt_w</p:attrName>
                                        </p:attrNameLst>
                                      </p:cBhvr>
                                      <p:tavLst>
                                        <p:tav tm="0">
                                          <p:val>
                                            <p:fltVal val="0"/>
                                          </p:val>
                                        </p:tav>
                                        <p:tav tm="100000">
                                          <p:val>
                                            <p:strVal val="#ppt_w"/>
                                          </p:val>
                                        </p:tav>
                                      </p:tavLst>
                                    </p:anim>
                                    <p:anim calcmode="lin" valueType="num">
                                      <p:cBhvr>
                                        <p:cTn id="48" dur="1000" fill="hold"/>
                                        <p:tgtEl>
                                          <p:spTgt spid="313350"/>
                                        </p:tgtEl>
                                        <p:attrNameLst>
                                          <p:attrName>ppt_h</p:attrName>
                                        </p:attrNameLst>
                                      </p:cBhvr>
                                      <p:tavLst>
                                        <p:tav tm="0">
                                          <p:val>
                                            <p:fltVal val="0"/>
                                          </p:val>
                                        </p:tav>
                                        <p:tav tm="100000">
                                          <p:val>
                                            <p:strVal val="#ppt_h"/>
                                          </p:val>
                                        </p:tav>
                                      </p:tavLst>
                                    </p:anim>
                                  </p:childTnLst>
                                </p:cTn>
                              </p:par>
                            </p:childTnLst>
                          </p:cTn>
                        </p:par>
                        <p:par>
                          <p:cTn id="49" fill="hold" nodeType="afterGroup">
                            <p:stCondLst>
                              <p:cond delay="1000"/>
                            </p:stCondLst>
                            <p:childTnLst>
                              <p:par>
                                <p:cTn id="50" presetID="9" presetClass="entr" presetSubtype="0" fill="hold" nodeType="afterEffect">
                                  <p:stCondLst>
                                    <p:cond delay="0"/>
                                  </p:stCondLst>
                                  <p:childTnLst>
                                    <p:set>
                                      <p:cBhvr>
                                        <p:cTn id="51" dur="1" fill="hold">
                                          <p:stCondLst>
                                            <p:cond delay="0"/>
                                          </p:stCondLst>
                                        </p:cTn>
                                        <p:tgtEl>
                                          <p:spTgt spid="313378"/>
                                        </p:tgtEl>
                                        <p:attrNameLst>
                                          <p:attrName>style.visibility</p:attrName>
                                        </p:attrNameLst>
                                      </p:cBhvr>
                                      <p:to>
                                        <p:strVal val="visible"/>
                                      </p:to>
                                    </p:set>
                                    <p:animEffect transition="in" filter="dissolve">
                                      <p:cBhvr>
                                        <p:cTn id="52" dur="500"/>
                                        <p:tgtEl>
                                          <p:spTgt spid="31337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13351"/>
                                        </p:tgtEl>
                                        <p:attrNameLst>
                                          <p:attrName>style.visibility</p:attrName>
                                        </p:attrNameLst>
                                      </p:cBhvr>
                                      <p:to>
                                        <p:strVal val="visible"/>
                                      </p:to>
                                    </p:set>
                                    <p:animEffect transition="in" filter="wipe(left)">
                                      <p:cBhvr>
                                        <p:cTn id="57" dur="2000"/>
                                        <p:tgtEl>
                                          <p:spTgt spid="313351"/>
                                        </p:tgtEl>
                                      </p:cBhvr>
                                    </p:animEffect>
                                  </p:childTnLst>
                                </p:cTn>
                              </p:par>
                            </p:childTnLst>
                          </p:cTn>
                        </p:par>
                        <p:par>
                          <p:cTn id="58" fill="hold" nodeType="afterGroup">
                            <p:stCondLst>
                              <p:cond delay="2000"/>
                            </p:stCondLst>
                            <p:childTnLst>
                              <p:par>
                                <p:cTn id="59" presetID="9" presetClass="entr" presetSubtype="0" fill="hold" nodeType="afterEffect">
                                  <p:stCondLst>
                                    <p:cond delay="0"/>
                                  </p:stCondLst>
                                  <p:childTnLst>
                                    <p:set>
                                      <p:cBhvr>
                                        <p:cTn id="60" dur="1" fill="hold">
                                          <p:stCondLst>
                                            <p:cond delay="0"/>
                                          </p:stCondLst>
                                        </p:cTn>
                                        <p:tgtEl>
                                          <p:spTgt spid="7185"/>
                                        </p:tgtEl>
                                        <p:attrNameLst>
                                          <p:attrName>style.visibility</p:attrName>
                                        </p:attrNameLst>
                                      </p:cBhvr>
                                      <p:to>
                                        <p:strVal val="visible"/>
                                      </p:to>
                                    </p:set>
                                    <p:animEffect transition="in" filter="dissolve">
                                      <p:cBhvr>
                                        <p:cTn id="61" dur="5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313367"/>
                </p:tgtEl>
              </p:cMediaNode>
            </p:audio>
            <p:audio>
              <p:cMediaNode showWhenStopped="0">
                <p:cTn id="63" fill="hold" display="0">
                  <p:stCondLst>
                    <p:cond delay="indefinite"/>
                  </p:stCondLst>
                  <p:endCondLst>
                    <p:cond evt="onNext" delay="0">
                      <p:tgtEl>
                        <p:sldTgt/>
                      </p:tgtEl>
                    </p:cond>
                    <p:cond evt="onPrev" delay="0">
                      <p:tgtEl>
                        <p:sldTgt/>
                      </p:tgtEl>
                    </p:cond>
                    <p:cond evt="onStopAudio" delay="0">
                      <p:tgtEl>
                        <p:sldTgt/>
                      </p:tgtEl>
                    </p:cond>
                  </p:endCondLst>
                </p:cTn>
                <p:tgtEl>
                  <p:spTgt spid="313368"/>
                </p:tgtEl>
              </p:cMediaNode>
            </p:audio>
            <p:audio>
              <p:cMediaNode showWhenStopped="0">
                <p:cTn id="64" fill="hold" display="0">
                  <p:stCondLst>
                    <p:cond delay="indefinite"/>
                  </p:stCondLst>
                  <p:endCondLst>
                    <p:cond evt="onNext" delay="0">
                      <p:tgtEl>
                        <p:sldTgt/>
                      </p:tgtEl>
                    </p:cond>
                    <p:cond evt="onPrev" delay="0">
                      <p:tgtEl>
                        <p:sldTgt/>
                      </p:tgtEl>
                    </p:cond>
                    <p:cond evt="onStopAudio" delay="0">
                      <p:tgtEl>
                        <p:sldTgt/>
                      </p:tgtEl>
                    </p:cond>
                  </p:endCondLst>
                </p:cTn>
                <p:tgtEl>
                  <p:spTgt spid="313372"/>
                </p:tgtEl>
              </p:cMediaNode>
            </p:audio>
            <p:audio>
              <p:cMediaNode showWhenStopped="0">
                <p:cTn id="65" fill="hold" display="0">
                  <p:stCondLst>
                    <p:cond delay="indefinite"/>
                  </p:stCondLst>
                  <p:endCondLst>
                    <p:cond evt="onNext" delay="0">
                      <p:tgtEl>
                        <p:sldTgt/>
                      </p:tgtEl>
                    </p:cond>
                    <p:cond evt="onPrev" delay="0">
                      <p:tgtEl>
                        <p:sldTgt/>
                      </p:tgtEl>
                    </p:cond>
                    <p:cond evt="onStopAudio" delay="0">
                      <p:tgtEl>
                        <p:sldTgt/>
                      </p:tgtEl>
                    </p:cond>
                  </p:endCondLst>
                </p:cTn>
                <p:tgtEl>
                  <p:spTgt spid="313375"/>
                </p:tgtEl>
              </p:cMediaNode>
            </p:audio>
          </p:childTnLst>
        </p:cTn>
      </p:par>
    </p:tnLst>
    <p:bldLst>
      <p:bldP spid="313348" grpId="0" animBg="1" autoUpdateAnimBg="0"/>
      <p:bldP spid="313349" grpId="0" animBg="1" autoUpdateAnimBg="0"/>
      <p:bldP spid="313350" grpId="0" animBg="1" autoUpdateAnimBg="0"/>
      <p:bldP spid="31335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01782" name="Rectangle 22"/>
          <p:cNvSpPr>
            <a:spLocks noChangeArrowheads="1"/>
          </p:cNvSpPr>
          <p:nvPr/>
        </p:nvSpPr>
        <p:spPr bwMode="auto">
          <a:xfrm>
            <a:off x="330200" y="1995488"/>
            <a:ext cx="915988" cy="458787"/>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b="1" dirty="0">
                <a:solidFill>
                  <a:srgbClr val="009900"/>
                </a:solidFill>
                <a:effectLst>
                  <a:outerShdw blurRad="38100" dist="38100" dir="2700000" algn="tl">
                    <a:srgbClr val="000000"/>
                  </a:outerShdw>
                </a:effectLst>
                <a:latin typeface="Verdana" pitchFamily="34" charset="0"/>
                <a:cs typeface="+mn-cs"/>
              </a:rPr>
              <a:t>D</a:t>
            </a:r>
            <a:r>
              <a:rPr lang="en-US" sz="2000" b="1" baseline="-25000" dirty="0">
                <a:solidFill>
                  <a:srgbClr val="009900"/>
                </a:solidFill>
                <a:effectLst>
                  <a:outerShdw blurRad="38100" dist="38100" dir="2700000" algn="tl">
                    <a:srgbClr val="000000"/>
                  </a:outerShdw>
                </a:effectLst>
                <a:latin typeface="Verdana" pitchFamily="34" charset="0"/>
                <a:cs typeface="+mn-cs"/>
              </a:rPr>
              <a:t>m(K</a:t>
            </a:r>
          </a:p>
        </p:txBody>
      </p:sp>
      <p:sp>
        <p:nvSpPr>
          <p:cNvPr id="501762" name="Rectangle 2"/>
          <p:cNvSpPr>
            <a:spLocks noChangeArrowheads="1"/>
          </p:cNvSpPr>
          <p:nvPr/>
        </p:nvSpPr>
        <p:spPr bwMode="auto">
          <a:xfrm>
            <a:off x="0" y="5124450"/>
            <a:ext cx="9144000" cy="976313"/>
          </a:xfrm>
          <a:prstGeom prst="rect">
            <a:avLst/>
          </a:prstGeom>
          <a:noFill/>
          <a:ln w="12700">
            <a:noFill/>
            <a:miter lim="800000"/>
            <a:headEnd/>
            <a:tailEnd/>
          </a:ln>
          <a:effectLst/>
        </p:spPr>
        <p:txBody>
          <a:bodyPr wrap="none" anchor="ctr"/>
          <a:lstStyle/>
          <a:p>
            <a:pPr fontAlgn="auto">
              <a:spcBef>
                <a:spcPts val="0"/>
              </a:spcBef>
              <a:spcAft>
                <a:spcPts val="0"/>
              </a:spcAft>
              <a:defRPr/>
            </a:pPr>
            <a:r>
              <a:rPr lang="en-US" sz="2000" dirty="0">
                <a:latin typeface="Verdana" pitchFamily="34" charset="0"/>
                <a:cs typeface="+mn-cs"/>
              </a:rPr>
              <a:t>Also, the </a:t>
            </a:r>
            <a:r>
              <a:rPr lang="en-US" b="1" dirty="0">
                <a:solidFill>
                  <a:srgbClr val="009900"/>
                </a:solidFill>
                <a:effectLst>
                  <a:outerShdw blurRad="38100" dist="38100" dir="2700000" algn="tl">
                    <a:srgbClr val="000000"/>
                  </a:outerShdw>
                </a:effectLst>
                <a:latin typeface="Verdana" pitchFamily="34" charset="0"/>
                <a:cs typeface="+mn-cs"/>
              </a:rPr>
              <a:t>Keynesians</a:t>
            </a:r>
            <a:r>
              <a:rPr lang="en-US" sz="2000" dirty="0">
                <a:solidFill>
                  <a:schemeClr val="tx2"/>
                </a:solidFill>
                <a:latin typeface="Verdana" pitchFamily="34" charset="0"/>
                <a:cs typeface="+mn-cs"/>
              </a:rPr>
              <a:t> </a:t>
            </a:r>
            <a:r>
              <a:rPr lang="en-US" sz="2000" dirty="0">
                <a:latin typeface="Verdana" pitchFamily="34" charset="0"/>
                <a:cs typeface="+mn-cs"/>
              </a:rPr>
              <a:t>don’t think </a:t>
            </a:r>
            <a:r>
              <a:rPr lang="en-US" dirty="0">
                <a:effectLst>
                  <a:outerShdw blurRad="38100" dist="38100" dir="2700000" algn="tl">
                    <a:srgbClr val="FFFFFF"/>
                  </a:outerShdw>
                </a:effectLst>
                <a:latin typeface="Verdana" pitchFamily="34" charset="0"/>
                <a:cs typeface="+mn-cs"/>
              </a:rPr>
              <a:t>the </a:t>
            </a:r>
            <a:r>
              <a:rPr lang="en-US" b="1" dirty="0">
                <a:solidFill>
                  <a:srgbClr val="009900"/>
                </a:solidFill>
                <a:effectLst>
                  <a:outerShdw blurRad="38100" dist="38100" dir="2700000" algn="tl">
                    <a:srgbClr val="000000"/>
                  </a:outerShdw>
                </a:effectLst>
                <a:latin typeface="Verdana" pitchFamily="34" charset="0"/>
                <a:cs typeface="+mn-cs"/>
              </a:rPr>
              <a:t>lower interest rate</a:t>
            </a:r>
            <a:r>
              <a:rPr lang="en-US" dirty="0">
                <a:solidFill>
                  <a:schemeClr val="tx2"/>
                </a:solidFill>
                <a:effectLst>
                  <a:outerShdw blurRad="38100" dist="38100" dir="2700000" algn="tl">
                    <a:srgbClr val="FFFFFF"/>
                  </a:outerShdw>
                </a:effectLst>
                <a:latin typeface="Verdana" pitchFamily="34" charset="0"/>
                <a:cs typeface="+mn-cs"/>
              </a:rPr>
              <a:t> </a:t>
            </a:r>
          </a:p>
          <a:p>
            <a:pPr fontAlgn="auto">
              <a:spcBef>
                <a:spcPts val="0"/>
              </a:spcBef>
              <a:spcAft>
                <a:spcPts val="0"/>
              </a:spcAft>
              <a:defRPr/>
            </a:pPr>
            <a:r>
              <a:rPr lang="en-US" sz="2000" dirty="0">
                <a:effectLst>
                  <a:outerShdw blurRad="38100" dist="38100" dir="2700000" algn="tl">
                    <a:srgbClr val="FFFFFF"/>
                  </a:outerShdw>
                </a:effectLst>
                <a:latin typeface="Verdana" pitchFamily="34" charset="0"/>
                <a:cs typeface="+mn-cs"/>
              </a:rPr>
              <a:t>is as</a:t>
            </a:r>
            <a:r>
              <a:rPr lang="en-US" dirty="0">
                <a:effectLst>
                  <a:outerShdw blurRad="38100" dist="38100" dir="2700000" algn="tl">
                    <a:srgbClr val="FFFFFF"/>
                  </a:outerShdw>
                </a:effectLst>
                <a:latin typeface="Verdana" pitchFamily="34" charset="0"/>
                <a:cs typeface="+mn-cs"/>
              </a:rPr>
              <a:t> </a:t>
            </a:r>
            <a:r>
              <a:rPr lang="en-US" b="1" dirty="0">
                <a:solidFill>
                  <a:srgbClr val="009900"/>
                </a:solidFill>
                <a:effectLst>
                  <a:outerShdw blurRad="38100" dist="38100" dir="2700000" algn="tl">
                    <a:srgbClr val="000000"/>
                  </a:outerShdw>
                </a:effectLst>
                <a:latin typeface="Verdana" pitchFamily="34" charset="0"/>
                <a:cs typeface="+mn-cs"/>
              </a:rPr>
              <a:t>important</a:t>
            </a:r>
            <a:r>
              <a:rPr lang="en-US" dirty="0">
                <a:solidFill>
                  <a:schemeClr val="tx2"/>
                </a:solidFill>
                <a:latin typeface="Verdana" pitchFamily="34" charset="0"/>
                <a:cs typeface="+mn-cs"/>
              </a:rPr>
              <a:t>  </a:t>
            </a:r>
            <a:r>
              <a:rPr lang="en-US" sz="2000" dirty="0">
                <a:effectLst>
                  <a:outerShdw blurRad="38100" dist="38100" dir="2700000" algn="tl">
                    <a:srgbClr val="FFFFFF"/>
                  </a:outerShdw>
                </a:effectLst>
                <a:latin typeface="Verdana" pitchFamily="34" charset="0"/>
                <a:cs typeface="+mn-cs"/>
              </a:rPr>
              <a:t>as </a:t>
            </a:r>
            <a:r>
              <a:rPr lang="en-US" b="1" dirty="0">
                <a:solidFill>
                  <a:srgbClr val="009900"/>
                </a:solidFill>
                <a:effectLst>
                  <a:outerShdw blurRad="38100" dist="38100" dir="2700000" algn="tl">
                    <a:srgbClr val="000000"/>
                  </a:outerShdw>
                </a:effectLst>
                <a:latin typeface="Verdana" pitchFamily="34" charset="0"/>
                <a:cs typeface="+mn-cs"/>
              </a:rPr>
              <a:t>“profit expectations.”</a:t>
            </a:r>
          </a:p>
        </p:txBody>
      </p:sp>
      <p:grpSp>
        <p:nvGrpSpPr>
          <p:cNvPr id="19460" name="Group 3"/>
          <p:cNvGrpSpPr>
            <a:grpSpLocks/>
          </p:cNvGrpSpPr>
          <p:nvPr/>
        </p:nvGrpSpPr>
        <p:grpSpPr bwMode="auto">
          <a:xfrm>
            <a:off x="6005513" y="1698625"/>
            <a:ext cx="2147887" cy="1101725"/>
            <a:chOff x="661" y="2389"/>
            <a:chExt cx="1423" cy="1248"/>
          </a:xfrm>
        </p:grpSpPr>
        <p:sp>
          <p:nvSpPr>
            <p:cNvPr id="19510" name="Arc 4"/>
            <p:cNvSpPr>
              <a:spLocks/>
            </p:cNvSpPr>
            <p:nvPr/>
          </p:nvSpPr>
          <p:spPr bwMode="auto">
            <a:xfrm>
              <a:off x="1485" y="3115"/>
              <a:ext cx="595" cy="5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76200" cap="rnd">
              <a:solidFill>
                <a:schemeClr val="tx1"/>
              </a:solidFill>
              <a:round/>
              <a:headEnd/>
              <a:tailEnd/>
            </a:ln>
          </p:spPr>
          <p:txBody>
            <a:bodyPr wrap="none" anchor="ctr"/>
            <a:lstStyle/>
            <a:p>
              <a:endParaRPr lang="en-US"/>
            </a:p>
          </p:txBody>
        </p:sp>
        <p:sp>
          <p:nvSpPr>
            <p:cNvPr id="19511" name="Line 5"/>
            <p:cNvSpPr>
              <a:spLocks noChangeShapeType="1"/>
            </p:cNvSpPr>
            <p:nvPr/>
          </p:nvSpPr>
          <p:spPr bwMode="auto">
            <a:xfrm>
              <a:off x="661" y="3637"/>
              <a:ext cx="826" cy="0"/>
            </a:xfrm>
            <a:prstGeom prst="line">
              <a:avLst/>
            </a:prstGeom>
            <a:noFill/>
            <a:ln w="76200">
              <a:solidFill>
                <a:schemeClr val="tx1"/>
              </a:solidFill>
              <a:round/>
              <a:headEnd/>
              <a:tailEnd/>
            </a:ln>
          </p:spPr>
          <p:txBody>
            <a:bodyPr wrap="none" anchor="ctr"/>
            <a:lstStyle/>
            <a:p>
              <a:endParaRPr lang="en-US"/>
            </a:p>
          </p:txBody>
        </p:sp>
        <p:sp>
          <p:nvSpPr>
            <p:cNvPr id="19512" name="Line 6"/>
            <p:cNvSpPr>
              <a:spLocks noChangeShapeType="1"/>
            </p:cNvSpPr>
            <p:nvPr/>
          </p:nvSpPr>
          <p:spPr bwMode="auto">
            <a:xfrm>
              <a:off x="2084" y="2389"/>
              <a:ext cx="0" cy="718"/>
            </a:xfrm>
            <a:prstGeom prst="line">
              <a:avLst/>
            </a:prstGeom>
            <a:noFill/>
            <a:ln w="76200">
              <a:solidFill>
                <a:schemeClr val="tx1"/>
              </a:solidFill>
              <a:round/>
              <a:headEnd/>
              <a:tailEnd/>
            </a:ln>
          </p:spPr>
          <p:txBody>
            <a:bodyPr wrap="none" anchor="ctr"/>
            <a:lstStyle/>
            <a:p>
              <a:endParaRPr lang="en-US"/>
            </a:p>
          </p:txBody>
        </p:sp>
      </p:grpSp>
      <p:sp>
        <p:nvSpPr>
          <p:cNvPr id="19461" name="Line 7"/>
          <p:cNvSpPr>
            <a:spLocks noChangeShapeType="1"/>
          </p:cNvSpPr>
          <p:nvPr/>
        </p:nvSpPr>
        <p:spPr bwMode="auto">
          <a:xfrm>
            <a:off x="1066800" y="892175"/>
            <a:ext cx="0" cy="2406650"/>
          </a:xfrm>
          <a:prstGeom prst="line">
            <a:avLst/>
          </a:prstGeom>
          <a:noFill/>
          <a:ln w="50800">
            <a:solidFill>
              <a:schemeClr val="tx1"/>
            </a:solidFill>
            <a:round/>
            <a:headEnd/>
            <a:tailEnd/>
          </a:ln>
        </p:spPr>
        <p:txBody>
          <a:bodyPr wrap="none" anchor="ctr"/>
          <a:lstStyle/>
          <a:p>
            <a:endParaRPr lang="en-US"/>
          </a:p>
        </p:txBody>
      </p:sp>
      <p:sp>
        <p:nvSpPr>
          <p:cNvPr id="19462" name="Line 8"/>
          <p:cNvSpPr>
            <a:spLocks noChangeShapeType="1"/>
          </p:cNvSpPr>
          <p:nvPr/>
        </p:nvSpPr>
        <p:spPr bwMode="auto">
          <a:xfrm>
            <a:off x="6619875" y="2819400"/>
            <a:ext cx="0" cy="457200"/>
          </a:xfrm>
          <a:prstGeom prst="line">
            <a:avLst/>
          </a:prstGeom>
          <a:noFill/>
          <a:ln w="57150">
            <a:solidFill>
              <a:srgbClr val="FF0000"/>
            </a:solidFill>
            <a:prstDash val="dash"/>
            <a:round/>
            <a:headEnd/>
            <a:tailEnd type="stealth" w="med" len="med"/>
          </a:ln>
        </p:spPr>
        <p:txBody>
          <a:bodyPr wrap="none" anchor="ctr"/>
          <a:lstStyle/>
          <a:p>
            <a:endParaRPr lang="en-US"/>
          </a:p>
        </p:txBody>
      </p:sp>
      <p:sp>
        <p:nvSpPr>
          <p:cNvPr id="19463" name="Line 9"/>
          <p:cNvSpPr>
            <a:spLocks noChangeShapeType="1"/>
          </p:cNvSpPr>
          <p:nvPr/>
        </p:nvSpPr>
        <p:spPr bwMode="auto">
          <a:xfrm>
            <a:off x="3571875" y="2649538"/>
            <a:ext cx="0" cy="620712"/>
          </a:xfrm>
          <a:prstGeom prst="line">
            <a:avLst/>
          </a:prstGeom>
          <a:noFill/>
          <a:ln w="38100">
            <a:solidFill>
              <a:srgbClr val="009900"/>
            </a:solidFill>
            <a:prstDash val="dash"/>
            <a:round/>
            <a:headEnd/>
            <a:tailEnd type="stealth" w="med" len="med"/>
          </a:ln>
        </p:spPr>
        <p:txBody>
          <a:bodyPr wrap="none" anchor="ctr"/>
          <a:lstStyle/>
          <a:p>
            <a:endParaRPr lang="en-US"/>
          </a:p>
        </p:txBody>
      </p:sp>
      <p:grpSp>
        <p:nvGrpSpPr>
          <p:cNvPr id="19464" name="Group 10"/>
          <p:cNvGrpSpPr>
            <a:grpSpLocks/>
          </p:cNvGrpSpPr>
          <p:nvPr/>
        </p:nvGrpSpPr>
        <p:grpSpPr bwMode="auto">
          <a:xfrm>
            <a:off x="395288" y="889000"/>
            <a:ext cx="1966912" cy="2387600"/>
            <a:chOff x="1435" y="337"/>
            <a:chExt cx="2046" cy="1753"/>
          </a:xfrm>
        </p:grpSpPr>
        <p:sp>
          <p:nvSpPr>
            <p:cNvPr id="19508" name="Line 11"/>
            <p:cNvSpPr>
              <a:spLocks noChangeShapeType="1"/>
            </p:cNvSpPr>
            <p:nvPr/>
          </p:nvSpPr>
          <p:spPr bwMode="auto">
            <a:xfrm>
              <a:off x="1454" y="337"/>
              <a:ext cx="0" cy="1753"/>
            </a:xfrm>
            <a:prstGeom prst="line">
              <a:avLst/>
            </a:prstGeom>
            <a:noFill/>
            <a:ln w="50800">
              <a:solidFill>
                <a:schemeClr val="tx1"/>
              </a:solidFill>
              <a:round/>
              <a:headEnd/>
              <a:tailEnd/>
            </a:ln>
          </p:spPr>
          <p:txBody>
            <a:bodyPr wrap="none" anchor="ctr"/>
            <a:lstStyle/>
            <a:p>
              <a:endParaRPr lang="en-US"/>
            </a:p>
          </p:txBody>
        </p:sp>
        <p:sp>
          <p:nvSpPr>
            <p:cNvPr id="19509" name="Line 12"/>
            <p:cNvSpPr>
              <a:spLocks noChangeShapeType="1"/>
            </p:cNvSpPr>
            <p:nvPr/>
          </p:nvSpPr>
          <p:spPr bwMode="auto">
            <a:xfrm>
              <a:off x="1435" y="2085"/>
              <a:ext cx="2046" cy="0"/>
            </a:xfrm>
            <a:prstGeom prst="line">
              <a:avLst/>
            </a:prstGeom>
            <a:noFill/>
            <a:ln w="50800">
              <a:solidFill>
                <a:schemeClr val="tx1"/>
              </a:solidFill>
              <a:round/>
              <a:headEnd/>
              <a:tailEnd/>
            </a:ln>
          </p:spPr>
          <p:txBody>
            <a:bodyPr wrap="none" anchor="ctr"/>
            <a:lstStyle/>
            <a:p>
              <a:endParaRPr lang="en-US"/>
            </a:p>
          </p:txBody>
        </p:sp>
      </p:grpSp>
      <p:grpSp>
        <p:nvGrpSpPr>
          <p:cNvPr id="19465" name="Group 13"/>
          <p:cNvGrpSpPr>
            <a:grpSpLocks/>
          </p:cNvGrpSpPr>
          <p:nvPr/>
        </p:nvGrpSpPr>
        <p:grpSpPr bwMode="auto">
          <a:xfrm>
            <a:off x="5983288" y="1443038"/>
            <a:ext cx="3160712" cy="1833562"/>
            <a:chOff x="1449" y="2275"/>
            <a:chExt cx="2046" cy="1753"/>
          </a:xfrm>
        </p:grpSpPr>
        <p:sp>
          <p:nvSpPr>
            <p:cNvPr id="19506" name="Line 14"/>
            <p:cNvSpPr>
              <a:spLocks noChangeShapeType="1"/>
            </p:cNvSpPr>
            <p:nvPr/>
          </p:nvSpPr>
          <p:spPr bwMode="auto">
            <a:xfrm>
              <a:off x="1460" y="2275"/>
              <a:ext cx="0" cy="1753"/>
            </a:xfrm>
            <a:prstGeom prst="line">
              <a:avLst/>
            </a:prstGeom>
            <a:noFill/>
            <a:ln w="50800">
              <a:solidFill>
                <a:schemeClr val="tx1"/>
              </a:solidFill>
              <a:round/>
              <a:headEnd/>
              <a:tailEnd/>
            </a:ln>
          </p:spPr>
          <p:txBody>
            <a:bodyPr wrap="none" anchor="ctr"/>
            <a:lstStyle/>
            <a:p>
              <a:endParaRPr lang="en-US"/>
            </a:p>
          </p:txBody>
        </p:sp>
        <p:sp>
          <p:nvSpPr>
            <p:cNvPr id="19507" name="Line 15"/>
            <p:cNvSpPr>
              <a:spLocks noChangeShapeType="1"/>
            </p:cNvSpPr>
            <p:nvPr/>
          </p:nvSpPr>
          <p:spPr bwMode="auto">
            <a:xfrm>
              <a:off x="1449" y="4015"/>
              <a:ext cx="2046" cy="0"/>
            </a:xfrm>
            <a:prstGeom prst="line">
              <a:avLst/>
            </a:prstGeom>
            <a:noFill/>
            <a:ln w="50800">
              <a:solidFill>
                <a:schemeClr val="tx1"/>
              </a:solidFill>
              <a:round/>
              <a:headEnd/>
              <a:tailEnd/>
            </a:ln>
          </p:spPr>
          <p:txBody>
            <a:bodyPr wrap="none" anchor="ctr"/>
            <a:lstStyle/>
            <a:p>
              <a:endParaRPr lang="en-US"/>
            </a:p>
          </p:txBody>
        </p:sp>
      </p:grpSp>
      <p:grpSp>
        <p:nvGrpSpPr>
          <p:cNvPr id="19466" name="Group 16"/>
          <p:cNvGrpSpPr>
            <a:grpSpLocks/>
          </p:cNvGrpSpPr>
          <p:nvPr/>
        </p:nvGrpSpPr>
        <p:grpSpPr bwMode="auto">
          <a:xfrm>
            <a:off x="2895600" y="530225"/>
            <a:ext cx="2933700" cy="2782888"/>
            <a:chOff x="3723" y="334"/>
            <a:chExt cx="1848" cy="1753"/>
          </a:xfrm>
        </p:grpSpPr>
        <p:sp>
          <p:nvSpPr>
            <p:cNvPr id="19504" name="Line 17"/>
            <p:cNvSpPr>
              <a:spLocks noChangeShapeType="1"/>
            </p:cNvSpPr>
            <p:nvPr/>
          </p:nvSpPr>
          <p:spPr bwMode="auto">
            <a:xfrm>
              <a:off x="3741" y="334"/>
              <a:ext cx="0" cy="1753"/>
            </a:xfrm>
            <a:prstGeom prst="line">
              <a:avLst/>
            </a:prstGeom>
            <a:noFill/>
            <a:ln w="50800">
              <a:solidFill>
                <a:schemeClr val="tx1"/>
              </a:solidFill>
              <a:round/>
              <a:headEnd/>
              <a:tailEnd/>
            </a:ln>
          </p:spPr>
          <p:txBody>
            <a:bodyPr wrap="none" anchor="ctr"/>
            <a:lstStyle/>
            <a:p>
              <a:endParaRPr lang="en-US"/>
            </a:p>
          </p:txBody>
        </p:sp>
        <p:sp>
          <p:nvSpPr>
            <p:cNvPr id="19505" name="Line 18"/>
            <p:cNvSpPr>
              <a:spLocks noChangeShapeType="1"/>
            </p:cNvSpPr>
            <p:nvPr/>
          </p:nvSpPr>
          <p:spPr bwMode="auto">
            <a:xfrm>
              <a:off x="3723" y="2082"/>
              <a:ext cx="1848" cy="0"/>
            </a:xfrm>
            <a:prstGeom prst="line">
              <a:avLst/>
            </a:prstGeom>
            <a:noFill/>
            <a:ln w="50800">
              <a:solidFill>
                <a:schemeClr val="tx1"/>
              </a:solidFill>
              <a:round/>
              <a:headEnd/>
              <a:tailEnd/>
            </a:ln>
          </p:spPr>
          <p:txBody>
            <a:bodyPr wrap="none" anchor="ctr"/>
            <a:lstStyle/>
            <a:p>
              <a:endParaRPr lang="en-US"/>
            </a:p>
          </p:txBody>
        </p:sp>
      </p:grpSp>
      <p:sp>
        <p:nvSpPr>
          <p:cNvPr id="501779" name="Rectangle 19"/>
          <p:cNvSpPr>
            <a:spLocks noChangeArrowheads="1"/>
          </p:cNvSpPr>
          <p:nvPr/>
        </p:nvSpPr>
        <p:spPr bwMode="auto">
          <a:xfrm>
            <a:off x="6019800" y="3200400"/>
            <a:ext cx="2627313" cy="458788"/>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1400" b="1" dirty="0">
                <a:latin typeface="Verdana" pitchFamily="34" charset="0"/>
                <a:cs typeface="+mn-cs"/>
              </a:rPr>
              <a:t>      </a:t>
            </a:r>
            <a:r>
              <a:rPr lang="en-US" sz="2400" b="1" dirty="0">
                <a:solidFill>
                  <a:srgbClr val="FF3300"/>
                </a:solidFill>
                <a:effectLst>
                  <a:outerShdw blurRad="38100" dist="38100" dir="2700000" algn="tl">
                    <a:srgbClr val="000000"/>
                  </a:outerShdw>
                </a:effectLst>
                <a:latin typeface="Verdana" pitchFamily="34" charset="0"/>
                <a:cs typeface="+mn-cs"/>
              </a:rPr>
              <a:t>Y</a:t>
            </a:r>
            <a:r>
              <a:rPr lang="en-US" sz="1600" b="1" dirty="0">
                <a:solidFill>
                  <a:srgbClr val="FF3300"/>
                </a:solidFill>
                <a:effectLst>
                  <a:outerShdw blurRad="38100" dist="38100" dir="2700000" algn="tl">
                    <a:srgbClr val="000000"/>
                  </a:outerShdw>
                </a:effectLst>
                <a:latin typeface="Verdana" pitchFamily="34" charset="0"/>
                <a:cs typeface="+mn-cs"/>
              </a:rPr>
              <a:t>GD</a:t>
            </a:r>
            <a:r>
              <a:rPr lang="en-US" sz="1400" b="1" dirty="0">
                <a:solidFill>
                  <a:srgbClr val="FF3300"/>
                </a:solidFill>
                <a:latin typeface="Verdana" pitchFamily="34" charset="0"/>
                <a:cs typeface="+mn-cs"/>
              </a:rPr>
              <a:t> </a:t>
            </a:r>
            <a:r>
              <a:rPr lang="en-US" sz="1400" b="1" dirty="0">
                <a:latin typeface="Verdana" pitchFamily="34" charset="0"/>
                <a:cs typeface="+mn-cs"/>
              </a:rPr>
              <a:t>            </a:t>
            </a:r>
            <a:r>
              <a:rPr lang="en-US" b="1" dirty="0">
                <a:effectLst>
                  <a:outerShdw blurRad="38100" dist="38100" dir="2700000" algn="tl">
                    <a:srgbClr val="FFFFFF"/>
                  </a:outerShdw>
                </a:effectLst>
                <a:latin typeface="Verdana" pitchFamily="34" charset="0"/>
                <a:cs typeface="+mn-cs"/>
              </a:rPr>
              <a:t>Y</a:t>
            </a:r>
            <a:r>
              <a:rPr lang="en-US" sz="2000" b="1" dirty="0">
                <a:effectLst>
                  <a:outerShdw blurRad="38100" dist="38100" dir="2700000" algn="tl">
                    <a:srgbClr val="FFFFFF"/>
                  </a:outerShdw>
                </a:effectLst>
                <a:latin typeface="Verdana" pitchFamily="34" charset="0"/>
                <a:cs typeface="+mn-cs"/>
              </a:rPr>
              <a:t>*</a:t>
            </a:r>
            <a:r>
              <a:rPr lang="en-US" sz="1400" b="1" dirty="0">
                <a:latin typeface="Verdana" pitchFamily="34" charset="0"/>
                <a:cs typeface="+mn-cs"/>
              </a:rPr>
              <a:t>       </a:t>
            </a:r>
          </a:p>
        </p:txBody>
      </p:sp>
      <p:sp>
        <p:nvSpPr>
          <p:cNvPr id="19468" name="Line 20"/>
          <p:cNvSpPr>
            <a:spLocks noChangeShapeType="1"/>
          </p:cNvSpPr>
          <p:nvPr/>
        </p:nvSpPr>
        <p:spPr bwMode="auto">
          <a:xfrm flipV="1">
            <a:off x="982663" y="2673350"/>
            <a:ext cx="922337" cy="4763"/>
          </a:xfrm>
          <a:prstGeom prst="line">
            <a:avLst/>
          </a:prstGeom>
          <a:noFill/>
          <a:ln w="50800">
            <a:solidFill>
              <a:srgbClr val="009900"/>
            </a:solidFill>
            <a:round/>
            <a:headEnd/>
            <a:tailEnd/>
          </a:ln>
        </p:spPr>
        <p:txBody>
          <a:bodyPr wrap="none" anchor="ctr"/>
          <a:lstStyle/>
          <a:p>
            <a:endParaRPr lang="en-US"/>
          </a:p>
        </p:txBody>
      </p:sp>
      <p:sp>
        <p:nvSpPr>
          <p:cNvPr id="19469" name="Line 21"/>
          <p:cNvSpPr>
            <a:spLocks noChangeShapeType="1"/>
          </p:cNvSpPr>
          <p:nvPr/>
        </p:nvSpPr>
        <p:spPr bwMode="auto">
          <a:xfrm>
            <a:off x="3249613" y="1244600"/>
            <a:ext cx="450850" cy="1871663"/>
          </a:xfrm>
          <a:prstGeom prst="line">
            <a:avLst/>
          </a:prstGeom>
          <a:noFill/>
          <a:ln w="50800">
            <a:solidFill>
              <a:srgbClr val="009900"/>
            </a:solidFill>
            <a:round/>
            <a:headEnd/>
            <a:tailEnd/>
          </a:ln>
        </p:spPr>
        <p:txBody>
          <a:bodyPr wrap="none" anchor="ctr"/>
          <a:lstStyle/>
          <a:p>
            <a:endParaRPr lang="en-US"/>
          </a:p>
        </p:txBody>
      </p:sp>
      <p:sp>
        <p:nvSpPr>
          <p:cNvPr id="19470" name="Rectangle 23"/>
          <p:cNvSpPr>
            <a:spLocks noChangeArrowheads="1"/>
          </p:cNvSpPr>
          <p:nvPr/>
        </p:nvSpPr>
        <p:spPr bwMode="auto">
          <a:xfrm>
            <a:off x="2916238" y="3552825"/>
            <a:ext cx="2927350" cy="333375"/>
          </a:xfrm>
          <a:prstGeom prst="rect">
            <a:avLst/>
          </a:prstGeom>
          <a:noFill/>
          <a:ln w="12700">
            <a:noFill/>
            <a:miter lim="800000"/>
            <a:headEnd/>
            <a:tailEnd/>
          </a:ln>
        </p:spPr>
        <p:txBody>
          <a:bodyPr lIns="90488" tIns="44450" rIns="90488" bIns="44450">
            <a:spAutoFit/>
          </a:bodyPr>
          <a:lstStyle/>
          <a:p>
            <a:pPr algn="ctr" eaLnBrk="0" hangingPunct="0"/>
            <a:r>
              <a:rPr lang="en-US" sz="1600" b="1">
                <a:latin typeface="Verdana" pitchFamily="34" charset="0"/>
              </a:rPr>
              <a:t>Investment Demand</a:t>
            </a:r>
          </a:p>
        </p:txBody>
      </p:sp>
      <p:sp>
        <p:nvSpPr>
          <p:cNvPr id="501784" name="Rectangle 24"/>
          <p:cNvSpPr>
            <a:spLocks noChangeArrowheads="1"/>
          </p:cNvSpPr>
          <p:nvPr/>
        </p:nvSpPr>
        <p:spPr bwMode="auto">
          <a:xfrm>
            <a:off x="2251075" y="1066800"/>
            <a:ext cx="763588" cy="2530475"/>
          </a:xfrm>
          <a:prstGeom prst="rect">
            <a:avLst/>
          </a:prstGeom>
          <a:noFill/>
          <a:ln w="12700">
            <a:noFill/>
            <a:miter lim="800000"/>
            <a:headEnd/>
            <a:tailEnd/>
          </a:ln>
          <a:effectLst/>
        </p:spPr>
        <p:txBody>
          <a:bodyPr lIns="90488" tIns="44450" rIns="90488" bIns="44450">
            <a:spAutoFit/>
          </a:bodyPr>
          <a:lstStyle/>
          <a:p>
            <a:pPr eaLnBrk="0" fontAlgn="auto" hangingPunct="0">
              <a:lnSpc>
                <a:spcPct val="125000"/>
              </a:lnSpc>
              <a:spcBef>
                <a:spcPts val="0"/>
              </a:spcBef>
              <a:spcAft>
                <a:spcPts val="0"/>
              </a:spcAft>
              <a:defRPr/>
            </a:pPr>
            <a:r>
              <a:rPr lang="en-US" sz="1600" b="1">
                <a:solidFill>
                  <a:schemeClr val="bg1"/>
                </a:solidFill>
                <a:latin typeface="Verdana" pitchFamily="34" charset="0"/>
                <a:cs typeface="+mn-cs"/>
              </a:rPr>
              <a:t>  </a:t>
            </a:r>
            <a:r>
              <a:rPr lang="en-US" sz="1600" b="1">
                <a:latin typeface="Verdana" pitchFamily="34" charset="0"/>
                <a:cs typeface="+mn-cs"/>
              </a:rPr>
              <a:t>7</a:t>
            </a:r>
            <a:r>
              <a:rPr lang="en-US" sz="1400" b="1">
                <a:latin typeface="Verdana" pitchFamily="34" charset="0"/>
                <a:cs typeface="+mn-cs"/>
              </a:rPr>
              <a:t>%</a:t>
            </a:r>
            <a:endParaRPr lang="en-US" sz="1600" b="1">
              <a:latin typeface="Verdana" pitchFamily="34" charset="0"/>
              <a:cs typeface="+mn-cs"/>
            </a:endParaRPr>
          </a:p>
          <a:p>
            <a:pPr eaLnBrk="0" fontAlgn="auto" hangingPunct="0">
              <a:lnSpc>
                <a:spcPct val="125000"/>
              </a:lnSpc>
              <a:spcBef>
                <a:spcPts val="0"/>
              </a:spcBef>
              <a:spcAft>
                <a:spcPts val="0"/>
              </a:spcAft>
              <a:defRPr/>
            </a:pPr>
            <a:endParaRPr lang="en-US" sz="1600" b="1">
              <a:latin typeface="Verdana" pitchFamily="34" charset="0"/>
              <a:cs typeface="+mn-cs"/>
            </a:endParaRPr>
          </a:p>
          <a:p>
            <a:pPr eaLnBrk="0" fontAlgn="auto" hangingPunct="0">
              <a:lnSpc>
                <a:spcPct val="125000"/>
              </a:lnSpc>
              <a:spcBef>
                <a:spcPts val="0"/>
              </a:spcBef>
              <a:spcAft>
                <a:spcPts val="0"/>
              </a:spcAft>
              <a:defRPr/>
            </a:pPr>
            <a:r>
              <a:rPr lang="en-US" sz="1600" b="1">
                <a:latin typeface="Verdana" pitchFamily="34" charset="0"/>
                <a:cs typeface="+mn-cs"/>
              </a:rPr>
              <a:t>  </a:t>
            </a:r>
            <a:r>
              <a:rPr lang="en-US" b="1">
                <a:solidFill>
                  <a:srgbClr val="009900"/>
                </a:solidFill>
                <a:effectLst>
                  <a:outerShdw blurRad="38100" dist="38100" dir="2700000" algn="tl">
                    <a:srgbClr val="000000"/>
                  </a:outerShdw>
                </a:effectLst>
                <a:latin typeface="Verdana" pitchFamily="34" charset="0"/>
                <a:cs typeface="+mn-cs"/>
              </a:rPr>
              <a:t>5</a:t>
            </a:r>
            <a:r>
              <a:rPr lang="en-US" sz="1400" b="1">
                <a:solidFill>
                  <a:srgbClr val="009900"/>
                </a:solidFill>
                <a:effectLst>
                  <a:outerShdw blurRad="38100" dist="38100" dir="2700000" algn="tl">
                    <a:srgbClr val="000000"/>
                  </a:outerShdw>
                </a:effectLst>
                <a:latin typeface="Verdana" pitchFamily="34" charset="0"/>
                <a:cs typeface="+mn-cs"/>
              </a:rPr>
              <a:t>%</a:t>
            </a:r>
          </a:p>
          <a:p>
            <a:pPr eaLnBrk="0" fontAlgn="auto" hangingPunct="0">
              <a:lnSpc>
                <a:spcPct val="125000"/>
              </a:lnSpc>
              <a:spcBef>
                <a:spcPts val="0"/>
              </a:spcBef>
              <a:spcAft>
                <a:spcPts val="0"/>
              </a:spcAft>
              <a:defRPr/>
            </a:pPr>
            <a:endParaRPr lang="en-US" b="1">
              <a:solidFill>
                <a:srgbClr val="009900"/>
              </a:solidFill>
              <a:latin typeface="Verdana" pitchFamily="34" charset="0"/>
              <a:cs typeface="+mn-cs"/>
            </a:endParaRPr>
          </a:p>
          <a:p>
            <a:pPr eaLnBrk="0" fontAlgn="auto" hangingPunct="0">
              <a:lnSpc>
                <a:spcPct val="125000"/>
              </a:lnSpc>
              <a:spcBef>
                <a:spcPts val="0"/>
              </a:spcBef>
              <a:spcAft>
                <a:spcPts val="0"/>
              </a:spcAft>
              <a:defRPr/>
            </a:pPr>
            <a:r>
              <a:rPr lang="en-US" b="1">
                <a:latin typeface="Verdana" pitchFamily="34" charset="0"/>
                <a:cs typeface="+mn-cs"/>
              </a:rPr>
              <a:t>  </a:t>
            </a:r>
            <a:r>
              <a:rPr lang="en-US" b="1">
                <a:solidFill>
                  <a:srgbClr val="009900"/>
                </a:solidFill>
                <a:effectLst>
                  <a:outerShdw blurRad="38100" dist="38100" dir="2700000" algn="tl">
                    <a:srgbClr val="000000"/>
                  </a:outerShdw>
                </a:effectLst>
                <a:latin typeface="Verdana" pitchFamily="34" charset="0"/>
                <a:cs typeface="+mn-cs"/>
              </a:rPr>
              <a:t>1</a:t>
            </a:r>
            <a:r>
              <a:rPr lang="en-US" sz="1400" b="1">
                <a:solidFill>
                  <a:srgbClr val="009900"/>
                </a:solidFill>
                <a:effectLst>
                  <a:outerShdw blurRad="38100" dist="38100" dir="2700000" algn="tl">
                    <a:srgbClr val="000000"/>
                  </a:outerShdw>
                </a:effectLst>
                <a:latin typeface="Verdana" pitchFamily="34" charset="0"/>
                <a:cs typeface="+mn-cs"/>
              </a:rPr>
              <a:t>%</a:t>
            </a:r>
            <a:endParaRPr lang="en-US" b="1">
              <a:solidFill>
                <a:srgbClr val="009900"/>
              </a:solidFill>
              <a:effectLst>
                <a:outerShdw blurRad="38100" dist="38100" dir="2700000" algn="tl">
                  <a:srgbClr val="000000"/>
                </a:outerShdw>
              </a:effectLst>
              <a:latin typeface="Verdana" pitchFamily="34" charset="0"/>
              <a:cs typeface="+mn-cs"/>
            </a:endParaRPr>
          </a:p>
          <a:p>
            <a:pPr eaLnBrk="0" fontAlgn="auto" hangingPunct="0">
              <a:lnSpc>
                <a:spcPct val="125000"/>
              </a:lnSpc>
              <a:spcBef>
                <a:spcPts val="0"/>
              </a:spcBef>
              <a:spcAft>
                <a:spcPts val="0"/>
              </a:spcAft>
              <a:defRPr/>
            </a:pPr>
            <a:endParaRPr lang="en-US" sz="800" b="1">
              <a:solidFill>
                <a:srgbClr val="009900"/>
              </a:solidFill>
              <a:latin typeface="Verdana" pitchFamily="34" charset="0"/>
              <a:cs typeface="+mn-cs"/>
            </a:endParaRPr>
          </a:p>
          <a:p>
            <a:pPr eaLnBrk="0" fontAlgn="auto" hangingPunct="0">
              <a:lnSpc>
                <a:spcPct val="125000"/>
              </a:lnSpc>
              <a:spcBef>
                <a:spcPts val="0"/>
              </a:spcBef>
              <a:spcAft>
                <a:spcPts val="0"/>
              </a:spcAft>
              <a:defRPr/>
            </a:pPr>
            <a:endParaRPr lang="en-US" sz="800" b="1">
              <a:latin typeface="Verdana" pitchFamily="34" charset="0"/>
              <a:cs typeface="+mn-cs"/>
            </a:endParaRPr>
          </a:p>
          <a:p>
            <a:pPr eaLnBrk="0" fontAlgn="auto" hangingPunct="0">
              <a:lnSpc>
                <a:spcPct val="125000"/>
              </a:lnSpc>
              <a:spcBef>
                <a:spcPts val="0"/>
              </a:spcBef>
              <a:spcAft>
                <a:spcPts val="0"/>
              </a:spcAft>
              <a:defRPr/>
            </a:pPr>
            <a:endParaRPr lang="en-US" sz="800" b="1">
              <a:latin typeface="Verdana" pitchFamily="34" charset="0"/>
              <a:cs typeface="+mn-cs"/>
            </a:endParaRPr>
          </a:p>
          <a:p>
            <a:pPr eaLnBrk="0" fontAlgn="auto" hangingPunct="0">
              <a:lnSpc>
                <a:spcPct val="125000"/>
              </a:lnSpc>
              <a:spcBef>
                <a:spcPts val="0"/>
              </a:spcBef>
              <a:spcAft>
                <a:spcPts val="0"/>
              </a:spcAft>
              <a:defRPr/>
            </a:pPr>
            <a:r>
              <a:rPr lang="en-US" b="1">
                <a:latin typeface="Verdana" pitchFamily="34" charset="0"/>
                <a:cs typeface="+mn-cs"/>
              </a:rPr>
              <a:t>     0</a:t>
            </a:r>
          </a:p>
        </p:txBody>
      </p:sp>
      <p:sp>
        <p:nvSpPr>
          <p:cNvPr id="501785" name="Rectangle 25"/>
          <p:cNvSpPr>
            <a:spLocks noChangeArrowheads="1"/>
          </p:cNvSpPr>
          <p:nvPr/>
        </p:nvSpPr>
        <p:spPr bwMode="auto">
          <a:xfrm>
            <a:off x="406400" y="3419475"/>
            <a:ext cx="1865313" cy="363538"/>
          </a:xfrm>
          <a:prstGeom prst="rect">
            <a:avLst/>
          </a:prstGeom>
          <a:noFill/>
          <a:ln w="12700">
            <a:noFill/>
            <a:miter lim="800000"/>
            <a:headEnd/>
            <a:tailEnd/>
          </a:ln>
          <a:effectLst/>
        </p:spPr>
        <p:txBody>
          <a:bodyPr wrap="none" lIns="90488" tIns="44450" rIns="90488" bIns="44450">
            <a:spAutoFit/>
          </a:bodyPr>
          <a:lstStyle/>
          <a:p>
            <a:pPr algn="ctr" eaLnBrk="0" fontAlgn="auto" hangingPunct="0">
              <a:spcBef>
                <a:spcPts val="0"/>
              </a:spcBef>
              <a:spcAft>
                <a:spcPts val="0"/>
              </a:spcAft>
              <a:defRPr/>
            </a:pPr>
            <a:r>
              <a:rPr lang="en-US" sz="1600" b="1">
                <a:effectLst>
                  <a:outerShdw blurRad="38100" dist="38100" dir="2700000" algn="tl">
                    <a:srgbClr val="FFFFFF"/>
                  </a:outerShdw>
                </a:effectLst>
                <a:latin typeface="Verdana" pitchFamily="34" charset="0"/>
                <a:cs typeface="+mn-cs"/>
              </a:rPr>
              <a:t>Money Market</a:t>
            </a:r>
            <a:r>
              <a:rPr lang="en-US" b="1">
                <a:latin typeface="Verdana" pitchFamily="34" charset="0"/>
                <a:cs typeface="+mn-cs"/>
              </a:rPr>
              <a:t> </a:t>
            </a:r>
          </a:p>
        </p:txBody>
      </p:sp>
      <p:sp>
        <p:nvSpPr>
          <p:cNvPr id="501786" name="Rectangle 26"/>
          <p:cNvSpPr>
            <a:spLocks noChangeArrowheads="1"/>
          </p:cNvSpPr>
          <p:nvPr/>
        </p:nvSpPr>
        <p:spPr bwMode="auto">
          <a:xfrm>
            <a:off x="3124200" y="3276600"/>
            <a:ext cx="1547813" cy="333375"/>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sz="1400" b="1">
                <a:solidFill>
                  <a:srgbClr val="009900"/>
                </a:solidFill>
                <a:effectLst>
                  <a:outerShdw blurRad="38100" dist="38100" dir="2700000" algn="tl">
                    <a:srgbClr val="000000"/>
                  </a:outerShdw>
                </a:effectLst>
                <a:latin typeface="Verdana" pitchFamily="34" charset="0"/>
                <a:cs typeface="+mn-cs"/>
              </a:rPr>
              <a:t>QID</a:t>
            </a:r>
            <a:r>
              <a:rPr lang="en-US" sz="1200" b="1">
                <a:solidFill>
                  <a:srgbClr val="009900"/>
                </a:solidFill>
                <a:effectLst>
                  <a:outerShdw blurRad="38100" dist="38100" dir="2700000" algn="tl">
                    <a:srgbClr val="000000"/>
                  </a:outerShdw>
                </a:effectLst>
                <a:latin typeface="Verdana" pitchFamily="34" charset="0"/>
                <a:cs typeface="+mn-cs"/>
              </a:rPr>
              <a:t>1</a:t>
            </a:r>
            <a:r>
              <a:rPr lang="en-US" sz="1600" b="1">
                <a:solidFill>
                  <a:srgbClr val="FF0000"/>
                </a:solidFill>
                <a:latin typeface="Verdana" pitchFamily="34" charset="0"/>
                <a:cs typeface="+mn-cs"/>
              </a:rPr>
              <a:t> </a:t>
            </a:r>
            <a:r>
              <a:rPr lang="en-US" sz="1600" b="1">
                <a:latin typeface="Verdana" pitchFamily="34" charset="0"/>
                <a:cs typeface="+mn-cs"/>
              </a:rPr>
              <a:t> </a:t>
            </a:r>
            <a:r>
              <a:rPr lang="en-US" sz="1400" b="1">
                <a:effectLst>
                  <a:outerShdw blurRad="38100" dist="38100" dir="2700000" algn="tl">
                    <a:srgbClr val="FFFFFF"/>
                  </a:outerShdw>
                </a:effectLst>
                <a:latin typeface="Verdana" pitchFamily="34" charset="0"/>
                <a:cs typeface="+mn-cs"/>
              </a:rPr>
              <a:t>QID</a:t>
            </a:r>
            <a:r>
              <a:rPr lang="en-US" sz="1200" b="1">
                <a:effectLst>
                  <a:outerShdw blurRad="38100" dist="38100" dir="2700000" algn="tl">
                    <a:srgbClr val="FFFFFF"/>
                  </a:outerShdw>
                </a:effectLst>
                <a:latin typeface="Verdana" pitchFamily="34" charset="0"/>
                <a:cs typeface="+mn-cs"/>
              </a:rPr>
              <a:t>2</a:t>
            </a:r>
            <a:r>
              <a:rPr lang="en-US" sz="1600" b="1">
                <a:effectLst>
                  <a:outerShdw blurRad="38100" dist="38100" dir="2700000" algn="tl">
                    <a:srgbClr val="FFFFFF"/>
                  </a:outerShdw>
                </a:effectLst>
                <a:latin typeface="Verdana" pitchFamily="34" charset="0"/>
                <a:cs typeface="+mn-cs"/>
              </a:rPr>
              <a:t> </a:t>
            </a:r>
          </a:p>
        </p:txBody>
      </p:sp>
      <p:sp>
        <p:nvSpPr>
          <p:cNvPr id="19474" name="Rectangle 27"/>
          <p:cNvSpPr>
            <a:spLocks noChangeArrowheads="1"/>
          </p:cNvSpPr>
          <p:nvPr/>
        </p:nvSpPr>
        <p:spPr bwMode="auto">
          <a:xfrm>
            <a:off x="7770813" y="1427163"/>
            <a:ext cx="935037" cy="333375"/>
          </a:xfrm>
          <a:prstGeom prst="rect">
            <a:avLst/>
          </a:prstGeom>
          <a:noFill/>
          <a:ln w="12700">
            <a:noFill/>
            <a:miter lim="800000"/>
            <a:headEnd/>
            <a:tailEnd/>
          </a:ln>
        </p:spPr>
        <p:txBody>
          <a:bodyPr lIns="90488" tIns="44450" rIns="90488" bIns="44450">
            <a:spAutoFit/>
          </a:bodyPr>
          <a:lstStyle/>
          <a:p>
            <a:pPr eaLnBrk="0" hangingPunct="0"/>
            <a:r>
              <a:rPr lang="en-US" sz="1600" b="1">
                <a:latin typeface="Verdana" pitchFamily="34" charset="0"/>
              </a:rPr>
              <a:t>SRAS</a:t>
            </a:r>
          </a:p>
        </p:txBody>
      </p:sp>
      <p:sp>
        <p:nvSpPr>
          <p:cNvPr id="501788" name="Rectangle 28"/>
          <p:cNvSpPr>
            <a:spLocks noChangeArrowheads="1"/>
          </p:cNvSpPr>
          <p:nvPr/>
        </p:nvSpPr>
        <p:spPr bwMode="auto">
          <a:xfrm>
            <a:off x="5940425" y="1590675"/>
            <a:ext cx="657225" cy="363538"/>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solidFill>
                  <a:srgbClr val="FF3300"/>
                </a:solidFill>
                <a:effectLst>
                  <a:outerShdw blurRad="38100" dist="38100" dir="2700000" algn="tl">
                    <a:srgbClr val="000000"/>
                  </a:outerShdw>
                </a:effectLst>
                <a:latin typeface="Verdana" pitchFamily="34" charset="0"/>
                <a:cs typeface="+mn-cs"/>
              </a:rPr>
              <a:t>AD</a:t>
            </a:r>
            <a:r>
              <a:rPr lang="en-US" b="1" baseline="-25000">
                <a:solidFill>
                  <a:srgbClr val="FF3300"/>
                </a:solidFill>
                <a:effectLst>
                  <a:outerShdw blurRad="38100" dist="38100" dir="2700000" algn="tl">
                    <a:srgbClr val="000000"/>
                  </a:outerShdw>
                </a:effectLst>
                <a:latin typeface="Verdana" pitchFamily="34" charset="0"/>
                <a:cs typeface="+mn-cs"/>
              </a:rPr>
              <a:t>1</a:t>
            </a:r>
          </a:p>
        </p:txBody>
      </p:sp>
      <p:sp>
        <p:nvSpPr>
          <p:cNvPr id="501789" name="Rectangle 29"/>
          <p:cNvSpPr>
            <a:spLocks noChangeArrowheads="1"/>
          </p:cNvSpPr>
          <p:nvPr/>
        </p:nvSpPr>
        <p:spPr bwMode="auto">
          <a:xfrm>
            <a:off x="5522913" y="2600325"/>
            <a:ext cx="495300" cy="363538"/>
          </a:xfrm>
          <a:prstGeom prst="rect">
            <a:avLst/>
          </a:prstGeom>
          <a:noFill/>
          <a:ln w="12700">
            <a:noFill/>
            <a:miter lim="800000"/>
            <a:headEnd/>
            <a:tailEnd/>
          </a:ln>
          <a:effectLst/>
        </p:spPr>
        <p:txBody>
          <a:bodyPr wrap="none" lIns="90488" tIns="44450" rIns="90488" bIns="44450">
            <a:spAutoFit/>
          </a:bodyPr>
          <a:lstStyle/>
          <a:p>
            <a:pPr algn="r" eaLnBrk="0" fontAlgn="auto" hangingPunct="0">
              <a:spcBef>
                <a:spcPts val="0"/>
              </a:spcBef>
              <a:spcAft>
                <a:spcPts val="0"/>
              </a:spcAft>
              <a:defRPr/>
            </a:pPr>
            <a:r>
              <a:rPr lang="en-US" b="1">
                <a:effectLst>
                  <a:outerShdw blurRad="38100" dist="38100" dir="2700000" algn="tl">
                    <a:srgbClr val="FFFFFF"/>
                  </a:outerShdw>
                </a:effectLst>
                <a:latin typeface="Verdana" pitchFamily="34" charset="0"/>
                <a:cs typeface="+mn-cs"/>
              </a:rPr>
              <a:t>PL</a:t>
            </a:r>
            <a:endParaRPr lang="en-US" sz="2000" b="1" baseline="-25000">
              <a:effectLst>
                <a:outerShdw blurRad="38100" dist="38100" dir="2700000" algn="tl">
                  <a:srgbClr val="FFFFFF"/>
                </a:outerShdw>
              </a:effectLst>
              <a:latin typeface="Verdana" pitchFamily="34" charset="0"/>
              <a:cs typeface="+mn-cs"/>
            </a:endParaRPr>
          </a:p>
        </p:txBody>
      </p:sp>
      <p:sp>
        <p:nvSpPr>
          <p:cNvPr id="501790" name="Rectangle 30"/>
          <p:cNvSpPr>
            <a:spLocks noChangeArrowheads="1"/>
          </p:cNvSpPr>
          <p:nvPr/>
        </p:nvSpPr>
        <p:spPr bwMode="auto">
          <a:xfrm>
            <a:off x="-92075" y="1066800"/>
            <a:ext cx="609600" cy="2416175"/>
          </a:xfrm>
          <a:prstGeom prst="rect">
            <a:avLst/>
          </a:prstGeom>
          <a:noFill/>
          <a:ln w="12700">
            <a:noFill/>
            <a:miter lim="800000"/>
            <a:headEnd/>
            <a:tailEnd/>
          </a:ln>
          <a:effectLst/>
        </p:spPr>
        <p:txBody>
          <a:bodyPr lIns="90488" tIns="44450" rIns="90488" bIns="44450">
            <a:spAutoFit/>
          </a:bodyPr>
          <a:lstStyle/>
          <a:p>
            <a:pPr eaLnBrk="0" fontAlgn="auto" hangingPunct="0">
              <a:lnSpc>
                <a:spcPct val="125000"/>
              </a:lnSpc>
              <a:spcBef>
                <a:spcPts val="0"/>
              </a:spcBef>
              <a:spcAft>
                <a:spcPts val="0"/>
              </a:spcAft>
              <a:defRPr/>
            </a:pPr>
            <a:r>
              <a:rPr lang="en-US" sz="1600" b="1" dirty="0">
                <a:latin typeface="Verdana" pitchFamily="34" charset="0"/>
                <a:cs typeface="+mn-cs"/>
              </a:rPr>
              <a:t>7%</a:t>
            </a:r>
          </a:p>
          <a:p>
            <a:pPr eaLnBrk="0" fontAlgn="auto" hangingPunct="0">
              <a:lnSpc>
                <a:spcPct val="125000"/>
              </a:lnSpc>
              <a:spcBef>
                <a:spcPts val="0"/>
              </a:spcBef>
              <a:spcAft>
                <a:spcPts val="0"/>
              </a:spcAft>
              <a:defRPr/>
            </a:pPr>
            <a:endParaRPr lang="en-US" sz="1600" b="1" dirty="0">
              <a:latin typeface="Verdana" pitchFamily="34" charset="0"/>
              <a:cs typeface="+mn-cs"/>
            </a:endParaRPr>
          </a:p>
          <a:p>
            <a:pPr eaLnBrk="0" fontAlgn="auto" hangingPunct="0">
              <a:lnSpc>
                <a:spcPct val="125000"/>
              </a:lnSpc>
              <a:spcBef>
                <a:spcPts val="0"/>
              </a:spcBef>
              <a:spcAft>
                <a:spcPts val="0"/>
              </a:spcAft>
              <a:defRPr/>
            </a:pPr>
            <a:r>
              <a:rPr lang="en-US" b="1" dirty="0">
                <a:solidFill>
                  <a:srgbClr val="009900"/>
                </a:solidFill>
                <a:effectLst>
                  <a:outerShdw blurRad="38100" dist="38100" dir="2700000" algn="tl">
                    <a:srgbClr val="000000"/>
                  </a:outerShdw>
                </a:effectLst>
                <a:latin typeface="Verdana" pitchFamily="34" charset="0"/>
                <a:cs typeface="+mn-cs"/>
              </a:rPr>
              <a:t>5</a:t>
            </a:r>
            <a:r>
              <a:rPr lang="en-US" sz="1400" b="1" dirty="0">
                <a:solidFill>
                  <a:srgbClr val="009900"/>
                </a:solidFill>
                <a:effectLst>
                  <a:outerShdw blurRad="38100" dist="38100" dir="2700000" algn="tl">
                    <a:srgbClr val="000000"/>
                  </a:outerShdw>
                </a:effectLst>
                <a:latin typeface="Verdana" pitchFamily="34" charset="0"/>
                <a:cs typeface="+mn-cs"/>
              </a:rPr>
              <a:t>%</a:t>
            </a:r>
            <a:endParaRPr lang="en-US" b="1" dirty="0">
              <a:solidFill>
                <a:srgbClr val="009900"/>
              </a:solidFill>
              <a:effectLst>
                <a:outerShdw blurRad="38100" dist="38100" dir="2700000" algn="tl">
                  <a:srgbClr val="000000"/>
                </a:outerShdw>
              </a:effectLst>
              <a:latin typeface="Verdana" pitchFamily="34" charset="0"/>
              <a:cs typeface="+mn-cs"/>
            </a:endParaRPr>
          </a:p>
          <a:p>
            <a:pPr eaLnBrk="0" fontAlgn="auto" hangingPunct="0">
              <a:lnSpc>
                <a:spcPct val="125000"/>
              </a:lnSpc>
              <a:spcBef>
                <a:spcPts val="0"/>
              </a:spcBef>
              <a:spcAft>
                <a:spcPts val="0"/>
              </a:spcAft>
              <a:defRPr/>
            </a:pPr>
            <a:endParaRPr lang="en-US" b="1" dirty="0">
              <a:solidFill>
                <a:srgbClr val="009900"/>
              </a:solidFill>
              <a:latin typeface="Verdana" pitchFamily="34" charset="0"/>
              <a:cs typeface="+mn-cs"/>
            </a:endParaRPr>
          </a:p>
          <a:p>
            <a:pPr eaLnBrk="0" fontAlgn="auto" hangingPunct="0">
              <a:lnSpc>
                <a:spcPct val="125000"/>
              </a:lnSpc>
              <a:spcBef>
                <a:spcPts val="0"/>
              </a:spcBef>
              <a:spcAft>
                <a:spcPts val="0"/>
              </a:spcAft>
              <a:defRPr/>
            </a:pPr>
            <a:r>
              <a:rPr lang="en-US" b="1" dirty="0">
                <a:solidFill>
                  <a:srgbClr val="009900"/>
                </a:solidFill>
                <a:effectLst>
                  <a:outerShdw blurRad="38100" dist="38100" dir="2700000" algn="tl">
                    <a:srgbClr val="000000"/>
                  </a:outerShdw>
                </a:effectLst>
                <a:latin typeface="Verdana" pitchFamily="34" charset="0"/>
                <a:cs typeface="+mn-cs"/>
              </a:rPr>
              <a:t>1</a:t>
            </a:r>
            <a:r>
              <a:rPr lang="en-US" sz="1400" b="1" dirty="0">
                <a:solidFill>
                  <a:srgbClr val="009900"/>
                </a:solidFill>
                <a:effectLst>
                  <a:outerShdw blurRad="38100" dist="38100" dir="2700000" algn="tl">
                    <a:srgbClr val="000000"/>
                  </a:outerShdw>
                </a:effectLst>
                <a:latin typeface="Verdana" pitchFamily="34" charset="0"/>
                <a:cs typeface="+mn-cs"/>
              </a:rPr>
              <a:t>%</a:t>
            </a:r>
            <a:endParaRPr lang="en-US" b="1" dirty="0">
              <a:solidFill>
                <a:srgbClr val="009900"/>
              </a:solidFill>
              <a:effectLst>
                <a:outerShdw blurRad="38100" dist="38100" dir="2700000" algn="tl">
                  <a:srgbClr val="000000"/>
                </a:outerShdw>
              </a:effectLst>
              <a:latin typeface="Verdana" pitchFamily="34" charset="0"/>
              <a:cs typeface="+mn-cs"/>
            </a:endParaRPr>
          </a:p>
          <a:p>
            <a:pPr eaLnBrk="0" fontAlgn="auto" hangingPunct="0">
              <a:lnSpc>
                <a:spcPct val="125000"/>
              </a:lnSpc>
              <a:spcBef>
                <a:spcPts val="0"/>
              </a:spcBef>
              <a:spcAft>
                <a:spcPts val="0"/>
              </a:spcAft>
              <a:defRPr/>
            </a:pPr>
            <a:endParaRPr lang="en-US" b="1" dirty="0">
              <a:latin typeface="Verdana" pitchFamily="34" charset="0"/>
              <a:cs typeface="+mn-cs"/>
            </a:endParaRPr>
          </a:p>
          <a:p>
            <a:pPr eaLnBrk="0" fontAlgn="auto" hangingPunct="0">
              <a:lnSpc>
                <a:spcPct val="125000"/>
              </a:lnSpc>
              <a:spcBef>
                <a:spcPts val="0"/>
              </a:spcBef>
              <a:spcAft>
                <a:spcPts val="0"/>
              </a:spcAft>
              <a:defRPr/>
            </a:pPr>
            <a:r>
              <a:rPr lang="en-US" b="1" dirty="0">
                <a:latin typeface="Verdana" pitchFamily="34" charset="0"/>
                <a:cs typeface="+mn-cs"/>
              </a:rPr>
              <a:t>  0</a:t>
            </a:r>
          </a:p>
        </p:txBody>
      </p:sp>
      <p:sp>
        <p:nvSpPr>
          <p:cNvPr id="19478" name="Line 31"/>
          <p:cNvSpPr>
            <a:spLocks noChangeShapeType="1"/>
          </p:cNvSpPr>
          <p:nvPr/>
        </p:nvSpPr>
        <p:spPr bwMode="auto">
          <a:xfrm>
            <a:off x="1905000" y="889000"/>
            <a:ext cx="0" cy="2405063"/>
          </a:xfrm>
          <a:prstGeom prst="line">
            <a:avLst/>
          </a:prstGeom>
          <a:noFill/>
          <a:ln w="50800">
            <a:solidFill>
              <a:srgbClr val="009900"/>
            </a:solidFill>
            <a:round/>
            <a:headEnd/>
            <a:tailEnd/>
          </a:ln>
        </p:spPr>
        <p:txBody>
          <a:bodyPr wrap="none" anchor="ctr"/>
          <a:lstStyle/>
          <a:p>
            <a:endParaRPr lang="en-US"/>
          </a:p>
        </p:txBody>
      </p:sp>
      <p:sp>
        <p:nvSpPr>
          <p:cNvPr id="501792" name="Rectangle 32"/>
          <p:cNvSpPr>
            <a:spLocks noChangeArrowheads="1"/>
          </p:cNvSpPr>
          <p:nvPr/>
        </p:nvSpPr>
        <p:spPr bwMode="auto">
          <a:xfrm>
            <a:off x="1600200" y="531813"/>
            <a:ext cx="873125" cy="458787"/>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b="1" dirty="0">
                <a:solidFill>
                  <a:srgbClr val="009900"/>
                </a:solidFill>
                <a:effectLst>
                  <a:outerShdw blurRad="38100" dist="38100" dir="2700000" algn="tl">
                    <a:srgbClr val="000000"/>
                  </a:outerShdw>
                </a:effectLst>
                <a:cs typeface="+mn-cs"/>
              </a:rPr>
              <a:t>MS</a:t>
            </a:r>
            <a:r>
              <a:rPr lang="en-US" sz="2000" b="1" dirty="0">
                <a:solidFill>
                  <a:srgbClr val="009900"/>
                </a:solidFill>
                <a:effectLst>
                  <a:outerShdw blurRad="38100" dist="38100" dir="2700000" algn="tl">
                    <a:srgbClr val="000000"/>
                  </a:outerShdw>
                </a:effectLst>
                <a:cs typeface="+mn-cs"/>
              </a:rPr>
              <a:t>2</a:t>
            </a:r>
            <a:endParaRPr lang="en-US" b="1" baseline="-25000" dirty="0">
              <a:solidFill>
                <a:srgbClr val="009900"/>
              </a:solidFill>
              <a:effectLst>
                <a:outerShdw blurRad="38100" dist="38100" dir="2700000" algn="tl">
                  <a:srgbClr val="000000"/>
                </a:outerShdw>
              </a:effectLst>
              <a:cs typeface="+mn-cs"/>
            </a:endParaRPr>
          </a:p>
        </p:txBody>
      </p:sp>
      <p:sp>
        <p:nvSpPr>
          <p:cNvPr id="19480" name="Line 33"/>
          <p:cNvSpPr>
            <a:spLocks noChangeShapeType="1"/>
          </p:cNvSpPr>
          <p:nvPr/>
        </p:nvSpPr>
        <p:spPr bwMode="auto">
          <a:xfrm flipH="1" flipV="1">
            <a:off x="2895600" y="2640013"/>
            <a:ext cx="682625" cy="0"/>
          </a:xfrm>
          <a:prstGeom prst="line">
            <a:avLst/>
          </a:prstGeom>
          <a:noFill/>
          <a:ln w="57150">
            <a:solidFill>
              <a:srgbClr val="009900"/>
            </a:solidFill>
            <a:prstDash val="dash"/>
            <a:round/>
            <a:headEnd type="stealth" w="med" len="med"/>
            <a:tailEnd/>
          </a:ln>
        </p:spPr>
        <p:txBody>
          <a:bodyPr/>
          <a:lstStyle/>
          <a:p>
            <a:endParaRPr lang="en-US"/>
          </a:p>
        </p:txBody>
      </p:sp>
      <p:sp>
        <p:nvSpPr>
          <p:cNvPr id="19481" name="Oval 34"/>
          <p:cNvSpPr>
            <a:spLocks noChangeArrowheads="1"/>
          </p:cNvSpPr>
          <p:nvPr/>
        </p:nvSpPr>
        <p:spPr bwMode="auto">
          <a:xfrm>
            <a:off x="3500438" y="2568575"/>
            <a:ext cx="136525" cy="136525"/>
          </a:xfrm>
          <a:prstGeom prst="ellipse">
            <a:avLst/>
          </a:prstGeom>
          <a:solidFill>
            <a:srgbClr val="FAFD00"/>
          </a:solidFill>
          <a:ln w="25400">
            <a:solidFill>
              <a:schemeClr val="tx1"/>
            </a:solidFill>
            <a:round/>
            <a:headEnd/>
            <a:tailEnd/>
          </a:ln>
        </p:spPr>
        <p:txBody>
          <a:bodyPr wrap="none" anchor="ctr"/>
          <a:lstStyle/>
          <a:p>
            <a:endParaRPr lang="en-US">
              <a:latin typeface="Calibri" pitchFamily="34" charset="0"/>
            </a:endParaRPr>
          </a:p>
        </p:txBody>
      </p:sp>
      <p:sp>
        <p:nvSpPr>
          <p:cNvPr id="501795" name="Rectangle 35" descr="Papyrus"/>
          <p:cNvSpPr>
            <a:spLocks noChangeArrowheads="1"/>
          </p:cNvSpPr>
          <p:nvPr/>
        </p:nvSpPr>
        <p:spPr bwMode="auto">
          <a:xfrm>
            <a:off x="3065463" y="825500"/>
            <a:ext cx="712787" cy="401638"/>
          </a:xfrm>
          <a:prstGeom prst="rect">
            <a:avLst/>
          </a:prstGeom>
          <a:noFill/>
          <a:ln w="19050">
            <a:noFill/>
            <a:miter lim="800000"/>
            <a:headEnd/>
            <a:tailEnd/>
          </a:ln>
          <a:effectLst/>
        </p:spPr>
        <p:txBody>
          <a:bodyPr wrap="none" anchor="ctr"/>
          <a:lstStyle/>
          <a:p>
            <a:pPr algn="ctr" fontAlgn="auto">
              <a:spcBef>
                <a:spcPts val="0"/>
              </a:spcBef>
              <a:spcAft>
                <a:spcPts val="0"/>
              </a:spcAft>
              <a:defRPr/>
            </a:pPr>
            <a:r>
              <a:rPr lang="en-US" b="1">
                <a:solidFill>
                  <a:srgbClr val="009900"/>
                </a:solidFill>
                <a:effectLst>
                  <a:outerShdw blurRad="38100" dist="38100" dir="2700000" algn="tl">
                    <a:srgbClr val="000000"/>
                  </a:outerShdw>
                </a:effectLst>
                <a:latin typeface="Verdana" pitchFamily="34" charset="0"/>
                <a:cs typeface="+mn-cs"/>
              </a:rPr>
              <a:t>D</a:t>
            </a:r>
            <a:r>
              <a:rPr lang="en-US" sz="1400" b="1">
                <a:solidFill>
                  <a:srgbClr val="009900"/>
                </a:solidFill>
                <a:effectLst>
                  <a:outerShdw blurRad="38100" dist="38100" dir="2700000" algn="tl">
                    <a:srgbClr val="000000"/>
                  </a:outerShdw>
                </a:effectLst>
                <a:latin typeface="Verdana" pitchFamily="34" charset="0"/>
                <a:cs typeface="+mn-cs"/>
              </a:rPr>
              <a:t>I(K)</a:t>
            </a:r>
          </a:p>
        </p:txBody>
      </p:sp>
      <p:sp>
        <p:nvSpPr>
          <p:cNvPr id="501796" name="Rectangle 36"/>
          <p:cNvSpPr>
            <a:spLocks noChangeArrowheads="1"/>
          </p:cNvSpPr>
          <p:nvPr/>
        </p:nvSpPr>
        <p:spPr bwMode="auto">
          <a:xfrm>
            <a:off x="927100" y="604838"/>
            <a:ext cx="442913" cy="29527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MS</a:t>
            </a:r>
            <a:r>
              <a:rPr lang="en-US" sz="2000" b="1">
                <a:effectLst>
                  <a:outerShdw blurRad="38100" dist="38100" dir="2700000" algn="tl">
                    <a:srgbClr val="FFFFFF"/>
                  </a:outerShdw>
                </a:effectLst>
                <a:cs typeface="+mn-cs"/>
              </a:rPr>
              <a:t>1</a:t>
            </a:r>
            <a:endParaRPr lang="en-US" b="1">
              <a:effectLst>
                <a:outerShdw blurRad="38100" dist="38100" dir="2700000" algn="tl">
                  <a:srgbClr val="FFFFFF"/>
                </a:outerShdw>
              </a:effectLst>
              <a:cs typeface="+mn-cs"/>
            </a:endParaRPr>
          </a:p>
        </p:txBody>
      </p:sp>
      <p:sp>
        <p:nvSpPr>
          <p:cNvPr id="501797" name="Rectangle 37" descr="Papyrus"/>
          <p:cNvSpPr>
            <a:spLocks noChangeArrowheads="1"/>
          </p:cNvSpPr>
          <p:nvPr/>
        </p:nvSpPr>
        <p:spPr bwMode="auto">
          <a:xfrm>
            <a:off x="0" y="3648075"/>
            <a:ext cx="9144000" cy="1624013"/>
          </a:xfrm>
          <a:prstGeom prst="rect">
            <a:avLst/>
          </a:prstGeom>
          <a:noFill/>
          <a:ln w="12700">
            <a:noFill/>
            <a:miter lim="800000"/>
            <a:headEnd/>
            <a:tailEnd/>
          </a:ln>
          <a:effectLst/>
        </p:spPr>
        <p:txBody>
          <a:bodyPr wrap="none" anchor="ctr"/>
          <a:lstStyle/>
          <a:p>
            <a:pPr fontAlgn="auto">
              <a:spcBef>
                <a:spcPts val="0"/>
              </a:spcBef>
              <a:spcAft>
                <a:spcPts val="0"/>
              </a:spcAft>
              <a:defRPr/>
            </a:pPr>
            <a:r>
              <a:rPr lang="en-US" b="1" dirty="0">
                <a:solidFill>
                  <a:srgbClr val="009900"/>
                </a:solidFill>
                <a:effectLst>
                  <a:outerShdw blurRad="38100" dist="38100" dir="2700000" algn="tl">
                    <a:srgbClr val="000000"/>
                  </a:outerShdw>
                </a:effectLst>
                <a:latin typeface="Verdana" pitchFamily="34" charset="0"/>
                <a:cs typeface="+mn-cs"/>
              </a:rPr>
              <a:t>K</a:t>
            </a:r>
            <a:r>
              <a:rPr lang="en-US" sz="2000" b="1" dirty="0">
                <a:solidFill>
                  <a:srgbClr val="009900"/>
                </a:solidFill>
                <a:effectLst>
                  <a:outerShdw blurRad="38100" dist="38100" dir="2700000" algn="tl">
                    <a:srgbClr val="000000"/>
                  </a:outerShdw>
                </a:effectLst>
                <a:latin typeface="Verdana" pitchFamily="34" charset="0"/>
                <a:cs typeface="+mn-cs"/>
              </a:rPr>
              <a:t>eynesian view</a:t>
            </a:r>
            <a:r>
              <a:rPr lang="en-US" sz="2000" dirty="0">
                <a:solidFill>
                  <a:schemeClr val="tx2"/>
                </a:solidFill>
                <a:effectLst>
                  <a:outerShdw blurRad="38100" dist="38100" dir="2700000" algn="tl">
                    <a:srgbClr val="FFFFFF"/>
                  </a:outerShdw>
                </a:effectLst>
                <a:latin typeface="Verdana" pitchFamily="34" charset="0"/>
                <a:cs typeface="+mn-cs"/>
              </a:rPr>
              <a:t> </a:t>
            </a:r>
            <a:r>
              <a:rPr lang="en-US" sz="2000" dirty="0">
                <a:solidFill>
                  <a:srgbClr val="000000"/>
                </a:solidFill>
                <a:latin typeface="Verdana" pitchFamily="34" charset="0"/>
                <a:cs typeface="+mn-cs"/>
              </a:rPr>
              <a:t>is that</a:t>
            </a:r>
            <a:r>
              <a:rPr lang="en-US" sz="1600" dirty="0">
                <a:solidFill>
                  <a:srgbClr val="000000"/>
                </a:solidFill>
                <a:latin typeface="Verdana" pitchFamily="34" charset="0"/>
                <a:cs typeface="+mn-cs"/>
              </a:rPr>
              <a:t>  </a:t>
            </a:r>
            <a:r>
              <a:rPr lang="en-US" b="1" dirty="0">
                <a:solidFill>
                  <a:srgbClr val="009900"/>
                </a:solidFill>
                <a:effectLst>
                  <a:outerShdw blurRad="38100" dist="38100" dir="2700000" algn="tl">
                    <a:srgbClr val="000000"/>
                  </a:outerShdw>
                </a:effectLst>
                <a:latin typeface="Verdana" pitchFamily="34" charset="0"/>
                <a:cs typeface="+mn-cs"/>
              </a:rPr>
              <a:t>D</a:t>
            </a:r>
            <a:r>
              <a:rPr lang="en-US" sz="2000" b="1" dirty="0">
                <a:solidFill>
                  <a:srgbClr val="009900"/>
                </a:solidFill>
                <a:effectLst>
                  <a:outerShdw blurRad="38100" dist="38100" dir="2700000" algn="tl">
                    <a:srgbClr val="000000"/>
                  </a:outerShdw>
                </a:effectLst>
                <a:latin typeface="Verdana" pitchFamily="34" charset="0"/>
                <a:cs typeface="+mn-cs"/>
              </a:rPr>
              <a:t>M</a:t>
            </a:r>
            <a:r>
              <a:rPr lang="en-US" sz="1600" dirty="0">
                <a:solidFill>
                  <a:srgbClr val="009900"/>
                </a:solidFill>
                <a:latin typeface="Verdana" pitchFamily="34" charset="0"/>
                <a:cs typeface="+mn-cs"/>
              </a:rPr>
              <a:t> </a:t>
            </a:r>
            <a:r>
              <a:rPr lang="en-US" sz="1600" dirty="0">
                <a:solidFill>
                  <a:srgbClr val="009900"/>
                </a:solidFill>
                <a:effectLst>
                  <a:outerShdw blurRad="38100" dist="38100" dir="2700000" algn="tl">
                    <a:srgbClr val="000000"/>
                  </a:outerShdw>
                </a:effectLst>
                <a:latin typeface="Verdana" pitchFamily="34" charset="0"/>
                <a:cs typeface="+mn-cs"/>
              </a:rPr>
              <a:t>is</a:t>
            </a:r>
            <a:r>
              <a:rPr lang="en-US" sz="1600" dirty="0">
                <a:solidFill>
                  <a:srgbClr val="009900"/>
                </a:solidFill>
                <a:latin typeface="Verdana" pitchFamily="34" charset="0"/>
                <a:cs typeface="+mn-cs"/>
              </a:rPr>
              <a:t> </a:t>
            </a:r>
            <a:r>
              <a:rPr lang="en-US" sz="1600" b="1" dirty="0">
                <a:solidFill>
                  <a:srgbClr val="009900"/>
                </a:solidFill>
                <a:effectLst>
                  <a:outerShdw blurRad="38100" dist="38100" dir="2700000" algn="tl">
                    <a:srgbClr val="000000"/>
                  </a:outerShdw>
                </a:effectLst>
                <a:latin typeface="Verdana" pitchFamily="34" charset="0"/>
                <a:cs typeface="+mn-cs"/>
              </a:rPr>
              <a:t>flat</a:t>
            </a:r>
            <a:r>
              <a:rPr lang="en-US" sz="1600" b="1" dirty="0">
                <a:solidFill>
                  <a:schemeClr val="tx2"/>
                </a:solidFill>
                <a:effectLst>
                  <a:outerShdw blurRad="38100" dist="38100" dir="2700000" algn="tl">
                    <a:srgbClr val="FFFFFF"/>
                  </a:outerShdw>
                </a:effectLst>
                <a:latin typeface="Verdana" pitchFamily="34" charset="0"/>
                <a:cs typeface="+mn-cs"/>
              </a:rPr>
              <a:t> </a:t>
            </a:r>
            <a:r>
              <a:rPr lang="en-US" sz="1600" b="1" dirty="0">
                <a:solidFill>
                  <a:srgbClr val="009900"/>
                </a:solidFill>
                <a:effectLst>
                  <a:outerShdw blurRad="38100" dist="38100" dir="2700000" algn="tl">
                    <a:srgbClr val="000000"/>
                  </a:outerShdw>
                </a:effectLst>
                <a:latin typeface="Verdana" pitchFamily="34" charset="0"/>
                <a:cs typeface="+mn-cs"/>
              </a:rPr>
              <a:t>[liquidity trap during a depression]</a:t>
            </a:r>
          </a:p>
          <a:p>
            <a:pPr fontAlgn="auto">
              <a:spcBef>
                <a:spcPts val="0"/>
              </a:spcBef>
              <a:spcAft>
                <a:spcPts val="0"/>
              </a:spcAft>
              <a:defRPr/>
            </a:pPr>
            <a:r>
              <a:rPr lang="en-US" sz="1600" dirty="0">
                <a:latin typeface="Verdana" pitchFamily="34" charset="0"/>
                <a:cs typeface="+mn-cs"/>
              </a:rPr>
              <a:t>and</a:t>
            </a:r>
            <a:r>
              <a:rPr lang="en-US" sz="1600" dirty="0">
                <a:solidFill>
                  <a:schemeClr val="tx2"/>
                </a:solidFill>
                <a:latin typeface="Verdana" pitchFamily="34" charset="0"/>
                <a:cs typeface="+mn-cs"/>
              </a:rPr>
              <a:t> </a:t>
            </a:r>
            <a:r>
              <a:rPr lang="en-US" b="1" dirty="0">
                <a:solidFill>
                  <a:srgbClr val="009900"/>
                </a:solidFill>
                <a:effectLst>
                  <a:outerShdw blurRad="38100" dist="38100" dir="2700000" algn="tl">
                    <a:srgbClr val="000000">
                      <a:alpha val="43137"/>
                    </a:srgbClr>
                  </a:outerShdw>
                </a:effectLst>
                <a:latin typeface="Verdana" pitchFamily="34" charset="0"/>
                <a:cs typeface="+mn-cs"/>
              </a:rPr>
              <a:t>DI</a:t>
            </a:r>
            <a:r>
              <a:rPr lang="en-US" sz="1600" b="1" dirty="0">
                <a:solidFill>
                  <a:srgbClr val="009900"/>
                </a:solidFill>
                <a:effectLst>
                  <a:outerShdw blurRad="38100" dist="38100" dir="2700000" algn="tl">
                    <a:srgbClr val="000000">
                      <a:alpha val="43137"/>
                    </a:srgbClr>
                  </a:outerShdw>
                </a:effectLst>
                <a:latin typeface="Verdana" pitchFamily="34" charset="0"/>
                <a:cs typeface="+mn-cs"/>
              </a:rPr>
              <a:t> </a:t>
            </a:r>
            <a:r>
              <a:rPr lang="en-US" sz="1400" b="1" dirty="0">
                <a:solidFill>
                  <a:srgbClr val="009900"/>
                </a:solidFill>
                <a:effectLst>
                  <a:outerShdw blurRad="38100" dist="38100" dir="2700000" algn="tl">
                    <a:srgbClr val="000000"/>
                  </a:outerShdw>
                </a:effectLst>
                <a:latin typeface="Verdana" pitchFamily="34" charset="0"/>
                <a:cs typeface="+mn-cs"/>
              </a:rPr>
              <a:t>is </a:t>
            </a:r>
            <a:r>
              <a:rPr lang="en-US" b="1" dirty="0">
                <a:solidFill>
                  <a:srgbClr val="009900"/>
                </a:solidFill>
                <a:effectLst>
                  <a:outerShdw blurRad="38100" dist="38100" dir="2700000" algn="tl">
                    <a:srgbClr val="000000"/>
                  </a:outerShdw>
                </a:effectLst>
                <a:latin typeface="Verdana" pitchFamily="34" charset="0"/>
                <a:cs typeface="+mn-cs"/>
              </a:rPr>
              <a:t>rather</a:t>
            </a:r>
            <a:r>
              <a:rPr lang="en-US" b="1" dirty="0">
                <a:solidFill>
                  <a:srgbClr val="009900"/>
                </a:solidFill>
                <a:latin typeface="Verdana" pitchFamily="34" charset="0"/>
                <a:cs typeface="+mn-cs"/>
              </a:rPr>
              <a:t> </a:t>
            </a:r>
            <a:r>
              <a:rPr lang="en-US" b="1" dirty="0">
                <a:solidFill>
                  <a:srgbClr val="009900"/>
                </a:solidFill>
                <a:effectLst>
                  <a:outerShdw blurRad="38100" dist="38100" dir="2700000" algn="tl">
                    <a:srgbClr val="000000"/>
                  </a:outerShdw>
                </a:effectLst>
                <a:latin typeface="Verdana" pitchFamily="34" charset="0"/>
                <a:cs typeface="+mn-cs"/>
              </a:rPr>
              <a:t>steep</a:t>
            </a:r>
            <a:r>
              <a:rPr lang="en-US" sz="1600" dirty="0">
                <a:solidFill>
                  <a:schemeClr val="tx2"/>
                </a:solidFill>
                <a:latin typeface="Verdana" pitchFamily="34" charset="0"/>
                <a:cs typeface="+mn-cs"/>
              </a:rPr>
              <a:t> </a:t>
            </a:r>
            <a:r>
              <a:rPr lang="en-US" sz="1600" dirty="0">
                <a:latin typeface="Verdana" pitchFamily="34" charset="0"/>
                <a:cs typeface="+mn-cs"/>
              </a:rPr>
              <a:t>so monetary policy is  </a:t>
            </a:r>
            <a:r>
              <a:rPr lang="en-US" sz="1600" b="1" dirty="0">
                <a:solidFill>
                  <a:srgbClr val="009900"/>
                </a:solidFill>
                <a:effectLst>
                  <a:outerShdw blurRad="38100" dist="38100" dir="2700000" algn="tl">
                    <a:srgbClr val="000000"/>
                  </a:outerShdw>
                </a:effectLst>
                <a:latin typeface="Verdana" pitchFamily="34" charset="0"/>
                <a:cs typeface="+mn-cs"/>
              </a:rPr>
              <a:t>not  that strong</a:t>
            </a:r>
            <a:r>
              <a:rPr lang="en-US" sz="1600" dirty="0">
                <a:solidFill>
                  <a:schemeClr val="tx2"/>
                </a:solidFill>
                <a:latin typeface="Verdana" pitchFamily="34" charset="0"/>
                <a:cs typeface="+mn-cs"/>
              </a:rPr>
              <a:t>.</a:t>
            </a:r>
            <a:r>
              <a:rPr lang="en-US" sz="1600" dirty="0">
                <a:solidFill>
                  <a:schemeClr val="bg1"/>
                </a:solidFill>
                <a:effectLst>
                  <a:outerShdw blurRad="38100" dist="38100" dir="2700000" algn="tl">
                    <a:srgbClr val="000000"/>
                  </a:outerShdw>
                </a:effectLst>
                <a:latin typeface="Verdana" pitchFamily="34" charset="0"/>
                <a:cs typeface="+mn-cs"/>
              </a:rPr>
              <a:t> </a:t>
            </a:r>
          </a:p>
          <a:p>
            <a:pPr fontAlgn="auto">
              <a:spcBef>
                <a:spcPts val="0"/>
              </a:spcBef>
              <a:spcAft>
                <a:spcPts val="0"/>
              </a:spcAft>
              <a:defRPr/>
            </a:pPr>
            <a:r>
              <a:rPr lang="en-US" sz="2800" b="1" dirty="0">
                <a:solidFill>
                  <a:srgbClr val="009900"/>
                </a:solidFill>
                <a:effectLst>
                  <a:outerShdw blurRad="38100" dist="38100" dir="2700000" algn="tl">
                    <a:srgbClr val="000000"/>
                  </a:outerShdw>
                </a:effectLst>
                <a:latin typeface="Verdana" pitchFamily="34" charset="0"/>
                <a:cs typeface="+mn-cs"/>
              </a:rPr>
              <a:t>Fiscal policy</a:t>
            </a:r>
            <a:r>
              <a:rPr lang="en-US" sz="2800" dirty="0">
                <a:solidFill>
                  <a:srgbClr val="009900"/>
                </a:solidFill>
                <a:effectLst>
                  <a:outerShdw blurRad="38100" dist="38100" dir="2700000" algn="tl">
                    <a:srgbClr val="000000"/>
                  </a:outerShdw>
                </a:effectLst>
                <a:latin typeface="Verdana" pitchFamily="34" charset="0"/>
                <a:cs typeface="+mn-cs"/>
              </a:rPr>
              <a:t> is  “</a:t>
            </a:r>
            <a:r>
              <a:rPr lang="en-US" sz="2800" b="1" dirty="0">
                <a:solidFill>
                  <a:srgbClr val="009900"/>
                </a:solidFill>
                <a:effectLst>
                  <a:outerShdw blurRad="38100" dist="38100" dir="2700000" algn="tl">
                    <a:srgbClr val="000000"/>
                  </a:outerShdw>
                </a:effectLst>
                <a:latin typeface="Verdana" pitchFamily="34" charset="0"/>
                <a:cs typeface="+mn-cs"/>
              </a:rPr>
              <a:t>top  banana</a:t>
            </a:r>
            <a:r>
              <a:rPr lang="en-US" sz="2800" dirty="0">
                <a:solidFill>
                  <a:srgbClr val="009900"/>
                </a:solidFill>
                <a:effectLst>
                  <a:outerShdw blurRad="38100" dist="38100" dir="2700000" algn="tl">
                    <a:srgbClr val="000000"/>
                  </a:outerShdw>
                </a:effectLst>
                <a:latin typeface="Verdana" pitchFamily="34" charset="0"/>
                <a:cs typeface="+mn-cs"/>
              </a:rPr>
              <a:t>.”</a:t>
            </a:r>
          </a:p>
        </p:txBody>
      </p:sp>
      <p:pic>
        <p:nvPicPr>
          <p:cNvPr id="501798" name="Picture 38" descr="bananna"/>
          <p:cNvPicPr>
            <a:picLocks noChangeAspect="1" noChangeArrowheads="1" noCrop="1"/>
          </p:cNvPicPr>
          <p:nvPr/>
        </p:nvPicPr>
        <p:blipFill>
          <a:blip r:embed="rId6"/>
          <a:srcRect/>
          <a:stretch>
            <a:fillRect/>
          </a:stretch>
        </p:blipFill>
        <p:spPr bwMode="auto">
          <a:xfrm>
            <a:off x="7158038" y="4352925"/>
            <a:ext cx="1009650" cy="1009650"/>
          </a:xfrm>
          <a:prstGeom prst="rect">
            <a:avLst/>
          </a:prstGeom>
          <a:noFill/>
          <a:ln w="9525">
            <a:noFill/>
            <a:miter lim="800000"/>
            <a:headEnd/>
            <a:tailEnd/>
          </a:ln>
        </p:spPr>
      </p:pic>
      <p:pic>
        <p:nvPicPr>
          <p:cNvPr id="501799" name="Picture 39" descr="money $ sign shrinks &amp; grows"/>
          <p:cNvPicPr>
            <a:picLocks noChangeAspect="1" noChangeArrowheads="1" noCrop="1"/>
          </p:cNvPicPr>
          <p:nvPr/>
        </p:nvPicPr>
        <p:blipFill>
          <a:blip r:embed="rId7"/>
          <a:srcRect/>
          <a:stretch>
            <a:fillRect/>
          </a:stretch>
        </p:blipFill>
        <p:spPr bwMode="auto">
          <a:xfrm>
            <a:off x="5691188" y="5953125"/>
            <a:ext cx="530225" cy="904875"/>
          </a:xfrm>
          <a:prstGeom prst="rect">
            <a:avLst/>
          </a:prstGeom>
          <a:noFill/>
          <a:ln w="9525">
            <a:noFill/>
            <a:miter lim="800000"/>
            <a:headEnd/>
            <a:tailEnd/>
          </a:ln>
        </p:spPr>
      </p:pic>
      <p:pic>
        <p:nvPicPr>
          <p:cNvPr id="501800" name="Picture 40" descr="money $ sign shrinks &amp; grows"/>
          <p:cNvPicPr>
            <a:picLocks noChangeAspect="1" noChangeArrowheads="1" noCrop="1"/>
          </p:cNvPicPr>
          <p:nvPr/>
        </p:nvPicPr>
        <p:blipFill>
          <a:blip r:embed="rId7"/>
          <a:srcRect/>
          <a:stretch>
            <a:fillRect/>
          </a:stretch>
        </p:blipFill>
        <p:spPr bwMode="auto">
          <a:xfrm>
            <a:off x="6140450" y="5953125"/>
            <a:ext cx="530225" cy="904875"/>
          </a:xfrm>
          <a:prstGeom prst="rect">
            <a:avLst/>
          </a:prstGeom>
          <a:noFill/>
          <a:ln w="9525">
            <a:noFill/>
            <a:miter lim="800000"/>
            <a:headEnd/>
            <a:tailEnd/>
          </a:ln>
        </p:spPr>
      </p:pic>
      <p:pic>
        <p:nvPicPr>
          <p:cNvPr id="501801" name="Picture 41" descr="money $ sign shrinks &amp; grows"/>
          <p:cNvPicPr>
            <a:picLocks noChangeAspect="1" noChangeArrowheads="1" noCrop="1"/>
          </p:cNvPicPr>
          <p:nvPr/>
        </p:nvPicPr>
        <p:blipFill>
          <a:blip r:embed="rId7"/>
          <a:srcRect/>
          <a:stretch>
            <a:fillRect/>
          </a:stretch>
        </p:blipFill>
        <p:spPr bwMode="auto">
          <a:xfrm>
            <a:off x="6588125" y="5953125"/>
            <a:ext cx="530225" cy="904875"/>
          </a:xfrm>
          <a:prstGeom prst="rect">
            <a:avLst/>
          </a:prstGeom>
          <a:noFill/>
          <a:ln w="9525">
            <a:noFill/>
            <a:miter lim="800000"/>
            <a:headEnd/>
            <a:tailEnd/>
          </a:ln>
        </p:spPr>
      </p:pic>
      <p:sp>
        <p:nvSpPr>
          <p:cNvPr id="19489" name="Freeform 42"/>
          <p:cNvSpPr>
            <a:spLocks/>
          </p:cNvSpPr>
          <p:nvPr/>
        </p:nvSpPr>
        <p:spPr bwMode="auto">
          <a:xfrm>
            <a:off x="6167438" y="1914525"/>
            <a:ext cx="777875" cy="1212850"/>
          </a:xfrm>
          <a:custGeom>
            <a:avLst/>
            <a:gdLst>
              <a:gd name="T0" fmla="*/ 0 w 819"/>
              <a:gd name="T1" fmla="*/ 0 h 1463"/>
              <a:gd name="T2" fmla="*/ 2147483647 w 819"/>
              <a:gd name="T3" fmla="*/ 2147483647 h 1463"/>
              <a:gd name="T4" fmla="*/ 2147483647 w 819"/>
              <a:gd name="T5" fmla="*/ 2147483647 h 1463"/>
              <a:gd name="T6" fmla="*/ 2147483647 w 819"/>
              <a:gd name="T7" fmla="*/ 2147483647 h 1463"/>
              <a:gd name="T8" fmla="*/ 2147483647 w 819"/>
              <a:gd name="T9" fmla="*/ 2147483647 h 1463"/>
              <a:gd name="T10" fmla="*/ 2147483647 w 819"/>
              <a:gd name="T11" fmla="*/ 2147483647 h 1463"/>
              <a:gd name="T12" fmla="*/ 2147483647 w 819"/>
              <a:gd name="T13" fmla="*/ 2147483647 h 1463"/>
              <a:gd name="T14" fmla="*/ 2147483647 w 819"/>
              <a:gd name="T15" fmla="*/ 2147483647 h 1463"/>
              <a:gd name="T16" fmla="*/ 2147483647 w 819"/>
              <a:gd name="T17" fmla="*/ 2147483647 h 14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9"/>
              <a:gd name="T28" fmla="*/ 0 h 1463"/>
              <a:gd name="T29" fmla="*/ 819 w 819"/>
              <a:gd name="T30" fmla="*/ 1463 h 14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9" h="1463">
                <a:moveTo>
                  <a:pt x="0" y="0"/>
                </a:moveTo>
                <a:lnTo>
                  <a:pt x="67" y="235"/>
                </a:lnTo>
                <a:lnTo>
                  <a:pt x="146" y="459"/>
                </a:lnTo>
                <a:lnTo>
                  <a:pt x="236" y="667"/>
                </a:lnTo>
                <a:lnTo>
                  <a:pt x="335" y="862"/>
                </a:lnTo>
                <a:lnTo>
                  <a:pt x="443" y="1040"/>
                </a:lnTo>
                <a:lnTo>
                  <a:pt x="560" y="1199"/>
                </a:lnTo>
                <a:lnTo>
                  <a:pt x="686" y="1341"/>
                </a:lnTo>
                <a:lnTo>
                  <a:pt x="818" y="1462"/>
                </a:lnTo>
              </a:path>
            </a:pathLst>
          </a:custGeom>
          <a:noFill/>
          <a:ln w="76200">
            <a:solidFill>
              <a:srgbClr val="FF0000"/>
            </a:solidFill>
            <a:prstDash val="sysDot"/>
            <a:round/>
            <a:headEnd/>
            <a:tailEnd/>
          </a:ln>
        </p:spPr>
        <p:txBody>
          <a:bodyPr/>
          <a:lstStyle/>
          <a:p>
            <a:endParaRPr lang="en-US"/>
          </a:p>
        </p:txBody>
      </p:sp>
      <p:pic>
        <p:nvPicPr>
          <p:cNvPr id="501803" name="deat1916.wav">
            <a:hlinkClick r:id="" action="ppaction://media"/>
          </p:cNvPr>
          <p:cNvPicPr>
            <a:picLocks noRot="1" noChangeAspect="1" noChangeArrowheads="1"/>
          </p:cNvPicPr>
          <p:nvPr>
            <a:wavAudioFile r:embed="rId1" name="deathtag.wav"/>
          </p:nvPr>
        </p:nvPicPr>
        <p:blipFill>
          <a:blip r:embed="rId8"/>
          <a:srcRect/>
          <a:stretch>
            <a:fillRect/>
          </a:stretch>
        </p:blipFill>
        <p:spPr bwMode="auto">
          <a:xfrm>
            <a:off x="0" y="6553200"/>
            <a:ext cx="304800" cy="304800"/>
          </a:xfrm>
          <a:prstGeom prst="rect">
            <a:avLst/>
          </a:prstGeom>
          <a:noFill/>
          <a:ln w="9525">
            <a:noFill/>
            <a:miter lim="800000"/>
            <a:headEnd/>
            <a:tailEnd/>
          </a:ln>
        </p:spPr>
      </p:pic>
      <p:sp>
        <p:nvSpPr>
          <p:cNvPr id="501804" name="Rectangle 44"/>
          <p:cNvSpPr>
            <a:spLocks noChangeArrowheads="1"/>
          </p:cNvSpPr>
          <p:nvPr/>
        </p:nvSpPr>
        <p:spPr bwMode="auto">
          <a:xfrm>
            <a:off x="3797300" y="525463"/>
            <a:ext cx="3603625" cy="7334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solidFill>
                  <a:srgbClr val="FF0000"/>
                </a:solidFill>
                <a:effectLst>
                  <a:outerShdw blurRad="38100" dist="38100" dir="2700000" algn="tl">
                    <a:srgbClr val="000000"/>
                  </a:outerShdw>
                </a:effectLst>
                <a:latin typeface="Verdana" pitchFamily="34" charset="0"/>
                <a:cs typeface="+mn-cs"/>
              </a:rPr>
              <a:t>Think</a:t>
            </a:r>
          </a:p>
          <a:p>
            <a:pPr algn="ctr" fontAlgn="auto">
              <a:spcBef>
                <a:spcPts val="0"/>
              </a:spcBef>
              <a:spcAft>
                <a:spcPts val="0"/>
              </a:spcAft>
              <a:defRPr/>
            </a:pPr>
            <a:r>
              <a:rPr lang="en-US" b="1">
                <a:solidFill>
                  <a:srgbClr val="FF0000"/>
                </a:solidFill>
                <a:effectLst>
                  <a:outerShdw blurRad="38100" dist="38100" dir="2700000" algn="tl">
                    <a:srgbClr val="000000"/>
                  </a:outerShdw>
                </a:effectLst>
                <a:latin typeface="Verdana" pitchFamily="34" charset="0"/>
                <a:cs typeface="+mn-cs"/>
              </a:rPr>
              <a:t>“Great Depression”</a:t>
            </a:r>
          </a:p>
        </p:txBody>
      </p:sp>
      <p:pic>
        <p:nvPicPr>
          <p:cNvPr id="501805" name="Depr1916.wav">
            <a:hlinkClick r:id="" action="ppaction://media"/>
          </p:cNvPr>
          <p:cNvPicPr>
            <a:picLocks noRot="1" noChangeAspect="1" noChangeArrowheads="1"/>
          </p:cNvPicPr>
          <p:nvPr>
            <a:wavAudioFile r:embed="rId2" name="Depression set in.wav"/>
          </p:nvPr>
        </p:nvPicPr>
        <p:blipFill>
          <a:blip r:embed="rId9"/>
          <a:srcRect/>
          <a:stretch>
            <a:fillRect/>
          </a:stretch>
        </p:blipFill>
        <p:spPr bwMode="auto">
          <a:xfrm>
            <a:off x="331788" y="6553200"/>
            <a:ext cx="304800" cy="304800"/>
          </a:xfrm>
          <a:prstGeom prst="rect">
            <a:avLst/>
          </a:prstGeom>
          <a:noFill/>
          <a:ln w="9525">
            <a:noFill/>
            <a:miter lim="800000"/>
            <a:headEnd/>
            <a:tailEnd/>
          </a:ln>
        </p:spPr>
      </p:pic>
      <p:sp>
        <p:nvSpPr>
          <p:cNvPr id="19493" name="Line 46"/>
          <p:cNvSpPr>
            <a:spLocks noChangeShapeType="1"/>
          </p:cNvSpPr>
          <p:nvPr/>
        </p:nvSpPr>
        <p:spPr bwMode="auto">
          <a:xfrm>
            <a:off x="7888288" y="1925638"/>
            <a:ext cx="22225" cy="1341437"/>
          </a:xfrm>
          <a:prstGeom prst="line">
            <a:avLst/>
          </a:prstGeom>
          <a:noFill/>
          <a:ln w="50800">
            <a:solidFill>
              <a:schemeClr val="tx1"/>
            </a:solidFill>
            <a:round/>
            <a:headEnd/>
            <a:tailEnd/>
          </a:ln>
        </p:spPr>
        <p:txBody>
          <a:bodyPr wrap="none" anchor="ctr"/>
          <a:lstStyle/>
          <a:p>
            <a:endParaRPr lang="en-US"/>
          </a:p>
        </p:txBody>
      </p:sp>
      <p:sp>
        <p:nvSpPr>
          <p:cNvPr id="19494" name="Rectangle 47"/>
          <p:cNvSpPr>
            <a:spLocks noChangeArrowheads="1"/>
          </p:cNvSpPr>
          <p:nvPr/>
        </p:nvSpPr>
        <p:spPr bwMode="auto">
          <a:xfrm>
            <a:off x="7496175" y="1682750"/>
            <a:ext cx="752475" cy="301625"/>
          </a:xfrm>
          <a:prstGeom prst="rect">
            <a:avLst/>
          </a:prstGeom>
          <a:noFill/>
          <a:ln w="12700">
            <a:noFill/>
            <a:miter lim="800000"/>
            <a:headEnd/>
            <a:tailEnd/>
          </a:ln>
        </p:spPr>
        <p:txBody>
          <a:bodyPr lIns="90488" tIns="44450" rIns="90488" bIns="44450">
            <a:spAutoFit/>
          </a:bodyPr>
          <a:lstStyle/>
          <a:p>
            <a:pPr eaLnBrk="0" hangingPunct="0"/>
            <a:r>
              <a:rPr lang="en-US" sz="1400" b="1">
                <a:latin typeface="Verdana" pitchFamily="34" charset="0"/>
              </a:rPr>
              <a:t>LRAS</a:t>
            </a:r>
          </a:p>
        </p:txBody>
      </p:sp>
      <p:pic>
        <p:nvPicPr>
          <p:cNvPr id="19495" name="Picture 48"/>
          <p:cNvPicPr>
            <a:picLocks noChangeAspect="1" noChangeArrowheads="1" noCrop="1"/>
          </p:cNvPicPr>
          <p:nvPr/>
        </p:nvPicPr>
        <p:blipFill>
          <a:blip r:embed="rId10"/>
          <a:srcRect/>
          <a:stretch>
            <a:fillRect/>
          </a:stretch>
        </p:blipFill>
        <p:spPr bwMode="auto">
          <a:xfrm>
            <a:off x="7824788" y="2574925"/>
            <a:ext cx="155575" cy="155575"/>
          </a:xfrm>
          <a:prstGeom prst="rect">
            <a:avLst/>
          </a:prstGeom>
          <a:noFill/>
          <a:ln w="9525">
            <a:noFill/>
            <a:miter lim="800000"/>
            <a:headEnd/>
            <a:tailEnd/>
          </a:ln>
        </p:spPr>
      </p:pic>
      <p:pic>
        <p:nvPicPr>
          <p:cNvPr id="19496" name="Picture 49" descr="arrow green right 3"/>
          <p:cNvPicPr>
            <a:picLocks noChangeAspect="1" noChangeArrowheads="1" noCrop="1"/>
          </p:cNvPicPr>
          <p:nvPr/>
        </p:nvPicPr>
        <p:blipFill>
          <a:blip r:embed="rId11"/>
          <a:srcRect/>
          <a:stretch>
            <a:fillRect/>
          </a:stretch>
        </p:blipFill>
        <p:spPr bwMode="auto">
          <a:xfrm>
            <a:off x="1057275" y="2555875"/>
            <a:ext cx="920750" cy="230188"/>
          </a:xfrm>
          <a:prstGeom prst="rect">
            <a:avLst/>
          </a:prstGeom>
          <a:noFill/>
          <a:ln w="9525">
            <a:noFill/>
            <a:miter lim="800000"/>
            <a:headEnd/>
            <a:tailEnd/>
          </a:ln>
        </p:spPr>
      </p:pic>
      <p:pic>
        <p:nvPicPr>
          <p:cNvPr id="501810" name="nega1932.wav">
            <a:hlinkClick r:id="" action="ppaction://media"/>
          </p:cNvPr>
          <p:cNvPicPr>
            <a:picLocks noRot="1" noChangeAspect="1" noChangeArrowheads="1"/>
          </p:cNvPicPr>
          <p:nvPr>
            <a:wavAudioFile r:embed="rId3" name="negative.wav"/>
          </p:nvPr>
        </p:nvPicPr>
        <p:blipFill>
          <a:blip r:embed="rId9"/>
          <a:srcRect/>
          <a:stretch>
            <a:fillRect/>
          </a:stretch>
        </p:blipFill>
        <p:spPr bwMode="auto">
          <a:xfrm>
            <a:off x="771525" y="6553200"/>
            <a:ext cx="304800" cy="304800"/>
          </a:xfrm>
          <a:prstGeom prst="rect">
            <a:avLst/>
          </a:prstGeom>
          <a:noFill/>
          <a:ln w="9525">
            <a:noFill/>
            <a:miter lim="800000"/>
            <a:headEnd/>
            <a:tailEnd/>
          </a:ln>
        </p:spPr>
      </p:pic>
      <p:pic>
        <p:nvPicPr>
          <p:cNvPr id="19498" name="Picture 51" descr="1 a Keynes cutout"/>
          <p:cNvPicPr>
            <a:picLocks noChangeAspect="1" noChangeArrowheads="1"/>
          </p:cNvPicPr>
          <p:nvPr/>
        </p:nvPicPr>
        <p:blipFill>
          <a:blip r:embed="rId12">
            <a:clrChange>
              <a:clrFrom>
                <a:srgbClr val="010101"/>
              </a:clrFrom>
              <a:clrTo>
                <a:srgbClr val="010101">
                  <a:alpha val="0"/>
                </a:srgbClr>
              </a:clrTo>
            </a:clrChange>
          </a:blip>
          <a:srcRect/>
          <a:stretch>
            <a:fillRect/>
          </a:stretch>
        </p:blipFill>
        <p:spPr bwMode="auto">
          <a:xfrm>
            <a:off x="7745413" y="-325438"/>
            <a:ext cx="1398587" cy="1841501"/>
          </a:xfrm>
          <a:prstGeom prst="rect">
            <a:avLst/>
          </a:prstGeom>
          <a:noFill/>
          <a:ln w="9525">
            <a:noFill/>
            <a:miter lim="800000"/>
            <a:headEnd/>
            <a:tailEnd/>
          </a:ln>
        </p:spPr>
      </p:pic>
      <p:sp>
        <p:nvSpPr>
          <p:cNvPr id="19499" name="Line 52"/>
          <p:cNvSpPr>
            <a:spLocks noChangeShapeType="1"/>
          </p:cNvSpPr>
          <p:nvPr/>
        </p:nvSpPr>
        <p:spPr bwMode="auto">
          <a:xfrm>
            <a:off x="5957888" y="2801938"/>
            <a:ext cx="630237" cy="0"/>
          </a:xfrm>
          <a:prstGeom prst="line">
            <a:avLst/>
          </a:prstGeom>
          <a:noFill/>
          <a:ln w="38100">
            <a:solidFill>
              <a:srgbClr val="FF0000"/>
            </a:solidFill>
            <a:round/>
            <a:headEnd type="stealth" w="med" len="med"/>
            <a:tailEnd/>
          </a:ln>
        </p:spPr>
        <p:txBody>
          <a:bodyPr wrap="none" anchor="ctr"/>
          <a:lstStyle/>
          <a:p>
            <a:endParaRPr lang="en-US"/>
          </a:p>
        </p:txBody>
      </p:sp>
      <p:pic>
        <p:nvPicPr>
          <p:cNvPr id="19500" name="Picture 53" descr="1 aaaa bullet"/>
          <p:cNvPicPr>
            <a:picLocks noChangeAspect="1" noChangeArrowheads="1" noCrop="1"/>
          </p:cNvPicPr>
          <p:nvPr/>
        </p:nvPicPr>
        <p:blipFill>
          <a:blip r:embed="rId13"/>
          <a:srcRect/>
          <a:stretch>
            <a:fillRect/>
          </a:stretch>
        </p:blipFill>
        <p:spPr bwMode="auto">
          <a:xfrm>
            <a:off x="6462713" y="2689225"/>
            <a:ext cx="304800" cy="228600"/>
          </a:xfrm>
          <a:prstGeom prst="rect">
            <a:avLst/>
          </a:prstGeom>
          <a:noFill/>
          <a:ln w="9525">
            <a:noFill/>
            <a:miter lim="800000"/>
            <a:headEnd/>
            <a:tailEnd/>
          </a:ln>
        </p:spPr>
      </p:pic>
      <p:pic>
        <p:nvPicPr>
          <p:cNvPr id="501815" name="Picture 55" descr="hobo c5"/>
          <p:cNvPicPr>
            <a:picLocks noChangeAspect="1" noChangeArrowheads="1" noCrop="1"/>
          </p:cNvPicPr>
          <p:nvPr/>
        </p:nvPicPr>
        <p:blipFill>
          <a:blip r:embed="rId14"/>
          <a:srcRect/>
          <a:stretch>
            <a:fillRect/>
          </a:stretch>
        </p:blipFill>
        <p:spPr bwMode="auto">
          <a:xfrm>
            <a:off x="3614738" y="1211263"/>
            <a:ext cx="725487" cy="941387"/>
          </a:xfrm>
          <a:prstGeom prst="rect">
            <a:avLst/>
          </a:prstGeom>
          <a:noFill/>
          <a:ln w="9525">
            <a:noFill/>
            <a:miter lim="800000"/>
            <a:headEnd/>
            <a:tailEnd/>
          </a:ln>
        </p:spPr>
      </p:pic>
      <p:sp>
        <p:nvSpPr>
          <p:cNvPr id="19502" name="Arc 57"/>
          <p:cNvSpPr>
            <a:spLocks/>
          </p:cNvSpPr>
          <p:nvPr/>
        </p:nvSpPr>
        <p:spPr bwMode="auto">
          <a:xfrm flipH="1" flipV="1">
            <a:off x="542925" y="2381250"/>
            <a:ext cx="501650" cy="3016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009900"/>
            </a:solidFill>
            <a:round/>
            <a:headEnd/>
            <a:tailEnd/>
          </a:ln>
        </p:spPr>
        <p:txBody>
          <a:bodyPr wrap="none" anchor="ctr"/>
          <a:lstStyle/>
          <a:p>
            <a:endParaRPr lang="en-US"/>
          </a:p>
        </p:txBody>
      </p:sp>
      <p:sp>
        <p:nvSpPr>
          <p:cNvPr id="19503" name="WordArt 114"/>
          <p:cNvSpPr>
            <a:spLocks noChangeArrowheads="1" noChangeShapeType="1" noTextEdit="1"/>
          </p:cNvSpPr>
          <p:nvPr/>
        </p:nvSpPr>
        <p:spPr bwMode="auto">
          <a:xfrm>
            <a:off x="457200" y="30163"/>
            <a:ext cx="7315200" cy="495300"/>
          </a:xfrm>
          <a:prstGeom prst="rect">
            <a:avLst/>
          </a:prstGeom>
        </p:spPr>
        <p:txBody>
          <a:bodyPr wrap="none" fromWordArt="1">
            <a:prstTxWarp prst="textPlain">
              <a:avLst>
                <a:gd name="adj" fmla="val 50000"/>
              </a:avLst>
            </a:prstTxWarp>
          </a:bodyPr>
          <a:lstStyle/>
          <a:p>
            <a:pPr algn="ctr"/>
            <a:r>
              <a:rPr lang="en-US" kern="10">
                <a:ln w="12700">
                  <a:solidFill>
                    <a:srgbClr val="000000"/>
                  </a:solidFill>
                  <a:round/>
                  <a:headEnd/>
                  <a:tailEnd/>
                </a:ln>
                <a:solidFill>
                  <a:srgbClr val="009900"/>
                </a:solidFill>
                <a:effectLst>
                  <a:outerShdw dist="35921" dir="2700000" sy="50000" kx="2115830" algn="bl" rotWithShape="0">
                    <a:srgbClr val="C0C0C0">
                      <a:alpha val="79999"/>
                    </a:srgbClr>
                  </a:outerShdw>
                </a:effectLst>
                <a:latin typeface="Arial Black"/>
              </a:rPr>
              <a:t>Extreme Keynesian Depression View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501804"/>
                                        </p:tgtEl>
                                        <p:attrNameLst>
                                          <p:attrName>style.visibility</p:attrName>
                                        </p:attrNameLst>
                                      </p:cBhvr>
                                      <p:to>
                                        <p:strVal val="visible"/>
                                      </p:to>
                                    </p:set>
                                    <p:anim calcmode="lin" valueType="num">
                                      <p:cBhvr>
                                        <p:cTn id="7" dur="5000" fill="hold"/>
                                        <p:tgtEl>
                                          <p:spTgt spid="501804"/>
                                        </p:tgtEl>
                                        <p:attrNameLst>
                                          <p:attrName>ppt_w</p:attrName>
                                        </p:attrNameLst>
                                      </p:cBhvr>
                                      <p:tavLst>
                                        <p:tav tm="0">
                                          <p:val>
                                            <p:strVal val="4/3*#ppt_w"/>
                                          </p:val>
                                        </p:tav>
                                        <p:tav tm="100000">
                                          <p:val>
                                            <p:strVal val="#ppt_w"/>
                                          </p:val>
                                        </p:tav>
                                      </p:tavLst>
                                    </p:anim>
                                    <p:anim calcmode="lin" valueType="num">
                                      <p:cBhvr>
                                        <p:cTn id="8" dur="5000" fill="hold"/>
                                        <p:tgtEl>
                                          <p:spTgt spid="501804"/>
                                        </p:tgtEl>
                                        <p:attrNameLst>
                                          <p:attrName>ppt_h</p:attrName>
                                        </p:attrNameLst>
                                      </p:cBhvr>
                                      <p:tavLst>
                                        <p:tav tm="0">
                                          <p:val>
                                            <p:strVal val="4/3*#ppt_h"/>
                                          </p:val>
                                        </p:tav>
                                        <p:tav tm="100000">
                                          <p:val>
                                            <p:strVal val="#ppt_h"/>
                                          </p:val>
                                        </p:tav>
                                      </p:tavLst>
                                    </p:anim>
                                  </p:childTnLst>
                                </p:cTn>
                              </p:par>
                              <p:par>
                                <p:cTn id="9" presetID="63" presetClass="path" presetSubtype="0" accel="50000" decel="50000" fill="hold" nodeType="withEffect">
                                  <p:stCondLst>
                                    <p:cond delay="0"/>
                                  </p:stCondLst>
                                  <p:childTnLst>
                                    <p:animMotion origin="layout" path="M 4.16667E-6 1.22831E-6 L 0.34635 1.22831E-6 " pathEditMode="relative" rAng="0" ptsTypes="AA">
                                      <p:cBhvr>
                                        <p:cTn id="10" dur="5000" fill="hold"/>
                                        <p:tgtEl>
                                          <p:spTgt spid="501815"/>
                                        </p:tgtEl>
                                        <p:attrNameLst>
                                          <p:attrName>ppt_x</p:attrName>
                                          <p:attrName>ppt_y</p:attrName>
                                        </p:attrNameLst>
                                      </p:cBhvr>
                                      <p:rCtr x="173" y="0"/>
                                    </p:animMotion>
                                  </p:childTnLst>
                                </p:cTn>
                              </p:par>
                              <p:par>
                                <p:cTn id="11" presetID="1" presetClass="mediacall" presetSubtype="0" fill="hold" nodeType="withEffect">
                                  <p:stCondLst>
                                    <p:cond delay="0"/>
                                  </p:stCondLst>
                                  <p:childTnLst>
                                    <p:cmd type="call" cmd="playFrom(0.0)">
                                      <p:cBhvr>
                                        <p:cTn id="12" dur="8000" fill="hold"/>
                                        <p:tgtEl>
                                          <p:spTgt spid="501803"/>
                                        </p:tgtEl>
                                      </p:cBhvr>
                                    </p:cmd>
                                  </p:childTnLst>
                                </p:cTn>
                              </p:par>
                            </p:childTnLst>
                          </p:cTn>
                        </p:par>
                        <p:par>
                          <p:cTn id="13" fill="hold" nodeType="afterGroup">
                            <p:stCondLst>
                              <p:cond delay="8000"/>
                            </p:stCondLst>
                            <p:childTnLst>
                              <p:par>
                                <p:cTn id="14" presetID="1" presetClass="mediacall" presetSubtype="0" fill="hold" nodeType="afterEffect">
                                  <p:stCondLst>
                                    <p:cond delay="0"/>
                                  </p:stCondLst>
                                  <p:childTnLst>
                                    <p:cmd type="call" cmd="playFrom(0.0)">
                                      <p:cBhvr>
                                        <p:cTn id="15" dur="2250" fill="hold"/>
                                        <p:tgtEl>
                                          <p:spTgt spid="501805"/>
                                        </p:tgtEl>
                                      </p:cBhvr>
                                    </p:cmd>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01797"/>
                                        </p:tgtEl>
                                        <p:attrNameLst>
                                          <p:attrName>style.visibility</p:attrName>
                                        </p:attrNameLst>
                                      </p:cBhvr>
                                      <p:to>
                                        <p:strVal val="visible"/>
                                      </p:to>
                                    </p:set>
                                    <p:animEffect transition="in" filter="dissolve">
                                      <p:cBhvr>
                                        <p:cTn id="20" dur="500"/>
                                        <p:tgtEl>
                                          <p:spTgt spid="501797"/>
                                        </p:tgtEl>
                                      </p:cBhvr>
                                    </p:animEffect>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501798"/>
                                        </p:tgtEl>
                                        <p:attrNameLst>
                                          <p:attrName>style.visibility</p:attrName>
                                        </p:attrNameLst>
                                      </p:cBhvr>
                                      <p:to>
                                        <p:strVal val="visible"/>
                                      </p:to>
                                    </p:set>
                                    <p:animEffect transition="in" filter="dissolve">
                                      <p:cBhvr>
                                        <p:cTn id="24" dur="500"/>
                                        <p:tgtEl>
                                          <p:spTgt spid="50179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01762"/>
                                        </p:tgtEl>
                                        <p:attrNameLst>
                                          <p:attrName>style.visibility</p:attrName>
                                        </p:attrNameLst>
                                      </p:cBhvr>
                                      <p:to>
                                        <p:strVal val="visible"/>
                                      </p:to>
                                    </p:set>
                                    <p:animEffect transition="in" filter="wipe(left)">
                                      <p:cBhvr>
                                        <p:cTn id="29" dur="2000"/>
                                        <p:tgtEl>
                                          <p:spTgt spid="501762"/>
                                        </p:tgtEl>
                                      </p:cBhvr>
                                    </p:animEffect>
                                  </p:childTnLst>
                                </p:cTn>
                              </p:par>
                            </p:childTnLst>
                          </p:cTn>
                        </p:par>
                        <p:par>
                          <p:cTn id="30" fill="hold" nodeType="afterGroup">
                            <p:stCondLst>
                              <p:cond delay="2000"/>
                            </p:stCondLst>
                            <p:childTnLst>
                              <p:par>
                                <p:cTn id="31" presetID="9" presetClass="entr" presetSubtype="0" fill="hold" nodeType="afterEffect">
                                  <p:stCondLst>
                                    <p:cond delay="0"/>
                                  </p:stCondLst>
                                  <p:childTnLst>
                                    <p:set>
                                      <p:cBhvr>
                                        <p:cTn id="32" dur="1" fill="hold">
                                          <p:stCondLst>
                                            <p:cond delay="0"/>
                                          </p:stCondLst>
                                        </p:cTn>
                                        <p:tgtEl>
                                          <p:spTgt spid="501799"/>
                                        </p:tgtEl>
                                        <p:attrNameLst>
                                          <p:attrName>style.visibility</p:attrName>
                                        </p:attrNameLst>
                                      </p:cBhvr>
                                      <p:to>
                                        <p:strVal val="visible"/>
                                      </p:to>
                                    </p:set>
                                    <p:animEffect transition="in" filter="dissolve">
                                      <p:cBhvr>
                                        <p:cTn id="33" dur="500"/>
                                        <p:tgtEl>
                                          <p:spTgt spid="501799"/>
                                        </p:tgtEl>
                                      </p:cBhvr>
                                    </p:animEffect>
                                  </p:childTnLst>
                                </p:cTn>
                              </p:par>
                              <p:par>
                                <p:cTn id="34" presetID="9" presetClass="entr" presetSubtype="0" fill="hold" nodeType="withEffect">
                                  <p:stCondLst>
                                    <p:cond delay="0"/>
                                  </p:stCondLst>
                                  <p:childTnLst>
                                    <p:set>
                                      <p:cBhvr>
                                        <p:cTn id="35" dur="1" fill="hold">
                                          <p:stCondLst>
                                            <p:cond delay="0"/>
                                          </p:stCondLst>
                                        </p:cTn>
                                        <p:tgtEl>
                                          <p:spTgt spid="501800"/>
                                        </p:tgtEl>
                                        <p:attrNameLst>
                                          <p:attrName>style.visibility</p:attrName>
                                        </p:attrNameLst>
                                      </p:cBhvr>
                                      <p:to>
                                        <p:strVal val="visible"/>
                                      </p:to>
                                    </p:set>
                                    <p:animEffect transition="in" filter="dissolve">
                                      <p:cBhvr>
                                        <p:cTn id="36" dur="500"/>
                                        <p:tgtEl>
                                          <p:spTgt spid="501800"/>
                                        </p:tgtEl>
                                      </p:cBhvr>
                                    </p:animEffect>
                                  </p:childTnLst>
                                </p:cTn>
                              </p:par>
                              <p:par>
                                <p:cTn id="37" presetID="9" presetClass="entr" presetSubtype="0" fill="hold" nodeType="withEffect">
                                  <p:stCondLst>
                                    <p:cond delay="0"/>
                                  </p:stCondLst>
                                  <p:childTnLst>
                                    <p:set>
                                      <p:cBhvr>
                                        <p:cTn id="38" dur="1" fill="hold">
                                          <p:stCondLst>
                                            <p:cond delay="0"/>
                                          </p:stCondLst>
                                        </p:cTn>
                                        <p:tgtEl>
                                          <p:spTgt spid="501801"/>
                                        </p:tgtEl>
                                        <p:attrNameLst>
                                          <p:attrName>style.visibility</p:attrName>
                                        </p:attrNameLst>
                                      </p:cBhvr>
                                      <p:to>
                                        <p:strVal val="visible"/>
                                      </p:to>
                                    </p:set>
                                    <p:animEffect transition="in" filter="dissolve">
                                      <p:cBhvr>
                                        <p:cTn id="39" dur="500"/>
                                        <p:tgtEl>
                                          <p:spTgt spid="501801"/>
                                        </p:tgtEl>
                                      </p:cBhvr>
                                    </p:animEffect>
                                  </p:childTnLst>
                                </p:cTn>
                              </p:par>
                            </p:childTnLst>
                          </p:cTn>
                        </p:par>
                        <p:par>
                          <p:cTn id="40" fill="hold" nodeType="afterGroup">
                            <p:stCondLst>
                              <p:cond delay="2500"/>
                            </p:stCondLst>
                            <p:childTnLst>
                              <p:par>
                                <p:cTn id="41" presetID="1" presetClass="mediacall" presetSubtype="0" fill="hold" nodeType="afterEffect">
                                  <p:stCondLst>
                                    <p:cond delay="0"/>
                                  </p:stCondLst>
                                  <p:childTnLst>
                                    <p:cmd type="call" cmd="playFrom(0.0)">
                                      <p:cBhvr>
                                        <p:cTn id="42" dur="1052" fill="hold"/>
                                        <p:tgtEl>
                                          <p:spTgt spid="5018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3" fill="hold" display="0">
                  <p:stCondLst>
                    <p:cond delay="indefinite"/>
                  </p:stCondLst>
                  <p:endCondLst>
                    <p:cond evt="onNext" delay="0">
                      <p:tgtEl>
                        <p:sldTgt/>
                      </p:tgtEl>
                    </p:cond>
                    <p:cond evt="onPrev" delay="0">
                      <p:tgtEl>
                        <p:sldTgt/>
                      </p:tgtEl>
                    </p:cond>
                    <p:cond evt="onStopAudio" delay="0">
                      <p:tgtEl>
                        <p:sldTgt/>
                      </p:tgtEl>
                    </p:cond>
                  </p:endCondLst>
                </p:cTn>
                <p:tgtEl>
                  <p:spTgt spid="501803"/>
                </p:tgtEl>
              </p:cMediaNode>
            </p:audio>
            <p:audio>
              <p:cMediaNode showWhenStopped="0">
                <p:cTn id="44" fill="hold" display="0">
                  <p:stCondLst>
                    <p:cond delay="indefinite"/>
                  </p:stCondLst>
                  <p:endCondLst>
                    <p:cond evt="onNext" delay="0">
                      <p:tgtEl>
                        <p:sldTgt/>
                      </p:tgtEl>
                    </p:cond>
                    <p:cond evt="onPrev" delay="0">
                      <p:tgtEl>
                        <p:sldTgt/>
                      </p:tgtEl>
                    </p:cond>
                    <p:cond evt="onStopAudio" delay="0">
                      <p:tgtEl>
                        <p:sldTgt/>
                      </p:tgtEl>
                    </p:cond>
                  </p:endCondLst>
                </p:cTn>
                <p:tgtEl>
                  <p:spTgt spid="501805"/>
                </p:tgtEl>
              </p:cMediaNode>
            </p:audio>
            <p:audio>
              <p:cMediaNode showWhenStopped="0">
                <p:cTn id="45" fill="hold" display="0">
                  <p:stCondLst>
                    <p:cond delay="indefinite"/>
                  </p:stCondLst>
                  <p:endCondLst>
                    <p:cond evt="onNext" delay="0">
                      <p:tgtEl>
                        <p:sldTgt/>
                      </p:tgtEl>
                    </p:cond>
                    <p:cond evt="onPrev" delay="0">
                      <p:tgtEl>
                        <p:sldTgt/>
                      </p:tgtEl>
                    </p:cond>
                    <p:cond evt="onStopAudio" delay="0">
                      <p:tgtEl>
                        <p:sldTgt/>
                      </p:tgtEl>
                    </p:cond>
                  </p:endCondLst>
                </p:cTn>
                <p:tgtEl>
                  <p:spTgt spid="501810"/>
                </p:tgtEl>
              </p:cMediaNode>
            </p:audio>
          </p:childTnLst>
        </p:cTn>
      </p:par>
    </p:tnLst>
    <p:bldLst>
      <p:bldP spid="501762" grpId="0"/>
      <p:bldP spid="501797" grpId="0"/>
      <p:bldP spid="50180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482" name="Line 33"/>
          <p:cNvSpPr>
            <a:spLocks noChangeShapeType="1"/>
          </p:cNvSpPr>
          <p:nvPr/>
        </p:nvSpPr>
        <p:spPr bwMode="auto">
          <a:xfrm flipH="1" flipV="1">
            <a:off x="2895600" y="2640013"/>
            <a:ext cx="2439988" cy="0"/>
          </a:xfrm>
          <a:prstGeom prst="line">
            <a:avLst/>
          </a:prstGeom>
          <a:noFill/>
          <a:ln w="57150">
            <a:solidFill>
              <a:srgbClr val="FF0000"/>
            </a:solidFill>
            <a:prstDash val="sysDot"/>
            <a:round/>
            <a:headEnd type="stealth" w="med" len="med"/>
            <a:tailEnd/>
          </a:ln>
        </p:spPr>
        <p:txBody>
          <a:bodyPr/>
          <a:lstStyle/>
          <a:p>
            <a:endParaRPr lang="en-US"/>
          </a:p>
        </p:txBody>
      </p:sp>
      <p:sp>
        <p:nvSpPr>
          <p:cNvPr id="20483" name="Line 31"/>
          <p:cNvSpPr>
            <a:spLocks noChangeShapeType="1"/>
          </p:cNvSpPr>
          <p:nvPr/>
        </p:nvSpPr>
        <p:spPr bwMode="auto">
          <a:xfrm>
            <a:off x="1419225" y="879475"/>
            <a:ext cx="0" cy="2414588"/>
          </a:xfrm>
          <a:prstGeom prst="line">
            <a:avLst/>
          </a:prstGeom>
          <a:noFill/>
          <a:ln w="50800">
            <a:solidFill>
              <a:srgbClr val="FF0000"/>
            </a:solidFill>
            <a:round/>
            <a:headEnd/>
            <a:tailEnd/>
          </a:ln>
        </p:spPr>
        <p:txBody>
          <a:bodyPr wrap="none" anchor="ctr"/>
          <a:lstStyle/>
          <a:p>
            <a:endParaRPr lang="en-US"/>
          </a:p>
        </p:txBody>
      </p:sp>
      <p:sp>
        <p:nvSpPr>
          <p:cNvPr id="509954" name="Rectangle 2"/>
          <p:cNvSpPr>
            <a:spLocks noChangeArrowheads="1"/>
          </p:cNvSpPr>
          <p:nvPr/>
        </p:nvSpPr>
        <p:spPr bwMode="auto">
          <a:xfrm>
            <a:off x="1485900" y="2724150"/>
            <a:ext cx="1136650" cy="454025"/>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b="1">
                <a:solidFill>
                  <a:srgbClr val="FF0000"/>
                </a:solidFill>
                <a:effectLst>
                  <a:outerShdw blurRad="38100" dist="38100" dir="2700000" algn="tl">
                    <a:srgbClr val="000000"/>
                  </a:outerShdw>
                </a:effectLst>
                <a:latin typeface="Verdana" pitchFamily="34" charset="0"/>
                <a:cs typeface="+mn-cs"/>
              </a:rPr>
              <a:t>D</a:t>
            </a:r>
            <a:r>
              <a:rPr lang="en-US" sz="2000" b="1" baseline="-25000">
                <a:solidFill>
                  <a:srgbClr val="FF0000"/>
                </a:solidFill>
                <a:effectLst>
                  <a:outerShdw blurRad="38100" dist="38100" dir="2700000" algn="tl">
                    <a:srgbClr val="000000"/>
                  </a:outerShdw>
                </a:effectLst>
                <a:latin typeface="Verdana" pitchFamily="34" charset="0"/>
                <a:cs typeface="+mn-cs"/>
              </a:rPr>
              <a:t>m(M)</a:t>
            </a:r>
          </a:p>
        </p:txBody>
      </p:sp>
      <p:grpSp>
        <p:nvGrpSpPr>
          <p:cNvPr id="20485" name="Group 4"/>
          <p:cNvGrpSpPr>
            <a:grpSpLocks/>
          </p:cNvGrpSpPr>
          <p:nvPr/>
        </p:nvGrpSpPr>
        <p:grpSpPr bwMode="auto">
          <a:xfrm>
            <a:off x="6005513" y="1698625"/>
            <a:ext cx="2147887" cy="1101725"/>
            <a:chOff x="661" y="2389"/>
            <a:chExt cx="1423" cy="1248"/>
          </a:xfrm>
        </p:grpSpPr>
        <p:sp>
          <p:nvSpPr>
            <p:cNvPr id="20541" name="Arc 5"/>
            <p:cNvSpPr>
              <a:spLocks/>
            </p:cNvSpPr>
            <p:nvPr/>
          </p:nvSpPr>
          <p:spPr bwMode="auto">
            <a:xfrm>
              <a:off x="1485" y="3115"/>
              <a:ext cx="595" cy="5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76200" cap="rnd">
              <a:solidFill>
                <a:schemeClr val="tx1"/>
              </a:solidFill>
              <a:round/>
              <a:headEnd/>
              <a:tailEnd/>
            </a:ln>
          </p:spPr>
          <p:txBody>
            <a:bodyPr wrap="none" anchor="ctr"/>
            <a:lstStyle/>
            <a:p>
              <a:endParaRPr lang="en-US"/>
            </a:p>
          </p:txBody>
        </p:sp>
        <p:sp>
          <p:nvSpPr>
            <p:cNvPr id="20542" name="Line 6"/>
            <p:cNvSpPr>
              <a:spLocks noChangeShapeType="1"/>
            </p:cNvSpPr>
            <p:nvPr/>
          </p:nvSpPr>
          <p:spPr bwMode="auto">
            <a:xfrm>
              <a:off x="661" y="3637"/>
              <a:ext cx="826" cy="0"/>
            </a:xfrm>
            <a:prstGeom prst="line">
              <a:avLst/>
            </a:prstGeom>
            <a:noFill/>
            <a:ln w="76200">
              <a:solidFill>
                <a:schemeClr val="tx1"/>
              </a:solidFill>
              <a:round/>
              <a:headEnd/>
              <a:tailEnd/>
            </a:ln>
          </p:spPr>
          <p:txBody>
            <a:bodyPr wrap="none" anchor="ctr"/>
            <a:lstStyle/>
            <a:p>
              <a:endParaRPr lang="en-US"/>
            </a:p>
          </p:txBody>
        </p:sp>
        <p:sp>
          <p:nvSpPr>
            <p:cNvPr id="20543" name="Line 7"/>
            <p:cNvSpPr>
              <a:spLocks noChangeShapeType="1"/>
            </p:cNvSpPr>
            <p:nvPr/>
          </p:nvSpPr>
          <p:spPr bwMode="auto">
            <a:xfrm>
              <a:off x="2084" y="2389"/>
              <a:ext cx="0" cy="718"/>
            </a:xfrm>
            <a:prstGeom prst="line">
              <a:avLst/>
            </a:prstGeom>
            <a:noFill/>
            <a:ln w="76200">
              <a:solidFill>
                <a:schemeClr val="tx1"/>
              </a:solidFill>
              <a:round/>
              <a:headEnd/>
              <a:tailEnd/>
            </a:ln>
          </p:spPr>
          <p:txBody>
            <a:bodyPr wrap="none" anchor="ctr"/>
            <a:lstStyle/>
            <a:p>
              <a:endParaRPr lang="en-US"/>
            </a:p>
          </p:txBody>
        </p:sp>
      </p:grpSp>
      <p:sp>
        <p:nvSpPr>
          <p:cNvPr id="20486" name="Line 8"/>
          <p:cNvSpPr>
            <a:spLocks noChangeShapeType="1"/>
          </p:cNvSpPr>
          <p:nvPr/>
        </p:nvSpPr>
        <p:spPr bwMode="auto">
          <a:xfrm>
            <a:off x="1066800" y="892175"/>
            <a:ext cx="0" cy="2406650"/>
          </a:xfrm>
          <a:prstGeom prst="line">
            <a:avLst/>
          </a:prstGeom>
          <a:noFill/>
          <a:ln w="50800">
            <a:solidFill>
              <a:schemeClr val="tx1"/>
            </a:solidFill>
            <a:round/>
            <a:headEnd/>
            <a:tailEnd/>
          </a:ln>
        </p:spPr>
        <p:txBody>
          <a:bodyPr wrap="none" anchor="ctr"/>
          <a:lstStyle/>
          <a:p>
            <a:endParaRPr lang="en-US"/>
          </a:p>
        </p:txBody>
      </p:sp>
      <p:sp>
        <p:nvSpPr>
          <p:cNvPr id="20487" name="Line 9"/>
          <p:cNvSpPr>
            <a:spLocks noChangeShapeType="1"/>
          </p:cNvSpPr>
          <p:nvPr/>
        </p:nvSpPr>
        <p:spPr bwMode="auto">
          <a:xfrm>
            <a:off x="7726363" y="2768600"/>
            <a:ext cx="0" cy="457200"/>
          </a:xfrm>
          <a:prstGeom prst="line">
            <a:avLst/>
          </a:prstGeom>
          <a:noFill/>
          <a:ln w="57150">
            <a:solidFill>
              <a:srgbClr val="FF0000"/>
            </a:solidFill>
            <a:prstDash val="dash"/>
            <a:round/>
            <a:headEnd/>
            <a:tailEnd type="stealth" w="med" len="med"/>
          </a:ln>
        </p:spPr>
        <p:txBody>
          <a:bodyPr wrap="none" anchor="ctr"/>
          <a:lstStyle/>
          <a:p>
            <a:endParaRPr lang="en-US"/>
          </a:p>
        </p:txBody>
      </p:sp>
      <p:sp>
        <p:nvSpPr>
          <p:cNvPr id="20488" name="Line 10"/>
          <p:cNvSpPr>
            <a:spLocks noChangeShapeType="1"/>
          </p:cNvSpPr>
          <p:nvPr/>
        </p:nvSpPr>
        <p:spPr bwMode="auto">
          <a:xfrm>
            <a:off x="5300663" y="2659063"/>
            <a:ext cx="0" cy="620712"/>
          </a:xfrm>
          <a:prstGeom prst="line">
            <a:avLst/>
          </a:prstGeom>
          <a:noFill/>
          <a:ln w="38100">
            <a:solidFill>
              <a:srgbClr val="FF0000"/>
            </a:solidFill>
            <a:prstDash val="dash"/>
            <a:round/>
            <a:headEnd/>
            <a:tailEnd type="stealth" w="med" len="med"/>
          </a:ln>
        </p:spPr>
        <p:txBody>
          <a:bodyPr wrap="none" anchor="ctr"/>
          <a:lstStyle/>
          <a:p>
            <a:endParaRPr lang="en-US"/>
          </a:p>
        </p:txBody>
      </p:sp>
      <p:grpSp>
        <p:nvGrpSpPr>
          <p:cNvPr id="20489" name="Group 11"/>
          <p:cNvGrpSpPr>
            <a:grpSpLocks/>
          </p:cNvGrpSpPr>
          <p:nvPr/>
        </p:nvGrpSpPr>
        <p:grpSpPr bwMode="auto">
          <a:xfrm>
            <a:off x="395288" y="889000"/>
            <a:ext cx="1966912" cy="2387600"/>
            <a:chOff x="1435" y="337"/>
            <a:chExt cx="2046" cy="1753"/>
          </a:xfrm>
        </p:grpSpPr>
        <p:sp>
          <p:nvSpPr>
            <p:cNvPr id="20539" name="Line 12"/>
            <p:cNvSpPr>
              <a:spLocks noChangeShapeType="1"/>
            </p:cNvSpPr>
            <p:nvPr/>
          </p:nvSpPr>
          <p:spPr bwMode="auto">
            <a:xfrm>
              <a:off x="1454" y="337"/>
              <a:ext cx="0" cy="1753"/>
            </a:xfrm>
            <a:prstGeom prst="line">
              <a:avLst/>
            </a:prstGeom>
            <a:noFill/>
            <a:ln w="50800">
              <a:solidFill>
                <a:schemeClr val="tx1"/>
              </a:solidFill>
              <a:round/>
              <a:headEnd/>
              <a:tailEnd/>
            </a:ln>
          </p:spPr>
          <p:txBody>
            <a:bodyPr wrap="none" anchor="ctr"/>
            <a:lstStyle/>
            <a:p>
              <a:endParaRPr lang="en-US"/>
            </a:p>
          </p:txBody>
        </p:sp>
        <p:sp>
          <p:nvSpPr>
            <p:cNvPr id="20540" name="Line 13"/>
            <p:cNvSpPr>
              <a:spLocks noChangeShapeType="1"/>
            </p:cNvSpPr>
            <p:nvPr/>
          </p:nvSpPr>
          <p:spPr bwMode="auto">
            <a:xfrm>
              <a:off x="1435" y="2085"/>
              <a:ext cx="2046" cy="0"/>
            </a:xfrm>
            <a:prstGeom prst="line">
              <a:avLst/>
            </a:prstGeom>
            <a:noFill/>
            <a:ln w="50800">
              <a:solidFill>
                <a:schemeClr val="tx1"/>
              </a:solidFill>
              <a:round/>
              <a:headEnd/>
              <a:tailEnd/>
            </a:ln>
          </p:spPr>
          <p:txBody>
            <a:bodyPr wrap="none" anchor="ctr"/>
            <a:lstStyle/>
            <a:p>
              <a:endParaRPr lang="en-US"/>
            </a:p>
          </p:txBody>
        </p:sp>
      </p:grpSp>
      <p:grpSp>
        <p:nvGrpSpPr>
          <p:cNvPr id="20490" name="Group 14"/>
          <p:cNvGrpSpPr>
            <a:grpSpLocks/>
          </p:cNvGrpSpPr>
          <p:nvPr/>
        </p:nvGrpSpPr>
        <p:grpSpPr bwMode="auto">
          <a:xfrm>
            <a:off x="5983288" y="1443038"/>
            <a:ext cx="3160712" cy="1833562"/>
            <a:chOff x="1449" y="2275"/>
            <a:chExt cx="2046" cy="1753"/>
          </a:xfrm>
        </p:grpSpPr>
        <p:sp>
          <p:nvSpPr>
            <p:cNvPr id="20537" name="Line 15"/>
            <p:cNvSpPr>
              <a:spLocks noChangeShapeType="1"/>
            </p:cNvSpPr>
            <p:nvPr/>
          </p:nvSpPr>
          <p:spPr bwMode="auto">
            <a:xfrm>
              <a:off x="1460" y="2275"/>
              <a:ext cx="0" cy="1753"/>
            </a:xfrm>
            <a:prstGeom prst="line">
              <a:avLst/>
            </a:prstGeom>
            <a:noFill/>
            <a:ln w="50800">
              <a:solidFill>
                <a:schemeClr val="tx1"/>
              </a:solidFill>
              <a:round/>
              <a:headEnd/>
              <a:tailEnd/>
            </a:ln>
          </p:spPr>
          <p:txBody>
            <a:bodyPr wrap="none" anchor="ctr"/>
            <a:lstStyle/>
            <a:p>
              <a:endParaRPr lang="en-US"/>
            </a:p>
          </p:txBody>
        </p:sp>
        <p:sp>
          <p:nvSpPr>
            <p:cNvPr id="20538" name="Line 16"/>
            <p:cNvSpPr>
              <a:spLocks noChangeShapeType="1"/>
            </p:cNvSpPr>
            <p:nvPr/>
          </p:nvSpPr>
          <p:spPr bwMode="auto">
            <a:xfrm>
              <a:off x="1449" y="4015"/>
              <a:ext cx="2046" cy="0"/>
            </a:xfrm>
            <a:prstGeom prst="line">
              <a:avLst/>
            </a:prstGeom>
            <a:noFill/>
            <a:ln w="50800">
              <a:solidFill>
                <a:schemeClr val="tx1"/>
              </a:solidFill>
              <a:round/>
              <a:headEnd/>
              <a:tailEnd/>
            </a:ln>
          </p:spPr>
          <p:txBody>
            <a:bodyPr wrap="none" anchor="ctr"/>
            <a:lstStyle/>
            <a:p>
              <a:endParaRPr lang="en-US"/>
            </a:p>
          </p:txBody>
        </p:sp>
      </p:grpSp>
      <p:grpSp>
        <p:nvGrpSpPr>
          <p:cNvPr id="20491" name="Group 17"/>
          <p:cNvGrpSpPr>
            <a:grpSpLocks/>
          </p:cNvGrpSpPr>
          <p:nvPr/>
        </p:nvGrpSpPr>
        <p:grpSpPr bwMode="auto">
          <a:xfrm>
            <a:off x="2895600" y="530225"/>
            <a:ext cx="2933700" cy="2782888"/>
            <a:chOff x="3723" y="334"/>
            <a:chExt cx="1848" cy="1753"/>
          </a:xfrm>
        </p:grpSpPr>
        <p:sp>
          <p:nvSpPr>
            <p:cNvPr id="20535" name="Line 18"/>
            <p:cNvSpPr>
              <a:spLocks noChangeShapeType="1"/>
            </p:cNvSpPr>
            <p:nvPr/>
          </p:nvSpPr>
          <p:spPr bwMode="auto">
            <a:xfrm>
              <a:off x="3741" y="334"/>
              <a:ext cx="0" cy="1753"/>
            </a:xfrm>
            <a:prstGeom prst="line">
              <a:avLst/>
            </a:prstGeom>
            <a:noFill/>
            <a:ln w="50800">
              <a:solidFill>
                <a:schemeClr val="tx1"/>
              </a:solidFill>
              <a:round/>
              <a:headEnd/>
              <a:tailEnd/>
            </a:ln>
          </p:spPr>
          <p:txBody>
            <a:bodyPr wrap="none" anchor="ctr"/>
            <a:lstStyle/>
            <a:p>
              <a:endParaRPr lang="en-US"/>
            </a:p>
          </p:txBody>
        </p:sp>
        <p:sp>
          <p:nvSpPr>
            <p:cNvPr id="20536" name="Line 19"/>
            <p:cNvSpPr>
              <a:spLocks noChangeShapeType="1"/>
            </p:cNvSpPr>
            <p:nvPr/>
          </p:nvSpPr>
          <p:spPr bwMode="auto">
            <a:xfrm>
              <a:off x="3723" y="2082"/>
              <a:ext cx="1848" cy="0"/>
            </a:xfrm>
            <a:prstGeom prst="line">
              <a:avLst/>
            </a:prstGeom>
            <a:noFill/>
            <a:ln w="50800">
              <a:solidFill>
                <a:schemeClr val="tx1"/>
              </a:solidFill>
              <a:round/>
              <a:headEnd/>
              <a:tailEnd/>
            </a:ln>
          </p:spPr>
          <p:txBody>
            <a:bodyPr wrap="none" anchor="ctr"/>
            <a:lstStyle/>
            <a:p>
              <a:endParaRPr lang="en-US"/>
            </a:p>
          </p:txBody>
        </p:sp>
      </p:grpSp>
      <p:sp>
        <p:nvSpPr>
          <p:cNvPr id="509972" name="Rectangle 20"/>
          <p:cNvSpPr>
            <a:spLocks noChangeArrowheads="1"/>
          </p:cNvSpPr>
          <p:nvPr/>
        </p:nvSpPr>
        <p:spPr bwMode="auto">
          <a:xfrm>
            <a:off x="7350125" y="3190875"/>
            <a:ext cx="596900" cy="454025"/>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b="1" dirty="0">
                <a:solidFill>
                  <a:srgbClr val="FF0000"/>
                </a:solidFill>
                <a:effectLst>
                  <a:outerShdw blurRad="38100" dist="38100" dir="2700000" algn="tl">
                    <a:srgbClr val="000000"/>
                  </a:outerShdw>
                </a:effectLst>
                <a:latin typeface="Verdana" pitchFamily="34" charset="0"/>
                <a:cs typeface="+mn-cs"/>
              </a:rPr>
              <a:t>Y</a:t>
            </a:r>
            <a:r>
              <a:rPr lang="en-US" sz="1600" b="1" dirty="0">
                <a:solidFill>
                  <a:srgbClr val="FF0000"/>
                </a:solidFill>
                <a:effectLst>
                  <a:outerShdw blurRad="38100" dist="38100" dir="2700000" algn="tl">
                    <a:srgbClr val="000000"/>
                  </a:outerShdw>
                </a:effectLst>
                <a:latin typeface="Verdana" pitchFamily="34" charset="0"/>
                <a:cs typeface="+mn-cs"/>
              </a:rPr>
              <a:t>r</a:t>
            </a:r>
            <a:r>
              <a:rPr lang="en-US" sz="1400" b="1" dirty="0">
                <a:solidFill>
                  <a:srgbClr val="FF0000"/>
                </a:solidFill>
                <a:latin typeface="Verdana" pitchFamily="34" charset="0"/>
                <a:cs typeface="+mn-cs"/>
              </a:rPr>
              <a:t>        </a:t>
            </a:r>
          </a:p>
        </p:txBody>
      </p:sp>
      <p:sp>
        <p:nvSpPr>
          <p:cNvPr id="20493" name="Line 22"/>
          <p:cNvSpPr>
            <a:spLocks noChangeShapeType="1"/>
          </p:cNvSpPr>
          <p:nvPr/>
        </p:nvSpPr>
        <p:spPr bwMode="auto">
          <a:xfrm>
            <a:off x="3070225" y="1214438"/>
            <a:ext cx="2428875" cy="1539875"/>
          </a:xfrm>
          <a:prstGeom prst="line">
            <a:avLst/>
          </a:prstGeom>
          <a:noFill/>
          <a:ln w="50800">
            <a:solidFill>
              <a:srgbClr val="FF0000"/>
            </a:solidFill>
            <a:round/>
            <a:headEnd/>
            <a:tailEnd/>
          </a:ln>
        </p:spPr>
        <p:txBody>
          <a:bodyPr wrap="none" anchor="ctr"/>
          <a:lstStyle/>
          <a:p>
            <a:endParaRPr lang="en-US"/>
          </a:p>
        </p:txBody>
      </p:sp>
      <p:sp>
        <p:nvSpPr>
          <p:cNvPr id="20494" name="Rectangle 23"/>
          <p:cNvSpPr>
            <a:spLocks noChangeArrowheads="1"/>
          </p:cNvSpPr>
          <p:nvPr/>
        </p:nvSpPr>
        <p:spPr bwMode="auto">
          <a:xfrm>
            <a:off x="2916238" y="3478213"/>
            <a:ext cx="2927350" cy="333375"/>
          </a:xfrm>
          <a:prstGeom prst="rect">
            <a:avLst/>
          </a:prstGeom>
          <a:noFill/>
          <a:ln w="12700">
            <a:noFill/>
            <a:miter lim="800000"/>
            <a:headEnd/>
            <a:tailEnd/>
          </a:ln>
        </p:spPr>
        <p:txBody>
          <a:bodyPr lIns="90488" tIns="44450" rIns="90488" bIns="44450">
            <a:spAutoFit/>
          </a:bodyPr>
          <a:lstStyle/>
          <a:p>
            <a:pPr algn="ctr" eaLnBrk="0" hangingPunct="0"/>
            <a:r>
              <a:rPr lang="en-US" sz="1600" b="1">
                <a:latin typeface="Verdana" pitchFamily="34" charset="0"/>
              </a:rPr>
              <a:t>Investment Demand</a:t>
            </a:r>
          </a:p>
        </p:txBody>
      </p:sp>
      <p:sp>
        <p:nvSpPr>
          <p:cNvPr id="509977" name="Rectangle 25"/>
          <p:cNvSpPr>
            <a:spLocks noChangeArrowheads="1"/>
          </p:cNvSpPr>
          <p:nvPr/>
        </p:nvSpPr>
        <p:spPr bwMode="auto">
          <a:xfrm>
            <a:off x="406400" y="3419475"/>
            <a:ext cx="1865313" cy="363538"/>
          </a:xfrm>
          <a:prstGeom prst="rect">
            <a:avLst/>
          </a:prstGeom>
          <a:noFill/>
          <a:ln w="12700">
            <a:noFill/>
            <a:miter lim="800000"/>
            <a:headEnd/>
            <a:tailEnd/>
          </a:ln>
          <a:effectLst/>
        </p:spPr>
        <p:txBody>
          <a:bodyPr wrap="none" lIns="90488" tIns="44450" rIns="90488" bIns="44450">
            <a:spAutoFit/>
          </a:bodyPr>
          <a:lstStyle/>
          <a:p>
            <a:pPr algn="ctr" eaLnBrk="0" fontAlgn="auto" hangingPunct="0">
              <a:spcBef>
                <a:spcPts val="0"/>
              </a:spcBef>
              <a:spcAft>
                <a:spcPts val="0"/>
              </a:spcAft>
              <a:defRPr/>
            </a:pPr>
            <a:r>
              <a:rPr lang="en-US" sz="1600" b="1">
                <a:effectLst>
                  <a:outerShdw blurRad="38100" dist="38100" dir="2700000" algn="tl">
                    <a:srgbClr val="FFFFFF"/>
                  </a:outerShdw>
                </a:effectLst>
                <a:latin typeface="Verdana" pitchFamily="34" charset="0"/>
                <a:cs typeface="+mn-cs"/>
              </a:rPr>
              <a:t>Money Market</a:t>
            </a:r>
            <a:r>
              <a:rPr lang="en-US" b="1">
                <a:latin typeface="Verdana" pitchFamily="34" charset="0"/>
                <a:cs typeface="+mn-cs"/>
              </a:rPr>
              <a:t> </a:t>
            </a:r>
          </a:p>
        </p:txBody>
      </p:sp>
      <p:sp>
        <p:nvSpPr>
          <p:cNvPr id="509978" name="Rectangle 26"/>
          <p:cNvSpPr>
            <a:spLocks noChangeArrowheads="1"/>
          </p:cNvSpPr>
          <p:nvPr/>
        </p:nvSpPr>
        <p:spPr bwMode="auto">
          <a:xfrm>
            <a:off x="2974975" y="3248025"/>
            <a:ext cx="742950" cy="333375"/>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sz="1400" b="1">
                <a:effectLst>
                  <a:outerShdw blurRad="38100" dist="38100" dir="2700000" algn="tl">
                    <a:srgbClr val="FFFFFF"/>
                  </a:outerShdw>
                </a:effectLst>
                <a:latin typeface="Verdana" pitchFamily="34" charset="0"/>
                <a:cs typeface="+mn-cs"/>
              </a:rPr>
              <a:t>QID</a:t>
            </a:r>
            <a:r>
              <a:rPr lang="en-US" sz="1200" b="1">
                <a:effectLst>
                  <a:outerShdw blurRad="38100" dist="38100" dir="2700000" algn="tl">
                    <a:srgbClr val="FFFFFF"/>
                  </a:outerShdw>
                </a:effectLst>
                <a:latin typeface="Verdana" pitchFamily="34" charset="0"/>
                <a:cs typeface="+mn-cs"/>
              </a:rPr>
              <a:t>1</a:t>
            </a:r>
            <a:r>
              <a:rPr lang="en-US" sz="1600" b="1">
                <a:effectLst>
                  <a:outerShdw blurRad="38100" dist="38100" dir="2700000" algn="tl">
                    <a:srgbClr val="FFFFFF"/>
                  </a:outerShdw>
                </a:effectLst>
                <a:latin typeface="Verdana" pitchFamily="34" charset="0"/>
                <a:cs typeface="+mn-cs"/>
              </a:rPr>
              <a:t> </a:t>
            </a:r>
          </a:p>
        </p:txBody>
      </p:sp>
      <p:sp>
        <p:nvSpPr>
          <p:cNvPr id="20497" name="Rectangle 27"/>
          <p:cNvSpPr>
            <a:spLocks noChangeArrowheads="1"/>
          </p:cNvSpPr>
          <p:nvPr/>
        </p:nvSpPr>
        <p:spPr bwMode="auto">
          <a:xfrm>
            <a:off x="7770813" y="1427163"/>
            <a:ext cx="935037" cy="333375"/>
          </a:xfrm>
          <a:prstGeom prst="rect">
            <a:avLst/>
          </a:prstGeom>
          <a:noFill/>
          <a:ln w="12700">
            <a:noFill/>
            <a:miter lim="800000"/>
            <a:headEnd/>
            <a:tailEnd/>
          </a:ln>
        </p:spPr>
        <p:txBody>
          <a:bodyPr lIns="90488" tIns="44450" rIns="90488" bIns="44450">
            <a:spAutoFit/>
          </a:bodyPr>
          <a:lstStyle/>
          <a:p>
            <a:pPr eaLnBrk="0" hangingPunct="0"/>
            <a:r>
              <a:rPr lang="en-US" sz="1600" b="1">
                <a:latin typeface="Verdana" pitchFamily="34" charset="0"/>
              </a:rPr>
              <a:t>SRAS</a:t>
            </a:r>
          </a:p>
        </p:txBody>
      </p:sp>
      <p:sp>
        <p:nvSpPr>
          <p:cNvPr id="509980" name="Rectangle 28"/>
          <p:cNvSpPr>
            <a:spLocks noChangeArrowheads="1"/>
          </p:cNvSpPr>
          <p:nvPr/>
        </p:nvSpPr>
        <p:spPr bwMode="auto">
          <a:xfrm>
            <a:off x="5940425" y="1590675"/>
            <a:ext cx="657225" cy="363538"/>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solidFill>
                  <a:srgbClr val="FF3300"/>
                </a:solidFill>
                <a:effectLst>
                  <a:outerShdw blurRad="38100" dist="38100" dir="2700000" algn="tl">
                    <a:srgbClr val="000000"/>
                  </a:outerShdw>
                </a:effectLst>
                <a:latin typeface="Verdana" pitchFamily="34" charset="0"/>
                <a:cs typeface="+mn-cs"/>
              </a:rPr>
              <a:t>AD</a:t>
            </a:r>
            <a:r>
              <a:rPr lang="en-US" b="1" baseline="-25000">
                <a:solidFill>
                  <a:srgbClr val="FF3300"/>
                </a:solidFill>
                <a:effectLst>
                  <a:outerShdw blurRad="38100" dist="38100" dir="2700000" algn="tl">
                    <a:srgbClr val="000000"/>
                  </a:outerShdw>
                </a:effectLst>
                <a:latin typeface="Verdana" pitchFamily="34" charset="0"/>
                <a:cs typeface="+mn-cs"/>
              </a:rPr>
              <a:t>1</a:t>
            </a:r>
          </a:p>
        </p:txBody>
      </p:sp>
      <p:sp>
        <p:nvSpPr>
          <p:cNvPr id="509981" name="Rectangle 29"/>
          <p:cNvSpPr>
            <a:spLocks noChangeArrowheads="1"/>
          </p:cNvSpPr>
          <p:nvPr/>
        </p:nvSpPr>
        <p:spPr bwMode="auto">
          <a:xfrm>
            <a:off x="5446713" y="2600325"/>
            <a:ext cx="600075" cy="363538"/>
          </a:xfrm>
          <a:prstGeom prst="rect">
            <a:avLst/>
          </a:prstGeom>
          <a:noFill/>
          <a:ln w="12700">
            <a:noFill/>
            <a:miter lim="800000"/>
            <a:headEnd/>
            <a:tailEnd/>
          </a:ln>
          <a:effectLst/>
        </p:spPr>
        <p:txBody>
          <a:bodyPr wrap="none" lIns="90488" tIns="44450" rIns="90488" bIns="44450">
            <a:spAutoFit/>
          </a:bodyPr>
          <a:lstStyle/>
          <a:p>
            <a:pPr algn="r" eaLnBrk="0" fontAlgn="auto" hangingPunct="0">
              <a:spcBef>
                <a:spcPts val="0"/>
              </a:spcBef>
              <a:spcAft>
                <a:spcPts val="0"/>
              </a:spcAft>
              <a:defRPr/>
            </a:pPr>
            <a:r>
              <a:rPr lang="en-US" b="1">
                <a:effectLst>
                  <a:outerShdw blurRad="38100" dist="38100" dir="2700000" algn="tl">
                    <a:srgbClr val="FFFFFF"/>
                  </a:outerShdw>
                </a:effectLst>
                <a:cs typeface="+mn-cs"/>
              </a:rPr>
              <a:t>PL</a:t>
            </a:r>
            <a:r>
              <a:rPr lang="en-US" sz="1400" b="1">
                <a:effectLst>
                  <a:outerShdw blurRad="38100" dist="38100" dir="2700000" algn="tl">
                    <a:srgbClr val="FFFFFF"/>
                  </a:outerShdw>
                </a:effectLst>
                <a:latin typeface="Verdana" pitchFamily="34" charset="0"/>
                <a:cs typeface="+mn-cs"/>
              </a:rPr>
              <a:t>1</a:t>
            </a:r>
            <a:endParaRPr lang="en-US" sz="2000" b="1" baseline="-25000">
              <a:effectLst>
                <a:outerShdw blurRad="38100" dist="38100" dir="2700000" algn="tl">
                  <a:srgbClr val="FFFFFF"/>
                </a:outerShdw>
              </a:effectLst>
              <a:latin typeface="Verdana" pitchFamily="34" charset="0"/>
              <a:cs typeface="+mn-cs"/>
            </a:endParaRPr>
          </a:p>
        </p:txBody>
      </p:sp>
      <p:sp>
        <p:nvSpPr>
          <p:cNvPr id="509982" name="Rectangle 30"/>
          <p:cNvSpPr>
            <a:spLocks noChangeArrowheads="1"/>
          </p:cNvSpPr>
          <p:nvPr/>
        </p:nvSpPr>
        <p:spPr bwMode="auto">
          <a:xfrm>
            <a:off x="9525" y="1028700"/>
            <a:ext cx="417513" cy="546100"/>
          </a:xfrm>
          <a:prstGeom prst="rect">
            <a:avLst/>
          </a:prstGeom>
          <a:noFill/>
          <a:ln w="12700">
            <a:noFill/>
            <a:miter lim="800000"/>
            <a:headEnd/>
            <a:tailEnd/>
          </a:ln>
          <a:effectLst/>
        </p:spPr>
        <p:txBody>
          <a:bodyPr lIns="90488" tIns="44450" rIns="90488" bIns="44450">
            <a:spAutoFit/>
          </a:bodyPr>
          <a:lstStyle/>
          <a:p>
            <a:pPr eaLnBrk="0" fontAlgn="auto" hangingPunct="0">
              <a:lnSpc>
                <a:spcPct val="125000"/>
              </a:lnSpc>
              <a:spcBef>
                <a:spcPts val="0"/>
              </a:spcBef>
              <a:spcAft>
                <a:spcPts val="0"/>
              </a:spcAft>
              <a:defRPr/>
            </a:pPr>
            <a:r>
              <a:rPr lang="en-US" b="1">
                <a:effectLst>
                  <a:outerShdw blurRad="38100" dist="38100" dir="2700000" algn="tl">
                    <a:srgbClr val="FFFFFF"/>
                  </a:outerShdw>
                </a:effectLst>
                <a:latin typeface="Verdana" pitchFamily="34" charset="0"/>
                <a:cs typeface="+mn-cs"/>
              </a:rPr>
              <a:t>i</a:t>
            </a:r>
            <a:r>
              <a:rPr lang="en-US" sz="1400" b="1">
                <a:effectLst>
                  <a:outerShdw blurRad="38100" dist="38100" dir="2700000" algn="tl">
                    <a:srgbClr val="FFFFFF"/>
                  </a:outerShdw>
                </a:effectLst>
                <a:latin typeface="Verdana" pitchFamily="34" charset="0"/>
                <a:cs typeface="+mn-cs"/>
              </a:rPr>
              <a:t>1</a:t>
            </a:r>
            <a:endParaRPr lang="en-US" b="1">
              <a:latin typeface="Verdana" pitchFamily="34" charset="0"/>
              <a:cs typeface="+mn-cs"/>
            </a:endParaRPr>
          </a:p>
        </p:txBody>
      </p:sp>
      <p:sp>
        <p:nvSpPr>
          <p:cNvPr id="509984" name="Rectangle 32"/>
          <p:cNvSpPr>
            <a:spLocks noChangeArrowheads="1"/>
          </p:cNvSpPr>
          <p:nvPr/>
        </p:nvSpPr>
        <p:spPr bwMode="auto">
          <a:xfrm>
            <a:off x="1143000" y="579438"/>
            <a:ext cx="779463" cy="363537"/>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b="1">
                <a:solidFill>
                  <a:srgbClr val="FF0000"/>
                </a:solidFill>
                <a:effectLst>
                  <a:outerShdw blurRad="38100" dist="38100" dir="2700000" algn="tl">
                    <a:srgbClr val="000000"/>
                  </a:outerShdw>
                </a:effectLst>
                <a:cs typeface="+mn-cs"/>
              </a:rPr>
              <a:t>MS</a:t>
            </a:r>
            <a:r>
              <a:rPr lang="en-US" sz="1400" b="1">
                <a:solidFill>
                  <a:srgbClr val="FF0000"/>
                </a:solidFill>
                <a:effectLst>
                  <a:outerShdw blurRad="38100" dist="38100" dir="2700000" algn="tl">
                    <a:srgbClr val="000000"/>
                  </a:outerShdw>
                </a:effectLst>
                <a:cs typeface="+mn-cs"/>
              </a:rPr>
              <a:t>2</a:t>
            </a:r>
            <a:endParaRPr lang="en-US" sz="1400" b="1" baseline="-25000">
              <a:solidFill>
                <a:srgbClr val="FF0000"/>
              </a:solidFill>
              <a:effectLst>
                <a:outerShdw blurRad="38100" dist="38100" dir="2700000" algn="tl">
                  <a:srgbClr val="000000"/>
                </a:outerShdw>
              </a:effectLst>
              <a:cs typeface="+mn-cs"/>
            </a:endParaRPr>
          </a:p>
        </p:txBody>
      </p:sp>
      <p:sp>
        <p:nvSpPr>
          <p:cNvPr id="20502" name="Oval 34"/>
          <p:cNvSpPr>
            <a:spLocks noChangeArrowheads="1"/>
          </p:cNvSpPr>
          <p:nvPr/>
        </p:nvSpPr>
        <p:spPr bwMode="auto">
          <a:xfrm>
            <a:off x="5238750" y="2568575"/>
            <a:ext cx="136525" cy="136525"/>
          </a:xfrm>
          <a:prstGeom prst="ellipse">
            <a:avLst/>
          </a:prstGeom>
          <a:solidFill>
            <a:srgbClr val="FAFD00"/>
          </a:solidFill>
          <a:ln w="25400">
            <a:solidFill>
              <a:schemeClr val="tx1"/>
            </a:solidFill>
            <a:round/>
            <a:headEnd/>
            <a:tailEnd/>
          </a:ln>
        </p:spPr>
        <p:txBody>
          <a:bodyPr wrap="none" anchor="ctr"/>
          <a:lstStyle/>
          <a:p>
            <a:endParaRPr lang="en-US">
              <a:latin typeface="Calibri" pitchFamily="34" charset="0"/>
            </a:endParaRPr>
          </a:p>
        </p:txBody>
      </p:sp>
      <p:sp>
        <p:nvSpPr>
          <p:cNvPr id="509987" name="Rectangle 35" descr="Papyrus"/>
          <p:cNvSpPr>
            <a:spLocks noChangeArrowheads="1"/>
          </p:cNvSpPr>
          <p:nvPr/>
        </p:nvSpPr>
        <p:spPr bwMode="auto">
          <a:xfrm>
            <a:off x="3065463" y="587375"/>
            <a:ext cx="712787" cy="401638"/>
          </a:xfrm>
          <a:prstGeom prst="rect">
            <a:avLst/>
          </a:prstGeom>
          <a:noFill/>
          <a:ln w="19050">
            <a:noFill/>
            <a:miter lim="800000"/>
            <a:headEnd/>
            <a:tailEnd/>
          </a:ln>
          <a:effectLst/>
        </p:spPr>
        <p:txBody>
          <a:bodyPr wrap="none" anchor="ctr"/>
          <a:lstStyle/>
          <a:p>
            <a:pPr algn="ctr" fontAlgn="auto">
              <a:spcBef>
                <a:spcPts val="0"/>
              </a:spcBef>
              <a:spcAft>
                <a:spcPts val="0"/>
              </a:spcAft>
              <a:defRPr/>
            </a:pPr>
            <a:r>
              <a:rPr lang="en-US" b="1">
                <a:solidFill>
                  <a:srgbClr val="FF0000"/>
                </a:solidFill>
                <a:effectLst>
                  <a:outerShdw blurRad="38100" dist="38100" dir="2700000" algn="tl">
                    <a:srgbClr val="000000"/>
                  </a:outerShdw>
                </a:effectLst>
                <a:latin typeface="Verdana" pitchFamily="34" charset="0"/>
                <a:cs typeface="+mn-cs"/>
              </a:rPr>
              <a:t>D</a:t>
            </a:r>
            <a:r>
              <a:rPr lang="en-US" sz="1400" b="1">
                <a:solidFill>
                  <a:srgbClr val="FF0000"/>
                </a:solidFill>
                <a:effectLst>
                  <a:outerShdw blurRad="38100" dist="38100" dir="2700000" algn="tl">
                    <a:srgbClr val="000000"/>
                  </a:outerShdw>
                </a:effectLst>
                <a:latin typeface="Verdana" pitchFamily="34" charset="0"/>
                <a:cs typeface="+mn-cs"/>
              </a:rPr>
              <a:t>I(M)</a:t>
            </a:r>
          </a:p>
        </p:txBody>
      </p:sp>
      <p:sp>
        <p:nvSpPr>
          <p:cNvPr id="509988" name="Rectangle 36"/>
          <p:cNvSpPr>
            <a:spLocks noChangeArrowheads="1"/>
          </p:cNvSpPr>
          <p:nvPr/>
        </p:nvSpPr>
        <p:spPr bwMode="auto">
          <a:xfrm>
            <a:off x="774700" y="604838"/>
            <a:ext cx="442913" cy="29527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MS</a:t>
            </a:r>
            <a:r>
              <a:rPr lang="en-US" sz="1400" b="1">
                <a:effectLst>
                  <a:outerShdw blurRad="38100" dist="38100" dir="2700000" algn="tl">
                    <a:srgbClr val="FFFFFF"/>
                  </a:outerShdw>
                </a:effectLst>
                <a:cs typeface="+mn-cs"/>
              </a:rPr>
              <a:t>1</a:t>
            </a:r>
          </a:p>
        </p:txBody>
      </p:sp>
      <p:sp>
        <p:nvSpPr>
          <p:cNvPr id="509989" name="Rectangle 37" descr="Papyrus"/>
          <p:cNvSpPr>
            <a:spLocks noChangeArrowheads="1"/>
          </p:cNvSpPr>
          <p:nvPr/>
        </p:nvSpPr>
        <p:spPr bwMode="auto">
          <a:xfrm>
            <a:off x="0" y="4349750"/>
            <a:ext cx="9144000" cy="809625"/>
          </a:xfrm>
          <a:prstGeom prst="rect">
            <a:avLst/>
          </a:prstGeom>
          <a:noFill/>
          <a:ln w="12700">
            <a:noFill/>
            <a:miter lim="800000"/>
            <a:headEnd/>
            <a:tailEnd/>
          </a:ln>
          <a:effectLst/>
        </p:spPr>
        <p:txBody>
          <a:bodyPr wrap="none" anchor="ctr"/>
          <a:lstStyle/>
          <a:p>
            <a:pPr fontAlgn="auto">
              <a:spcBef>
                <a:spcPts val="0"/>
              </a:spcBef>
              <a:spcAft>
                <a:spcPts val="0"/>
              </a:spcAft>
              <a:defRPr/>
            </a:pPr>
            <a:r>
              <a:rPr lang="en-US" b="1" dirty="0">
                <a:solidFill>
                  <a:srgbClr val="FF0000"/>
                </a:solidFill>
                <a:effectLst>
                  <a:outerShdw blurRad="38100" dist="38100" dir="2700000" algn="tl">
                    <a:srgbClr val="000000"/>
                  </a:outerShdw>
                </a:effectLst>
                <a:latin typeface="Verdana" pitchFamily="34" charset="0"/>
                <a:cs typeface="+mn-cs"/>
              </a:rPr>
              <a:t>Monetarist</a:t>
            </a:r>
            <a:r>
              <a:rPr lang="en-US" sz="2000" b="1" dirty="0">
                <a:solidFill>
                  <a:srgbClr val="FF0000"/>
                </a:solidFill>
                <a:effectLst>
                  <a:outerShdw blurRad="38100" dist="38100" dir="2700000" algn="tl">
                    <a:srgbClr val="000000"/>
                  </a:outerShdw>
                </a:effectLst>
                <a:latin typeface="Verdana" pitchFamily="34" charset="0"/>
                <a:cs typeface="+mn-cs"/>
              </a:rPr>
              <a:t> view</a:t>
            </a:r>
            <a:r>
              <a:rPr lang="en-US" sz="2000" dirty="0">
                <a:solidFill>
                  <a:schemeClr val="tx2"/>
                </a:solidFill>
                <a:effectLst>
                  <a:outerShdw blurRad="38100" dist="38100" dir="2700000" algn="tl">
                    <a:srgbClr val="FFFFFF"/>
                  </a:outerShdw>
                </a:effectLst>
                <a:latin typeface="Verdana" pitchFamily="34" charset="0"/>
                <a:cs typeface="+mn-cs"/>
              </a:rPr>
              <a:t> </a:t>
            </a:r>
            <a:r>
              <a:rPr lang="en-US" sz="1600" dirty="0">
                <a:latin typeface="Verdana" pitchFamily="34" charset="0"/>
                <a:cs typeface="+mn-cs"/>
              </a:rPr>
              <a:t>is that  </a:t>
            </a:r>
            <a:r>
              <a:rPr lang="en-US" b="1" dirty="0">
                <a:solidFill>
                  <a:srgbClr val="FF0000"/>
                </a:solidFill>
                <a:effectLst>
                  <a:outerShdw blurRad="38100" dist="38100" dir="2700000" algn="tl">
                    <a:srgbClr val="000000"/>
                  </a:outerShdw>
                </a:effectLst>
                <a:latin typeface="Verdana" pitchFamily="34" charset="0"/>
                <a:cs typeface="+mn-cs"/>
              </a:rPr>
              <a:t>D</a:t>
            </a:r>
            <a:r>
              <a:rPr lang="en-US" sz="2000" b="1" dirty="0">
                <a:solidFill>
                  <a:srgbClr val="FF0000"/>
                </a:solidFill>
                <a:effectLst>
                  <a:outerShdw blurRad="38100" dist="38100" dir="2700000" algn="tl">
                    <a:srgbClr val="000000"/>
                  </a:outerShdw>
                </a:effectLst>
                <a:latin typeface="Verdana" pitchFamily="34" charset="0"/>
                <a:cs typeface="+mn-cs"/>
              </a:rPr>
              <a:t>M</a:t>
            </a:r>
            <a:r>
              <a:rPr lang="en-US" sz="1600" b="1" dirty="0">
                <a:solidFill>
                  <a:srgbClr val="FF0000"/>
                </a:solidFill>
                <a:effectLst>
                  <a:outerShdw blurRad="38100" dist="38100" dir="2700000" algn="tl">
                    <a:srgbClr val="000000"/>
                  </a:outerShdw>
                </a:effectLst>
                <a:latin typeface="Verdana" pitchFamily="34" charset="0"/>
                <a:cs typeface="+mn-cs"/>
              </a:rPr>
              <a:t> is vertical</a:t>
            </a:r>
            <a:r>
              <a:rPr lang="en-US" sz="1600" dirty="0">
                <a:solidFill>
                  <a:srgbClr val="FF0000"/>
                </a:solidFill>
                <a:effectLst>
                  <a:outerShdw blurRad="38100" dist="38100" dir="2700000" algn="tl">
                    <a:srgbClr val="000000"/>
                  </a:outerShdw>
                </a:effectLst>
                <a:latin typeface="Verdana" pitchFamily="34" charset="0"/>
                <a:cs typeface="+mn-cs"/>
              </a:rPr>
              <a:t> [</a:t>
            </a:r>
            <a:r>
              <a:rPr lang="en-US" sz="1600" b="1" dirty="0">
                <a:solidFill>
                  <a:srgbClr val="FF0000"/>
                </a:solidFill>
                <a:effectLst>
                  <a:outerShdw blurRad="38100" dist="38100" dir="2700000" algn="tl">
                    <a:srgbClr val="000000"/>
                  </a:outerShdw>
                </a:effectLst>
                <a:latin typeface="Verdana" pitchFamily="34" charset="0"/>
                <a:cs typeface="+mn-cs"/>
              </a:rPr>
              <a:t>inelastic</a:t>
            </a:r>
            <a:r>
              <a:rPr lang="en-US" sz="1600" dirty="0">
                <a:solidFill>
                  <a:srgbClr val="FF0000"/>
                </a:solidFill>
                <a:effectLst>
                  <a:outerShdw blurRad="38100" dist="38100" dir="2700000" algn="tl">
                    <a:srgbClr val="000000"/>
                  </a:outerShdw>
                </a:effectLst>
                <a:latin typeface="Verdana" pitchFamily="34" charset="0"/>
                <a:cs typeface="+mn-cs"/>
              </a:rPr>
              <a:t>]</a:t>
            </a:r>
            <a:r>
              <a:rPr lang="en-US" sz="1600" dirty="0">
                <a:solidFill>
                  <a:schemeClr val="tx2"/>
                </a:solidFill>
                <a:effectLst>
                  <a:outerShdw blurRad="38100" dist="38100" dir="2700000" algn="tl">
                    <a:srgbClr val="FFFFFF"/>
                  </a:outerShdw>
                </a:effectLst>
                <a:latin typeface="Verdana" pitchFamily="34" charset="0"/>
                <a:cs typeface="+mn-cs"/>
              </a:rPr>
              <a:t> </a:t>
            </a:r>
            <a:r>
              <a:rPr lang="en-US" sz="1600" dirty="0">
                <a:latin typeface="Verdana" pitchFamily="34" charset="0"/>
                <a:cs typeface="+mn-cs"/>
              </a:rPr>
              <a:t>and drop I.R. very much</a:t>
            </a:r>
            <a:r>
              <a:rPr lang="en-US" sz="1600" dirty="0">
                <a:solidFill>
                  <a:schemeClr val="tx2"/>
                </a:solidFill>
                <a:latin typeface="Verdana" pitchFamily="34" charset="0"/>
                <a:cs typeface="+mn-cs"/>
              </a:rPr>
              <a:t>.</a:t>
            </a:r>
          </a:p>
          <a:p>
            <a:pPr fontAlgn="auto">
              <a:spcBef>
                <a:spcPts val="0"/>
              </a:spcBef>
              <a:spcAft>
                <a:spcPts val="0"/>
              </a:spcAft>
              <a:defRPr/>
            </a:pPr>
            <a:r>
              <a:rPr lang="en-US" b="1" dirty="0">
                <a:solidFill>
                  <a:srgbClr val="FF0000"/>
                </a:solidFill>
                <a:effectLst>
                  <a:outerShdw blurRad="38100" dist="38100" dir="2700000" algn="tl">
                    <a:srgbClr val="000000"/>
                  </a:outerShdw>
                </a:effectLst>
                <a:latin typeface="Verdana" pitchFamily="34" charset="0"/>
                <a:cs typeface="+mn-cs"/>
              </a:rPr>
              <a:t>D</a:t>
            </a:r>
            <a:r>
              <a:rPr lang="en-US" sz="2000" b="1" dirty="0">
                <a:solidFill>
                  <a:srgbClr val="FF0000"/>
                </a:solidFill>
                <a:effectLst>
                  <a:outerShdw blurRad="38100" dist="38100" dir="2700000" algn="tl">
                    <a:srgbClr val="000000"/>
                  </a:outerShdw>
                </a:effectLst>
                <a:latin typeface="Verdana" pitchFamily="34" charset="0"/>
                <a:cs typeface="+mn-cs"/>
              </a:rPr>
              <a:t>I</a:t>
            </a:r>
            <a:r>
              <a:rPr lang="en-US" sz="1600" b="1" dirty="0">
                <a:solidFill>
                  <a:srgbClr val="FF0000"/>
                </a:solidFill>
                <a:effectLst>
                  <a:outerShdw blurRad="38100" dist="38100" dir="2700000" algn="tl">
                    <a:srgbClr val="000000"/>
                  </a:outerShdw>
                </a:effectLst>
                <a:latin typeface="Verdana" pitchFamily="34" charset="0"/>
                <a:cs typeface="+mn-cs"/>
              </a:rPr>
              <a:t> </a:t>
            </a:r>
            <a:r>
              <a:rPr lang="en-US" sz="1400" b="1" dirty="0">
                <a:solidFill>
                  <a:srgbClr val="FF0000"/>
                </a:solidFill>
                <a:effectLst>
                  <a:outerShdw blurRad="38100" dist="38100" dir="2700000" algn="tl">
                    <a:srgbClr val="000000"/>
                  </a:outerShdw>
                </a:effectLst>
                <a:latin typeface="Verdana" pitchFamily="34" charset="0"/>
                <a:cs typeface="+mn-cs"/>
              </a:rPr>
              <a:t>is </a:t>
            </a:r>
            <a:r>
              <a:rPr lang="en-US" b="1" dirty="0">
                <a:solidFill>
                  <a:srgbClr val="FF0000"/>
                </a:solidFill>
                <a:effectLst>
                  <a:outerShdw blurRad="38100" dist="38100" dir="2700000" algn="tl">
                    <a:srgbClr val="000000"/>
                  </a:outerShdw>
                </a:effectLst>
                <a:latin typeface="Verdana" pitchFamily="34" charset="0"/>
                <a:cs typeface="+mn-cs"/>
              </a:rPr>
              <a:t>rather flat [elastic]</a:t>
            </a:r>
            <a:r>
              <a:rPr lang="en-US" b="1" dirty="0">
                <a:solidFill>
                  <a:srgbClr val="009900"/>
                </a:solidFill>
                <a:effectLst>
                  <a:outerShdw blurRad="38100" dist="38100" dir="2700000" algn="tl">
                    <a:srgbClr val="000000"/>
                  </a:outerShdw>
                </a:effectLst>
                <a:latin typeface="Verdana" pitchFamily="34" charset="0"/>
                <a:cs typeface="+mn-cs"/>
              </a:rPr>
              <a:t> </a:t>
            </a:r>
            <a:r>
              <a:rPr lang="en-US" sz="1600" dirty="0">
                <a:solidFill>
                  <a:schemeClr val="tx2"/>
                </a:solidFill>
                <a:latin typeface="Verdana" pitchFamily="34" charset="0"/>
                <a:cs typeface="+mn-cs"/>
              </a:rPr>
              <a:t> </a:t>
            </a:r>
            <a:r>
              <a:rPr lang="en-US" sz="1600" dirty="0">
                <a:latin typeface="Verdana" pitchFamily="34" charset="0"/>
                <a:cs typeface="+mn-cs"/>
              </a:rPr>
              <a:t>so monetary policy is </a:t>
            </a:r>
            <a:r>
              <a:rPr lang="en-US" sz="1600" b="1" dirty="0">
                <a:solidFill>
                  <a:srgbClr val="FF0000"/>
                </a:solidFill>
                <a:effectLst>
                  <a:outerShdw blurRad="38100" dist="38100" dir="2700000" algn="tl">
                    <a:srgbClr val="000000"/>
                  </a:outerShdw>
                </a:effectLst>
                <a:latin typeface="Verdana" pitchFamily="34" charset="0"/>
                <a:cs typeface="+mn-cs"/>
              </a:rPr>
              <a:t>very responsive</a:t>
            </a:r>
            <a:r>
              <a:rPr lang="en-US" sz="1600" dirty="0">
                <a:solidFill>
                  <a:schemeClr val="tx2"/>
                </a:solidFill>
                <a:latin typeface="Verdana" pitchFamily="34" charset="0"/>
                <a:cs typeface="+mn-cs"/>
              </a:rPr>
              <a:t> </a:t>
            </a:r>
            <a:r>
              <a:rPr lang="en-US" sz="1600" dirty="0">
                <a:latin typeface="Verdana" pitchFamily="34" charset="0"/>
                <a:cs typeface="+mn-cs"/>
              </a:rPr>
              <a:t>to decreases in</a:t>
            </a:r>
          </a:p>
          <a:p>
            <a:pPr fontAlgn="auto">
              <a:spcBef>
                <a:spcPts val="0"/>
              </a:spcBef>
              <a:spcAft>
                <a:spcPts val="0"/>
              </a:spcAft>
              <a:defRPr/>
            </a:pPr>
            <a:r>
              <a:rPr lang="en-US" sz="1600" dirty="0">
                <a:latin typeface="Verdana" pitchFamily="34" charset="0"/>
                <a:cs typeface="+mn-cs"/>
              </a:rPr>
              <a:t>the interest rate.</a:t>
            </a:r>
            <a:r>
              <a:rPr lang="en-US" sz="1600" dirty="0">
                <a:effectLst>
                  <a:outerShdw blurRad="38100" dist="38100" dir="2700000" algn="tl">
                    <a:srgbClr val="000000"/>
                  </a:outerShdw>
                </a:effectLst>
                <a:latin typeface="Verdana" pitchFamily="34" charset="0"/>
                <a:cs typeface="+mn-cs"/>
              </a:rPr>
              <a:t> </a:t>
            </a:r>
            <a:endParaRPr lang="en-US" dirty="0">
              <a:effectLst>
                <a:outerShdw blurRad="38100" dist="38100" dir="2700000" algn="tl">
                  <a:srgbClr val="000000"/>
                </a:outerShdw>
              </a:effectLst>
              <a:latin typeface="Verdana" pitchFamily="34" charset="0"/>
              <a:cs typeface="+mn-cs"/>
            </a:endParaRPr>
          </a:p>
        </p:txBody>
      </p:sp>
      <p:sp>
        <p:nvSpPr>
          <p:cNvPr id="20506" name="Freeform 42"/>
          <p:cNvSpPr>
            <a:spLocks/>
          </p:cNvSpPr>
          <p:nvPr/>
        </p:nvSpPr>
        <p:spPr bwMode="auto">
          <a:xfrm>
            <a:off x="7315200" y="1981200"/>
            <a:ext cx="798513" cy="1155700"/>
          </a:xfrm>
          <a:custGeom>
            <a:avLst/>
            <a:gdLst>
              <a:gd name="T0" fmla="*/ 0 w 819"/>
              <a:gd name="T1" fmla="*/ 0 h 1463"/>
              <a:gd name="T2" fmla="*/ 2147483647 w 819"/>
              <a:gd name="T3" fmla="*/ 2147483647 h 1463"/>
              <a:gd name="T4" fmla="*/ 2147483647 w 819"/>
              <a:gd name="T5" fmla="*/ 2147483647 h 1463"/>
              <a:gd name="T6" fmla="*/ 2147483647 w 819"/>
              <a:gd name="T7" fmla="*/ 2147483647 h 1463"/>
              <a:gd name="T8" fmla="*/ 2147483647 w 819"/>
              <a:gd name="T9" fmla="*/ 2147483647 h 1463"/>
              <a:gd name="T10" fmla="*/ 2147483647 w 819"/>
              <a:gd name="T11" fmla="*/ 2147483647 h 1463"/>
              <a:gd name="T12" fmla="*/ 2147483647 w 819"/>
              <a:gd name="T13" fmla="*/ 2147483647 h 1463"/>
              <a:gd name="T14" fmla="*/ 2147483647 w 819"/>
              <a:gd name="T15" fmla="*/ 2147483647 h 1463"/>
              <a:gd name="T16" fmla="*/ 2147483647 w 819"/>
              <a:gd name="T17" fmla="*/ 2147483647 h 14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9"/>
              <a:gd name="T28" fmla="*/ 0 h 1463"/>
              <a:gd name="T29" fmla="*/ 819 w 819"/>
              <a:gd name="T30" fmla="*/ 1463 h 14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9" h="1463">
                <a:moveTo>
                  <a:pt x="0" y="0"/>
                </a:moveTo>
                <a:lnTo>
                  <a:pt x="67" y="235"/>
                </a:lnTo>
                <a:lnTo>
                  <a:pt x="146" y="459"/>
                </a:lnTo>
                <a:lnTo>
                  <a:pt x="236" y="667"/>
                </a:lnTo>
                <a:lnTo>
                  <a:pt x="335" y="862"/>
                </a:lnTo>
                <a:lnTo>
                  <a:pt x="443" y="1040"/>
                </a:lnTo>
                <a:lnTo>
                  <a:pt x="560" y="1199"/>
                </a:lnTo>
                <a:lnTo>
                  <a:pt x="686" y="1341"/>
                </a:lnTo>
                <a:lnTo>
                  <a:pt x="818" y="1462"/>
                </a:lnTo>
              </a:path>
            </a:pathLst>
          </a:custGeom>
          <a:noFill/>
          <a:ln w="76200">
            <a:solidFill>
              <a:srgbClr val="FF0000"/>
            </a:solidFill>
            <a:round/>
            <a:headEnd/>
            <a:tailEnd/>
          </a:ln>
        </p:spPr>
        <p:txBody>
          <a:bodyPr/>
          <a:lstStyle/>
          <a:p>
            <a:endParaRPr lang="en-US"/>
          </a:p>
        </p:txBody>
      </p:sp>
      <p:sp>
        <p:nvSpPr>
          <p:cNvPr id="20507" name="Line 46"/>
          <p:cNvSpPr>
            <a:spLocks noChangeShapeType="1"/>
          </p:cNvSpPr>
          <p:nvPr/>
        </p:nvSpPr>
        <p:spPr bwMode="auto">
          <a:xfrm>
            <a:off x="7926388" y="1925638"/>
            <a:ext cx="22225" cy="1341437"/>
          </a:xfrm>
          <a:prstGeom prst="line">
            <a:avLst/>
          </a:prstGeom>
          <a:noFill/>
          <a:ln w="50800">
            <a:solidFill>
              <a:schemeClr val="tx1"/>
            </a:solidFill>
            <a:round/>
            <a:headEnd/>
            <a:tailEnd/>
          </a:ln>
        </p:spPr>
        <p:txBody>
          <a:bodyPr wrap="none" anchor="ctr"/>
          <a:lstStyle/>
          <a:p>
            <a:endParaRPr lang="en-US"/>
          </a:p>
        </p:txBody>
      </p:sp>
      <p:sp>
        <p:nvSpPr>
          <p:cNvPr id="20508" name="Rectangle 47"/>
          <p:cNvSpPr>
            <a:spLocks noChangeArrowheads="1"/>
          </p:cNvSpPr>
          <p:nvPr/>
        </p:nvSpPr>
        <p:spPr bwMode="auto">
          <a:xfrm>
            <a:off x="7496175" y="1682750"/>
            <a:ext cx="752475" cy="301625"/>
          </a:xfrm>
          <a:prstGeom prst="rect">
            <a:avLst/>
          </a:prstGeom>
          <a:noFill/>
          <a:ln w="12700">
            <a:noFill/>
            <a:miter lim="800000"/>
            <a:headEnd/>
            <a:tailEnd/>
          </a:ln>
        </p:spPr>
        <p:txBody>
          <a:bodyPr lIns="90488" tIns="44450" rIns="90488" bIns="44450">
            <a:spAutoFit/>
          </a:bodyPr>
          <a:lstStyle/>
          <a:p>
            <a:pPr eaLnBrk="0" hangingPunct="0"/>
            <a:r>
              <a:rPr lang="en-US" sz="1400" b="1">
                <a:latin typeface="Verdana" pitchFamily="34" charset="0"/>
              </a:rPr>
              <a:t>LRAS</a:t>
            </a:r>
          </a:p>
        </p:txBody>
      </p:sp>
      <p:pic>
        <p:nvPicPr>
          <p:cNvPr id="20509" name="Picture 48" descr="1 aaa ball red"/>
          <p:cNvPicPr>
            <a:picLocks noChangeAspect="1" noChangeArrowheads="1" noCrop="1"/>
          </p:cNvPicPr>
          <p:nvPr/>
        </p:nvPicPr>
        <p:blipFill>
          <a:blip r:embed="rId4"/>
          <a:srcRect/>
          <a:stretch>
            <a:fillRect/>
          </a:stretch>
        </p:blipFill>
        <p:spPr bwMode="auto">
          <a:xfrm>
            <a:off x="7854950" y="2574925"/>
            <a:ext cx="155575" cy="155575"/>
          </a:xfrm>
          <a:prstGeom prst="rect">
            <a:avLst/>
          </a:prstGeom>
          <a:noFill/>
          <a:ln w="9525">
            <a:noFill/>
            <a:miter lim="800000"/>
            <a:headEnd/>
            <a:tailEnd/>
          </a:ln>
        </p:spPr>
      </p:pic>
      <p:sp>
        <p:nvSpPr>
          <p:cNvPr id="510004" name="Line 52"/>
          <p:cNvSpPr>
            <a:spLocks noChangeShapeType="1"/>
          </p:cNvSpPr>
          <p:nvPr/>
        </p:nvSpPr>
        <p:spPr bwMode="auto">
          <a:xfrm>
            <a:off x="6008688" y="2420938"/>
            <a:ext cx="2087562" cy="0"/>
          </a:xfrm>
          <a:prstGeom prst="line">
            <a:avLst/>
          </a:prstGeom>
          <a:noFill/>
          <a:ln w="38100">
            <a:solidFill>
              <a:srgbClr val="FF0000"/>
            </a:solidFill>
            <a:prstDash val="sysDot"/>
            <a:round/>
            <a:headEnd type="stealth" w="med" len="med"/>
            <a:tailEnd/>
          </a:ln>
        </p:spPr>
        <p:txBody>
          <a:bodyPr wrap="none" anchor="ctr"/>
          <a:lstStyle/>
          <a:p>
            <a:endParaRPr lang="en-US"/>
          </a:p>
        </p:txBody>
      </p:sp>
      <p:sp>
        <p:nvSpPr>
          <p:cNvPr id="20511" name="Line 58"/>
          <p:cNvSpPr>
            <a:spLocks noChangeShapeType="1"/>
          </p:cNvSpPr>
          <p:nvPr/>
        </p:nvSpPr>
        <p:spPr bwMode="auto">
          <a:xfrm>
            <a:off x="984250" y="1044575"/>
            <a:ext cx="563563" cy="1909763"/>
          </a:xfrm>
          <a:prstGeom prst="line">
            <a:avLst/>
          </a:prstGeom>
          <a:noFill/>
          <a:ln w="57150">
            <a:solidFill>
              <a:srgbClr val="FF0000"/>
            </a:solidFill>
            <a:round/>
            <a:headEnd/>
            <a:tailEnd/>
          </a:ln>
        </p:spPr>
        <p:txBody>
          <a:bodyPr/>
          <a:lstStyle/>
          <a:p>
            <a:endParaRPr lang="en-US"/>
          </a:p>
        </p:txBody>
      </p:sp>
      <p:sp>
        <p:nvSpPr>
          <p:cNvPr id="20512" name="Line 59"/>
          <p:cNvSpPr>
            <a:spLocks noChangeShapeType="1"/>
          </p:cNvSpPr>
          <p:nvPr/>
        </p:nvSpPr>
        <p:spPr bwMode="auto">
          <a:xfrm>
            <a:off x="401638" y="1346200"/>
            <a:ext cx="654050" cy="0"/>
          </a:xfrm>
          <a:prstGeom prst="line">
            <a:avLst/>
          </a:prstGeom>
          <a:noFill/>
          <a:ln w="57150">
            <a:solidFill>
              <a:schemeClr val="tx1"/>
            </a:solidFill>
            <a:prstDash val="sysDot"/>
            <a:round/>
            <a:headEnd/>
            <a:tailEnd/>
          </a:ln>
        </p:spPr>
        <p:txBody>
          <a:bodyPr/>
          <a:lstStyle/>
          <a:p>
            <a:endParaRPr lang="en-US"/>
          </a:p>
        </p:txBody>
      </p:sp>
      <p:sp>
        <p:nvSpPr>
          <p:cNvPr id="510012" name="Rectangle 60"/>
          <p:cNvSpPr>
            <a:spLocks noChangeArrowheads="1"/>
          </p:cNvSpPr>
          <p:nvPr/>
        </p:nvSpPr>
        <p:spPr bwMode="auto">
          <a:xfrm>
            <a:off x="161925" y="3265488"/>
            <a:ext cx="412750" cy="271462"/>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000" b="1">
                <a:effectLst>
                  <a:outerShdw blurRad="38100" dist="38100" dir="2700000" algn="tl">
                    <a:srgbClr val="FFFFFF"/>
                  </a:outerShdw>
                </a:effectLst>
                <a:latin typeface="+mn-lt"/>
                <a:cs typeface="+mn-cs"/>
              </a:rPr>
              <a:t>0</a:t>
            </a:r>
          </a:p>
        </p:txBody>
      </p:sp>
      <p:sp>
        <p:nvSpPr>
          <p:cNvPr id="510013" name="Rectangle 61"/>
          <p:cNvSpPr>
            <a:spLocks noChangeArrowheads="1"/>
          </p:cNvSpPr>
          <p:nvPr/>
        </p:nvSpPr>
        <p:spPr bwMode="auto">
          <a:xfrm>
            <a:off x="0" y="2160588"/>
            <a:ext cx="427038" cy="546100"/>
          </a:xfrm>
          <a:prstGeom prst="rect">
            <a:avLst/>
          </a:prstGeom>
          <a:noFill/>
          <a:ln w="12700">
            <a:noFill/>
            <a:miter lim="800000"/>
            <a:headEnd/>
            <a:tailEnd/>
          </a:ln>
          <a:effectLst/>
        </p:spPr>
        <p:txBody>
          <a:bodyPr lIns="90488" tIns="44450" rIns="90488" bIns="44450">
            <a:spAutoFit/>
          </a:bodyPr>
          <a:lstStyle/>
          <a:p>
            <a:pPr eaLnBrk="0" fontAlgn="auto" hangingPunct="0">
              <a:lnSpc>
                <a:spcPct val="125000"/>
              </a:lnSpc>
              <a:spcBef>
                <a:spcPts val="0"/>
              </a:spcBef>
              <a:spcAft>
                <a:spcPts val="0"/>
              </a:spcAft>
              <a:defRPr/>
            </a:pPr>
            <a:r>
              <a:rPr lang="en-US" b="1">
                <a:solidFill>
                  <a:srgbClr val="FF0000"/>
                </a:solidFill>
                <a:effectLst>
                  <a:outerShdw blurRad="38100" dist="38100" dir="2700000" algn="tl">
                    <a:srgbClr val="000000"/>
                  </a:outerShdw>
                </a:effectLst>
                <a:latin typeface="Verdana" pitchFamily="34" charset="0"/>
                <a:cs typeface="+mn-cs"/>
              </a:rPr>
              <a:t>i</a:t>
            </a:r>
            <a:r>
              <a:rPr lang="en-US" sz="1400" b="1">
                <a:solidFill>
                  <a:srgbClr val="FF0000"/>
                </a:solidFill>
                <a:effectLst>
                  <a:outerShdw blurRad="38100" dist="38100" dir="2700000" algn="tl">
                    <a:srgbClr val="000000"/>
                  </a:outerShdw>
                </a:effectLst>
                <a:latin typeface="Verdana" pitchFamily="34" charset="0"/>
                <a:cs typeface="+mn-cs"/>
              </a:rPr>
              <a:t>2</a:t>
            </a:r>
            <a:endParaRPr lang="en-US" b="1">
              <a:latin typeface="Verdana" pitchFamily="34" charset="0"/>
              <a:cs typeface="+mn-cs"/>
            </a:endParaRPr>
          </a:p>
        </p:txBody>
      </p:sp>
      <p:sp>
        <p:nvSpPr>
          <p:cNvPr id="20515" name="Line 62"/>
          <p:cNvSpPr>
            <a:spLocks noChangeShapeType="1"/>
          </p:cNvSpPr>
          <p:nvPr/>
        </p:nvSpPr>
        <p:spPr bwMode="auto">
          <a:xfrm>
            <a:off x="442913" y="2503488"/>
            <a:ext cx="976312" cy="0"/>
          </a:xfrm>
          <a:prstGeom prst="line">
            <a:avLst/>
          </a:prstGeom>
          <a:noFill/>
          <a:ln w="57150">
            <a:solidFill>
              <a:srgbClr val="FF0000"/>
            </a:solidFill>
            <a:prstDash val="sysDot"/>
            <a:round/>
            <a:headEnd/>
            <a:tailEnd/>
          </a:ln>
        </p:spPr>
        <p:txBody>
          <a:bodyPr/>
          <a:lstStyle/>
          <a:p>
            <a:endParaRPr lang="en-US"/>
          </a:p>
        </p:txBody>
      </p:sp>
      <p:pic>
        <p:nvPicPr>
          <p:cNvPr id="20516" name="Picture 49" descr="arrow green right 3"/>
          <p:cNvPicPr>
            <a:picLocks noChangeAspect="1" noChangeArrowheads="1" noCrop="1"/>
          </p:cNvPicPr>
          <p:nvPr/>
        </p:nvPicPr>
        <p:blipFill>
          <a:blip r:embed="rId5"/>
          <a:srcRect/>
          <a:stretch>
            <a:fillRect/>
          </a:stretch>
        </p:blipFill>
        <p:spPr bwMode="auto">
          <a:xfrm rot="4388885">
            <a:off x="606425" y="1782763"/>
            <a:ext cx="1303337" cy="230188"/>
          </a:xfrm>
          <a:prstGeom prst="rect">
            <a:avLst/>
          </a:prstGeom>
          <a:noFill/>
          <a:ln w="9525">
            <a:noFill/>
            <a:miter lim="800000"/>
            <a:headEnd/>
            <a:tailEnd/>
          </a:ln>
        </p:spPr>
      </p:pic>
      <p:sp>
        <p:nvSpPr>
          <p:cNvPr id="510015" name="Rectangle 63"/>
          <p:cNvSpPr>
            <a:spLocks noChangeArrowheads="1"/>
          </p:cNvSpPr>
          <p:nvPr/>
        </p:nvSpPr>
        <p:spPr bwMode="auto">
          <a:xfrm>
            <a:off x="2540000" y="1019175"/>
            <a:ext cx="417513" cy="546100"/>
          </a:xfrm>
          <a:prstGeom prst="rect">
            <a:avLst/>
          </a:prstGeom>
          <a:noFill/>
          <a:ln w="12700">
            <a:noFill/>
            <a:miter lim="800000"/>
            <a:headEnd/>
            <a:tailEnd/>
          </a:ln>
          <a:effectLst/>
        </p:spPr>
        <p:txBody>
          <a:bodyPr lIns="90488" tIns="44450" rIns="90488" bIns="44450">
            <a:spAutoFit/>
          </a:bodyPr>
          <a:lstStyle/>
          <a:p>
            <a:pPr eaLnBrk="0" fontAlgn="auto" hangingPunct="0">
              <a:lnSpc>
                <a:spcPct val="125000"/>
              </a:lnSpc>
              <a:spcBef>
                <a:spcPts val="0"/>
              </a:spcBef>
              <a:spcAft>
                <a:spcPts val="0"/>
              </a:spcAft>
              <a:defRPr/>
            </a:pPr>
            <a:r>
              <a:rPr lang="en-US" b="1">
                <a:effectLst>
                  <a:outerShdw blurRad="38100" dist="38100" dir="2700000" algn="tl">
                    <a:srgbClr val="FFFFFF"/>
                  </a:outerShdw>
                </a:effectLst>
                <a:latin typeface="Verdana" pitchFamily="34" charset="0"/>
                <a:cs typeface="+mn-cs"/>
              </a:rPr>
              <a:t>i</a:t>
            </a:r>
            <a:r>
              <a:rPr lang="en-US" sz="1400" b="1">
                <a:effectLst>
                  <a:outerShdw blurRad="38100" dist="38100" dir="2700000" algn="tl">
                    <a:srgbClr val="FFFFFF"/>
                  </a:outerShdw>
                </a:effectLst>
                <a:latin typeface="Verdana" pitchFamily="34" charset="0"/>
                <a:cs typeface="+mn-cs"/>
              </a:rPr>
              <a:t>1</a:t>
            </a:r>
            <a:endParaRPr lang="en-US" b="1">
              <a:latin typeface="Verdana" pitchFamily="34" charset="0"/>
              <a:cs typeface="+mn-cs"/>
            </a:endParaRPr>
          </a:p>
        </p:txBody>
      </p:sp>
      <p:sp>
        <p:nvSpPr>
          <p:cNvPr id="20518" name="Line 64"/>
          <p:cNvSpPr>
            <a:spLocks noChangeShapeType="1"/>
          </p:cNvSpPr>
          <p:nvPr/>
        </p:nvSpPr>
        <p:spPr bwMode="auto">
          <a:xfrm>
            <a:off x="2916238" y="1357313"/>
            <a:ext cx="352425" cy="0"/>
          </a:xfrm>
          <a:prstGeom prst="line">
            <a:avLst/>
          </a:prstGeom>
          <a:noFill/>
          <a:ln w="57150">
            <a:solidFill>
              <a:schemeClr val="tx1"/>
            </a:solidFill>
            <a:prstDash val="sysDot"/>
            <a:round/>
            <a:headEnd/>
            <a:tailEnd/>
          </a:ln>
        </p:spPr>
        <p:txBody>
          <a:bodyPr/>
          <a:lstStyle/>
          <a:p>
            <a:endParaRPr lang="en-US"/>
          </a:p>
        </p:txBody>
      </p:sp>
      <p:sp>
        <p:nvSpPr>
          <p:cNvPr id="510017" name="Rectangle 65"/>
          <p:cNvSpPr>
            <a:spLocks noChangeArrowheads="1"/>
          </p:cNvSpPr>
          <p:nvPr/>
        </p:nvSpPr>
        <p:spPr bwMode="auto">
          <a:xfrm>
            <a:off x="4964113" y="3260725"/>
            <a:ext cx="754062" cy="333375"/>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sz="1400" b="1">
                <a:solidFill>
                  <a:srgbClr val="FF0000"/>
                </a:solidFill>
                <a:effectLst>
                  <a:outerShdw blurRad="38100" dist="38100" dir="2700000" algn="tl">
                    <a:srgbClr val="000000"/>
                  </a:outerShdw>
                </a:effectLst>
                <a:latin typeface="Verdana" pitchFamily="34" charset="0"/>
                <a:cs typeface="+mn-cs"/>
              </a:rPr>
              <a:t>QID</a:t>
            </a:r>
            <a:r>
              <a:rPr lang="en-US" sz="1200" b="1">
                <a:solidFill>
                  <a:srgbClr val="FF0000"/>
                </a:solidFill>
                <a:effectLst>
                  <a:outerShdw blurRad="38100" dist="38100" dir="2700000" algn="tl">
                    <a:srgbClr val="000000"/>
                  </a:outerShdw>
                </a:effectLst>
                <a:latin typeface="Verdana" pitchFamily="34" charset="0"/>
                <a:cs typeface="+mn-cs"/>
              </a:rPr>
              <a:t>2</a:t>
            </a:r>
            <a:r>
              <a:rPr lang="en-US" sz="1600" b="1">
                <a:solidFill>
                  <a:srgbClr val="FF0000"/>
                </a:solidFill>
                <a:effectLst>
                  <a:outerShdw blurRad="38100" dist="38100" dir="2700000" algn="tl">
                    <a:srgbClr val="000000"/>
                  </a:outerShdw>
                </a:effectLst>
                <a:latin typeface="Verdana" pitchFamily="34" charset="0"/>
                <a:cs typeface="+mn-cs"/>
              </a:rPr>
              <a:t> </a:t>
            </a:r>
          </a:p>
        </p:txBody>
      </p:sp>
      <p:sp>
        <p:nvSpPr>
          <p:cNvPr id="20520" name="Line 66"/>
          <p:cNvSpPr>
            <a:spLocks noChangeShapeType="1"/>
          </p:cNvSpPr>
          <p:nvPr/>
        </p:nvSpPr>
        <p:spPr bwMode="auto">
          <a:xfrm>
            <a:off x="3265488" y="1366838"/>
            <a:ext cx="0" cy="1919287"/>
          </a:xfrm>
          <a:prstGeom prst="line">
            <a:avLst/>
          </a:prstGeom>
          <a:noFill/>
          <a:ln w="57150">
            <a:solidFill>
              <a:schemeClr val="tx1"/>
            </a:solidFill>
            <a:prstDash val="sysDot"/>
            <a:round/>
            <a:headEnd/>
            <a:tailEnd type="stealth" w="med" len="med"/>
          </a:ln>
        </p:spPr>
        <p:txBody>
          <a:bodyPr/>
          <a:lstStyle/>
          <a:p>
            <a:endParaRPr lang="en-US"/>
          </a:p>
        </p:txBody>
      </p:sp>
      <p:sp>
        <p:nvSpPr>
          <p:cNvPr id="510019" name="Freeform 67"/>
          <p:cNvSpPr>
            <a:spLocks/>
          </p:cNvSpPr>
          <p:nvPr/>
        </p:nvSpPr>
        <p:spPr bwMode="auto">
          <a:xfrm>
            <a:off x="7315200" y="1981200"/>
            <a:ext cx="790575" cy="1177925"/>
          </a:xfrm>
          <a:custGeom>
            <a:avLst/>
            <a:gdLst>
              <a:gd name="T0" fmla="*/ 0 w 819"/>
              <a:gd name="T1" fmla="*/ 0 h 1463"/>
              <a:gd name="T2" fmla="*/ 2147483647 w 819"/>
              <a:gd name="T3" fmla="*/ 2147483647 h 1463"/>
              <a:gd name="T4" fmla="*/ 2147483647 w 819"/>
              <a:gd name="T5" fmla="*/ 2147483647 h 1463"/>
              <a:gd name="T6" fmla="*/ 2147483647 w 819"/>
              <a:gd name="T7" fmla="*/ 2147483647 h 1463"/>
              <a:gd name="T8" fmla="*/ 2147483647 w 819"/>
              <a:gd name="T9" fmla="*/ 2147483647 h 1463"/>
              <a:gd name="T10" fmla="*/ 2147483647 w 819"/>
              <a:gd name="T11" fmla="*/ 2147483647 h 1463"/>
              <a:gd name="T12" fmla="*/ 2147483647 w 819"/>
              <a:gd name="T13" fmla="*/ 2147483647 h 1463"/>
              <a:gd name="T14" fmla="*/ 2147483647 w 819"/>
              <a:gd name="T15" fmla="*/ 2147483647 h 1463"/>
              <a:gd name="T16" fmla="*/ 2147483647 w 819"/>
              <a:gd name="T17" fmla="*/ 2147483647 h 14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9"/>
              <a:gd name="T28" fmla="*/ 0 h 1463"/>
              <a:gd name="T29" fmla="*/ 819 w 819"/>
              <a:gd name="T30" fmla="*/ 1463 h 14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9" h="1463">
                <a:moveTo>
                  <a:pt x="0" y="0"/>
                </a:moveTo>
                <a:lnTo>
                  <a:pt x="67" y="235"/>
                </a:lnTo>
                <a:lnTo>
                  <a:pt x="146" y="459"/>
                </a:lnTo>
                <a:lnTo>
                  <a:pt x="236" y="667"/>
                </a:lnTo>
                <a:lnTo>
                  <a:pt x="335" y="862"/>
                </a:lnTo>
                <a:lnTo>
                  <a:pt x="443" y="1040"/>
                </a:lnTo>
                <a:lnTo>
                  <a:pt x="560" y="1199"/>
                </a:lnTo>
                <a:lnTo>
                  <a:pt x="686" y="1341"/>
                </a:lnTo>
                <a:lnTo>
                  <a:pt x="818" y="1462"/>
                </a:lnTo>
              </a:path>
            </a:pathLst>
          </a:custGeom>
          <a:noFill/>
          <a:ln w="76200">
            <a:solidFill>
              <a:srgbClr val="FF0000"/>
            </a:solidFill>
            <a:round/>
            <a:headEnd/>
            <a:tailEnd/>
          </a:ln>
        </p:spPr>
        <p:txBody>
          <a:bodyPr/>
          <a:lstStyle/>
          <a:p>
            <a:endParaRPr lang="en-US"/>
          </a:p>
        </p:txBody>
      </p:sp>
      <p:sp>
        <p:nvSpPr>
          <p:cNvPr id="510020" name="Rectangle 68"/>
          <p:cNvSpPr>
            <a:spLocks noChangeArrowheads="1"/>
          </p:cNvSpPr>
          <p:nvPr/>
        </p:nvSpPr>
        <p:spPr bwMode="auto">
          <a:xfrm>
            <a:off x="7710488" y="3189288"/>
            <a:ext cx="541337" cy="366712"/>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b="1" dirty="0">
                <a:effectLst>
                  <a:outerShdw blurRad="38100" dist="38100" dir="2700000" algn="tl">
                    <a:srgbClr val="FFFFFF"/>
                  </a:outerShdw>
                </a:effectLst>
                <a:latin typeface="Verdana" pitchFamily="34" charset="0"/>
                <a:cs typeface="+mn-cs"/>
              </a:rPr>
              <a:t>Y</a:t>
            </a:r>
            <a:r>
              <a:rPr lang="en-US" sz="1600" b="1" dirty="0">
                <a:effectLst>
                  <a:outerShdw blurRad="38100" dist="38100" dir="2700000" algn="tl">
                    <a:srgbClr val="FFFFFF"/>
                  </a:outerShdw>
                </a:effectLst>
                <a:latin typeface="Verdana" pitchFamily="34" charset="0"/>
                <a:cs typeface="+mn-cs"/>
              </a:rPr>
              <a:t>*</a:t>
            </a:r>
            <a:r>
              <a:rPr lang="en-US" sz="1400" b="1" dirty="0">
                <a:latin typeface="Verdana" pitchFamily="34" charset="0"/>
                <a:cs typeface="+mn-cs"/>
              </a:rPr>
              <a:t>       </a:t>
            </a:r>
          </a:p>
        </p:txBody>
      </p:sp>
      <p:sp>
        <p:nvSpPr>
          <p:cNvPr id="510021" name="Rectangle 69" descr="Papyrus"/>
          <p:cNvSpPr>
            <a:spLocks noChangeArrowheads="1"/>
          </p:cNvSpPr>
          <p:nvPr/>
        </p:nvSpPr>
        <p:spPr bwMode="auto">
          <a:xfrm>
            <a:off x="0" y="5086350"/>
            <a:ext cx="9144000" cy="1114425"/>
          </a:xfrm>
          <a:prstGeom prst="rect">
            <a:avLst/>
          </a:prstGeom>
          <a:noFill/>
          <a:ln w="12700">
            <a:noFill/>
            <a:miter lim="800000"/>
            <a:headEnd/>
            <a:tailEnd/>
          </a:ln>
          <a:effectLst/>
        </p:spPr>
        <p:txBody>
          <a:bodyPr wrap="none" anchor="ctr"/>
          <a:lstStyle/>
          <a:p>
            <a:pPr fontAlgn="auto">
              <a:spcBef>
                <a:spcPts val="0"/>
              </a:spcBef>
              <a:spcAft>
                <a:spcPts val="0"/>
              </a:spcAft>
              <a:defRPr/>
            </a:pPr>
            <a:r>
              <a:rPr lang="en-US" b="1" dirty="0">
                <a:solidFill>
                  <a:srgbClr val="FF0000"/>
                </a:solidFill>
                <a:effectLst>
                  <a:outerShdw blurRad="38100" dist="38100" dir="2700000" algn="tl">
                    <a:srgbClr val="000000"/>
                  </a:outerShdw>
                </a:effectLst>
                <a:latin typeface="Verdana" pitchFamily="34" charset="0"/>
                <a:cs typeface="+mn-cs"/>
              </a:rPr>
              <a:t>Monetarist</a:t>
            </a:r>
            <a:r>
              <a:rPr lang="en-US" sz="2000" b="1" dirty="0">
                <a:solidFill>
                  <a:srgbClr val="FF0000"/>
                </a:solidFill>
                <a:effectLst>
                  <a:outerShdw blurRad="38100" dist="38100" dir="2700000" algn="tl">
                    <a:srgbClr val="000000"/>
                  </a:outerShdw>
                </a:effectLst>
                <a:latin typeface="Verdana" pitchFamily="34" charset="0"/>
                <a:cs typeface="+mn-cs"/>
              </a:rPr>
              <a:t> view</a:t>
            </a:r>
            <a:r>
              <a:rPr lang="en-US" sz="2000" dirty="0">
                <a:solidFill>
                  <a:schemeClr val="tx2"/>
                </a:solidFill>
                <a:effectLst>
                  <a:outerShdw blurRad="38100" dist="38100" dir="2700000" algn="tl">
                    <a:srgbClr val="FFFFFF"/>
                  </a:outerShdw>
                </a:effectLst>
                <a:latin typeface="Verdana" pitchFamily="34" charset="0"/>
                <a:cs typeface="+mn-cs"/>
              </a:rPr>
              <a:t> </a:t>
            </a:r>
            <a:r>
              <a:rPr lang="en-US" sz="1600" dirty="0">
                <a:latin typeface="Verdana" pitchFamily="34" charset="0"/>
                <a:cs typeface="+mn-cs"/>
              </a:rPr>
              <a:t>is that the </a:t>
            </a:r>
            <a:r>
              <a:rPr lang="en-US" sz="1600" b="1" dirty="0">
                <a:solidFill>
                  <a:srgbClr val="FF0000"/>
                </a:solidFill>
                <a:effectLst>
                  <a:outerShdw blurRad="38100" dist="38100" dir="2700000" algn="tl">
                    <a:srgbClr val="000000"/>
                  </a:outerShdw>
                </a:effectLst>
                <a:latin typeface="Verdana" pitchFamily="34" charset="0"/>
                <a:cs typeface="+mn-cs"/>
              </a:rPr>
              <a:t>economy is relatively stable</a:t>
            </a:r>
            <a:r>
              <a:rPr lang="en-US" sz="1600" dirty="0">
                <a:solidFill>
                  <a:schemeClr val="tx2"/>
                </a:solidFill>
                <a:latin typeface="Verdana" pitchFamily="34" charset="0"/>
                <a:cs typeface="+mn-cs"/>
              </a:rPr>
              <a:t> </a:t>
            </a:r>
            <a:r>
              <a:rPr lang="en-US" sz="1600" dirty="0">
                <a:latin typeface="Verdana" pitchFamily="34" charset="0"/>
                <a:cs typeface="+mn-cs"/>
              </a:rPr>
              <a:t>so </a:t>
            </a:r>
            <a:r>
              <a:rPr lang="en-US" sz="1600" b="1" dirty="0">
                <a:solidFill>
                  <a:srgbClr val="FF0000"/>
                </a:solidFill>
                <a:effectLst>
                  <a:outerShdw blurRad="38100" dist="38100" dir="2700000" algn="tl">
                    <a:srgbClr val="000000"/>
                  </a:outerShdw>
                </a:effectLst>
                <a:latin typeface="Verdana" pitchFamily="34" charset="0"/>
                <a:cs typeface="+mn-cs"/>
              </a:rPr>
              <a:t>increase the </a:t>
            </a:r>
          </a:p>
          <a:p>
            <a:pPr fontAlgn="auto">
              <a:spcBef>
                <a:spcPts val="0"/>
              </a:spcBef>
              <a:spcAft>
                <a:spcPts val="0"/>
              </a:spcAft>
              <a:defRPr/>
            </a:pPr>
            <a:r>
              <a:rPr lang="en-US" sz="1600" b="1" dirty="0">
                <a:solidFill>
                  <a:srgbClr val="FF0000"/>
                </a:solidFill>
                <a:effectLst>
                  <a:outerShdw blurRad="38100" dist="38100" dir="2700000" algn="tl">
                    <a:srgbClr val="000000"/>
                  </a:outerShdw>
                </a:effectLst>
                <a:latin typeface="Verdana" pitchFamily="34" charset="0"/>
                <a:cs typeface="+mn-cs"/>
              </a:rPr>
              <a:t>MS  only as much as the increase in real GDP</a:t>
            </a:r>
            <a:r>
              <a:rPr lang="en-US" sz="1600" dirty="0">
                <a:latin typeface="Verdana" pitchFamily="34" charset="0"/>
                <a:cs typeface="+mn-cs"/>
              </a:rPr>
              <a:t>.</a:t>
            </a:r>
            <a:r>
              <a:rPr lang="en-US" sz="1600" dirty="0">
                <a:solidFill>
                  <a:schemeClr val="tx2"/>
                </a:solidFill>
                <a:latin typeface="Verdana" pitchFamily="34" charset="0"/>
                <a:cs typeface="+mn-cs"/>
              </a:rPr>
              <a:t>  </a:t>
            </a:r>
            <a:r>
              <a:rPr lang="en-US" sz="1600" dirty="0">
                <a:latin typeface="Verdana" pitchFamily="34" charset="0"/>
                <a:cs typeface="+mn-cs"/>
              </a:rPr>
              <a:t>They  are  </a:t>
            </a:r>
            <a:r>
              <a:rPr lang="en-US" sz="1600" b="1" dirty="0">
                <a:solidFill>
                  <a:srgbClr val="FF0000"/>
                </a:solidFill>
                <a:effectLst>
                  <a:outerShdw blurRad="38100" dist="38100" dir="2700000" algn="tl">
                    <a:srgbClr val="000000"/>
                  </a:outerShdw>
                </a:effectLst>
                <a:latin typeface="Verdana" pitchFamily="34" charset="0"/>
                <a:cs typeface="+mn-cs"/>
              </a:rPr>
              <a:t>against fiscal policy</a:t>
            </a:r>
            <a:r>
              <a:rPr lang="en-US" sz="1600" dirty="0">
                <a:solidFill>
                  <a:schemeClr val="tx2"/>
                </a:solidFill>
                <a:latin typeface="Verdana" pitchFamily="34" charset="0"/>
                <a:cs typeface="+mn-cs"/>
              </a:rPr>
              <a:t> </a:t>
            </a:r>
          </a:p>
          <a:p>
            <a:pPr fontAlgn="auto">
              <a:spcBef>
                <a:spcPts val="0"/>
              </a:spcBef>
              <a:spcAft>
                <a:spcPts val="0"/>
              </a:spcAft>
              <a:defRPr/>
            </a:pPr>
            <a:r>
              <a:rPr lang="en-US" sz="1600" dirty="0">
                <a:latin typeface="Verdana" pitchFamily="34" charset="0"/>
                <a:cs typeface="+mn-cs"/>
              </a:rPr>
              <a:t>because of </a:t>
            </a:r>
            <a:r>
              <a:rPr lang="en-US" sz="1600" b="1" dirty="0">
                <a:solidFill>
                  <a:srgbClr val="FF0000"/>
                </a:solidFill>
                <a:effectLst>
                  <a:outerShdw blurRad="38100" dist="38100" dir="2700000" algn="tl">
                    <a:srgbClr val="000000"/>
                  </a:outerShdw>
                </a:effectLst>
                <a:latin typeface="Verdana" pitchFamily="34" charset="0"/>
                <a:cs typeface="+mn-cs"/>
              </a:rPr>
              <a:t>“crowding out.”</a:t>
            </a:r>
            <a:endParaRPr lang="en-US" b="1" dirty="0">
              <a:solidFill>
                <a:srgbClr val="FF0000"/>
              </a:solidFill>
              <a:effectLst>
                <a:outerShdw blurRad="38100" dist="38100" dir="2700000" algn="tl">
                  <a:srgbClr val="000000"/>
                </a:outerShdw>
              </a:effectLst>
              <a:latin typeface="Verdana" pitchFamily="34" charset="0"/>
              <a:cs typeface="+mn-cs"/>
            </a:endParaRPr>
          </a:p>
        </p:txBody>
      </p:sp>
      <p:sp>
        <p:nvSpPr>
          <p:cNvPr id="510022" name="Rectangle 70"/>
          <p:cNvSpPr>
            <a:spLocks noChangeArrowheads="1"/>
          </p:cNvSpPr>
          <p:nvPr/>
        </p:nvSpPr>
        <p:spPr bwMode="auto">
          <a:xfrm>
            <a:off x="5429250" y="2232025"/>
            <a:ext cx="600075" cy="363538"/>
          </a:xfrm>
          <a:prstGeom prst="rect">
            <a:avLst/>
          </a:prstGeom>
          <a:noFill/>
          <a:ln w="12700">
            <a:noFill/>
            <a:miter lim="800000"/>
            <a:headEnd/>
            <a:tailEnd/>
          </a:ln>
          <a:effectLst/>
        </p:spPr>
        <p:txBody>
          <a:bodyPr wrap="none" lIns="90488" tIns="44450" rIns="90488" bIns="44450">
            <a:spAutoFit/>
          </a:bodyPr>
          <a:lstStyle/>
          <a:p>
            <a:pPr algn="r" eaLnBrk="0" fontAlgn="auto" hangingPunct="0">
              <a:spcBef>
                <a:spcPts val="0"/>
              </a:spcBef>
              <a:spcAft>
                <a:spcPts val="0"/>
              </a:spcAft>
              <a:defRPr/>
            </a:pPr>
            <a:r>
              <a:rPr lang="en-US" b="1" dirty="0">
                <a:solidFill>
                  <a:srgbClr val="FF0000"/>
                </a:solidFill>
                <a:effectLst>
                  <a:outerShdw blurRad="38100" dist="38100" dir="2700000" algn="tl">
                    <a:srgbClr val="000000"/>
                  </a:outerShdw>
                </a:effectLst>
                <a:cs typeface="+mn-cs"/>
              </a:rPr>
              <a:t>PL</a:t>
            </a:r>
            <a:r>
              <a:rPr lang="en-US" sz="1400" b="1" dirty="0">
                <a:solidFill>
                  <a:srgbClr val="FF0000"/>
                </a:solidFill>
                <a:effectLst>
                  <a:outerShdw blurRad="38100" dist="38100" dir="2700000" algn="tl">
                    <a:srgbClr val="000000"/>
                  </a:outerShdw>
                </a:effectLst>
                <a:latin typeface="Verdana" pitchFamily="34" charset="0"/>
                <a:cs typeface="+mn-cs"/>
              </a:rPr>
              <a:t>2</a:t>
            </a:r>
            <a:endParaRPr lang="en-US" sz="2000" b="1" baseline="-25000" dirty="0">
              <a:solidFill>
                <a:srgbClr val="FF0000"/>
              </a:solidFill>
              <a:effectLst>
                <a:outerShdw blurRad="38100" dist="38100" dir="2700000" algn="tl">
                  <a:srgbClr val="000000"/>
                </a:outerShdw>
              </a:effectLst>
              <a:latin typeface="Verdana" pitchFamily="34" charset="0"/>
              <a:cs typeface="+mn-cs"/>
            </a:endParaRPr>
          </a:p>
        </p:txBody>
      </p:sp>
      <p:sp>
        <p:nvSpPr>
          <p:cNvPr id="510023" name="Rectangle 71"/>
          <p:cNvSpPr>
            <a:spLocks noChangeArrowheads="1"/>
          </p:cNvSpPr>
          <p:nvPr/>
        </p:nvSpPr>
        <p:spPr bwMode="auto">
          <a:xfrm>
            <a:off x="2530475" y="2297113"/>
            <a:ext cx="427038" cy="546100"/>
          </a:xfrm>
          <a:prstGeom prst="rect">
            <a:avLst/>
          </a:prstGeom>
          <a:noFill/>
          <a:ln w="12700">
            <a:noFill/>
            <a:miter lim="800000"/>
            <a:headEnd/>
            <a:tailEnd/>
          </a:ln>
          <a:effectLst/>
        </p:spPr>
        <p:txBody>
          <a:bodyPr lIns="90488" tIns="44450" rIns="90488" bIns="44450">
            <a:spAutoFit/>
          </a:bodyPr>
          <a:lstStyle/>
          <a:p>
            <a:pPr eaLnBrk="0" fontAlgn="auto" hangingPunct="0">
              <a:lnSpc>
                <a:spcPct val="125000"/>
              </a:lnSpc>
              <a:spcBef>
                <a:spcPts val="0"/>
              </a:spcBef>
              <a:spcAft>
                <a:spcPts val="0"/>
              </a:spcAft>
              <a:defRPr/>
            </a:pPr>
            <a:r>
              <a:rPr lang="en-US" b="1">
                <a:solidFill>
                  <a:srgbClr val="FF0000"/>
                </a:solidFill>
                <a:effectLst>
                  <a:outerShdw blurRad="38100" dist="38100" dir="2700000" algn="tl">
                    <a:srgbClr val="000000"/>
                  </a:outerShdw>
                </a:effectLst>
                <a:latin typeface="Verdana" pitchFamily="34" charset="0"/>
                <a:cs typeface="+mn-cs"/>
              </a:rPr>
              <a:t>i</a:t>
            </a:r>
            <a:r>
              <a:rPr lang="en-US" sz="1400" b="1">
                <a:solidFill>
                  <a:srgbClr val="FF0000"/>
                </a:solidFill>
                <a:effectLst>
                  <a:outerShdw blurRad="38100" dist="38100" dir="2700000" algn="tl">
                    <a:srgbClr val="000000"/>
                  </a:outerShdw>
                </a:effectLst>
                <a:latin typeface="Verdana" pitchFamily="34" charset="0"/>
                <a:cs typeface="+mn-cs"/>
              </a:rPr>
              <a:t>2</a:t>
            </a:r>
            <a:endParaRPr lang="en-US" b="1">
              <a:latin typeface="Verdana" pitchFamily="34" charset="0"/>
              <a:cs typeface="+mn-cs"/>
            </a:endParaRPr>
          </a:p>
        </p:txBody>
      </p:sp>
      <p:pic>
        <p:nvPicPr>
          <p:cNvPr id="20526" name="Picture 53" descr="1 aaaa bullet"/>
          <p:cNvPicPr>
            <a:picLocks noChangeAspect="1" noChangeArrowheads="1" noCrop="1"/>
          </p:cNvPicPr>
          <p:nvPr/>
        </p:nvPicPr>
        <p:blipFill>
          <a:blip r:embed="rId6"/>
          <a:srcRect/>
          <a:stretch>
            <a:fillRect/>
          </a:stretch>
        </p:blipFill>
        <p:spPr bwMode="auto">
          <a:xfrm>
            <a:off x="7567613" y="2609850"/>
            <a:ext cx="304800" cy="228600"/>
          </a:xfrm>
          <a:prstGeom prst="rect">
            <a:avLst/>
          </a:prstGeom>
          <a:noFill/>
          <a:ln w="9525">
            <a:noFill/>
            <a:miter lim="800000"/>
            <a:headEnd/>
            <a:tailEnd/>
          </a:ln>
        </p:spPr>
      </p:pic>
      <p:pic>
        <p:nvPicPr>
          <p:cNvPr id="20527" name="Picture 72" descr="milton Friedman only"/>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978775" y="68263"/>
            <a:ext cx="1065213" cy="1335087"/>
          </a:xfrm>
          <a:prstGeom prst="rect">
            <a:avLst/>
          </a:prstGeom>
          <a:noFill/>
          <a:ln w="9525">
            <a:noFill/>
            <a:miter lim="800000"/>
            <a:headEnd/>
            <a:tailEnd/>
          </a:ln>
        </p:spPr>
      </p:pic>
      <p:sp>
        <p:nvSpPr>
          <p:cNvPr id="20528" name="WordArt 114"/>
          <p:cNvSpPr>
            <a:spLocks noChangeArrowheads="1" noChangeShapeType="1" noTextEdit="1"/>
          </p:cNvSpPr>
          <p:nvPr/>
        </p:nvSpPr>
        <p:spPr bwMode="auto">
          <a:xfrm>
            <a:off x="914400" y="74613"/>
            <a:ext cx="6918325" cy="376237"/>
          </a:xfrm>
          <a:prstGeom prst="rect">
            <a:avLst/>
          </a:prstGeom>
        </p:spPr>
        <p:txBody>
          <a:bodyPr wrap="none" fromWordArt="1">
            <a:prstTxWarp prst="textPlain">
              <a:avLst>
                <a:gd name="adj" fmla="val 50000"/>
              </a:avLst>
            </a:prstTxWarp>
          </a:bodyPr>
          <a:lstStyle/>
          <a:p>
            <a:pPr algn="ctr"/>
            <a:r>
              <a:rPr lang="en-US" kern="10">
                <a:ln w="12700">
                  <a:solidFill>
                    <a:srgbClr val="000000"/>
                  </a:solidFill>
                  <a:round/>
                  <a:headEnd/>
                  <a:tailEnd/>
                </a:ln>
                <a:solidFill>
                  <a:srgbClr val="FF0000"/>
                </a:solidFill>
                <a:effectLst>
                  <a:outerShdw dist="35921" dir="2700000" sy="50000" kx="2115830" algn="bl" rotWithShape="0">
                    <a:srgbClr val="C0C0C0">
                      <a:alpha val="79999"/>
                    </a:srgbClr>
                  </a:outerShdw>
                </a:effectLst>
                <a:latin typeface="Arial Black"/>
              </a:rPr>
              <a:t>Extreme Monetarist View</a:t>
            </a:r>
          </a:p>
        </p:txBody>
      </p:sp>
      <p:sp>
        <p:nvSpPr>
          <p:cNvPr id="58" name="Arc 109"/>
          <p:cNvSpPr>
            <a:spLocks/>
          </p:cNvSpPr>
          <p:nvPr/>
        </p:nvSpPr>
        <p:spPr bwMode="auto">
          <a:xfrm rot="398846" flipV="1">
            <a:off x="7410450" y="1943100"/>
            <a:ext cx="830263" cy="8620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5050"/>
            </a:solidFill>
            <a:round/>
            <a:headEnd/>
            <a:tailEnd/>
          </a:ln>
        </p:spPr>
        <p:txBody>
          <a:bodyPr wrap="none" anchor="ctr"/>
          <a:lstStyle/>
          <a:p>
            <a:endParaRPr lang="en-US"/>
          </a:p>
        </p:txBody>
      </p:sp>
      <p:pic>
        <p:nvPicPr>
          <p:cNvPr id="59" name="Picture 58" descr="1 a bullet gets bigger.gif"/>
          <p:cNvPicPr>
            <a:picLocks noChangeAspect="1"/>
          </p:cNvPicPr>
          <p:nvPr/>
        </p:nvPicPr>
        <p:blipFill>
          <a:blip r:embed="rId4"/>
          <a:srcRect/>
          <a:stretch>
            <a:fillRect/>
          </a:stretch>
        </p:blipFill>
        <p:spPr bwMode="auto">
          <a:xfrm>
            <a:off x="7818438" y="1981200"/>
            <a:ext cx="247650" cy="247650"/>
          </a:xfrm>
          <a:prstGeom prst="rect">
            <a:avLst/>
          </a:prstGeom>
          <a:noFill/>
          <a:ln w="9525">
            <a:noFill/>
            <a:miter lim="800000"/>
            <a:headEnd/>
            <a:tailEnd/>
          </a:ln>
        </p:spPr>
      </p:pic>
      <p:sp>
        <p:nvSpPr>
          <p:cNvPr id="60" name="Line 10"/>
          <p:cNvSpPr>
            <a:spLocks noChangeShapeType="1"/>
          </p:cNvSpPr>
          <p:nvPr/>
        </p:nvSpPr>
        <p:spPr bwMode="auto">
          <a:xfrm>
            <a:off x="8177213" y="2414588"/>
            <a:ext cx="0" cy="823912"/>
          </a:xfrm>
          <a:prstGeom prst="line">
            <a:avLst/>
          </a:prstGeom>
          <a:noFill/>
          <a:ln w="38100">
            <a:solidFill>
              <a:srgbClr val="FF0000"/>
            </a:solidFill>
            <a:prstDash val="sysDot"/>
            <a:round/>
            <a:headEnd/>
            <a:tailEnd type="stealth" w="med" len="med"/>
          </a:ln>
        </p:spPr>
        <p:txBody>
          <a:bodyPr wrap="none" anchor="ctr"/>
          <a:lstStyle/>
          <a:p>
            <a:endParaRPr lang="en-US"/>
          </a:p>
        </p:txBody>
      </p:sp>
      <p:sp>
        <p:nvSpPr>
          <p:cNvPr id="61" name="Rectangle 20"/>
          <p:cNvSpPr>
            <a:spLocks noChangeArrowheads="1"/>
          </p:cNvSpPr>
          <p:nvPr/>
        </p:nvSpPr>
        <p:spPr bwMode="auto">
          <a:xfrm>
            <a:off x="8015288" y="3200400"/>
            <a:ext cx="457200" cy="366713"/>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b="1" dirty="0">
                <a:solidFill>
                  <a:srgbClr val="FF0000"/>
                </a:solidFill>
                <a:effectLst>
                  <a:outerShdw blurRad="38100" dist="38100" dir="2700000" algn="tl">
                    <a:srgbClr val="000000"/>
                  </a:outerShdw>
                </a:effectLst>
                <a:latin typeface="Verdana" pitchFamily="34" charset="0"/>
                <a:cs typeface="+mn-cs"/>
              </a:rPr>
              <a:t>Y</a:t>
            </a:r>
            <a:r>
              <a:rPr lang="en-US" sz="1600" b="1" dirty="0">
                <a:solidFill>
                  <a:srgbClr val="FF0000"/>
                </a:solidFill>
                <a:effectLst>
                  <a:outerShdw blurRad="38100" dist="38100" dir="2700000" algn="tl">
                    <a:srgbClr val="000000"/>
                  </a:outerShdw>
                </a:effectLst>
                <a:latin typeface="Verdana" pitchFamily="34" charset="0"/>
                <a:cs typeface="+mn-cs"/>
              </a:rPr>
              <a:t>i</a:t>
            </a:r>
            <a:r>
              <a:rPr lang="en-US" sz="1400" b="1" dirty="0">
                <a:solidFill>
                  <a:srgbClr val="FF0000"/>
                </a:solidFill>
                <a:latin typeface="Verdana" pitchFamily="34" charset="0"/>
                <a:cs typeface="+mn-cs"/>
              </a:rPr>
              <a:t>        </a:t>
            </a:r>
          </a:p>
        </p:txBody>
      </p:sp>
      <p:sp>
        <p:nvSpPr>
          <p:cNvPr id="62" name="Rectangle 62" descr="Papyrus"/>
          <p:cNvSpPr>
            <a:spLocks noChangeArrowheads="1"/>
          </p:cNvSpPr>
          <p:nvPr/>
        </p:nvSpPr>
        <p:spPr bwMode="auto">
          <a:xfrm>
            <a:off x="2890838" y="3733800"/>
            <a:ext cx="2924175" cy="533400"/>
          </a:xfrm>
          <a:prstGeom prst="rect">
            <a:avLst/>
          </a:prstGeom>
          <a:noFill/>
          <a:ln w="76200">
            <a:noFill/>
            <a:miter lim="800000"/>
            <a:headEnd/>
            <a:tailEnd/>
          </a:ln>
          <a:effectLst/>
        </p:spPr>
        <p:txBody>
          <a:bodyPr wrap="none" anchor="ctr"/>
          <a:lstStyle/>
          <a:p>
            <a:pPr>
              <a:defRPr/>
            </a:pPr>
            <a:r>
              <a:rPr lang="en-US" b="1" dirty="0">
                <a:solidFill>
                  <a:srgbClr val="FC0128"/>
                </a:solidFill>
                <a:effectLst>
                  <a:outerShdw blurRad="38100" dist="38100" dir="2700000" algn="tl">
                    <a:srgbClr val="000000">
                      <a:alpha val="43137"/>
                    </a:srgbClr>
                  </a:outerShdw>
                </a:effectLst>
                <a:latin typeface="Verdana" pitchFamily="34" charset="0"/>
                <a:cs typeface="Arial" pitchFamily="34" charset="0"/>
              </a:rPr>
              <a:t>D</a:t>
            </a:r>
            <a:r>
              <a:rPr lang="en-US" sz="1400" b="1" dirty="0">
                <a:solidFill>
                  <a:srgbClr val="FC0128"/>
                </a:solidFill>
                <a:effectLst>
                  <a:outerShdw blurRad="38100" dist="38100" dir="2700000" algn="tl">
                    <a:srgbClr val="000000">
                      <a:alpha val="43137"/>
                    </a:srgbClr>
                  </a:outerShdw>
                </a:effectLst>
                <a:latin typeface="Verdana" pitchFamily="34" charset="0"/>
                <a:cs typeface="Arial" pitchFamily="34" charset="0"/>
              </a:rPr>
              <a:t>I</a:t>
            </a:r>
            <a:r>
              <a:rPr lang="en-US" b="1" dirty="0">
                <a:solidFill>
                  <a:srgbClr val="FC0128"/>
                </a:solidFill>
                <a:effectLst>
                  <a:outerShdw blurRad="38100" dist="38100" dir="2700000" algn="tl">
                    <a:srgbClr val="000000">
                      <a:alpha val="43137"/>
                    </a:srgbClr>
                  </a:outerShdw>
                </a:effectLst>
                <a:latin typeface="Verdana" pitchFamily="34" charset="0"/>
                <a:cs typeface="Arial" pitchFamily="34" charset="0"/>
              </a:rPr>
              <a:t> is more elastic</a:t>
            </a:r>
          </a:p>
          <a:p>
            <a:pPr>
              <a:defRPr/>
            </a:pPr>
            <a:r>
              <a:rPr lang="en-US" b="1" dirty="0">
                <a:solidFill>
                  <a:srgbClr val="FC0128"/>
                </a:solidFill>
                <a:effectLst>
                  <a:outerShdw blurRad="38100" dist="38100" dir="2700000" algn="tl">
                    <a:srgbClr val="000000">
                      <a:alpha val="43137"/>
                    </a:srgbClr>
                  </a:outerShdw>
                </a:effectLst>
                <a:latin typeface="Verdana" pitchFamily="34" charset="0"/>
                <a:cs typeface="Arial" pitchFamily="34" charset="0"/>
              </a:rPr>
              <a:t>[or more responsive]</a:t>
            </a:r>
          </a:p>
        </p:txBody>
      </p:sp>
      <p:sp>
        <p:nvSpPr>
          <p:cNvPr id="63" name="Rectangle 55" descr="Papyrus"/>
          <p:cNvSpPr>
            <a:spLocks noChangeArrowheads="1"/>
          </p:cNvSpPr>
          <p:nvPr/>
        </p:nvSpPr>
        <p:spPr bwMode="auto">
          <a:xfrm>
            <a:off x="76200" y="3740150"/>
            <a:ext cx="2814638" cy="519113"/>
          </a:xfrm>
          <a:prstGeom prst="rect">
            <a:avLst/>
          </a:prstGeom>
          <a:noFill/>
          <a:ln w="76200">
            <a:noFill/>
            <a:miter lim="800000"/>
            <a:headEnd/>
            <a:tailEnd/>
          </a:ln>
          <a:effectLst/>
        </p:spPr>
        <p:txBody>
          <a:bodyPr wrap="none" anchor="ctr"/>
          <a:lstStyle/>
          <a:p>
            <a:pPr>
              <a:defRPr/>
            </a:pPr>
            <a:r>
              <a:rPr lang="en-US" b="1" dirty="0" err="1">
                <a:solidFill>
                  <a:srgbClr val="FC0128"/>
                </a:solidFill>
                <a:effectLst>
                  <a:outerShdw blurRad="38100" dist="38100" dir="2700000" algn="tl">
                    <a:srgbClr val="000000">
                      <a:alpha val="43137"/>
                    </a:srgbClr>
                  </a:outerShdw>
                </a:effectLst>
                <a:latin typeface="Verdana" pitchFamily="34" charset="0"/>
                <a:cs typeface="Arial" pitchFamily="34" charset="0"/>
              </a:rPr>
              <a:t>D</a:t>
            </a:r>
            <a:r>
              <a:rPr lang="en-US" sz="1400" b="1" dirty="0" err="1">
                <a:solidFill>
                  <a:srgbClr val="FC0128"/>
                </a:solidFill>
                <a:effectLst>
                  <a:outerShdw blurRad="38100" dist="38100" dir="2700000" algn="tl">
                    <a:srgbClr val="000000">
                      <a:alpha val="43137"/>
                    </a:srgbClr>
                  </a:outerShdw>
                </a:effectLst>
                <a:latin typeface="Verdana" pitchFamily="34" charset="0"/>
                <a:cs typeface="Arial" pitchFamily="34" charset="0"/>
              </a:rPr>
              <a:t>m</a:t>
            </a:r>
            <a:r>
              <a:rPr lang="en-US" b="1" dirty="0">
                <a:solidFill>
                  <a:srgbClr val="FC0128"/>
                </a:solidFill>
                <a:effectLst>
                  <a:outerShdw blurRad="38100" dist="38100" dir="2700000" algn="tl">
                    <a:srgbClr val="000000">
                      <a:alpha val="43137"/>
                    </a:srgbClr>
                  </a:outerShdw>
                </a:effectLst>
                <a:latin typeface="Verdana" pitchFamily="34" charset="0"/>
                <a:cs typeface="Arial" pitchFamily="34" charset="0"/>
              </a:rPr>
              <a:t> is more inelastic</a:t>
            </a:r>
          </a:p>
          <a:p>
            <a:pPr>
              <a:defRPr/>
            </a:pPr>
            <a:r>
              <a:rPr lang="en-US" b="1" dirty="0">
                <a:solidFill>
                  <a:srgbClr val="FC0128"/>
                </a:solidFill>
                <a:effectLst>
                  <a:outerShdw blurRad="38100" dist="38100" dir="2700000" algn="tl">
                    <a:srgbClr val="000000">
                      <a:alpha val="43137"/>
                    </a:srgbClr>
                  </a:outerShdw>
                </a:effectLst>
                <a:latin typeface="Verdana" pitchFamily="34" charset="0"/>
                <a:cs typeface="Arial" pitchFamily="34" charset="0"/>
              </a:rPr>
              <a:t>[I.R. more sensitive]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9989"/>
                                        </p:tgtEl>
                                        <p:attrNameLst>
                                          <p:attrName>style.visibility</p:attrName>
                                        </p:attrNameLst>
                                      </p:cBhvr>
                                      <p:to>
                                        <p:strVal val="visible"/>
                                      </p:to>
                                    </p:set>
                                    <p:animEffect transition="in" filter="dissolve">
                                      <p:cBhvr>
                                        <p:cTn id="7" dur="500"/>
                                        <p:tgtEl>
                                          <p:spTgt spid="509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0021"/>
                                        </p:tgtEl>
                                        <p:attrNameLst>
                                          <p:attrName>style.visibility</p:attrName>
                                        </p:attrNameLst>
                                      </p:cBhvr>
                                      <p:to>
                                        <p:strVal val="visible"/>
                                      </p:to>
                                    </p:set>
                                    <p:animEffect transition="in" filter="dissolve">
                                      <p:cBhvr>
                                        <p:cTn id="12" dur="500"/>
                                        <p:tgtEl>
                                          <p:spTgt spid="5100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3" presetClass="path" presetSubtype="0" accel="50000" decel="50000" fill="hold" grpId="0" nodeType="clickEffect">
                                  <p:stCondLst>
                                    <p:cond delay="0"/>
                                  </p:stCondLst>
                                  <p:childTnLst>
                                    <p:animMotion origin="layout" path="M -3.61111E-6 -3.91395E-6 L 0.05504 -0.02891 " pathEditMode="relative" rAng="0" ptsTypes="AA">
                                      <p:cBhvr>
                                        <p:cTn id="16" dur="2000" fill="hold"/>
                                        <p:tgtEl>
                                          <p:spTgt spid="510019"/>
                                        </p:tgtEl>
                                        <p:attrNameLst>
                                          <p:attrName>ppt_x</p:attrName>
                                          <p:attrName>ppt_y</p:attrName>
                                        </p:attrNameLst>
                                      </p:cBhvr>
                                      <p:rCtr x="2700" y="-1500"/>
                                    </p:animMotion>
                                  </p:childTnLst>
                                  <p:subTnLst>
                                    <p:audio>
                                      <p:cMediaNode>
                                        <p:cTn display="0" masterRel="sameClick">
                                          <p:stCondLst>
                                            <p:cond evt="begin" delay="0">
                                              <p:tn val="15"/>
                                            </p:cond>
                                          </p:stCondLst>
                                          <p:endCondLst>
                                            <p:cond evt="onStopAudio" delay="0">
                                              <p:tgtEl>
                                                <p:sldTgt/>
                                              </p:tgtEl>
                                            </p:cond>
                                          </p:endCondLst>
                                        </p:cTn>
                                        <p:tgtEl>
                                          <p:sndTgt r:embed="rId3" name="A swhoosh.wav"/>
                                        </p:tgtEl>
                                      </p:cMediaNode>
                                    </p:audio>
                                  </p:subTnLst>
                                </p:cTn>
                              </p:par>
                            </p:childTnLst>
                          </p:cTn>
                        </p:par>
                        <p:par>
                          <p:cTn id="17" fill="hold" nodeType="afterGroup">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510004"/>
                                        </p:tgtEl>
                                        <p:attrNameLst>
                                          <p:attrName>style.visibility</p:attrName>
                                        </p:attrNameLst>
                                      </p:cBhvr>
                                      <p:to>
                                        <p:strVal val="visible"/>
                                      </p:to>
                                    </p:set>
                                    <p:animEffect transition="in" filter="wipe(right)">
                                      <p:cBhvr>
                                        <p:cTn id="20" dur="2000"/>
                                        <p:tgtEl>
                                          <p:spTgt spid="510004"/>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up)">
                                      <p:cBhvr>
                                        <p:cTn id="23" dur="2000"/>
                                        <p:tgtEl>
                                          <p:spTgt spid="60"/>
                                        </p:tgtEl>
                                      </p:cBhvr>
                                    </p:animEffect>
                                  </p:childTnLst>
                                </p:cTn>
                              </p:par>
                            </p:childTnLst>
                          </p:cTn>
                        </p:par>
                        <p:par>
                          <p:cTn id="24" fill="hold" nodeType="afterGroup">
                            <p:stCondLst>
                              <p:cond delay="4000"/>
                            </p:stCondLst>
                            <p:childTnLst>
                              <p:par>
                                <p:cTn id="25" presetID="9" presetClass="entr" presetSubtype="0" fill="hold" grpId="0" nodeType="afterEffect">
                                  <p:stCondLst>
                                    <p:cond delay="0"/>
                                  </p:stCondLst>
                                  <p:childTnLst>
                                    <p:set>
                                      <p:cBhvr>
                                        <p:cTn id="26" dur="1" fill="hold">
                                          <p:stCondLst>
                                            <p:cond delay="0"/>
                                          </p:stCondLst>
                                        </p:cTn>
                                        <p:tgtEl>
                                          <p:spTgt spid="510022"/>
                                        </p:tgtEl>
                                        <p:attrNameLst>
                                          <p:attrName>style.visibility</p:attrName>
                                        </p:attrNameLst>
                                      </p:cBhvr>
                                      <p:to>
                                        <p:strVal val="visible"/>
                                      </p:to>
                                    </p:set>
                                    <p:animEffect transition="in" filter="dissolve">
                                      <p:cBhvr>
                                        <p:cTn id="27" dur="500"/>
                                        <p:tgtEl>
                                          <p:spTgt spid="51002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dissolve">
                                      <p:cBhvr>
                                        <p:cTn id="30" dur="500"/>
                                        <p:tgtEl>
                                          <p:spTgt spid="6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dissolve">
                                      <p:cBhvr>
                                        <p:cTn id="35" dur="500"/>
                                        <p:tgtEl>
                                          <p:spTgt spid="5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5" presetClass="path" presetSubtype="0" accel="50000" decel="50000" fill="hold" grpId="1" nodeType="clickEffect">
                                  <p:stCondLst>
                                    <p:cond delay="0"/>
                                  </p:stCondLst>
                                  <p:childTnLst>
                                    <p:animMotion origin="layout" path="M 0.00625 -0.0148 L -0.02188 -0.03724 " pathEditMode="relative" rAng="0" ptsTypes="AA">
                                      <p:cBhvr>
                                        <p:cTn id="39" dur="2000" fill="hold"/>
                                        <p:tgtEl>
                                          <p:spTgt spid="58"/>
                                        </p:tgtEl>
                                        <p:attrNameLst>
                                          <p:attrName>ppt_x</p:attrName>
                                          <p:attrName>ppt_y</p:attrName>
                                        </p:attrNameLst>
                                      </p:cBhvr>
                                      <p:rCtr x="-1400" y="-1100"/>
                                    </p:animMotion>
                                  </p:childTnLst>
                                </p:cTn>
                              </p:par>
                            </p:childTnLst>
                          </p:cTn>
                        </p:par>
                        <p:par>
                          <p:cTn id="40" fill="hold" nodeType="afterGroup">
                            <p:stCondLst>
                              <p:cond delay="2000"/>
                            </p:stCondLst>
                            <p:childTnLst>
                              <p:par>
                                <p:cTn id="41" presetID="9" presetClass="entr" presetSubtype="0" fill="hold"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dissolve">
                                      <p:cBhvr>
                                        <p:cTn id="4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89" grpId="0"/>
      <p:bldP spid="510004" grpId="0" animBg="1"/>
      <p:bldP spid="510019" grpId="0" animBg="1"/>
      <p:bldP spid="510021" grpId="0"/>
      <p:bldP spid="510022" grpId="0"/>
      <p:bldP spid="58" grpId="0" animBg="1"/>
      <p:bldP spid="58" grpId="1" animBg="1"/>
      <p:bldP spid="60" grpId="0" animBg="1"/>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1506" name="Line 104"/>
          <p:cNvSpPr>
            <a:spLocks noChangeShapeType="1"/>
          </p:cNvSpPr>
          <p:nvPr/>
        </p:nvSpPr>
        <p:spPr bwMode="auto">
          <a:xfrm flipV="1">
            <a:off x="7850188" y="1560513"/>
            <a:ext cx="0" cy="1689100"/>
          </a:xfrm>
          <a:prstGeom prst="line">
            <a:avLst/>
          </a:prstGeom>
          <a:noFill/>
          <a:ln w="76200">
            <a:solidFill>
              <a:schemeClr val="bg1"/>
            </a:solidFill>
            <a:round/>
            <a:headEnd/>
            <a:tailEnd/>
          </a:ln>
        </p:spPr>
        <p:txBody>
          <a:bodyPr/>
          <a:lstStyle/>
          <a:p>
            <a:endParaRPr lang="en-US"/>
          </a:p>
        </p:txBody>
      </p:sp>
      <p:sp>
        <p:nvSpPr>
          <p:cNvPr id="312429" name="Arc 109"/>
          <p:cNvSpPr>
            <a:spLocks/>
          </p:cNvSpPr>
          <p:nvPr/>
        </p:nvSpPr>
        <p:spPr bwMode="auto">
          <a:xfrm rot="398846" flipV="1">
            <a:off x="7502525" y="1943100"/>
            <a:ext cx="830263" cy="8620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5050"/>
            </a:solidFill>
            <a:round/>
            <a:headEnd/>
            <a:tailEnd/>
          </a:ln>
        </p:spPr>
        <p:txBody>
          <a:bodyPr wrap="none" anchor="ctr"/>
          <a:lstStyle/>
          <a:p>
            <a:endParaRPr lang="en-US"/>
          </a:p>
        </p:txBody>
      </p:sp>
      <p:sp>
        <p:nvSpPr>
          <p:cNvPr id="312425" name="Rectangle 105"/>
          <p:cNvSpPr>
            <a:spLocks noChangeArrowheads="1"/>
          </p:cNvSpPr>
          <p:nvPr/>
        </p:nvSpPr>
        <p:spPr bwMode="auto">
          <a:xfrm>
            <a:off x="7434263" y="1252538"/>
            <a:ext cx="846137" cy="363537"/>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solidFill>
                  <a:schemeClr val="bg1"/>
                </a:solidFill>
                <a:effectLst>
                  <a:outerShdw blurRad="38100" dist="38100" dir="2700000" algn="tl">
                    <a:srgbClr val="000000"/>
                  </a:outerShdw>
                </a:effectLst>
                <a:latin typeface="Verdana" pitchFamily="34" charset="0"/>
                <a:cs typeface="+mn-cs"/>
              </a:rPr>
              <a:t>LRAS</a:t>
            </a:r>
            <a:endParaRPr lang="en-US" b="1" baseline="-25000">
              <a:solidFill>
                <a:schemeClr val="bg1"/>
              </a:solidFill>
              <a:effectLst>
                <a:outerShdw blurRad="38100" dist="38100" dir="2700000" algn="tl">
                  <a:srgbClr val="000000"/>
                </a:outerShdw>
              </a:effectLst>
              <a:latin typeface="Verdana" pitchFamily="34" charset="0"/>
              <a:cs typeface="+mn-cs"/>
            </a:endParaRPr>
          </a:p>
        </p:txBody>
      </p:sp>
      <p:sp>
        <p:nvSpPr>
          <p:cNvPr id="21509" name="Line 102"/>
          <p:cNvSpPr>
            <a:spLocks noChangeShapeType="1"/>
          </p:cNvSpPr>
          <p:nvPr/>
        </p:nvSpPr>
        <p:spPr bwMode="auto">
          <a:xfrm>
            <a:off x="544513" y="1320800"/>
            <a:ext cx="0" cy="563563"/>
          </a:xfrm>
          <a:prstGeom prst="line">
            <a:avLst/>
          </a:prstGeom>
          <a:noFill/>
          <a:ln w="38100">
            <a:solidFill>
              <a:srgbClr val="99FF99"/>
            </a:solidFill>
            <a:prstDash val="sysDot"/>
            <a:round/>
            <a:headEnd/>
            <a:tailEnd type="stealth" w="med" len="med"/>
          </a:ln>
        </p:spPr>
        <p:txBody>
          <a:bodyPr/>
          <a:lstStyle/>
          <a:p>
            <a:endParaRPr lang="en-US"/>
          </a:p>
        </p:txBody>
      </p:sp>
      <p:grpSp>
        <p:nvGrpSpPr>
          <p:cNvPr id="21510" name="Group 13"/>
          <p:cNvGrpSpPr>
            <a:grpSpLocks/>
          </p:cNvGrpSpPr>
          <p:nvPr/>
        </p:nvGrpSpPr>
        <p:grpSpPr bwMode="auto">
          <a:xfrm>
            <a:off x="395288" y="889000"/>
            <a:ext cx="1966912" cy="2387600"/>
            <a:chOff x="1435" y="337"/>
            <a:chExt cx="2046" cy="1753"/>
          </a:xfrm>
        </p:grpSpPr>
        <p:sp>
          <p:nvSpPr>
            <p:cNvPr id="21600" name="Line 14"/>
            <p:cNvSpPr>
              <a:spLocks noChangeShapeType="1"/>
            </p:cNvSpPr>
            <p:nvPr/>
          </p:nvSpPr>
          <p:spPr bwMode="auto">
            <a:xfrm>
              <a:off x="1454" y="337"/>
              <a:ext cx="0" cy="1753"/>
            </a:xfrm>
            <a:prstGeom prst="line">
              <a:avLst/>
            </a:prstGeom>
            <a:noFill/>
            <a:ln w="50800">
              <a:solidFill>
                <a:schemeClr val="bg1"/>
              </a:solidFill>
              <a:round/>
              <a:headEnd/>
              <a:tailEnd/>
            </a:ln>
          </p:spPr>
          <p:txBody>
            <a:bodyPr wrap="none" anchor="ctr"/>
            <a:lstStyle/>
            <a:p>
              <a:endParaRPr lang="en-US"/>
            </a:p>
          </p:txBody>
        </p:sp>
        <p:sp>
          <p:nvSpPr>
            <p:cNvPr id="21601" name="Line 15"/>
            <p:cNvSpPr>
              <a:spLocks noChangeShapeType="1"/>
            </p:cNvSpPr>
            <p:nvPr/>
          </p:nvSpPr>
          <p:spPr bwMode="auto">
            <a:xfrm>
              <a:off x="1435" y="2085"/>
              <a:ext cx="2046" cy="0"/>
            </a:xfrm>
            <a:prstGeom prst="line">
              <a:avLst/>
            </a:prstGeom>
            <a:noFill/>
            <a:ln w="50800">
              <a:solidFill>
                <a:schemeClr val="bg1"/>
              </a:solidFill>
              <a:round/>
              <a:headEnd/>
              <a:tailEnd/>
            </a:ln>
          </p:spPr>
          <p:txBody>
            <a:bodyPr wrap="none" anchor="ctr"/>
            <a:lstStyle/>
            <a:p>
              <a:endParaRPr lang="en-US"/>
            </a:p>
          </p:txBody>
        </p:sp>
      </p:grpSp>
      <p:sp>
        <p:nvSpPr>
          <p:cNvPr id="312322" name="Line 2"/>
          <p:cNvSpPr>
            <a:spLocks noChangeShapeType="1"/>
          </p:cNvSpPr>
          <p:nvPr/>
        </p:nvSpPr>
        <p:spPr bwMode="auto">
          <a:xfrm flipH="1">
            <a:off x="5943600" y="2371725"/>
            <a:ext cx="2171700" cy="0"/>
          </a:xfrm>
          <a:prstGeom prst="line">
            <a:avLst/>
          </a:prstGeom>
          <a:noFill/>
          <a:ln w="38100">
            <a:solidFill>
              <a:srgbClr val="FF5050"/>
            </a:solidFill>
            <a:prstDash val="sysDot"/>
            <a:round/>
            <a:headEnd/>
            <a:tailEnd type="stealth" w="med" len="med"/>
          </a:ln>
        </p:spPr>
        <p:txBody>
          <a:bodyPr/>
          <a:lstStyle/>
          <a:p>
            <a:endParaRPr lang="en-US"/>
          </a:p>
        </p:txBody>
      </p:sp>
      <p:sp>
        <p:nvSpPr>
          <p:cNvPr id="21512" name="Line 3"/>
          <p:cNvSpPr>
            <a:spLocks noChangeShapeType="1"/>
          </p:cNvSpPr>
          <p:nvPr/>
        </p:nvSpPr>
        <p:spPr bwMode="auto">
          <a:xfrm>
            <a:off x="6019800" y="2657475"/>
            <a:ext cx="1828800" cy="0"/>
          </a:xfrm>
          <a:prstGeom prst="line">
            <a:avLst/>
          </a:prstGeom>
          <a:noFill/>
          <a:ln w="38100">
            <a:solidFill>
              <a:srgbClr val="99FF99"/>
            </a:solidFill>
            <a:prstDash val="dash"/>
            <a:round/>
            <a:headEnd type="stealth" w="med" len="med"/>
            <a:tailEnd/>
          </a:ln>
        </p:spPr>
        <p:txBody>
          <a:bodyPr wrap="none" anchor="ctr"/>
          <a:lstStyle/>
          <a:p>
            <a:endParaRPr lang="en-US"/>
          </a:p>
        </p:txBody>
      </p:sp>
      <p:sp>
        <p:nvSpPr>
          <p:cNvPr id="21513" name="Line 4"/>
          <p:cNvSpPr>
            <a:spLocks noChangeShapeType="1"/>
          </p:cNvSpPr>
          <p:nvPr/>
        </p:nvSpPr>
        <p:spPr bwMode="auto">
          <a:xfrm>
            <a:off x="7858125" y="2743200"/>
            <a:ext cx="0" cy="533400"/>
          </a:xfrm>
          <a:prstGeom prst="line">
            <a:avLst/>
          </a:prstGeom>
          <a:noFill/>
          <a:ln w="38100">
            <a:solidFill>
              <a:srgbClr val="99FF99"/>
            </a:solidFill>
            <a:prstDash val="dash"/>
            <a:round/>
            <a:headEnd/>
            <a:tailEnd type="stealth" w="med" len="med"/>
          </a:ln>
        </p:spPr>
        <p:txBody>
          <a:bodyPr wrap="none" anchor="ctr"/>
          <a:lstStyle/>
          <a:p>
            <a:endParaRPr lang="en-US"/>
          </a:p>
        </p:txBody>
      </p:sp>
      <p:sp>
        <p:nvSpPr>
          <p:cNvPr id="21514" name="Line 5"/>
          <p:cNvSpPr>
            <a:spLocks noChangeShapeType="1"/>
          </p:cNvSpPr>
          <p:nvPr/>
        </p:nvSpPr>
        <p:spPr bwMode="auto">
          <a:xfrm>
            <a:off x="2951163" y="1981200"/>
            <a:ext cx="1163637" cy="0"/>
          </a:xfrm>
          <a:prstGeom prst="line">
            <a:avLst/>
          </a:prstGeom>
          <a:noFill/>
          <a:ln w="38100">
            <a:solidFill>
              <a:srgbClr val="99FF99"/>
            </a:solidFill>
            <a:prstDash val="dash"/>
            <a:round/>
            <a:headEnd type="stealth" w="med" len="med"/>
            <a:tailEnd/>
          </a:ln>
        </p:spPr>
        <p:txBody>
          <a:bodyPr wrap="none" anchor="ctr"/>
          <a:lstStyle/>
          <a:p>
            <a:endParaRPr lang="en-US"/>
          </a:p>
        </p:txBody>
      </p:sp>
      <p:sp>
        <p:nvSpPr>
          <p:cNvPr id="21515" name="Line 6"/>
          <p:cNvSpPr>
            <a:spLocks noChangeShapeType="1"/>
          </p:cNvSpPr>
          <p:nvPr/>
        </p:nvSpPr>
        <p:spPr bwMode="auto">
          <a:xfrm>
            <a:off x="381000" y="1905000"/>
            <a:ext cx="1524000" cy="31750"/>
          </a:xfrm>
          <a:prstGeom prst="line">
            <a:avLst/>
          </a:prstGeom>
          <a:noFill/>
          <a:ln w="38100">
            <a:solidFill>
              <a:srgbClr val="99FF99"/>
            </a:solidFill>
            <a:prstDash val="dash"/>
            <a:round/>
            <a:headEnd type="stealth" w="med" len="med"/>
            <a:tailEnd/>
          </a:ln>
        </p:spPr>
        <p:txBody>
          <a:bodyPr wrap="none" anchor="ctr"/>
          <a:lstStyle/>
          <a:p>
            <a:endParaRPr lang="en-US"/>
          </a:p>
        </p:txBody>
      </p:sp>
      <p:sp>
        <p:nvSpPr>
          <p:cNvPr id="21516" name="Line 7"/>
          <p:cNvSpPr>
            <a:spLocks noChangeShapeType="1"/>
          </p:cNvSpPr>
          <p:nvPr/>
        </p:nvSpPr>
        <p:spPr bwMode="auto">
          <a:xfrm>
            <a:off x="4114800" y="2057400"/>
            <a:ext cx="0" cy="1247775"/>
          </a:xfrm>
          <a:prstGeom prst="line">
            <a:avLst/>
          </a:prstGeom>
          <a:noFill/>
          <a:ln w="38100">
            <a:solidFill>
              <a:srgbClr val="99FF99"/>
            </a:solidFill>
            <a:prstDash val="dash"/>
            <a:round/>
            <a:headEnd/>
            <a:tailEnd type="stealth" w="med" len="med"/>
          </a:ln>
        </p:spPr>
        <p:txBody>
          <a:bodyPr wrap="none" anchor="ctr"/>
          <a:lstStyle/>
          <a:p>
            <a:endParaRPr lang="en-US"/>
          </a:p>
        </p:txBody>
      </p:sp>
      <p:sp>
        <p:nvSpPr>
          <p:cNvPr id="21517" name="Line 8"/>
          <p:cNvSpPr>
            <a:spLocks noChangeShapeType="1"/>
          </p:cNvSpPr>
          <p:nvPr/>
        </p:nvSpPr>
        <p:spPr bwMode="auto">
          <a:xfrm>
            <a:off x="1066800" y="892175"/>
            <a:ext cx="0" cy="2406650"/>
          </a:xfrm>
          <a:prstGeom prst="line">
            <a:avLst/>
          </a:prstGeom>
          <a:noFill/>
          <a:ln w="50800">
            <a:solidFill>
              <a:schemeClr val="bg1"/>
            </a:solidFill>
            <a:round/>
            <a:headEnd/>
            <a:tailEnd/>
          </a:ln>
        </p:spPr>
        <p:txBody>
          <a:bodyPr wrap="none" anchor="ctr"/>
          <a:lstStyle/>
          <a:p>
            <a:endParaRPr lang="en-US"/>
          </a:p>
        </p:txBody>
      </p:sp>
      <p:sp>
        <p:nvSpPr>
          <p:cNvPr id="21518" name="Line 9"/>
          <p:cNvSpPr>
            <a:spLocks noChangeShapeType="1"/>
          </p:cNvSpPr>
          <p:nvPr/>
        </p:nvSpPr>
        <p:spPr bwMode="auto">
          <a:xfrm>
            <a:off x="7410450" y="2819400"/>
            <a:ext cx="0" cy="457200"/>
          </a:xfrm>
          <a:prstGeom prst="line">
            <a:avLst/>
          </a:prstGeom>
          <a:noFill/>
          <a:ln w="38100">
            <a:solidFill>
              <a:schemeClr val="bg1"/>
            </a:solidFill>
            <a:prstDash val="dash"/>
            <a:round/>
            <a:headEnd/>
            <a:tailEnd type="stealth" w="med" len="med"/>
          </a:ln>
        </p:spPr>
        <p:txBody>
          <a:bodyPr wrap="none" anchor="ctr"/>
          <a:lstStyle/>
          <a:p>
            <a:endParaRPr lang="en-US"/>
          </a:p>
        </p:txBody>
      </p:sp>
      <p:sp>
        <p:nvSpPr>
          <p:cNvPr id="21519" name="Line 10"/>
          <p:cNvSpPr>
            <a:spLocks noChangeShapeType="1"/>
          </p:cNvSpPr>
          <p:nvPr/>
        </p:nvSpPr>
        <p:spPr bwMode="auto">
          <a:xfrm>
            <a:off x="3657600" y="1336675"/>
            <a:ext cx="0" cy="1933575"/>
          </a:xfrm>
          <a:prstGeom prst="line">
            <a:avLst/>
          </a:prstGeom>
          <a:noFill/>
          <a:ln w="38100">
            <a:solidFill>
              <a:schemeClr val="bg1"/>
            </a:solidFill>
            <a:prstDash val="dash"/>
            <a:round/>
            <a:headEnd/>
            <a:tailEnd type="stealth" w="med" len="med"/>
          </a:ln>
        </p:spPr>
        <p:txBody>
          <a:bodyPr wrap="none" anchor="ctr"/>
          <a:lstStyle/>
          <a:p>
            <a:endParaRPr lang="en-US"/>
          </a:p>
        </p:txBody>
      </p:sp>
      <p:sp>
        <p:nvSpPr>
          <p:cNvPr id="21520" name="Line 11"/>
          <p:cNvSpPr>
            <a:spLocks noChangeShapeType="1"/>
          </p:cNvSpPr>
          <p:nvPr/>
        </p:nvSpPr>
        <p:spPr bwMode="auto">
          <a:xfrm flipV="1">
            <a:off x="2924175" y="1362075"/>
            <a:ext cx="609600" cy="25400"/>
          </a:xfrm>
          <a:prstGeom prst="line">
            <a:avLst/>
          </a:prstGeom>
          <a:noFill/>
          <a:ln w="28575">
            <a:solidFill>
              <a:schemeClr val="bg1"/>
            </a:solidFill>
            <a:prstDash val="dash"/>
            <a:round/>
            <a:headEnd type="stealth" w="med" len="med"/>
            <a:tailEnd/>
          </a:ln>
        </p:spPr>
        <p:txBody>
          <a:bodyPr wrap="none" anchor="ctr"/>
          <a:lstStyle/>
          <a:p>
            <a:endParaRPr lang="en-US"/>
          </a:p>
        </p:txBody>
      </p:sp>
      <p:sp>
        <p:nvSpPr>
          <p:cNvPr id="21521" name="Line 12"/>
          <p:cNvSpPr>
            <a:spLocks noChangeShapeType="1"/>
          </p:cNvSpPr>
          <p:nvPr/>
        </p:nvSpPr>
        <p:spPr bwMode="auto">
          <a:xfrm>
            <a:off x="420688" y="1295400"/>
            <a:ext cx="646112" cy="0"/>
          </a:xfrm>
          <a:prstGeom prst="line">
            <a:avLst/>
          </a:prstGeom>
          <a:noFill/>
          <a:ln w="38100">
            <a:solidFill>
              <a:schemeClr val="bg1"/>
            </a:solidFill>
            <a:prstDash val="dash"/>
            <a:round/>
            <a:headEnd/>
            <a:tailEnd/>
          </a:ln>
        </p:spPr>
        <p:txBody>
          <a:bodyPr wrap="none" anchor="ctr"/>
          <a:lstStyle/>
          <a:p>
            <a:endParaRPr lang="en-US"/>
          </a:p>
        </p:txBody>
      </p:sp>
      <p:grpSp>
        <p:nvGrpSpPr>
          <p:cNvPr id="21522" name="Group 16"/>
          <p:cNvGrpSpPr>
            <a:grpSpLocks/>
          </p:cNvGrpSpPr>
          <p:nvPr/>
        </p:nvGrpSpPr>
        <p:grpSpPr bwMode="auto">
          <a:xfrm>
            <a:off x="5972175" y="1816100"/>
            <a:ext cx="3171825" cy="1460500"/>
            <a:chOff x="1449" y="2275"/>
            <a:chExt cx="2046" cy="1753"/>
          </a:xfrm>
        </p:grpSpPr>
        <p:sp>
          <p:nvSpPr>
            <p:cNvPr id="21598" name="Line 17"/>
            <p:cNvSpPr>
              <a:spLocks noChangeShapeType="1"/>
            </p:cNvSpPr>
            <p:nvPr/>
          </p:nvSpPr>
          <p:spPr bwMode="auto">
            <a:xfrm>
              <a:off x="1460" y="2275"/>
              <a:ext cx="0" cy="1753"/>
            </a:xfrm>
            <a:prstGeom prst="line">
              <a:avLst/>
            </a:prstGeom>
            <a:noFill/>
            <a:ln w="50800">
              <a:solidFill>
                <a:schemeClr val="bg1"/>
              </a:solidFill>
              <a:round/>
              <a:headEnd/>
              <a:tailEnd/>
            </a:ln>
          </p:spPr>
          <p:txBody>
            <a:bodyPr wrap="none" anchor="ctr"/>
            <a:lstStyle/>
            <a:p>
              <a:endParaRPr lang="en-US"/>
            </a:p>
          </p:txBody>
        </p:sp>
        <p:sp>
          <p:nvSpPr>
            <p:cNvPr id="21599" name="Line 18"/>
            <p:cNvSpPr>
              <a:spLocks noChangeShapeType="1"/>
            </p:cNvSpPr>
            <p:nvPr/>
          </p:nvSpPr>
          <p:spPr bwMode="auto">
            <a:xfrm>
              <a:off x="1449" y="4015"/>
              <a:ext cx="2046" cy="0"/>
            </a:xfrm>
            <a:prstGeom prst="line">
              <a:avLst/>
            </a:prstGeom>
            <a:noFill/>
            <a:ln w="50800">
              <a:solidFill>
                <a:schemeClr val="bg1"/>
              </a:solidFill>
              <a:round/>
              <a:headEnd/>
              <a:tailEnd/>
            </a:ln>
          </p:spPr>
          <p:txBody>
            <a:bodyPr wrap="none" anchor="ctr"/>
            <a:lstStyle/>
            <a:p>
              <a:endParaRPr lang="en-US"/>
            </a:p>
          </p:txBody>
        </p:sp>
      </p:grpSp>
      <p:grpSp>
        <p:nvGrpSpPr>
          <p:cNvPr id="21523" name="Group 19"/>
          <p:cNvGrpSpPr>
            <a:grpSpLocks/>
          </p:cNvGrpSpPr>
          <p:nvPr/>
        </p:nvGrpSpPr>
        <p:grpSpPr bwMode="auto">
          <a:xfrm>
            <a:off x="2895600" y="530225"/>
            <a:ext cx="2933700" cy="2782888"/>
            <a:chOff x="3723" y="334"/>
            <a:chExt cx="1848" cy="1753"/>
          </a:xfrm>
        </p:grpSpPr>
        <p:sp>
          <p:nvSpPr>
            <p:cNvPr id="21596" name="Line 20"/>
            <p:cNvSpPr>
              <a:spLocks noChangeShapeType="1"/>
            </p:cNvSpPr>
            <p:nvPr/>
          </p:nvSpPr>
          <p:spPr bwMode="auto">
            <a:xfrm>
              <a:off x="3741" y="334"/>
              <a:ext cx="0" cy="1753"/>
            </a:xfrm>
            <a:prstGeom prst="line">
              <a:avLst/>
            </a:prstGeom>
            <a:noFill/>
            <a:ln w="50800">
              <a:solidFill>
                <a:schemeClr val="bg1"/>
              </a:solidFill>
              <a:round/>
              <a:headEnd/>
              <a:tailEnd/>
            </a:ln>
          </p:spPr>
          <p:txBody>
            <a:bodyPr wrap="none" anchor="ctr"/>
            <a:lstStyle/>
            <a:p>
              <a:endParaRPr lang="en-US"/>
            </a:p>
          </p:txBody>
        </p:sp>
        <p:sp>
          <p:nvSpPr>
            <p:cNvPr id="21597" name="Line 21"/>
            <p:cNvSpPr>
              <a:spLocks noChangeShapeType="1"/>
            </p:cNvSpPr>
            <p:nvPr/>
          </p:nvSpPr>
          <p:spPr bwMode="auto">
            <a:xfrm>
              <a:off x="3723" y="2082"/>
              <a:ext cx="1848" cy="0"/>
            </a:xfrm>
            <a:prstGeom prst="line">
              <a:avLst/>
            </a:prstGeom>
            <a:noFill/>
            <a:ln w="50800">
              <a:solidFill>
                <a:schemeClr val="bg1"/>
              </a:solidFill>
              <a:round/>
              <a:headEnd/>
              <a:tailEnd/>
            </a:ln>
          </p:spPr>
          <p:txBody>
            <a:bodyPr wrap="none" anchor="ctr"/>
            <a:lstStyle/>
            <a:p>
              <a:endParaRPr lang="en-US"/>
            </a:p>
          </p:txBody>
        </p:sp>
      </p:grpSp>
      <p:sp>
        <p:nvSpPr>
          <p:cNvPr id="312342" name="Rectangle 22"/>
          <p:cNvSpPr>
            <a:spLocks noChangeArrowheads="1"/>
          </p:cNvSpPr>
          <p:nvPr/>
        </p:nvSpPr>
        <p:spPr bwMode="auto">
          <a:xfrm>
            <a:off x="6286500" y="3200400"/>
            <a:ext cx="2208213" cy="396875"/>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1400" b="1" dirty="0">
                <a:latin typeface="Verdana" pitchFamily="34" charset="0"/>
                <a:cs typeface="+mn-cs"/>
              </a:rPr>
              <a:t>             </a:t>
            </a:r>
            <a:r>
              <a:rPr lang="en-US" b="1" dirty="0">
                <a:solidFill>
                  <a:srgbClr val="FF0000"/>
                </a:solidFill>
                <a:effectLst>
                  <a:outerShdw blurRad="38100" dist="38100" dir="2700000" algn="tl">
                    <a:srgbClr val="000000"/>
                  </a:outerShdw>
                </a:effectLst>
                <a:latin typeface="Verdana" pitchFamily="34" charset="0"/>
                <a:cs typeface="+mn-cs"/>
              </a:rPr>
              <a:t>Y</a:t>
            </a:r>
            <a:r>
              <a:rPr lang="en-US" sz="1600" b="1" dirty="0">
                <a:solidFill>
                  <a:srgbClr val="FF0000"/>
                </a:solidFill>
                <a:effectLst>
                  <a:outerShdw blurRad="38100" dist="38100" dir="2700000" algn="tl">
                    <a:srgbClr val="000000"/>
                  </a:outerShdw>
                </a:effectLst>
                <a:latin typeface="Verdana" pitchFamily="34" charset="0"/>
                <a:cs typeface="+mn-cs"/>
              </a:rPr>
              <a:t>R</a:t>
            </a:r>
            <a:r>
              <a:rPr lang="en-US" sz="1400" b="1" dirty="0">
                <a:latin typeface="Verdana" pitchFamily="34" charset="0"/>
                <a:cs typeface="+mn-cs"/>
              </a:rPr>
              <a:t>   </a:t>
            </a:r>
            <a:r>
              <a:rPr lang="en-US" b="1" dirty="0">
                <a:solidFill>
                  <a:srgbClr val="99FF99"/>
                </a:solidFill>
                <a:effectLst>
                  <a:outerShdw blurRad="38100" dist="38100" dir="2700000" algn="tl">
                    <a:srgbClr val="000000"/>
                  </a:outerShdw>
                </a:effectLst>
                <a:latin typeface="Verdana" pitchFamily="34" charset="0"/>
                <a:cs typeface="+mn-cs"/>
              </a:rPr>
              <a:t>Y</a:t>
            </a:r>
            <a:r>
              <a:rPr lang="en-US" sz="2000" b="1" dirty="0">
                <a:solidFill>
                  <a:srgbClr val="99FF99"/>
                </a:solidFill>
                <a:effectLst>
                  <a:outerShdw blurRad="38100" dist="38100" dir="2700000" algn="tl">
                    <a:srgbClr val="000000"/>
                  </a:outerShdw>
                </a:effectLst>
                <a:latin typeface="Verdana" pitchFamily="34" charset="0"/>
                <a:cs typeface="+mn-cs"/>
              </a:rPr>
              <a:t>*</a:t>
            </a:r>
            <a:r>
              <a:rPr lang="en-US" sz="1400" b="1" dirty="0">
                <a:latin typeface="Verdana" pitchFamily="34" charset="0"/>
                <a:cs typeface="+mn-cs"/>
              </a:rPr>
              <a:t>       </a:t>
            </a:r>
          </a:p>
        </p:txBody>
      </p:sp>
      <p:grpSp>
        <p:nvGrpSpPr>
          <p:cNvPr id="21525" name="Group 23"/>
          <p:cNvGrpSpPr>
            <a:grpSpLocks/>
          </p:cNvGrpSpPr>
          <p:nvPr/>
        </p:nvGrpSpPr>
        <p:grpSpPr bwMode="auto">
          <a:xfrm>
            <a:off x="5988050" y="1739900"/>
            <a:ext cx="2209800" cy="1060450"/>
            <a:chOff x="661" y="2389"/>
            <a:chExt cx="1423" cy="1248"/>
          </a:xfrm>
        </p:grpSpPr>
        <p:sp>
          <p:nvSpPr>
            <p:cNvPr id="21593" name="Arc 24"/>
            <p:cNvSpPr>
              <a:spLocks/>
            </p:cNvSpPr>
            <p:nvPr/>
          </p:nvSpPr>
          <p:spPr bwMode="auto">
            <a:xfrm>
              <a:off x="1485" y="3115"/>
              <a:ext cx="595" cy="5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76200" cap="rnd">
              <a:solidFill>
                <a:schemeClr val="bg1"/>
              </a:solidFill>
              <a:round/>
              <a:headEnd/>
              <a:tailEnd/>
            </a:ln>
          </p:spPr>
          <p:txBody>
            <a:bodyPr wrap="none" anchor="ctr"/>
            <a:lstStyle/>
            <a:p>
              <a:endParaRPr lang="en-US"/>
            </a:p>
          </p:txBody>
        </p:sp>
        <p:sp>
          <p:nvSpPr>
            <p:cNvPr id="21594" name="Line 25"/>
            <p:cNvSpPr>
              <a:spLocks noChangeShapeType="1"/>
            </p:cNvSpPr>
            <p:nvPr/>
          </p:nvSpPr>
          <p:spPr bwMode="auto">
            <a:xfrm>
              <a:off x="661" y="3637"/>
              <a:ext cx="826" cy="0"/>
            </a:xfrm>
            <a:prstGeom prst="line">
              <a:avLst/>
            </a:prstGeom>
            <a:noFill/>
            <a:ln w="76200">
              <a:solidFill>
                <a:schemeClr val="bg1"/>
              </a:solidFill>
              <a:round/>
              <a:headEnd/>
              <a:tailEnd/>
            </a:ln>
          </p:spPr>
          <p:txBody>
            <a:bodyPr wrap="none" anchor="ctr"/>
            <a:lstStyle/>
            <a:p>
              <a:endParaRPr lang="en-US"/>
            </a:p>
          </p:txBody>
        </p:sp>
        <p:sp>
          <p:nvSpPr>
            <p:cNvPr id="21595" name="Line 26"/>
            <p:cNvSpPr>
              <a:spLocks noChangeShapeType="1"/>
            </p:cNvSpPr>
            <p:nvPr/>
          </p:nvSpPr>
          <p:spPr bwMode="auto">
            <a:xfrm>
              <a:off x="2084" y="2389"/>
              <a:ext cx="0" cy="718"/>
            </a:xfrm>
            <a:prstGeom prst="line">
              <a:avLst/>
            </a:prstGeom>
            <a:noFill/>
            <a:ln w="76200">
              <a:solidFill>
                <a:schemeClr val="bg1"/>
              </a:solidFill>
              <a:round/>
              <a:headEnd/>
              <a:tailEnd/>
            </a:ln>
          </p:spPr>
          <p:txBody>
            <a:bodyPr wrap="none" anchor="ctr"/>
            <a:lstStyle/>
            <a:p>
              <a:endParaRPr lang="en-US"/>
            </a:p>
          </p:txBody>
        </p:sp>
      </p:grpSp>
      <p:sp>
        <p:nvSpPr>
          <p:cNvPr id="21526" name="Line 27"/>
          <p:cNvSpPr>
            <a:spLocks noChangeShapeType="1"/>
          </p:cNvSpPr>
          <p:nvPr/>
        </p:nvSpPr>
        <p:spPr bwMode="auto">
          <a:xfrm>
            <a:off x="533400" y="838200"/>
            <a:ext cx="1752600" cy="1447800"/>
          </a:xfrm>
          <a:prstGeom prst="line">
            <a:avLst/>
          </a:prstGeom>
          <a:noFill/>
          <a:ln w="50800">
            <a:solidFill>
              <a:srgbClr val="99FF99"/>
            </a:solidFill>
            <a:round/>
            <a:headEnd/>
            <a:tailEnd/>
          </a:ln>
        </p:spPr>
        <p:txBody>
          <a:bodyPr wrap="none" anchor="ctr"/>
          <a:lstStyle/>
          <a:p>
            <a:endParaRPr lang="en-US"/>
          </a:p>
        </p:txBody>
      </p:sp>
      <p:sp>
        <p:nvSpPr>
          <p:cNvPr id="21527" name="Line 28"/>
          <p:cNvSpPr>
            <a:spLocks noChangeShapeType="1"/>
          </p:cNvSpPr>
          <p:nvPr/>
        </p:nvSpPr>
        <p:spPr bwMode="auto">
          <a:xfrm>
            <a:off x="3341688" y="862013"/>
            <a:ext cx="1585912" cy="2289175"/>
          </a:xfrm>
          <a:prstGeom prst="line">
            <a:avLst/>
          </a:prstGeom>
          <a:noFill/>
          <a:ln w="50800">
            <a:solidFill>
              <a:srgbClr val="99FF99"/>
            </a:solidFill>
            <a:round/>
            <a:headEnd/>
            <a:tailEnd/>
          </a:ln>
        </p:spPr>
        <p:txBody>
          <a:bodyPr wrap="none" anchor="ctr"/>
          <a:lstStyle/>
          <a:p>
            <a:endParaRPr lang="en-US"/>
          </a:p>
        </p:txBody>
      </p:sp>
      <p:sp>
        <p:nvSpPr>
          <p:cNvPr id="312349" name="Rectangle 29"/>
          <p:cNvSpPr>
            <a:spLocks noChangeArrowheads="1"/>
          </p:cNvSpPr>
          <p:nvPr/>
        </p:nvSpPr>
        <p:spPr bwMode="auto">
          <a:xfrm>
            <a:off x="1828800" y="2057400"/>
            <a:ext cx="915988" cy="663575"/>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b="1" dirty="0">
                <a:solidFill>
                  <a:srgbClr val="66FF66"/>
                </a:solidFill>
                <a:effectLst>
                  <a:outerShdw blurRad="38100" dist="38100" dir="2700000" algn="tl">
                    <a:srgbClr val="000000"/>
                  </a:outerShdw>
                </a:effectLst>
                <a:latin typeface="Verdana" pitchFamily="34" charset="0"/>
                <a:cs typeface="+mn-cs"/>
              </a:rPr>
              <a:t>D</a:t>
            </a:r>
            <a:r>
              <a:rPr lang="en-US" sz="2000" b="1" baseline="-25000" dirty="0">
                <a:solidFill>
                  <a:srgbClr val="66FF66"/>
                </a:solidFill>
                <a:effectLst>
                  <a:outerShdw blurRad="38100" dist="38100" dir="2700000" algn="tl">
                    <a:srgbClr val="000000"/>
                  </a:outerShdw>
                </a:effectLst>
                <a:latin typeface="Verdana" pitchFamily="34" charset="0"/>
                <a:cs typeface="+mn-cs"/>
              </a:rPr>
              <a:t>m(K</a:t>
            </a:r>
            <a:r>
              <a:rPr lang="en-US" sz="2000" b="1" baseline="-25000" dirty="0">
                <a:solidFill>
                  <a:srgbClr val="99FF66"/>
                </a:solidFill>
                <a:effectLst>
                  <a:outerShdw blurRad="38100" dist="38100" dir="2700000" algn="tl">
                    <a:srgbClr val="000000"/>
                  </a:outerShdw>
                </a:effectLst>
                <a:latin typeface="Verdana" pitchFamily="34" charset="0"/>
                <a:cs typeface="+mn-cs"/>
              </a:rPr>
              <a:t>)</a:t>
            </a:r>
          </a:p>
        </p:txBody>
      </p:sp>
      <p:sp>
        <p:nvSpPr>
          <p:cNvPr id="312350" name="Rectangle 30"/>
          <p:cNvSpPr>
            <a:spLocks noChangeArrowheads="1"/>
          </p:cNvSpPr>
          <p:nvPr/>
        </p:nvSpPr>
        <p:spPr bwMode="auto">
          <a:xfrm>
            <a:off x="3808413" y="533400"/>
            <a:ext cx="1550987" cy="698500"/>
          </a:xfrm>
          <a:prstGeom prst="rect">
            <a:avLst/>
          </a:prstGeom>
          <a:noFill/>
          <a:ln w="12700">
            <a:noFill/>
            <a:miter lim="800000"/>
            <a:headEnd/>
            <a:tailEnd/>
          </a:ln>
          <a:effectLst/>
        </p:spPr>
        <p:txBody>
          <a:bodyPr wrap="none" lIns="90488" tIns="44450" rIns="90488" bIns="44450">
            <a:spAutoFit/>
          </a:bodyPr>
          <a:lstStyle/>
          <a:p>
            <a:pPr algn="ctr" eaLnBrk="0" fontAlgn="auto" hangingPunct="0">
              <a:spcBef>
                <a:spcPts val="0"/>
              </a:spcBef>
              <a:spcAft>
                <a:spcPts val="0"/>
              </a:spcAft>
              <a:defRPr/>
            </a:pPr>
            <a:r>
              <a:rPr lang="en-US" sz="2000" b="1">
                <a:solidFill>
                  <a:schemeClr val="bg1"/>
                </a:solidFill>
                <a:effectLst>
                  <a:outerShdw blurRad="38100" dist="38100" dir="2700000" algn="tl">
                    <a:srgbClr val="000000"/>
                  </a:outerShdw>
                </a:effectLst>
                <a:latin typeface="+mn-lt"/>
                <a:cs typeface="+mn-cs"/>
              </a:rPr>
              <a:t>Investment</a:t>
            </a:r>
          </a:p>
          <a:p>
            <a:pPr algn="ctr" eaLnBrk="0" fontAlgn="auto" hangingPunct="0">
              <a:spcBef>
                <a:spcPts val="0"/>
              </a:spcBef>
              <a:spcAft>
                <a:spcPts val="0"/>
              </a:spcAft>
              <a:defRPr/>
            </a:pPr>
            <a:r>
              <a:rPr lang="en-US" sz="2000" b="1">
                <a:solidFill>
                  <a:schemeClr val="bg1"/>
                </a:solidFill>
                <a:effectLst>
                  <a:outerShdw blurRad="38100" dist="38100" dir="2700000" algn="tl">
                    <a:srgbClr val="000000"/>
                  </a:outerShdw>
                </a:effectLst>
                <a:latin typeface="+mn-lt"/>
                <a:cs typeface="+mn-cs"/>
              </a:rPr>
              <a:t>Demand</a:t>
            </a:r>
          </a:p>
        </p:txBody>
      </p:sp>
      <p:sp>
        <p:nvSpPr>
          <p:cNvPr id="21530" name="Rectangle 31"/>
          <p:cNvSpPr>
            <a:spLocks noChangeArrowheads="1"/>
          </p:cNvSpPr>
          <p:nvPr/>
        </p:nvSpPr>
        <p:spPr bwMode="auto">
          <a:xfrm>
            <a:off x="-1028700" y="1681163"/>
            <a:ext cx="2363788" cy="301625"/>
          </a:xfrm>
          <a:prstGeom prst="rect">
            <a:avLst/>
          </a:prstGeom>
          <a:noFill/>
          <a:ln w="12700">
            <a:noFill/>
            <a:miter lim="800000"/>
            <a:headEnd/>
            <a:tailEnd/>
          </a:ln>
        </p:spPr>
        <p:txBody>
          <a:bodyPr lIns="90488" tIns="44450" rIns="90488" bIns="44450">
            <a:spAutoFit/>
          </a:bodyPr>
          <a:lstStyle/>
          <a:p>
            <a:pPr eaLnBrk="0" hangingPunct="0"/>
            <a:endParaRPr lang="en-US" sz="1400" b="1">
              <a:latin typeface="Verdana" pitchFamily="34" charset="0"/>
            </a:endParaRPr>
          </a:p>
        </p:txBody>
      </p:sp>
      <p:sp>
        <p:nvSpPr>
          <p:cNvPr id="312352" name="Rectangle 32"/>
          <p:cNvSpPr>
            <a:spLocks noChangeArrowheads="1"/>
          </p:cNvSpPr>
          <p:nvPr/>
        </p:nvSpPr>
        <p:spPr bwMode="auto">
          <a:xfrm>
            <a:off x="2270125" y="1066800"/>
            <a:ext cx="701675" cy="2452688"/>
          </a:xfrm>
          <a:prstGeom prst="rect">
            <a:avLst/>
          </a:prstGeom>
          <a:noFill/>
          <a:ln w="12700">
            <a:noFill/>
            <a:miter lim="800000"/>
            <a:headEnd/>
            <a:tailEnd/>
          </a:ln>
          <a:effectLst/>
        </p:spPr>
        <p:txBody>
          <a:bodyPr lIns="90488" tIns="44450" rIns="90488" bIns="44450">
            <a:spAutoFit/>
          </a:bodyPr>
          <a:lstStyle/>
          <a:p>
            <a:pPr eaLnBrk="0" fontAlgn="auto" hangingPunct="0">
              <a:lnSpc>
                <a:spcPct val="125000"/>
              </a:lnSpc>
              <a:spcBef>
                <a:spcPts val="0"/>
              </a:spcBef>
              <a:spcAft>
                <a:spcPts val="0"/>
              </a:spcAft>
              <a:defRPr/>
            </a:pPr>
            <a:r>
              <a:rPr lang="en-US" sz="1600" b="1" dirty="0">
                <a:solidFill>
                  <a:schemeClr val="bg1"/>
                </a:solidFill>
                <a:latin typeface="Verdana" pitchFamily="34" charset="0"/>
                <a:cs typeface="+mn-cs"/>
              </a:rPr>
              <a:t>10</a:t>
            </a:r>
            <a:r>
              <a:rPr lang="en-US" sz="1200" b="1" dirty="0">
                <a:solidFill>
                  <a:schemeClr val="bg1"/>
                </a:solidFill>
                <a:latin typeface="Verdana" pitchFamily="34" charset="0"/>
                <a:cs typeface="+mn-cs"/>
              </a:rPr>
              <a:t>%</a:t>
            </a:r>
            <a:endParaRPr lang="en-US" sz="1600" b="1" dirty="0">
              <a:solidFill>
                <a:schemeClr val="bg1"/>
              </a:solidFill>
              <a:latin typeface="Verdana" pitchFamily="34" charset="0"/>
              <a:cs typeface="+mn-cs"/>
            </a:endParaRPr>
          </a:p>
          <a:p>
            <a:pPr eaLnBrk="0" fontAlgn="auto" hangingPunct="0">
              <a:lnSpc>
                <a:spcPct val="125000"/>
              </a:lnSpc>
              <a:spcBef>
                <a:spcPts val="0"/>
              </a:spcBef>
              <a:spcAft>
                <a:spcPts val="0"/>
              </a:spcAft>
              <a:defRPr/>
            </a:pPr>
            <a:endParaRPr lang="en-US" b="1" dirty="0">
              <a:latin typeface="Verdana" pitchFamily="34" charset="0"/>
              <a:cs typeface="+mn-cs"/>
            </a:endParaRPr>
          </a:p>
          <a:p>
            <a:pPr eaLnBrk="0" fontAlgn="auto" hangingPunct="0">
              <a:lnSpc>
                <a:spcPct val="125000"/>
              </a:lnSpc>
              <a:spcBef>
                <a:spcPts val="0"/>
              </a:spcBef>
              <a:spcAft>
                <a:spcPts val="0"/>
              </a:spcAft>
              <a:defRPr/>
            </a:pPr>
            <a:r>
              <a:rPr lang="en-US" b="1" dirty="0">
                <a:solidFill>
                  <a:srgbClr val="99FF99"/>
                </a:solidFill>
                <a:effectLst>
                  <a:outerShdw blurRad="38100" dist="38100" dir="2700000" algn="tl">
                    <a:srgbClr val="000000"/>
                  </a:outerShdw>
                </a:effectLst>
                <a:latin typeface="Verdana" pitchFamily="34" charset="0"/>
                <a:cs typeface="+mn-cs"/>
              </a:rPr>
              <a:t>8</a:t>
            </a:r>
            <a:r>
              <a:rPr lang="en-US" sz="1400" b="1" dirty="0">
                <a:solidFill>
                  <a:srgbClr val="99FF99"/>
                </a:solidFill>
                <a:effectLst>
                  <a:outerShdw blurRad="38100" dist="38100" dir="2700000" algn="tl">
                    <a:srgbClr val="000000"/>
                  </a:outerShdw>
                </a:effectLst>
                <a:latin typeface="Verdana" pitchFamily="34" charset="0"/>
                <a:cs typeface="+mn-cs"/>
              </a:rPr>
              <a:t>%</a:t>
            </a:r>
          </a:p>
          <a:p>
            <a:pPr eaLnBrk="0" fontAlgn="auto" hangingPunct="0">
              <a:lnSpc>
                <a:spcPct val="125000"/>
              </a:lnSpc>
              <a:spcBef>
                <a:spcPts val="0"/>
              </a:spcBef>
              <a:spcAft>
                <a:spcPts val="0"/>
              </a:spcAft>
              <a:defRPr/>
            </a:pPr>
            <a:endParaRPr lang="en-US" b="1" dirty="0">
              <a:solidFill>
                <a:srgbClr val="99FF99"/>
              </a:solidFill>
              <a:latin typeface="Verdana" pitchFamily="34" charset="0"/>
              <a:cs typeface="+mn-cs"/>
            </a:endParaRPr>
          </a:p>
          <a:p>
            <a:pPr eaLnBrk="0" fontAlgn="auto" hangingPunct="0">
              <a:lnSpc>
                <a:spcPct val="125000"/>
              </a:lnSpc>
              <a:spcBef>
                <a:spcPts val="0"/>
              </a:spcBef>
              <a:spcAft>
                <a:spcPts val="0"/>
              </a:spcAft>
              <a:defRPr/>
            </a:pPr>
            <a:r>
              <a:rPr lang="en-US" b="1" dirty="0">
                <a:solidFill>
                  <a:srgbClr val="FF5050"/>
                </a:solidFill>
                <a:effectLst>
                  <a:outerShdw blurRad="38100" dist="38100" dir="2700000" algn="tl">
                    <a:srgbClr val="000000"/>
                  </a:outerShdw>
                </a:effectLst>
                <a:latin typeface="Verdana" pitchFamily="34" charset="0"/>
                <a:cs typeface="+mn-cs"/>
              </a:rPr>
              <a:t>6</a:t>
            </a:r>
            <a:r>
              <a:rPr lang="en-US" sz="1400" b="1" dirty="0">
                <a:solidFill>
                  <a:srgbClr val="FF5050"/>
                </a:solidFill>
                <a:effectLst>
                  <a:outerShdw blurRad="38100" dist="38100" dir="2700000" algn="tl">
                    <a:srgbClr val="000000"/>
                  </a:outerShdw>
                </a:effectLst>
                <a:latin typeface="Verdana" pitchFamily="34" charset="0"/>
                <a:cs typeface="+mn-cs"/>
              </a:rPr>
              <a:t>%</a:t>
            </a:r>
          </a:p>
          <a:p>
            <a:pPr eaLnBrk="0" fontAlgn="auto" hangingPunct="0">
              <a:lnSpc>
                <a:spcPct val="125000"/>
              </a:lnSpc>
              <a:spcBef>
                <a:spcPts val="0"/>
              </a:spcBef>
              <a:spcAft>
                <a:spcPts val="0"/>
              </a:spcAft>
              <a:defRPr/>
            </a:pPr>
            <a:endParaRPr lang="en-US" b="1" dirty="0">
              <a:solidFill>
                <a:srgbClr val="FF5050"/>
              </a:solidFill>
              <a:latin typeface="Verdana" pitchFamily="34" charset="0"/>
              <a:cs typeface="+mn-cs"/>
            </a:endParaRPr>
          </a:p>
          <a:p>
            <a:pPr eaLnBrk="0" fontAlgn="auto" hangingPunct="0">
              <a:lnSpc>
                <a:spcPct val="125000"/>
              </a:lnSpc>
              <a:spcBef>
                <a:spcPts val="0"/>
              </a:spcBef>
              <a:spcAft>
                <a:spcPts val="0"/>
              </a:spcAft>
              <a:defRPr/>
            </a:pPr>
            <a:r>
              <a:rPr lang="en-US" b="1" dirty="0">
                <a:latin typeface="Verdana" pitchFamily="34" charset="0"/>
                <a:cs typeface="+mn-cs"/>
              </a:rPr>
              <a:t>    </a:t>
            </a:r>
            <a:r>
              <a:rPr lang="en-US" b="1" dirty="0">
                <a:solidFill>
                  <a:schemeClr val="bg1"/>
                </a:solidFill>
                <a:latin typeface="Verdana" pitchFamily="34" charset="0"/>
                <a:cs typeface="+mn-cs"/>
              </a:rPr>
              <a:t>0</a:t>
            </a:r>
          </a:p>
        </p:txBody>
      </p:sp>
      <p:sp>
        <p:nvSpPr>
          <p:cNvPr id="312353" name="Rectangle 33"/>
          <p:cNvSpPr>
            <a:spLocks noChangeArrowheads="1"/>
          </p:cNvSpPr>
          <p:nvPr/>
        </p:nvSpPr>
        <p:spPr bwMode="auto">
          <a:xfrm>
            <a:off x="406400" y="3276600"/>
            <a:ext cx="1865313" cy="363538"/>
          </a:xfrm>
          <a:prstGeom prst="rect">
            <a:avLst/>
          </a:prstGeom>
          <a:noFill/>
          <a:ln w="12700">
            <a:noFill/>
            <a:miter lim="800000"/>
            <a:headEnd/>
            <a:tailEnd/>
          </a:ln>
          <a:effectLst/>
        </p:spPr>
        <p:txBody>
          <a:bodyPr wrap="none" lIns="90488" tIns="44450" rIns="90488" bIns="44450">
            <a:spAutoFit/>
          </a:bodyPr>
          <a:lstStyle/>
          <a:p>
            <a:pPr algn="ctr" eaLnBrk="0" fontAlgn="auto" hangingPunct="0">
              <a:spcBef>
                <a:spcPts val="0"/>
              </a:spcBef>
              <a:spcAft>
                <a:spcPts val="0"/>
              </a:spcAft>
              <a:defRPr/>
            </a:pPr>
            <a:r>
              <a:rPr lang="en-US" sz="1600" b="1">
                <a:solidFill>
                  <a:schemeClr val="bg1"/>
                </a:solidFill>
                <a:effectLst>
                  <a:outerShdw blurRad="38100" dist="38100" dir="2700000" algn="tl">
                    <a:srgbClr val="000000"/>
                  </a:outerShdw>
                </a:effectLst>
                <a:latin typeface="Verdana" pitchFamily="34" charset="0"/>
                <a:cs typeface="+mn-cs"/>
              </a:rPr>
              <a:t>Money Market</a:t>
            </a:r>
            <a:r>
              <a:rPr lang="en-US" b="1">
                <a:solidFill>
                  <a:schemeClr val="bg1"/>
                </a:solidFill>
                <a:latin typeface="Verdana" pitchFamily="34" charset="0"/>
                <a:cs typeface="+mn-cs"/>
              </a:rPr>
              <a:t> </a:t>
            </a:r>
          </a:p>
        </p:txBody>
      </p:sp>
      <p:sp>
        <p:nvSpPr>
          <p:cNvPr id="312354" name="Rectangle 34"/>
          <p:cNvSpPr>
            <a:spLocks noChangeArrowheads="1"/>
          </p:cNvSpPr>
          <p:nvPr/>
        </p:nvSpPr>
        <p:spPr bwMode="auto">
          <a:xfrm>
            <a:off x="3219450" y="3276600"/>
            <a:ext cx="800100" cy="333375"/>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1400" b="1">
                <a:solidFill>
                  <a:schemeClr val="bg1"/>
                </a:solidFill>
                <a:effectLst>
                  <a:outerShdw blurRad="38100" dist="38100" dir="2700000" algn="tl">
                    <a:srgbClr val="000000"/>
                  </a:outerShdw>
                </a:effectLst>
                <a:latin typeface="Verdana" pitchFamily="34" charset="0"/>
                <a:cs typeface="+mn-cs"/>
              </a:rPr>
              <a:t>QID</a:t>
            </a:r>
            <a:r>
              <a:rPr lang="en-US" sz="1200" b="1">
                <a:solidFill>
                  <a:schemeClr val="bg1"/>
                </a:solidFill>
                <a:effectLst>
                  <a:outerShdw blurRad="38100" dist="38100" dir="2700000" algn="tl">
                    <a:srgbClr val="000000"/>
                  </a:outerShdw>
                </a:effectLst>
                <a:latin typeface="Verdana" pitchFamily="34" charset="0"/>
                <a:cs typeface="+mn-cs"/>
              </a:rPr>
              <a:t>1</a:t>
            </a:r>
            <a:r>
              <a:rPr lang="en-US" sz="1600" b="1">
                <a:solidFill>
                  <a:srgbClr val="FF0000"/>
                </a:solidFill>
                <a:effectLst>
                  <a:outerShdw blurRad="38100" dist="38100" dir="2700000" algn="tl">
                    <a:srgbClr val="000000"/>
                  </a:outerShdw>
                </a:effectLst>
                <a:latin typeface="Verdana" pitchFamily="34" charset="0"/>
                <a:cs typeface="+mn-cs"/>
              </a:rPr>
              <a:t> </a:t>
            </a:r>
            <a:r>
              <a:rPr lang="en-US" sz="1600" b="1">
                <a:solidFill>
                  <a:srgbClr val="006600"/>
                </a:solidFill>
                <a:effectLst>
                  <a:outerShdw blurRad="38100" dist="38100" dir="2700000" algn="tl">
                    <a:srgbClr val="000000"/>
                  </a:outerShdw>
                </a:effectLst>
                <a:latin typeface="Verdana" pitchFamily="34" charset="0"/>
                <a:cs typeface="+mn-cs"/>
              </a:rPr>
              <a:t> </a:t>
            </a:r>
          </a:p>
        </p:txBody>
      </p:sp>
      <p:sp>
        <p:nvSpPr>
          <p:cNvPr id="312355" name="Freeform 35"/>
          <p:cNvSpPr>
            <a:spLocks/>
          </p:cNvSpPr>
          <p:nvPr/>
        </p:nvSpPr>
        <p:spPr bwMode="auto">
          <a:xfrm>
            <a:off x="7961313" y="1865313"/>
            <a:ext cx="895350" cy="1190625"/>
          </a:xfrm>
          <a:custGeom>
            <a:avLst/>
            <a:gdLst>
              <a:gd name="T0" fmla="*/ 0 w 819"/>
              <a:gd name="T1" fmla="*/ 0 h 1463"/>
              <a:gd name="T2" fmla="*/ 2147483647 w 819"/>
              <a:gd name="T3" fmla="*/ 2147483647 h 1463"/>
              <a:gd name="T4" fmla="*/ 2147483647 w 819"/>
              <a:gd name="T5" fmla="*/ 2147483647 h 1463"/>
              <a:gd name="T6" fmla="*/ 2147483647 w 819"/>
              <a:gd name="T7" fmla="*/ 2147483647 h 1463"/>
              <a:gd name="T8" fmla="*/ 2147483647 w 819"/>
              <a:gd name="T9" fmla="*/ 2147483647 h 1463"/>
              <a:gd name="T10" fmla="*/ 2147483647 w 819"/>
              <a:gd name="T11" fmla="*/ 2147483647 h 1463"/>
              <a:gd name="T12" fmla="*/ 2147483647 w 819"/>
              <a:gd name="T13" fmla="*/ 2147483647 h 1463"/>
              <a:gd name="T14" fmla="*/ 2147483647 w 819"/>
              <a:gd name="T15" fmla="*/ 2147483647 h 1463"/>
              <a:gd name="T16" fmla="*/ 2147483647 w 819"/>
              <a:gd name="T17" fmla="*/ 2147483647 h 14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9"/>
              <a:gd name="T28" fmla="*/ 0 h 1463"/>
              <a:gd name="T29" fmla="*/ 819 w 819"/>
              <a:gd name="T30" fmla="*/ 1463 h 14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9" h="1463">
                <a:moveTo>
                  <a:pt x="0" y="0"/>
                </a:moveTo>
                <a:lnTo>
                  <a:pt x="67" y="235"/>
                </a:lnTo>
                <a:lnTo>
                  <a:pt x="146" y="459"/>
                </a:lnTo>
                <a:lnTo>
                  <a:pt x="236" y="667"/>
                </a:lnTo>
                <a:lnTo>
                  <a:pt x="335" y="862"/>
                </a:lnTo>
                <a:lnTo>
                  <a:pt x="443" y="1040"/>
                </a:lnTo>
                <a:lnTo>
                  <a:pt x="560" y="1199"/>
                </a:lnTo>
                <a:lnTo>
                  <a:pt x="686" y="1341"/>
                </a:lnTo>
                <a:lnTo>
                  <a:pt x="818" y="1462"/>
                </a:lnTo>
              </a:path>
            </a:pathLst>
          </a:custGeom>
          <a:noFill/>
          <a:ln w="76200" cap="rnd">
            <a:solidFill>
              <a:srgbClr val="FF5050"/>
            </a:solidFill>
            <a:round/>
            <a:headEnd/>
            <a:tailEnd/>
          </a:ln>
        </p:spPr>
        <p:txBody>
          <a:bodyPr/>
          <a:lstStyle/>
          <a:p>
            <a:endParaRPr lang="en-US"/>
          </a:p>
        </p:txBody>
      </p:sp>
      <p:sp>
        <p:nvSpPr>
          <p:cNvPr id="312356" name="Rectangle 36"/>
          <p:cNvSpPr>
            <a:spLocks noChangeArrowheads="1"/>
          </p:cNvSpPr>
          <p:nvPr/>
        </p:nvSpPr>
        <p:spPr bwMode="auto">
          <a:xfrm>
            <a:off x="0" y="22225"/>
            <a:ext cx="9178925" cy="363538"/>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b="1" dirty="0">
                <a:solidFill>
                  <a:srgbClr val="FF7C80"/>
                </a:solidFill>
                <a:effectLst>
                  <a:outerShdw blurRad="38100" dist="38100" dir="2700000" algn="tl">
                    <a:srgbClr val="000000"/>
                  </a:outerShdw>
                </a:effectLst>
                <a:latin typeface="Verdana" pitchFamily="34" charset="0"/>
                <a:cs typeface="+mn-cs"/>
              </a:rPr>
              <a:t>M</a:t>
            </a:r>
            <a:r>
              <a:rPr lang="en-US" sz="1600" b="1" dirty="0">
                <a:solidFill>
                  <a:srgbClr val="FF7C80"/>
                </a:solidFill>
                <a:effectLst>
                  <a:outerShdw blurRad="38100" dist="38100" dir="2700000" algn="tl">
                    <a:srgbClr val="000000"/>
                  </a:outerShdw>
                </a:effectLst>
                <a:latin typeface="Verdana" pitchFamily="34" charset="0"/>
                <a:cs typeface="+mn-cs"/>
              </a:rPr>
              <a:t>onetarist </a:t>
            </a:r>
            <a:r>
              <a:rPr lang="en-US" b="1" dirty="0">
                <a:solidFill>
                  <a:srgbClr val="FF7C80"/>
                </a:solidFill>
                <a:effectLst>
                  <a:outerShdw blurRad="38100" dist="38100" dir="2700000" algn="tl">
                    <a:srgbClr val="000000"/>
                  </a:outerShdw>
                </a:effectLst>
                <a:latin typeface="Verdana" pitchFamily="34" charset="0"/>
                <a:cs typeface="+mn-cs"/>
              </a:rPr>
              <a:t>V</a:t>
            </a:r>
            <a:r>
              <a:rPr lang="en-US" sz="1600" b="1" dirty="0">
                <a:solidFill>
                  <a:srgbClr val="FF7C80"/>
                </a:solidFill>
                <a:effectLst>
                  <a:outerShdw blurRad="38100" dist="38100" dir="2700000" algn="tl">
                    <a:srgbClr val="000000"/>
                  </a:outerShdw>
                </a:effectLst>
                <a:latin typeface="Verdana" pitchFamily="34" charset="0"/>
                <a:cs typeface="+mn-cs"/>
              </a:rPr>
              <a:t>iew</a:t>
            </a:r>
            <a:r>
              <a:rPr lang="en-US" b="1" dirty="0">
                <a:solidFill>
                  <a:srgbClr val="006600"/>
                </a:solidFill>
                <a:effectLst>
                  <a:outerShdw blurRad="38100" dist="38100" dir="2700000" algn="tl">
                    <a:srgbClr val="000000"/>
                  </a:outerShdw>
                </a:effectLst>
                <a:latin typeface="Verdana" pitchFamily="34" charset="0"/>
                <a:cs typeface="+mn-cs"/>
              </a:rPr>
              <a:t> </a:t>
            </a:r>
            <a:r>
              <a:rPr lang="en-US" sz="1600" b="1" dirty="0">
                <a:solidFill>
                  <a:schemeClr val="bg1"/>
                </a:solidFill>
                <a:effectLst>
                  <a:outerShdw blurRad="38100" dist="38100" dir="2700000" algn="tl">
                    <a:srgbClr val="000000"/>
                  </a:outerShdw>
                </a:effectLst>
                <a:latin typeface="Verdana" pitchFamily="34" charset="0"/>
                <a:cs typeface="+mn-cs"/>
              </a:rPr>
              <a:t>of</a:t>
            </a:r>
            <a:r>
              <a:rPr lang="en-US" sz="1600" b="1" dirty="0">
                <a:solidFill>
                  <a:schemeClr val="tx2"/>
                </a:solidFill>
                <a:effectLst>
                  <a:outerShdw blurRad="38100" dist="38100" dir="2700000" algn="tl">
                    <a:srgbClr val="FFFFFF"/>
                  </a:outerShdw>
                </a:effectLst>
                <a:latin typeface="Verdana" pitchFamily="34" charset="0"/>
                <a:cs typeface="+mn-cs"/>
              </a:rPr>
              <a:t> </a:t>
            </a:r>
            <a:r>
              <a:rPr lang="en-US" sz="1600" b="1" dirty="0">
                <a:solidFill>
                  <a:srgbClr val="FFFF00"/>
                </a:solidFill>
                <a:effectLst>
                  <a:outerShdw blurRad="38100" dist="38100" dir="2700000" algn="tl">
                    <a:srgbClr val="000000"/>
                  </a:outerShdw>
                </a:effectLst>
                <a:latin typeface="Verdana" pitchFamily="34" charset="0"/>
                <a:cs typeface="+mn-cs"/>
              </a:rPr>
              <a:t>Transmission Mechanism </a:t>
            </a:r>
            <a:r>
              <a:rPr lang="en-US" sz="1600" b="1" dirty="0">
                <a:solidFill>
                  <a:schemeClr val="bg1"/>
                </a:solidFill>
                <a:effectLst>
                  <a:outerShdw blurRad="38100" dist="38100" dir="2700000" algn="tl">
                    <a:srgbClr val="000000"/>
                  </a:outerShdw>
                </a:effectLst>
                <a:latin typeface="Verdana" pitchFamily="34" charset="0"/>
                <a:cs typeface="+mn-cs"/>
              </a:rPr>
              <a:t>v.</a:t>
            </a:r>
            <a:r>
              <a:rPr lang="en-US" b="1" dirty="0">
                <a:solidFill>
                  <a:srgbClr val="006600"/>
                </a:solidFill>
                <a:effectLst>
                  <a:outerShdw blurRad="38100" dist="38100" dir="2700000" algn="tl">
                    <a:srgbClr val="000000"/>
                  </a:outerShdw>
                </a:effectLst>
                <a:latin typeface="Verdana" pitchFamily="34" charset="0"/>
                <a:cs typeface="+mn-cs"/>
              </a:rPr>
              <a:t> </a:t>
            </a:r>
            <a:r>
              <a:rPr lang="en-US" b="1" dirty="0">
                <a:solidFill>
                  <a:srgbClr val="99FF99"/>
                </a:solidFill>
                <a:effectLst>
                  <a:outerShdw blurRad="38100" dist="38100" dir="2700000" algn="tl">
                    <a:srgbClr val="000000"/>
                  </a:outerShdw>
                </a:effectLst>
                <a:latin typeface="Verdana" pitchFamily="34" charset="0"/>
                <a:cs typeface="+mn-cs"/>
              </a:rPr>
              <a:t>K</a:t>
            </a:r>
            <a:r>
              <a:rPr lang="en-US" sz="1600" b="1" dirty="0">
                <a:solidFill>
                  <a:srgbClr val="99FF99"/>
                </a:solidFill>
                <a:effectLst>
                  <a:outerShdw blurRad="38100" dist="38100" dir="2700000" algn="tl">
                    <a:srgbClr val="000000"/>
                  </a:outerShdw>
                </a:effectLst>
                <a:latin typeface="Verdana" pitchFamily="34" charset="0"/>
                <a:cs typeface="+mn-cs"/>
              </a:rPr>
              <a:t>eynesian </a:t>
            </a:r>
            <a:r>
              <a:rPr lang="en-US" b="1" dirty="0">
                <a:solidFill>
                  <a:srgbClr val="99FF99"/>
                </a:solidFill>
                <a:effectLst>
                  <a:outerShdw blurRad="38100" dist="38100" dir="2700000" algn="tl">
                    <a:srgbClr val="000000"/>
                  </a:outerShdw>
                </a:effectLst>
                <a:latin typeface="Verdana" pitchFamily="34" charset="0"/>
                <a:cs typeface="+mn-cs"/>
              </a:rPr>
              <a:t>V</a:t>
            </a:r>
            <a:r>
              <a:rPr lang="en-US" sz="1600" b="1" dirty="0">
                <a:solidFill>
                  <a:srgbClr val="99FF99"/>
                </a:solidFill>
                <a:effectLst>
                  <a:outerShdw blurRad="38100" dist="38100" dir="2700000" algn="tl">
                    <a:srgbClr val="000000"/>
                  </a:outerShdw>
                </a:effectLst>
                <a:latin typeface="Verdana" pitchFamily="34" charset="0"/>
                <a:cs typeface="+mn-cs"/>
              </a:rPr>
              <a:t>iew</a:t>
            </a:r>
          </a:p>
        </p:txBody>
      </p:sp>
      <p:sp>
        <p:nvSpPr>
          <p:cNvPr id="312358" name="Rectangle 38"/>
          <p:cNvSpPr>
            <a:spLocks noChangeArrowheads="1"/>
          </p:cNvSpPr>
          <p:nvPr/>
        </p:nvSpPr>
        <p:spPr bwMode="auto">
          <a:xfrm>
            <a:off x="8020050" y="1428750"/>
            <a:ext cx="558800" cy="393700"/>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000" b="1">
                <a:solidFill>
                  <a:schemeClr val="bg1"/>
                </a:solidFill>
                <a:effectLst>
                  <a:outerShdw blurRad="38100" dist="38100" dir="2700000" algn="tl">
                    <a:srgbClr val="000000"/>
                  </a:outerShdw>
                </a:effectLst>
                <a:latin typeface="Verdana" pitchFamily="34" charset="0"/>
                <a:cs typeface="+mn-cs"/>
              </a:rPr>
              <a:t>AS</a:t>
            </a:r>
          </a:p>
        </p:txBody>
      </p:sp>
      <p:sp>
        <p:nvSpPr>
          <p:cNvPr id="312359" name="Rectangle 39"/>
          <p:cNvSpPr>
            <a:spLocks noChangeArrowheads="1"/>
          </p:cNvSpPr>
          <p:nvPr/>
        </p:nvSpPr>
        <p:spPr bwMode="auto">
          <a:xfrm>
            <a:off x="6591300" y="1619250"/>
            <a:ext cx="657225" cy="363538"/>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solidFill>
                  <a:schemeClr val="bg1"/>
                </a:solidFill>
                <a:effectLst>
                  <a:outerShdw blurRad="38100" dist="38100" dir="2700000" algn="tl">
                    <a:srgbClr val="000000"/>
                  </a:outerShdw>
                </a:effectLst>
                <a:latin typeface="Verdana" pitchFamily="34" charset="0"/>
                <a:cs typeface="+mn-cs"/>
              </a:rPr>
              <a:t>AD</a:t>
            </a:r>
            <a:r>
              <a:rPr lang="en-US" b="1" baseline="-25000">
                <a:solidFill>
                  <a:schemeClr val="bg1"/>
                </a:solidFill>
                <a:effectLst>
                  <a:outerShdw blurRad="38100" dist="38100" dir="2700000" algn="tl">
                    <a:srgbClr val="000000"/>
                  </a:outerShdw>
                </a:effectLst>
                <a:latin typeface="Verdana" pitchFamily="34" charset="0"/>
                <a:cs typeface="+mn-cs"/>
              </a:rPr>
              <a:t>1</a:t>
            </a:r>
          </a:p>
        </p:txBody>
      </p:sp>
      <p:sp>
        <p:nvSpPr>
          <p:cNvPr id="21538" name="Rectangle 40"/>
          <p:cNvSpPr>
            <a:spLocks noChangeArrowheads="1"/>
          </p:cNvSpPr>
          <p:nvPr/>
        </p:nvSpPr>
        <p:spPr bwMode="auto">
          <a:xfrm>
            <a:off x="5443538" y="2667000"/>
            <a:ext cx="612775" cy="363538"/>
          </a:xfrm>
          <a:prstGeom prst="rect">
            <a:avLst/>
          </a:prstGeom>
          <a:noFill/>
          <a:ln w="12700">
            <a:noFill/>
            <a:miter lim="800000"/>
            <a:headEnd/>
            <a:tailEnd/>
          </a:ln>
        </p:spPr>
        <p:txBody>
          <a:bodyPr wrap="none" lIns="90488" tIns="44450" rIns="90488" bIns="44450">
            <a:spAutoFit/>
          </a:bodyPr>
          <a:lstStyle/>
          <a:p>
            <a:pPr algn="r" eaLnBrk="0" hangingPunct="0"/>
            <a:r>
              <a:rPr lang="en-US" b="1">
                <a:solidFill>
                  <a:schemeClr val="bg1"/>
                </a:solidFill>
                <a:latin typeface="Verdana" pitchFamily="34" charset="0"/>
              </a:rPr>
              <a:t>PL</a:t>
            </a:r>
            <a:r>
              <a:rPr lang="en-US" sz="2000" b="1" baseline="-25000">
                <a:solidFill>
                  <a:schemeClr val="bg1"/>
                </a:solidFill>
                <a:latin typeface="Verdana" pitchFamily="34" charset="0"/>
              </a:rPr>
              <a:t>1</a:t>
            </a:r>
          </a:p>
        </p:txBody>
      </p:sp>
      <p:sp>
        <p:nvSpPr>
          <p:cNvPr id="312361" name="Rectangle 41"/>
          <p:cNvSpPr>
            <a:spLocks noChangeArrowheads="1"/>
          </p:cNvSpPr>
          <p:nvPr/>
        </p:nvSpPr>
        <p:spPr bwMode="auto">
          <a:xfrm>
            <a:off x="-95250" y="1066800"/>
            <a:ext cx="609600" cy="2376488"/>
          </a:xfrm>
          <a:prstGeom prst="rect">
            <a:avLst/>
          </a:prstGeom>
          <a:noFill/>
          <a:ln w="12700">
            <a:noFill/>
            <a:miter lim="800000"/>
            <a:headEnd/>
            <a:tailEnd/>
          </a:ln>
          <a:effectLst/>
        </p:spPr>
        <p:txBody>
          <a:bodyPr lIns="90488" tIns="44450" rIns="90488" bIns="44450">
            <a:spAutoFit/>
          </a:bodyPr>
          <a:lstStyle/>
          <a:p>
            <a:pPr eaLnBrk="0" fontAlgn="auto" hangingPunct="0">
              <a:lnSpc>
                <a:spcPct val="125000"/>
              </a:lnSpc>
              <a:spcBef>
                <a:spcPts val="0"/>
              </a:spcBef>
              <a:spcAft>
                <a:spcPts val="0"/>
              </a:spcAft>
              <a:defRPr/>
            </a:pPr>
            <a:r>
              <a:rPr lang="en-US" sz="1400" b="1">
                <a:solidFill>
                  <a:schemeClr val="bg1"/>
                </a:solidFill>
                <a:latin typeface="Verdana" pitchFamily="34" charset="0"/>
                <a:cs typeface="+mn-cs"/>
              </a:rPr>
              <a:t>10</a:t>
            </a:r>
            <a:r>
              <a:rPr lang="en-US" sz="1000" b="1">
                <a:solidFill>
                  <a:schemeClr val="bg1"/>
                </a:solidFill>
                <a:latin typeface="Verdana" pitchFamily="34" charset="0"/>
                <a:cs typeface="+mn-cs"/>
              </a:rPr>
              <a:t>%</a:t>
            </a:r>
          </a:p>
          <a:p>
            <a:pPr eaLnBrk="0" fontAlgn="auto" hangingPunct="0">
              <a:lnSpc>
                <a:spcPct val="125000"/>
              </a:lnSpc>
              <a:spcBef>
                <a:spcPts val="0"/>
              </a:spcBef>
              <a:spcAft>
                <a:spcPts val="0"/>
              </a:spcAft>
              <a:defRPr/>
            </a:pPr>
            <a:endParaRPr lang="en-US" sz="1600" b="1">
              <a:solidFill>
                <a:schemeClr val="bg1"/>
              </a:solidFill>
              <a:latin typeface="Verdana" pitchFamily="34" charset="0"/>
              <a:cs typeface="+mn-cs"/>
            </a:endParaRPr>
          </a:p>
          <a:p>
            <a:pPr eaLnBrk="0" fontAlgn="auto" hangingPunct="0">
              <a:lnSpc>
                <a:spcPct val="125000"/>
              </a:lnSpc>
              <a:spcBef>
                <a:spcPts val="0"/>
              </a:spcBef>
              <a:spcAft>
                <a:spcPts val="0"/>
              </a:spcAft>
              <a:defRPr/>
            </a:pPr>
            <a:r>
              <a:rPr lang="en-US" b="1">
                <a:solidFill>
                  <a:srgbClr val="99FF99"/>
                </a:solidFill>
                <a:effectLst>
                  <a:outerShdw blurRad="38100" dist="38100" dir="2700000" algn="tl">
                    <a:srgbClr val="000000"/>
                  </a:outerShdw>
                </a:effectLst>
                <a:latin typeface="Verdana" pitchFamily="34" charset="0"/>
                <a:cs typeface="+mn-cs"/>
              </a:rPr>
              <a:t>8</a:t>
            </a:r>
            <a:r>
              <a:rPr lang="en-US" sz="1600" b="1">
                <a:solidFill>
                  <a:srgbClr val="99FF99"/>
                </a:solidFill>
                <a:effectLst>
                  <a:outerShdw blurRad="38100" dist="38100" dir="2700000" algn="tl">
                    <a:srgbClr val="000000"/>
                  </a:outerShdw>
                </a:effectLst>
                <a:latin typeface="Verdana" pitchFamily="34" charset="0"/>
                <a:cs typeface="+mn-cs"/>
              </a:rPr>
              <a:t>%</a:t>
            </a:r>
          </a:p>
          <a:p>
            <a:pPr eaLnBrk="0" fontAlgn="auto" hangingPunct="0">
              <a:lnSpc>
                <a:spcPct val="125000"/>
              </a:lnSpc>
              <a:spcBef>
                <a:spcPts val="0"/>
              </a:spcBef>
              <a:spcAft>
                <a:spcPts val="0"/>
              </a:spcAft>
              <a:defRPr/>
            </a:pPr>
            <a:endParaRPr lang="en-US" b="1">
              <a:latin typeface="Verdana" pitchFamily="34" charset="0"/>
              <a:cs typeface="+mn-cs"/>
            </a:endParaRPr>
          </a:p>
          <a:p>
            <a:pPr eaLnBrk="0" fontAlgn="auto" hangingPunct="0">
              <a:lnSpc>
                <a:spcPct val="125000"/>
              </a:lnSpc>
              <a:spcBef>
                <a:spcPts val="0"/>
              </a:spcBef>
              <a:spcAft>
                <a:spcPts val="0"/>
              </a:spcAft>
              <a:defRPr/>
            </a:pPr>
            <a:r>
              <a:rPr lang="en-US" b="1">
                <a:solidFill>
                  <a:srgbClr val="FF5050"/>
                </a:solidFill>
                <a:effectLst>
                  <a:outerShdw blurRad="38100" dist="38100" dir="2700000" algn="tl">
                    <a:srgbClr val="000000"/>
                  </a:outerShdw>
                </a:effectLst>
                <a:latin typeface="Verdana" pitchFamily="34" charset="0"/>
                <a:cs typeface="+mn-cs"/>
              </a:rPr>
              <a:t>6</a:t>
            </a:r>
            <a:r>
              <a:rPr lang="en-US" sz="1400" b="1">
                <a:solidFill>
                  <a:srgbClr val="FF5050"/>
                </a:solidFill>
                <a:effectLst>
                  <a:outerShdw blurRad="38100" dist="38100" dir="2700000" algn="tl">
                    <a:srgbClr val="000000"/>
                  </a:outerShdw>
                </a:effectLst>
                <a:latin typeface="Verdana" pitchFamily="34" charset="0"/>
                <a:cs typeface="+mn-cs"/>
              </a:rPr>
              <a:t>%</a:t>
            </a:r>
            <a:endParaRPr lang="en-US" b="1">
              <a:solidFill>
                <a:srgbClr val="FF5050"/>
              </a:solidFill>
              <a:effectLst>
                <a:outerShdw blurRad="38100" dist="38100" dir="2700000" algn="tl">
                  <a:srgbClr val="000000"/>
                </a:outerShdw>
              </a:effectLst>
              <a:latin typeface="Verdana" pitchFamily="34" charset="0"/>
              <a:cs typeface="+mn-cs"/>
            </a:endParaRPr>
          </a:p>
          <a:p>
            <a:pPr eaLnBrk="0" fontAlgn="auto" hangingPunct="0">
              <a:lnSpc>
                <a:spcPct val="125000"/>
              </a:lnSpc>
              <a:spcBef>
                <a:spcPts val="0"/>
              </a:spcBef>
              <a:spcAft>
                <a:spcPts val="0"/>
              </a:spcAft>
              <a:defRPr/>
            </a:pPr>
            <a:endParaRPr lang="en-US" b="1">
              <a:latin typeface="Verdana" pitchFamily="34" charset="0"/>
              <a:cs typeface="+mn-cs"/>
            </a:endParaRPr>
          </a:p>
          <a:p>
            <a:pPr eaLnBrk="0" fontAlgn="auto" hangingPunct="0">
              <a:lnSpc>
                <a:spcPct val="125000"/>
              </a:lnSpc>
              <a:spcBef>
                <a:spcPts val="0"/>
              </a:spcBef>
              <a:spcAft>
                <a:spcPts val="0"/>
              </a:spcAft>
              <a:defRPr/>
            </a:pPr>
            <a:r>
              <a:rPr lang="en-US" b="1">
                <a:latin typeface="Verdana" pitchFamily="34" charset="0"/>
                <a:cs typeface="+mn-cs"/>
              </a:rPr>
              <a:t>  </a:t>
            </a:r>
            <a:r>
              <a:rPr lang="en-US" b="1">
                <a:solidFill>
                  <a:schemeClr val="bg1"/>
                </a:solidFill>
                <a:latin typeface="Verdana" pitchFamily="34" charset="0"/>
                <a:cs typeface="+mn-cs"/>
              </a:rPr>
              <a:t>0</a:t>
            </a:r>
          </a:p>
        </p:txBody>
      </p:sp>
      <p:sp>
        <p:nvSpPr>
          <p:cNvPr id="21540" name="Line 42"/>
          <p:cNvSpPr>
            <a:spLocks noChangeShapeType="1"/>
          </p:cNvSpPr>
          <p:nvPr/>
        </p:nvSpPr>
        <p:spPr bwMode="auto">
          <a:xfrm>
            <a:off x="1905000" y="889000"/>
            <a:ext cx="0" cy="2405063"/>
          </a:xfrm>
          <a:prstGeom prst="line">
            <a:avLst/>
          </a:prstGeom>
          <a:noFill/>
          <a:ln w="50800">
            <a:solidFill>
              <a:srgbClr val="FFFF00"/>
            </a:solidFill>
            <a:round/>
            <a:headEnd/>
            <a:tailEnd/>
          </a:ln>
        </p:spPr>
        <p:txBody>
          <a:bodyPr wrap="none" anchor="ctr"/>
          <a:lstStyle/>
          <a:p>
            <a:endParaRPr lang="en-US"/>
          </a:p>
        </p:txBody>
      </p:sp>
      <p:sp>
        <p:nvSpPr>
          <p:cNvPr id="21541" name="Freeform 43"/>
          <p:cNvSpPr>
            <a:spLocks/>
          </p:cNvSpPr>
          <p:nvPr/>
        </p:nvSpPr>
        <p:spPr bwMode="auto">
          <a:xfrm>
            <a:off x="7489825" y="1889125"/>
            <a:ext cx="868363" cy="1252538"/>
          </a:xfrm>
          <a:custGeom>
            <a:avLst/>
            <a:gdLst>
              <a:gd name="T0" fmla="*/ 0 w 819"/>
              <a:gd name="T1" fmla="*/ 0 h 1463"/>
              <a:gd name="T2" fmla="*/ 2147483647 w 819"/>
              <a:gd name="T3" fmla="*/ 2147483647 h 1463"/>
              <a:gd name="T4" fmla="*/ 2147483647 w 819"/>
              <a:gd name="T5" fmla="*/ 2147483647 h 1463"/>
              <a:gd name="T6" fmla="*/ 2147483647 w 819"/>
              <a:gd name="T7" fmla="*/ 2147483647 h 1463"/>
              <a:gd name="T8" fmla="*/ 2147483647 w 819"/>
              <a:gd name="T9" fmla="*/ 2147483647 h 1463"/>
              <a:gd name="T10" fmla="*/ 2147483647 w 819"/>
              <a:gd name="T11" fmla="*/ 2147483647 h 1463"/>
              <a:gd name="T12" fmla="*/ 2147483647 w 819"/>
              <a:gd name="T13" fmla="*/ 2147483647 h 1463"/>
              <a:gd name="T14" fmla="*/ 2147483647 w 819"/>
              <a:gd name="T15" fmla="*/ 2147483647 h 1463"/>
              <a:gd name="T16" fmla="*/ 2147483647 w 819"/>
              <a:gd name="T17" fmla="*/ 2147483647 h 14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9"/>
              <a:gd name="T28" fmla="*/ 0 h 1463"/>
              <a:gd name="T29" fmla="*/ 819 w 819"/>
              <a:gd name="T30" fmla="*/ 1463 h 14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9" h="1463">
                <a:moveTo>
                  <a:pt x="0" y="0"/>
                </a:moveTo>
                <a:lnTo>
                  <a:pt x="67" y="235"/>
                </a:lnTo>
                <a:lnTo>
                  <a:pt x="146" y="459"/>
                </a:lnTo>
                <a:lnTo>
                  <a:pt x="236" y="667"/>
                </a:lnTo>
                <a:lnTo>
                  <a:pt x="335" y="862"/>
                </a:lnTo>
                <a:lnTo>
                  <a:pt x="443" y="1040"/>
                </a:lnTo>
                <a:lnTo>
                  <a:pt x="560" y="1199"/>
                </a:lnTo>
                <a:lnTo>
                  <a:pt x="686" y="1341"/>
                </a:lnTo>
                <a:lnTo>
                  <a:pt x="818" y="1462"/>
                </a:lnTo>
              </a:path>
            </a:pathLst>
          </a:custGeom>
          <a:noFill/>
          <a:ln w="76200" cap="rnd">
            <a:solidFill>
              <a:srgbClr val="99FF99"/>
            </a:solidFill>
            <a:round/>
            <a:headEnd/>
            <a:tailEnd/>
          </a:ln>
        </p:spPr>
        <p:txBody>
          <a:bodyPr/>
          <a:lstStyle/>
          <a:p>
            <a:endParaRPr lang="en-US"/>
          </a:p>
        </p:txBody>
      </p:sp>
      <p:sp>
        <p:nvSpPr>
          <p:cNvPr id="312364" name="Rectangle 44"/>
          <p:cNvSpPr>
            <a:spLocks noChangeArrowheads="1"/>
          </p:cNvSpPr>
          <p:nvPr/>
        </p:nvSpPr>
        <p:spPr bwMode="auto">
          <a:xfrm>
            <a:off x="1600200" y="531813"/>
            <a:ext cx="912813" cy="396875"/>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b="1" dirty="0">
                <a:solidFill>
                  <a:srgbClr val="FFFF00"/>
                </a:solidFill>
                <a:effectLst>
                  <a:outerShdw blurRad="38100" dist="38100" dir="2700000" algn="tl">
                    <a:srgbClr val="000000"/>
                  </a:outerShdw>
                </a:effectLst>
                <a:cs typeface="+mn-cs"/>
              </a:rPr>
              <a:t>MS</a:t>
            </a:r>
            <a:r>
              <a:rPr lang="en-US" sz="2000" b="1" dirty="0">
                <a:solidFill>
                  <a:srgbClr val="FFFF00"/>
                </a:solidFill>
                <a:effectLst>
                  <a:outerShdw blurRad="38100" dist="38100" dir="2700000" algn="tl">
                    <a:srgbClr val="000000"/>
                  </a:outerShdw>
                </a:effectLst>
                <a:cs typeface="+mn-cs"/>
              </a:rPr>
              <a:t>2</a:t>
            </a:r>
            <a:endParaRPr lang="en-US" b="1" baseline="-25000" dirty="0">
              <a:solidFill>
                <a:srgbClr val="FFFF00"/>
              </a:solidFill>
              <a:effectLst>
                <a:outerShdw blurRad="38100" dist="38100" dir="2700000" algn="tl">
                  <a:srgbClr val="000000"/>
                </a:outerShdw>
              </a:effectLst>
              <a:cs typeface="+mn-cs"/>
            </a:endParaRPr>
          </a:p>
        </p:txBody>
      </p:sp>
      <p:sp>
        <p:nvSpPr>
          <p:cNvPr id="21543" name="Oval 45"/>
          <p:cNvSpPr>
            <a:spLocks noChangeArrowheads="1"/>
          </p:cNvSpPr>
          <p:nvPr/>
        </p:nvSpPr>
        <p:spPr bwMode="auto">
          <a:xfrm>
            <a:off x="1828800" y="1920875"/>
            <a:ext cx="136525" cy="136525"/>
          </a:xfrm>
          <a:prstGeom prst="ellipse">
            <a:avLst/>
          </a:prstGeom>
          <a:solidFill>
            <a:srgbClr val="FAFD00"/>
          </a:solidFill>
          <a:ln w="25400">
            <a:solidFill>
              <a:schemeClr val="tx1"/>
            </a:solidFill>
            <a:round/>
            <a:headEnd/>
            <a:tailEnd/>
          </a:ln>
        </p:spPr>
        <p:txBody>
          <a:bodyPr wrap="none" anchor="ctr"/>
          <a:lstStyle/>
          <a:p>
            <a:endParaRPr lang="en-US">
              <a:latin typeface="Calibri" pitchFamily="34" charset="0"/>
            </a:endParaRPr>
          </a:p>
        </p:txBody>
      </p:sp>
      <p:sp>
        <p:nvSpPr>
          <p:cNvPr id="312366" name="Rectangle 46"/>
          <p:cNvSpPr>
            <a:spLocks noChangeArrowheads="1"/>
          </p:cNvSpPr>
          <p:nvPr/>
        </p:nvSpPr>
        <p:spPr bwMode="auto">
          <a:xfrm>
            <a:off x="7067550" y="1552575"/>
            <a:ext cx="725488" cy="363538"/>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b="1" dirty="0">
                <a:solidFill>
                  <a:srgbClr val="99FF99"/>
                </a:solidFill>
                <a:effectLst>
                  <a:outerShdw blurRad="38100" dist="38100" dir="2700000" algn="tl">
                    <a:srgbClr val="000000"/>
                  </a:outerShdw>
                </a:effectLst>
                <a:latin typeface="Verdana" pitchFamily="34" charset="0"/>
                <a:cs typeface="+mn-cs"/>
              </a:rPr>
              <a:t>AD</a:t>
            </a:r>
            <a:r>
              <a:rPr lang="en-US" b="1" baseline="-25000" dirty="0">
                <a:solidFill>
                  <a:srgbClr val="99FF99"/>
                </a:solidFill>
                <a:effectLst>
                  <a:outerShdw blurRad="38100" dist="38100" dir="2700000" algn="tl">
                    <a:srgbClr val="000000"/>
                  </a:outerShdw>
                </a:effectLst>
                <a:latin typeface="Verdana" pitchFamily="34" charset="0"/>
                <a:cs typeface="+mn-cs"/>
              </a:rPr>
              <a:t>2</a:t>
            </a:r>
          </a:p>
        </p:txBody>
      </p:sp>
      <p:sp>
        <p:nvSpPr>
          <p:cNvPr id="21545" name="Oval 47"/>
          <p:cNvSpPr>
            <a:spLocks noChangeArrowheads="1"/>
          </p:cNvSpPr>
          <p:nvPr/>
        </p:nvSpPr>
        <p:spPr bwMode="auto">
          <a:xfrm>
            <a:off x="7788275" y="2590800"/>
            <a:ext cx="136525" cy="136525"/>
          </a:xfrm>
          <a:prstGeom prst="ellipse">
            <a:avLst/>
          </a:prstGeom>
          <a:solidFill>
            <a:srgbClr val="FAFD00"/>
          </a:solidFill>
          <a:ln w="25400">
            <a:solidFill>
              <a:schemeClr val="tx1"/>
            </a:solidFill>
            <a:round/>
            <a:headEnd/>
            <a:tailEnd/>
          </a:ln>
        </p:spPr>
        <p:txBody>
          <a:bodyPr wrap="none" anchor="ctr"/>
          <a:lstStyle/>
          <a:p>
            <a:endParaRPr lang="en-US">
              <a:latin typeface="Calibri" pitchFamily="34" charset="0"/>
            </a:endParaRPr>
          </a:p>
        </p:txBody>
      </p:sp>
      <p:sp>
        <p:nvSpPr>
          <p:cNvPr id="312368" name="Rectangle 48"/>
          <p:cNvSpPr>
            <a:spLocks noChangeArrowheads="1"/>
          </p:cNvSpPr>
          <p:nvPr/>
        </p:nvSpPr>
        <p:spPr bwMode="auto">
          <a:xfrm>
            <a:off x="5443538" y="2362200"/>
            <a:ext cx="612775" cy="363538"/>
          </a:xfrm>
          <a:prstGeom prst="rect">
            <a:avLst/>
          </a:prstGeom>
          <a:noFill/>
          <a:ln w="12700">
            <a:noFill/>
            <a:miter lim="800000"/>
            <a:headEnd/>
            <a:tailEnd/>
          </a:ln>
          <a:effectLst/>
        </p:spPr>
        <p:txBody>
          <a:bodyPr wrap="none" lIns="90488" tIns="44450" rIns="90488" bIns="44450">
            <a:spAutoFit/>
          </a:bodyPr>
          <a:lstStyle/>
          <a:p>
            <a:pPr algn="r" eaLnBrk="0" fontAlgn="auto" hangingPunct="0">
              <a:spcBef>
                <a:spcPts val="0"/>
              </a:spcBef>
              <a:spcAft>
                <a:spcPts val="0"/>
              </a:spcAft>
              <a:defRPr/>
            </a:pPr>
            <a:r>
              <a:rPr lang="en-US" b="1">
                <a:solidFill>
                  <a:srgbClr val="99FF99"/>
                </a:solidFill>
                <a:effectLst>
                  <a:outerShdw blurRad="38100" dist="38100" dir="2700000" algn="tl">
                    <a:srgbClr val="000000"/>
                  </a:outerShdw>
                </a:effectLst>
                <a:latin typeface="Verdana" pitchFamily="34" charset="0"/>
                <a:cs typeface="+mn-cs"/>
              </a:rPr>
              <a:t>PL</a:t>
            </a:r>
            <a:r>
              <a:rPr lang="en-US" sz="2000" b="1" baseline="-25000">
                <a:solidFill>
                  <a:srgbClr val="99FF99"/>
                </a:solidFill>
                <a:effectLst>
                  <a:outerShdw blurRad="38100" dist="38100" dir="2700000" algn="tl">
                    <a:srgbClr val="000000"/>
                  </a:outerShdw>
                </a:effectLst>
                <a:latin typeface="Verdana" pitchFamily="34" charset="0"/>
                <a:cs typeface="+mn-cs"/>
              </a:rPr>
              <a:t>2</a:t>
            </a:r>
          </a:p>
        </p:txBody>
      </p:sp>
      <p:sp>
        <p:nvSpPr>
          <p:cNvPr id="312369" name="Line 49"/>
          <p:cNvSpPr>
            <a:spLocks noChangeShapeType="1"/>
          </p:cNvSpPr>
          <p:nvPr/>
        </p:nvSpPr>
        <p:spPr bwMode="auto">
          <a:xfrm flipH="1">
            <a:off x="438150" y="2667000"/>
            <a:ext cx="1466850" cy="0"/>
          </a:xfrm>
          <a:prstGeom prst="line">
            <a:avLst/>
          </a:prstGeom>
          <a:noFill/>
          <a:ln w="38100">
            <a:solidFill>
              <a:srgbClr val="FF5050"/>
            </a:solidFill>
            <a:prstDash val="dash"/>
            <a:round/>
            <a:headEnd type="stealth" w="med" len="med"/>
            <a:tailEnd/>
          </a:ln>
        </p:spPr>
        <p:txBody>
          <a:bodyPr/>
          <a:lstStyle/>
          <a:p>
            <a:endParaRPr lang="en-US"/>
          </a:p>
        </p:txBody>
      </p:sp>
      <p:sp>
        <p:nvSpPr>
          <p:cNvPr id="312370" name="Line 50"/>
          <p:cNvSpPr>
            <a:spLocks noChangeShapeType="1"/>
          </p:cNvSpPr>
          <p:nvPr/>
        </p:nvSpPr>
        <p:spPr bwMode="auto">
          <a:xfrm>
            <a:off x="3082925" y="914400"/>
            <a:ext cx="2479675" cy="1792288"/>
          </a:xfrm>
          <a:prstGeom prst="line">
            <a:avLst/>
          </a:prstGeom>
          <a:noFill/>
          <a:ln w="57150">
            <a:solidFill>
              <a:srgbClr val="FF0000"/>
            </a:solidFill>
            <a:round/>
            <a:headEnd/>
            <a:tailEnd/>
          </a:ln>
        </p:spPr>
        <p:txBody>
          <a:bodyPr/>
          <a:lstStyle/>
          <a:p>
            <a:endParaRPr lang="en-US"/>
          </a:p>
        </p:txBody>
      </p:sp>
      <p:sp>
        <p:nvSpPr>
          <p:cNvPr id="312375" name="Line 55"/>
          <p:cNvSpPr>
            <a:spLocks noChangeShapeType="1"/>
          </p:cNvSpPr>
          <p:nvPr/>
        </p:nvSpPr>
        <p:spPr bwMode="auto">
          <a:xfrm flipH="1" flipV="1">
            <a:off x="2895600" y="2630488"/>
            <a:ext cx="2487613" cy="26987"/>
          </a:xfrm>
          <a:prstGeom prst="line">
            <a:avLst/>
          </a:prstGeom>
          <a:noFill/>
          <a:ln w="38100">
            <a:solidFill>
              <a:srgbClr val="FF5050"/>
            </a:solidFill>
            <a:prstDash val="dash"/>
            <a:round/>
            <a:headEnd type="stealth" w="med" len="med"/>
            <a:tailEnd/>
          </a:ln>
        </p:spPr>
        <p:txBody>
          <a:bodyPr/>
          <a:lstStyle/>
          <a:p>
            <a:endParaRPr lang="en-US"/>
          </a:p>
        </p:txBody>
      </p:sp>
      <p:sp>
        <p:nvSpPr>
          <p:cNvPr id="21550" name="Oval 56"/>
          <p:cNvSpPr>
            <a:spLocks noChangeArrowheads="1"/>
          </p:cNvSpPr>
          <p:nvPr/>
        </p:nvSpPr>
        <p:spPr bwMode="auto">
          <a:xfrm>
            <a:off x="3603625" y="1293813"/>
            <a:ext cx="136525" cy="136525"/>
          </a:xfrm>
          <a:prstGeom prst="ellipse">
            <a:avLst/>
          </a:prstGeom>
          <a:solidFill>
            <a:srgbClr val="FAFD00"/>
          </a:solidFill>
          <a:ln w="25400">
            <a:solidFill>
              <a:schemeClr val="tx1"/>
            </a:solidFill>
            <a:round/>
            <a:headEnd/>
            <a:tailEnd/>
          </a:ln>
        </p:spPr>
        <p:txBody>
          <a:bodyPr wrap="none" anchor="ctr"/>
          <a:lstStyle/>
          <a:p>
            <a:endParaRPr lang="en-US">
              <a:latin typeface="Calibri" pitchFamily="34" charset="0"/>
            </a:endParaRPr>
          </a:p>
        </p:txBody>
      </p:sp>
      <p:sp>
        <p:nvSpPr>
          <p:cNvPr id="312377" name="Rectangle 57" descr="Stationery"/>
          <p:cNvSpPr>
            <a:spLocks noChangeArrowheads="1"/>
          </p:cNvSpPr>
          <p:nvPr/>
        </p:nvSpPr>
        <p:spPr bwMode="auto">
          <a:xfrm>
            <a:off x="8067675" y="3200400"/>
            <a:ext cx="495300" cy="438150"/>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b="1">
                <a:solidFill>
                  <a:srgbClr val="FF5050"/>
                </a:solidFill>
                <a:effectLst>
                  <a:outerShdw blurRad="38100" dist="38100" dir="2700000" algn="tl">
                    <a:srgbClr val="000000"/>
                  </a:outerShdw>
                </a:effectLst>
                <a:latin typeface="Verdana" pitchFamily="34" charset="0"/>
                <a:cs typeface="+mn-cs"/>
              </a:rPr>
              <a:t>Y</a:t>
            </a:r>
            <a:r>
              <a:rPr lang="en-US" sz="1600" b="1">
                <a:solidFill>
                  <a:srgbClr val="FF5050"/>
                </a:solidFill>
                <a:effectLst>
                  <a:outerShdw blurRad="38100" dist="38100" dir="2700000" algn="tl">
                    <a:srgbClr val="000000"/>
                  </a:outerShdw>
                </a:effectLst>
                <a:latin typeface="Verdana" pitchFamily="34" charset="0"/>
                <a:cs typeface="+mn-cs"/>
              </a:rPr>
              <a:t>I</a:t>
            </a:r>
          </a:p>
        </p:txBody>
      </p:sp>
      <p:sp>
        <p:nvSpPr>
          <p:cNvPr id="312378" name="Line 58"/>
          <p:cNvSpPr>
            <a:spLocks noChangeShapeType="1"/>
          </p:cNvSpPr>
          <p:nvPr/>
        </p:nvSpPr>
        <p:spPr bwMode="auto">
          <a:xfrm>
            <a:off x="8223250" y="2274888"/>
            <a:ext cx="0" cy="976312"/>
          </a:xfrm>
          <a:prstGeom prst="line">
            <a:avLst/>
          </a:prstGeom>
          <a:noFill/>
          <a:ln w="38100">
            <a:solidFill>
              <a:srgbClr val="FF5050"/>
            </a:solidFill>
            <a:prstDash val="sysDot"/>
            <a:round/>
            <a:headEnd/>
            <a:tailEnd type="stealth" w="med" len="med"/>
          </a:ln>
        </p:spPr>
        <p:txBody>
          <a:bodyPr/>
          <a:lstStyle/>
          <a:p>
            <a:endParaRPr lang="en-US"/>
          </a:p>
        </p:txBody>
      </p:sp>
      <p:sp>
        <p:nvSpPr>
          <p:cNvPr id="312379" name="Rectangle 59" descr="Papyrus"/>
          <p:cNvSpPr>
            <a:spLocks noChangeArrowheads="1"/>
          </p:cNvSpPr>
          <p:nvPr/>
        </p:nvSpPr>
        <p:spPr bwMode="auto">
          <a:xfrm>
            <a:off x="76200" y="3530600"/>
            <a:ext cx="2667000" cy="519113"/>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solidFill>
                  <a:srgbClr val="FF7C80"/>
                </a:solidFill>
                <a:effectLst>
                  <a:outerShdw blurRad="38100" dist="38100" dir="2700000" algn="tl">
                    <a:srgbClr val="000000"/>
                  </a:outerShdw>
                </a:effectLst>
                <a:latin typeface="Verdana" pitchFamily="34" charset="0"/>
                <a:cs typeface="+mn-cs"/>
              </a:rPr>
              <a:t>D</a:t>
            </a:r>
            <a:r>
              <a:rPr lang="en-US" sz="1400" b="1">
                <a:solidFill>
                  <a:srgbClr val="FF7C80"/>
                </a:solidFill>
                <a:effectLst>
                  <a:outerShdw blurRad="38100" dist="38100" dir="2700000" algn="tl">
                    <a:srgbClr val="000000"/>
                  </a:outerShdw>
                </a:effectLst>
                <a:latin typeface="Verdana" pitchFamily="34" charset="0"/>
                <a:cs typeface="+mn-cs"/>
              </a:rPr>
              <a:t>m</a:t>
            </a:r>
            <a:r>
              <a:rPr lang="en-US" b="1">
                <a:solidFill>
                  <a:srgbClr val="FF7C80"/>
                </a:solidFill>
                <a:effectLst>
                  <a:outerShdw blurRad="38100" dist="38100" dir="2700000" algn="tl">
                    <a:srgbClr val="000000"/>
                  </a:outerShdw>
                </a:effectLst>
                <a:latin typeface="Verdana" pitchFamily="34" charset="0"/>
                <a:cs typeface="+mn-cs"/>
              </a:rPr>
              <a:t> is more inelastic</a:t>
            </a:r>
          </a:p>
          <a:p>
            <a:pPr algn="ctr" fontAlgn="auto">
              <a:spcBef>
                <a:spcPts val="0"/>
              </a:spcBef>
              <a:spcAft>
                <a:spcPts val="0"/>
              </a:spcAft>
              <a:defRPr/>
            </a:pPr>
            <a:r>
              <a:rPr lang="en-US" b="1">
                <a:solidFill>
                  <a:srgbClr val="FF7C80"/>
                </a:solidFill>
                <a:latin typeface="Verdana" pitchFamily="34" charset="0"/>
                <a:cs typeface="+mn-cs"/>
              </a:rPr>
              <a:t>[</a:t>
            </a:r>
            <a:r>
              <a:rPr lang="en-US" b="1">
                <a:solidFill>
                  <a:srgbClr val="FF7C80"/>
                </a:solidFill>
                <a:effectLst>
                  <a:outerShdw blurRad="38100" dist="38100" dir="2700000" algn="tl">
                    <a:srgbClr val="000000"/>
                  </a:outerShdw>
                </a:effectLst>
                <a:latin typeface="Verdana" pitchFamily="34" charset="0"/>
                <a:cs typeface="+mn-cs"/>
              </a:rPr>
              <a:t>I.R. more</a:t>
            </a:r>
            <a:r>
              <a:rPr lang="en-US" b="1">
                <a:solidFill>
                  <a:srgbClr val="FF7C80"/>
                </a:solidFill>
                <a:latin typeface="Verdana" pitchFamily="34" charset="0"/>
                <a:cs typeface="+mn-cs"/>
              </a:rPr>
              <a:t> </a:t>
            </a:r>
            <a:r>
              <a:rPr lang="en-US" b="1">
                <a:solidFill>
                  <a:srgbClr val="FF7C80"/>
                </a:solidFill>
                <a:effectLst>
                  <a:outerShdw blurRad="38100" dist="38100" dir="2700000" algn="tl">
                    <a:srgbClr val="000000"/>
                  </a:outerShdw>
                </a:effectLst>
                <a:latin typeface="Verdana" pitchFamily="34" charset="0"/>
                <a:cs typeface="+mn-cs"/>
              </a:rPr>
              <a:t>sensitive</a:t>
            </a:r>
            <a:r>
              <a:rPr lang="en-US" b="1">
                <a:solidFill>
                  <a:srgbClr val="FF7C80"/>
                </a:solidFill>
                <a:latin typeface="Verdana" pitchFamily="34" charset="0"/>
                <a:cs typeface="+mn-cs"/>
              </a:rPr>
              <a:t>]</a:t>
            </a:r>
          </a:p>
        </p:txBody>
      </p:sp>
      <p:sp>
        <p:nvSpPr>
          <p:cNvPr id="21554" name="Oval 60"/>
          <p:cNvSpPr>
            <a:spLocks noChangeArrowheads="1"/>
          </p:cNvSpPr>
          <p:nvPr/>
        </p:nvSpPr>
        <p:spPr bwMode="auto">
          <a:xfrm>
            <a:off x="4038600" y="1905000"/>
            <a:ext cx="136525" cy="136525"/>
          </a:xfrm>
          <a:prstGeom prst="ellipse">
            <a:avLst/>
          </a:prstGeom>
          <a:solidFill>
            <a:srgbClr val="FAFD00"/>
          </a:solidFill>
          <a:ln w="25400">
            <a:solidFill>
              <a:schemeClr val="tx1"/>
            </a:solidFill>
            <a:round/>
            <a:headEnd/>
            <a:tailEnd/>
          </a:ln>
        </p:spPr>
        <p:txBody>
          <a:bodyPr wrap="none" anchor="ctr"/>
          <a:lstStyle/>
          <a:p>
            <a:endParaRPr lang="en-US">
              <a:latin typeface="Calibri" pitchFamily="34" charset="0"/>
            </a:endParaRPr>
          </a:p>
        </p:txBody>
      </p:sp>
      <p:sp>
        <p:nvSpPr>
          <p:cNvPr id="312381" name="Line 61"/>
          <p:cNvSpPr>
            <a:spLocks noChangeShapeType="1"/>
          </p:cNvSpPr>
          <p:nvPr/>
        </p:nvSpPr>
        <p:spPr bwMode="auto">
          <a:xfrm>
            <a:off x="5451475" y="2667000"/>
            <a:ext cx="0" cy="611188"/>
          </a:xfrm>
          <a:prstGeom prst="line">
            <a:avLst/>
          </a:prstGeom>
          <a:noFill/>
          <a:ln w="57150">
            <a:solidFill>
              <a:srgbClr val="FF5050"/>
            </a:solidFill>
            <a:prstDash val="sysDot"/>
            <a:round/>
            <a:headEnd/>
            <a:tailEnd type="stealth" w="med" len="med"/>
          </a:ln>
        </p:spPr>
        <p:txBody>
          <a:bodyPr/>
          <a:lstStyle/>
          <a:p>
            <a:endParaRPr lang="en-US"/>
          </a:p>
        </p:txBody>
      </p:sp>
      <p:sp>
        <p:nvSpPr>
          <p:cNvPr id="312382" name="Rectangle 62" descr="Stationery"/>
          <p:cNvSpPr>
            <a:spLocks noChangeArrowheads="1"/>
          </p:cNvSpPr>
          <p:nvPr/>
        </p:nvSpPr>
        <p:spPr bwMode="auto">
          <a:xfrm>
            <a:off x="5257800" y="3276600"/>
            <a:ext cx="447675" cy="284163"/>
          </a:xfrm>
          <a:prstGeom prst="rect">
            <a:avLst/>
          </a:prstGeom>
          <a:noFill/>
          <a:ln w="19050">
            <a:noFill/>
            <a:miter lim="800000"/>
            <a:headEnd/>
            <a:tailEnd/>
          </a:ln>
          <a:effectLst/>
        </p:spPr>
        <p:txBody>
          <a:bodyPr wrap="none" anchor="ctr"/>
          <a:lstStyle/>
          <a:p>
            <a:pPr algn="ctr" fontAlgn="auto">
              <a:spcBef>
                <a:spcPts val="0"/>
              </a:spcBef>
              <a:spcAft>
                <a:spcPts val="0"/>
              </a:spcAft>
              <a:defRPr/>
            </a:pPr>
            <a:r>
              <a:rPr lang="en-US" sz="1400" b="1">
                <a:solidFill>
                  <a:srgbClr val="FF5050"/>
                </a:solidFill>
                <a:effectLst>
                  <a:outerShdw blurRad="38100" dist="38100" dir="2700000" algn="tl">
                    <a:srgbClr val="000000"/>
                  </a:outerShdw>
                </a:effectLst>
                <a:latin typeface="Verdana" pitchFamily="34" charset="0"/>
                <a:cs typeface="+mn-cs"/>
              </a:rPr>
              <a:t>QID</a:t>
            </a:r>
            <a:r>
              <a:rPr lang="en-US" sz="1200" b="1">
                <a:solidFill>
                  <a:srgbClr val="FF5050"/>
                </a:solidFill>
                <a:effectLst>
                  <a:outerShdw blurRad="38100" dist="38100" dir="2700000" algn="tl">
                    <a:srgbClr val="000000"/>
                  </a:outerShdw>
                </a:effectLst>
                <a:latin typeface="Verdana" pitchFamily="34" charset="0"/>
                <a:cs typeface="+mn-cs"/>
              </a:rPr>
              <a:t>2</a:t>
            </a:r>
            <a:endParaRPr lang="en-US" sz="1400" b="1">
              <a:solidFill>
                <a:srgbClr val="FF5050"/>
              </a:solidFill>
              <a:effectLst>
                <a:outerShdw blurRad="38100" dist="38100" dir="2700000" algn="tl">
                  <a:srgbClr val="000000"/>
                </a:outerShdw>
              </a:effectLst>
              <a:latin typeface="Verdana" pitchFamily="34" charset="0"/>
              <a:cs typeface="+mn-cs"/>
            </a:endParaRPr>
          </a:p>
        </p:txBody>
      </p:sp>
      <p:sp>
        <p:nvSpPr>
          <p:cNvPr id="312383" name="Line 63"/>
          <p:cNvSpPr>
            <a:spLocks noChangeShapeType="1"/>
          </p:cNvSpPr>
          <p:nvPr/>
        </p:nvSpPr>
        <p:spPr bwMode="auto">
          <a:xfrm>
            <a:off x="762000" y="838200"/>
            <a:ext cx="1295400" cy="2133600"/>
          </a:xfrm>
          <a:prstGeom prst="line">
            <a:avLst/>
          </a:prstGeom>
          <a:noFill/>
          <a:ln w="57150">
            <a:solidFill>
              <a:srgbClr val="FF5050"/>
            </a:solidFill>
            <a:round/>
            <a:headEnd/>
            <a:tailEnd/>
          </a:ln>
        </p:spPr>
        <p:txBody>
          <a:bodyPr/>
          <a:lstStyle/>
          <a:p>
            <a:endParaRPr lang="en-US"/>
          </a:p>
        </p:txBody>
      </p:sp>
      <p:sp>
        <p:nvSpPr>
          <p:cNvPr id="21558" name="Line 64"/>
          <p:cNvSpPr>
            <a:spLocks noChangeShapeType="1"/>
          </p:cNvSpPr>
          <p:nvPr/>
        </p:nvSpPr>
        <p:spPr bwMode="auto">
          <a:xfrm>
            <a:off x="6996113" y="1965325"/>
            <a:ext cx="644525" cy="1271588"/>
          </a:xfrm>
          <a:prstGeom prst="line">
            <a:avLst/>
          </a:prstGeom>
          <a:noFill/>
          <a:ln w="76200">
            <a:solidFill>
              <a:schemeClr val="bg1"/>
            </a:solidFill>
            <a:prstDash val="sysDot"/>
            <a:round/>
            <a:headEnd/>
            <a:tailEnd/>
          </a:ln>
        </p:spPr>
        <p:txBody>
          <a:bodyPr/>
          <a:lstStyle/>
          <a:p>
            <a:endParaRPr lang="en-US"/>
          </a:p>
        </p:txBody>
      </p:sp>
      <p:sp>
        <p:nvSpPr>
          <p:cNvPr id="21559" name="Oval 65"/>
          <p:cNvSpPr>
            <a:spLocks noChangeArrowheads="1"/>
          </p:cNvSpPr>
          <p:nvPr/>
        </p:nvSpPr>
        <p:spPr bwMode="auto">
          <a:xfrm>
            <a:off x="7343775" y="2743200"/>
            <a:ext cx="136525" cy="136525"/>
          </a:xfrm>
          <a:prstGeom prst="ellipse">
            <a:avLst/>
          </a:prstGeom>
          <a:solidFill>
            <a:srgbClr val="FAFD00"/>
          </a:solidFill>
          <a:ln w="25400">
            <a:solidFill>
              <a:schemeClr val="tx1"/>
            </a:solidFill>
            <a:round/>
            <a:headEnd/>
            <a:tailEnd/>
          </a:ln>
        </p:spPr>
        <p:txBody>
          <a:bodyPr wrap="none" anchor="ctr"/>
          <a:lstStyle/>
          <a:p>
            <a:endParaRPr lang="en-US">
              <a:latin typeface="Calibri" pitchFamily="34" charset="0"/>
            </a:endParaRPr>
          </a:p>
        </p:txBody>
      </p:sp>
      <p:sp>
        <p:nvSpPr>
          <p:cNvPr id="312386" name="Rectangle 66" descr="Papyrus"/>
          <p:cNvSpPr>
            <a:spLocks noChangeArrowheads="1"/>
          </p:cNvSpPr>
          <p:nvPr/>
        </p:nvSpPr>
        <p:spPr bwMode="auto">
          <a:xfrm>
            <a:off x="2890838" y="3543300"/>
            <a:ext cx="2924175" cy="53340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solidFill>
                  <a:srgbClr val="FF7C80"/>
                </a:solidFill>
                <a:effectLst>
                  <a:outerShdw blurRad="38100" dist="38100" dir="2700000" algn="tl">
                    <a:srgbClr val="000000"/>
                  </a:outerShdw>
                </a:effectLst>
                <a:latin typeface="Verdana" pitchFamily="34" charset="0"/>
                <a:cs typeface="+mn-cs"/>
              </a:rPr>
              <a:t>D</a:t>
            </a:r>
            <a:r>
              <a:rPr lang="en-US" sz="1400" b="1">
                <a:solidFill>
                  <a:srgbClr val="FF7C80"/>
                </a:solidFill>
                <a:effectLst>
                  <a:outerShdw blurRad="38100" dist="38100" dir="2700000" algn="tl">
                    <a:srgbClr val="000000"/>
                  </a:outerShdw>
                </a:effectLst>
                <a:latin typeface="Verdana" pitchFamily="34" charset="0"/>
                <a:cs typeface="+mn-cs"/>
              </a:rPr>
              <a:t>I</a:t>
            </a:r>
            <a:r>
              <a:rPr lang="en-US" b="1">
                <a:solidFill>
                  <a:srgbClr val="FF7C80"/>
                </a:solidFill>
                <a:effectLst>
                  <a:outerShdw blurRad="38100" dist="38100" dir="2700000" algn="tl">
                    <a:srgbClr val="000000"/>
                  </a:outerShdw>
                </a:effectLst>
                <a:latin typeface="Verdana" pitchFamily="34" charset="0"/>
                <a:cs typeface="+mn-cs"/>
              </a:rPr>
              <a:t> is more elastic</a:t>
            </a:r>
          </a:p>
          <a:p>
            <a:pPr algn="ctr" fontAlgn="auto">
              <a:spcBef>
                <a:spcPts val="0"/>
              </a:spcBef>
              <a:spcAft>
                <a:spcPts val="0"/>
              </a:spcAft>
              <a:defRPr/>
            </a:pPr>
            <a:r>
              <a:rPr lang="en-US" b="1">
                <a:solidFill>
                  <a:srgbClr val="FF7C80"/>
                </a:solidFill>
                <a:latin typeface="Verdana" pitchFamily="34" charset="0"/>
                <a:cs typeface="+mn-cs"/>
              </a:rPr>
              <a:t>[</a:t>
            </a:r>
            <a:r>
              <a:rPr lang="en-US" b="1">
                <a:solidFill>
                  <a:srgbClr val="FF7C80"/>
                </a:solidFill>
                <a:effectLst>
                  <a:outerShdw blurRad="38100" dist="38100" dir="2700000" algn="tl">
                    <a:srgbClr val="000000"/>
                  </a:outerShdw>
                </a:effectLst>
                <a:latin typeface="Verdana" pitchFamily="34" charset="0"/>
                <a:cs typeface="+mn-cs"/>
              </a:rPr>
              <a:t>or more</a:t>
            </a:r>
            <a:r>
              <a:rPr lang="en-US" b="1">
                <a:solidFill>
                  <a:srgbClr val="FF7C80"/>
                </a:solidFill>
                <a:latin typeface="Verdana" pitchFamily="34" charset="0"/>
                <a:cs typeface="+mn-cs"/>
              </a:rPr>
              <a:t> </a:t>
            </a:r>
            <a:r>
              <a:rPr lang="en-US" b="1">
                <a:solidFill>
                  <a:srgbClr val="FF7C80"/>
                </a:solidFill>
                <a:effectLst>
                  <a:outerShdw blurRad="38100" dist="38100" dir="2700000" algn="tl">
                    <a:srgbClr val="000000"/>
                  </a:outerShdw>
                </a:effectLst>
                <a:latin typeface="Verdana" pitchFamily="34" charset="0"/>
                <a:cs typeface="+mn-cs"/>
              </a:rPr>
              <a:t>responsive</a:t>
            </a:r>
            <a:r>
              <a:rPr lang="en-US" b="1">
                <a:solidFill>
                  <a:srgbClr val="FF7C80"/>
                </a:solidFill>
                <a:latin typeface="Verdana" pitchFamily="34" charset="0"/>
                <a:cs typeface="+mn-cs"/>
              </a:rPr>
              <a:t>]</a:t>
            </a:r>
          </a:p>
        </p:txBody>
      </p:sp>
      <p:pic>
        <p:nvPicPr>
          <p:cNvPr id="312387" name="Picture 67" descr="2bullet"/>
          <p:cNvPicPr>
            <a:picLocks noChangeAspect="1" noChangeArrowheads="1" noCrop="1"/>
          </p:cNvPicPr>
          <p:nvPr/>
        </p:nvPicPr>
        <p:blipFill>
          <a:blip r:embed="rId7"/>
          <a:srcRect/>
          <a:stretch>
            <a:fillRect/>
          </a:stretch>
        </p:blipFill>
        <p:spPr bwMode="auto">
          <a:xfrm>
            <a:off x="8134350" y="2314575"/>
            <a:ext cx="180975" cy="180975"/>
          </a:xfrm>
          <a:prstGeom prst="rect">
            <a:avLst/>
          </a:prstGeom>
          <a:noFill/>
          <a:ln w="9525">
            <a:noFill/>
            <a:miter lim="800000"/>
            <a:headEnd/>
            <a:tailEnd/>
          </a:ln>
        </p:spPr>
      </p:pic>
      <p:pic>
        <p:nvPicPr>
          <p:cNvPr id="312388" name="Picture 68" descr="arrow red rt"/>
          <p:cNvPicPr>
            <a:picLocks noChangeAspect="1" noChangeArrowheads="1" noCrop="1"/>
          </p:cNvPicPr>
          <p:nvPr/>
        </p:nvPicPr>
        <p:blipFill>
          <a:blip r:embed="rId8"/>
          <a:srcRect/>
          <a:stretch>
            <a:fillRect/>
          </a:stretch>
        </p:blipFill>
        <p:spPr bwMode="auto">
          <a:xfrm>
            <a:off x="1066800" y="2514600"/>
            <a:ext cx="762000" cy="304800"/>
          </a:xfrm>
          <a:prstGeom prst="rect">
            <a:avLst/>
          </a:prstGeom>
          <a:noFill/>
          <a:ln w="9525">
            <a:noFill/>
            <a:miter lim="800000"/>
            <a:headEnd/>
            <a:tailEnd/>
          </a:ln>
        </p:spPr>
      </p:pic>
      <p:pic>
        <p:nvPicPr>
          <p:cNvPr id="312389" name="Picture 69" descr="arrow red down"/>
          <p:cNvPicPr>
            <a:picLocks noChangeAspect="1" noChangeArrowheads="1" noCrop="1"/>
          </p:cNvPicPr>
          <p:nvPr/>
        </p:nvPicPr>
        <p:blipFill>
          <a:blip r:embed="rId9"/>
          <a:srcRect/>
          <a:stretch>
            <a:fillRect/>
          </a:stretch>
        </p:blipFill>
        <p:spPr bwMode="auto">
          <a:xfrm>
            <a:off x="457200" y="1295400"/>
            <a:ext cx="381000" cy="1333500"/>
          </a:xfrm>
          <a:prstGeom prst="rect">
            <a:avLst/>
          </a:prstGeom>
          <a:noFill/>
          <a:ln w="9525">
            <a:noFill/>
            <a:miter lim="800000"/>
            <a:headEnd/>
            <a:tailEnd/>
          </a:ln>
        </p:spPr>
      </p:pic>
      <p:pic>
        <p:nvPicPr>
          <p:cNvPr id="312391" name="Picture 71" descr="arrow red down"/>
          <p:cNvPicPr>
            <a:picLocks noChangeAspect="1" noChangeArrowheads="1" noCrop="1"/>
          </p:cNvPicPr>
          <p:nvPr/>
        </p:nvPicPr>
        <p:blipFill>
          <a:blip r:embed="rId9"/>
          <a:srcRect/>
          <a:stretch>
            <a:fillRect/>
          </a:stretch>
        </p:blipFill>
        <p:spPr bwMode="auto">
          <a:xfrm>
            <a:off x="2971800" y="1371600"/>
            <a:ext cx="381000" cy="1263650"/>
          </a:xfrm>
          <a:prstGeom prst="rect">
            <a:avLst/>
          </a:prstGeom>
          <a:noFill/>
          <a:ln w="9525">
            <a:noFill/>
            <a:miter lim="800000"/>
            <a:headEnd/>
            <a:tailEnd/>
          </a:ln>
        </p:spPr>
      </p:pic>
      <p:pic>
        <p:nvPicPr>
          <p:cNvPr id="312392" name="Picture 72" descr="arrow red rt"/>
          <p:cNvPicPr>
            <a:picLocks noChangeAspect="1" noChangeArrowheads="1" noCrop="1"/>
          </p:cNvPicPr>
          <p:nvPr/>
        </p:nvPicPr>
        <p:blipFill>
          <a:blip r:embed="rId8"/>
          <a:srcRect/>
          <a:stretch>
            <a:fillRect/>
          </a:stretch>
        </p:blipFill>
        <p:spPr bwMode="auto">
          <a:xfrm>
            <a:off x="7192963" y="2224088"/>
            <a:ext cx="995362" cy="315912"/>
          </a:xfrm>
          <a:prstGeom prst="rect">
            <a:avLst/>
          </a:prstGeom>
          <a:noFill/>
          <a:ln w="9525">
            <a:noFill/>
            <a:miter lim="800000"/>
            <a:headEnd/>
            <a:tailEnd/>
          </a:ln>
        </p:spPr>
      </p:pic>
      <p:pic>
        <p:nvPicPr>
          <p:cNvPr id="312393" name="Picture 73" descr="arrow rt red"/>
          <p:cNvPicPr>
            <a:picLocks noChangeAspect="1" noChangeArrowheads="1" noCrop="1"/>
          </p:cNvPicPr>
          <p:nvPr/>
        </p:nvPicPr>
        <p:blipFill>
          <a:blip r:embed="rId10"/>
          <a:srcRect/>
          <a:stretch>
            <a:fillRect/>
          </a:stretch>
        </p:blipFill>
        <p:spPr bwMode="auto">
          <a:xfrm>
            <a:off x="3709988" y="2465388"/>
            <a:ext cx="2149475" cy="376237"/>
          </a:xfrm>
          <a:prstGeom prst="rect">
            <a:avLst/>
          </a:prstGeom>
          <a:noFill/>
          <a:ln w="9525">
            <a:noFill/>
            <a:miter lim="800000"/>
            <a:headEnd/>
            <a:tailEnd/>
          </a:ln>
        </p:spPr>
      </p:pic>
      <p:sp>
        <p:nvSpPr>
          <p:cNvPr id="21567" name="Oval 74"/>
          <p:cNvSpPr>
            <a:spLocks noChangeArrowheads="1"/>
          </p:cNvSpPr>
          <p:nvPr/>
        </p:nvSpPr>
        <p:spPr bwMode="auto">
          <a:xfrm>
            <a:off x="990600" y="1219200"/>
            <a:ext cx="136525" cy="136525"/>
          </a:xfrm>
          <a:prstGeom prst="ellipse">
            <a:avLst/>
          </a:prstGeom>
          <a:solidFill>
            <a:srgbClr val="FAFD00"/>
          </a:solidFill>
          <a:ln w="25400">
            <a:solidFill>
              <a:schemeClr val="tx1"/>
            </a:solidFill>
            <a:round/>
            <a:headEnd/>
            <a:tailEnd/>
          </a:ln>
        </p:spPr>
        <p:txBody>
          <a:bodyPr wrap="none" anchor="ctr"/>
          <a:lstStyle/>
          <a:p>
            <a:endParaRPr lang="en-US">
              <a:latin typeface="Calibri" pitchFamily="34" charset="0"/>
            </a:endParaRPr>
          </a:p>
        </p:txBody>
      </p:sp>
      <p:sp>
        <p:nvSpPr>
          <p:cNvPr id="312395" name="Rectangle 75" descr="Papyrus"/>
          <p:cNvSpPr>
            <a:spLocks noChangeArrowheads="1"/>
          </p:cNvSpPr>
          <p:nvPr/>
        </p:nvSpPr>
        <p:spPr bwMode="auto">
          <a:xfrm>
            <a:off x="7578725" y="1660525"/>
            <a:ext cx="914400" cy="195263"/>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sz="1600" b="1">
                <a:solidFill>
                  <a:srgbClr val="FF5050"/>
                </a:solidFill>
                <a:effectLst>
                  <a:outerShdw blurRad="38100" dist="38100" dir="2700000" algn="tl">
                    <a:srgbClr val="000000"/>
                  </a:outerShdw>
                </a:effectLst>
                <a:latin typeface="Verdana" pitchFamily="34" charset="0"/>
                <a:cs typeface="+mn-cs"/>
              </a:rPr>
              <a:t>AD</a:t>
            </a:r>
            <a:r>
              <a:rPr lang="en-US" sz="1400" b="1">
                <a:solidFill>
                  <a:srgbClr val="FF5050"/>
                </a:solidFill>
                <a:effectLst>
                  <a:outerShdw blurRad="38100" dist="38100" dir="2700000" algn="tl">
                    <a:srgbClr val="000000"/>
                  </a:outerShdw>
                </a:effectLst>
                <a:latin typeface="Verdana" pitchFamily="34" charset="0"/>
                <a:cs typeface="+mn-cs"/>
              </a:rPr>
              <a:t>2(M)</a:t>
            </a:r>
          </a:p>
        </p:txBody>
      </p:sp>
      <p:sp>
        <p:nvSpPr>
          <p:cNvPr id="312396" name="Rectangle 76" descr="Papyrus"/>
          <p:cNvSpPr>
            <a:spLocks noChangeArrowheads="1"/>
          </p:cNvSpPr>
          <p:nvPr/>
        </p:nvSpPr>
        <p:spPr bwMode="auto">
          <a:xfrm>
            <a:off x="2906713" y="457200"/>
            <a:ext cx="712787" cy="401638"/>
          </a:xfrm>
          <a:prstGeom prst="rect">
            <a:avLst/>
          </a:prstGeom>
          <a:noFill/>
          <a:ln w="19050">
            <a:noFill/>
            <a:miter lim="800000"/>
            <a:headEnd/>
            <a:tailEnd/>
          </a:ln>
          <a:effectLst/>
        </p:spPr>
        <p:txBody>
          <a:bodyPr wrap="none" anchor="ctr"/>
          <a:lstStyle/>
          <a:p>
            <a:pPr algn="ctr" fontAlgn="auto">
              <a:spcBef>
                <a:spcPts val="0"/>
              </a:spcBef>
              <a:spcAft>
                <a:spcPts val="0"/>
              </a:spcAft>
              <a:defRPr/>
            </a:pPr>
            <a:r>
              <a:rPr lang="en-US" b="1">
                <a:solidFill>
                  <a:srgbClr val="99FF99"/>
                </a:solidFill>
                <a:effectLst>
                  <a:outerShdw blurRad="38100" dist="38100" dir="2700000" algn="tl">
                    <a:srgbClr val="000000"/>
                  </a:outerShdw>
                </a:effectLst>
                <a:latin typeface="Verdana" pitchFamily="34" charset="0"/>
                <a:cs typeface="+mn-cs"/>
              </a:rPr>
              <a:t>D</a:t>
            </a:r>
            <a:r>
              <a:rPr lang="en-US" sz="1400" b="1">
                <a:solidFill>
                  <a:srgbClr val="99FF99"/>
                </a:solidFill>
                <a:effectLst>
                  <a:outerShdw blurRad="38100" dist="38100" dir="2700000" algn="tl">
                    <a:srgbClr val="000000"/>
                  </a:outerShdw>
                </a:effectLst>
                <a:latin typeface="Verdana" pitchFamily="34" charset="0"/>
                <a:cs typeface="+mn-cs"/>
              </a:rPr>
              <a:t>I(K)</a:t>
            </a:r>
          </a:p>
        </p:txBody>
      </p:sp>
      <p:sp>
        <p:nvSpPr>
          <p:cNvPr id="312397" name="Rectangle 77" descr="Papyrus"/>
          <p:cNvSpPr>
            <a:spLocks noChangeArrowheads="1"/>
          </p:cNvSpPr>
          <p:nvPr/>
        </p:nvSpPr>
        <p:spPr bwMode="auto">
          <a:xfrm>
            <a:off x="4252913" y="1371600"/>
            <a:ext cx="547687" cy="366713"/>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solidFill>
                  <a:srgbClr val="FF0000"/>
                </a:solidFill>
                <a:effectLst>
                  <a:outerShdw blurRad="38100" dist="38100" dir="2700000" algn="tl">
                    <a:srgbClr val="000000"/>
                  </a:outerShdw>
                </a:effectLst>
                <a:latin typeface="Verdana" pitchFamily="34" charset="0"/>
                <a:cs typeface="+mn-cs"/>
              </a:rPr>
              <a:t>D</a:t>
            </a:r>
            <a:r>
              <a:rPr lang="en-US" sz="1600" b="1">
                <a:solidFill>
                  <a:srgbClr val="FF0000"/>
                </a:solidFill>
                <a:effectLst>
                  <a:outerShdw blurRad="38100" dist="38100" dir="2700000" algn="tl">
                    <a:srgbClr val="000000"/>
                  </a:outerShdw>
                </a:effectLst>
                <a:latin typeface="Verdana" pitchFamily="34" charset="0"/>
                <a:cs typeface="+mn-cs"/>
              </a:rPr>
              <a:t>I(M)</a:t>
            </a:r>
          </a:p>
        </p:txBody>
      </p:sp>
      <p:sp>
        <p:nvSpPr>
          <p:cNvPr id="312398" name="Rectangle 78" descr="Papyrus"/>
          <p:cNvSpPr>
            <a:spLocks noChangeArrowheads="1"/>
          </p:cNvSpPr>
          <p:nvPr/>
        </p:nvSpPr>
        <p:spPr bwMode="auto">
          <a:xfrm>
            <a:off x="1935163" y="2932113"/>
            <a:ext cx="808037" cy="2762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dirty="0">
                <a:solidFill>
                  <a:srgbClr val="FF5050"/>
                </a:solidFill>
                <a:effectLst>
                  <a:outerShdw blurRad="38100" dist="38100" dir="2700000" algn="tl">
                    <a:srgbClr val="000000"/>
                  </a:outerShdw>
                </a:effectLst>
                <a:latin typeface="Verdana" pitchFamily="34" charset="0"/>
                <a:cs typeface="+mn-cs"/>
              </a:rPr>
              <a:t>D</a:t>
            </a:r>
            <a:r>
              <a:rPr lang="en-US" sz="1600" b="1" dirty="0">
                <a:solidFill>
                  <a:srgbClr val="FF5050"/>
                </a:solidFill>
                <a:effectLst>
                  <a:outerShdw blurRad="38100" dist="38100" dir="2700000" algn="tl">
                    <a:srgbClr val="000000"/>
                  </a:outerShdw>
                </a:effectLst>
                <a:latin typeface="Verdana" pitchFamily="34" charset="0"/>
                <a:cs typeface="+mn-cs"/>
              </a:rPr>
              <a:t>m(M</a:t>
            </a:r>
            <a:r>
              <a:rPr lang="en-US" sz="2000" b="1" dirty="0">
                <a:solidFill>
                  <a:srgbClr val="FF5050"/>
                </a:solidFill>
                <a:effectLst>
                  <a:outerShdw blurRad="38100" dist="38100" dir="2700000" algn="tl">
                    <a:srgbClr val="000000"/>
                  </a:outerShdw>
                </a:effectLst>
                <a:latin typeface="Verdana" pitchFamily="34" charset="0"/>
                <a:cs typeface="+mn-cs"/>
              </a:rPr>
              <a:t>)</a:t>
            </a:r>
          </a:p>
        </p:txBody>
      </p:sp>
      <p:sp>
        <p:nvSpPr>
          <p:cNvPr id="312399" name="Rectangle 79"/>
          <p:cNvSpPr>
            <a:spLocks noChangeArrowheads="1"/>
          </p:cNvSpPr>
          <p:nvPr/>
        </p:nvSpPr>
        <p:spPr bwMode="auto">
          <a:xfrm>
            <a:off x="8391525" y="2971800"/>
            <a:ext cx="382588" cy="29845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000" b="1">
                <a:solidFill>
                  <a:srgbClr val="99FF99"/>
                </a:solidFill>
                <a:effectLst>
                  <a:outerShdw blurRad="38100" dist="38100" dir="2700000" algn="tl">
                    <a:srgbClr val="000000"/>
                  </a:outerShdw>
                </a:effectLst>
                <a:latin typeface="Verdana" pitchFamily="34" charset="0"/>
                <a:cs typeface="+mn-cs"/>
              </a:rPr>
              <a:t>(K)</a:t>
            </a:r>
          </a:p>
        </p:txBody>
      </p:sp>
      <p:pic>
        <p:nvPicPr>
          <p:cNvPr id="312401" name="Picture 81" descr="1 aaa ball colored"/>
          <p:cNvPicPr>
            <a:picLocks noChangeAspect="1" noChangeArrowheads="1" noCrop="1"/>
          </p:cNvPicPr>
          <p:nvPr/>
        </p:nvPicPr>
        <p:blipFill>
          <a:blip r:embed="rId11"/>
          <a:srcRect/>
          <a:stretch>
            <a:fillRect/>
          </a:stretch>
        </p:blipFill>
        <p:spPr bwMode="auto">
          <a:xfrm>
            <a:off x="1752600" y="2514600"/>
            <a:ext cx="285750" cy="285750"/>
          </a:xfrm>
          <a:prstGeom prst="rect">
            <a:avLst/>
          </a:prstGeom>
          <a:noFill/>
          <a:ln w="9525">
            <a:noFill/>
            <a:miter lim="800000"/>
            <a:headEnd/>
            <a:tailEnd/>
          </a:ln>
        </p:spPr>
      </p:pic>
      <p:pic>
        <p:nvPicPr>
          <p:cNvPr id="312402" name="Picture 82" descr="1 aaa ball colored"/>
          <p:cNvPicPr>
            <a:picLocks noChangeAspect="1" noChangeArrowheads="1" noCrop="1"/>
          </p:cNvPicPr>
          <p:nvPr/>
        </p:nvPicPr>
        <p:blipFill>
          <a:blip r:embed="rId11"/>
          <a:srcRect/>
          <a:stretch>
            <a:fillRect/>
          </a:stretch>
        </p:blipFill>
        <p:spPr bwMode="auto">
          <a:xfrm>
            <a:off x="5314950" y="2514600"/>
            <a:ext cx="266700" cy="266700"/>
          </a:xfrm>
          <a:prstGeom prst="rect">
            <a:avLst/>
          </a:prstGeom>
          <a:noFill/>
          <a:ln w="9525">
            <a:noFill/>
            <a:miter lim="800000"/>
            <a:headEnd/>
            <a:tailEnd/>
          </a:ln>
        </p:spPr>
      </p:pic>
      <p:sp>
        <p:nvSpPr>
          <p:cNvPr id="312403" name="Rectangle 83"/>
          <p:cNvSpPr>
            <a:spLocks noChangeArrowheads="1"/>
          </p:cNvSpPr>
          <p:nvPr/>
        </p:nvSpPr>
        <p:spPr bwMode="auto">
          <a:xfrm>
            <a:off x="5486400" y="2133600"/>
            <a:ext cx="476250" cy="285750"/>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b="1">
                <a:solidFill>
                  <a:srgbClr val="FF5050"/>
                </a:solidFill>
                <a:effectLst>
                  <a:outerShdw blurRad="38100" dist="38100" dir="2700000" algn="tl">
                    <a:srgbClr val="000000"/>
                  </a:outerShdw>
                </a:effectLst>
                <a:cs typeface="+mn-cs"/>
              </a:rPr>
              <a:t>PL</a:t>
            </a:r>
            <a:r>
              <a:rPr lang="en-US" sz="1400" b="1">
                <a:solidFill>
                  <a:srgbClr val="FF5050"/>
                </a:solidFill>
                <a:effectLst>
                  <a:outerShdw blurRad="38100" dist="38100" dir="2700000" algn="tl">
                    <a:srgbClr val="000000"/>
                  </a:outerShdw>
                </a:effectLst>
                <a:cs typeface="+mn-cs"/>
              </a:rPr>
              <a:t>2</a:t>
            </a:r>
            <a:endParaRPr lang="en-US" b="1">
              <a:solidFill>
                <a:srgbClr val="FF5050"/>
              </a:solidFill>
              <a:effectLst>
                <a:outerShdw blurRad="38100" dist="38100" dir="2700000" algn="tl">
                  <a:srgbClr val="000000"/>
                </a:outerShdw>
              </a:effectLst>
              <a:cs typeface="+mn-cs"/>
            </a:endParaRPr>
          </a:p>
        </p:txBody>
      </p:sp>
      <p:pic>
        <p:nvPicPr>
          <p:cNvPr id="312404" name="Picture 84" descr="arrow red up"/>
          <p:cNvPicPr>
            <a:picLocks noChangeAspect="1" noChangeArrowheads="1" noCrop="1"/>
          </p:cNvPicPr>
          <p:nvPr/>
        </p:nvPicPr>
        <p:blipFill>
          <a:blip r:embed="rId12"/>
          <a:srcRect/>
          <a:stretch>
            <a:fillRect/>
          </a:stretch>
        </p:blipFill>
        <p:spPr bwMode="auto">
          <a:xfrm>
            <a:off x="6051550" y="2362200"/>
            <a:ext cx="258763" cy="300038"/>
          </a:xfrm>
          <a:prstGeom prst="rect">
            <a:avLst/>
          </a:prstGeom>
          <a:noFill/>
          <a:ln w="9525">
            <a:noFill/>
            <a:miter lim="800000"/>
            <a:headEnd/>
            <a:tailEnd/>
          </a:ln>
        </p:spPr>
      </p:pic>
      <p:sp>
        <p:nvSpPr>
          <p:cNvPr id="312405" name="Rectangle 85"/>
          <p:cNvSpPr>
            <a:spLocks noChangeArrowheads="1"/>
          </p:cNvSpPr>
          <p:nvPr/>
        </p:nvSpPr>
        <p:spPr bwMode="auto">
          <a:xfrm>
            <a:off x="6178550" y="3541713"/>
            <a:ext cx="2965450" cy="539750"/>
          </a:xfrm>
          <a:prstGeom prst="rect">
            <a:avLst/>
          </a:prstGeom>
          <a:noFill/>
          <a:ln w="76200">
            <a:noFill/>
            <a:miter lim="800000"/>
            <a:headEnd/>
            <a:tailEnd/>
          </a:ln>
          <a:effectLst/>
        </p:spPr>
        <p:txBody>
          <a:bodyPr wrap="none" anchor="ctr"/>
          <a:lstStyle/>
          <a:p>
            <a:pPr fontAlgn="auto">
              <a:spcBef>
                <a:spcPts val="0"/>
              </a:spcBef>
              <a:spcAft>
                <a:spcPts val="0"/>
              </a:spcAft>
              <a:defRPr/>
            </a:pPr>
            <a:r>
              <a:rPr lang="en-US" sz="1600" b="1">
                <a:solidFill>
                  <a:srgbClr val="FF7C80"/>
                </a:solidFill>
                <a:effectLst>
                  <a:outerShdw blurRad="38100" dist="38100" dir="2700000" algn="tl">
                    <a:srgbClr val="000000"/>
                  </a:outerShdw>
                </a:effectLst>
                <a:latin typeface="Verdana" pitchFamily="34" charset="0"/>
                <a:cs typeface="+mn-cs"/>
              </a:rPr>
              <a:t>Mainly, we end up just </a:t>
            </a:r>
          </a:p>
          <a:p>
            <a:pPr fontAlgn="auto">
              <a:spcBef>
                <a:spcPts val="0"/>
              </a:spcBef>
              <a:spcAft>
                <a:spcPts val="0"/>
              </a:spcAft>
              <a:defRPr/>
            </a:pPr>
            <a:r>
              <a:rPr lang="en-US" sz="1600" b="1">
                <a:solidFill>
                  <a:srgbClr val="FF7C80"/>
                </a:solidFill>
                <a:effectLst>
                  <a:outerShdw blurRad="38100" dist="38100" dir="2700000" algn="tl">
                    <a:srgbClr val="000000"/>
                  </a:outerShdw>
                </a:effectLst>
                <a:latin typeface="Verdana" pitchFamily="34" charset="0"/>
                <a:cs typeface="+mn-cs"/>
              </a:rPr>
              <a:t>getting inflation. </a:t>
            </a:r>
          </a:p>
        </p:txBody>
      </p:sp>
      <p:sp>
        <p:nvSpPr>
          <p:cNvPr id="312407" name="Rectangle 87" descr="Parchment"/>
          <p:cNvSpPr>
            <a:spLocks noChangeArrowheads="1"/>
          </p:cNvSpPr>
          <p:nvPr/>
        </p:nvSpPr>
        <p:spPr bwMode="auto">
          <a:xfrm>
            <a:off x="0" y="4611688"/>
            <a:ext cx="9144000" cy="941387"/>
          </a:xfrm>
          <a:prstGeom prst="rect">
            <a:avLst/>
          </a:prstGeom>
          <a:blipFill dpi="0" rotWithShape="1">
            <a:blip r:embed="rId13" cstate="print"/>
            <a:srcRect/>
            <a:tile tx="0" ty="0" sx="100000" sy="100000" flip="none" algn="tl"/>
          </a:blipFill>
          <a:ln w="57150" cmpd="thickThin">
            <a:solidFill>
              <a:srgbClr val="008000"/>
            </a:solidFill>
            <a:miter lim="800000"/>
            <a:headEnd/>
            <a:tailEnd/>
          </a:ln>
          <a:effectLst/>
        </p:spPr>
        <p:txBody>
          <a:bodyPr wrap="none" anchor="ctr"/>
          <a:lstStyle/>
          <a:p>
            <a:pPr fontAlgn="auto">
              <a:spcBef>
                <a:spcPts val="0"/>
              </a:spcBef>
              <a:spcAft>
                <a:spcPts val="0"/>
              </a:spcAft>
              <a:defRPr/>
            </a:pPr>
            <a:r>
              <a:rPr lang="en-US" sz="2000" b="1">
                <a:solidFill>
                  <a:srgbClr val="008000"/>
                </a:solidFill>
                <a:effectLst>
                  <a:outerShdw blurRad="38100" dist="38100" dir="2700000" algn="tl">
                    <a:srgbClr val="000000"/>
                  </a:outerShdw>
                </a:effectLst>
                <a:latin typeface="Verdana" pitchFamily="34" charset="0"/>
                <a:cs typeface="+mn-cs"/>
              </a:rPr>
              <a:t>Keynesian View:  </a:t>
            </a:r>
            <a:r>
              <a:rPr lang="en-US">
                <a:cs typeface="+mn-cs"/>
              </a:rPr>
              <a:t>As seen in </a:t>
            </a:r>
            <a:r>
              <a:rPr lang="en-US" b="1">
                <a:solidFill>
                  <a:srgbClr val="008000"/>
                </a:solidFill>
                <a:effectLst>
                  <a:outerShdw blurRad="38100" dist="38100" dir="2700000" algn="tl">
                    <a:srgbClr val="000000"/>
                  </a:outerShdw>
                </a:effectLst>
                <a:cs typeface="+mn-cs"/>
              </a:rPr>
              <a:t>green</a:t>
            </a:r>
            <a:r>
              <a:rPr lang="en-US">
                <a:cs typeface="+mn-cs"/>
              </a:rPr>
              <a:t> above,  </a:t>
            </a:r>
            <a:r>
              <a:rPr lang="en-US" sz="2000">
                <a:solidFill>
                  <a:srgbClr val="008000"/>
                </a:solidFill>
                <a:effectLst>
                  <a:outerShdw blurRad="38100" dist="38100" dir="2700000" algn="tl">
                    <a:srgbClr val="000000"/>
                  </a:outerShdw>
                </a:effectLst>
                <a:cs typeface="+mn-cs"/>
              </a:rPr>
              <a:t>D</a:t>
            </a:r>
            <a:r>
              <a:rPr lang="en-US" sz="1400">
                <a:solidFill>
                  <a:srgbClr val="008000"/>
                </a:solidFill>
                <a:effectLst>
                  <a:outerShdw blurRad="38100" dist="38100" dir="2700000" algn="tl">
                    <a:srgbClr val="000000"/>
                  </a:outerShdw>
                </a:effectLst>
                <a:cs typeface="+mn-cs"/>
              </a:rPr>
              <a:t>m</a:t>
            </a:r>
            <a:r>
              <a:rPr lang="en-US">
                <a:cs typeface="+mn-cs"/>
              </a:rPr>
              <a:t> </a:t>
            </a:r>
            <a:r>
              <a:rPr lang="en-US" sz="1600">
                <a:cs typeface="+mn-cs"/>
              </a:rPr>
              <a:t>is </a:t>
            </a:r>
            <a:r>
              <a:rPr lang="en-US">
                <a:solidFill>
                  <a:srgbClr val="008000"/>
                </a:solidFill>
                <a:effectLst>
                  <a:outerShdw blurRad="38100" dist="38100" dir="2700000" algn="tl">
                    <a:srgbClr val="000000"/>
                  </a:outerShdw>
                </a:effectLst>
                <a:cs typeface="+mn-cs"/>
              </a:rPr>
              <a:t>more elastic</a:t>
            </a:r>
            <a:r>
              <a:rPr lang="en-US">
                <a:cs typeface="+mn-cs"/>
              </a:rPr>
              <a:t>  </a:t>
            </a:r>
            <a:r>
              <a:rPr lang="en-US" sz="1600">
                <a:cs typeface="+mn-cs"/>
              </a:rPr>
              <a:t>so an</a:t>
            </a:r>
            <a:r>
              <a:rPr lang="en-US">
                <a:cs typeface="+mn-cs"/>
              </a:rPr>
              <a:t>  increase in </a:t>
            </a:r>
          </a:p>
          <a:p>
            <a:pPr fontAlgn="auto">
              <a:spcBef>
                <a:spcPts val="0"/>
              </a:spcBef>
              <a:spcAft>
                <a:spcPts val="0"/>
              </a:spcAft>
              <a:defRPr/>
            </a:pPr>
            <a:r>
              <a:rPr lang="en-US" sz="1600">
                <a:cs typeface="+mn-cs"/>
              </a:rPr>
              <a:t>the </a:t>
            </a:r>
            <a:r>
              <a:rPr lang="en-US">
                <a:cs typeface="+mn-cs"/>
              </a:rPr>
              <a:t>MS doesn’t decrease </a:t>
            </a:r>
            <a:r>
              <a:rPr lang="en-US" sz="1600">
                <a:cs typeface="+mn-cs"/>
              </a:rPr>
              <a:t>the </a:t>
            </a:r>
            <a:r>
              <a:rPr lang="en-US">
                <a:cs typeface="+mn-cs"/>
              </a:rPr>
              <a:t>interest rate as much.</a:t>
            </a:r>
            <a:r>
              <a:rPr lang="en-US">
                <a:latin typeface="Verdana" pitchFamily="34" charset="0"/>
                <a:cs typeface="+mn-cs"/>
              </a:rPr>
              <a:t> </a:t>
            </a:r>
            <a:r>
              <a:rPr lang="en-US" sz="2000">
                <a:solidFill>
                  <a:srgbClr val="008000"/>
                </a:solidFill>
                <a:effectLst>
                  <a:outerShdw blurRad="38100" dist="38100" dir="2700000" algn="tl">
                    <a:srgbClr val="000000"/>
                  </a:outerShdw>
                </a:effectLst>
                <a:latin typeface="Verdana" pitchFamily="34" charset="0"/>
                <a:cs typeface="+mn-cs"/>
              </a:rPr>
              <a:t>D</a:t>
            </a:r>
            <a:r>
              <a:rPr lang="en-US" sz="1600">
                <a:solidFill>
                  <a:srgbClr val="008000"/>
                </a:solidFill>
                <a:effectLst>
                  <a:outerShdw blurRad="38100" dist="38100" dir="2700000" algn="tl">
                    <a:srgbClr val="000000"/>
                  </a:outerShdw>
                </a:effectLst>
                <a:latin typeface="Verdana" pitchFamily="34" charset="0"/>
                <a:cs typeface="+mn-cs"/>
              </a:rPr>
              <a:t>I</a:t>
            </a:r>
            <a:r>
              <a:rPr lang="en-US" sz="1600">
                <a:latin typeface="Verdana" pitchFamily="34" charset="0"/>
                <a:cs typeface="+mn-cs"/>
              </a:rPr>
              <a:t> </a:t>
            </a:r>
            <a:r>
              <a:rPr lang="en-US" sz="1600">
                <a:cs typeface="+mn-cs"/>
              </a:rPr>
              <a:t>is </a:t>
            </a:r>
            <a:r>
              <a:rPr lang="en-US">
                <a:solidFill>
                  <a:srgbClr val="008000"/>
                </a:solidFill>
                <a:effectLst>
                  <a:outerShdw blurRad="38100" dist="38100" dir="2700000" algn="tl">
                    <a:srgbClr val="000000"/>
                  </a:outerShdw>
                </a:effectLst>
                <a:cs typeface="+mn-cs"/>
              </a:rPr>
              <a:t>more inelastic</a:t>
            </a:r>
            <a:r>
              <a:rPr lang="en-US">
                <a:cs typeface="+mn-cs"/>
              </a:rPr>
              <a:t> </a:t>
            </a:r>
            <a:r>
              <a:rPr lang="en-US" sz="1600">
                <a:cs typeface="+mn-cs"/>
              </a:rPr>
              <a:t>so that</a:t>
            </a:r>
            <a:r>
              <a:rPr lang="en-US">
                <a:cs typeface="+mn-cs"/>
              </a:rPr>
              <a:t> investment</a:t>
            </a:r>
          </a:p>
          <a:p>
            <a:pPr fontAlgn="auto">
              <a:spcBef>
                <a:spcPts val="0"/>
              </a:spcBef>
              <a:spcAft>
                <a:spcPts val="0"/>
              </a:spcAft>
              <a:defRPr/>
            </a:pPr>
            <a:r>
              <a:rPr lang="en-US">
                <a:cs typeface="+mn-cs"/>
              </a:rPr>
              <a:t>is not impacted as much. </a:t>
            </a:r>
            <a:r>
              <a:rPr lang="en-US">
                <a:solidFill>
                  <a:srgbClr val="008000"/>
                </a:solidFill>
                <a:effectLst>
                  <a:outerShdw blurRad="38100" dist="38100" dir="2700000" algn="tl">
                    <a:srgbClr val="000000"/>
                  </a:outerShdw>
                </a:effectLst>
                <a:cs typeface="+mn-cs"/>
              </a:rPr>
              <a:t>“Profit” expectations are more important than the interest rate</a:t>
            </a:r>
            <a:r>
              <a:rPr lang="en-US">
                <a:cs typeface="+mn-cs"/>
              </a:rPr>
              <a:t>. </a:t>
            </a:r>
          </a:p>
        </p:txBody>
      </p:sp>
      <p:sp>
        <p:nvSpPr>
          <p:cNvPr id="312408" name="Rectangle 88" descr="Parchment"/>
          <p:cNvSpPr>
            <a:spLocks noChangeArrowheads="1"/>
          </p:cNvSpPr>
          <p:nvPr/>
        </p:nvSpPr>
        <p:spPr bwMode="auto">
          <a:xfrm>
            <a:off x="0" y="5627688"/>
            <a:ext cx="9144000" cy="1230312"/>
          </a:xfrm>
          <a:prstGeom prst="rect">
            <a:avLst/>
          </a:prstGeom>
          <a:blipFill dpi="0" rotWithShape="1">
            <a:blip r:embed="rId13" cstate="print"/>
            <a:srcRect/>
            <a:tile tx="0" ty="0" sx="100000" sy="100000" flip="none" algn="tl"/>
          </a:blipFill>
          <a:ln w="57150" cmpd="thickThin">
            <a:solidFill>
              <a:srgbClr val="FF0000"/>
            </a:solidFill>
            <a:miter lim="800000"/>
            <a:headEnd/>
            <a:tailEnd/>
          </a:ln>
          <a:effectLst/>
        </p:spPr>
        <p:txBody>
          <a:bodyPr wrap="none" anchor="ctr"/>
          <a:lstStyle/>
          <a:p>
            <a:pPr fontAlgn="auto">
              <a:spcBef>
                <a:spcPts val="0"/>
              </a:spcBef>
              <a:spcAft>
                <a:spcPts val="0"/>
              </a:spcAft>
              <a:defRPr/>
            </a:pPr>
            <a:r>
              <a:rPr lang="en-US" sz="2000" b="1">
                <a:solidFill>
                  <a:srgbClr val="FF0000"/>
                </a:solidFill>
                <a:effectLst>
                  <a:outerShdw blurRad="38100" dist="38100" dir="2700000" algn="tl">
                    <a:srgbClr val="000000"/>
                  </a:outerShdw>
                </a:effectLst>
                <a:latin typeface="Verdana" pitchFamily="34" charset="0"/>
                <a:cs typeface="+mn-cs"/>
              </a:rPr>
              <a:t>Monetarists View: </a:t>
            </a:r>
            <a:r>
              <a:rPr lang="en-US" sz="2000">
                <a:solidFill>
                  <a:srgbClr val="FF0000"/>
                </a:solidFill>
                <a:latin typeface="Verdana" pitchFamily="34" charset="0"/>
                <a:cs typeface="+mn-cs"/>
              </a:rPr>
              <a:t>[</a:t>
            </a:r>
            <a:r>
              <a:rPr lang="en-US" sz="2000" b="1">
                <a:solidFill>
                  <a:srgbClr val="FF0000"/>
                </a:solidFill>
                <a:effectLst>
                  <a:outerShdw blurRad="38100" dist="38100" dir="2700000" algn="tl">
                    <a:srgbClr val="000000"/>
                  </a:outerShdw>
                </a:effectLst>
                <a:latin typeface="Verdana" pitchFamily="34" charset="0"/>
                <a:cs typeface="+mn-cs"/>
              </a:rPr>
              <a:t>Incr in MS leads to incr in PL &amp; incr in I.R.</a:t>
            </a:r>
            <a:r>
              <a:rPr lang="en-US" sz="2000">
                <a:solidFill>
                  <a:srgbClr val="FF0000"/>
                </a:solidFill>
                <a:latin typeface="Verdana" pitchFamily="34" charset="0"/>
                <a:cs typeface="+mn-cs"/>
              </a:rPr>
              <a:t>]</a:t>
            </a:r>
          </a:p>
          <a:p>
            <a:pPr fontAlgn="auto">
              <a:spcBef>
                <a:spcPts val="0"/>
              </a:spcBef>
              <a:spcAft>
                <a:spcPts val="0"/>
              </a:spcAft>
              <a:defRPr/>
            </a:pPr>
            <a:r>
              <a:rPr lang="en-US">
                <a:latin typeface="Verdana" pitchFamily="34" charset="0"/>
                <a:cs typeface="+mn-cs"/>
              </a:rPr>
              <a:t>As seen </a:t>
            </a:r>
            <a:r>
              <a:rPr lang="en-US" sz="1600">
                <a:latin typeface="Verdana" pitchFamily="34" charset="0"/>
                <a:cs typeface="+mn-cs"/>
              </a:rPr>
              <a:t>in the</a:t>
            </a:r>
            <a:r>
              <a:rPr lang="en-US">
                <a:latin typeface="Verdana" pitchFamily="34" charset="0"/>
                <a:cs typeface="+mn-cs"/>
              </a:rPr>
              <a:t> </a:t>
            </a:r>
            <a:r>
              <a:rPr lang="en-US" b="1">
                <a:solidFill>
                  <a:srgbClr val="FF0000"/>
                </a:solidFill>
                <a:effectLst>
                  <a:outerShdw blurRad="38100" dist="38100" dir="2700000" algn="tl">
                    <a:srgbClr val="000000"/>
                  </a:outerShdw>
                </a:effectLst>
                <a:latin typeface="Verdana" pitchFamily="34" charset="0"/>
                <a:cs typeface="+mn-cs"/>
              </a:rPr>
              <a:t>red</a:t>
            </a:r>
            <a:r>
              <a:rPr lang="en-US">
                <a:latin typeface="Verdana" pitchFamily="34" charset="0"/>
                <a:cs typeface="+mn-cs"/>
              </a:rPr>
              <a:t> above, </a:t>
            </a:r>
            <a:r>
              <a:rPr lang="en-US" sz="2000" b="1">
                <a:solidFill>
                  <a:srgbClr val="FF0000"/>
                </a:solidFill>
                <a:effectLst>
                  <a:outerShdw blurRad="38100" dist="38100" dir="2700000" algn="tl">
                    <a:srgbClr val="000000"/>
                  </a:outerShdw>
                </a:effectLst>
                <a:latin typeface="Verdana" pitchFamily="34" charset="0"/>
                <a:cs typeface="+mn-cs"/>
              </a:rPr>
              <a:t>D</a:t>
            </a:r>
            <a:r>
              <a:rPr lang="en-US" sz="1600" b="1">
                <a:solidFill>
                  <a:srgbClr val="FF0000"/>
                </a:solidFill>
                <a:effectLst>
                  <a:outerShdw blurRad="38100" dist="38100" dir="2700000" algn="tl">
                    <a:srgbClr val="000000"/>
                  </a:outerShdw>
                </a:effectLst>
                <a:latin typeface="Verdana" pitchFamily="34" charset="0"/>
                <a:cs typeface="+mn-cs"/>
              </a:rPr>
              <a:t>m</a:t>
            </a:r>
            <a:r>
              <a:rPr lang="en-US">
                <a:latin typeface="Verdana" pitchFamily="34" charset="0"/>
                <a:cs typeface="+mn-cs"/>
              </a:rPr>
              <a:t> is </a:t>
            </a:r>
            <a:r>
              <a:rPr lang="en-US" b="1">
                <a:solidFill>
                  <a:srgbClr val="FF0000"/>
                </a:solidFill>
                <a:effectLst>
                  <a:outerShdw blurRad="38100" dist="38100" dir="2700000" algn="tl">
                    <a:srgbClr val="000000"/>
                  </a:outerShdw>
                </a:effectLst>
                <a:latin typeface="Verdana" pitchFamily="34" charset="0"/>
                <a:cs typeface="+mn-cs"/>
              </a:rPr>
              <a:t>more inelastic</a:t>
            </a:r>
            <a:r>
              <a:rPr lang="en-US">
                <a:latin typeface="Verdana" pitchFamily="34" charset="0"/>
                <a:cs typeface="+mn-cs"/>
              </a:rPr>
              <a:t>, </a:t>
            </a:r>
            <a:r>
              <a:rPr lang="en-US" sz="1600">
                <a:latin typeface="Verdana" pitchFamily="34" charset="0"/>
                <a:cs typeface="+mn-cs"/>
              </a:rPr>
              <a:t>so </a:t>
            </a:r>
            <a:r>
              <a:rPr lang="en-US">
                <a:latin typeface="Verdana" pitchFamily="34" charset="0"/>
                <a:cs typeface="+mn-cs"/>
              </a:rPr>
              <a:t>interest rates drop more.</a:t>
            </a:r>
          </a:p>
          <a:p>
            <a:pPr fontAlgn="auto">
              <a:spcBef>
                <a:spcPts val="0"/>
              </a:spcBef>
              <a:spcAft>
                <a:spcPts val="0"/>
              </a:spcAft>
              <a:defRPr/>
            </a:pPr>
            <a:r>
              <a:rPr lang="en-US">
                <a:latin typeface="Verdana" pitchFamily="34" charset="0"/>
                <a:cs typeface="+mn-cs"/>
              </a:rPr>
              <a:t>The </a:t>
            </a:r>
            <a:r>
              <a:rPr lang="en-US" sz="2000" b="1">
                <a:solidFill>
                  <a:srgbClr val="FF0000"/>
                </a:solidFill>
                <a:effectLst>
                  <a:outerShdw blurRad="38100" dist="38100" dir="2700000" algn="tl">
                    <a:srgbClr val="000000"/>
                  </a:outerShdw>
                </a:effectLst>
                <a:latin typeface="Verdana" pitchFamily="34" charset="0"/>
                <a:cs typeface="+mn-cs"/>
              </a:rPr>
              <a:t>D</a:t>
            </a:r>
            <a:r>
              <a:rPr lang="en-US" sz="1600" b="1">
                <a:solidFill>
                  <a:srgbClr val="FF0000"/>
                </a:solidFill>
                <a:effectLst>
                  <a:outerShdw blurRad="38100" dist="38100" dir="2700000" algn="tl">
                    <a:srgbClr val="000000"/>
                  </a:outerShdw>
                </a:effectLst>
                <a:latin typeface="Verdana" pitchFamily="34" charset="0"/>
                <a:cs typeface="+mn-cs"/>
              </a:rPr>
              <a:t>I</a:t>
            </a:r>
            <a:r>
              <a:rPr lang="en-US">
                <a:solidFill>
                  <a:srgbClr val="FF0000"/>
                </a:solidFill>
                <a:effectLst>
                  <a:outerShdw blurRad="38100" dist="38100" dir="2700000" algn="tl">
                    <a:srgbClr val="000000"/>
                  </a:outerShdw>
                </a:effectLst>
                <a:latin typeface="Verdana" pitchFamily="34" charset="0"/>
                <a:cs typeface="+mn-cs"/>
              </a:rPr>
              <a:t> </a:t>
            </a:r>
            <a:r>
              <a:rPr lang="en-US">
                <a:latin typeface="Verdana" pitchFamily="34" charset="0"/>
                <a:cs typeface="+mn-cs"/>
              </a:rPr>
              <a:t>is </a:t>
            </a:r>
            <a:r>
              <a:rPr lang="en-US" b="1">
                <a:solidFill>
                  <a:srgbClr val="FF0000"/>
                </a:solidFill>
                <a:effectLst>
                  <a:outerShdw blurRad="38100" dist="38100" dir="2700000" algn="tl">
                    <a:srgbClr val="000000"/>
                  </a:outerShdw>
                </a:effectLst>
                <a:latin typeface="Verdana" pitchFamily="34" charset="0"/>
                <a:cs typeface="+mn-cs"/>
              </a:rPr>
              <a:t>more elastic</a:t>
            </a:r>
            <a:r>
              <a:rPr lang="en-US">
                <a:latin typeface="Verdana" pitchFamily="34" charset="0"/>
                <a:cs typeface="+mn-cs"/>
              </a:rPr>
              <a:t> so </a:t>
            </a:r>
            <a:r>
              <a:rPr lang="en-US">
                <a:solidFill>
                  <a:srgbClr val="FF0000"/>
                </a:solidFill>
                <a:effectLst>
                  <a:outerShdw blurRad="38100" dist="38100" dir="2700000" algn="tl">
                    <a:srgbClr val="000000"/>
                  </a:outerShdw>
                </a:effectLst>
                <a:latin typeface="Verdana" pitchFamily="34" charset="0"/>
                <a:cs typeface="+mn-cs"/>
              </a:rPr>
              <a:t>investment is more responsive</a:t>
            </a:r>
            <a:r>
              <a:rPr lang="en-US">
                <a:latin typeface="Verdana" pitchFamily="34" charset="0"/>
                <a:cs typeface="+mn-cs"/>
              </a:rPr>
              <a:t>. Easy money burns</a:t>
            </a:r>
          </a:p>
          <a:p>
            <a:pPr fontAlgn="auto">
              <a:spcBef>
                <a:spcPts val="0"/>
              </a:spcBef>
              <a:spcAft>
                <a:spcPts val="0"/>
              </a:spcAft>
              <a:defRPr/>
            </a:pPr>
            <a:r>
              <a:rPr lang="en-US">
                <a:latin typeface="Verdana" pitchFamily="34" charset="0"/>
                <a:cs typeface="+mn-cs"/>
              </a:rPr>
              <a:t>holes in peoples pockets, as they spend more, and just </a:t>
            </a:r>
            <a:r>
              <a:rPr lang="en-US" b="1">
                <a:solidFill>
                  <a:srgbClr val="FF0000"/>
                </a:solidFill>
                <a:effectLst>
                  <a:outerShdw blurRad="38100" dist="38100" dir="2700000" algn="tl">
                    <a:srgbClr val="000000"/>
                  </a:outerShdw>
                </a:effectLst>
                <a:latin typeface="Verdana" pitchFamily="34" charset="0"/>
                <a:cs typeface="+mn-cs"/>
              </a:rPr>
              <a:t>results in inflation</a:t>
            </a:r>
            <a:r>
              <a:rPr lang="en-US">
                <a:latin typeface="Verdana" pitchFamily="34" charset="0"/>
                <a:cs typeface="+mn-cs"/>
              </a:rPr>
              <a:t>. </a:t>
            </a:r>
          </a:p>
        </p:txBody>
      </p:sp>
      <p:sp>
        <p:nvSpPr>
          <p:cNvPr id="312409" name="Rectangle 89"/>
          <p:cNvSpPr>
            <a:spLocks noChangeArrowheads="1"/>
          </p:cNvSpPr>
          <p:nvPr/>
        </p:nvSpPr>
        <p:spPr bwMode="auto">
          <a:xfrm>
            <a:off x="927100" y="604838"/>
            <a:ext cx="442913" cy="29527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solidFill>
                  <a:schemeClr val="bg1"/>
                </a:solidFill>
                <a:effectLst>
                  <a:outerShdw blurRad="38100" dist="38100" dir="2700000" algn="tl">
                    <a:srgbClr val="000000"/>
                  </a:outerShdw>
                </a:effectLst>
                <a:cs typeface="+mn-cs"/>
              </a:rPr>
              <a:t>MS</a:t>
            </a:r>
            <a:r>
              <a:rPr lang="en-US" sz="2000" b="1">
                <a:solidFill>
                  <a:schemeClr val="bg1"/>
                </a:solidFill>
                <a:effectLst>
                  <a:outerShdw blurRad="38100" dist="38100" dir="2700000" algn="tl">
                    <a:srgbClr val="000000"/>
                  </a:outerShdw>
                </a:effectLst>
                <a:cs typeface="+mn-cs"/>
              </a:rPr>
              <a:t>1</a:t>
            </a:r>
            <a:endParaRPr lang="en-US" b="1">
              <a:solidFill>
                <a:schemeClr val="bg1"/>
              </a:solidFill>
              <a:effectLst>
                <a:outerShdw blurRad="38100" dist="38100" dir="2700000" algn="tl">
                  <a:srgbClr val="000000"/>
                </a:outerShdw>
              </a:effectLst>
              <a:cs typeface="+mn-cs"/>
            </a:endParaRPr>
          </a:p>
        </p:txBody>
      </p:sp>
      <p:pic>
        <p:nvPicPr>
          <p:cNvPr id="312413" name="A wh2072.wav">
            <a:hlinkClick r:id="" action="ppaction://media"/>
          </p:cNvPr>
          <p:cNvPicPr>
            <a:picLocks noRot="1" noChangeAspect="1" noChangeArrowheads="1"/>
          </p:cNvPicPr>
          <p:nvPr>
            <a:wavAudioFile r:embed="rId1" name="A whip [chg in].wav"/>
          </p:nvPr>
        </p:nvPicPr>
        <p:blipFill>
          <a:blip r:embed="rId14"/>
          <a:srcRect/>
          <a:stretch>
            <a:fillRect/>
          </a:stretch>
        </p:blipFill>
        <p:spPr bwMode="auto">
          <a:xfrm>
            <a:off x="8839200" y="2487613"/>
            <a:ext cx="304800" cy="304800"/>
          </a:xfrm>
          <a:prstGeom prst="rect">
            <a:avLst/>
          </a:prstGeom>
          <a:noFill/>
          <a:ln w="9525">
            <a:noFill/>
            <a:miter lim="800000"/>
            <a:headEnd/>
            <a:tailEnd/>
          </a:ln>
        </p:spPr>
      </p:pic>
      <p:pic>
        <p:nvPicPr>
          <p:cNvPr id="312415" name="chim2088.wav">
            <a:hlinkClick r:id="" action="ppaction://media"/>
          </p:cNvPr>
          <p:cNvPicPr>
            <a:picLocks noRot="1" noChangeAspect="1" noChangeArrowheads="1"/>
          </p:cNvPicPr>
          <p:nvPr>
            <a:wavAudioFile r:embed="rId2" name="chimes different.wav"/>
          </p:nvPr>
        </p:nvPicPr>
        <p:blipFill>
          <a:blip r:embed="rId14"/>
          <a:srcRect/>
          <a:stretch>
            <a:fillRect/>
          </a:stretch>
        </p:blipFill>
        <p:spPr bwMode="auto">
          <a:xfrm>
            <a:off x="8839200" y="2138363"/>
            <a:ext cx="304800" cy="304800"/>
          </a:xfrm>
          <a:prstGeom prst="rect">
            <a:avLst/>
          </a:prstGeom>
          <a:noFill/>
          <a:ln w="9525">
            <a:noFill/>
            <a:miter lim="800000"/>
            <a:headEnd/>
            <a:tailEnd/>
          </a:ln>
        </p:spPr>
      </p:pic>
      <p:pic>
        <p:nvPicPr>
          <p:cNvPr id="312416" name="chim2089.wav">
            <a:hlinkClick r:id="" action="ppaction://media"/>
          </p:cNvPr>
          <p:cNvPicPr>
            <a:picLocks noRot="1" noChangeAspect="1" noChangeArrowheads="1"/>
          </p:cNvPicPr>
          <p:nvPr>
            <a:wavAudioFile r:embed="rId2" name="chimes different.wav"/>
          </p:nvPr>
        </p:nvPicPr>
        <p:blipFill>
          <a:blip r:embed="rId14"/>
          <a:srcRect/>
          <a:stretch>
            <a:fillRect/>
          </a:stretch>
        </p:blipFill>
        <p:spPr bwMode="auto">
          <a:xfrm>
            <a:off x="8839200" y="1828800"/>
            <a:ext cx="304800" cy="304800"/>
          </a:xfrm>
          <a:prstGeom prst="rect">
            <a:avLst/>
          </a:prstGeom>
          <a:noFill/>
          <a:ln w="9525">
            <a:noFill/>
            <a:miter lim="800000"/>
            <a:headEnd/>
            <a:tailEnd/>
          </a:ln>
        </p:spPr>
      </p:pic>
      <p:pic>
        <p:nvPicPr>
          <p:cNvPr id="21584" name="Picture 97" descr="Boxing_match"/>
          <p:cNvPicPr>
            <a:picLocks noChangeAspect="1" noChangeArrowheads="1" noCrop="1"/>
          </p:cNvPicPr>
          <p:nvPr/>
        </p:nvPicPr>
        <p:blipFill>
          <a:blip r:embed="rId15"/>
          <a:srcRect/>
          <a:stretch>
            <a:fillRect/>
          </a:stretch>
        </p:blipFill>
        <p:spPr bwMode="auto">
          <a:xfrm>
            <a:off x="5557838" y="379413"/>
            <a:ext cx="1830387" cy="1260475"/>
          </a:xfrm>
          <a:prstGeom prst="rect">
            <a:avLst/>
          </a:prstGeom>
          <a:noFill/>
          <a:ln w="9525">
            <a:noFill/>
            <a:miter lim="800000"/>
            <a:headEnd/>
            <a:tailEnd/>
          </a:ln>
        </p:spPr>
      </p:pic>
      <p:pic>
        <p:nvPicPr>
          <p:cNvPr id="312419" name="grun2088.wav">
            <a:hlinkClick r:id="" action="ppaction://media"/>
          </p:cNvPr>
          <p:cNvPicPr>
            <a:picLocks noRot="1" noChangeAspect="1" noChangeArrowheads="1"/>
          </p:cNvPicPr>
          <p:nvPr>
            <a:wavAudioFile r:embed="rId3" name="grunt after hit.wav"/>
          </p:nvPr>
        </p:nvPicPr>
        <p:blipFill>
          <a:blip r:embed="rId16"/>
          <a:srcRect/>
          <a:stretch>
            <a:fillRect/>
          </a:stretch>
        </p:blipFill>
        <p:spPr bwMode="auto">
          <a:xfrm>
            <a:off x="8839200" y="3940175"/>
            <a:ext cx="304800" cy="304800"/>
          </a:xfrm>
          <a:prstGeom prst="rect">
            <a:avLst/>
          </a:prstGeom>
          <a:noFill/>
          <a:ln w="9525">
            <a:noFill/>
            <a:miter lim="800000"/>
            <a:headEnd/>
            <a:tailEnd/>
          </a:ln>
        </p:spPr>
      </p:pic>
      <p:pic>
        <p:nvPicPr>
          <p:cNvPr id="312420" name="grun2089.wav">
            <a:hlinkClick r:id="" action="ppaction://media"/>
          </p:cNvPr>
          <p:cNvPicPr>
            <a:picLocks noRot="1" noChangeAspect="1" noChangeArrowheads="1"/>
          </p:cNvPicPr>
          <p:nvPr>
            <a:wavAudioFile r:embed="rId4" name="grunt good.wav"/>
          </p:nvPr>
        </p:nvPicPr>
        <p:blipFill>
          <a:blip r:embed="rId16"/>
          <a:srcRect/>
          <a:stretch>
            <a:fillRect/>
          </a:stretch>
        </p:blipFill>
        <p:spPr bwMode="auto">
          <a:xfrm>
            <a:off x="8839200" y="3294063"/>
            <a:ext cx="304800" cy="304800"/>
          </a:xfrm>
          <a:prstGeom prst="rect">
            <a:avLst/>
          </a:prstGeom>
          <a:noFill/>
          <a:ln w="9525">
            <a:noFill/>
            <a:miter lim="800000"/>
            <a:headEnd/>
            <a:tailEnd/>
          </a:ln>
        </p:spPr>
      </p:pic>
      <p:sp>
        <p:nvSpPr>
          <p:cNvPr id="21587" name="Line 101"/>
          <p:cNvSpPr>
            <a:spLocks noChangeShapeType="1"/>
          </p:cNvSpPr>
          <p:nvPr/>
        </p:nvSpPr>
        <p:spPr bwMode="auto">
          <a:xfrm>
            <a:off x="3648075" y="3170238"/>
            <a:ext cx="442913" cy="0"/>
          </a:xfrm>
          <a:prstGeom prst="line">
            <a:avLst/>
          </a:prstGeom>
          <a:noFill/>
          <a:ln w="38100">
            <a:solidFill>
              <a:srgbClr val="99FF99"/>
            </a:solidFill>
            <a:prstDash val="sysDot"/>
            <a:round/>
            <a:headEnd/>
            <a:tailEnd type="stealth" w="med" len="med"/>
          </a:ln>
        </p:spPr>
        <p:txBody>
          <a:bodyPr/>
          <a:lstStyle/>
          <a:p>
            <a:endParaRPr lang="en-US"/>
          </a:p>
        </p:txBody>
      </p:sp>
      <p:sp>
        <p:nvSpPr>
          <p:cNvPr id="312423" name="Rectangle 103"/>
          <p:cNvSpPr>
            <a:spLocks noChangeArrowheads="1"/>
          </p:cNvSpPr>
          <p:nvPr/>
        </p:nvSpPr>
        <p:spPr bwMode="auto">
          <a:xfrm>
            <a:off x="3897313" y="3281363"/>
            <a:ext cx="781050" cy="333375"/>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1400" b="1">
                <a:solidFill>
                  <a:srgbClr val="99FF99"/>
                </a:solidFill>
                <a:effectLst>
                  <a:outerShdw blurRad="38100" dist="38100" dir="2700000" algn="tl">
                    <a:srgbClr val="000000"/>
                  </a:outerShdw>
                </a:effectLst>
                <a:latin typeface="Verdana" pitchFamily="34" charset="0"/>
                <a:cs typeface="+mn-cs"/>
              </a:rPr>
              <a:t>QID</a:t>
            </a:r>
            <a:r>
              <a:rPr lang="en-US" sz="1200" b="1">
                <a:solidFill>
                  <a:srgbClr val="99FF99"/>
                </a:solidFill>
                <a:effectLst>
                  <a:outerShdw blurRad="38100" dist="38100" dir="2700000" algn="tl">
                    <a:srgbClr val="000000"/>
                  </a:outerShdw>
                </a:effectLst>
                <a:latin typeface="Verdana" pitchFamily="34" charset="0"/>
                <a:cs typeface="+mn-cs"/>
              </a:rPr>
              <a:t>2</a:t>
            </a:r>
            <a:r>
              <a:rPr lang="en-US" sz="1600" b="1">
                <a:solidFill>
                  <a:srgbClr val="006600"/>
                </a:solidFill>
                <a:effectLst>
                  <a:outerShdw blurRad="38100" dist="38100" dir="2700000" algn="tl">
                    <a:srgbClr val="000000"/>
                  </a:outerShdw>
                </a:effectLst>
                <a:latin typeface="Verdana" pitchFamily="34" charset="0"/>
                <a:cs typeface="+mn-cs"/>
              </a:rPr>
              <a:t> </a:t>
            </a:r>
          </a:p>
        </p:txBody>
      </p:sp>
      <p:pic>
        <p:nvPicPr>
          <p:cNvPr id="21589" name="Picture 106" descr="Friedman cartoon"/>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33338" y="100013"/>
            <a:ext cx="681037" cy="852487"/>
          </a:xfrm>
          <a:prstGeom prst="rect">
            <a:avLst/>
          </a:prstGeom>
          <a:noFill/>
          <a:ln w="9525">
            <a:noFill/>
            <a:miter lim="800000"/>
            <a:headEnd/>
            <a:tailEnd/>
          </a:ln>
        </p:spPr>
      </p:pic>
      <p:pic>
        <p:nvPicPr>
          <p:cNvPr id="21590" name="Picture 108" descr="1 a Keynes cutout"/>
          <p:cNvPicPr>
            <a:picLocks noChangeAspect="1" noChangeArrowheads="1"/>
          </p:cNvPicPr>
          <p:nvPr/>
        </p:nvPicPr>
        <p:blipFill>
          <a:blip r:embed="rId18">
            <a:clrChange>
              <a:clrFrom>
                <a:srgbClr val="000000"/>
              </a:clrFrom>
              <a:clrTo>
                <a:srgbClr val="000000">
                  <a:alpha val="0"/>
                </a:srgbClr>
              </a:clrTo>
            </a:clrChange>
          </a:blip>
          <a:srcRect/>
          <a:stretch>
            <a:fillRect/>
          </a:stretch>
        </p:blipFill>
        <p:spPr bwMode="auto">
          <a:xfrm>
            <a:off x="7993063" y="-177800"/>
            <a:ext cx="1150937" cy="1516063"/>
          </a:xfrm>
          <a:prstGeom prst="rect">
            <a:avLst/>
          </a:prstGeom>
          <a:noFill/>
          <a:ln w="9525">
            <a:noFill/>
            <a:miter lim="800000"/>
            <a:headEnd/>
            <a:tailEnd/>
          </a:ln>
        </p:spPr>
      </p:pic>
      <p:pic>
        <p:nvPicPr>
          <p:cNvPr id="312430" name="Picture 110" descr="1 a bullet gets bigger"/>
          <p:cNvPicPr>
            <a:picLocks noChangeAspect="1" noChangeArrowheads="1"/>
          </p:cNvPicPr>
          <p:nvPr/>
        </p:nvPicPr>
        <p:blipFill>
          <a:blip r:embed="rId19"/>
          <a:srcRect/>
          <a:stretch>
            <a:fillRect/>
          </a:stretch>
        </p:blipFill>
        <p:spPr bwMode="auto">
          <a:xfrm>
            <a:off x="7764463" y="2270125"/>
            <a:ext cx="160337" cy="160338"/>
          </a:xfrm>
          <a:prstGeom prst="rect">
            <a:avLst/>
          </a:prstGeom>
          <a:noFill/>
          <a:ln w="9525">
            <a:noFill/>
            <a:miter lim="800000"/>
            <a:headEnd/>
            <a:tailEnd/>
          </a:ln>
        </p:spPr>
      </p:pic>
      <p:pic>
        <p:nvPicPr>
          <p:cNvPr id="312431" name="WordArt 111"/>
          <p:cNvPicPr>
            <a:picLocks noChangeArrowheads="1"/>
          </p:cNvPicPr>
          <p:nvPr/>
        </p:nvPicPr>
        <p:blipFill>
          <a:blip r:embed="rId20"/>
          <a:srcRect/>
          <a:stretch>
            <a:fillRect/>
          </a:stretch>
        </p:blipFill>
        <p:spPr bwMode="auto">
          <a:xfrm>
            <a:off x="-109538" y="4164013"/>
            <a:ext cx="8431213" cy="4079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12431"/>
                                        </p:tgtEl>
                                        <p:attrNameLst>
                                          <p:attrName>style.visibility</p:attrName>
                                        </p:attrNameLst>
                                      </p:cBhvr>
                                      <p:to>
                                        <p:strVal val="visible"/>
                                      </p:to>
                                    </p:set>
                                    <p:animEffect transition="in" filter="wipe(left)">
                                      <p:cBhvr>
                                        <p:cTn id="7" dur="1000"/>
                                        <p:tgtEl>
                                          <p:spTgt spid="312431"/>
                                        </p:tgtEl>
                                      </p:cBhvr>
                                    </p:animEffect>
                                  </p:childTnLst>
                                </p:cTn>
                              </p:par>
                            </p:childTnLst>
                          </p:cTn>
                        </p:par>
                        <p:par>
                          <p:cTn id="8" fill="hold" nodeType="afterGroup">
                            <p:stCondLst>
                              <p:cond delay="1000"/>
                            </p:stCondLst>
                            <p:childTnLst>
                              <p:par>
                                <p:cTn id="9" presetID="1" presetClass="mediacall" presetSubtype="0" fill="hold" nodeType="afterEffect">
                                  <p:stCondLst>
                                    <p:cond delay="0"/>
                                  </p:stCondLst>
                                  <p:childTnLst>
                                    <p:cmd type="call" cmd="playFrom(0.0)">
                                      <p:cBhvr>
                                        <p:cTn id="10" dur="678" fill="hold"/>
                                        <p:tgtEl>
                                          <p:spTgt spid="312420"/>
                                        </p:tgtEl>
                                      </p:cBhvr>
                                    </p:cmd>
                                  </p:childTnLst>
                                </p:cTn>
                              </p:par>
                            </p:childTnLst>
                          </p:cTn>
                        </p:par>
                        <p:par>
                          <p:cTn id="11" fill="hold" nodeType="afterGroup">
                            <p:stCondLst>
                              <p:cond delay="1678"/>
                            </p:stCondLst>
                            <p:childTnLst>
                              <p:par>
                                <p:cTn id="12" presetID="1" presetClass="mediacall" presetSubtype="0" fill="hold" nodeType="afterEffect">
                                  <p:stCondLst>
                                    <p:cond delay="0"/>
                                  </p:stCondLst>
                                  <p:childTnLst>
                                    <p:cmd type="call" cmd="playFrom(0.0)">
                                      <p:cBhvr>
                                        <p:cTn id="13" dur="445" fill="hold"/>
                                        <p:tgtEl>
                                          <p:spTgt spid="312419"/>
                                        </p:tgtEl>
                                      </p:cBhvr>
                                    </p:cmd>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12383"/>
                                        </p:tgtEl>
                                        <p:attrNameLst>
                                          <p:attrName>style.visibility</p:attrName>
                                        </p:attrNameLst>
                                      </p:cBhvr>
                                      <p:to>
                                        <p:strVal val="visible"/>
                                      </p:to>
                                    </p:set>
                                    <p:animEffect transition="in" filter="wipe(up)">
                                      <p:cBhvr>
                                        <p:cTn id="18" dur="1000"/>
                                        <p:tgtEl>
                                          <p:spTgt spid="312383"/>
                                        </p:tgtEl>
                                      </p:cBhvr>
                                    </p:animEffect>
                                  </p:childTnLst>
                                </p:cTn>
                              </p:par>
                            </p:childTnLst>
                          </p:cTn>
                        </p:par>
                        <p:par>
                          <p:cTn id="19" fill="hold" nodeType="afterGroup">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312398"/>
                                        </p:tgtEl>
                                        <p:attrNameLst>
                                          <p:attrName>style.visibility</p:attrName>
                                        </p:attrNameLst>
                                      </p:cBhvr>
                                      <p:to>
                                        <p:strVal val="visible"/>
                                      </p:to>
                                    </p:set>
                                    <p:animEffect transition="in" filter="dissolve">
                                      <p:cBhvr>
                                        <p:cTn id="22" dur="500"/>
                                        <p:tgtEl>
                                          <p:spTgt spid="312398"/>
                                        </p:tgtEl>
                                      </p:cBhvr>
                                    </p:animEffect>
                                  </p:childTnLst>
                                </p:cTn>
                              </p:par>
                            </p:childTnLst>
                          </p:cTn>
                        </p:par>
                        <p:par>
                          <p:cTn id="23" fill="hold" nodeType="afterGroup">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12369"/>
                                        </p:tgtEl>
                                        <p:attrNameLst>
                                          <p:attrName>style.visibility</p:attrName>
                                        </p:attrNameLst>
                                      </p:cBhvr>
                                      <p:to>
                                        <p:strVal val="visible"/>
                                      </p:to>
                                    </p:set>
                                    <p:animEffect transition="in" filter="wipe(left)">
                                      <p:cBhvr>
                                        <p:cTn id="26" dur="1000"/>
                                        <p:tgtEl>
                                          <p:spTgt spid="312369"/>
                                        </p:tgtEl>
                                      </p:cBhvr>
                                    </p:animEffect>
                                  </p:childTnLst>
                                </p:cTn>
                              </p:par>
                            </p:childTnLst>
                          </p:cTn>
                        </p:par>
                        <p:par>
                          <p:cTn id="27" fill="hold" nodeType="afterGroup">
                            <p:stCondLst>
                              <p:cond delay="2500"/>
                            </p:stCondLst>
                            <p:childTnLst>
                              <p:par>
                                <p:cTn id="28" presetID="22" presetClass="entr" presetSubtype="8" fill="hold" nodeType="afterEffect">
                                  <p:stCondLst>
                                    <p:cond delay="0"/>
                                  </p:stCondLst>
                                  <p:childTnLst>
                                    <p:set>
                                      <p:cBhvr>
                                        <p:cTn id="29" dur="1" fill="hold">
                                          <p:stCondLst>
                                            <p:cond delay="0"/>
                                          </p:stCondLst>
                                        </p:cTn>
                                        <p:tgtEl>
                                          <p:spTgt spid="312388"/>
                                        </p:tgtEl>
                                        <p:attrNameLst>
                                          <p:attrName>style.visibility</p:attrName>
                                        </p:attrNameLst>
                                      </p:cBhvr>
                                      <p:to>
                                        <p:strVal val="visible"/>
                                      </p:to>
                                    </p:set>
                                    <p:animEffect transition="in" filter="wipe(left)">
                                      <p:cBhvr>
                                        <p:cTn id="30" dur="1000"/>
                                        <p:tgtEl>
                                          <p:spTgt spid="312388"/>
                                        </p:tgtEl>
                                      </p:cBhvr>
                                    </p:animEffect>
                                  </p:childTnLst>
                                </p:cTn>
                              </p:par>
                            </p:childTnLst>
                          </p:cTn>
                        </p:par>
                        <p:par>
                          <p:cTn id="31" fill="hold" nodeType="afterGroup">
                            <p:stCondLst>
                              <p:cond delay="3500"/>
                            </p:stCondLst>
                            <p:childTnLst>
                              <p:par>
                                <p:cTn id="32" presetID="9" presetClass="entr" presetSubtype="0" fill="hold" nodeType="afterEffect">
                                  <p:stCondLst>
                                    <p:cond delay="0"/>
                                  </p:stCondLst>
                                  <p:childTnLst>
                                    <p:set>
                                      <p:cBhvr>
                                        <p:cTn id="33" dur="1" fill="hold">
                                          <p:stCondLst>
                                            <p:cond delay="0"/>
                                          </p:stCondLst>
                                        </p:cTn>
                                        <p:tgtEl>
                                          <p:spTgt spid="312401"/>
                                        </p:tgtEl>
                                        <p:attrNameLst>
                                          <p:attrName>style.visibility</p:attrName>
                                        </p:attrNameLst>
                                      </p:cBhvr>
                                      <p:to>
                                        <p:strVal val="visible"/>
                                      </p:to>
                                    </p:set>
                                    <p:animEffect transition="in" filter="dissolve">
                                      <p:cBhvr>
                                        <p:cTn id="34" dur="500"/>
                                        <p:tgtEl>
                                          <p:spTgt spid="312401"/>
                                        </p:tgtEl>
                                      </p:cBhvr>
                                    </p:animEffect>
                                  </p:childTnLst>
                                </p:cTn>
                              </p:par>
                              <p:par>
                                <p:cTn id="35" presetID="1" presetClass="mediacall" presetSubtype="0" fill="hold" nodeType="withEffect">
                                  <p:stCondLst>
                                    <p:cond delay="0"/>
                                  </p:stCondLst>
                                  <p:childTnLst>
                                    <p:cmd type="call" cmd="playFrom(0.0)">
                                      <p:cBhvr>
                                        <p:cTn id="36" dur="1627" fill="hold"/>
                                        <p:tgtEl>
                                          <p:spTgt spid="312415"/>
                                        </p:tgtEl>
                                      </p:cBhvr>
                                    </p:cmd>
                                  </p:childTnLst>
                                </p:cTn>
                              </p:par>
                            </p:childTnLst>
                          </p:cTn>
                        </p:par>
                        <p:par>
                          <p:cTn id="37" fill="hold" nodeType="afterGroup">
                            <p:stCondLst>
                              <p:cond delay="5127"/>
                            </p:stCondLst>
                            <p:childTnLst>
                              <p:par>
                                <p:cTn id="38" presetID="9" presetClass="entr" presetSubtype="0" fill="hold" nodeType="afterEffect">
                                  <p:stCondLst>
                                    <p:cond delay="0"/>
                                  </p:stCondLst>
                                  <p:childTnLst>
                                    <p:set>
                                      <p:cBhvr>
                                        <p:cTn id="39" dur="1" fill="hold">
                                          <p:stCondLst>
                                            <p:cond delay="0"/>
                                          </p:stCondLst>
                                        </p:cTn>
                                        <p:tgtEl>
                                          <p:spTgt spid="312389"/>
                                        </p:tgtEl>
                                        <p:attrNameLst>
                                          <p:attrName>style.visibility</p:attrName>
                                        </p:attrNameLst>
                                      </p:cBhvr>
                                      <p:to>
                                        <p:strVal val="visible"/>
                                      </p:to>
                                    </p:set>
                                    <p:animEffect transition="in" filter="dissolve">
                                      <p:cBhvr>
                                        <p:cTn id="40" dur="2000"/>
                                        <p:tgtEl>
                                          <p:spTgt spid="312389"/>
                                        </p:tgtEl>
                                      </p:cBhvr>
                                    </p:animEffect>
                                  </p:childTnLst>
                                </p:cTn>
                              </p:par>
                            </p:childTnLst>
                          </p:cTn>
                        </p:par>
                        <p:par>
                          <p:cTn id="41" fill="hold" nodeType="afterGroup">
                            <p:stCondLst>
                              <p:cond delay="7127"/>
                            </p:stCondLst>
                            <p:childTnLst>
                              <p:par>
                                <p:cTn id="42" presetID="23" presetClass="entr" presetSubtype="16" fill="hold" grpId="0" nodeType="afterEffect">
                                  <p:stCondLst>
                                    <p:cond delay="0"/>
                                  </p:stCondLst>
                                  <p:childTnLst>
                                    <p:set>
                                      <p:cBhvr>
                                        <p:cTn id="43" dur="1" fill="hold">
                                          <p:stCondLst>
                                            <p:cond delay="0"/>
                                          </p:stCondLst>
                                        </p:cTn>
                                        <p:tgtEl>
                                          <p:spTgt spid="312379"/>
                                        </p:tgtEl>
                                        <p:attrNameLst>
                                          <p:attrName>style.visibility</p:attrName>
                                        </p:attrNameLst>
                                      </p:cBhvr>
                                      <p:to>
                                        <p:strVal val="visible"/>
                                      </p:to>
                                    </p:set>
                                    <p:anim calcmode="lin" valueType="num">
                                      <p:cBhvr>
                                        <p:cTn id="44" dur="500" fill="hold"/>
                                        <p:tgtEl>
                                          <p:spTgt spid="312379"/>
                                        </p:tgtEl>
                                        <p:attrNameLst>
                                          <p:attrName>ppt_w</p:attrName>
                                        </p:attrNameLst>
                                      </p:cBhvr>
                                      <p:tavLst>
                                        <p:tav tm="0">
                                          <p:val>
                                            <p:fltVal val="0"/>
                                          </p:val>
                                        </p:tav>
                                        <p:tav tm="100000">
                                          <p:val>
                                            <p:strVal val="#ppt_w"/>
                                          </p:val>
                                        </p:tav>
                                      </p:tavLst>
                                    </p:anim>
                                    <p:anim calcmode="lin" valueType="num">
                                      <p:cBhvr>
                                        <p:cTn id="45" dur="500" fill="hold"/>
                                        <p:tgtEl>
                                          <p:spTgt spid="312379"/>
                                        </p:tgtEl>
                                        <p:attrNameLst>
                                          <p:attrName>ppt_h</p:attrName>
                                        </p:attrNameLst>
                                      </p:cBhvr>
                                      <p:tavLst>
                                        <p:tav tm="0">
                                          <p:val>
                                            <p:fltVal val="0"/>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312370"/>
                                        </p:tgtEl>
                                        <p:attrNameLst>
                                          <p:attrName>style.visibility</p:attrName>
                                        </p:attrNameLst>
                                      </p:cBhvr>
                                      <p:to>
                                        <p:strVal val="visible"/>
                                      </p:to>
                                    </p:set>
                                    <p:animEffect transition="in" filter="wipe(up)">
                                      <p:cBhvr>
                                        <p:cTn id="50" dur="1000"/>
                                        <p:tgtEl>
                                          <p:spTgt spid="312370"/>
                                        </p:tgtEl>
                                      </p:cBhvr>
                                    </p:animEffect>
                                  </p:childTnLst>
                                </p:cTn>
                              </p:par>
                            </p:childTnLst>
                          </p:cTn>
                        </p:par>
                        <p:par>
                          <p:cTn id="51" fill="hold" nodeType="afterGroup">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312397"/>
                                        </p:tgtEl>
                                        <p:attrNameLst>
                                          <p:attrName>style.visibility</p:attrName>
                                        </p:attrNameLst>
                                      </p:cBhvr>
                                      <p:to>
                                        <p:strVal val="visible"/>
                                      </p:to>
                                    </p:set>
                                    <p:animEffect transition="in" filter="dissolve">
                                      <p:cBhvr>
                                        <p:cTn id="54" dur="500"/>
                                        <p:tgtEl>
                                          <p:spTgt spid="312397"/>
                                        </p:tgtEl>
                                      </p:cBhvr>
                                    </p:animEffect>
                                  </p:childTnLst>
                                </p:cTn>
                              </p:par>
                            </p:childTnLst>
                          </p:cTn>
                        </p:par>
                        <p:par>
                          <p:cTn id="55" fill="hold" nodeType="afterGroup">
                            <p:stCondLst>
                              <p:cond delay="1500"/>
                            </p:stCondLst>
                            <p:childTnLst>
                              <p:par>
                                <p:cTn id="56" presetID="9" presetClass="entr" presetSubtype="0" fill="hold" nodeType="afterEffect">
                                  <p:stCondLst>
                                    <p:cond delay="0"/>
                                  </p:stCondLst>
                                  <p:childTnLst>
                                    <p:set>
                                      <p:cBhvr>
                                        <p:cTn id="57" dur="1" fill="hold">
                                          <p:stCondLst>
                                            <p:cond delay="0"/>
                                          </p:stCondLst>
                                        </p:cTn>
                                        <p:tgtEl>
                                          <p:spTgt spid="312391"/>
                                        </p:tgtEl>
                                        <p:attrNameLst>
                                          <p:attrName>style.visibility</p:attrName>
                                        </p:attrNameLst>
                                      </p:cBhvr>
                                      <p:to>
                                        <p:strVal val="visible"/>
                                      </p:to>
                                    </p:set>
                                    <p:animEffect transition="in" filter="dissolve">
                                      <p:cBhvr>
                                        <p:cTn id="58" dur="2000"/>
                                        <p:tgtEl>
                                          <p:spTgt spid="312391"/>
                                        </p:tgtEl>
                                      </p:cBhvr>
                                    </p:animEffect>
                                  </p:childTnLst>
                                </p:cTn>
                              </p:par>
                            </p:childTnLst>
                          </p:cTn>
                        </p:par>
                        <p:par>
                          <p:cTn id="59" fill="hold" nodeType="afterGroup">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312375"/>
                                        </p:tgtEl>
                                        <p:attrNameLst>
                                          <p:attrName>style.visibility</p:attrName>
                                        </p:attrNameLst>
                                      </p:cBhvr>
                                      <p:to>
                                        <p:strVal val="visible"/>
                                      </p:to>
                                    </p:set>
                                    <p:animEffect transition="in" filter="wipe(left)">
                                      <p:cBhvr>
                                        <p:cTn id="62" dur="1000"/>
                                        <p:tgtEl>
                                          <p:spTgt spid="312375"/>
                                        </p:tgtEl>
                                      </p:cBhvr>
                                    </p:animEffect>
                                  </p:childTnLst>
                                </p:cTn>
                              </p:par>
                            </p:childTnLst>
                          </p:cTn>
                        </p:par>
                        <p:par>
                          <p:cTn id="63" fill="hold" nodeType="afterGroup">
                            <p:stCondLst>
                              <p:cond delay="4500"/>
                            </p:stCondLst>
                            <p:childTnLst>
                              <p:par>
                                <p:cTn id="64" presetID="9" presetClass="entr" presetSubtype="0" fill="hold" nodeType="afterEffect">
                                  <p:stCondLst>
                                    <p:cond delay="0"/>
                                  </p:stCondLst>
                                  <p:childTnLst>
                                    <p:set>
                                      <p:cBhvr>
                                        <p:cTn id="65" dur="1" fill="hold">
                                          <p:stCondLst>
                                            <p:cond delay="0"/>
                                          </p:stCondLst>
                                        </p:cTn>
                                        <p:tgtEl>
                                          <p:spTgt spid="312393"/>
                                        </p:tgtEl>
                                        <p:attrNameLst>
                                          <p:attrName>style.visibility</p:attrName>
                                        </p:attrNameLst>
                                      </p:cBhvr>
                                      <p:to>
                                        <p:strVal val="visible"/>
                                      </p:to>
                                    </p:set>
                                    <p:animEffect transition="in" filter="dissolve">
                                      <p:cBhvr>
                                        <p:cTn id="66" dur="1000"/>
                                        <p:tgtEl>
                                          <p:spTgt spid="312393"/>
                                        </p:tgtEl>
                                      </p:cBhvr>
                                    </p:animEffect>
                                  </p:childTnLst>
                                </p:cTn>
                              </p:par>
                            </p:childTnLst>
                          </p:cTn>
                        </p:par>
                        <p:par>
                          <p:cTn id="67" fill="hold" nodeType="afterGroup">
                            <p:stCondLst>
                              <p:cond delay="5500"/>
                            </p:stCondLst>
                            <p:childTnLst>
                              <p:par>
                                <p:cTn id="68" presetID="9" presetClass="entr" presetSubtype="0" fill="hold" nodeType="afterEffect">
                                  <p:stCondLst>
                                    <p:cond delay="0"/>
                                  </p:stCondLst>
                                  <p:childTnLst>
                                    <p:set>
                                      <p:cBhvr>
                                        <p:cTn id="69" dur="1" fill="hold">
                                          <p:stCondLst>
                                            <p:cond delay="0"/>
                                          </p:stCondLst>
                                        </p:cTn>
                                        <p:tgtEl>
                                          <p:spTgt spid="312402"/>
                                        </p:tgtEl>
                                        <p:attrNameLst>
                                          <p:attrName>style.visibility</p:attrName>
                                        </p:attrNameLst>
                                      </p:cBhvr>
                                      <p:to>
                                        <p:strVal val="visible"/>
                                      </p:to>
                                    </p:set>
                                    <p:animEffect transition="in" filter="dissolve">
                                      <p:cBhvr>
                                        <p:cTn id="70" dur="500"/>
                                        <p:tgtEl>
                                          <p:spTgt spid="312402"/>
                                        </p:tgtEl>
                                      </p:cBhvr>
                                    </p:animEffect>
                                  </p:childTnLst>
                                </p:cTn>
                              </p:par>
                              <p:par>
                                <p:cTn id="71" presetID="1" presetClass="mediacall" presetSubtype="0" fill="hold" nodeType="withEffect">
                                  <p:stCondLst>
                                    <p:cond delay="0"/>
                                  </p:stCondLst>
                                  <p:childTnLst>
                                    <p:cmd type="call" cmd="playFrom(0.0)">
                                      <p:cBhvr>
                                        <p:cTn id="72" dur="1627" fill="hold"/>
                                        <p:tgtEl>
                                          <p:spTgt spid="312416"/>
                                        </p:tgtEl>
                                      </p:cBhvr>
                                    </p:cmd>
                                  </p:childTnLst>
                                </p:cTn>
                              </p:par>
                            </p:childTnLst>
                          </p:cTn>
                        </p:par>
                        <p:par>
                          <p:cTn id="73" fill="hold" nodeType="afterGroup">
                            <p:stCondLst>
                              <p:cond delay="7127"/>
                            </p:stCondLst>
                            <p:childTnLst>
                              <p:par>
                                <p:cTn id="74" presetID="22" presetClass="entr" presetSubtype="1" fill="hold" grpId="0" nodeType="afterEffect">
                                  <p:stCondLst>
                                    <p:cond delay="0"/>
                                  </p:stCondLst>
                                  <p:childTnLst>
                                    <p:set>
                                      <p:cBhvr>
                                        <p:cTn id="75" dur="1" fill="hold">
                                          <p:stCondLst>
                                            <p:cond delay="0"/>
                                          </p:stCondLst>
                                        </p:cTn>
                                        <p:tgtEl>
                                          <p:spTgt spid="312381"/>
                                        </p:tgtEl>
                                        <p:attrNameLst>
                                          <p:attrName>style.visibility</p:attrName>
                                        </p:attrNameLst>
                                      </p:cBhvr>
                                      <p:to>
                                        <p:strVal val="visible"/>
                                      </p:to>
                                    </p:set>
                                    <p:animEffect transition="in" filter="wipe(up)">
                                      <p:cBhvr>
                                        <p:cTn id="76" dur="500"/>
                                        <p:tgtEl>
                                          <p:spTgt spid="312381"/>
                                        </p:tgtEl>
                                      </p:cBhvr>
                                    </p:animEffect>
                                  </p:childTnLst>
                                </p:cTn>
                              </p:par>
                            </p:childTnLst>
                          </p:cTn>
                        </p:par>
                        <p:par>
                          <p:cTn id="77" fill="hold" nodeType="afterGroup">
                            <p:stCondLst>
                              <p:cond delay="7627"/>
                            </p:stCondLst>
                            <p:childTnLst>
                              <p:par>
                                <p:cTn id="78" presetID="9" presetClass="entr" presetSubtype="0" fill="hold" grpId="0" nodeType="afterEffect">
                                  <p:stCondLst>
                                    <p:cond delay="0"/>
                                  </p:stCondLst>
                                  <p:childTnLst>
                                    <p:set>
                                      <p:cBhvr>
                                        <p:cTn id="79" dur="1" fill="hold">
                                          <p:stCondLst>
                                            <p:cond delay="0"/>
                                          </p:stCondLst>
                                        </p:cTn>
                                        <p:tgtEl>
                                          <p:spTgt spid="312382"/>
                                        </p:tgtEl>
                                        <p:attrNameLst>
                                          <p:attrName>style.visibility</p:attrName>
                                        </p:attrNameLst>
                                      </p:cBhvr>
                                      <p:to>
                                        <p:strVal val="visible"/>
                                      </p:to>
                                    </p:set>
                                    <p:animEffect transition="in" filter="dissolve">
                                      <p:cBhvr>
                                        <p:cTn id="80" dur="500"/>
                                        <p:tgtEl>
                                          <p:spTgt spid="312382"/>
                                        </p:tgtEl>
                                      </p:cBhvr>
                                    </p:animEffect>
                                  </p:childTnLst>
                                </p:cTn>
                              </p:par>
                            </p:childTnLst>
                          </p:cTn>
                        </p:par>
                        <p:par>
                          <p:cTn id="81" fill="hold" nodeType="afterGroup">
                            <p:stCondLst>
                              <p:cond delay="8127"/>
                            </p:stCondLst>
                            <p:childTnLst>
                              <p:par>
                                <p:cTn id="82" presetID="23" presetClass="entr" presetSubtype="16" fill="hold" grpId="0" nodeType="afterEffect">
                                  <p:stCondLst>
                                    <p:cond delay="0"/>
                                  </p:stCondLst>
                                  <p:childTnLst>
                                    <p:set>
                                      <p:cBhvr>
                                        <p:cTn id="83" dur="1" fill="hold">
                                          <p:stCondLst>
                                            <p:cond delay="0"/>
                                          </p:stCondLst>
                                        </p:cTn>
                                        <p:tgtEl>
                                          <p:spTgt spid="312386"/>
                                        </p:tgtEl>
                                        <p:attrNameLst>
                                          <p:attrName>style.visibility</p:attrName>
                                        </p:attrNameLst>
                                      </p:cBhvr>
                                      <p:to>
                                        <p:strVal val="visible"/>
                                      </p:to>
                                    </p:set>
                                    <p:anim calcmode="lin" valueType="num">
                                      <p:cBhvr>
                                        <p:cTn id="84" dur="500" fill="hold"/>
                                        <p:tgtEl>
                                          <p:spTgt spid="312386"/>
                                        </p:tgtEl>
                                        <p:attrNameLst>
                                          <p:attrName>ppt_w</p:attrName>
                                        </p:attrNameLst>
                                      </p:cBhvr>
                                      <p:tavLst>
                                        <p:tav tm="0">
                                          <p:val>
                                            <p:fltVal val="0"/>
                                          </p:val>
                                        </p:tav>
                                        <p:tav tm="100000">
                                          <p:val>
                                            <p:strVal val="#ppt_w"/>
                                          </p:val>
                                        </p:tav>
                                      </p:tavLst>
                                    </p:anim>
                                    <p:anim calcmode="lin" valueType="num">
                                      <p:cBhvr>
                                        <p:cTn id="85" dur="500" fill="hold"/>
                                        <p:tgtEl>
                                          <p:spTgt spid="312386"/>
                                        </p:tgtEl>
                                        <p:attrNameLst>
                                          <p:attrName>ppt_h</p:attrName>
                                        </p:attrNameLst>
                                      </p:cBhvr>
                                      <p:tavLst>
                                        <p:tav tm="0">
                                          <p:val>
                                            <p:fltVal val="0"/>
                                          </p:val>
                                        </p:tav>
                                        <p:tav tm="100000">
                                          <p:val>
                                            <p:strVal val="#ppt_h"/>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ntr" presetSubtype="0" fill="hold" nodeType="clickEffect">
                                  <p:stCondLst>
                                    <p:cond delay="0"/>
                                  </p:stCondLst>
                                  <p:childTnLst>
                                    <p:set>
                                      <p:cBhvr>
                                        <p:cTn id="89" dur="1" fill="hold">
                                          <p:stCondLst>
                                            <p:cond delay="0"/>
                                          </p:stCondLst>
                                        </p:cTn>
                                        <p:tgtEl>
                                          <p:spTgt spid="312392"/>
                                        </p:tgtEl>
                                        <p:attrNameLst>
                                          <p:attrName>style.visibility</p:attrName>
                                        </p:attrNameLst>
                                      </p:cBhvr>
                                      <p:to>
                                        <p:strVal val="visible"/>
                                      </p:to>
                                    </p:set>
                                    <p:animEffect transition="in" filter="dissolve">
                                      <p:cBhvr>
                                        <p:cTn id="90" dur="500"/>
                                        <p:tgtEl>
                                          <p:spTgt spid="312392"/>
                                        </p:tgtEl>
                                      </p:cBhvr>
                                    </p:animEffect>
                                  </p:childTnLst>
                                </p:cTn>
                              </p:par>
                              <p:par>
                                <p:cTn id="91" presetID="1" presetClass="mediacall" presetSubtype="0" fill="hold" nodeType="withEffect">
                                  <p:stCondLst>
                                    <p:cond delay="0"/>
                                  </p:stCondLst>
                                  <p:childTnLst>
                                    <p:cmd type="call" cmd="playFrom(0.0)">
                                      <p:cBhvr>
                                        <p:cTn id="92" dur="832" fill="hold"/>
                                        <p:tgtEl>
                                          <p:spTgt spid="312413"/>
                                        </p:tgtEl>
                                      </p:cBhvr>
                                    </p:cmd>
                                  </p:childTnLst>
                                </p:cTn>
                              </p:par>
                            </p:childTnLst>
                          </p:cTn>
                        </p:par>
                        <p:par>
                          <p:cTn id="93" fill="hold" nodeType="afterGroup">
                            <p:stCondLst>
                              <p:cond delay="832"/>
                            </p:stCondLst>
                            <p:childTnLst>
                              <p:par>
                                <p:cTn id="94" presetID="9" presetClass="entr" presetSubtype="0" fill="hold" grpId="0" nodeType="afterEffect">
                                  <p:stCondLst>
                                    <p:cond delay="0"/>
                                  </p:stCondLst>
                                  <p:childTnLst>
                                    <p:set>
                                      <p:cBhvr>
                                        <p:cTn id="95" dur="1" fill="hold">
                                          <p:stCondLst>
                                            <p:cond delay="0"/>
                                          </p:stCondLst>
                                        </p:cTn>
                                        <p:tgtEl>
                                          <p:spTgt spid="312355"/>
                                        </p:tgtEl>
                                        <p:attrNameLst>
                                          <p:attrName>style.visibility</p:attrName>
                                        </p:attrNameLst>
                                      </p:cBhvr>
                                      <p:to>
                                        <p:strVal val="visible"/>
                                      </p:to>
                                    </p:set>
                                    <p:animEffect transition="in" filter="dissolve">
                                      <p:cBhvr>
                                        <p:cTn id="96" dur="1000"/>
                                        <p:tgtEl>
                                          <p:spTgt spid="312355"/>
                                        </p:tgtEl>
                                      </p:cBhvr>
                                    </p:animEffect>
                                  </p:childTnLst>
                                </p:cTn>
                              </p:par>
                            </p:childTnLst>
                          </p:cTn>
                        </p:par>
                        <p:par>
                          <p:cTn id="97" fill="hold" nodeType="afterGroup">
                            <p:stCondLst>
                              <p:cond delay="1832"/>
                            </p:stCondLst>
                            <p:childTnLst>
                              <p:par>
                                <p:cTn id="98" presetID="9" presetClass="entr" presetSubtype="0" fill="hold" grpId="0" nodeType="afterEffect">
                                  <p:stCondLst>
                                    <p:cond delay="0"/>
                                  </p:stCondLst>
                                  <p:childTnLst>
                                    <p:set>
                                      <p:cBhvr>
                                        <p:cTn id="99" dur="1" fill="hold">
                                          <p:stCondLst>
                                            <p:cond delay="0"/>
                                          </p:stCondLst>
                                        </p:cTn>
                                        <p:tgtEl>
                                          <p:spTgt spid="312395"/>
                                        </p:tgtEl>
                                        <p:attrNameLst>
                                          <p:attrName>style.visibility</p:attrName>
                                        </p:attrNameLst>
                                      </p:cBhvr>
                                      <p:to>
                                        <p:strVal val="visible"/>
                                      </p:to>
                                    </p:set>
                                    <p:animEffect transition="in" filter="dissolve">
                                      <p:cBhvr>
                                        <p:cTn id="100" dur="500"/>
                                        <p:tgtEl>
                                          <p:spTgt spid="312395"/>
                                        </p:tgtEl>
                                      </p:cBhvr>
                                    </p:animEffect>
                                  </p:childTnLst>
                                </p:cTn>
                              </p:par>
                            </p:childTnLst>
                          </p:cTn>
                        </p:par>
                        <p:par>
                          <p:cTn id="101" fill="hold" nodeType="afterGroup">
                            <p:stCondLst>
                              <p:cond delay="2332"/>
                            </p:stCondLst>
                            <p:childTnLst>
                              <p:par>
                                <p:cTn id="102" presetID="9" presetClass="entr" presetSubtype="0" fill="hold" nodeType="afterEffect">
                                  <p:stCondLst>
                                    <p:cond delay="0"/>
                                  </p:stCondLst>
                                  <p:childTnLst>
                                    <p:set>
                                      <p:cBhvr>
                                        <p:cTn id="103" dur="1" fill="hold">
                                          <p:stCondLst>
                                            <p:cond delay="0"/>
                                          </p:stCondLst>
                                        </p:cTn>
                                        <p:tgtEl>
                                          <p:spTgt spid="312387"/>
                                        </p:tgtEl>
                                        <p:attrNameLst>
                                          <p:attrName>style.visibility</p:attrName>
                                        </p:attrNameLst>
                                      </p:cBhvr>
                                      <p:to>
                                        <p:strVal val="visible"/>
                                      </p:to>
                                    </p:set>
                                    <p:animEffect transition="in" filter="dissolve">
                                      <p:cBhvr>
                                        <p:cTn id="104" dur="500"/>
                                        <p:tgtEl>
                                          <p:spTgt spid="312387"/>
                                        </p:tgtEl>
                                      </p:cBhvr>
                                    </p:animEffect>
                                  </p:childTnLst>
                                </p:cTn>
                              </p:par>
                            </p:childTnLst>
                          </p:cTn>
                        </p:par>
                        <p:par>
                          <p:cTn id="105" fill="hold" nodeType="afterGroup">
                            <p:stCondLst>
                              <p:cond delay="2832"/>
                            </p:stCondLst>
                            <p:childTnLst>
                              <p:par>
                                <p:cTn id="106" presetID="22" presetClass="entr" presetSubtype="2" fill="hold" grpId="0" nodeType="afterEffect">
                                  <p:stCondLst>
                                    <p:cond delay="0"/>
                                  </p:stCondLst>
                                  <p:childTnLst>
                                    <p:set>
                                      <p:cBhvr>
                                        <p:cTn id="107" dur="1" fill="hold">
                                          <p:stCondLst>
                                            <p:cond delay="0"/>
                                          </p:stCondLst>
                                        </p:cTn>
                                        <p:tgtEl>
                                          <p:spTgt spid="312322"/>
                                        </p:tgtEl>
                                        <p:attrNameLst>
                                          <p:attrName>style.visibility</p:attrName>
                                        </p:attrNameLst>
                                      </p:cBhvr>
                                      <p:to>
                                        <p:strVal val="visible"/>
                                      </p:to>
                                    </p:set>
                                    <p:animEffect transition="in" filter="wipe(right)">
                                      <p:cBhvr>
                                        <p:cTn id="108" dur="2000"/>
                                        <p:tgtEl>
                                          <p:spTgt spid="312322"/>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312378"/>
                                        </p:tgtEl>
                                        <p:attrNameLst>
                                          <p:attrName>style.visibility</p:attrName>
                                        </p:attrNameLst>
                                      </p:cBhvr>
                                      <p:to>
                                        <p:strVal val="visible"/>
                                      </p:to>
                                    </p:set>
                                    <p:animEffect transition="in" filter="dissolve">
                                      <p:cBhvr>
                                        <p:cTn id="111" dur="2000"/>
                                        <p:tgtEl>
                                          <p:spTgt spid="312378"/>
                                        </p:tgtEl>
                                      </p:cBhvr>
                                    </p:animEffect>
                                  </p:childTnLst>
                                </p:cTn>
                              </p:par>
                            </p:childTnLst>
                          </p:cTn>
                        </p:par>
                        <p:par>
                          <p:cTn id="112" fill="hold" nodeType="afterGroup">
                            <p:stCondLst>
                              <p:cond delay="4832"/>
                            </p:stCondLst>
                            <p:childTnLst>
                              <p:par>
                                <p:cTn id="113" presetID="9" presetClass="entr" presetSubtype="0" fill="hold" grpId="0" nodeType="afterEffect">
                                  <p:stCondLst>
                                    <p:cond delay="0"/>
                                  </p:stCondLst>
                                  <p:childTnLst>
                                    <p:set>
                                      <p:cBhvr>
                                        <p:cTn id="114" dur="1" fill="hold">
                                          <p:stCondLst>
                                            <p:cond delay="0"/>
                                          </p:stCondLst>
                                        </p:cTn>
                                        <p:tgtEl>
                                          <p:spTgt spid="312377"/>
                                        </p:tgtEl>
                                        <p:attrNameLst>
                                          <p:attrName>style.visibility</p:attrName>
                                        </p:attrNameLst>
                                      </p:cBhvr>
                                      <p:to>
                                        <p:strVal val="visible"/>
                                      </p:to>
                                    </p:set>
                                    <p:animEffect transition="in" filter="dissolve">
                                      <p:cBhvr>
                                        <p:cTn id="115" dur="1000"/>
                                        <p:tgtEl>
                                          <p:spTgt spid="312377"/>
                                        </p:tgtEl>
                                      </p:cBhvr>
                                    </p:animEffect>
                                  </p:childTnLst>
                                </p:cTn>
                              </p:par>
                            </p:childTnLst>
                          </p:cTn>
                        </p:par>
                        <p:par>
                          <p:cTn id="116" fill="hold" nodeType="afterGroup">
                            <p:stCondLst>
                              <p:cond delay="5832"/>
                            </p:stCondLst>
                            <p:childTnLst>
                              <p:par>
                                <p:cTn id="117" presetID="9" presetClass="entr" presetSubtype="0" fill="hold" grpId="0" nodeType="afterEffect">
                                  <p:stCondLst>
                                    <p:cond delay="0"/>
                                  </p:stCondLst>
                                  <p:childTnLst>
                                    <p:set>
                                      <p:cBhvr>
                                        <p:cTn id="118" dur="1" fill="hold">
                                          <p:stCondLst>
                                            <p:cond delay="0"/>
                                          </p:stCondLst>
                                        </p:cTn>
                                        <p:tgtEl>
                                          <p:spTgt spid="312403"/>
                                        </p:tgtEl>
                                        <p:attrNameLst>
                                          <p:attrName>style.visibility</p:attrName>
                                        </p:attrNameLst>
                                      </p:cBhvr>
                                      <p:to>
                                        <p:strVal val="visible"/>
                                      </p:to>
                                    </p:set>
                                    <p:animEffect transition="in" filter="dissolve">
                                      <p:cBhvr>
                                        <p:cTn id="119" dur="500"/>
                                        <p:tgtEl>
                                          <p:spTgt spid="312403"/>
                                        </p:tgtEl>
                                      </p:cBhvr>
                                    </p:animEffect>
                                  </p:childTnLst>
                                </p:cTn>
                              </p:par>
                            </p:childTnLst>
                          </p:cTn>
                        </p:par>
                        <p:par>
                          <p:cTn id="120" fill="hold" nodeType="afterGroup">
                            <p:stCondLst>
                              <p:cond delay="6332"/>
                            </p:stCondLst>
                            <p:childTnLst>
                              <p:par>
                                <p:cTn id="121" presetID="22" presetClass="entr" presetSubtype="4" fill="hold" nodeType="afterEffect">
                                  <p:stCondLst>
                                    <p:cond delay="0"/>
                                  </p:stCondLst>
                                  <p:childTnLst>
                                    <p:set>
                                      <p:cBhvr>
                                        <p:cTn id="122" dur="1" fill="hold">
                                          <p:stCondLst>
                                            <p:cond delay="0"/>
                                          </p:stCondLst>
                                        </p:cTn>
                                        <p:tgtEl>
                                          <p:spTgt spid="312404"/>
                                        </p:tgtEl>
                                        <p:attrNameLst>
                                          <p:attrName>style.visibility</p:attrName>
                                        </p:attrNameLst>
                                      </p:cBhvr>
                                      <p:to>
                                        <p:strVal val="visible"/>
                                      </p:to>
                                    </p:set>
                                    <p:animEffect transition="in" filter="wipe(down)">
                                      <p:cBhvr>
                                        <p:cTn id="123" dur="500"/>
                                        <p:tgtEl>
                                          <p:spTgt spid="312404"/>
                                        </p:tgtEl>
                                      </p:cBhvr>
                                    </p:animEffect>
                                  </p:childTnLst>
                                </p:cTn>
                              </p:par>
                            </p:childTnLst>
                          </p:cTn>
                        </p:par>
                        <p:par>
                          <p:cTn id="124" fill="hold" nodeType="afterGroup">
                            <p:stCondLst>
                              <p:cond delay="6832"/>
                            </p:stCondLst>
                            <p:childTnLst>
                              <p:par>
                                <p:cTn id="125" presetID="23" presetClass="entr" presetSubtype="16" fill="hold" grpId="0" nodeType="afterEffect">
                                  <p:stCondLst>
                                    <p:cond delay="0"/>
                                  </p:stCondLst>
                                  <p:childTnLst>
                                    <p:set>
                                      <p:cBhvr>
                                        <p:cTn id="126" dur="1" fill="hold">
                                          <p:stCondLst>
                                            <p:cond delay="0"/>
                                          </p:stCondLst>
                                        </p:cTn>
                                        <p:tgtEl>
                                          <p:spTgt spid="312405"/>
                                        </p:tgtEl>
                                        <p:attrNameLst>
                                          <p:attrName>style.visibility</p:attrName>
                                        </p:attrNameLst>
                                      </p:cBhvr>
                                      <p:to>
                                        <p:strVal val="visible"/>
                                      </p:to>
                                    </p:set>
                                    <p:anim calcmode="lin" valueType="num">
                                      <p:cBhvr>
                                        <p:cTn id="127" dur="500" fill="hold"/>
                                        <p:tgtEl>
                                          <p:spTgt spid="312405"/>
                                        </p:tgtEl>
                                        <p:attrNameLst>
                                          <p:attrName>ppt_w</p:attrName>
                                        </p:attrNameLst>
                                      </p:cBhvr>
                                      <p:tavLst>
                                        <p:tav tm="0">
                                          <p:val>
                                            <p:fltVal val="0"/>
                                          </p:val>
                                        </p:tav>
                                        <p:tav tm="100000">
                                          <p:val>
                                            <p:strVal val="#ppt_w"/>
                                          </p:val>
                                        </p:tav>
                                      </p:tavLst>
                                    </p:anim>
                                    <p:anim calcmode="lin" valueType="num">
                                      <p:cBhvr>
                                        <p:cTn id="128" dur="500" fill="hold"/>
                                        <p:tgtEl>
                                          <p:spTgt spid="312405"/>
                                        </p:tgtEl>
                                        <p:attrNameLst>
                                          <p:attrName>ppt_h</p:attrName>
                                        </p:attrNameLst>
                                      </p:cBhvr>
                                      <p:tavLst>
                                        <p:tav tm="0">
                                          <p:val>
                                            <p:fltVal val="0"/>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9" presetClass="entr" presetSubtype="0" fill="hold" grpId="0" nodeType="clickEffect">
                                  <p:stCondLst>
                                    <p:cond delay="0"/>
                                  </p:stCondLst>
                                  <p:childTnLst>
                                    <p:set>
                                      <p:cBhvr>
                                        <p:cTn id="132" dur="1" fill="hold">
                                          <p:stCondLst>
                                            <p:cond delay="0"/>
                                          </p:stCondLst>
                                        </p:cTn>
                                        <p:tgtEl>
                                          <p:spTgt spid="312429"/>
                                        </p:tgtEl>
                                        <p:attrNameLst>
                                          <p:attrName>style.visibility</p:attrName>
                                        </p:attrNameLst>
                                      </p:cBhvr>
                                      <p:to>
                                        <p:strVal val="visible"/>
                                      </p:to>
                                    </p:set>
                                    <p:animEffect transition="in" filter="dissolve">
                                      <p:cBhvr>
                                        <p:cTn id="133" dur="500"/>
                                        <p:tgtEl>
                                          <p:spTgt spid="312429"/>
                                        </p:tgtEl>
                                      </p:cBhvr>
                                    </p:animEffect>
                                  </p:childTnLst>
                                </p:cTn>
                              </p:par>
                              <p:par>
                                <p:cTn id="134" presetID="1" presetClass="exit" presetSubtype="0" fill="hold" nodeType="withEffect">
                                  <p:stCondLst>
                                    <p:cond delay="0"/>
                                  </p:stCondLst>
                                  <p:childTnLst>
                                    <p:set>
                                      <p:cBhvr>
                                        <p:cTn id="135" dur="1" fill="hold">
                                          <p:stCondLst>
                                            <p:cond delay="0"/>
                                          </p:stCondLst>
                                        </p:cTn>
                                        <p:tgtEl>
                                          <p:spTgt spid="312387"/>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312392"/>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35" presetClass="path" presetSubtype="0" accel="50000" decel="50000" fill="hold" grpId="1" nodeType="clickEffect">
                                  <p:stCondLst>
                                    <p:cond delay="0"/>
                                  </p:stCondLst>
                                  <p:childTnLst>
                                    <p:animMotion origin="layout" path="M 0.00625 -0.0148 L -0.02188 -0.03724 " pathEditMode="relative" rAng="0" ptsTypes="AA">
                                      <p:cBhvr>
                                        <p:cTn id="141" dur="2000" fill="hold"/>
                                        <p:tgtEl>
                                          <p:spTgt spid="312429"/>
                                        </p:tgtEl>
                                        <p:attrNameLst>
                                          <p:attrName>ppt_x</p:attrName>
                                          <p:attrName>ppt_y</p:attrName>
                                        </p:attrNameLst>
                                      </p:cBhvr>
                                      <p:rCtr x="-1400" y="-1100"/>
                                    </p:animMotion>
                                  </p:childTnLst>
                                </p:cTn>
                              </p:par>
                            </p:childTnLst>
                          </p:cTn>
                        </p:par>
                        <p:par>
                          <p:cTn id="142" fill="hold" nodeType="afterGroup">
                            <p:stCondLst>
                              <p:cond delay="2000"/>
                            </p:stCondLst>
                            <p:childTnLst>
                              <p:par>
                                <p:cTn id="143" presetID="9" presetClass="entr" presetSubtype="0" fill="hold" nodeType="afterEffect">
                                  <p:stCondLst>
                                    <p:cond delay="0"/>
                                  </p:stCondLst>
                                  <p:childTnLst>
                                    <p:set>
                                      <p:cBhvr>
                                        <p:cTn id="144" dur="1" fill="hold">
                                          <p:stCondLst>
                                            <p:cond delay="0"/>
                                          </p:stCondLst>
                                        </p:cTn>
                                        <p:tgtEl>
                                          <p:spTgt spid="312430"/>
                                        </p:tgtEl>
                                        <p:attrNameLst>
                                          <p:attrName>style.visibility</p:attrName>
                                        </p:attrNameLst>
                                      </p:cBhvr>
                                      <p:to>
                                        <p:strVal val="visible"/>
                                      </p:to>
                                    </p:set>
                                    <p:animEffect transition="in" filter="dissolve">
                                      <p:cBhvr>
                                        <p:cTn id="145" dur="500"/>
                                        <p:tgtEl>
                                          <p:spTgt spid="312430"/>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3" presetClass="entr" presetSubtype="16" fill="hold" grpId="0" nodeType="clickEffect">
                                  <p:stCondLst>
                                    <p:cond delay="0"/>
                                  </p:stCondLst>
                                  <p:childTnLst>
                                    <p:set>
                                      <p:cBhvr>
                                        <p:cTn id="149" dur="1" fill="hold">
                                          <p:stCondLst>
                                            <p:cond delay="0"/>
                                          </p:stCondLst>
                                        </p:cTn>
                                        <p:tgtEl>
                                          <p:spTgt spid="312407"/>
                                        </p:tgtEl>
                                        <p:attrNameLst>
                                          <p:attrName>style.visibility</p:attrName>
                                        </p:attrNameLst>
                                      </p:cBhvr>
                                      <p:to>
                                        <p:strVal val="visible"/>
                                      </p:to>
                                    </p:set>
                                    <p:anim calcmode="lin" valueType="num">
                                      <p:cBhvr>
                                        <p:cTn id="150" dur="500" fill="hold"/>
                                        <p:tgtEl>
                                          <p:spTgt spid="312407"/>
                                        </p:tgtEl>
                                        <p:attrNameLst>
                                          <p:attrName>ppt_w</p:attrName>
                                        </p:attrNameLst>
                                      </p:cBhvr>
                                      <p:tavLst>
                                        <p:tav tm="0">
                                          <p:val>
                                            <p:fltVal val="0"/>
                                          </p:val>
                                        </p:tav>
                                        <p:tav tm="100000">
                                          <p:val>
                                            <p:strVal val="#ppt_w"/>
                                          </p:val>
                                        </p:tav>
                                      </p:tavLst>
                                    </p:anim>
                                    <p:anim calcmode="lin" valueType="num">
                                      <p:cBhvr>
                                        <p:cTn id="151" dur="500" fill="hold"/>
                                        <p:tgtEl>
                                          <p:spTgt spid="312407"/>
                                        </p:tgtEl>
                                        <p:attrNameLst>
                                          <p:attrName>ppt_h</p:attrName>
                                        </p:attrNameLst>
                                      </p:cBhvr>
                                      <p:tavLst>
                                        <p:tav tm="0">
                                          <p:val>
                                            <p:fltVal val="0"/>
                                          </p:val>
                                        </p:tav>
                                        <p:tav tm="100000">
                                          <p:val>
                                            <p:strVal val="#ppt_h"/>
                                          </p:val>
                                        </p:tav>
                                      </p:tavLst>
                                    </p:anim>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3" presetClass="entr" presetSubtype="16" fill="hold" grpId="0" nodeType="clickEffect">
                                  <p:stCondLst>
                                    <p:cond delay="0"/>
                                  </p:stCondLst>
                                  <p:childTnLst>
                                    <p:set>
                                      <p:cBhvr>
                                        <p:cTn id="155" dur="1" fill="hold">
                                          <p:stCondLst>
                                            <p:cond delay="0"/>
                                          </p:stCondLst>
                                        </p:cTn>
                                        <p:tgtEl>
                                          <p:spTgt spid="312408"/>
                                        </p:tgtEl>
                                        <p:attrNameLst>
                                          <p:attrName>style.visibility</p:attrName>
                                        </p:attrNameLst>
                                      </p:cBhvr>
                                      <p:to>
                                        <p:strVal val="visible"/>
                                      </p:to>
                                    </p:set>
                                    <p:anim calcmode="lin" valueType="num">
                                      <p:cBhvr>
                                        <p:cTn id="156" dur="500" fill="hold"/>
                                        <p:tgtEl>
                                          <p:spTgt spid="312408"/>
                                        </p:tgtEl>
                                        <p:attrNameLst>
                                          <p:attrName>ppt_w</p:attrName>
                                        </p:attrNameLst>
                                      </p:cBhvr>
                                      <p:tavLst>
                                        <p:tav tm="0">
                                          <p:val>
                                            <p:fltVal val="0"/>
                                          </p:val>
                                        </p:tav>
                                        <p:tav tm="100000">
                                          <p:val>
                                            <p:strVal val="#ppt_w"/>
                                          </p:val>
                                        </p:tav>
                                      </p:tavLst>
                                    </p:anim>
                                    <p:anim calcmode="lin" valueType="num">
                                      <p:cBhvr>
                                        <p:cTn id="157" dur="500" fill="hold"/>
                                        <p:tgtEl>
                                          <p:spTgt spid="312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8" fill="hold" display="0">
                  <p:stCondLst>
                    <p:cond delay="indefinite"/>
                  </p:stCondLst>
                  <p:endCondLst>
                    <p:cond evt="onNext" delay="0">
                      <p:tgtEl>
                        <p:sldTgt/>
                      </p:tgtEl>
                    </p:cond>
                    <p:cond evt="onPrev" delay="0">
                      <p:tgtEl>
                        <p:sldTgt/>
                      </p:tgtEl>
                    </p:cond>
                    <p:cond evt="onStopAudio" delay="0">
                      <p:tgtEl>
                        <p:sldTgt/>
                      </p:tgtEl>
                    </p:cond>
                  </p:endCondLst>
                </p:cTn>
                <p:tgtEl>
                  <p:spTgt spid="312413"/>
                </p:tgtEl>
              </p:cMediaNode>
            </p:audio>
            <p:audio>
              <p:cMediaNode showWhenStopped="0">
                <p:cTn id="159" fill="hold" display="0">
                  <p:stCondLst>
                    <p:cond delay="indefinite"/>
                  </p:stCondLst>
                  <p:endCondLst>
                    <p:cond evt="onNext" delay="0">
                      <p:tgtEl>
                        <p:sldTgt/>
                      </p:tgtEl>
                    </p:cond>
                    <p:cond evt="onPrev" delay="0">
                      <p:tgtEl>
                        <p:sldTgt/>
                      </p:tgtEl>
                    </p:cond>
                    <p:cond evt="onStopAudio" delay="0">
                      <p:tgtEl>
                        <p:sldTgt/>
                      </p:tgtEl>
                    </p:cond>
                  </p:endCondLst>
                </p:cTn>
                <p:tgtEl>
                  <p:spTgt spid="312415"/>
                </p:tgtEl>
              </p:cMediaNode>
            </p:audio>
            <p:audio>
              <p:cMediaNode showWhenStopped="0">
                <p:cTn id="160" fill="hold" display="0">
                  <p:stCondLst>
                    <p:cond delay="indefinite"/>
                  </p:stCondLst>
                  <p:endCondLst>
                    <p:cond evt="onNext" delay="0">
                      <p:tgtEl>
                        <p:sldTgt/>
                      </p:tgtEl>
                    </p:cond>
                    <p:cond evt="onPrev" delay="0">
                      <p:tgtEl>
                        <p:sldTgt/>
                      </p:tgtEl>
                    </p:cond>
                    <p:cond evt="onStopAudio" delay="0">
                      <p:tgtEl>
                        <p:sldTgt/>
                      </p:tgtEl>
                    </p:cond>
                  </p:endCondLst>
                </p:cTn>
                <p:tgtEl>
                  <p:spTgt spid="312416"/>
                </p:tgtEl>
              </p:cMediaNode>
            </p:audio>
            <p:audio>
              <p:cMediaNode showWhenStopped="0">
                <p:cTn id="161" fill="hold" display="0">
                  <p:stCondLst>
                    <p:cond delay="indefinite"/>
                  </p:stCondLst>
                  <p:endCondLst>
                    <p:cond evt="onNext" delay="0">
                      <p:tgtEl>
                        <p:sldTgt/>
                      </p:tgtEl>
                    </p:cond>
                    <p:cond evt="onPrev" delay="0">
                      <p:tgtEl>
                        <p:sldTgt/>
                      </p:tgtEl>
                    </p:cond>
                    <p:cond evt="onStopAudio" delay="0">
                      <p:tgtEl>
                        <p:sldTgt/>
                      </p:tgtEl>
                    </p:cond>
                  </p:endCondLst>
                </p:cTn>
                <p:tgtEl>
                  <p:spTgt spid="312419"/>
                </p:tgtEl>
              </p:cMediaNode>
            </p:audio>
            <p:audio>
              <p:cMediaNode showWhenStopped="0">
                <p:cTn id="162" fill="hold" display="0">
                  <p:stCondLst>
                    <p:cond delay="indefinite"/>
                  </p:stCondLst>
                  <p:endCondLst>
                    <p:cond evt="onNext" delay="0">
                      <p:tgtEl>
                        <p:sldTgt/>
                      </p:tgtEl>
                    </p:cond>
                    <p:cond evt="onPrev" delay="0">
                      <p:tgtEl>
                        <p:sldTgt/>
                      </p:tgtEl>
                    </p:cond>
                    <p:cond evt="onStopAudio" delay="0">
                      <p:tgtEl>
                        <p:sldTgt/>
                      </p:tgtEl>
                    </p:cond>
                  </p:endCondLst>
                </p:cTn>
                <p:tgtEl>
                  <p:spTgt spid="312420"/>
                </p:tgtEl>
              </p:cMediaNode>
            </p:audio>
          </p:childTnLst>
        </p:cTn>
      </p:par>
    </p:tnLst>
    <p:bldLst>
      <p:bldP spid="312429" grpId="0" animBg="1"/>
      <p:bldP spid="312429" grpId="1" animBg="1"/>
      <p:bldP spid="312322" grpId="0" animBg="1"/>
      <p:bldP spid="312355" grpId="0" animBg="1"/>
      <p:bldP spid="312369" grpId="0" animBg="1"/>
      <p:bldP spid="312370" grpId="0" animBg="1"/>
      <p:bldP spid="312375" grpId="0" animBg="1"/>
      <p:bldP spid="312377" grpId="0"/>
      <p:bldP spid="312378" grpId="0" animBg="1"/>
      <p:bldP spid="312379" grpId="0"/>
      <p:bldP spid="312381" grpId="0" animBg="1"/>
      <p:bldP spid="312382" grpId="0"/>
      <p:bldP spid="312383" grpId="0" animBg="1"/>
      <p:bldP spid="312386" grpId="0"/>
      <p:bldP spid="312395" grpId="0"/>
      <p:bldP spid="312397" grpId="0"/>
      <p:bldP spid="312398" grpId="0"/>
      <p:bldP spid="312403" grpId="0"/>
      <p:bldP spid="312405" grpId="0"/>
      <p:bldP spid="312407" grpId="0" animBg="1"/>
      <p:bldP spid="3124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CCFF">
            <a:alpha val="67058"/>
          </a:srgbClr>
        </a:solidFill>
        <a:effectLst/>
      </p:bgPr>
    </p:bg>
    <p:spTree>
      <p:nvGrpSpPr>
        <p:cNvPr id="1" name=""/>
        <p:cNvGrpSpPr/>
        <p:nvPr/>
      </p:nvGrpSpPr>
      <p:grpSpPr>
        <a:xfrm>
          <a:off x="0" y="0"/>
          <a:ext cx="0" cy="0"/>
          <a:chOff x="0" y="0"/>
          <a:chExt cx="0" cy="0"/>
        </a:xfrm>
      </p:grpSpPr>
      <p:pic>
        <p:nvPicPr>
          <p:cNvPr id="22530" name="Picture 18" descr="boxing 7"/>
          <p:cNvPicPr>
            <a:picLocks noChangeAspect="1" noChangeArrowheads="1" noCrop="1"/>
          </p:cNvPicPr>
          <p:nvPr/>
        </p:nvPicPr>
        <p:blipFill>
          <a:blip r:embed="rId6"/>
          <a:srcRect/>
          <a:stretch>
            <a:fillRect/>
          </a:stretch>
        </p:blipFill>
        <p:spPr bwMode="auto">
          <a:xfrm>
            <a:off x="7731125" y="0"/>
            <a:ext cx="1212850" cy="2033588"/>
          </a:xfrm>
          <a:prstGeom prst="rect">
            <a:avLst/>
          </a:prstGeom>
          <a:noFill/>
          <a:ln w="9525">
            <a:noFill/>
            <a:miter lim="800000"/>
            <a:headEnd/>
            <a:tailEnd/>
          </a:ln>
        </p:spPr>
      </p:pic>
      <p:sp>
        <p:nvSpPr>
          <p:cNvPr id="314373" name="Rectangle 5" descr="Parchment"/>
          <p:cNvSpPr>
            <a:spLocks noChangeArrowheads="1"/>
          </p:cNvSpPr>
          <p:nvPr/>
        </p:nvSpPr>
        <p:spPr bwMode="auto">
          <a:xfrm>
            <a:off x="0" y="1698625"/>
            <a:ext cx="9144000" cy="2570163"/>
          </a:xfrm>
          <a:prstGeom prst="rect">
            <a:avLst/>
          </a:prstGeom>
          <a:blipFill dpi="0" rotWithShape="1">
            <a:blip r:embed="rId7" cstate="print"/>
            <a:srcRect/>
            <a:tile tx="0" ty="0" sx="100000" sy="100000" flip="none" algn="tl"/>
          </a:blipFill>
          <a:ln w="57150" cmpd="thinThick">
            <a:solidFill>
              <a:srgbClr val="FF0000"/>
            </a:solidFill>
            <a:miter lim="800000"/>
            <a:headEnd/>
            <a:tailEnd/>
          </a:ln>
          <a:effectLst/>
        </p:spPr>
        <p:txBody>
          <a:bodyPr wrap="none" anchor="ctr"/>
          <a:lstStyle/>
          <a:p>
            <a:pPr fontAlgn="auto">
              <a:spcBef>
                <a:spcPts val="0"/>
              </a:spcBef>
              <a:spcAft>
                <a:spcPts val="0"/>
              </a:spcAft>
              <a:defRPr/>
            </a:pPr>
            <a:r>
              <a:rPr lang="en-US" sz="2400" b="1" dirty="0">
                <a:solidFill>
                  <a:srgbClr val="FF0000"/>
                </a:solidFill>
                <a:effectLst>
                  <a:outerShdw blurRad="38100" dist="38100" dir="2700000" algn="tl">
                    <a:srgbClr val="000000"/>
                  </a:outerShdw>
                </a:effectLst>
                <a:latin typeface="Verdana" pitchFamily="34" charset="0"/>
                <a:cs typeface="+mn-cs"/>
              </a:rPr>
              <a:t>Monetarists</a:t>
            </a:r>
            <a:r>
              <a:rPr lang="en-US" sz="2400" dirty="0">
                <a:latin typeface="Verdana" pitchFamily="34" charset="0"/>
                <a:cs typeface="+mn-cs"/>
              </a:rPr>
              <a:t>  –  the  </a:t>
            </a:r>
            <a:r>
              <a:rPr lang="en-US" sz="2400" b="1" dirty="0">
                <a:solidFill>
                  <a:srgbClr val="FF0000"/>
                </a:solidFill>
                <a:effectLst>
                  <a:outerShdw blurRad="38100" dist="38100" dir="2700000" algn="tl">
                    <a:srgbClr val="000000"/>
                  </a:outerShdw>
                </a:effectLst>
                <a:latin typeface="Verdana" pitchFamily="34" charset="0"/>
                <a:cs typeface="+mn-cs"/>
              </a:rPr>
              <a:t>monetary  rule   is   the </a:t>
            </a:r>
          </a:p>
          <a:p>
            <a:pPr fontAlgn="auto">
              <a:spcBef>
                <a:spcPts val="0"/>
              </a:spcBef>
              <a:spcAft>
                <a:spcPts val="0"/>
              </a:spcAft>
              <a:defRPr/>
            </a:pPr>
            <a:r>
              <a:rPr lang="en-US" sz="2400" b="1" dirty="0">
                <a:solidFill>
                  <a:srgbClr val="FF0000"/>
                </a:solidFill>
                <a:effectLst>
                  <a:outerShdw blurRad="38100" dist="38100" dir="2700000" algn="tl">
                    <a:srgbClr val="000000"/>
                  </a:outerShdw>
                </a:effectLst>
                <a:latin typeface="Verdana" pitchFamily="34" charset="0"/>
                <a:cs typeface="+mn-cs"/>
              </a:rPr>
              <a:t>way to go</a:t>
            </a:r>
            <a:r>
              <a:rPr lang="en-US" sz="2400" dirty="0">
                <a:latin typeface="Verdana" pitchFamily="34" charset="0"/>
                <a:cs typeface="+mn-cs"/>
              </a:rPr>
              <a:t> whether we are having a </a:t>
            </a:r>
            <a:r>
              <a:rPr lang="en-US" sz="2400" b="1" dirty="0">
                <a:solidFill>
                  <a:srgbClr val="FF0000"/>
                </a:solidFill>
                <a:effectLst>
                  <a:outerShdw blurRad="38100" dist="38100" dir="2700000" algn="tl">
                    <a:srgbClr val="000000"/>
                  </a:outerShdw>
                </a:effectLst>
                <a:latin typeface="Verdana" pitchFamily="34" charset="0"/>
                <a:cs typeface="+mn-cs"/>
              </a:rPr>
              <a:t>recession</a:t>
            </a:r>
            <a:r>
              <a:rPr lang="en-US" sz="2400" dirty="0">
                <a:latin typeface="Verdana" pitchFamily="34" charset="0"/>
                <a:cs typeface="+mn-cs"/>
              </a:rPr>
              <a:t> </a:t>
            </a:r>
          </a:p>
          <a:p>
            <a:pPr fontAlgn="auto">
              <a:spcBef>
                <a:spcPts val="0"/>
              </a:spcBef>
              <a:spcAft>
                <a:spcPts val="0"/>
              </a:spcAft>
              <a:defRPr/>
            </a:pPr>
            <a:r>
              <a:rPr lang="en-US" sz="2400" dirty="0">
                <a:latin typeface="Verdana" pitchFamily="34" charset="0"/>
                <a:cs typeface="+mn-cs"/>
              </a:rPr>
              <a:t>or </a:t>
            </a:r>
            <a:r>
              <a:rPr lang="en-US" sz="2400" b="1" dirty="0">
                <a:solidFill>
                  <a:srgbClr val="009900"/>
                </a:solidFill>
                <a:effectLst>
                  <a:outerShdw blurRad="38100" dist="38100" dir="2700000" algn="tl">
                    <a:srgbClr val="000000"/>
                  </a:outerShdw>
                </a:effectLst>
                <a:latin typeface="Verdana" pitchFamily="34" charset="0"/>
                <a:cs typeface="+mn-cs"/>
              </a:rPr>
              <a:t>inflation</a:t>
            </a:r>
            <a:r>
              <a:rPr lang="en-US" sz="2400" dirty="0">
                <a:latin typeface="Verdana" pitchFamily="34" charset="0"/>
                <a:cs typeface="+mn-cs"/>
              </a:rPr>
              <a:t>. </a:t>
            </a:r>
            <a:r>
              <a:rPr lang="en-US" sz="2400" b="1" dirty="0">
                <a:solidFill>
                  <a:srgbClr val="FF0000"/>
                </a:solidFill>
                <a:effectLst>
                  <a:outerShdw blurRad="38100" dist="38100" dir="2700000" algn="tl">
                    <a:srgbClr val="000000"/>
                  </a:outerShdw>
                </a:effectLst>
                <a:latin typeface="Verdana" pitchFamily="34" charset="0"/>
                <a:cs typeface="+mn-cs"/>
              </a:rPr>
              <a:t>“Do Nothing”</a:t>
            </a:r>
            <a:r>
              <a:rPr lang="en-US" sz="2400" dirty="0">
                <a:latin typeface="Verdana" pitchFamily="34" charset="0"/>
                <a:cs typeface="+mn-cs"/>
              </a:rPr>
              <a:t>  during  </a:t>
            </a:r>
            <a:r>
              <a:rPr lang="en-US" sz="2400" b="1" dirty="0">
                <a:solidFill>
                  <a:srgbClr val="FF0000"/>
                </a:solidFill>
                <a:effectLst>
                  <a:outerShdw blurRad="38100" dist="38100" dir="2700000" algn="tl">
                    <a:srgbClr val="000000"/>
                  </a:outerShdw>
                </a:effectLst>
                <a:latin typeface="Verdana" pitchFamily="34" charset="0"/>
                <a:cs typeface="+mn-cs"/>
              </a:rPr>
              <a:t>recession </a:t>
            </a:r>
          </a:p>
          <a:p>
            <a:pPr fontAlgn="auto">
              <a:spcBef>
                <a:spcPts val="0"/>
              </a:spcBef>
              <a:spcAft>
                <a:spcPts val="0"/>
              </a:spcAft>
              <a:defRPr/>
            </a:pPr>
            <a:r>
              <a:rPr lang="en-US" sz="2400" dirty="0">
                <a:latin typeface="Verdana" pitchFamily="34" charset="0"/>
                <a:cs typeface="+mn-cs"/>
              </a:rPr>
              <a:t>or  </a:t>
            </a:r>
            <a:r>
              <a:rPr lang="en-US" sz="2400" b="1" dirty="0">
                <a:solidFill>
                  <a:srgbClr val="008000"/>
                </a:solidFill>
                <a:effectLst>
                  <a:outerShdw blurRad="38100" dist="38100" dir="2700000" algn="tl">
                    <a:srgbClr val="000000"/>
                  </a:outerShdw>
                </a:effectLst>
                <a:latin typeface="Verdana" pitchFamily="34" charset="0"/>
                <a:cs typeface="+mn-cs"/>
              </a:rPr>
              <a:t>inflation  </a:t>
            </a:r>
            <a:r>
              <a:rPr lang="en-US" sz="2400" dirty="0">
                <a:latin typeface="Verdana" pitchFamily="34" charset="0"/>
                <a:cs typeface="+mn-cs"/>
              </a:rPr>
              <a:t>but  </a:t>
            </a:r>
            <a:r>
              <a:rPr lang="en-US" sz="2400" b="1" dirty="0">
                <a:solidFill>
                  <a:srgbClr val="FF0000"/>
                </a:solidFill>
                <a:effectLst>
                  <a:outerShdw blurRad="38100" dist="38100" dir="2700000" algn="tl">
                    <a:srgbClr val="000000"/>
                  </a:outerShdw>
                </a:effectLst>
                <a:latin typeface="Verdana" pitchFamily="34" charset="0"/>
                <a:cs typeface="+mn-cs"/>
              </a:rPr>
              <a:t>follow  the  monetary rule</a:t>
            </a:r>
            <a:r>
              <a:rPr lang="en-US" sz="2400" dirty="0">
                <a:latin typeface="Verdana" pitchFamily="34" charset="0"/>
                <a:cs typeface="+mn-cs"/>
              </a:rPr>
              <a:t> </a:t>
            </a:r>
          </a:p>
          <a:p>
            <a:pPr fontAlgn="auto">
              <a:spcBef>
                <a:spcPts val="0"/>
              </a:spcBef>
              <a:spcAft>
                <a:spcPts val="0"/>
              </a:spcAft>
              <a:defRPr/>
            </a:pPr>
            <a:r>
              <a:rPr lang="en-US" sz="2400" dirty="0">
                <a:latin typeface="Verdana" pitchFamily="34" charset="0"/>
                <a:cs typeface="+mn-cs"/>
              </a:rPr>
              <a:t>[</a:t>
            </a:r>
            <a:r>
              <a:rPr lang="en-US" sz="2400" dirty="0">
                <a:solidFill>
                  <a:srgbClr val="FF0000"/>
                </a:solidFill>
                <a:effectLst>
                  <a:outerShdw blurRad="38100" dist="38100" dir="2700000" algn="tl">
                    <a:srgbClr val="000000"/>
                  </a:outerShdw>
                </a:effectLst>
                <a:latin typeface="Verdana" pitchFamily="34" charset="0"/>
                <a:cs typeface="+mn-cs"/>
              </a:rPr>
              <a:t>Increase the MS 3%-5% each year</a:t>
            </a:r>
            <a:r>
              <a:rPr lang="en-US" sz="2400" dirty="0">
                <a:latin typeface="Verdana" pitchFamily="34" charset="0"/>
                <a:cs typeface="+mn-cs"/>
              </a:rPr>
              <a:t>]. It was the </a:t>
            </a:r>
          </a:p>
          <a:p>
            <a:pPr fontAlgn="auto">
              <a:spcBef>
                <a:spcPts val="0"/>
              </a:spcBef>
              <a:spcAft>
                <a:spcPts val="0"/>
              </a:spcAft>
              <a:defRPr/>
            </a:pPr>
            <a:r>
              <a:rPr lang="en-US" sz="2400" b="1" dirty="0">
                <a:solidFill>
                  <a:srgbClr val="FF0000"/>
                </a:solidFill>
                <a:effectLst>
                  <a:outerShdw blurRad="38100" dist="38100" dir="2700000" algn="tl">
                    <a:srgbClr val="000000"/>
                  </a:outerShdw>
                </a:effectLst>
                <a:latin typeface="Verdana" pitchFamily="34" charset="0"/>
                <a:cs typeface="+mn-cs"/>
              </a:rPr>
              <a:t>mismanagement   of   MS   that caused  the </a:t>
            </a:r>
          </a:p>
          <a:p>
            <a:pPr fontAlgn="auto">
              <a:spcBef>
                <a:spcPts val="0"/>
              </a:spcBef>
              <a:spcAft>
                <a:spcPts val="0"/>
              </a:spcAft>
              <a:defRPr/>
            </a:pPr>
            <a:r>
              <a:rPr lang="en-US" sz="2400" b="1" dirty="0">
                <a:solidFill>
                  <a:srgbClr val="008000"/>
                </a:solidFill>
                <a:effectLst>
                  <a:outerShdw blurRad="38100" dist="38100" dir="2700000" algn="tl">
                    <a:srgbClr val="000000"/>
                  </a:outerShdw>
                </a:effectLst>
                <a:latin typeface="Verdana" pitchFamily="34" charset="0"/>
                <a:cs typeface="+mn-cs"/>
              </a:rPr>
              <a:t>inflation</a:t>
            </a:r>
            <a:r>
              <a:rPr lang="en-US" sz="2400" b="1" dirty="0">
                <a:effectLst>
                  <a:outerShdw blurRad="38100" dist="38100" dir="2700000" algn="tl">
                    <a:srgbClr val="FFFFFF"/>
                  </a:outerShdw>
                </a:effectLst>
                <a:latin typeface="Verdana" pitchFamily="34" charset="0"/>
                <a:cs typeface="+mn-cs"/>
              </a:rPr>
              <a:t> or </a:t>
            </a:r>
            <a:r>
              <a:rPr lang="en-US" sz="2400" b="1" dirty="0">
                <a:solidFill>
                  <a:srgbClr val="FF0000"/>
                </a:solidFill>
                <a:effectLst>
                  <a:outerShdw blurRad="38100" dist="38100" dir="2700000" algn="tl">
                    <a:srgbClr val="000000"/>
                  </a:outerShdw>
                </a:effectLst>
                <a:latin typeface="Verdana" pitchFamily="34" charset="0"/>
                <a:cs typeface="+mn-cs"/>
              </a:rPr>
              <a:t>recession</a:t>
            </a:r>
            <a:r>
              <a:rPr lang="en-US" sz="2400" dirty="0">
                <a:latin typeface="Verdana" pitchFamily="34" charset="0"/>
                <a:cs typeface="+mn-cs"/>
              </a:rPr>
              <a:t> in the first place.</a:t>
            </a:r>
          </a:p>
        </p:txBody>
      </p:sp>
      <p:sp>
        <p:nvSpPr>
          <p:cNvPr id="314374" name="Rectangle 6" descr="Parchment"/>
          <p:cNvSpPr>
            <a:spLocks noChangeArrowheads="1"/>
          </p:cNvSpPr>
          <p:nvPr/>
        </p:nvSpPr>
        <p:spPr bwMode="auto">
          <a:xfrm>
            <a:off x="0" y="4418013"/>
            <a:ext cx="9144000" cy="1993900"/>
          </a:xfrm>
          <a:prstGeom prst="rect">
            <a:avLst/>
          </a:prstGeom>
          <a:blipFill dpi="0" rotWithShape="1">
            <a:blip r:embed="rId7" cstate="print"/>
            <a:srcRect/>
            <a:tile tx="0" ty="0" sx="100000" sy="100000" flip="none" algn="tl"/>
          </a:blipFill>
          <a:ln w="57150" cmpd="thickThin">
            <a:solidFill>
              <a:srgbClr val="008000"/>
            </a:solidFill>
            <a:miter lim="800000"/>
            <a:headEnd/>
            <a:tailEnd/>
          </a:ln>
          <a:effectLst/>
        </p:spPr>
        <p:txBody>
          <a:bodyPr wrap="none" anchor="ctr"/>
          <a:lstStyle/>
          <a:p>
            <a:pPr fontAlgn="auto">
              <a:spcBef>
                <a:spcPts val="0"/>
              </a:spcBef>
              <a:spcAft>
                <a:spcPts val="0"/>
              </a:spcAft>
              <a:defRPr/>
            </a:pPr>
            <a:r>
              <a:rPr lang="en-US" sz="2400" b="1" dirty="0">
                <a:solidFill>
                  <a:srgbClr val="008000"/>
                </a:solidFill>
                <a:effectLst>
                  <a:outerShdw blurRad="38100" dist="38100" dir="2700000" algn="tl">
                    <a:srgbClr val="000000"/>
                  </a:outerShdw>
                </a:effectLst>
                <a:cs typeface="+mn-cs"/>
              </a:rPr>
              <a:t>Keynesians </a:t>
            </a:r>
            <a:r>
              <a:rPr lang="en-US" sz="2400" dirty="0">
                <a:cs typeface="+mn-cs"/>
              </a:rPr>
              <a:t>– during </a:t>
            </a:r>
            <a:r>
              <a:rPr lang="en-US" sz="2400" b="1" dirty="0">
                <a:solidFill>
                  <a:srgbClr val="FF0000"/>
                </a:solidFill>
                <a:effectLst>
                  <a:outerShdw blurRad="38100" dist="38100" dir="2700000" algn="tl">
                    <a:srgbClr val="000000"/>
                  </a:outerShdw>
                </a:effectLst>
                <a:cs typeface="+mn-cs"/>
              </a:rPr>
              <a:t>recessions</a:t>
            </a:r>
            <a:r>
              <a:rPr lang="en-US" sz="2400" dirty="0">
                <a:cs typeface="+mn-cs"/>
              </a:rPr>
              <a:t>,  it is </a:t>
            </a:r>
            <a:r>
              <a:rPr lang="en-US" sz="2400" b="1" dirty="0">
                <a:solidFill>
                  <a:srgbClr val="008000"/>
                </a:solidFill>
                <a:effectLst>
                  <a:outerShdw blurRad="38100" dist="38100" dir="2700000" algn="tl">
                    <a:srgbClr val="000000"/>
                  </a:outerShdw>
                </a:effectLst>
                <a:cs typeface="+mn-cs"/>
              </a:rPr>
              <a:t>better to  cut T </a:t>
            </a:r>
          </a:p>
          <a:p>
            <a:pPr fontAlgn="auto">
              <a:spcBef>
                <a:spcPts val="0"/>
              </a:spcBef>
              <a:spcAft>
                <a:spcPts val="0"/>
              </a:spcAft>
              <a:defRPr/>
            </a:pPr>
            <a:r>
              <a:rPr lang="en-US" sz="2400" b="1" dirty="0">
                <a:solidFill>
                  <a:srgbClr val="008000"/>
                </a:solidFill>
                <a:effectLst>
                  <a:outerShdw blurRad="38100" dist="38100" dir="2700000" algn="tl">
                    <a:srgbClr val="000000"/>
                  </a:outerShdw>
                </a:effectLst>
                <a:cs typeface="+mn-cs"/>
              </a:rPr>
              <a:t>or increase G</a:t>
            </a:r>
            <a:r>
              <a:rPr lang="en-US" sz="2400" dirty="0">
                <a:cs typeface="+mn-cs"/>
              </a:rPr>
              <a:t>.  As far as </a:t>
            </a:r>
            <a:r>
              <a:rPr lang="en-US" sz="2400" b="1" dirty="0">
                <a:solidFill>
                  <a:srgbClr val="008000"/>
                </a:solidFill>
                <a:effectLst>
                  <a:outerShdw blurRad="38100" dist="38100" dir="2700000" algn="tl">
                    <a:srgbClr val="000000"/>
                  </a:outerShdw>
                </a:effectLst>
                <a:cs typeface="+mn-cs"/>
              </a:rPr>
              <a:t>easy money</a:t>
            </a:r>
            <a:r>
              <a:rPr lang="en-US" sz="2400" dirty="0">
                <a:cs typeface="+mn-cs"/>
              </a:rPr>
              <a:t> goes, it will </a:t>
            </a:r>
            <a:r>
              <a:rPr lang="en-US" sz="2400" b="1" dirty="0">
                <a:solidFill>
                  <a:srgbClr val="008000"/>
                </a:solidFill>
                <a:effectLst>
                  <a:outerShdw blurRad="38100" dist="38100" dir="2700000" algn="tl">
                    <a:srgbClr val="000000"/>
                  </a:outerShdw>
                </a:effectLst>
                <a:cs typeface="+mn-cs"/>
              </a:rPr>
              <a:t>help </a:t>
            </a:r>
          </a:p>
          <a:p>
            <a:pPr fontAlgn="auto">
              <a:spcBef>
                <a:spcPts val="0"/>
              </a:spcBef>
              <a:spcAft>
                <a:spcPts val="0"/>
              </a:spcAft>
              <a:defRPr/>
            </a:pPr>
            <a:r>
              <a:rPr lang="en-US" sz="2400" b="1" dirty="0">
                <a:solidFill>
                  <a:srgbClr val="008000"/>
                </a:solidFill>
                <a:effectLst>
                  <a:outerShdw blurRad="38100" dist="38100" dir="2700000" algn="tl">
                    <a:srgbClr val="000000"/>
                  </a:outerShdw>
                </a:effectLst>
                <a:cs typeface="+mn-cs"/>
              </a:rPr>
              <a:t>somewhat</a:t>
            </a:r>
            <a:r>
              <a:rPr lang="en-US" sz="2400" dirty="0">
                <a:cs typeface="+mn-cs"/>
              </a:rPr>
              <a:t> as long as the interest rate is </a:t>
            </a:r>
            <a:r>
              <a:rPr lang="en-US" sz="2400" b="1" dirty="0">
                <a:solidFill>
                  <a:srgbClr val="008000"/>
                </a:solidFill>
                <a:effectLst>
                  <a:outerShdw blurRad="38100" dist="38100" dir="2700000" algn="tl">
                    <a:srgbClr val="000000"/>
                  </a:outerShdw>
                </a:effectLst>
                <a:cs typeface="+mn-cs"/>
              </a:rPr>
              <a:t>above 2%. </a:t>
            </a:r>
            <a:r>
              <a:rPr lang="en-US" sz="2400" dirty="0">
                <a:cs typeface="+mn-cs"/>
              </a:rPr>
              <a:t> In </a:t>
            </a:r>
          </a:p>
          <a:p>
            <a:pPr fontAlgn="auto">
              <a:spcBef>
                <a:spcPts val="0"/>
              </a:spcBef>
              <a:spcAft>
                <a:spcPts val="0"/>
              </a:spcAft>
              <a:defRPr/>
            </a:pPr>
            <a:r>
              <a:rPr lang="en-US" sz="2400" dirty="0">
                <a:cs typeface="+mn-cs"/>
              </a:rPr>
              <a:t>that case,</a:t>
            </a:r>
            <a:r>
              <a:rPr lang="en-US" sz="2000" dirty="0">
                <a:cs typeface="+mn-cs"/>
              </a:rPr>
              <a:t> </a:t>
            </a:r>
            <a:r>
              <a:rPr lang="en-US" sz="2400" b="1" dirty="0">
                <a:solidFill>
                  <a:srgbClr val="008000"/>
                </a:solidFill>
                <a:effectLst>
                  <a:outerShdw blurRad="38100" dist="38100" dir="2700000" algn="tl">
                    <a:srgbClr val="000000"/>
                  </a:outerShdw>
                </a:effectLst>
                <a:cs typeface="+mn-cs"/>
              </a:rPr>
              <a:t>jobs [fiscal policy] are</a:t>
            </a:r>
            <a:r>
              <a:rPr lang="en-US" sz="2000" b="1" dirty="0">
                <a:solidFill>
                  <a:srgbClr val="008000"/>
                </a:solidFill>
                <a:effectLst>
                  <a:outerShdw blurRad="38100" dist="38100" dir="2700000" algn="tl">
                    <a:srgbClr val="000000"/>
                  </a:outerShdw>
                </a:effectLst>
                <a:cs typeface="+mn-cs"/>
              </a:rPr>
              <a:t> </a:t>
            </a:r>
            <a:r>
              <a:rPr lang="en-US" sz="2400" b="1" dirty="0">
                <a:solidFill>
                  <a:srgbClr val="008000"/>
                </a:solidFill>
                <a:effectLst>
                  <a:outerShdw blurRad="38100" dist="38100" dir="2700000" algn="tl">
                    <a:srgbClr val="000000"/>
                  </a:outerShdw>
                </a:effectLst>
                <a:cs typeface="+mn-cs"/>
              </a:rPr>
              <a:t>needed</a:t>
            </a:r>
            <a:r>
              <a:rPr lang="en-US" sz="2400" dirty="0">
                <a:cs typeface="+mn-cs"/>
              </a:rPr>
              <a:t>,</a:t>
            </a:r>
            <a:r>
              <a:rPr lang="en-US" sz="1600" dirty="0">
                <a:cs typeface="+mn-cs"/>
              </a:rPr>
              <a:t> </a:t>
            </a:r>
            <a:r>
              <a:rPr lang="en-US" sz="2400" dirty="0">
                <a:cs typeface="+mn-cs"/>
              </a:rPr>
              <a:t>not lower</a:t>
            </a:r>
            <a:r>
              <a:rPr lang="en-US" sz="1600" dirty="0">
                <a:cs typeface="+mn-cs"/>
              </a:rPr>
              <a:t> </a:t>
            </a:r>
            <a:r>
              <a:rPr lang="en-US" sz="2400" dirty="0">
                <a:cs typeface="+mn-cs"/>
              </a:rPr>
              <a:t>I.R.</a:t>
            </a:r>
          </a:p>
          <a:p>
            <a:pPr fontAlgn="auto">
              <a:spcBef>
                <a:spcPts val="0"/>
              </a:spcBef>
              <a:spcAft>
                <a:spcPts val="0"/>
              </a:spcAft>
              <a:defRPr/>
            </a:pPr>
            <a:r>
              <a:rPr lang="en-US" sz="2400" dirty="0">
                <a:cs typeface="+mn-cs"/>
              </a:rPr>
              <a:t>During </a:t>
            </a:r>
            <a:r>
              <a:rPr lang="en-US" sz="2400" b="1" dirty="0">
                <a:solidFill>
                  <a:srgbClr val="008000"/>
                </a:solidFill>
                <a:effectLst>
                  <a:outerShdw blurRad="38100" dist="38100" dir="2700000" algn="tl">
                    <a:srgbClr val="000000"/>
                  </a:outerShdw>
                </a:effectLst>
                <a:cs typeface="+mn-cs"/>
              </a:rPr>
              <a:t>inflation</a:t>
            </a:r>
            <a:r>
              <a:rPr lang="en-US" sz="2400" dirty="0">
                <a:cs typeface="+mn-cs"/>
              </a:rPr>
              <a:t>, a </a:t>
            </a:r>
            <a:r>
              <a:rPr lang="en-US" sz="2400" b="1" dirty="0">
                <a:solidFill>
                  <a:srgbClr val="008000"/>
                </a:solidFill>
                <a:effectLst>
                  <a:outerShdw blurRad="38100" dist="38100" dir="2700000" algn="tl">
                    <a:srgbClr val="000000"/>
                  </a:outerShdw>
                </a:effectLst>
                <a:cs typeface="+mn-cs"/>
              </a:rPr>
              <a:t>tight money policy does work well</a:t>
            </a:r>
            <a:r>
              <a:rPr lang="en-US" sz="2400" dirty="0">
                <a:cs typeface="+mn-cs"/>
              </a:rPr>
              <a:t>.</a:t>
            </a:r>
            <a:endParaRPr lang="en-US" sz="2400" b="1" dirty="0">
              <a:solidFill>
                <a:srgbClr val="008000"/>
              </a:solidFill>
              <a:effectLst>
                <a:outerShdw blurRad="38100" dist="38100" dir="2700000" algn="tl">
                  <a:srgbClr val="000000"/>
                </a:outerShdw>
              </a:effectLst>
              <a:cs typeface="+mn-cs"/>
            </a:endParaRPr>
          </a:p>
        </p:txBody>
      </p:sp>
      <p:pic>
        <p:nvPicPr>
          <p:cNvPr id="314401" name="do n2119.wav">
            <a:hlinkClick r:id="" action="ppaction://media"/>
          </p:cNvPr>
          <p:cNvPicPr>
            <a:picLocks noRot="1" noChangeAspect="1" noChangeArrowheads="1"/>
          </p:cNvPicPr>
          <p:nvPr>
            <a:wavAudioFile r:embed="rId1" name="do nothing I would do nothing.wav"/>
          </p:nvPr>
        </p:nvPicPr>
        <p:blipFill>
          <a:blip r:embed="rId8"/>
          <a:srcRect/>
          <a:stretch>
            <a:fillRect/>
          </a:stretch>
        </p:blipFill>
        <p:spPr bwMode="auto">
          <a:xfrm>
            <a:off x="0" y="0"/>
            <a:ext cx="304800" cy="304800"/>
          </a:xfrm>
          <a:prstGeom prst="rect">
            <a:avLst/>
          </a:prstGeom>
          <a:noFill/>
          <a:ln w="9525">
            <a:noFill/>
            <a:miter lim="800000"/>
            <a:headEnd/>
            <a:tailEnd/>
          </a:ln>
        </p:spPr>
      </p:pic>
      <p:pic>
        <p:nvPicPr>
          <p:cNvPr id="314407" name="Picture 39" descr="1 a Keynes cutout"/>
          <p:cNvPicPr>
            <a:picLocks noChangeAspect="1" noChangeArrowheads="1"/>
          </p:cNvPicPr>
          <p:nvPr/>
        </p:nvPicPr>
        <p:blipFill>
          <a:blip r:embed="rId9">
            <a:clrChange>
              <a:clrFrom>
                <a:srgbClr val="010101"/>
              </a:clrFrom>
              <a:clrTo>
                <a:srgbClr val="010101">
                  <a:alpha val="0"/>
                </a:srgbClr>
              </a:clrTo>
            </a:clrChange>
          </a:blip>
          <a:srcRect/>
          <a:stretch>
            <a:fillRect/>
          </a:stretch>
        </p:blipFill>
        <p:spPr bwMode="auto">
          <a:xfrm>
            <a:off x="7694613" y="4494213"/>
            <a:ext cx="1393825" cy="1835150"/>
          </a:xfrm>
          <a:prstGeom prst="rect">
            <a:avLst/>
          </a:prstGeom>
          <a:noFill/>
          <a:ln w="9525">
            <a:noFill/>
            <a:miter lim="800000"/>
            <a:headEnd/>
            <a:tailEnd/>
          </a:ln>
        </p:spPr>
      </p:pic>
      <p:pic>
        <p:nvPicPr>
          <p:cNvPr id="314409" name="I've2119.wav">
            <a:hlinkClick r:id="" action="ppaction://media"/>
          </p:cNvPr>
          <p:cNvPicPr>
            <a:picLocks noGrp="1" noRot="1" noChangeAspect="1" noChangeArrowheads="1"/>
          </p:cNvPicPr>
          <p:nvPr>
            <p:ph sz="quarter" idx="3"/>
            <a:wavAudioFile r:embed="rId2" name="I've fallen and can't get up.wav"/>
          </p:nvPr>
        </p:nvPicPr>
        <p:blipFill>
          <a:blip r:embed="rId10"/>
          <a:srcRect/>
          <a:stretch>
            <a:fillRect/>
          </a:stretch>
        </p:blipFill>
        <p:spPr>
          <a:xfrm>
            <a:off x="0" y="6553200"/>
            <a:ext cx="304800" cy="304800"/>
          </a:xfrm>
        </p:spPr>
      </p:pic>
      <p:pic>
        <p:nvPicPr>
          <p:cNvPr id="314413" name="do_s2119.wav">
            <a:hlinkClick r:id="" action="ppaction://media"/>
          </p:cNvPr>
          <p:cNvPicPr>
            <a:picLocks noRot="1" noChangeAspect="1" noChangeArrowheads="1"/>
          </p:cNvPicPr>
          <p:nvPr>
            <a:wavAudioFile r:embed="rId3" name="do_something 2.wav"/>
          </p:nvPr>
        </p:nvPicPr>
        <p:blipFill>
          <a:blip r:embed="rId8"/>
          <a:srcRect/>
          <a:stretch>
            <a:fillRect/>
          </a:stretch>
        </p:blipFill>
        <p:spPr bwMode="auto">
          <a:xfrm>
            <a:off x="450850" y="6553200"/>
            <a:ext cx="304800" cy="304800"/>
          </a:xfrm>
          <a:prstGeom prst="rect">
            <a:avLst/>
          </a:prstGeom>
          <a:noFill/>
          <a:ln w="9525">
            <a:noFill/>
            <a:miter lim="800000"/>
            <a:headEnd/>
            <a:tailEnd/>
          </a:ln>
        </p:spPr>
      </p:pic>
      <p:pic>
        <p:nvPicPr>
          <p:cNvPr id="314417" name="Picture 49" descr="milton Friedman only"/>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7583488" y="2090738"/>
            <a:ext cx="1443037" cy="1812925"/>
          </a:xfrm>
          <a:prstGeom prst="rect">
            <a:avLst/>
          </a:prstGeom>
          <a:noFill/>
          <a:ln w="9525">
            <a:noFill/>
            <a:miter lim="800000"/>
            <a:headEnd/>
            <a:tailEnd/>
          </a:ln>
        </p:spPr>
      </p:pic>
      <p:sp>
        <p:nvSpPr>
          <p:cNvPr id="22538" name="WordArt 114"/>
          <p:cNvSpPr>
            <a:spLocks noChangeArrowheads="1" noChangeShapeType="1" noTextEdit="1"/>
          </p:cNvSpPr>
          <p:nvPr/>
        </p:nvSpPr>
        <p:spPr bwMode="auto">
          <a:xfrm>
            <a:off x="554038" y="127000"/>
            <a:ext cx="6918325" cy="376238"/>
          </a:xfrm>
          <a:prstGeom prst="rect">
            <a:avLst/>
          </a:prstGeom>
        </p:spPr>
        <p:txBody>
          <a:bodyPr wrap="none" fromWordArt="1">
            <a:prstTxWarp prst="textPlain">
              <a:avLst>
                <a:gd name="adj" fmla="val 50000"/>
              </a:avLst>
            </a:prstTxWarp>
          </a:bodyPr>
          <a:lstStyle/>
          <a:p>
            <a:pPr algn="ctr"/>
            <a:r>
              <a:rPr lang="en-US" kern="10">
                <a:ln w="12700">
                  <a:solidFill>
                    <a:srgbClr val="000000"/>
                  </a:solidFill>
                  <a:round/>
                  <a:headEnd/>
                  <a:tailEnd/>
                </a:ln>
                <a:solidFill>
                  <a:srgbClr val="C00000"/>
                </a:solidFill>
                <a:effectLst>
                  <a:outerShdw dist="35921" dir="2700000" sy="50000" kx="2115830" algn="bl" rotWithShape="0">
                    <a:srgbClr val="C0C0C0">
                      <a:alpha val="79999"/>
                    </a:srgbClr>
                  </a:outerShdw>
                </a:effectLst>
                <a:latin typeface="Arial Black"/>
              </a:rPr>
              <a:t>Round 3: Monetary Policy</a:t>
            </a:r>
          </a:p>
        </p:txBody>
      </p:sp>
      <p:sp>
        <p:nvSpPr>
          <p:cNvPr id="22539" name="WordArt 114"/>
          <p:cNvSpPr>
            <a:spLocks noChangeArrowheads="1" noChangeShapeType="1" noTextEdit="1"/>
          </p:cNvSpPr>
          <p:nvPr/>
        </p:nvSpPr>
        <p:spPr bwMode="auto">
          <a:xfrm>
            <a:off x="487363" y="592138"/>
            <a:ext cx="6918325" cy="374650"/>
          </a:xfrm>
          <a:prstGeom prst="rect">
            <a:avLst/>
          </a:prstGeom>
        </p:spPr>
        <p:txBody>
          <a:bodyPr wrap="none" fromWordArt="1">
            <a:prstTxWarp prst="textPlain">
              <a:avLst>
                <a:gd name="adj" fmla="val 50000"/>
              </a:avLst>
            </a:prstTxWarp>
          </a:bodyPr>
          <a:lstStyle/>
          <a:p>
            <a:pPr algn="ctr"/>
            <a:r>
              <a:rPr lang="en-US" kern="10">
                <a:ln w="12700">
                  <a:solidFill>
                    <a:srgbClr val="000000"/>
                  </a:solidFill>
                  <a:round/>
                  <a:headEnd/>
                  <a:tailEnd/>
                </a:ln>
                <a:solidFill>
                  <a:srgbClr val="C00000"/>
                </a:solidFill>
                <a:effectLst>
                  <a:outerShdw dist="35921" dir="2700000" sy="50000" kx="2115830" algn="bl" rotWithShape="0">
                    <a:srgbClr val="C0C0C0">
                      <a:alpha val="79999"/>
                    </a:srgbClr>
                  </a:outerShdw>
                </a:effectLst>
                <a:latin typeface="Arial Black"/>
              </a:rPr>
              <a:t>[“Passive” or “Active” role]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4373"/>
                                        </p:tgtEl>
                                        <p:attrNameLst>
                                          <p:attrName>style.visibility</p:attrName>
                                        </p:attrNameLst>
                                      </p:cBhvr>
                                      <p:to>
                                        <p:strVal val="visible"/>
                                      </p:to>
                                    </p:set>
                                    <p:anim calcmode="lin" valueType="num">
                                      <p:cBhvr>
                                        <p:cTn id="7" dur="500" fill="hold"/>
                                        <p:tgtEl>
                                          <p:spTgt spid="314373"/>
                                        </p:tgtEl>
                                        <p:attrNameLst>
                                          <p:attrName>ppt_w</p:attrName>
                                        </p:attrNameLst>
                                      </p:cBhvr>
                                      <p:tavLst>
                                        <p:tav tm="0">
                                          <p:val>
                                            <p:fltVal val="0"/>
                                          </p:val>
                                        </p:tav>
                                        <p:tav tm="100000">
                                          <p:val>
                                            <p:strVal val="#ppt_w"/>
                                          </p:val>
                                        </p:tav>
                                      </p:tavLst>
                                    </p:anim>
                                    <p:anim calcmode="lin" valueType="num">
                                      <p:cBhvr>
                                        <p:cTn id="8" dur="500" fill="hold"/>
                                        <p:tgtEl>
                                          <p:spTgt spid="31437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314417"/>
                                        </p:tgtEl>
                                        <p:attrNameLst>
                                          <p:attrName>style.visibility</p:attrName>
                                        </p:attrNameLst>
                                      </p:cBhvr>
                                      <p:to>
                                        <p:strVal val="visible"/>
                                      </p:to>
                                    </p:set>
                                    <p:animEffect transition="in" filter="dissolve">
                                      <p:cBhvr>
                                        <p:cTn id="12" dur="500"/>
                                        <p:tgtEl>
                                          <p:spTgt spid="314417"/>
                                        </p:tgtEl>
                                      </p:cBhvr>
                                    </p:animEffect>
                                  </p:childTnLst>
                                </p:cTn>
                              </p:par>
                              <p:par>
                                <p:cTn id="13" presetID="1" presetClass="mediacall" presetSubtype="0" fill="hold" nodeType="withEffect">
                                  <p:stCondLst>
                                    <p:cond delay="0"/>
                                  </p:stCondLst>
                                  <p:childTnLst>
                                    <p:cmd type="call" cmd="playFrom(0.0)">
                                      <p:cBhvr>
                                        <p:cTn id="14" dur="1500" fill="hold"/>
                                        <p:tgtEl>
                                          <p:spTgt spid="314401"/>
                                        </p:tgtEl>
                                      </p:cBhvr>
                                    </p:cmd>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4374"/>
                                        </p:tgtEl>
                                        <p:attrNameLst>
                                          <p:attrName>style.visibility</p:attrName>
                                        </p:attrNameLst>
                                      </p:cBhvr>
                                      <p:to>
                                        <p:strVal val="visible"/>
                                      </p:to>
                                    </p:set>
                                    <p:anim calcmode="lin" valueType="num">
                                      <p:cBhvr>
                                        <p:cTn id="19" dur="500" fill="hold"/>
                                        <p:tgtEl>
                                          <p:spTgt spid="314374"/>
                                        </p:tgtEl>
                                        <p:attrNameLst>
                                          <p:attrName>ppt_w</p:attrName>
                                        </p:attrNameLst>
                                      </p:cBhvr>
                                      <p:tavLst>
                                        <p:tav tm="0">
                                          <p:val>
                                            <p:fltVal val="0"/>
                                          </p:val>
                                        </p:tav>
                                        <p:tav tm="100000">
                                          <p:val>
                                            <p:strVal val="#ppt_w"/>
                                          </p:val>
                                        </p:tav>
                                      </p:tavLst>
                                    </p:anim>
                                    <p:anim calcmode="lin" valueType="num">
                                      <p:cBhvr>
                                        <p:cTn id="20" dur="500" fill="hold"/>
                                        <p:tgtEl>
                                          <p:spTgt spid="314374"/>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314407"/>
                                        </p:tgtEl>
                                        <p:attrNameLst>
                                          <p:attrName>style.visibility</p:attrName>
                                        </p:attrNameLst>
                                      </p:cBhvr>
                                      <p:to>
                                        <p:strVal val="visible"/>
                                      </p:to>
                                    </p:set>
                                    <p:animEffect transition="in" filter="dissolve">
                                      <p:cBhvr>
                                        <p:cTn id="24" dur="500"/>
                                        <p:tgtEl>
                                          <p:spTgt spid="314407"/>
                                        </p:tgtEl>
                                      </p:cBhvr>
                                    </p:animEffect>
                                  </p:childTnLst>
                                </p:cTn>
                              </p:par>
                            </p:childTnLst>
                          </p:cTn>
                        </p:par>
                        <p:par>
                          <p:cTn id="25" fill="hold" nodeType="afterGroup">
                            <p:stCondLst>
                              <p:cond delay="1000"/>
                            </p:stCondLst>
                            <p:childTnLst>
                              <p:par>
                                <p:cTn id="26" presetID="1" presetClass="mediacall" presetSubtype="0" fill="hold" nodeType="afterEffect">
                                  <p:stCondLst>
                                    <p:cond delay="0"/>
                                  </p:stCondLst>
                                  <p:childTnLst>
                                    <p:cmd type="call" cmd="playFrom(0.0)">
                                      <p:cBhvr>
                                        <p:cTn id="27" dur="1854" fill="hold"/>
                                        <p:tgtEl>
                                          <p:spTgt spid="314409"/>
                                        </p:tgtEl>
                                      </p:cBhvr>
                                    </p:cmd>
                                  </p:childTnLst>
                                </p:cTn>
                              </p:par>
                            </p:childTnLst>
                          </p:cTn>
                        </p:par>
                        <p:par>
                          <p:cTn id="28" fill="hold" nodeType="afterGroup">
                            <p:stCondLst>
                              <p:cond delay="2854"/>
                            </p:stCondLst>
                            <p:childTnLst>
                              <p:par>
                                <p:cTn id="29" presetID="1" presetClass="mediacall" presetSubtype="0" fill="hold" nodeType="afterEffect">
                                  <p:stCondLst>
                                    <p:cond delay="0"/>
                                  </p:stCondLst>
                                  <p:childTnLst>
                                    <p:cmd type="call" cmd="playFrom(0.0)">
                                      <p:cBhvr>
                                        <p:cTn id="30" dur="1420" fill="hold"/>
                                        <p:tgtEl>
                                          <p:spTgt spid="3144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1" fill="hold" display="0">
                  <p:stCondLst>
                    <p:cond delay="indefinite"/>
                  </p:stCondLst>
                  <p:endCondLst>
                    <p:cond evt="onNext" delay="0">
                      <p:tgtEl>
                        <p:sldTgt/>
                      </p:tgtEl>
                    </p:cond>
                    <p:cond evt="onPrev" delay="0">
                      <p:tgtEl>
                        <p:sldTgt/>
                      </p:tgtEl>
                    </p:cond>
                    <p:cond evt="onStopAudio" delay="0">
                      <p:tgtEl>
                        <p:sldTgt/>
                      </p:tgtEl>
                    </p:cond>
                  </p:endCondLst>
                </p:cTn>
                <p:tgtEl>
                  <p:spTgt spid="314401"/>
                </p:tgtEl>
              </p:cMediaNode>
            </p:audio>
            <p:audio>
              <p:cMediaNode showWhenStopped="0">
                <p:cTn id="32" fill="hold" display="0">
                  <p:stCondLst>
                    <p:cond delay="indefinite"/>
                  </p:stCondLst>
                  <p:endCondLst>
                    <p:cond evt="onNext" delay="0">
                      <p:tgtEl>
                        <p:sldTgt/>
                      </p:tgtEl>
                    </p:cond>
                    <p:cond evt="onPrev" delay="0">
                      <p:tgtEl>
                        <p:sldTgt/>
                      </p:tgtEl>
                    </p:cond>
                    <p:cond evt="onStopAudio" delay="0">
                      <p:tgtEl>
                        <p:sldTgt/>
                      </p:tgtEl>
                    </p:cond>
                  </p:endCondLst>
                </p:cTn>
                <p:tgtEl>
                  <p:spTgt spid="314409"/>
                </p:tgtEl>
              </p:cMediaNode>
            </p:audio>
            <p:audio>
              <p:cMediaNode showWhenStopped="0">
                <p:cTn id="33" fill="hold" display="0">
                  <p:stCondLst>
                    <p:cond delay="indefinite"/>
                  </p:stCondLst>
                  <p:endCondLst>
                    <p:cond evt="onNext" delay="0">
                      <p:tgtEl>
                        <p:sldTgt/>
                      </p:tgtEl>
                    </p:cond>
                    <p:cond evt="onPrev" delay="0">
                      <p:tgtEl>
                        <p:sldTgt/>
                      </p:tgtEl>
                    </p:cond>
                    <p:cond evt="onStopAudio" delay="0">
                      <p:tgtEl>
                        <p:sldTgt/>
                      </p:tgtEl>
                    </p:cond>
                  </p:endCondLst>
                </p:cTn>
                <p:tgtEl>
                  <p:spTgt spid="314413"/>
                </p:tgtEl>
              </p:cMediaNode>
            </p:audio>
          </p:childTnLst>
        </p:cTn>
      </p:par>
    </p:tnLst>
    <p:bldLst>
      <p:bldP spid="314373" grpId="0" animBg="1"/>
      <p:bldP spid="3143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FFCC">
            <a:alpha val="81960"/>
          </a:srgbClr>
        </a:solidFill>
        <a:effectLst/>
      </p:bgPr>
    </p:bg>
    <p:spTree>
      <p:nvGrpSpPr>
        <p:cNvPr id="1" name=""/>
        <p:cNvGrpSpPr/>
        <p:nvPr/>
      </p:nvGrpSpPr>
      <p:grpSpPr>
        <a:xfrm>
          <a:off x="0" y="0"/>
          <a:ext cx="0" cy="0"/>
          <a:chOff x="0" y="0"/>
          <a:chExt cx="0" cy="0"/>
        </a:xfrm>
      </p:grpSpPr>
      <p:sp>
        <p:nvSpPr>
          <p:cNvPr id="498693" name="Rectangle 5"/>
          <p:cNvSpPr>
            <a:spLocks noChangeArrowheads="1"/>
          </p:cNvSpPr>
          <p:nvPr/>
        </p:nvSpPr>
        <p:spPr bwMode="auto">
          <a:xfrm>
            <a:off x="0" y="962025"/>
            <a:ext cx="9144000" cy="1976438"/>
          </a:xfrm>
          <a:prstGeom prst="rect">
            <a:avLst/>
          </a:prstGeom>
          <a:noFill/>
          <a:ln w="76200">
            <a:noFill/>
            <a:miter lim="800000"/>
            <a:headEnd/>
            <a:tailEnd/>
          </a:ln>
          <a:effectLst/>
        </p:spPr>
        <p:txBody>
          <a:bodyPr wrap="none" anchor="ctr"/>
          <a:lstStyle/>
          <a:p>
            <a:pPr fontAlgn="auto">
              <a:spcBef>
                <a:spcPts val="0"/>
              </a:spcBef>
              <a:spcAft>
                <a:spcPts val="0"/>
              </a:spcAft>
              <a:defRPr/>
            </a:pPr>
            <a:r>
              <a:rPr lang="en-US" sz="2400" dirty="0">
                <a:cs typeface="+mn-cs"/>
              </a:rPr>
              <a:t>  The </a:t>
            </a:r>
            <a:r>
              <a:rPr lang="en-US" sz="2400" b="1" dirty="0">
                <a:effectLst>
                  <a:outerShdw blurRad="38100" dist="38100" dir="2700000" algn="tl">
                    <a:srgbClr val="FFFFFF"/>
                  </a:outerShdw>
                </a:effectLst>
                <a:cs typeface="+mn-cs"/>
              </a:rPr>
              <a:t>3 lags</a:t>
            </a:r>
            <a:r>
              <a:rPr lang="en-US" sz="2400" dirty="0">
                <a:cs typeface="+mn-cs"/>
              </a:rPr>
              <a:t> are </a:t>
            </a:r>
            <a:r>
              <a:rPr lang="en-US" sz="2400" b="1" dirty="0">
                <a:effectLst>
                  <a:outerShdw blurRad="38100" dist="38100" dir="2700000" algn="tl">
                    <a:srgbClr val="FFFFFF"/>
                  </a:outerShdw>
                </a:effectLst>
                <a:cs typeface="+mn-cs"/>
              </a:rPr>
              <a:t>recognition</a:t>
            </a:r>
            <a:r>
              <a:rPr lang="en-US" sz="2400" dirty="0">
                <a:cs typeface="+mn-cs"/>
              </a:rPr>
              <a:t>, </a:t>
            </a:r>
            <a:r>
              <a:rPr lang="en-US" sz="2400" b="1" dirty="0">
                <a:effectLst>
                  <a:outerShdw blurRad="38100" dist="38100" dir="2700000" algn="tl">
                    <a:srgbClr val="FFFFFF"/>
                  </a:outerShdw>
                </a:effectLst>
                <a:cs typeface="+mn-cs"/>
              </a:rPr>
              <a:t>decision</a:t>
            </a:r>
            <a:r>
              <a:rPr lang="en-US" sz="2400" dirty="0">
                <a:cs typeface="+mn-cs"/>
              </a:rPr>
              <a:t>, and </a:t>
            </a:r>
            <a:r>
              <a:rPr lang="en-US" sz="2400" b="1" dirty="0">
                <a:effectLst>
                  <a:outerShdw blurRad="38100" dist="38100" dir="2700000" algn="tl">
                    <a:srgbClr val="FFFFFF"/>
                  </a:outerShdw>
                </a:effectLst>
                <a:cs typeface="+mn-cs"/>
              </a:rPr>
              <a:t>impact </a:t>
            </a:r>
            <a:r>
              <a:rPr lang="en-US" sz="2400" dirty="0">
                <a:cs typeface="+mn-cs"/>
              </a:rPr>
              <a:t> </a:t>
            </a:r>
          </a:p>
          <a:p>
            <a:pPr fontAlgn="auto">
              <a:spcBef>
                <a:spcPts val="0"/>
              </a:spcBef>
              <a:spcAft>
                <a:spcPts val="0"/>
              </a:spcAft>
              <a:defRPr/>
            </a:pPr>
            <a:r>
              <a:rPr lang="en-US" sz="2400" dirty="0">
                <a:cs typeface="+mn-cs"/>
              </a:rPr>
              <a:t>  [These lags could take from </a:t>
            </a:r>
            <a:r>
              <a:rPr lang="en-US" sz="2400" b="1" dirty="0">
                <a:effectLst>
                  <a:outerShdw blurRad="38100" dist="38100" dir="2700000" algn="tl">
                    <a:srgbClr val="FFFFFF"/>
                  </a:outerShdw>
                </a:effectLst>
                <a:cs typeface="+mn-cs"/>
              </a:rPr>
              <a:t>9  months to  3 years</a:t>
            </a:r>
            <a:r>
              <a:rPr lang="en-US" sz="2400" dirty="0">
                <a:cs typeface="+mn-cs"/>
              </a:rPr>
              <a:t>]</a:t>
            </a:r>
          </a:p>
          <a:p>
            <a:pPr fontAlgn="auto">
              <a:spcBef>
                <a:spcPts val="0"/>
              </a:spcBef>
              <a:spcAft>
                <a:spcPts val="0"/>
              </a:spcAft>
              <a:defRPr/>
            </a:pPr>
            <a:r>
              <a:rPr lang="en-US" sz="2400" dirty="0">
                <a:cs typeface="+mn-cs"/>
              </a:rPr>
              <a:t>  The </a:t>
            </a:r>
            <a:r>
              <a:rPr lang="en-US" sz="2400" b="1" dirty="0">
                <a:effectLst>
                  <a:outerShdw blurRad="38100" dist="38100" dir="2700000" algn="tl">
                    <a:srgbClr val="FFFFFF"/>
                  </a:outerShdw>
                </a:effectLst>
                <a:cs typeface="+mn-cs"/>
              </a:rPr>
              <a:t>result</a:t>
            </a:r>
            <a:r>
              <a:rPr lang="en-US" sz="2400" dirty="0">
                <a:cs typeface="+mn-cs"/>
              </a:rPr>
              <a:t> could be a </a:t>
            </a:r>
            <a:r>
              <a:rPr lang="en-US" sz="2400" b="1" dirty="0">
                <a:effectLst>
                  <a:outerShdw blurRad="38100" dist="38100" dir="2700000" algn="tl">
                    <a:srgbClr val="FFFFFF"/>
                  </a:outerShdw>
                </a:effectLst>
                <a:cs typeface="+mn-cs"/>
              </a:rPr>
              <a:t>subsequent </a:t>
            </a:r>
            <a:r>
              <a:rPr lang="en-US" sz="2400" b="1" dirty="0">
                <a:solidFill>
                  <a:srgbClr val="009900"/>
                </a:solidFill>
                <a:effectLst>
                  <a:outerShdw blurRad="38100" dist="38100" dir="2700000" algn="tl">
                    <a:srgbClr val="000000"/>
                  </a:outerShdw>
                </a:effectLst>
                <a:cs typeface="+mn-cs"/>
              </a:rPr>
              <a:t>prosperity that </a:t>
            </a:r>
          </a:p>
          <a:p>
            <a:pPr fontAlgn="auto">
              <a:spcBef>
                <a:spcPts val="0"/>
              </a:spcBef>
              <a:spcAft>
                <a:spcPts val="0"/>
              </a:spcAft>
              <a:defRPr/>
            </a:pPr>
            <a:r>
              <a:rPr lang="en-US" sz="2400" b="1" dirty="0">
                <a:solidFill>
                  <a:srgbClr val="009900"/>
                </a:solidFill>
                <a:effectLst>
                  <a:outerShdw blurRad="38100" dist="38100" dir="2700000" algn="tl">
                    <a:srgbClr val="000000"/>
                  </a:outerShdw>
                </a:effectLst>
                <a:cs typeface="+mn-cs"/>
              </a:rPr>
              <a:t>  is too exuberant</a:t>
            </a:r>
            <a:r>
              <a:rPr lang="en-US" sz="2400" dirty="0">
                <a:cs typeface="+mn-cs"/>
              </a:rPr>
              <a:t> </a:t>
            </a:r>
            <a:r>
              <a:rPr lang="en-US" sz="2000" dirty="0">
                <a:cs typeface="+mn-cs"/>
              </a:rPr>
              <a:t>or a </a:t>
            </a:r>
            <a:r>
              <a:rPr lang="en-US" sz="2400" b="1" dirty="0">
                <a:solidFill>
                  <a:srgbClr val="CC0000"/>
                </a:solidFill>
                <a:effectLst>
                  <a:outerShdw blurRad="38100" dist="38100" dir="2700000" algn="tl">
                    <a:srgbClr val="000000"/>
                  </a:outerShdw>
                </a:effectLst>
                <a:cs typeface="+mn-cs"/>
              </a:rPr>
              <a:t>recession that is worse</a:t>
            </a:r>
            <a:r>
              <a:rPr lang="en-US" sz="2400" dirty="0">
                <a:cs typeface="+mn-cs"/>
              </a:rPr>
              <a:t>. T</a:t>
            </a:r>
            <a:r>
              <a:rPr lang="en-US" sz="2000" dirty="0">
                <a:cs typeface="+mn-cs"/>
              </a:rPr>
              <a:t>he</a:t>
            </a:r>
            <a:r>
              <a:rPr lang="en-US" sz="2400" dirty="0">
                <a:cs typeface="+mn-cs"/>
              </a:rPr>
              <a:t>  </a:t>
            </a:r>
          </a:p>
          <a:p>
            <a:pPr fontAlgn="auto">
              <a:spcBef>
                <a:spcPts val="0"/>
              </a:spcBef>
              <a:spcAft>
                <a:spcPts val="0"/>
              </a:spcAft>
              <a:defRPr/>
            </a:pPr>
            <a:r>
              <a:rPr lang="en-US" sz="2400" b="1" dirty="0">
                <a:effectLst>
                  <a:outerShdw blurRad="38100" dist="38100" dir="2700000" algn="tl">
                    <a:srgbClr val="FFFFFF"/>
                  </a:outerShdw>
                </a:effectLst>
                <a:cs typeface="+mn-cs"/>
              </a:rPr>
              <a:t>  monetary d</a:t>
            </a:r>
            <a:r>
              <a:rPr lang="en-US" sz="2000" b="1" dirty="0">
                <a:effectLst>
                  <a:outerShdw blurRad="38100" dist="38100" dir="2700000" algn="tl">
                    <a:srgbClr val="FFFFFF"/>
                  </a:outerShdw>
                </a:effectLst>
                <a:cs typeface="+mn-cs"/>
              </a:rPr>
              <a:t>ecision </a:t>
            </a:r>
            <a:r>
              <a:rPr lang="en-US" sz="2400" b="1" dirty="0">
                <a:effectLst>
                  <a:outerShdw blurRad="38100" dist="38100" dir="2700000" algn="tl">
                    <a:srgbClr val="FFFFFF"/>
                  </a:outerShdw>
                </a:effectLst>
                <a:cs typeface="+mn-cs"/>
              </a:rPr>
              <a:t>lag </a:t>
            </a:r>
            <a:r>
              <a:rPr lang="en-US" sz="2000" dirty="0">
                <a:cs typeface="+mn-cs"/>
              </a:rPr>
              <a:t>is </a:t>
            </a:r>
            <a:r>
              <a:rPr lang="en-US" sz="2400" b="1" dirty="0">
                <a:effectLst>
                  <a:outerShdw blurRad="38100" dist="38100" dir="2700000" algn="tl">
                    <a:srgbClr val="FFFFFF"/>
                  </a:outerShdw>
                </a:effectLst>
                <a:cs typeface="+mn-cs"/>
              </a:rPr>
              <a:t>shorter </a:t>
            </a:r>
            <a:r>
              <a:rPr lang="en-US" sz="2000" b="1" dirty="0">
                <a:effectLst>
                  <a:outerShdw blurRad="38100" dist="38100" dir="2700000" algn="tl">
                    <a:srgbClr val="FFFFFF"/>
                  </a:outerShdw>
                </a:effectLst>
                <a:cs typeface="+mn-cs"/>
              </a:rPr>
              <a:t>than the </a:t>
            </a:r>
            <a:r>
              <a:rPr lang="en-US" sz="2400" b="1" dirty="0">
                <a:effectLst>
                  <a:outerShdw blurRad="38100" dist="38100" dir="2700000" algn="tl">
                    <a:srgbClr val="FFFFFF"/>
                  </a:outerShdw>
                </a:effectLst>
                <a:cs typeface="+mn-cs"/>
              </a:rPr>
              <a:t>Fiscal lag</a:t>
            </a:r>
            <a:r>
              <a:rPr lang="en-US" sz="2400" dirty="0">
                <a:cs typeface="+mn-cs"/>
              </a:rPr>
              <a:t>. </a:t>
            </a:r>
          </a:p>
        </p:txBody>
      </p:sp>
      <p:sp>
        <p:nvSpPr>
          <p:cNvPr id="498694" name="Rectangle 6" descr="Parchment"/>
          <p:cNvSpPr>
            <a:spLocks noChangeArrowheads="1"/>
          </p:cNvSpPr>
          <p:nvPr/>
        </p:nvSpPr>
        <p:spPr bwMode="auto">
          <a:xfrm>
            <a:off x="0" y="2921000"/>
            <a:ext cx="9144000" cy="1597025"/>
          </a:xfrm>
          <a:prstGeom prst="rect">
            <a:avLst/>
          </a:prstGeom>
          <a:blipFill dpi="0" rotWithShape="1">
            <a:blip r:embed="rId4" cstate="print"/>
            <a:srcRect/>
            <a:tile tx="0" ty="0" sx="100000" sy="100000" flip="none" algn="tl"/>
          </a:blipFill>
          <a:ln w="57150" cmpd="thickThin">
            <a:solidFill>
              <a:srgbClr val="FF0000"/>
            </a:solidFill>
            <a:miter lim="800000"/>
            <a:headEnd/>
            <a:tailEnd/>
          </a:ln>
          <a:effectLst/>
        </p:spPr>
        <p:txBody>
          <a:bodyPr wrap="none" anchor="ctr"/>
          <a:lstStyle/>
          <a:p>
            <a:pPr fontAlgn="auto">
              <a:spcBef>
                <a:spcPts val="0"/>
              </a:spcBef>
              <a:spcAft>
                <a:spcPts val="0"/>
              </a:spcAft>
              <a:defRPr/>
            </a:pPr>
            <a:r>
              <a:rPr lang="en-US" sz="2800" b="1" dirty="0">
                <a:solidFill>
                  <a:srgbClr val="FF0000"/>
                </a:solidFill>
                <a:effectLst>
                  <a:outerShdw blurRad="38100" dist="38100" dir="2700000" algn="tl">
                    <a:srgbClr val="000000"/>
                  </a:outerShdw>
                </a:effectLst>
                <a:latin typeface="Verdana" pitchFamily="34" charset="0"/>
                <a:cs typeface="+mn-cs"/>
              </a:rPr>
              <a:t>Monetarists:</a:t>
            </a:r>
            <a:r>
              <a:rPr lang="en-US" sz="2400" dirty="0">
                <a:latin typeface="Verdana" pitchFamily="34" charset="0"/>
                <a:cs typeface="+mn-cs"/>
              </a:rPr>
              <a:t> They believe </a:t>
            </a:r>
            <a:r>
              <a:rPr lang="en-US" sz="2400" b="1" dirty="0">
                <a:solidFill>
                  <a:srgbClr val="FF0000"/>
                </a:solidFill>
                <a:effectLst>
                  <a:outerShdw blurRad="38100" dist="38100" dir="2700000" algn="tl">
                    <a:srgbClr val="000000"/>
                  </a:outerShdw>
                </a:effectLst>
                <a:latin typeface="Verdana" pitchFamily="34" charset="0"/>
                <a:cs typeface="+mn-cs"/>
              </a:rPr>
              <a:t>monetary policy </a:t>
            </a:r>
          </a:p>
          <a:p>
            <a:pPr fontAlgn="auto">
              <a:spcBef>
                <a:spcPts val="0"/>
              </a:spcBef>
              <a:spcAft>
                <a:spcPts val="0"/>
              </a:spcAft>
              <a:defRPr/>
            </a:pPr>
            <a:r>
              <a:rPr lang="en-US" sz="2400" b="1" dirty="0">
                <a:solidFill>
                  <a:srgbClr val="FF0000"/>
                </a:solidFill>
                <a:effectLst>
                  <a:outerShdw blurRad="38100" dist="38100" dir="2700000" algn="tl">
                    <a:srgbClr val="000000"/>
                  </a:outerShdw>
                </a:effectLst>
                <a:latin typeface="Verdana" pitchFamily="34" charset="0"/>
                <a:cs typeface="+mn-cs"/>
              </a:rPr>
              <a:t>has a short,  direct  and  powerful effect on </a:t>
            </a:r>
          </a:p>
          <a:p>
            <a:pPr fontAlgn="auto">
              <a:spcBef>
                <a:spcPts val="0"/>
              </a:spcBef>
              <a:spcAft>
                <a:spcPts val="0"/>
              </a:spcAft>
              <a:defRPr/>
            </a:pPr>
            <a:r>
              <a:rPr lang="en-US" sz="2400" b="1" dirty="0">
                <a:solidFill>
                  <a:srgbClr val="FF0000"/>
                </a:solidFill>
                <a:effectLst>
                  <a:outerShdw blurRad="38100" dist="38100" dir="2700000" algn="tl">
                    <a:srgbClr val="000000"/>
                  </a:outerShdw>
                </a:effectLst>
                <a:latin typeface="Verdana" pitchFamily="34" charset="0"/>
                <a:cs typeface="+mn-cs"/>
              </a:rPr>
              <a:t>GDP but it results in higher prices</a:t>
            </a:r>
            <a:r>
              <a:rPr lang="en-US" sz="2400" dirty="0">
                <a:latin typeface="Verdana" pitchFamily="34" charset="0"/>
                <a:cs typeface="+mn-cs"/>
              </a:rPr>
              <a:t>. </a:t>
            </a:r>
          </a:p>
        </p:txBody>
      </p:sp>
      <p:sp>
        <p:nvSpPr>
          <p:cNvPr id="498695" name="Rectangle 7" descr="Parchment"/>
          <p:cNvSpPr>
            <a:spLocks noChangeArrowheads="1"/>
          </p:cNvSpPr>
          <p:nvPr/>
        </p:nvSpPr>
        <p:spPr bwMode="auto">
          <a:xfrm>
            <a:off x="0" y="4651375"/>
            <a:ext cx="9144000" cy="2008188"/>
          </a:xfrm>
          <a:prstGeom prst="rect">
            <a:avLst/>
          </a:prstGeom>
          <a:blipFill dpi="0" rotWithShape="1">
            <a:blip r:embed="rId4" cstate="print"/>
            <a:srcRect/>
            <a:tile tx="0" ty="0" sx="100000" sy="100000" flip="none" algn="tl"/>
          </a:blipFill>
          <a:ln w="57150" cmpd="thickThin">
            <a:solidFill>
              <a:srgbClr val="008000"/>
            </a:solidFill>
            <a:miter lim="800000"/>
            <a:headEnd/>
            <a:tailEnd/>
          </a:ln>
          <a:effectLst/>
        </p:spPr>
        <p:txBody>
          <a:bodyPr wrap="none" anchor="ctr"/>
          <a:lstStyle/>
          <a:p>
            <a:pPr fontAlgn="auto">
              <a:spcBef>
                <a:spcPts val="0"/>
              </a:spcBef>
              <a:spcAft>
                <a:spcPts val="0"/>
              </a:spcAft>
              <a:defRPr/>
            </a:pPr>
            <a:r>
              <a:rPr lang="en-US" sz="2800" b="1" dirty="0">
                <a:solidFill>
                  <a:srgbClr val="008000"/>
                </a:solidFill>
                <a:effectLst>
                  <a:outerShdw blurRad="38100" dist="38100" dir="2700000" algn="tl">
                    <a:srgbClr val="000000"/>
                  </a:outerShdw>
                </a:effectLst>
                <a:latin typeface="Verdana" pitchFamily="34" charset="0"/>
                <a:cs typeface="+mn-cs"/>
              </a:rPr>
              <a:t>Keynesians:</a:t>
            </a:r>
            <a:r>
              <a:rPr lang="en-US" sz="2800" b="1" dirty="0">
                <a:latin typeface="Verdana" pitchFamily="34" charset="0"/>
                <a:cs typeface="+mn-cs"/>
              </a:rPr>
              <a:t> </a:t>
            </a:r>
            <a:r>
              <a:rPr lang="en-US" sz="2400" b="1" dirty="0">
                <a:solidFill>
                  <a:srgbClr val="008000"/>
                </a:solidFill>
                <a:effectLst>
                  <a:outerShdw blurRad="38100" dist="38100" dir="2700000" algn="tl">
                    <a:srgbClr val="000000"/>
                  </a:outerShdw>
                </a:effectLst>
                <a:latin typeface="Verdana" pitchFamily="34" charset="0"/>
                <a:cs typeface="+mn-cs"/>
              </a:rPr>
              <a:t>Fiscal policy  is better than  </a:t>
            </a:r>
          </a:p>
          <a:p>
            <a:pPr fontAlgn="auto">
              <a:spcBef>
                <a:spcPts val="0"/>
              </a:spcBef>
              <a:spcAft>
                <a:spcPts val="0"/>
              </a:spcAft>
              <a:defRPr/>
            </a:pPr>
            <a:r>
              <a:rPr lang="en-US" sz="2400" b="1" dirty="0">
                <a:solidFill>
                  <a:srgbClr val="008000"/>
                </a:solidFill>
                <a:effectLst>
                  <a:outerShdw blurRad="38100" dist="38100" dir="2700000" algn="tl">
                    <a:srgbClr val="000000"/>
                  </a:outerShdw>
                </a:effectLst>
                <a:latin typeface="Verdana" pitchFamily="34" charset="0"/>
                <a:cs typeface="+mn-cs"/>
              </a:rPr>
              <a:t>monetary policy</a:t>
            </a:r>
            <a:r>
              <a:rPr lang="en-US" sz="2400" dirty="0">
                <a:latin typeface="Verdana" pitchFamily="34" charset="0"/>
                <a:cs typeface="+mn-cs"/>
              </a:rPr>
              <a:t> as  </a:t>
            </a:r>
            <a:r>
              <a:rPr lang="en-US" sz="2400" b="1" dirty="0">
                <a:solidFill>
                  <a:srgbClr val="008000"/>
                </a:solidFill>
                <a:effectLst>
                  <a:outerShdw blurRad="38100" dist="38100" dir="2700000" algn="tl">
                    <a:srgbClr val="000000"/>
                  </a:outerShdw>
                </a:effectLst>
                <a:latin typeface="Verdana" pitchFamily="34" charset="0"/>
                <a:cs typeface="+mn-cs"/>
              </a:rPr>
              <a:t>government spending </a:t>
            </a:r>
          </a:p>
          <a:p>
            <a:pPr fontAlgn="auto">
              <a:spcBef>
                <a:spcPts val="0"/>
              </a:spcBef>
              <a:spcAft>
                <a:spcPts val="0"/>
              </a:spcAft>
              <a:defRPr/>
            </a:pPr>
            <a:r>
              <a:rPr lang="en-US" sz="2400" b="1" dirty="0">
                <a:solidFill>
                  <a:srgbClr val="008000"/>
                </a:solidFill>
                <a:effectLst>
                  <a:outerShdw blurRad="38100" dist="38100" dir="2700000" algn="tl">
                    <a:srgbClr val="000000"/>
                  </a:outerShdw>
                </a:effectLst>
                <a:latin typeface="Verdana" pitchFamily="34" charset="0"/>
                <a:cs typeface="+mn-cs"/>
              </a:rPr>
              <a:t>has a direct impact</a:t>
            </a:r>
            <a:r>
              <a:rPr lang="en-US" sz="2000" b="1" dirty="0">
                <a:solidFill>
                  <a:srgbClr val="008000"/>
                </a:solidFill>
                <a:effectLst>
                  <a:outerShdw blurRad="38100" dist="38100" dir="2700000" algn="tl">
                    <a:srgbClr val="000000"/>
                  </a:outerShdw>
                </a:effectLst>
                <a:latin typeface="Verdana" pitchFamily="34" charset="0"/>
                <a:cs typeface="+mn-cs"/>
              </a:rPr>
              <a:t> </a:t>
            </a:r>
            <a:r>
              <a:rPr lang="en-US" sz="2400" b="1" dirty="0">
                <a:solidFill>
                  <a:srgbClr val="008000"/>
                </a:solidFill>
                <a:effectLst>
                  <a:outerShdw blurRad="38100" dist="38100" dir="2700000" algn="tl">
                    <a:srgbClr val="000000"/>
                  </a:outerShdw>
                </a:effectLst>
                <a:latin typeface="Verdana" pitchFamily="34" charset="0"/>
                <a:cs typeface="+mn-cs"/>
              </a:rPr>
              <a:t>on AD</a:t>
            </a:r>
            <a:r>
              <a:rPr lang="en-US" sz="2000" b="1" dirty="0">
                <a:solidFill>
                  <a:srgbClr val="008000"/>
                </a:solidFill>
                <a:effectLst>
                  <a:outerShdw blurRad="38100" dist="38100" dir="2700000" algn="tl">
                    <a:srgbClr val="000000"/>
                  </a:outerShdw>
                </a:effectLst>
                <a:latin typeface="Verdana" pitchFamily="34" charset="0"/>
                <a:cs typeface="+mn-cs"/>
              </a:rPr>
              <a:t> </a:t>
            </a:r>
            <a:r>
              <a:rPr lang="en-US" sz="2400" b="1" dirty="0">
                <a:solidFill>
                  <a:srgbClr val="008000"/>
                </a:solidFill>
                <a:effectLst>
                  <a:outerShdw blurRad="38100" dist="38100" dir="2700000" algn="tl">
                    <a:srgbClr val="000000"/>
                  </a:outerShdw>
                </a:effectLst>
                <a:latin typeface="Verdana" pitchFamily="34" charset="0"/>
                <a:cs typeface="+mn-cs"/>
              </a:rPr>
              <a:t>and GDP</a:t>
            </a:r>
            <a:r>
              <a:rPr lang="en-US" sz="2400" dirty="0">
                <a:latin typeface="Verdana" pitchFamily="34" charset="0"/>
                <a:cs typeface="+mn-cs"/>
              </a:rPr>
              <a:t>, </a:t>
            </a:r>
            <a:r>
              <a:rPr lang="en-US" sz="2000" dirty="0">
                <a:latin typeface="Verdana" pitchFamily="34" charset="0"/>
                <a:cs typeface="+mn-cs"/>
              </a:rPr>
              <a:t>whereas</a:t>
            </a:r>
            <a:r>
              <a:rPr lang="en-US" sz="2400" dirty="0">
                <a:latin typeface="Verdana" pitchFamily="34" charset="0"/>
                <a:cs typeface="+mn-cs"/>
              </a:rPr>
              <a:t>  </a:t>
            </a:r>
          </a:p>
          <a:p>
            <a:pPr fontAlgn="auto">
              <a:spcBef>
                <a:spcPts val="0"/>
              </a:spcBef>
              <a:spcAft>
                <a:spcPts val="0"/>
              </a:spcAft>
              <a:defRPr/>
            </a:pPr>
            <a:r>
              <a:rPr lang="en-US" sz="2400" b="1" dirty="0">
                <a:solidFill>
                  <a:srgbClr val="008000"/>
                </a:solidFill>
                <a:effectLst>
                  <a:outerShdw blurRad="38100" dist="38100" dir="2700000" algn="tl">
                    <a:srgbClr val="000000"/>
                  </a:outerShdw>
                </a:effectLst>
                <a:latin typeface="Verdana" pitchFamily="34" charset="0"/>
                <a:cs typeface="+mn-cs"/>
              </a:rPr>
              <a:t>monetary  policy  is  weak  and  uncertain</a:t>
            </a:r>
            <a:r>
              <a:rPr lang="en-US" sz="2400" dirty="0">
                <a:latin typeface="Verdana" pitchFamily="34" charset="0"/>
                <a:cs typeface="+mn-cs"/>
              </a:rPr>
              <a:t>.  </a:t>
            </a:r>
            <a:endParaRPr lang="en-US" sz="2400" b="1" dirty="0">
              <a:latin typeface="Verdana" pitchFamily="34" charset="0"/>
              <a:cs typeface="+mn-cs"/>
            </a:endParaRPr>
          </a:p>
        </p:txBody>
      </p:sp>
      <p:pic>
        <p:nvPicPr>
          <p:cNvPr id="23557" name="Picture 10" descr="boxing 7"/>
          <p:cNvPicPr>
            <a:picLocks noChangeAspect="1" noChangeArrowheads="1" noCrop="1"/>
          </p:cNvPicPr>
          <p:nvPr/>
        </p:nvPicPr>
        <p:blipFill>
          <a:blip r:embed="rId5"/>
          <a:srcRect/>
          <a:stretch>
            <a:fillRect/>
          </a:stretch>
        </p:blipFill>
        <p:spPr bwMode="auto">
          <a:xfrm>
            <a:off x="7427913" y="407988"/>
            <a:ext cx="1577975" cy="2378075"/>
          </a:xfrm>
          <a:prstGeom prst="rect">
            <a:avLst/>
          </a:prstGeom>
          <a:noFill/>
          <a:ln w="9525">
            <a:noFill/>
            <a:miter lim="800000"/>
            <a:headEnd/>
            <a:tailEnd/>
          </a:ln>
        </p:spPr>
      </p:pic>
      <p:pic>
        <p:nvPicPr>
          <p:cNvPr id="498701" name="Picture 13" descr="clock c5"/>
          <p:cNvPicPr>
            <a:picLocks noChangeAspect="1" noChangeArrowheads="1" noCrop="1"/>
          </p:cNvPicPr>
          <p:nvPr/>
        </p:nvPicPr>
        <p:blipFill>
          <a:blip r:embed="rId6"/>
          <a:srcRect/>
          <a:stretch>
            <a:fillRect/>
          </a:stretch>
        </p:blipFill>
        <p:spPr bwMode="auto">
          <a:xfrm>
            <a:off x="6588125" y="1588"/>
            <a:ext cx="823913" cy="965200"/>
          </a:xfrm>
          <a:prstGeom prst="rect">
            <a:avLst/>
          </a:prstGeom>
          <a:noFill/>
          <a:ln w="9525">
            <a:noFill/>
            <a:miter lim="800000"/>
            <a:headEnd/>
            <a:tailEnd/>
          </a:ln>
        </p:spPr>
      </p:pic>
      <p:pic>
        <p:nvPicPr>
          <p:cNvPr id="498708" name="cloc2134.wav">
            <a:hlinkClick r:id="" action="ppaction://media"/>
          </p:cNvPr>
          <p:cNvPicPr>
            <a:picLocks noRot="1" noChangeAspect="1" noChangeArrowheads="1"/>
          </p:cNvPicPr>
          <p:nvPr>
            <a:wavAudioFile r:embed="rId1" name="clock ticking.wav"/>
          </p:nvPr>
        </p:nvPicPr>
        <p:blipFill>
          <a:blip r:embed="rId7"/>
          <a:srcRect/>
          <a:stretch>
            <a:fillRect/>
          </a:stretch>
        </p:blipFill>
        <p:spPr bwMode="auto">
          <a:xfrm>
            <a:off x="6127750" y="0"/>
            <a:ext cx="304800" cy="304800"/>
          </a:xfrm>
          <a:prstGeom prst="rect">
            <a:avLst/>
          </a:prstGeom>
          <a:noFill/>
          <a:ln w="9525">
            <a:noFill/>
            <a:miter lim="800000"/>
            <a:headEnd/>
            <a:tailEnd/>
          </a:ln>
        </p:spPr>
      </p:pic>
      <p:pic>
        <p:nvPicPr>
          <p:cNvPr id="498710" name="Picture 22"/>
          <p:cNvPicPr>
            <a:picLocks noChangeAspect="1" noChangeArrowheads="1"/>
          </p:cNvPicPr>
          <p:nvPr/>
        </p:nvPicPr>
        <p:blipFill>
          <a:blip r:embed="rId8"/>
          <a:srcRect/>
          <a:stretch>
            <a:fillRect/>
          </a:stretch>
        </p:blipFill>
        <p:spPr bwMode="auto">
          <a:xfrm>
            <a:off x="7645400" y="4873625"/>
            <a:ext cx="1239838" cy="1600200"/>
          </a:xfrm>
          <a:prstGeom prst="rect">
            <a:avLst/>
          </a:prstGeom>
          <a:noFill/>
          <a:ln w="9525">
            <a:noFill/>
            <a:miter lim="800000"/>
            <a:headEnd/>
            <a:tailEnd/>
          </a:ln>
        </p:spPr>
      </p:pic>
      <p:pic>
        <p:nvPicPr>
          <p:cNvPr id="498712" name="Picture 24" descr="milton Friedman only"/>
          <p:cNvPicPr>
            <a:picLocks noChangeAspect="1" noChangeArrowheads="1"/>
          </p:cNvPicPr>
          <p:nvPr/>
        </p:nvPicPr>
        <p:blipFill>
          <a:blip r:embed="rId9">
            <a:clrChange>
              <a:clrFrom>
                <a:srgbClr val="FEFFFF"/>
              </a:clrFrom>
              <a:clrTo>
                <a:srgbClr val="FEFFFF">
                  <a:alpha val="0"/>
                </a:srgbClr>
              </a:clrTo>
            </a:clrChange>
          </a:blip>
          <a:srcRect/>
          <a:stretch>
            <a:fillRect/>
          </a:stretch>
        </p:blipFill>
        <p:spPr bwMode="auto">
          <a:xfrm>
            <a:off x="7945438" y="3082925"/>
            <a:ext cx="1012825" cy="1271588"/>
          </a:xfrm>
          <a:prstGeom prst="rect">
            <a:avLst/>
          </a:prstGeom>
          <a:noFill/>
          <a:ln w="9525">
            <a:noFill/>
            <a:miter lim="800000"/>
            <a:headEnd/>
            <a:tailEnd/>
          </a:ln>
        </p:spPr>
      </p:pic>
      <p:sp>
        <p:nvSpPr>
          <p:cNvPr id="23562" name="WordArt 114"/>
          <p:cNvSpPr>
            <a:spLocks noChangeArrowheads="1" noChangeShapeType="1" noTextEdit="1"/>
          </p:cNvSpPr>
          <p:nvPr/>
        </p:nvSpPr>
        <p:spPr bwMode="auto">
          <a:xfrm>
            <a:off x="404813" y="322263"/>
            <a:ext cx="6026150" cy="374650"/>
          </a:xfrm>
          <a:prstGeom prst="rect">
            <a:avLst/>
          </a:prstGeom>
        </p:spPr>
        <p:txBody>
          <a:bodyPr wrap="none" fromWordArt="1">
            <a:prstTxWarp prst="textPlain">
              <a:avLst>
                <a:gd name="adj" fmla="val 50000"/>
              </a:avLst>
            </a:prstTxWarp>
          </a:bodyPr>
          <a:lstStyle/>
          <a:p>
            <a:pPr algn="ctr"/>
            <a:r>
              <a:rPr lang="en-US" kern="10">
                <a:ln w="12700">
                  <a:solidFill>
                    <a:srgbClr val="000000"/>
                  </a:solidFill>
                  <a:round/>
                  <a:headEnd/>
                  <a:tailEnd/>
                </a:ln>
                <a:solidFill>
                  <a:srgbClr val="C00000"/>
                </a:solidFill>
                <a:effectLst>
                  <a:outerShdw dist="35921" dir="2700000" sy="50000" kx="2115830" algn="bl" rotWithShape="0">
                    <a:srgbClr val="C0C0C0">
                      <a:alpha val="79999"/>
                    </a:srgbClr>
                  </a:outerShdw>
                </a:effectLst>
                <a:latin typeface="Arial Black"/>
              </a:rPr>
              <a:t>Round 4: A Question of Timing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98701"/>
                                        </p:tgtEl>
                                        <p:attrNameLst>
                                          <p:attrName>style.visibility</p:attrName>
                                        </p:attrNameLst>
                                      </p:cBhvr>
                                      <p:to>
                                        <p:strVal val="visible"/>
                                      </p:to>
                                    </p:set>
                                    <p:animEffect transition="in" filter="dissolve">
                                      <p:cBhvr>
                                        <p:cTn id="7" dur="500"/>
                                        <p:tgtEl>
                                          <p:spTgt spid="498701"/>
                                        </p:tgtEl>
                                      </p:cBhvr>
                                    </p:animEffect>
                                  </p:childTnLst>
                                </p:cTn>
                              </p:par>
                              <p:par>
                                <p:cTn id="8" presetID="1" presetClass="mediacall" presetSubtype="0" fill="hold" nodeType="withEffect">
                                  <p:stCondLst>
                                    <p:cond delay="0"/>
                                  </p:stCondLst>
                                  <p:childTnLst>
                                    <p:cmd type="call" cmd="playFrom(0.0)">
                                      <p:cBhvr>
                                        <p:cTn id="9" dur="3744" fill="hold"/>
                                        <p:tgtEl>
                                          <p:spTgt spid="498708"/>
                                        </p:tgtEl>
                                      </p:cBhvr>
                                    </p:cmd>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98693"/>
                                        </p:tgtEl>
                                        <p:attrNameLst>
                                          <p:attrName>style.visibility</p:attrName>
                                        </p:attrNameLst>
                                      </p:cBhvr>
                                      <p:to>
                                        <p:strVal val="visible"/>
                                      </p:to>
                                    </p:set>
                                    <p:animEffect transition="in" filter="wipe(left)">
                                      <p:cBhvr>
                                        <p:cTn id="14" dur="1000"/>
                                        <p:tgtEl>
                                          <p:spTgt spid="49869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98694"/>
                                        </p:tgtEl>
                                        <p:attrNameLst>
                                          <p:attrName>style.visibility</p:attrName>
                                        </p:attrNameLst>
                                      </p:cBhvr>
                                      <p:to>
                                        <p:strVal val="visible"/>
                                      </p:to>
                                    </p:set>
                                    <p:anim calcmode="lin" valueType="num">
                                      <p:cBhvr>
                                        <p:cTn id="19" dur="500" fill="hold"/>
                                        <p:tgtEl>
                                          <p:spTgt spid="498694"/>
                                        </p:tgtEl>
                                        <p:attrNameLst>
                                          <p:attrName>ppt_w</p:attrName>
                                        </p:attrNameLst>
                                      </p:cBhvr>
                                      <p:tavLst>
                                        <p:tav tm="0">
                                          <p:val>
                                            <p:fltVal val="0"/>
                                          </p:val>
                                        </p:tav>
                                        <p:tav tm="100000">
                                          <p:val>
                                            <p:strVal val="#ppt_w"/>
                                          </p:val>
                                        </p:tav>
                                      </p:tavLst>
                                    </p:anim>
                                    <p:anim calcmode="lin" valueType="num">
                                      <p:cBhvr>
                                        <p:cTn id="20" dur="500" fill="hold"/>
                                        <p:tgtEl>
                                          <p:spTgt spid="498694"/>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498712"/>
                                        </p:tgtEl>
                                        <p:attrNameLst>
                                          <p:attrName>style.visibility</p:attrName>
                                        </p:attrNameLst>
                                      </p:cBhvr>
                                      <p:to>
                                        <p:strVal val="visible"/>
                                      </p:to>
                                    </p:set>
                                    <p:animEffect transition="in" filter="dissolve">
                                      <p:cBhvr>
                                        <p:cTn id="24" dur="500"/>
                                        <p:tgtEl>
                                          <p:spTgt spid="4987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98695"/>
                                        </p:tgtEl>
                                        <p:attrNameLst>
                                          <p:attrName>style.visibility</p:attrName>
                                        </p:attrNameLst>
                                      </p:cBhvr>
                                      <p:to>
                                        <p:strVal val="visible"/>
                                      </p:to>
                                    </p:set>
                                    <p:anim calcmode="lin" valueType="num">
                                      <p:cBhvr>
                                        <p:cTn id="29" dur="500" fill="hold"/>
                                        <p:tgtEl>
                                          <p:spTgt spid="498695"/>
                                        </p:tgtEl>
                                        <p:attrNameLst>
                                          <p:attrName>ppt_w</p:attrName>
                                        </p:attrNameLst>
                                      </p:cBhvr>
                                      <p:tavLst>
                                        <p:tav tm="0">
                                          <p:val>
                                            <p:fltVal val="0"/>
                                          </p:val>
                                        </p:tav>
                                        <p:tav tm="100000">
                                          <p:val>
                                            <p:strVal val="#ppt_w"/>
                                          </p:val>
                                        </p:tav>
                                      </p:tavLst>
                                    </p:anim>
                                    <p:anim calcmode="lin" valueType="num">
                                      <p:cBhvr>
                                        <p:cTn id="30" dur="500" fill="hold"/>
                                        <p:tgtEl>
                                          <p:spTgt spid="498695"/>
                                        </p:tgtEl>
                                        <p:attrNameLst>
                                          <p:attrName>ppt_h</p:attrName>
                                        </p:attrNameLst>
                                      </p:cBhvr>
                                      <p:tavLst>
                                        <p:tav tm="0">
                                          <p:val>
                                            <p:fltVal val="0"/>
                                          </p:val>
                                        </p:tav>
                                        <p:tav tm="100000">
                                          <p:val>
                                            <p:strVal val="#ppt_h"/>
                                          </p:val>
                                        </p:tav>
                                      </p:tavLst>
                                    </p:anim>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498710"/>
                                        </p:tgtEl>
                                        <p:attrNameLst>
                                          <p:attrName>style.visibility</p:attrName>
                                        </p:attrNameLst>
                                      </p:cBhvr>
                                      <p:to>
                                        <p:strVal val="visible"/>
                                      </p:to>
                                    </p:set>
                                    <p:animEffect transition="in" filter="dissolve">
                                      <p:cBhvr>
                                        <p:cTn id="34" dur="500"/>
                                        <p:tgtEl>
                                          <p:spTgt spid="4987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5" fill="hold" display="0">
                  <p:stCondLst>
                    <p:cond delay="indefinite"/>
                  </p:stCondLst>
                  <p:endCondLst>
                    <p:cond evt="onNext" delay="0">
                      <p:tgtEl>
                        <p:sldTgt/>
                      </p:tgtEl>
                    </p:cond>
                    <p:cond evt="onPrev" delay="0">
                      <p:tgtEl>
                        <p:sldTgt/>
                      </p:tgtEl>
                    </p:cond>
                    <p:cond evt="onStopAudio" delay="0">
                      <p:tgtEl>
                        <p:sldTgt/>
                      </p:tgtEl>
                    </p:cond>
                  </p:endCondLst>
                </p:cTn>
                <p:tgtEl>
                  <p:spTgt spid="498708"/>
                </p:tgtEl>
              </p:cMediaNode>
            </p:audio>
          </p:childTnLst>
        </p:cTn>
      </p:par>
    </p:tnLst>
    <p:bldLst>
      <p:bldP spid="498693" grpId="0"/>
      <p:bldP spid="498694" grpId="0" animBg="1"/>
      <p:bldP spid="49869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pic>
        <p:nvPicPr>
          <p:cNvPr id="6146" name="Picture 16" descr="Economists for Macro Disputes"/>
          <p:cNvPicPr>
            <a:picLocks noChangeAspect="1" noChangeArrowheads="1" noCrop="1"/>
          </p:cNvPicPr>
          <p:nvPr/>
        </p:nvPicPr>
        <p:blipFill>
          <a:blip r:embed="rId3"/>
          <a:srcRect/>
          <a:stretch>
            <a:fillRect/>
          </a:stretch>
        </p:blipFill>
        <p:spPr bwMode="auto">
          <a:xfrm>
            <a:off x="2711450" y="1233488"/>
            <a:ext cx="3252788" cy="4592637"/>
          </a:xfrm>
          <a:prstGeom prst="rect">
            <a:avLst/>
          </a:prstGeom>
          <a:noFill/>
          <a:ln w="9525">
            <a:noFill/>
            <a:miter lim="800000"/>
            <a:headEnd/>
            <a:tailEnd/>
          </a:ln>
        </p:spPr>
      </p:pic>
      <p:sp>
        <p:nvSpPr>
          <p:cNvPr id="6147" name="Rectangle 11"/>
          <p:cNvSpPr>
            <a:spLocks noChangeArrowheads="1"/>
          </p:cNvSpPr>
          <p:nvPr/>
        </p:nvSpPr>
        <p:spPr bwMode="auto">
          <a:xfrm>
            <a:off x="2709863" y="1206500"/>
            <a:ext cx="3254375" cy="4608513"/>
          </a:xfrm>
          <a:prstGeom prst="rect">
            <a:avLst/>
          </a:prstGeom>
          <a:noFill/>
          <a:ln w="76200" cmpd="tri">
            <a:solidFill>
              <a:schemeClr val="tx1"/>
            </a:solidFill>
            <a:miter lim="800000"/>
            <a:headEnd/>
            <a:tailEnd/>
          </a:ln>
        </p:spPr>
        <p:txBody>
          <a:bodyPr wrap="none" anchor="ctr"/>
          <a:lstStyle/>
          <a:p>
            <a:endParaRPr lang="en-US">
              <a:latin typeface="Calibri" pitchFamily="34" charset="0"/>
            </a:endParaRPr>
          </a:p>
        </p:txBody>
      </p:sp>
      <p:sp>
        <p:nvSpPr>
          <p:cNvPr id="6148" name="WordArt 114"/>
          <p:cNvSpPr>
            <a:spLocks noChangeArrowheads="1" noChangeShapeType="1" noTextEdit="1"/>
          </p:cNvSpPr>
          <p:nvPr/>
        </p:nvSpPr>
        <p:spPr bwMode="auto">
          <a:xfrm>
            <a:off x="1063625" y="60325"/>
            <a:ext cx="7069138" cy="495300"/>
          </a:xfrm>
          <a:prstGeom prst="rect">
            <a:avLst/>
          </a:prstGeom>
        </p:spPr>
        <p:txBody>
          <a:bodyPr wrap="none" fromWordArt="1">
            <a:prstTxWarp prst="textPlain">
              <a:avLst>
                <a:gd name="adj" fmla="val 50000"/>
              </a:avLst>
            </a:prstTxWarp>
          </a:bodyPr>
          <a:lstStyle/>
          <a:p>
            <a:pPr algn="ctr"/>
            <a:r>
              <a:rPr lang="en-US" kern="10">
                <a:ln w="12700">
                  <a:solidFill>
                    <a:srgbClr val="000000"/>
                  </a:solidFill>
                  <a:round/>
                  <a:headEnd/>
                  <a:tailEnd/>
                </a:ln>
                <a:solidFill>
                  <a:srgbClr val="000000"/>
                </a:solidFill>
                <a:latin typeface="Arial Black"/>
              </a:rPr>
              <a:t>Disputes Over Macro Theory &amp; Policy</a:t>
            </a:r>
          </a:p>
        </p:txBody>
      </p:sp>
      <p:pic>
        <p:nvPicPr>
          <p:cNvPr id="6149" name="Picture 8" descr="C:\Users\Ken Norman\Desktop\Clip Art\1a banners\5 Economists names.gif"/>
          <p:cNvPicPr>
            <a:picLocks noChangeAspect="1" noChangeArrowheads="1" noCrop="1"/>
          </p:cNvPicPr>
          <p:nvPr/>
        </p:nvPicPr>
        <p:blipFill>
          <a:blip r:embed="rId4"/>
          <a:srcRect/>
          <a:stretch>
            <a:fillRect/>
          </a:stretch>
        </p:blipFill>
        <p:spPr bwMode="auto">
          <a:xfrm>
            <a:off x="2133600" y="5715000"/>
            <a:ext cx="4457700" cy="571500"/>
          </a:xfrm>
          <a:prstGeom prst="rect">
            <a:avLst/>
          </a:prstGeom>
          <a:noFill/>
          <a:ln w="9525">
            <a:noFill/>
            <a:miter lim="800000"/>
            <a:headEnd/>
            <a:tailEnd/>
          </a:ln>
        </p:spPr>
      </p:pic>
      <p:pic>
        <p:nvPicPr>
          <p:cNvPr id="6150" name="Picture 9" descr="C:\Users\Ken Norman\Desktop\Clip Art\1a banners\5 Schools of Thought [Names].gif"/>
          <p:cNvPicPr>
            <a:picLocks noChangeAspect="1" noChangeArrowheads="1" noCrop="1"/>
          </p:cNvPicPr>
          <p:nvPr/>
        </p:nvPicPr>
        <p:blipFill>
          <a:blip r:embed="rId5"/>
          <a:srcRect/>
          <a:stretch>
            <a:fillRect/>
          </a:stretch>
        </p:blipFill>
        <p:spPr bwMode="auto">
          <a:xfrm>
            <a:off x="2133600" y="6286500"/>
            <a:ext cx="4457700" cy="571500"/>
          </a:xfrm>
          <a:prstGeom prst="rect">
            <a:avLst/>
          </a:prstGeom>
          <a:noFill/>
          <a:ln w="9525">
            <a:noFill/>
            <a:miter lim="800000"/>
            <a:headEnd/>
            <a:tailEnd/>
          </a:ln>
        </p:spPr>
      </p:pic>
      <p:pic>
        <p:nvPicPr>
          <p:cNvPr id="6151" name="Picture 10" descr="C:\Users\Ken Norman\Desktop\Clip Art\1a banners\Macro Questions.gif"/>
          <p:cNvPicPr>
            <a:picLocks noChangeAspect="1" noChangeArrowheads="1" noCrop="1"/>
          </p:cNvPicPr>
          <p:nvPr/>
        </p:nvPicPr>
        <p:blipFill>
          <a:blip r:embed="rId6"/>
          <a:srcRect/>
          <a:stretch>
            <a:fillRect/>
          </a:stretch>
        </p:blipFill>
        <p:spPr bwMode="auto">
          <a:xfrm>
            <a:off x="2181225" y="579438"/>
            <a:ext cx="4457700" cy="57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CCFF">
            <a:alpha val="56078"/>
          </a:srgbClr>
        </a:solidFill>
        <a:effectLst/>
      </p:bgPr>
    </p:bg>
    <p:spTree>
      <p:nvGrpSpPr>
        <p:cNvPr id="1" name=""/>
        <p:cNvGrpSpPr/>
        <p:nvPr/>
      </p:nvGrpSpPr>
      <p:grpSpPr>
        <a:xfrm>
          <a:off x="0" y="0"/>
          <a:ext cx="0" cy="0"/>
          <a:chOff x="0" y="0"/>
          <a:chExt cx="0" cy="0"/>
        </a:xfrm>
      </p:grpSpPr>
      <p:pic>
        <p:nvPicPr>
          <p:cNvPr id="476164" name="Picture 4" descr="Boxing count down"/>
          <p:cNvPicPr>
            <a:picLocks noChangeAspect="1" noChangeArrowheads="1" noCrop="1"/>
          </p:cNvPicPr>
          <p:nvPr/>
        </p:nvPicPr>
        <p:blipFill>
          <a:blip r:embed="rId4"/>
          <a:srcRect/>
          <a:stretch>
            <a:fillRect/>
          </a:stretch>
        </p:blipFill>
        <p:spPr bwMode="auto">
          <a:xfrm>
            <a:off x="2055813" y="577850"/>
            <a:ext cx="5260975" cy="5260975"/>
          </a:xfrm>
          <a:prstGeom prst="rect">
            <a:avLst/>
          </a:prstGeom>
          <a:noFill/>
          <a:ln w="9525">
            <a:noFill/>
            <a:miter lim="800000"/>
            <a:headEnd/>
            <a:tailEnd/>
          </a:ln>
        </p:spPr>
      </p:pic>
      <p:pic>
        <p:nvPicPr>
          <p:cNvPr id="476165" name="box 2150.wav">
            <a:hlinkClick r:id="" action="ppaction://media"/>
          </p:cNvPr>
          <p:cNvPicPr>
            <a:picLocks noRot="1" noChangeAspect="1" noChangeArrowheads="1"/>
          </p:cNvPicPr>
          <p:nvPr>
            <a:wavAudioFile r:embed="rId1" name="box bell 3.wav"/>
          </p:nvPr>
        </p:nvPicPr>
        <p:blipFill>
          <a:blip r:embed="rId5"/>
          <a:srcRect/>
          <a:stretch>
            <a:fillRect/>
          </a:stretch>
        </p:blipFill>
        <p:spPr bwMode="auto">
          <a:xfrm>
            <a:off x="0" y="6553200"/>
            <a:ext cx="304800" cy="304800"/>
          </a:xfrm>
          <a:prstGeom prst="rect">
            <a:avLst/>
          </a:prstGeom>
          <a:noFill/>
          <a:ln w="9525">
            <a:noFill/>
            <a:miter lim="800000"/>
            <a:headEnd/>
            <a:tailEnd/>
          </a:ln>
        </p:spPr>
      </p:pic>
      <p:sp>
        <p:nvSpPr>
          <p:cNvPr id="476166" name="Rectangle 6"/>
          <p:cNvSpPr>
            <a:spLocks noChangeArrowheads="1"/>
          </p:cNvSpPr>
          <p:nvPr/>
        </p:nvSpPr>
        <p:spPr bwMode="auto">
          <a:xfrm>
            <a:off x="903288" y="0"/>
            <a:ext cx="7315200" cy="1150938"/>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4800" b="1">
                <a:effectLst>
                  <a:outerShdw blurRad="38100" dist="38100" dir="2700000" algn="tl">
                    <a:srgbClr val="FFFFFF"/>
                  </a:outerShdw>
                </a:effectLst>
                <a:latin typeface="+mn-lt"/>
                <a:cs typeface="+mn-cs"/>
              </a:rPr>
              <a:t>And the winner is …!!!</a:t>
            </a:r>
          </a:p>
        </p:txBody>
      </p:sp>
      <p:sp>
        <p:nvSpPr>
          <p:cNvPr id="476167" name="Rectangle 7"/>
          <p:cNvSpPr>
            <a:spLocks noChangeArrowheads="1"/>
          </p:cNvSpPr>
          <p:nvPr/>
        </p:nvSpPr>
        <p:spPr bwMode="auto">
          <a:xfrm>
            <a:off x="938213" y="5707063"/>
            <a:ext cx="7315200" cy="1150937"/>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4800" b="1">
                <a:effectLst>
                  <a:outerShdw blurRad="38100" dist="38100" dir="2700000" algn="tl">
                    <a:srgbClr val="FFFFFF"/>
                  </a:outerShdw>
                </a:effectLst>
                <a:latin typeface="+mn-lt"/>
                <a:cs typeface="+mn-cs"/>
              </a:rPr>
              <a:t>You decide.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76164"/>
                                        </p:tgtEl>
                                        <p:attrNameLst>
                                          <p:attrName>style.visibility</p:attrName>
                                        </p:attrNameLst>
                                      </p:cBhvr>
                                      <p:to>
                                        <p:strVal val="visible"/>
                                      </p:to>
                                    </p:set>
                                    <p:animEffect transition="in" filter="dissolve">
                                      <p:cBhvr>
                                        <p:cTn id="7" dur="500"/>
                                        <p:tgtEl>
                                          <p:spTgt spid="476164"/>
                                        </p:tgtEl>
                                      </p:cBhvr>
                                    </p:animEffect>
                                  </p:childTnLst>
                                </p:cTn>
                              </p:par>
                            </p:childTnLst>
                          </p:cTn>
                        </p:par>
                        <p:par>
                          <p:cTn id="8" fill="hold" nodeType="afterGroup">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476166"/>
                                        </p:tgtEl>
                                        <p:attrNameLst>
                                          <p:attrName>style.visibility</p:attrName>
                                        </p:attrNameLst>
                                      </p:cBhvr>
                                      <p:to>
                                        <p:strVal val="visible"/>
                                      </p:to>
                                    </p:set>
                                    <p:animEffect transition="in" filter="wipe(down)">
                                      <p:cBhvr>
                                        <p:cTn id="11" dur="580">
                                          <p:stCondLst>
                                            <p:cond delay="0"/>
                                          </p:stCondLst>
                                        </p:cTn>
                                        <p:tgtEl>
                                          <p:spTgt spid="476166"/>
                                        </p:tgtEl>
                                      </p:cBhvr>
                                    </p:animEffect>
                                    <p:anim calcmode="lin" valueType="num">
                                      <p:cBhvr>
                                        <p:cTn id="12" dur="1822" tmFilter="0,0; 0.14,0.36; 0.43,0.73; 0.71,0.91; 1.0,1.0">
                                          <p:stCondLst>
                                            <p:cond delay="0"/>
                                          </p:stCondLst>
                                        </p:cTn>
                                        <p:tgtEl>
                                          <p:spTgt spid="47616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7616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7616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7616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76166"/>
                                        </p:tgtEl>
                                        <p:attrNameLst>
                                          <p:attrName>ppt_y</p:attrName>
                                        </p:attrNameLst>
                                      </p:cBhvr>
                                      <p:tavLst>
                                        <p:tav tm="0" fmla="#ppt_y-sin(pi*$)/81">
                                          <p:val>
                                            <p:fltVal val="0"/>
                                          </p:val>
                                        </p:tav>
                                        <p:tav tm="100000">
                                          <p:val>
                                            <p:fltVal val="1"/>
                                          </p:val>
                                        </p:tav>
                                      </p:tavLst>
                                    </p:anim>
                                    <p:animScale>
                                      <p:cBhvr>
                                        <p:cTn id="17" dur="26">
                                          <p:stCondLst>
                                            <p:cond delay="650"/>
                                          </p:stCondLst>
                                        </p:cTn>
                                        <p:tgtEl>
                                          <p:spTgt spid="476166"/>
                                        </p:tgtEl>
                                      </p:cBhvr>
                                      <p:to x="100000" y="60000"/>
                                    </p:animScale>
                                    <p:animScale>
                                      <p:cBhvr>
                                        <p:cTn id="18" dur="166" decel="50000">
                                          <p:stCondLst>
                                            <p:cond delay="676"/>
                                          </p:stCondLst>
                                        </p:cTn>
                                        <p:tgtEl>
                                          <p:spTgt spid="476166"/>
                                        </p:tgtEl>
                                      </p:cBhvr>
                                      <p:to x="100000" y="100000"/>
                                    </p:animScale>
                                    <p:animScale>
                                      <p:cBhvr>
                                        <p:cTn id="19" dur="26">
                                          <p:stCondLst>
                                            <p:cond delay="1312"/>
                                          </p:stCondLst>
                                        </p:cTn>
                                        <p:tgtEl>
                                          <p:spTgt spid="476166"/>
                                        </p:tgtEl>
                                      </p:cBhvr>
                                      <p:to x="100000" y="80000"/>
                                    </p:animScale>
                                    <p:animScale>
                                      <p:cBhvr>
                                        <p:cTn id="20" dur="166" decel="50000">
                                          <p:stCondLst>
                                            <p:cond delay="1338"/>
                                          </p:stCondLst>
                                        </p:cTn>
                                        <p:tgtEl>
                                          <p:spTgt spid="476166"/>
                                        </p:tgtEl>
                                      </p:cBhvr>
                                      <p:to x="100000" y="100000"/>
                                    </p:animScale>
                                    <p:animScale>
                                      <p:cBhvr>
                                        <p:cTn id="21" dur="26">
                                          <p:stCondLst>
                                            <p:cond delay="1642"/>
                                          </p:stCondLst>
                                        </p:cTn>
                                        <p:tgtEl>
                                          <p:spTgt spid="476166"/>
                                        </p:tgtEl>
                                      </p:cBhvr>
                                      <p:to x="100000" y="90000"/>
                                    </p:animScale>
                                    <p:animScale>
                                      <p:cBhvr>
                                        <p:cTn id="22" dur="166" decel="50000">
                                          <p:stCondLst>
                                            <p:cond delay="1668"/>
                                          </p:stCondLst>
                                        </p:cTn>
                                        <p:tgtEl>
                                          <p:spTgt spid="476166"/>
                                        </p:tgtEl>
                                      </p:cBhvr>
                                      <p:to x="100000" y="100000"/>
                                    </p:animScale>
                                    <p:animScale>
                                      <p:cBhvr>
                                        <p:cTn id="23" dur="26">
                                          <p:stCondLst>
                                            <p:cond delay="1808"/>
                                          </p:stCondLst>
                                        </p:cTn>
                                        <p:tgtEl>
                                          <p:spTgt spid="476166"/>
                                        </p:tgtEl>
                                      </p:cBhvr>
                                      <p:to x="100000" y="95000"/>
                                    </p:animScale>
                                    <p:animScale>
                                      <p:cBhvr>
                                        <p:cTn id="24" dur="166" decel="50000">
                                          <p:stCondLst>
                                            <p:cond delay="1834"/>
                                          </p:stCondLst>
                                        </p:cTn>
                                        <p:tgtEl>
                                          <p:spTgt spid="476166"/>
                                        </p:tgtEl>
                                      </p:cBhvr>
                                      <p:to x="100000" y="100000"/>
                                    </p:animScale>
                                  </p:childTnLst>
                                </p:cTn>
                              </p:par>
                            </p:childTnLst>
                          </p:cTn>
                        </p:par>
                        <p:par>
                          <p:cTn id="25" fill="hold" nodeType="afterGroup">
                            <p:stCondLst>
                              <p:cond delay="2500"/>
                            </p:stCondLst>
                            <p:childTnLst>
                              <p:par>
                                <p:cTn id="26" presetID="1" presetClass="mediacall" presetSubtype="0" fill="hold" nodeType="afterEffect">
                                  <p:stCondLst>
                                    <p:cond delay="0"/>
                                  </p:stCondLst>
                                  <p:childTnLst>
                                    <p:cmd type="call" cmd="playFrom(0.0)">
                                      <p:cBhvr>
                                        <p:cTn id="27" dur="3145" fill="hold"/>
                                        <p:tgtEl>
                                          <p:spTgt spid="476165"/>
                                        </p:tgtEl>
                                      </p:cBhvr>
                                    </p:cmd>
                                  </p:childTnLst>
                                </p:cTn>
                              </p:par>
                            </p:childTnLst>
                          </p:cTn>
                        </p:par>
                        <p:par>
                          <p:cTn id="28" fill="hold" nodeType="afterGroup">
                            <p:stCondLst>
                              <p:cond delay="5645"/>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476167"/>
                                        </p:tgtEl>
                                        <p:attrNameLst>
                                          <p:attrName>style.visibility</p:attrName>
                                        </p:attrNameLst>
                                      </p:cBhvr>
                                      <p:to>
                                        <p:strVal val="visible"/>
                                      </p:to>
                                    </p:set>
                                    <p:anim calcmode="discrete" valueType="clr">
                                      <p:cBhvr override="childStyle">
                                        <p:cTn id="31" dur="80"/>
                                        <p:tgtEl>
                                          <p:spTgt spid="476167"/>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76167"/>
                                        </p:tgtEl>
                                        <p:attrNameLst>
                                          <p:attrName>fillcolor</p:attrName>
                                        </p:attrNameLst>
                                      </p:cBhvr>
                                      <p:tavLst>
                                        <p:tav tm="0">
                                          <p:val>
                                            <p:clrVal>
                                              <a:schemeClr val="accent2"/>
                                            </p:clrVal>
                                          </p:val>
                                        </p:tav>
                                        <p:tav tm="50000">
                                          <p:val>
                                            <p:clrVal>
                                              <a:schemeClr val="hlink"/>
                                            </p:clrVal>
                                          </p:val>
                                        </p:tav>
                                      </p:tavLst>
                                    </p:anim>
                                    <p:set>
                                      <p:cBhvr>
                                        <p:cTn id="33" dur="80"/>
                                        <p:tgtEl>
                                          <p:spTgt spid="4761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Next" delay="0">
                      <p:tgtEl>
                        <p:sldTgt/>
                      </p:tgtEl>
                    </p:cond>
                    <p:cond evt="onPrev" delay="0">
                      <p:tgtEl>
                        <p:sldTgt/>
                      </p:tgtEl>
                    </p:cond>
                    <p:cond evt="onStopAudio" delay="0">
                      <p:tgtEl>
                        <p:sldTgt/>
                      </p:tgtEl>
                    </p:cond>
                  </p:endCondLst>
                </p:cTn>
                <p:tgtEl>
                  <p:spTgt spid="476165"/>
                </p:tgtEl>
              </p:cMediaNode>
            </p:audio>
          </p:childTnLst>
        </p:cTn>
      </p:par>
    </p:tnLst>
    <p:bldLst>
      <p:bldP spid="476166" grpId="0"/>
      <p:bldP spid="47616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CCFF">
            <a:alpha val="74117"/>
          </a:srgbClr>
        </a:solidFill>
        <a:effectLst/>
      </p:bgPr>
    </p:bg>
    <p:spTree>
      <p:nvGrpSpPr>
        <p:cNvPr id="1" name=""/>
        <p:cNvGrpSpPr/>
        <p:nvPr/>
      </p:nvGrpSpPr>
      <p:grpSpPr>
        <a:xfrm>
          <a:off x="0" y="0"/>
          <a:ext cx="0" cy="0"/>
          <a:chOff x="0" y="0"/>
          <a:chExt cx="0" cy="0"/>
        </a:xfrm>
      </p:grpSpPr>
      <p:sp>
        <p:nvSpPr>
          <p:cNvPr id="25602" name="Line 54"/>
          <p:cNvSpPr>
            <a:spLocks noChangeShapeType="1"/>
          </p:cNvSpPr>
          <p:nvPr/>
        </p:nvSpPr>
        <p:spPr bwMode="auto">
          <a:xfrm flipH="1">
            <a:off x="914400" y="5257800"/>
            <a:ext cx="457200" cy="304800"/>
          </a:xfrm>
          <a:prstGeom prst="line">
            <a:avLst/>
          </a:prstGeom>
          <a:noFill/>
          <a:ln w="76200">
            <a:solidFill>
              <a:srgbClr val="333333"/>
            </a:solidFill>
            <a:round/>
            <a:headEnd/>
            <a:tailEnd/>
          </a:ln>
        </p:spPr>
        <p:txBody>
          <a:bodyPr/>
          <a:lstStyle/>
          <a:p>
            <a:endParaRPr lang="en-US"/>
          </a:p>
        </p:txBody>
      </p:sp>
      <p:sp>
        <p:nvSpPr>
          <p:cNvPr id="238594" name="Rectangle 2"/>
          <p:cNvSpPr>
            <a:spLocks noChangeArrowheads="1"/>
          </p:cNvSpPr>
          <p:nvPr/>
        </p:nvSpPr>
        <p:spPr bwMode="auto">
          <a:xfrm>
            <a:off x="1219200" y="990600"/>
            <a:ext cx="6858000" cy="4800600"/>
          </a:xfrm>
          <a:prstGeom prst="rect">
            <a:avLst/>
          </a:prstGeom>
          <a:solidFill>
            <a:srgbClr val="FFFF99"/>
          </a:solidFill>
          <a:ln w="9525">
            <a:noFill/>
            <a:miter lim="800000"/>
            <a:headEnd/>
            <a:tailEnd/>
          </a:ln>
          <a:effectLst>
            <a:outerShdw dist="236234" dir="18375230" algn="ctr" rotWithShape="0">
              <a:srgbClr val="CC6600"/>
            </a:outerShdw>
          </a:effectLst>
        </p:spPr>
        <p:txBody>
          <a:bodyPr wrap="none" anchor="ctr"/>
          <a:lstStyle/>
          <a:p>
            <a:pPr fontAlgn="auto">
              <a:spcBef>
                <a:spcPts val="0"/>
              </a:spcBef>
              <a:spcAft>
                <a:spcPts val="0"/>
              </a:spcAft>
              <a:defRPr/>
            </a:pPr>
            <a:endParaRPr lang="en-US">
              <a:latin typeface="+mn-lt"/>
              <a:cs typeface="+mn-cs"/>
            </a:endParaRPr>
          </a:p>
        </p:txBody>
      </p:sp>
      <p:sp>
        <p:nvSpPr>
          <p:cNvPr id="238595" name="Rectangle 3"/>
          <p:cNvSpPr>
            <a:spLocks noChangeArrowheads="1"/>
          </p:cNvSpPr>
          <p:nvPr/>
        </p:nvSpPr>
        <p:spPr bwMode="auto">
          <a:xfrm>
            <a:off x="1219200" y="762000"/>
            <a:ext cx="7467600" cy="5060950"/>
          </a:xfrm>
          <a:prstGeom prst="rect">
            <a:avLst/>
          </a:prstGeom>
          <a:solidFill>
            <a:srgbClr val="FFFF99"/>
          </a:solidFill>
          <a:ln w="9525">
            <a:noFill/>
            <a:miter lim="800000"/>
            <a:headEnd/>
            <a:tailEnd/>
          </a:ln>
          <a:effectLst>
            <a:outerShdw dist="192186" dir="16655679" algn="ctr" rotWithShape="0">
              <a:srgbClr val="CC6600"/>
            </a:outerShdw>
          </a:effectLst>
        </p:spPr>
        <p:txBody>
          <a:bodyPr wrap="none" anchor="ctr"/>
          <a:lstStyle/>
          <a:p>
            <a:pPr fontAlgn="auto">
              <a:spcBef>
                <a:spcPts val="0"/>
              </a:spcBef>
              <a:spcAft>
                <a:spcPts val="0"/>
              </a:spcAft>
              <a:defRPr/>
            </a:pPr>
            <a:endParaRPr lang="en-US">
              <a:latin typeface="+mn-lt"/>
              <a:cs typeface="+mn-cs"/>
            </a:endParaRPr>
          </a:p>
        </p:txBody>
      </p:sp>
      <p:sp>
        <p:nvSpPr>
          <p:cNvPr id="25605" name="Line 4"/>
          <p:cNvSpPr>
            <a:spLocks noChangeShapeType="1"/>
          </p:cNvSpPr>
          <p:nvPr/>
        </p:nvSpPr>
        <p:spPr bwMode="auto">
          <a:xfrm>
            <a:off x="1219200" y="2438400"/>
            <a:ext cx="7467600" cy="0"/>
          </a:xfrm>
          <a:prstGeom prst="line">
            <a:avLst/>
          </a:prstGeom>
          <a:noFill/>
          <a:ln w="38100">
            <a:solidFill>
              <a:schemeClr val="tx1"/>
            </a:solidFill>
            <a:round/>
            <a:headEnd/>
            <a:tailEnd/>
          </a:ln>
        </p:spPr>
        <p:txBody>
          <a:bodyPr wrap="none" anchor="ctr"/>
          <a:lstStyle/>
          <a:p>
            <a:endParaRPr lang="en-US"/>
          </a:p>
        </p:txBody>
      </p:sp>
      <p:sp>
        <p:nvSpPr>
          <p:cNvPr id="25606" name="Line 5"/>
          <p:cNvSpPr>
            <a:spLocks noChangeShapeType="1"/>
          </p:cNvSpPr>
          <p:nvPr/>
        </p:nvSpPr>
        <p:spPr bwMode="auto">
          <a:xfrm>
            <a:off x="2476500" y="838200"/>
            <a:ext cx="0" cy="4953000"/>
          </a:xfrm>
          <a:prstGeom prst="line">
            <a:avLst/>
          </a:prstGeom>
          <a:noFill/>
          <a:ln w="38100">
            <a:solidFill>
              <a:schemeClr val="tx1"/>
            </a:solidFill>
            <a:round/>
            <a:headEnd/>
            <a:tailEnd/>
          </a:ln>
        </p:spPr>
        <p:txBody>
          <a:bodyPr wrap="none" anchor="ctr"/>
          <a:lstStyle/>
          <a:p>
            <a:endParaRPr lang="en-US"/>
          </a:p>
        </p:txBody>
      </p:sp>
      <p:sp>
        <p:nvSpPr>
          <p:cNvPr id="25607" name="Line 6"/>
          <p:cNvSpPr>
            <a:spLocks noChangeShapeType="1"/>
          </p:cNvSpPr>
          <p:nvPr/>
        </p:nvSpPr>
        <p:spPr bwMode="auto">
          <a:xfrm>
            <a:off x="3619500" y="838200"/>
            <a:ext cx="0" cy="4953000"/>
          </a:xfrm>
          <a:prstGeom prst="line">
            <a:avLst/>
          </a:prstGeom>
          <a:noFill/>
          <a:ln w="38100">
            <a:solidFill>
              <a:schemeClr val="tx1"/>
            </a:solidFill>
            <a:round/>
            <a:headEnd/>
            <a:tailEnd/>
          </a:ln>
        </p:spPr>
        <p:txBody>
          <a:bodyPr wrap="none" anchor="ctr"/>
          <a:lstStyle/>
          <a:p>
            <a:endParaRPr lang="en-US"/>
          </a:p>
        </p:txBody>
      </p:sp>
      <p:sp>
        <p:nvSpPr>
          <p:cNvPr id="25608" name="Line 7"/>
          <p:cNvSpPr>
            <a:spLocks noChangeShapeType="1"/>
          </p:cNvSpPr>
          <p:nvPr/>
        </p:nvSpPr>
        <p:spPr bwMode="auto">
          <a:xfrm>
            <a:off x="5907088" y="838200"/>
            <a:ext cx="0" cy="4953000"/>
          </a:xfrm>
          <a:prstGeom prst="line">
            <a:avLst/>
          </a:prstGeom>
          <a:noFill/>
          <a:ln w="38100">
            <a:solidFill>
              <a:schemeClr val="tx1"/>
            </a:solidFill>
            <a:round/>
            <a:headEnd/>
            <a:tailEnd/>
          </a:ln>
        </p:spPr>
        <p:txBody>
          <a:bodyPr wrap="none" anchor="ctr"/>
          <a:lstStyle/>
          <a:p>
            <a:endParaRPr lang="en-US"/>
          </a:p>
        </p:txBody>
      </p:sp>
      <p:sp>
        <p:nvSpPr>
          <p:cNvPr id="25609" name="Text Box 8"/>
          <p:cNvSpPr txBox="1">
            <a:spLocks noChangeArrowheads="1"/>
          </p:cNvSpPr>
          <p:nvPr/>
        </p:nvSpPr>
        <p:spPr bwMode="auto">
          <a:xfrm>
            <a:off x="982663" y="5791200"/>
            <a:ext cx="965200" cy="585788"/>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3600" b="1"/>
              <a:t>40</a:t>
            </a:r>
          </a:p>
        </p:txBody>
      </p:sp>
      <p:sp>
        <p:nvSpPr>
          <p:cNvPr id="25610" name="Text Box 9"/>
          <p:cNvSpPr txBox="1">
            <a:spLocks noChangeArrowheads="1"/>
          </p:cNvSpPr>
          <p:nvPr/>
        </p:nvSpPr>
        <p:spPr bwMode="auto">
          <a:xfrm>
            <a:off x="2189163" y="5795963"/>
            <a:ext cx="950912" cy="585787"/>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3600" b="1"/>
              <a:t>50</a:t>
            </a:r>
          </a:p>
        </p:txBody>
      </p:sp>
      <p:sp>
        <p:nvSpPr>
          <p:cNvPr id="25611" name="Line 10"/>
          <p:cNvSpPr>
            <a:spLocks noChangeShapeType="1"/>
          </p:cNvSpPr>
          <p:nvPr/>
        </p:nvSpPr>
        <p:spPr bwMode="auto">
          <a:xfrm>
            <a:off x="4762500" y="838200"/>
            <a:ext cx="0" cy="4953000"/>
          </a:xfrm>
          <a:prstGeom prst="line">
            <a:avLst/>
          </a:prstGeom>
          <a:noFill/>
          <a:ln w="38100">
            <a:solidFill>
              <a:schemeClr val="tx1"/>
            </a:solidFill>
            <a:round/>
            <a:headEnd/>
            <a:tailEnd/>
          </a:ln>
        </p:spPr>
        <p:txBody>
          <a:bodyPr wrap="none" anchor="ctr"/>
          <a:lstStyle/>
          <a:p>
            <a:endParaRPr lang="en-US"/>
          </a:p>
        </p:txBody>
      </p:sp>
      <p:sp>
        <p:nvSpPr>
          <p:cNvPr id="25612" name="Line 11"/>
          <p:cNvSpPr>
            <a:spLocks noChangeShapeType="1"/>
          </p:cNvSpPr>
          <p:nvPr/>
        </p:nvSpPr>
        <p:spPr bwMode="auto">
          <a:xfrm flipV="1">
            <a:off x="1219200" y="3124200"/>
            <a:ext cx="7467600" cy="14288"/>
          </a:xfrm>
          <a:prstGeom prst="line">
            <a:avLst/>
          </a:prstGeom>
          <a:noFill/>
          <a:ln w="38100">
            <a:solidFill>
              <a:schemeClr val="tx1"/>
            </a:solidFill>
            <a:round/>
            <a:headEnd/>
            <a:tailEnd/>
          </a:ln>
        </p:spPr>
        <p:txBody>
          <a:bodyPr wrap="none" anchor="ctr"/>
          <a:lstStyle/>
          <a:p>
            <a:endParaRPr lang="en-US"/>
          </a:p>
        </p:txBody>
      </p:sp>
      <p:sp>
        <p:nvSpPr>
          <p:cNvPr id="25613" name="Line 12"/>
          <p:cNvSpPr>
            <a:spLocks noChangeShapeType="1"/>
          </p:cNvSpPr>
          <p:nvPr/>
        </p:nvSpPr>
        <p:spPr bwMode="auto">
          <a:xfrm>
            <a:off x="3048000" y="838200"/>
            <a:ext cx="0" cy="4953000"/>
          </a:xfrm>
          <a:prstGeom prst="line">
            <a:avLst/>
          </a:prstGeom>
          <a:noFill/>
          <a:ln w="38100">
            <a:solidFill>
              <a:schemeClr val="tx1"/>
            </a:solidFill>
            <a:round/>
            <a:headEnd/>
            <a:tailEnd/>
          </a:ln>
        </p:spPr>
        <p:txBody>
          <a:bodyPr wrap="none" anchor="ctr"/>
          <a:lstStyle/>
          <a:p>
            <a:endParaRPr lang="en-US"/>
          </a:p>
        </p:txBody>
      </p:sp>
      <p:sp>
        <p:nvSpPr>
          <p:cNvPr id="25614" name="Line 13"/>
          <p:cNvSpPr>
            <a:spLocks noChangeShapeType="1"/>
          </p:cNvSpPr>
          <p:nvPr/>
        </p:nvSpPr>
        <p:spPr bwMode="auto">
          <a:xfrm>
            <a:off x="4191000" y="838200"/>
            <a:ext cx="0" cy="4953000"/>
          </a:xfrm>
          <a:prstGeom prst="line">
            <a:avLst/>
          </a:prstGeom>
          <a:noFill/>
          <a:ln w="38100">
            <a:solidFill>
              <a:schemeClr val="tx1"/>
            </a:solidFill>
            <a:round/>
            <a:headEnd/>
            <a:tailEnd/>
          </a:ln>
        </p:spPr>
        <p:txBody>
          <a:bodyPr wrap="none" anchor="ctr"/>
          <a:lstStyle/>
          <a:p>
            <a:endParaRPr lang="en-US"/>
          </a:p>
        </p:txBody>
      </p:sp>
      <p:sp>
        <p:nvSpPr>
          <p:cNvPr id="25615" name="Line 14"/>
          <p:cNvSpPr>
            <a:spLocks noChangeShapeType="1"/>
          </p:cNvSpPr>
          <p:nvPr/>
        </p:nvSpPr>
        <p:spPr bwMode="auto">
          <a:xfrm>
            <a:off x="5335588" y="838200"/>
            <a:ext cx="0" cy="4953000"/>
          </a:xfrm>
          <a:prstGeom prst="line">
            <a:avLst/>
          </a:prstGeom>
          <a:noFill/>
          <a:ln w="38100">
            <a:solidFill>
              <a:schemeClr val="tx1"/>
            </a:solidFill>
            <a:round/>
            <a:headEnd/>
            <a:tailEnd/>
          </a:ln>
        </p:spPr>
        <p:txBody>
          <a:bodyPr wrap="none" anchor="ctr"/>
          <a:lstStyle/>
          <a:p>
            <a:endParaRPr lang="en-US"/>
          </a:p>
        </p:txBody>
      </p:sp>
      <p:sp>
        <p:nvSpPr>
          <p:cNvPr id="25616" name="Line 15"/>
          <p:cNvSpPr>
            <a:spLocks noChangeShapeType="1"/>
          </p:cNvSpPr>
          <p:nvPr/>
        </p:nvSpPr>
        <p:spPr bwMode="auto">
          <a:xfrm>
            <a:off x="7050088" y="838200"/>
            <a:ext cx="0" cy="4953000"/>
          </a:xfrm>
          <a:prstGeom prst="line">
            <a:avLst/>
          </a:prstGeom>
          <a:noFill/>
          <a:ln w="38100">
            <a:solidFill>
              <a:schemeClr val="tx1"/>
            </a:solidFill>
            <a:round/>
            <a:headEnd/>
            <a:tailEnd/>
          </a:ln>
        </p:spPr>
        <p:txBody>
          <a:bodyPr wrap="none" anchor="ctr"/>
          <a:lstStyle/>
          <a:p>
            <a:endParaRPr lang="en-US"/>
          </a:p>
        </p:txBody>
      </p:sp>
      <p:sp>
        <p:nvSpPr>
          <p:cNvPr id="25617" name="Text Box 16"/>
          <p:cNvSpPr txBox="1">
            <a:spLocks noChangeArrowheads="1"/>
          </p:cNvSpPr>
          <p:nvPr/>
        </p:nvSpPr>
        <p:spPr bwMode="auto">
          <a:xfrm>
            <a:off x="3314700" y="5789613"/>
            <a:ext cx="779463" cy="585787"/>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3600" b="1"/>
              <a:t>60</a:t>
            </a:r>
          </a:p>
        </p:txBody>
      </p:sp>
      <p:sp>
        <p:nvSpPr>
          <p:cNvPr id="25618" name="Text Box 17"/>
          <p:cNvSpPr txBox="1">
            <a:spLocks noChangeArrowheads="1"/>
          </p:cNvSpPr>
          <p:nvPr/>
        </p:nvSpPr>
        <p:spPr bwMode="auto">
          <a:xfrm>
            <a:off x="4419600" y="5791200"/>
            <a:ext cx="811213" cy="585788"/>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3600" b="1"/>
              <a:t>70</a:t>
            </a:r>
          </a:p>
        </p:txBody>
      </p:sp>
      <p:sp>
        <p:nvSpPr>
          <p:cNvPr id="25619" name="Line 18"/>
          <p:cNvSpPr>
            <a:spLocks noChangeShapeType="1"/>
          </p:cNvSpPr>
          <p:nvPr/>
        </p:nvSpPr>
        <p:spPr bwMode="auto">
          <a:xfrm>
            <a:off x="1200150" y="5827713"/>
            <a:ext cx="7391400" cy="0"/>
          </a:xfrm>
          <a:prstGeom prst="line">
            <a:avLst/>
          </a:prstGeom>
          <a:noFill/>
          <a:ln w="76200">
            <a:solidFill>
              <a:srgbClr val="FF5050"/>
            </a:solidFill>
            <a:round/>
            <a:headEnd/>
            <a:tailEnd/>
          </a:ln>
        </p:spPr>
        <p:txBody>
          <a:bodyPr wrap="none" anchor="ctr"/>
          <a:lstStyle/>
          <a:p>
            <a:endParaRPr lang="en-US"/>
          </a:p>
        </p:txBody>
      </p:sp>
      <p:sp>
        <p:nvSpPr>
          <p:cNvPr id="25620" name="Text Box 19"/>
          <p:cNvSpPr txBox="1">
            <a:spLocks noChangeArrowheads="1"/>
          </p:cNvSpPr>
          <p:nvPr/>
        </p:nvSpPr>
        <p:spPr bwMode="auto">
          <a:xfrm>
            <a:off x="5486400" y="5791200"/>
            <a:ext cx="990600" cy="585788"/>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3600" b="1"/>
              <a:t>80</a:t>
            </a:r>
          </a:p>
        </p:txBody>
      </p:sp>
      <p:sp>
        <p:nvSpPr>
          <p:cNvPr id="25621" name="Line 20"/>
          <p:cNvSpPr>
            <a:spLocks noChangeShapeType="1"/>
          </p:cNvSpPr>
          <p:nvPr/>
        </p:nvSpPr>
        <p:spPr bwMode="auto">
          <a:xfrm>
            <a:off x="762000" y="1219200"/>
            <a:ext cx="8077200" cy="0"/>
          </a:xfrm>
          <a:prstGeom prst="line">
            <a:avLst/>
          </a:prstGeom>
          <a:noFill/>
          <a:ln w="38100">
            <a:noFill/>
            <a:round/>
            <a:headEnd/>
            <a:tailEnd/>
          </a:ln>
        </p:spPr>
        <p:txBody>
          <a:bodyPr wrap="none" anchor="ctr"/>
          <a:lstStyle/>
          <a:p>
            <a:endParaRPr lang="en-US"/>
          </a:p>
        </p:txBody>
      </p:sp>
      <p:sp>
        <p:nvSpPr>
          <p:cNvPr id="25622" name="Line 21"/>
          <p:cNvSpPr>
            <a:spLocks noChangeShapeType="1"/>
          </p:cNvSpPr>
          <p:nvPr/>
        </p:nvSpPr>
        <p:spPr bwMode="auto">
          <a:xfrm>
            <a:off x="762000" y="2286000"/>
            <a:ext cx="8077200" cy="0"/>
          </a:xfrm>
          <a:prstGeom prst="line">
            <a:avLst/>
          </a:prstGeom>
          <a:noFill/>
          <a:ln w="38100">
            <a:noFill/>
            <a:round/>
            <a:headEnd/>
            <a:tailEnd/>
          </a:ln>
        </p:spPr>
        <p:txBody>
          <a:bodyPr wrap="none" anchor="ctr"/>
          <a:lstStyle/>
          <a:p>
            <a:endParaRPr lang="en-US"/>
          </a:p>
        </p:txBody>
      </p:sp>
      <p:sp>
        <p:nvSpPr>
          <p:cNvPr id="25623" name="Line 22"/>
          <p:cNvSpPr>
            <a:spLocks noChangeShapeType="1"/>
          </p:cNvSpPr>
          <p:nvPr/>
        </p:nvSpPr>
        <p:spPr bwMode="auto">
          <a:xfrm>
            <a:off x="1219200" y="1752600"/>
            <a:ext cx="7543800" cy="0"/>
          </a:xfrm>
          <a:prstGeom prst="line">
            <a:avLst/>
          </a:prstGeom>
          <a:noFill/>
          <a:ln w="38100">
            <a:solidFill>
              <a:schemeClr val="tx1"/>
            </a:solidFill>
            <a:round/>
            <a:headEnd/>
            <a:tailEnd/>
          </a:ln>
        </p:spPr>
        <p:txBody>
          <a:bodyPr wrap="none" anchor="ctr"/>
          <a:lstStyle/>
          <a:p>
            <a:endParaRPr lang="en-US"/>
          </a:p>
        </p:txBody>
      </p:sp>
      <p:sp>
        <p:nvSpPr>
          <p:cNvPr id="25624" name="Line 23"/>
          <p:cNvSpPr>
            <a:spLocks noChangeShapeType="1"/>
          </p:cNvSpPr>
          <p:nvPr/>
        </p:nvSpPr>
        <p:spPr bwMode="auto">
          <a:xfrm>
            <a:off x="762000" y="4876800"/>
            <a:ext cx="8077200" cy="0"/>
          </a:xfrm>
          <a:prstGeom prst="line">
            <a:avLst/>
          </a:prstGeom>
          <a:noFill/>
          <a:ln w="38100">
            <a:noFill/>
            <a:round/>
            <a:headEnd/>
            <a:tailEnd/>
          </a:ln>
        </p:spPr>
        <p:txBody>
          <a:bodyPr wrap="none" anchor="ctr"/>
          <a:lstStyle/>
          <a:p>
            <a:endParaRPr lang="en-US"/>
          </a:p>
        </p:txBody>
      </p:sp>
      <p:sp>
        <p:nvSpPr>
          <p:cNvPr id="25625" name="Line 24"/>
          <p:cNvSpPr>
            <a:spLocks noChangeShapeType="1"/>
          </p:cNvSpPr>
          <p:nvPr/>
        </p:nvSpPr>
        <p:spPr bwMode="auto">
          <a:xfrm>
            <a:off x="1219200" y="4495800"/>
            <a:ext cx="7467600" cy="0"/>
          </a:xfrm>
          <a:prstGeom prst="line">
            <a:avLst/>
          </a:prstGeom>
          <a:noFill/>
          <a:ln w="38100">
            <a:solidFill>
              <a:schemeClr val="tx1"/>
            </a:solidFill>
            <a:round/>
            <a:headEnd/>
            <a:tailEnd/>
          </a:ln>
        </p:spPr>
        <p:txBody>
          <a:bodyPr wrap="none" anchor="ctr"/>
          <a:lstStyle/>
          <a:p>
            <a:endParaRPr lang="en-US"/>
          </a:p>
        </p:txBody>
      </p:sp>
      <p:sp>
        <p:nvSpPr>
          <p:cNvPr id="25626" name="Line 25"/>
          <p:cNvSpPr>
            <a:spLocks noChangeShapeType="1"/>
          </p:cNvSpPr>
          <p:nvPr/>
        </p:nvSpPr>
        <p:spPr bwMode="auto">
          <a:xfrm>
            <a:off x="1905000" y="838200"/>
            <a:ext cx="0" cy="4953000"/>
          </a:xfrm>
          <a:prstGeom prst="line">
            <a:avLst/>
          </a:prstGeom>
          <a:noFill/>
          <a:ln w="38100">
            <a:solidFill>
              <a:schemeClr val="tx1"/>
            </a:solidFill>
            <a:round/>
            <a:headEnd/>
            <a:tailEnd/>
          </a:ln>
        </p:spPr>
        <p:txBody>
          <a:bodyPr wrap="none" anchor="ctr"/>
          <a:lstStyle/>
          <a:p>
            <a:endParaRPr lang="en-US"/>
          </a:p>
        </p:txBody>
      </p:sp>
      <p:sp>
        <p:nvSpPr>
          <p:cNvPr id="25627" name="Line 26"/>
          <p:cNvSpPr>
            <a:spLocks noChangeShapeType="1"/>
          </p:cNvSpPr>
          <p:nvPr/>
        </p:nvSpPr>
        <p:spPr bwMode="auto">
          <a:xfrm>
            <a:off x="6478588" y="838200"/>
            <a:ext cx="0" cy="4953000"/>
          </a:xfrm>
          <a:prstGeom prst="line">
            <a:avLst/>
          </a:prstGeom>
          <a:noFill/>
          <a:ln w="38100">
            <a:solidFill>
              <a:schemeClr val="tx1"/>
            </a:solidFill>
            <a:round/>
            <a:headEnd/>
            <a:tailEnd/>
          </a:ln>
        </p:spPr>
        <p:txBody>
          <a:bodyPr wrap="none" anchor="ctr"/>
          <a:lstStyle/>
          <a:p>
            <a:endParaRPr lang="en-US"/>
          </a:p>
        </p:txBody>
      </p:sp>
      <p:sp>
        <p:nvSpPr>
          <p:cNvPr id="25628" name="Line 27"/>
          <p:cNvSpPr>
            <a:spLocks noChangeShapeType="1"/>
          </p:cNvSpPr>
          <p:nvPr/>
        </p:nvSpPr>
        <p:spPr bwMode="auto">
          <a:xfrm>
            <a:off x="7621588" y="838200"/>
            <a:ext cx="0" cy="4953000"/>
          </a:xfrm>
          <a:prstGeom prst="line">
            <a:avLst/>
          </a:prstGeom>
          <a:noFill/>
          <a:ln w="38100">
            <a:solidFill>
              <a:schemeClr val="tx1"/>
            </a:solidFill>
            <a:round/>
            <a:headEnd/>
            <a:tailEnd/>
          </a:ln>
        </p:spPr>
        <p:txBody>
          <a:bodyPr wrap="none" anchor="ctr"/>
          <a:lstStyle/>
          <a:p>
            <a:endParaRPr lang="en-US"/>
          </a:p>
        </p:txBody>
      </p:sp>
      <p:sp>
        <p:nvSpPr>
          <p:cNvPr id="25629" name="Text Box 28"/>
          <p:cNvSpPr txBox="1">
            <a:spLocks noChangeArrowheads="1"/>
          </p:cNvSpPr>
          <p:nvPr/>
        </p:nvSpPr>
        <p:spPr bwMode="auto">
          <a:xfrm>
            <a:off x="6673850" y="5791200"/>
            <a:ext cx="990600" cy="585788"/>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3600" b="1"/>
              <a:t>90</a:t>
            </a:r>
          </a:p>
        </p:txBody>
      </p:sp>
      <p:sp>
        <p:nvSpPr>
          <p:cNvPr id="25630" name="Text Box 29"/>
          <p:cNvSpPr txBox="1">
            <a:spLocks noChangeArrowheads="1"/>
          </p:cNvSpPr>
          <p:nvPr/>
        </p:nvSpPr>
        <p:spPr bwMode="auto">
          <a:xfrm>
            <a:off x="7772400" y="5791200"/>
            <a:ext cx="990600" cy="585788"/>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3600" b="1"/>
              <a:t>00</a:t>
            </a:r>
          </a:p>
        </p:txBody>
      </p:sp>
      <p:sp>
        <p:nvSpPr>
          <p:cNvPr id="25631" name="Line 30"/>
          <p:cNvSpPr>
            <a:spLocks noChangeShapeType="1"/>
          </p:cNvSpPr>
          <p:nvPr/>
        </p:nvSpPr>
        <p:spPr bwMode="auto">
          <a:xfrm flipH="1">
            <a:off x="8194675" y="847725"/>
            <a:ext cx="0" cy="5019675"/>
          </a:xfrm>
          <a:prstGeom prst="line">
            <a:avLst/>
          </a:prstGeom>
          <a:noFill/>
          <a:ln w="38100">
            <a:solidFill>
              <a:schemeClr val="tx1"/>
            </a:solidFill>
            <a:round/>
            <a:headEnd/>
            <a:tailEnd/>
          </a:ln>
        </p:spPr>
        <p:txBody>
          <a:bodyPr wrap="none" anchor="ctr"/>
          <a:lstStyle/>
          <a:p>
            <a:endParaRPr lang="en-US"/>
          </a:p>
        </p:txBody>
      </p:sp>
      <p:sp>
        <p:nvSpPr>
          <p:cNvPr id="25632" name="Line 31"/>
          <p:cNvSpPr>
            <a:spLocks noChangeShapeType="1"/>
          </p:cNvSpPr>
          <p:nvPr/>
        </p:nvSpPr>
        <p:spPr bwMode="auto">
          <a:xfrm>
            <a:off x="1219200" y="1066800"/>
            <a:ext cx="7467600" cy="0"/>
          </a:xfrm>
          <a:prstGeom prst="line">
            <a:avLst/>
          </a:prstGeom>
          <a:noFill/>
          <a:ln w="38100">
            <a:solidFill>
              <a:schemeClr val="tx1"/>
            </a:solidFill>
            <a:round/>
            <a:headEnd/>
            <a:tailEnd/>
          </a:ln>
        </p:spPr>
        <p:txBody>
          <a:bodyPr wrap="none" anchor="ctr"/>
          <a:lstStyle/>
          <a:p>
            <a:endParaRPr lang="en-US"/>
          </a:p>
        </p:txBody>
      </p:sp>
      <p:sp>
        <p:nvSpPr>
          <p:cNvPr id="25633" name="Line 32"/>
          <p:cNvSpPr>
            <a:spLocks noChangeShapeType="1"/>
          </p:cNvSpPr>
          <p:nvPr/>
        </p:nvSpPr>
        <p:spPr bwMode="auto">
          <a:xfrm>
            <a:off x="1219200" y="3810000"/>
            <a:ext cx="7467600" cy="0"/>
          </a:xfrm>
          <a:prstGeom prst="line">
            <a:avLst/>
          </a:prstGeom>
          <a:noFill/>
          <a:ln w="38100">
            <a:solidFill>
              <a:schemeClr val="tx1"/>
            </a:solidFill>
            <a:round/>
            <a:headEnd/>
            <a:tailEnd/>
          </a:ln>
        </p:spPr>
        <p:txBody>
          <a:bodyPr wrap="none" anchor="ctr"/>
          <a:lstStyle/>
          <a:p>
            <a:endParaRPr lang="en-US"/>
          </a:p>
        </p:txBody>
      </p:sp>
      <p:sp>
        <p:nvSpPr>
          <p:cNvPr id="238625" name="Text Box 33" descr="Papyrus"/>
          <p:cNvSpPr txBox="1">
            <a:spLocks noChangeArrowheads="1"/>
          </p:cNvSpPr>
          <p:nvPr/>
        </p:nvSpPr>
        <p:spPr bwMode="auto">
          <a:xfrm>
            <a:off x="0" y="0"/>
            <a:ext cx="9144000" cy="530225"/>
          </a:xfrm>
          <a:prstGeom prst="rect">
            <a:avLst/>
          </a:prstGeom>
          <a:noFill/>
          <a:ln w="9525">
            <a:noFill/>
            <a:miter lim="800000"/>
            <a:headEnd/>
            <a:tailEnd/>
          </a:ln>
          <a:effectLst/>
        </p:spPr>
        <p:txBody>
          <a:bodyPr>
            <a:spAutoFit/>
          </a:bodyPr>
          <a:lstStyle/>
          <a:p>
            <a:pPr algn="ctr" eaLnBrk="0" fontAlgn="auto" hangingPunct="0">
              <a:lnSpc>
                <a:spcPct val="90000"/>
              </a:lnSpc>
              <a:spcBef>
                <a:spcPct val="50000"/>
              </a:spcBef>
              <a:spcAft>
                <a:spcPts val="0"/>
              </a:spcAft>
              <a:defRPr/>
            </a:pPr>
            <a:r>
              <a:rPr lang="en-US" sz="3200" b="1">
                <a:solidFill>
                  <a:srgbClr val="008000"/>
                </a:solidFill>
                <a:effectLst>
                  <a:outerShdw blurRad="38100" dist="38100" dir="2700000" algn="tl">
                    <a:srgbClr val="000000"/>
                  </a:outerShdw>
                </a:effectLst>
                <a:cs typeface="+mn-cs"/>
              </a:rPr>
              <a:t>T</a:t>
            </a:r>
            <a:r>
              <a:rPr lang="en-US" sz="2800" b="1">
                <a:solidFill>
                  <a:srgbClr val="008000"/>
                </a:solidFill>
                <a:effectLst>
                  <a:outerShdw blurRad="38100" dist="38100" dir="2700000" algn="tl">
                    <a:srgbClr val="000000"/>
                  </a:outerShdw>
                </a:effectLst>
                <a:cs typeface="+mn-cs"/>
              </a:rPr>
              <a:t>he </a:t>
            </a:r>
            <a:r>
              <a:rPr lang="en-US" sz="2800" b="1">
                <a:solidFill>
                  <a:srgbClr val="008000"/>
                </a:solidFill>
                <a:effectLst>
                  <a:outerShdw blurRad="38100" dist="38100" dir="2700000" algn="tl">
                    <a:srgbClr val="000000"/>
                  </a:outerShdw>
                </a:effectLst>
                <a:latin typeface="Maiandra GD" pitchFamily="34" charset="0"/>
                <a:cs typeface="+mn-cs"/>
              </a:rPr>
              <a:t>Velocity of Money</a:t>
            </a:r>
            <a:r>
              <a:rPr lang="en-US" sz="3200" b="1">
                <a:solidFill>
                  <a:srgbClr val="008000"/>
                </a:solidFill>
                <a:effectLst>
                  <a:outerShdw blurRad="38100" dist="38100" dir="2700000" algn="tl">
                    <a:srgbClr val="000000"/>
                  </a:outerShdw>
                </a:effectLst>
                <a:cs typeface="+mn-cs"/>
              </a:rPr>
              <a:t> [GDP/M1</a:t>
            </a:r>
            <a:r>
              <a:rPr lang="en-US" sz="2800" b="1">
                <a:solidFill>
                  <a:srgbClr val="008000"/>
                </a:solidFill>
                <a:effectLst>
                  <a:outerShdw blurRad="38100" dist="38100" dir="2700000" algn="tl">
                    <a:srgbClr val="000000"/>
                  </a:outerShdw>
                </a:effectLst>
                <a:cs typeface="+mn-cs"/>
              </a:rPr>
              <a:t>=</a:t>
            </a:r>
            <a:r>
              <a:rPr lang="en-US" sz="3200" b="1">
                <a:solidFill>
                  <a:srgbClr val="008000"/>
                </a:solidFill>
                <a:effectLst>
                  <a:outerShdw blurRad="38100" dist="38100" dir="2700000" algn="tl">
                    <a:srgbClr val="000000"/>
                  </a:outerShdw>
                </a:effectLst>
                <a:cs typeface="+mn-cs"/>
              </a:rPr>
              <a:t>$14T/$</a:t>
            </a:r>
            <a:r>
              <a:rPr lang="en-US" sz="2800" b="1">
                <a:solidFill>
                  <a:srgbClr val="008000"/>
                </a:solidFill>
                <a:effectLst>
                  <a:outerShdw blurRad="38100" dist="38100" dir="2700000" algn="tl">
                    <a:srgbClr val="000000"/>
                  </a:outerShdw>
                </a:effectLst>
                <a:cs typeface="+mn-cs"/>
              </a:rPr>
              <a:t>1.4T=10</a:t>
            </a:r>
            <a:r>
              <a:rPr lang="en-US" sz="3200" b="1">
                <a:solidFill>
                  <a:srgbClr val="008000"/>
                </a:solidFill>
                <a:effectLst>
                  <a:outerShdw blurRad="38100" dist="38100" dir="2700000" algn="tl">
                    <a:srgbClr val="000000"/>
                  </a:outerShdw>
                </a:effectLst>
                <a:cs typeface="+mn-cs"/>
              </a:rPr>
              <a:t>]</a:t>
            </a:r>
          </a:p>
        </p:txBody>
      </p:sp>
      <p:sp>
        <p:nvSpPr>
          <p:cNvPr id="25635" name="Line 34"/>
          <p:cNvSpPr>
            <a:spLocks noChangeShapeType="1"/>
          </p:cNvSpPr>
          <p:nvPr/>
        </p:nvSpPr>
        <p:spPr bwMode="auto">
          <a:xfrm>
            <a:off x="1219200" y="5181600"/>
            <a:ext cx="7467600" cy="0"/>
          </a:xfrm>
          <a:prstGeom prst="line">
            <a:avLst/>
          </a:prstGeom>
          <a:noFill/>
          <a:ln w="38100">
            <a:solidFill>
              <a:schemeClr val="tx1"/>
            </a:solidFill>
            <a:round/>
            <a:headEnd/>
            <a:tailEnd/>
          </a:ln>
        </p:spPr>
        <p:txBody>
          <a:bodyPr wrap="none" anchor="ctr"/>
          <a:lstStyle/>
          <a:p>
            <a:endParaRPr lang="en-US"/>
          </a:p>
        </p:txBody>
      </p:sp>
      <p:grpSp>
        <p:nvGrpSpPr>
          <p:cNvPr id="25636" name="Group 35"/>
          <p:cNvGrpSpPr>
            <a:grpSpLocks/>
          </p:cNvGrpSpPr>
          <p:nvPr/>
        </p:nvGrpSpPr>
        <p:grpSpPr bwMode="auto">
          <a:xfrm>
            <a:off x="533400" y="685800"/>
            <a:ext cx="381000" cy="4832350"/>
            <a:chOff x="432" y="432"/>
            <a:chExt cx="240" cy="3044"/>
          </a:xfrm>
        </p:grpSpPr>
        <p:sp>
          <p:nvSpPr>
            <p:cNvPr id="25648" name="Text Box 36"/>
            <p:cNvSpPr txBox="1">
              <a:spLocks noChangeArrowheads="1"/>
            </p:cNvSpPr>
            <p:nvPr/>
          </p:nvSpPr>
          <p:spPr bwMode="auto">
            <a:xfrm>
              <a:off x="432" y="3072"/>
              <a:ext cx="192" cy="404"/>
            </a:xfrm>
            <a:prstGeom prst="rect">
              <a:avLst/>
            </a:prstGeom>
            <a:noFill/>
            <a:ln w="9525">
              <a:noFill/>
              <a:miter lim="800000"/>
              <a:headEnd/>
              <a:tailEnd/>
            </a:ln>
          </p:spPr>
          <p:txBody>
            <a:bodyPr>
              <a:spAutoFit/>
            </a:bodyPr>
            <a:lstStyle/>
            <a:p>
              <a:pPr eaLnBrk="0" hangingPunct="0">
                <a:lnSpc>
                  <a:spcPct val="90000"/>
                </a:lnSpc>
                <a:spcBef>
                  <a:spcPct val="50000"/>
                </a:spcBef>
              </a:pPr>
              <a:r>
                <a:rPr lang="en-US" sz="4000" b="1"/>
                <a:t>3</a:t>
              </a:r>
            </a:p>
          </p:txBody>
        </p:sp>
        <p:sp>
          <p:nvSpPr>
            <p:cNvPr id="25649" name="Text Box 37"/>
            <p:cNvSpPr txBox="1">
              <a:spLocks noChangeArrowheads="1"/>
            </p:cNvSpPr>
            <p:nvPr/>
          </p:nvSpPr>
          <p:spPr bwMode="auto">
            <a:xfrm>
              <a:off x="432" y="2640"/>
              <a:ext cx="238" cy="404"/>
            </a:xfrm>
            <a:prstGeom prst="rect">
              <a:avLst/>
            </a:prstGeom>
            <a:noFill/>
            <a:ln w="9525">
              <a:noFill/>
              <a:miter lim="800000"/>
              <a:headEnd/>
              <a:tailEnd/>
            </a:ln>
          </p:spPr>
          <p:txBody>
            <a:bodyPr>
              <a:spAutoFit/>
            </a:bodyPr>
            <a:lstStyle/>
            <a:p>
              <a:pPr eaLnBrk="0" hangingPunct="0">
                <a:lnSpc>
                  <a:spcPct val="90000"/>
                </a:lnSpc>
                <a:spcBef>
                  <a:spcPct val="50000"/>
                </a:spcBef>
              </a:pPr>
              <a:r>
                <a:rPr lang="en-US" sz="4000" b="1"/>
                <a:t>4</a:t>
              </a:r>
            </a:p>
          </p:txBody>
        </p:sp>
        <p:sp>
          <p:nvSpPr>
            <p:cNvPr id="25650" name="Text Box 38"/>
            <p:cNvSpPr txBox="1">
              <a:spLocks noChangeArrowheads="1"/>
            </p:cNvSpPr>
            <p:nvPr/>
          </p:nvSpPr>
          <p:spPr bwMode="auto">
            <a:xfrm>
              <a:off x="432" y="2208"/>
              <a:ext cx="211" cy="404"/>
            </a:xfrm>
            <a:prstGeom prst="rect">
              <a:avLst/>
            </a:prstGeom>
            <a:noFill/>
            <a:ln w="9525">
              <a:noFill/>
              <a:miter lim="800000"/>
              <a:headEnd/>
              <a:tailEnd/>
            </a:ln>
          </p:spPr>
          <p:txBody>
            <a:bodyPr>
              <a:spAutoFit/>
            </a:bodyPr>
            <a:lstStyle/>
            <a:p>
              <a:pPr eaLnBrk="0" hangingPunct="0">
                <a:lnSpc>
                  <a:spcPct val="90000"/>
                </a:lnSpc>
                <a:spcBef>
                  <a:spcPct val="50000"/>
                </a:spcBef>
              </a:pPr>
              <a:r>
                <a:rPr lang="en-US" sz="4000" b="1"/>
                <a:t>5</a:t>
              </a:r>
            </a:p>
          </p:txBody>
        </p:sp>
        <p:sp>
          <p:nvSpPr>
            <p:cNvPr id="25651" name="Text Box 39"/>
            <p:cNvSpPr txBox="1">
              <a:spLocks noChangeArrowheads="1"/>
            </p:cNvSpPr>
            <p:nvPr/>
          </p:nvSpPr>
          <p:spPr bwMode="auto">
            <a:xfrm>
              <a:off x="432" y="1728"/>
              <a:ext cx="240" cy="404"/>
            </a:xfrm>
            <a:prstGeom prst="rect">
              <a:avLst/>
            </a:prstGeom>
            <a:noFill/>
            <a:ln w="9525">
              <a:noFill/>
              <a:miter lim="800000"/>
              <a:headEnd/>
              <a:tailEnd/>
            </a:ln>
          </p:spPr>
          <p:txBody>
            <a:bodyPr>
              <a:spAutoFit/>
            </a:bodyPr>
            <a:lstStyle/>
            <a:p>
              <a:pPr eaLnBrk="0" hangingPunct="0">
                <a:lnSpc>
                  <a:spcPct val="90000"/>
                </a:lnSpc>
                <a:spcBef>
                  <a:spcPct val="50000"/>
                </a:spcBef>
              </a:pPr>
              <a:r>
                <a:rPr lang="en-US" sz="4000" b="1"/>
                <a:t>6</a:t>
              </a:r>
            </a:p>
          </p:txBody>
        </p:sp>
        <p:sp>
          <p:nvSpPr>
            <p:cNvPr id="25652" name="Text Box 40"/>
            <p:cNvSpPr txBox="1">
              <a:spLocks noChangeArrowheads="1"/>
            </p:cNvSpPr>
            <p:nvPr/>
          </p:nvSpPr>
          <p:spPr bwMode="auto">
            <a:xfrm>
              <a:off x="432" y="1296"/>
              <a:ext cx="211" cy="404"/>
            </a:xfrm>
            <a:prstGeom prst="rect">
              <a:avLst/>
            </a:prstGeom>
            <a:noFill/>
            <a:ln w="9525">
              <a:noFill/>
              <a:miter lim="800000"/>
              <a:headEnd/>
              <a:tailEnd/>
            </a:ln>
          </p:spPr>
          <p:txBody>
            <a:bodyPr>
              <a:spAutoFit/>
            </a:bodyPr>
            <a:lstStyle/>
            <a:p>
              <a:pPr eaLnBrk="0" hangingPunct="0">
                <a:lnSpc>
                  <a:spcPct val="90000"/>
                </a:lnSpc>
                <a:spcBef>
                  <a:spcPct val="50000"/>
                </a:spcBef>
              </a:pPr>
              <a:r>
                <a:rPr lang="en-US" sz="4000" b="1"/>
                <a:t>7</a:t>
              </a:r>
            </a:p>
          </p:txBody>
        </p:sp>
        <p:sp>
          <p:nvSpPr>
            <p:cNvPr id="25653" name="Text Box 41"/>
            <p:cNvSpPr txBox="1">
              <a:spLocks noChangeArrowheads="1"/>
            </p:cNvSpPr>
            <p:nvPr/>
          </p:nvSpPr>
          <p:spPr bwMode="auto">
            <a:xfrm>
              <a:off x="432" y="864"/>
              <a:ext cx="232" cy="404"/>
            </a:xfrm>
            <a:prstGeom prst="rect">
              <a:avLst/>
            </a:prstGeom>
            <a:noFill/>
            <a:ln w="9525">
              <a:noFill/>
              <a:miter lim="800000"/>
              <a:headEnd/>
              <a:tailEnd/>
            </a:ln>
          </p:spPr>
          <p:txBody>
            <a:bodyPr>
              <a:spAutoFit/>
            </a:bodyPr>
            <a:lstStyle/>
            <a:p>
              <a:pPr eaLnBrk="0" hangingPunct="0">
                <a:lnSpc>
                  <a:spcPct val="90000"/>
                </a:lnSpc>
                <a:spcBef>
                  <a:spcPct val="50000"/>
                </a:spcBef>
              </a:pPr>
              <a:r>
                <a:rPr lang="en-US" sz="4000" b="1"/>
                <a:t>8</a:t>
              </a:r>
            </a:p>
          </p:txBody>
        </p:sp>
        <p:sp>
          <p:nvSpPr>
            <p:cNvPr id="25654" name="Text Box 42"/>
            <p:cNvSpPr txBox="1">
              <a:spLocks noChangeArrowheads="1"/>
            </p:cNvSpPr>
            <p:nvPr/>
          </p:nvSpPr>
          <p:spPr bwMode="auto">
            <a:xfrm>
              <a:off x="432" y="432"/>
              <a:ext cx="232" cy="404"/>
            </a:xfrm>
            <a:prstGeom prst="rect">
              <a:avLst/>
            </a:prstGeom>
            <a:noFill/>
            <a:ln w="9525">
              <a:noFill/>
              <a:miter lim="800000"/>
              <a:headEnd/>
              <a:tailEnd/>
            </a:ln>
          </p:spPr>
          <p:txBody>
            <a:bodyPr>
              <a:spAutoFit/>
            </a:bodyPr>
            <a:lstStyle/>
            <a:p>
              <a:pPr eaLnBrk="0" hangingPunct="0">
                <a:lnSpc>
                  <a:spcPct val="90000"/>
                </a:lnSpc>
                <a:spcBef>
                  <a:spcPct val="50000"/>
                </a:spcBef>
              </a:pPr>
              <a:r>
                <a:rPr lang="en-US" sz="4000" b="1"/>
                <a:t>9</a:t>
              </a:r>
            </a:p>
          </p:txBody>
        </p:sp>
      </p:grpSp>
      <p:sp>
        <p:nvSpPr>
          <p:cNvPr id="25637" name="Text Box 43" descr="Papyrus"/>
          <p:cNvSpPr txBox="1">
            <a:spLocks noChangeArrowheads="1"/>
          </p:cNvSpPr>
          <p:nvPr/>
        </p:nvSpPr>
        <p:spPr bwMode="auto">
          <a:xfrm>
            <a:off x="4495800" y="6327775"/>
            <a:ext cx="1143000" cy="530225"/>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3200" b="1"/>
              <a:t>Year</a:t>
            </a:r>
          </a:p>
        </p:txBody>
      </p:sp>
      <p:sp>
        <p:nvSpPr>
          <p:cNvPr id="25638" name="Freeform 44"/>
          <p:cNvSpPr>
            <a:spLocks/>
          </p:cNvSpPr>
          <p:nvPr/>
        </p:nvSpPr>
        <p:spPr bwMode="auto">
          <a:xfrm>
            <a:off x="1263650" y="895350"/>
            <a:ext cx="7381875" cy="5105400"/>
          </a:xfrm>
          <a:custGeom>
            <a:avLst/>
            <a:gdLst>
              <a:gd name="T0" fmla="*/ 0 w 4650"/>
              <a:gd name="T1" fmla="*/ 2147483647 h 3216"/>
              <a:gd name="T2" fmla="*/ 2147483647 w 4650"/>
              <a:gd name="T3" fmla="*/ 2147483647 h 3216"/>
              <a:gd name="T4" fmla="*/ 2147483647 w 4650"/>
              <a:gd name="T5" fmla="*/ 2147483647 h 3216"/>
              <a:gd name="T6" fmla="*/ 2147483647 w 4650"/>
              <a:gd name="T7" fmla="*/ 2147483647 h 3216"/>
              <a:gd name="T8" fmla="*/ 2147483647 w 4650"/>
              <a:gd name="T9" fmla="*/ 2147483647 h 3216"/>
              <a:gd name="T10" fmla="*/ 2147483647 w 4650"/>
              <a:gd name="T11" fmla="*/ 2147483647 h 3216"/>
              <a:gd name="T12" fmla="*/ 2147483647 w 4650"/>
              <a:gd name="T13" fmla="*/ 2147483647 h 3216"/>
              <a:gd name="T14" fmla="*/ 2147483647 w 4650"/>
              <a:gd name="T15" fmla="*/ 2147483647 h 3216"/>
              <a:gd name="T16" fmla="*/ 2147483647 w 4650"/>
              <a:gd name="T17" fmla="*/ 2147483647 h 3216"/>
              <a:gd name="T18" fmla="*/ 2147483647 w 4650"/>
              <a:gd name="T19" fmla="*/ 2147483647 h 3216"/>
              <a:gd name="T20" fmla="*/ 2147483647 w 4650"/>
              <a:gd name="T21" fmla="*/ 2147483647 h 3216"/>
              <a:gd name="T22" fmla="*/ 2147483647 w 4650"/>
              <a:gd name="T23" fmla="*/ 2147483647 h 3216"/>
              <a:gd name="T24" fmla="*/ 2147483647 w 4650"/>
              <a:gd name="T25" fmla="*/ 2147483647 h 3216"/>
              <a:gd name="T26" fmla="*/ 2147483647 w 4650"/>
              <a:gd name="T27" fmla="*/ 2147483647 h 3216"/>
              <a:gd name="T28" fmla="*/ 2147483647 w 4650"/>
              <a:gd name="T29" fmla="*/ 2147483647 h 3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50"/>
              <a:gd name="T46" fmla="*/ 0 h 3216"/>
              <a:gd name="T47" fmla="*/ 4650 w 4650"/>
              <a:gd name="T48" fmla="*/ 3216 h 32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50" h="3216">
                <a:moveTo>
                  <a:pt x="0" y="2683"/>
                </a:moveTo>
                <a:cubicBezTo>
                  <a:pt x="77" y="2760"/>
                  <a:pt x="335" y="3070"/>
                  <a:pt x="461" y="3143"/>
                </a:cubicBezTo>
                <a:cubicBezTo>
                  <a:pt x="587" y="3216"/>
                  <a:pt x="646" y="3188"/>
                  <a:pt x="754" y="3122"/>
                </a:cubicBezTo>
                <a:cubicBezTo>
                  <a:pt x="862" y="3056"/>
                  <a:pt x="991" y="2853"/>
                  <a:pt x="1110" y="2745"/>
                </a:cubicBezTo>
                <a:cubicBezTo>
                  <a:pt x="1229" y="2637"/>
                  <a:pt x="1346" y="2571"/>
                  <a:pt x="1466" y="2473"/>
                </a:cubicBezTo>
                <a:cubicBezTo>
                  <a:pt x="1586" y="2375"/>
                  <a:pt x="1712" y="2250"/>
                  <a:pt x="1833" y="2159"/>
                </a:cubicBezTo>
                <a:cubicBezTo>
                  <a:pt x="1954" y="2068"/>
                  <a:pt x="2069" y="2025"/>
                  <a:pt x="2189" y="1929"/>
                </a:cubicBezTo>
                <a:cubicBezTo>
                  <a:pt x="2309" y="1833"/>
                  <a:pt x="2433" y="1730"/>
                  <a:pt x="2555" y="1583"/>
                </a:cubicBezTo>
                <a:cubicBezTo>
                  <a:pt x="2677" y="1436"/>
                  <a:pt x="2800" y="1094"/>
                  <a:pt x="2922" y="1049"/>
                </a:cubicBezTo>
                <a:cubicBezTo>
                  <a:pt x="3044" y="1004"/>
                  <a:pt x="3168" y="1311"/>
                  <a:pt x="3288" y="1311"/>
                </a:cubicBezTo>
                <a:cubicBezTo>
                  <a:pt x="3408" y="1311"/>
                  <a:pt x="3558" y="1049"/>
                  <a:pt x="3644" y="1049"/>
                </a:cubicBezTo>
                <a:cubicBezTo>
                  <a:pt x="3730" y="1049"/>
                  <a:pt x="3744" y="1311"/>
                  <a:pt x="3802" y="1311"/>
                </a:cubicBezTo>
                <a:cubicBezTo>
                  <a:pt x="3860" y="1311"/>
                  <a:pt x="3896" y="1241"/>
                  <a:pt x="3990" y="1049"/>
                </a:cubicBezTo>
                <a:cubicBezTo>
                  <a:pt x="4084" y="857"/>
                  <a:pt x="4257" y="318"/>
                  <a:pt x="4367" y="159"/>
                </a:cubicBezTo>
                <a:cubicBezTo>
                  <a:pt x="4477" y="0"/>
                  <a:pt x="4591" y="109"/>
                  <a:pt x="4650" y="96"/>
                </a:cubicBezTo>
              </a:path>
            </a:pathLst>
          </a:custGeom>
          <a:noFill/>
          <a:ln w="127000">
            <a:solidFill>
              <a:srgbClr val="FF5050"/>
            </a:solidFill>
            <a:round/>
            <a:headEnd/>
            <a:tailEnd/>
          </a:ln>
        </p:spPr>
        <p:txBody>
          <a:bodyPr wrap="none" anchor="ctr"/>
          <a:lstStyle/>
          <a:p>
            <a:endParaRPr lang="en-US"/>
          </a:p>
        </p:txBody>
      </p:sp>
      <p:sp>
        <p:nvSpPr>
          <p:cNvPr id="25639" name="Line 45"/>
          <p:cNvSpPr>
            <a:spLocks noChangeShapeType="1"/>
          </p:cNvSpPr>
          <p:nvPr/>
        </p:nvSpPr>
        <p:spPr bwMode="auto">
          <a:xfrm>
            <a:off x="1219200" y="609600"/>
            <a:ext cx="0" cy="4724400"/>
          </a:xfrm>
          <a:prstGeom prst="line">
            <a:avLst/>
          </a:prstGeom>
          <a:noFill/>
          <a:ln w="76200">
            <a:solidFill>
              <a:srgbClr val="FF5050"/>
            </a:solidFill>
            <a:round/>
            <a:headEnd/>
            <a:tailEnd/>
          </a:ln>
        </p:spPr>
        <p:txBody>
          <a:bodyPr wrap="none" anchor="ctr"/>
          <a:lstStyle/>
          <a:p>
            <a:endParaRPr lang="en-US"/>
          </a:p>
        </p:txBody>
      </p:sp>
      <p:sp>
        <p:nvSpPr>
          <p:cNvPr id="25640" name="Text Box 53" descr="Papyrus"/>
          <p:cNvSpPr txBox="1">
            <a:spLocks noChangeArrowheads="1"/>
          </p:cNvSpPr>
          <p:nvPr/>
        </p:nvSpPr>
        <p:spPr bwMode="auto">
          <a:xfrm rot="16110949" flipH="1">
            <a:off x="-687387" y="2219325"/>
            <a:ext cx="1905000" cy="536575"/>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3200" b="1"/>
              <a:t>GDP/M1</a:t>
            </a:r>
          </a:p>
        </p:txBody>
      </p:sp>
      <p:sp>
        <p:nvSpPr>
          <p:cNvPr id="25641" name="Line 56"/>
          <p:cNvSpPr>
            <a:spLocks noChangeShapeType="1"/>
          </p:cNvSpPr>
          <p:nvPr/>
        </p:nvSpPr>
        <p:spPr bwMode="auto">
          <a:xfrm flipV="1">
            <a:off x="1219200" y="5638800"/>
            <a:ext cx="0" cy="228600"/>
          </a:xfrm>
          <a:prstGeom prst="line">
            <a:avLst/>
          </a:prstGeom>
          <a:noFill/>
          <a:ln w="76200">
            <a:solidFill>
              <a:srgbClr val="FF5050"/>
            </a:solidFill>
            <a:round/>
            <a:headEnd/>
            <a:tailEnd/>
          </a:ln>
        </p:spPr>
        <p:txBody>
          <a:bodyPr/>
          <a:lstStyle/>
          <a:p>
            <a:endParaRPr lang="en-US"/>
          </a:p>
        </p:txBody>
      </p:sp>
      <p:pic>
        <p:nvPicPr>
          <p:cNvPr id="25642" name="Picture 57" descr="gymnast"/>
          <p:cNvPicPr>
            <a:picLocks noChangeAspect="1" noChangeArrowheads="1" noCrop="1"/>
          </p:cNvPicPr>
          <p:nvPr/>
        </p:nvPicPr>
        <p:blipFill>
          <a:blip r:embed="rId4"/>
          <a:srcRect/>
          <a:stretch>
            <a:fillRect/>
          </a:stretch>
        </p:blipFill>
        <p:spPr bwMode="auto">
          <a:xfrm>
            <a:off x="5710238" y="514350"/>
            <a:ext cx="1938337" cy="2066925"/>
          </a:xfrm>
          <a:prstGeom prst="rect">
            <a:avLst/>
          </a:prstGeom>
          <a:noFill/>
          <a:ln w="9525">
            <a:noFill/>
            <a:miter lim="800000"/>
            <a:headEnd/>
            <a:tailEnd/>
          </a:ln>
        </p:spPr>
      </p:pic>
      <p:pic>
        <p:nvPicPr>
          <p:cNvPr id="25643" name="Picture 58" descr="money wife taking"/>
          <p:cNvPicPr>
            <a:picLocks noChangeAspect="1" noChangeArrowheads="1" noCrop="1"/>
          </p:cNvPicPr>
          <p:nvPr/>
        </p:nvPicPr>
        <p:blipFill>
          <a:blip r:embed="rId5">
            <a:clrChange>
              <a:clrFrom>
                <a:srgbClr val="FFFFFF"/>
              </a:clrFrom>
              <a:clrTo>
                <a:srgbClr val="FFFFFF">
                  <a:alpha val="0"/>
                </a:srgbClr>
              </a:clrTo>
            </a:clrChange>
          </a:blip>
          <a:srcRect/>
          <a:stretch>
            <a:fillRect/>
          </a:stretch>
        </p:blipFill>
        <p:spPr bwMode="auto">
          <a:xfrm>
            <a:off x="1363663" y="1055688"/>
            <a:ext cx="3463925" cy="2627312"/>
          </a:xfrm>
          <a:prstGeom prst="rect">
            <a:avLst/>
          </a:prstGeom>
          <a:noFill/>
          <a:ln w="9525">
            <a:noFill/>
            <a:miter lim="800000"/>
            <a:headEnd/>
            <a:tailEnd/>
          </a:ln>
        </p:spPr>
      </p:pic>
      <p:sp>
        <p:nvSpPr>
          <p:cNvPr id="25644" name="Line 55"/>
          <p:cNvSpPr>
            <a:spLocks noChangeShapeType="1"/>
          </p:cNvSpPr>
          <p:nvPr/>
        </p:nvSpPr>
        <p:spPr bwMode="auto">
          <a:xfrm flipH="1">
            <a:off x="990600" y="5486400"/>
            <a:ext cx="457200" cy="304800"/>
          </a:xfrm>
          <a:prstGeom prst="line">
            <a:avLst/>
          </a:prstGeom>
          <a:noFill/>
          <a:ln w="76200">
            <a:solidFill>
              <a:srgbClr val="333333"/>
            </a:solidFill>
            <a:round/>
            <a:headEnd/>
            <a:tailEnd/>
          </a:ln>
        </p:spPr>
        <p:txBody>
          <a:bodyPr/>
          <a:lstStyle/>
          <a:p>
            <a:endParaRPr lang="en-US"/>
          </a:p>
        </p:txBody>
      </p:sp>
      <p:pic>
        <p:nvPicPr>
          <p:cNvPr id="238662" name="BOIN2166.wav">
            <a:hlinkClick r:id="" action="ppaction://media"/>
          </p:cNvPr>
          <p:cNvPicPr>
            <a:picLocks noRot="1" noChangeAspect="1" noChangeArrowheads="1"/>
          </p:cNvPicPr>
          <p:nvPr>
            <a:wavAudioFile r:embed="rId1" name="BOING1 good.wav"/>
          </p:nvPr>
        </p:nvPicPr>
        <p:blipFill>
          <a:blip r:embed="rId6"/>
          <a:srcRect/>
          <a:stretch>
            <a:fillRect/>
          </a:stretch>
        </p:blipFill>
        <p:spPr bwMode="auto">
          <a:xfrm>
            <a:off x="0" y="6553200"/>
            <a:ext cx="304800" cy="304800"/>
          </a:xfrm>
          <a:prstGeom prst="rect">
            <a:avLst/>
          </a:prstGeom>
          <a:noFill/>
          <a:ln w="9525">
            <a:noFill/>
            <a:miter lim="800000"/>
            <a:headEnd/>
            <a:tailEnd/>
          </a:ln>
        </p:spPr>
      </p:pic>
      <p:pic>
        <p:nvPicPr>
          <p:cNvPr id="238663" name="BOIN2167.wav">
            <a:hlinkClick r:id="" action="ppaction://media"/>
          </p:cNvPr>
          <p:cNvPicPr>
            <a:picLocks noGrp="1" noRot="1" noChangeAspect="1" noChangeArrowheads="1"/>
          </p:cNvPicPr>
          <p:nvPr>
            <p:ph sz="half" idx="1"/>
            <a:wavAudioFile r:embed="rId1" name="BOING1 good.wav"/>
          </p:nvPr>
        </p:nvPicPr>
        <p:blipFill>
          <a:blip r:embed="rId6"/>
          <a:srcRect/>
          <a:stretch>
            <a:fillRect/>
          </a:stretch>
        </p:blipFill>
        <p:spPr>
          <a:xfrm>
            <a:off x="338138" y="6553200"/>
            <a:ext cx="304800" cy="304800"/>
          </a:xfrm>
        </p:spPr>
      </p:pic>
      <p:pic>
        <p:nvPicPr>
          <p:cNvPr id="238665" name="BOIN2168.wav">
            <a:hlinkClick r:id="" action="ppaction://media"/>
          </p:cNvPr>
          <p:cNvPicPr>
            <a:picLocks noGrp="1" noRot="1" noChangeAspect="1" noChangeArrowheads="1"/>
          </p:cNvPicPr>
          <p:nvPr>
            <p:ph sz="half" idx="2"/>
            <a:wavAudioFile r:embed="rId1" name="BOING1 good.wav"/>
          </p:nvPr>
        </p:nvPicPr>
        <p:blipFill>
          <a:blip r:embed="rId6"/>
          <a:srcRect/>
          <a:stretch>
            <a:fillRect/>
          </a:stretch>
        </p:blipFill>
        <p:spPr>
          <a:xfrm>
            <a:off x="688975" y="6553200"/>
            <a:ext cx="304800" cy="304800"/>
          </a:xfr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87" fill="hold"/>
                                        <p:tgtEl>
                                          <p:spTgt spid="238662"/>
                                        </p:tgtEl>
                                      </p:cBhvr>
                                    </p:cmd>
                                  </p:childTnLst>
                                </p:cTn>
                              </p:par>
                            </p:childTnLst>
                          </p:cTn>
                        </p:par>
                        <p:par>
                          <p:cTn id="7" fill="hold" nodeType="afterGroup">
                            <p:stCondLst>
                              <p:cond delay="587"/>
                            </p:stCondLst>
                            <p:childTnLst>
                              <p:par>
                                <p:cTn id="8" presetID="1" presetClass="mediacall" presetSubtype="0" fill="hold" nodeType="afterEffect">
                                  <p:stCondLst>
                                    <p:cond delay="0"/>
                                  </p:stCondLst>
                                  <p:childTnLst>
                                    <p:cmd type="call" cmd="playFrom(0.0)">
                                      <p:cBhvr>
                                        <p:cTn id="9" dur="587" fill="hold"/>
                                        <p:tgtEl>
                                          <p:spTgt spid="238663"/>
                                        </p:tgtEl>
                                      </p:cBhvr>
                                    </p:cmd>
                                  </p:childTnLst>
                                </p:cTn>
                              </p:par>
                            </p:childTnLst>
                          </p:cTn>
                        </p:par>
                        <p:par>
                          <p:cTn id="10" fill="hold" nodeType="afterGroup">
                            <p:stCondLst>
                              <p:cond delay="1174"/>
                            </p:stCondLst>
                            <p:childTnLst>
                              <p:par>
                                <p:cTn id="11" presetID="1" presetClass="mediacall" presetSubtype="0" fill="hold" nodeType="afterEffect">
                                  <p:stCondLst>
                                    <p:cond delay="0"/>
                                  </p:stCondLst>
                                  <p:childTnLst>
                                    <p:cmd type="call" cmd="playFrom(0.0)">
                                      <p:cBhvr>
                                        <p:cTn id="12" dur="587" fill="hold"/>
                                        <p:tgtEl>
                                          <p:spTgt spid="2386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238662"/>
                </p:tgtEl>
              </p:cMediaNode>
            </p:audio>
            <p:audio>
              <p:cMediaNode showWhenStopped="0">
                <p:cTn id="14" fill="hold" display="0">
                  <p:stCondLst>
                    <p:cond delay="indefinite"/>
                  </p:stCondLst>
                  <p:endCondLst>
                    <p:cond evt="onNext" delay="0">
                      <p:tgtEl>
                        <p:sldTgt/>
                      </p:tgtEl>
                    </p:cond>
                    <p:cond evt="onPrev" delay="0">
                      <p:tgtEl>
                        <p:sldTgt/>
                      </p:tgtEl>
                    </p:cond>
                    <p:cond evt="onStopAudio" delay="0">
                      <p:tgtEl>
                        <p:sldTgt/>
                      </p:tgtEl>
                    </p:cond>
                  </p:endCondLst>
                </p:cTn>
                <p:tgtEl>
                  <p:spTgt spid="238663"/>
                </p:tgtEl>
              </p:cMediaNode>
            </p:audio>
            <p:audio>
              <p:cMediaNode showWhenStopped="0">
                <p:cTn id="15" fill="hold" display="0">
                  <p:stCondLst>
                    <p:cond delay="indefinite"/>
                  </p:stCondLst>
                  <p:endCondLst>
                    <p:cond evt="onNext" delay="0">
                      <p:tgtEl>
                        <p:sldTgt/>
                      </p:tgtEl>
                    </p:cond>
                    <p:cond evt="onPrev" delay="0">
                      <p:tgtEl>
                        <p:sldTgt/>
                      </p:tgtEl>
                    </p:cond>
                    <p:cond evt="onStopAudio" delay="0">
                      <p:tgtEl>
                        <p:sldTgt/>
                      </p:tgtEl>
                    </p:cond>
                  </p:endCondLst>
                </p:cTn>
                <p:tgtEl>
                  <p:spTgt spid="23866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6" descr="Inverse &amp; direct"/>
          <p:cNvPicPr>
            <a:picLocks noChangeAspect="1" noChangeArrowheads="1"/>
          </p:cNvPicPr>
          <p:nvPr/>
        </p:nvPicPr>
        <p:blipFill>
          <a:blip r:embed="rId3"/>
          <a:srcRect/>
          <a:stretch>
            <a:fillRect/>
          </a:stretch>
        </p:blipFill>
        <p:spPr bwMode="auto">
          <a:xfrm>
            <a:off x="0" y="546100"/>
            <a:ext cx="9144000" cy="6311900"/>
          </a:xfrm>
          <a:prstGeom prst="rect">
            <a:avLst/>
          </a:prstGeom>
          <a:noFill/>
          <a:ln w="9525">
            <a:noFill/>
            <a:miter lim="800000"/>
            <a:headEnd/>
            <a:tailEnd/>
          </a:ln>
        </p:spPr>
      </p:pic>
      <p:sp>
        <p:nvSpPr>
          <p:cNvPr id="155654" name="Line 6"/>
          <p:cNvSpPr>
            <a:spLocks noChangeShapeType="1"/>
          </p:cNvSpPr>
          <p:nvPr/>
        </p:nvSpPr>
        <p:spPr bwMode="auto">
          <a:xfrm flipV="1">
            <a:off x="3352800" y="1831975"/>
            <a:ext cx="1588" cy="931863"/>
          </a:xfrm>
          <a:prstGeom prst="line">
            <a:avLst/>
          </a:prstGeom>
          <a:noFill/>
          <a:ln w="76200">
            <a:solidFill>
              <a:srgbClr val="0000FF"/>
            </a:solidFill>
            <a:round/>
            <a:headEnd/>
            <a:tailEnd/>
          </a:ln>
        </p:spPr>
        <p:txBody>
          <a:bodyPr/>
          <a:lstStyle/>
          <a:p>
            <a:endParaRPr lang="en-US"/>
          </a:p>
        </p:txBody>
      </p:sp>
      <p:sp>
        <p:nvSpPr>
          <p:cNvPr id="155656" name="Rectangle 8"/>
          <p:cNvSpPr>
            <a:spLocks noChangeArrowheads="1"/>
          </p:cNvSpPr>
          <p:nvPr/>
        </p:nvSpPr>
        <p:spPr bwMode="auto">
          <a:xfrm>
            <a:off x="609600" y="1949450"/>
            <a:ext cx="284163" cy="203200"/>
          </a:xfrm>
          <a:prstGeom prst="rect">
            <a:avLst/>
          </a:prstGeom>
          <a:solidFill>
            <a:schemeClr val="bg1"/>
          </a:solidFill>
          <a:ln w="9525">
            <a:noFill/>
            <a:miter lim="800000"/>
            <a:headEnd/>
            <a:tailEnd/>
          </a:ln>
          <a:effectLst/>
        </p:spPr>
        <p:txBody>
          <a:bodyPr wrap="none" anchor="ctr"/>
          <a:lstStyle/>
          <a:p>
            <a:pPr algn="ctr" fontAlgn="auto">
              <a:spcBef>
                <a:spcPts val="0"/>
              </a:spcBef>
              <a:spcAft>
                <a:spcPts val="0"/>
              </a:spcAft>
              <a:defRPr/>
            </a:pPr>
            <a:r>
              <a:rPr lang="en-US" b="1" dirty="0">
                <a:solidFill>
                  <a:srgbClr val="006600"/>
                </a:solidFill>
                <a:effectLst>
                  <a:outerShdw blurRad="38100" dist="38100" dir="2700000" algn="tl">
                    <a:srgbClr val="C0C0C0"/>
                  </a:outerShdw>
                </a:effectLst>
                <a:cs typeface="+mn-cs"/>
              </a:rPr>
              <a:t>V</a:t>
            </a:r>
          </a:p>
        </p:txBody>
      </p:sp>
      <p:sp>
        <p:nvSpPr>
          <p:cNvPr id="155657" name="Rectangle 9"/>
          <p:cNvSpPr>
            <a:spLocks noChangeArrowheads="1"/>
          </p:cNvSpPr>
          <p:nvPr/>
        </p:nvSpPr>
        <p:spPr bwMode="auto">
          <a:xfrm>
            <a:off x="2232025" y="1806575"/>
            <a:ext cx="487363" cy="263525"/>
          </a:xfrm>
          <a:prstGeom prst="rect">
            <a:avLst/>
          </a:prstGeom>
          <a:solidFill>
            <a:schemeClr val="bg1"/>
          </a:solidFill>
          <a:ln w="19050">
            <a:noFill/>
            <a:miter lim="800000"/>
            <a:headEnd/>
            <a:tailEnd/>
          </a:ln>
          <a:effectLst/>
        </p:spPr>
        <p:txBody>
          <a:bodyPr wrap="none" anchor="ctr"/>
          <a:lstStyle/>
          <a:p>
            <a:pPr algn="ctr" fontAlgn="auto">
              <a:spcBef>
                <a:spcPts val="0"/>
              </a:spcBef>
              <a:spcAft>
                <a:spcPts val="0"/>
              </a:spcAft>
              <a:defRPr/>
            </a:pPr>
            <a:r>
              <a:rPr lang="en-US" sz="2000" b="1" i="1">
                <a:solidFill>
                  <a:srgbClr val="006600"/>
                </a:solidFill>
                <a:effectLst>
                  <a:outerShdw blurRad="38100" dist="38100" dir="2700000" algn="tl">
                    <a:srgbClr val="C0C0C0"/>
                  </a:outerShdw>
                </a:effectLst>
                <a:cs typeface="+mn-cs"/>
              </a:rPr>
              <a:t>9</a:t>
            </a:r>
            <a:r>
              <a:rPr lang="en-US" sz="1600" b="1" i="1">
                <a:solidFill>
                  <a:srgbClr val="006600"/>
                </a:solidFill>
                <a:effectLst>
                  <a:outerShdw blurRad="38100" dist="38100" dir="2700000" algn="tl">
                    <a:srgbClr val="C0C0C0"/>
                  </a:outerShdw>
                </a:effectLst>
                <a:cs typeface="+mn-cs"/>
              </a:rPr>
              <a:t>%</a:t>
            </a:r>
          </a:p>
        </p:txBody>
      </p:sp>
      <p:sp>
        <p:nvSpPr>
          <p:cNvPr id="155658" name="Rectangle 10"/>
          <p:cNvSpPr>
            <a:spLocks noChangeArrowheads="1"/>
          </p:cNvSpPr>
          <p:nvPr/>
        </p:nvSpPr>
        <p:spPr bwMode="auto">
          <a:xfrm>
            <a:off x="771525" y="5222875"/>
            <a:ext cx="184150" cy="203200"/>
          </a:xfrm>
          <a:prstGeom prst="rect">
            <a:avLst/>
          </a:prstGeom>
          <a:solidFill>
            <a:schemeClr val="bg1"/>
          </a:solidFill>
          <a:ln w="19050">
            <a:noFill/>
            <a:miter lim="800000"/>
            <a:headEnd/>
            <a:tailEnd/>
          </a:ln>
          <a:effectLst/>
        </p:spPr>
        <p:txBody>
          <a:bodyPr wrap="none" anchor="ctr"/>
          <a:lstStyle/>
          <a:p>
            <a:pPr algn="ctr" fontAlgn="auto">
              <a:spcBef>
                <a:spcPts val="0"/>
              </a:spcBef>
              <a:spcAft>
                <a:spcPts val="0"/>
              </a:spcAft>
              <a:defRPr/>
            </a:pPr>
            <a:r>
              <a:rPr lang="en-US" sz="2000" b="1" dirty="0">
                <a:solidFill>
                  <a:srgbClr val="FF0000"/>
                </a:solidFill>
                <a:effectLst>
                  <a:outerShdw blurRad="38100" dist="38100" dir="2700000" algn="tl">
                    <a:srgbClr val="C0C0C0"/>
                  </a:outerShdw>
                </a:effectLst>
                <a:cs typeface="+mn-cs"/>
              </a:rPr>
              <a:t>V</a:t>
            </a:r>
          </a:p>
        </p:txBody>
      </p:sp>
      <p:sp>
        <p:nvSpPr>
          <p:cNvPr id="155659" name="Rectangle 11"/>
          <p:cNvSpPr>
            <a:spLocks noChangeArrowheads="1"/>
          </p:cNvSpPr>
          <p:nvPr/>
        </p:nvSpPr>
        <p:spPr bwMode="auto">
          <a:xfrm>
            <a:off x="2451100" y="4868863"/>
            <a:ext cx="495300" cy="252412"/>
          </a:xfrm>
          <a:prstGeom prst="rect">
            <a:avLst/>
          </a:prstGeom>
          <a:solidFill>
            <a:schemeClr val="bg1"/>
          </a:solidFill>
          <a:ln w="19050">
            <a:noFill/>
            <a:miter lim="800000"/>
            <a:headEnd/>
            <a:tailEnd/>
          </a:ln>
        </p:spPr>
        <p:txBody>
          <a:bodyPr wrap="none" anchor="ctr"/>
          <a:lstStyle/>
          <a:p>
            <a:pPr algn="ctr"/>
            <a:r>
              <a:rPr lang="en-US" sz="1600" b="1">
                <a:solidFill>
                  <a:srgbClr val="FF0000"/>
                </a:solidFill>
              </a:rPr>
              <a:t>4%</a:t>
            </a:r>
          </a:p>
        </p:txBody>
      </p:sp>
      <p:sp>
        <p:nvSpPr>
          <p:cNvPr id="155660" name="Line 12"/>
          <p:cNvSpPr>
            <a:spLocks noChangeShapeType="1"/>
          </p:cNvSpPr>
          <p:nvPr/>
        </p:nvSpPr>
        <p:spPr bwMode="auto">
          <a:xfrm flipV="1">
            <a:off x="4165600" y="4449763"/>
            <a:ext cx="0" cy="995362"/>
          </a:xfrm>
          <a:prstGeom prst="line">
            <a:avLst/>
          </a:prstGeom>
          <a:noFill/>
          <a:ln w="76200">
            <a:solidFill>
              <a:srgbClr val="0000FF"/>
            </a:solidFill>
            <a:round/>
            <a:headEnd/>
            <a:tailEnd/>
          </a:ln>
        </p:spPr>
        <p:txBody>
          <a:bodyPr/>
          <a:lstStyle/>
          <a:p>
            <a:endParaRPr lang="en-US"/>
          </a:p>
        </p:txBody>
      </p:sp>
      <p:sp>
        <p:nvSpPr>
          <p:cNvPr id="155662" name="Line 14"/>
          <p:cNvSpPr>
            <a:spLocks noChangeShapeType="1"/>
          </p:cNvSpPr>
          <p:nvPr/>
        </p:nvSpPr>
        <p:spPr bwMode="auto">
          <a:xfrm>
            <a:off x="1643063" y="1928813"/>
            <a:ext cx="550862" cy="530225"/>
          </a:xfrm>
          <a:prstGeom prst="line">
            <a:avLst/>
          </a:prstGeom>
          <a:noFill/>
          <a:ln w="76200">
            <a:solidFill>
              <a:srgbClr val="006600"/>
            </a:solidFill>
            <a:round/>
            <a:headEnd/>
            <a:tailEnd/>
          </a:ln>
        </p:spPr>
        <p:txBody>
          <a:bodyPr/>
          <a:lstStyle/>
          <a:p>
            <a:endParaRPr lang="en-US"/>
          </a:p>
        </p:txBody>
      </p:sp>
      <p:sp>
        <p:nvSpPr>
          <p:cNvPr id="155663" name="Line 15"/>
          <p:cNvSpPr>
            <a:spLocks noChangeShapeType="1"/>
          </p:cNvSpPr>
          <p:nvPr/>
        </p:nvSpPr>
        <p:spPr bwMode="auto">
          <a:xfrm>
            <a:off x="993775" y="4957763"/>
            <a:ext cx="511175" cy="488950"/>
          </a:xfrm>
          <a:prstGeom prst="line">
            <a:avLst/>
          </a:prstGeom>
          <a:noFill/>
          <a:ln w="76200">
            <a:solidFill>
              <a:srgbClr val="FF0000"/>
            </a:solidFill>
            <a:round/>
            <a:headEnd/>
            <a:tailEnd/>
          </a:ln>
        </p:spPr>
        <p:txBody>
          <a:bodyPr/>
          <a:lstStyle/>
          <a:p>
            <a:endParaRPr lang="en-US"/>
          </a:p>
        </p:txBody>
      </p:sp>
      <p:sp>
        <p:nvSpPr>
          <p:cNvPr id="26635" name="Rectangle 17"/>
          <p:cNvSpPr>
            <a:spLocks noChangeArrowheads="1"/>
          </p:cNvSpPr>
          <p:nvPr/>
        </p:nvSpPr>
        <p:spPr bwMode="auto">
          <a:xfrm>
            <a:off x="6929438" y="1004888"/>
            <a:ext cx="1808162" cy="2055812"/>
          </a:xfrm>
          <a:prstGeom prst="rect">
            <a:avLst/>
          </a:prstGeom>
          <a:solidFill>
            <a:schemeClr val="bg1"/>
          </a:solidFill>
          <a:ln w="76200">
            <a:noFill/>
            <a:miter lim="800000"/>
            <a:headEnd/>
            <a:tailEnd/>
          </a:ln>
        </p:spPr>
        <p:txBody>
          <a:bodyPr wrap="none" anchor="ctr"/>
          <a:lstStyle/>
          <a:p>
            <a:endParaRPr lang="en-US">
              <a:latin typeface="Calibri" pitchFamily="34" charset="0"/>
            </a:endParaRPr>
          </a:p>
        </p:txBody>
      </p:sp>
      <p:pic>
        <p:nvPicPr>
          <p:cNvPr id="155667" name="Picture 19" descr="1 aaaaa bullet"/>
          <p:cNvPicPr>
            <a:picLocks noChangeAspect="1" noChangeArrowheads="1" noCrop="1"/>
          </p:cNvPicPr>
          <p:nvPr/>
        </p:nvPicPr>
        <p:blipFill>
          <a:blip r:embed="rId4"/>
          <a:srcRect/>
          <a:stretch>
            <a:fillRect/>
          </a:stretch>
        </p:blipFill>
        <p:spPr bwMode="auto">
          <a:xfrm>
            <a:off x="1757363" y="2074863"/>
            <a:ext cx="304800" cy="228600"/>
          </a:xfrm>
          <a:prstGeom prst="rect">
            <a:avLst/>
          </a:prstGeom>
          <a:noFill/>
          <a:ln w="9525">
            <a:noFill/>
            <a:miter lim="800000"/>
            <a:headEnd/>
            <a:tailEnd/>
          </a:ln>
        </p:spPr>
      </p:pic>
      <p:pic>
        <p:nvPicPr>
          <p:cNvPr id="155669" name="Picture 21" descr="1 aaa ball red"/>
          <p:cNvPicPr>
            <a:picLocks noChangeAspect="1" noChangeArrowheads="1" noCrop="1"/>
          </p:cNvPicPr>
          <p:nvPr/>
        </p:nvPicPr>
        <p:blipFill>
          <a:blip r:embed="rId5"/>
          <a:srcRect/>
          <a:stretch>
            <a:fillRect/>
          </a:stretch>
        </p:blipFill>
        <p:spPr bwMode="auto">
          <a:xfrm>
            <a:off x="3281363" y="1889125"/>
            <a:ext cx="171450" cy="171450"/>
          </a:xfrm>
          <a:prstGeom prst="rect">
            <a:avLst/>
          </a:prstGeom>
          <a:noFill/>
          <a:ln w="9525">
            <a:noFill/>
            <a:miter lim="800000"/>
            <a:headEnd/>
            <a:tailEnd/>
          </a:ln>
        </p:spPr>
      </p:pic>
      <p:pic>
        <p:nvPicPr>
          <p:cNvPr id="155673" name="Picture 25" descr="1 aaa ball colored"/>
          <p:cNvPicPr>
            <a:picLocks noChangeAspect="1" noChangeArrowheads="1" noCrop="1"/>
          </p:cNvPicPr>
          <p:nvPr/>
        </p:nvPicPr>
        <p:blipFill>
          <a:blip r:embed="rId6"/>
          <a:srcRect/>
          <a:stretch>
            <a:fillRect/>
          </a:stretch>
        </p:blipFill>
        <p:spPr bwMode="auto">
          <a:xfrm>
            <a:off x="1181100" y="5108575"/>
            <a:ext cx="215900" cy="215900"/>
          </a:xfrm>
          <a:prstGeom prst="rect">
            <a:avLst/>
          </a:prstGeom>
          <a:noFill/>
          <a:ln w="9525">
            <a:noFill/>
            <a:miter lim="800000"/>
            <a:headEnd/>
            <a:tailEnd/>
          </a:ln>
        </p:spPr>
      </p:pic>
      <p:pic>
        <p:nvPicPr>
          <p:cNvPr id="155676" name="Picture 28" descr="1 aaa ball red"/>
          <p:cNvPicPr>
            <a:picLocks noChangeAspect="1" noChangeArrowheads="1" noCrop="1"/>
          </p:cNvPicPr>
          <p:nvPr/>
        </p:nvPicPr>
        <p:blipFill>
          <a:blip r:embed="rId5"/>
          <a:srcRect/>
          <a:stretch>
            <a:fillRect/>
          </a:stretch>
        </p:blipFill>
        <p:spPr bwMode="auto">
          <a:xfrm>
            <a:off x="4090988" y="4964113"/>
            <a:ext cx="171450" cy="171450"/>
          </a:xfrm>
          <a:prstGeom prst="rect">
            <a:avLst/>
          </a:prstGeom>
          <a:noFill/>
          <a:ln w="9525">
            <a:noFill/>
            <a:miter lim="800000"/>
            <a:headEnd/>
            <a:tailEnd/>
          </a:ln>
        </p:spPr>
      </p:pic>
      <p:pic>
        <p:nvPicPr>
          <p:cNvPr id="155677" name="Picture 29" descr="arrow rt blue 2"/>
          <p:cNvPicPr>
            <a:picLocks noChangeAspect="1" noChangeArrowheads="1" noCrop="1"/>
          </p:cNvPicPr>
          <p:nvPr/>
        </p:nvPicPr>
        <p:blipFill>
          <a:blip r:embed="rId7"/>
          <a:srcRect/>
          <a:stretch>
            <a:fillRect/>
          </a:stretch>
        </p:blipFill>
        <p:spPr bwMode="auto">
          <a:xfrm>
            <a:off x="3471863" y="5130800"/>
            <a:ext cx="688975" cy="231775"/>
          </a:xfrm>
          <a:prstGeom prst="rect">
            <a:avLst/>
          </a:prstGeom>
          <a:noFill/>
          <a:ln w="9525">
            <a:noFill/>
            <a:miter lim="800000"/>
            <a:headEnd/>
            <a:tailEnd/>
          </a:ln>
        </p:spPr>
      </p:pic>
      <p:pic>
        <p:nvPicPr>
          <p:cNvPr id="155666" name="Picture 18" descr="arrow green rt"/>
          <p:cNvPicPr>
            <a:picLocks noChangeAspect="1" noChangeArrowheads="1" noCrop="1"/>
          </p:cNvPicPr>
          <p:nvPr/>
        </p:nvPicPr>
        <p:blipFill>
          <a:blip r:embed="rId8"/>
          <a:srcRect/>
          <a:stretch>
            <a:fillRect/>
          </a:stretch>
        </p:blipFill>
        <p:spPr bwMode="auto">
          <a:xfrm>
            <a:off x="1325563" y="2076450"/>
            <a:ext cx="579437" cy="206375"/>
          </a:xfrm>
          <a:prstGeom prst="rect">
            <a:avLst/>
          </a:prstGeom>
          <a:noFill/>
          <a:ln w="9525">
            <a:noFill/>
            <a:miter lim="800000"/>
            <a:headEnd/>
            <a:tailEnd/>
          </a:ln>
        </p:spPr>
      </p:pic>
      <p:pic>
        <p:nvPicPr>
          <p:cNvPr id="155672" name="Picture 24" descr="arrow left red"/>
          <p:cNvPicPr>
            <a:picLocks noChangeAspect="1" noChangeArrowheads="1" noCrop="1"/>
          </p:cNvPicPr>
          <p:nvPr/>
        </p:nvPicPr>
        <p:blipFill>
          <a:blip r:embed="rId9"/>
          <a:srcRect/>
          <a:stretch>
            <a:fillRect/>
          </a:stretch>
        </p:blipFill>
        <p:spPr bwMode="auto">
          <a:xfrm>
            <a:off x="1295400" y="5118100"/>
            <a:ext cx="577850" cy="230188"/>
          </a:xfrm>
          <a:prstGeom prst="rect">
            <a:avLst/>
          </a:prstGeom>
          <a:noFill/>
          <a:ln w="9525">
            <a:noFill/>
            <a:miter lim="800000"/>
            <a:headEnd/>
            <a:tailEnd/>
          </a:ln>
        </p:spPr>
      </p:pic>
      <p:sp>
        <p:nvSpPr>
          <p:cNvPr id="155679" name="Rectangle 31"/>
          <p:cNvSpPr>
            <a:spLocks noChangeArrowheads="1"/>
          </p:cNvSpPr>
          <p:nvPr/>
        </p:nvSpPr>
        <p:spPr bwMode="auto">
          <a:xfrm>
            <a:off x="4668838" y="1700213"/>
            <a:ext cx="333375" cy="17145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400" b="1">
                <a:effectLst>
                  <a:outerShdw blurRad="38100" dist="38100" dir="2700000" algn="tl">
                    <a:srgbClr val="C0C0C0"/>
                  </a:outerShdw>
                </a:effectLst>
                <a:cs typeface="+mn-cs"/>
              </a:rPr>
              <a:t>10%</a:t>
            </a:r>
          </a:p>
        </p:txBody>
      </p:sp>
      <p:sp>
        <p:nvSpPr>
          <p:cNvPr id="155680" name="Rectangle 32"/>
          <p:cNvSpPr>
            <a:spLocks noChangeArrowheads="1"/>
          </p:cNvSpPr>
          <p:nvPr/>
        </p:nvSpPr>
        <p:spPr bwMode="auto">
          <a:xfrm>
            <a:off x="4800600" y="4422775"/>
            <a:ext cx="333375" cy="17145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400" b="1">
                <a:effectLst>
                  <a:outerShdw blurRad="38100" dist="38100" dir="2700000" algn="tl">
                    <a:srgbClr val="C0C0C0"/>
                  </a:outerShdw>
                </a:effectLst>
                <a:cs typeface="+mn-cs"/>
              </a:rPr>
              <a:t>10%</a:t>
            </a:r>
          </a:p>
        </p:txBody>
      </p:sp>
      <p:sp>
        <p:nvSpPr>
          <p:cNvPr id="26645" name="Rectangle 33"/>
          <p:cNvSpPr>
            <a:spLocks noChangeArrowheads="1"/>
          </p:cNvSpPr>
          <p:nvPr/>
        </p:nvSpPr>
        <p:spPr bwMode="auto">
          <a:xfrm>
            <a:off x="3962400" y="1757363"/>
            <a:ext cx="600075" cy="600075"/>
          </a:xfrm>
          <a:prstGeom prst="rect">
            <a:avLst/>
          </a:prstGeom>
          <a:solidFill>
            <a:schemeClr val="bg1"/>
          </a:solidFill>
          <a:ln w="76200">
            <a:noFill/>
            <a:miter lim="800000"/>
            <a:headEnd/>
            <a:tailEnd/>
          </a:ln>
        </p:spPr>
        <p:txBody>
          <a:bodyPr wrap="none" anchor="ctr"/>
          <a:lstStyle/>
          <a:p>
            <a:endParaRPr lang="en-US">
              <a:latin typeface="Calibri" pitchFamily="34" charset="0"/>
            </a:endParaRPr>
          </a:p>
        </p:txBody>
      </p:sp>
      <p:pic>
        <p:nvPicPr>
          <p:cNvPr id="30" name="Picture 110" descr="arrow left  red flash.gif"/>
          <p:cNvPicPr>
            <a:picLocks noChangeAspect="1"/>
          </p:cNvPicPr>
          <p:nvPr/>
        </p:nvPicPr>
        <p:blipFill>
          <a:blip r:embed="rId10"/>
          <a:srcRect/>
          <a:stretch>
            <a:fillRect/>
          </a:stretch>
        </p:blipFill>
        <p:spPr bwMode="auto">
          <a:xfrm rot="5400000">
            <a:off x="541337" y="2170113"/>
            <a:ext cx="333375" cy="260350"/>
          </a:xfrm>
          <a:prstGeom prst="rect">
            <a:avLst/>
          </a:prstGeom>
          <a:noFill/>
          <a:ln w="9525">
            <a:noFill/>
            <a:miter lim="800000"/>
            <a:headEnd/>
            <a:tailEnd/>
          </a:ln>
        </p:spPr>
      </p:pic>
      <p:pic>
        <p:nvPicPr>
          <p:cNvPr id="31" name="Picture 110" descr="arrow left  red flash.gif"/>
          <p:cNvPicPr>
            <a:picLocks noChangeAspect="1"/>
          </p:cNvPicPr>
          <p:nvPr/>
        </p:nvPicPr>
        <p:blipFill>
          <a:blip r:embed="rId10"/>
          <a:srcRect/>
          <a:stretch>
            <a:fillRect/>
          </a:stretch>
        </p:blipFill>
        <p:spPr bwMode="auto">
          <a:xfrm rot="-5400000">
            <a:off x="746125" y="5065713"/>
            <a:ext cx="219075" cy="212725"/>
          </a:xfrm>
          <a:prstGeom prst="rect">
            <a:avLst/>
          </a:prstGeom>
          <a:noFill/>
          <a:ln w="9525">
            <a:noFill/>
            <a:miter lim="800000"/>
            <a:headEnd/>
            <a:tailEnd/>
          </a:ln>
        </p:spPr>
      </p:pic>
      <p:pic>
        <p:nvPicPr>
          <p:cNvPr id="29" name="Picture 110" descr="arrow left  red flash.gif"/>
          <p:cNvPicPr>
            <a:picLocks noChangeAspect="1"/>
          </p:cNvPicPr>
          <p:nvPr/>
        </p:nvPicPr>
        <p:blipFill>
          <a:blip r:embed="rId10"/>
          <a:srcRect/>
          <a:stretch>
            <a:fillRect/>
          </a:stretch>
        </p:blipFill>
        <p:spPr bwMode="auto">
          <a:xfrm rot="5400000">
            <a:off x="2769394" y="2089944"/>
            <a:ext cx="387350" cy="211138"/>
          </a:xfrm>
          <a:prstGeom prst="rect">
            <a:avLst/>
          </a:prstGeom>
          <a:noFill/>
          <a:ln w="9525">
            <a:noFill/>
            <a:miter lim="800000"/>
            <a:headEnd/>
            <a:tailEnd/>
          </a:ln>
        </p:spPr>
      </p:pic>
      <p:pic>
        <p:nvPicPr>
          <p:cNvPr id="32" name="Picture 110" descr="arrow left  red flash.gif"/>
          <p:cNvPicPr>
            <a:picLocks noChangeAspect="1"/>
          </p:cNvPicPr>
          <p:nvPr/>
        </p:nvPicPr>
        <p:blipFill>
          <a:blip r:embed="rId10"/>
          <a:srcRect/>
          <a:stretch>
            <a:fillRect/>
          </a:stretch>
        </p:blipFill>
        <p:spPr bwMode="auto">
          <a:xfrm rot="-5400000">
            <a:off x="2925762" y="4751388"/>
            <a:ext cx="403225" cy="215900"/>
          </a:xfrm>
          <a:prstGeom prst="rect">
            <a:avLst/>
          </a:prstGeom>
          <a:noFill/>
          <a:ln w="9525">
            <a:noFill/>
            <a:miter lim="800000"/>
            <a:headEnd/>
            <a:tailEnd/>
          </a:ln>
        </p:spPr>
      </p:pic>
      <p:sp>
        <p:nvSpPr>
          <p:cNvPr id="26650" name="WordArt 114"/>
          <p:cNvSpPr>
            <a:spLocks noChangeArrowheads="1" noChangeShapeType="1" noTextEdit="1"/>
          </p:cNvSpPr>
          <p:nvPr/>
        </p:nvSpPr>
        <p:spPr bwMode="auto">
          <a:xfrm>
            <a:off x="152400" y="152400"/>
            <a:ext cx="8839200" cy="374650"/>
          </a:xfrm>
          <a:prstGeom prst="rect">
            <a:avLst/>
          </a:prstGeom>
        </p:spPr>
        <p:txBody>
          <a:bodyPr wrap="none" fromWordArt="1">
            <a:prstTxWarp prst="textPlain">
              <a:avLst>
                <a:gd name="adj" fmla="val 50000"/>
              </a:avLst>
            </a:prstTxWarp>
          </a:bodyPr>
          <a:lstStyle/>
          <a:p>
            <a:pPr algn="ctr"/>
            <a:r>
              <a:rPr lang="en-US" kern="10">
                <a:ln w="12700">
                  <a:solidFill>
                    <a:srgbClr val="000000"/>
                  </a:solidFill>
                  <a:round/>
                  <a:headEnd/>
                  <a:tailEnd/>
                </a:ln>
                <a:solidFill>
                  <a:srgbClr val="66FF66"/>
                </a:solidFill>
                <a:effectLst>
                  <a:outerShdw dist="35921" dir="2700000" sy="50000" kx="2115830" algn="bl" rotWithShape="0">
                    <a:srgbClr val="C0C0C0">
                      <a:alpha val="79999"/>
                    </a:srgbClr>
                  </a:outerShdw>
                </a:effectLst>
                <a:latin typeface="Arial Black"/>
              </a:rPr>
              <a:t>Keynesians – V varies “directly” with the I.R., but “inversely” with the MS.</a:t>
            </a:r>
          </a:p>
        </p:txBody>
      </p:sp>
      <p:pic>
        <p:nvPicPr>
          <p:cNvPr id="33" name="Picture 29" descr="arrow rt blue 2"/>
          <p:cNvPicPr>
            <a:picLocks noChangeAspect="1" noChangeArrowheads="1" noCrop="1"/>
          </p:cNvPicPr>
          <p:nvPr/>
        </p:nvPicPr>
        <p:blipFill>
          <a:blip r:embed="rId7"/>
          <a:srcRect/>
          <a:stretch>
            <a:fillRect/>
          </a:stretch>
        </p:blipFill>
        <p:spPr bwMode="auto">
          <a:xfrm rot="10800000">
            <a:off x="3352800" y="2514600"/>
            <a:ext cx="688975" cy="231775"/>
          </a:xfrm>
          <a:prstGeom prst="rect">
            <a:avLst/>
          </a:prstGeom>
          <a:noFill/>
          <a:ln w="9525">
            <a:noFill/>
            <a:miter lim="800000"/>
            <a:headEnd/>
            <a:tailEnd/>
          </a:ln>
        </p:spPr>
      </p:pic>
      <p:sp>
        <p:nvSpPr>
          <p:cNvPr id="26652" name="Rectangle 33"/>
          <p:cNvSpPr>
            <a:spLocks noChangeArrowheads="1"/>
          </p:cNvSpPr>
          <p:nvPr/>
        </p:nvSpPr>
        <p:spPr bwMode="auto">
          <a:xfrm>
            <a:off x="4495800" y="1524000"/>
            <a:ext cx="2209800" cy="1524000"/>
          </a:xfrm>
          <a:prstGeom prst="rect">
            <a:avLst/>
          </a:prstGeom>
          <a:solidFill>
            <a:schemeClr val="bg1"/>
          </a:solidFill>
          <a:ln w="76200">
            <a:noFill/>
            <a:round/>
            <a:headEnd/>
            <a:tailEnd type="stealth" w="med" len="med"/>
          </a:ln>
        </p:spPr>
        <p:txBody>
          <a:bodyPr anchor="ctr"/>
          <a:lstStyle/>
          <a:p>
            <a:pPr algn="ctr"/>
            <a:endParaRPr lang="en-US"/>
          </a:p>
        </p:txBody>
      </p:sp>
      <p:sp>
        <p:nvSpPr>
          <p:cNvPr id="26653" name="Rectangle 34"/>
          <p:cNvSpPr>
            <a:spLocks noChangeArrowheads="1"/>
          </p:cNvSpPr>
          <p:nvPr/>
        </p:nvSpPr>
        <p:spPr bwMode="auto">
          <a:xfrm>
            <a:off x="4648200" y="4191000"/>
            <a:ext cx="2209800" cy="1524000"/>
          </a:xfrm>
          <a:prstGeom prst="rect">
            <a:avLst/>
          </a:prstGeom>
          <a:solidFill>
            <a:schemeClr val="bg1"/>
          </a:solidFill>
          <a:ln w="76200">
            <a:noFill/>
            <a:round/>
            <a:headEnd/>
            <a:tailEnd type="stealth" w="med" len="med"/>
          </a:ln>
        </p:spPr>
        <p:txBody>
          <a:bodyPr anchor="ctr"/>
          <a:lstStyle/>
          <a:p>
            <a:pPr algn="ctr"/>
            <a:endParaRPr lang="en-US"/>
          </a:p>
        </p:txBody>
      </p:sp>
      <p:pic>
        <p:nvPicPr>
          <p:cNvPr id="26654" name="Picture 34" descr="money wife taking"/>
          <p:cNvPicPr>
            <a:picLocks noChangeAspect="1" noChangeArrowheads="1" noCrop="1"/>
          </p:cNvPicPr>
          <p:nvPr/>
        </p:nvPicPr>
        <p:blipFill>
          <a:blip r:embed="rId11"/>
          <a:srcRect/>
          <a:stretch>
            <a:fillRect/>
          </a:stretch>
        </p:blipFill>
        <p:spPr bwMode="auto">
          <a:xfrm>
            <a:off x="4805363" y="1447800"/>
            <a:ext cx="2033587" cy="1543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5666"/>
                                        </p:tgtEl>
                                        <p:attrNameLst>
                                          <p:attrName>style.visibility</p:attrName>
                                        </p:attrNameLst>
                                      </p:cBhvr>
                                      <p:to>
                                        <p:strVal val="visible"/>
                                      </p:to>
                                    </p:set>
                                    <p:animEffect transition="in" filter="dissolve">
                                      <p:cBhvr>
                                        <p:cTn id="7" dur="500"/>
                                        <p:tgtEl>
                                          <p:spTgt spid="15566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5662"/>
                                        </p:tgtEl>
                                        <p:attrNameLst>
                                          <p:attrName>style.visibility</p:attrName>
                                        </p:attrNameLst>
                                      </p:cBhvr>
                                      <p:to>
                                        <p:strVal val="visible"/>
                                      </p:to>
                                    </p:set>
                                    <p:animEffect transition="in" filter="dissolve">
                                      <p:cBhvr>
                                        <p:cTn id="11" dur="500"/>
                                        <p:tgtEl>
                                          <p:spTgt spid="155662"/>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55667"/>
                                        </p:tgtEl>
                                        <p:attrNameLst>
                                          <p:attrName>style.visibility</p:attrName>
                                        </p:attrNameLst>
                                      </p:cBhvr>
                                      <p:to>
                                        <p:strVal val="visible"/>
                                      </p:to>
                                    </p:set>
                                    <p:animEffect transition="in" filter="dissolve">
                                      <p:cBhvr>
                                        <p:cTn id="15" dur="500"/>
                                        <p:tgtEl>
                                          <p:spTgt spid="155667"/>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1000"/>
                                        <p:tgtEl>
                                          <p:spTgt spid="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55656">
                                            <p:txEl>
                                              <p:pRg st="0" end="0"/>
                                            </p:txEl>
                                          </p:spTgt>
                                        </p:tgtEl>
                                        <p:attrNameLst>
                                          <p:attrName>style.visibility</p:attrName>
                                        </p:attrNameLst>
                                      </p:cBhvr>
                                      <p:to>
                                        <p:strVal val="visible"/>
                                      </p:to>
                                    </p:set>
                                    <p:anim calcmode="lin" valueType="num">
                                      <p:cBhvr additive="base">
                                        <p:cTn id="24" dur="2000" fill="hold"/>
                                        <p:tgtEl>
                                          <p:spTgt spid="155656">
                                            <p:txEl>
                                              <p:pRg st="0" end="0"/>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1556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dissolve">
                                      <p:cBhvr>
                                        <p:cTn id="30" dur="500"/>
                                        <p:tgtEl>
                                          <p:spTgt spid="33"/>
                                        </p:tgtEl>
                                      </p:cBhvr>
                                    </p:animEffect>
                                  </p:childTnLst>
                                </p:cTn>
                              </p:par>
                            </p:childTnLst>
                          </p:cTn>
                        </p:par>
                        <p:par>
                          <p:cTn id="31" fill="hold" nodeType="afterGroup">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55654"/>
                                        </p:tgtEl>
                                        <p:attrNameLst>
                                          <p:attrName>style.visibility</p:attrName>
                                        </p:attrNameLst>
                                      </p:cBhvr>
                                      <p:to>
                                        <p:strVal val="visible"/>
                                      </p:to>
                                    </p:set>
                                    <p:animEffect transition="in" filter="dissolve">
                                      <p:cBhvr>
                                        <p:cTn id="34" dur="500"/>
                                        <p:tgtEl>
                                          <p:spTgt spid="155654"/>
                                        </p:tgtEl>
                                      </p:cBhvr>
                                    </p:animEffect>
                                  </p:childTnLst>
                                </p:cTn>
                              </p:par>
                            </p:childTnLst>
                          </p:cTn>
                        </p:par>
                        <p:par>
                          <p:cTn id="35" fill="hold" nodeType="afterGroup">
                            <p:stCondLst>
                              <p:cond delay="1000"/>
                            </p:stCondLst>
                            <p:childTnLst>
                              <p:par>
                                <p:cTn id="36" presetID="9" presetClass="entr" presetSubtype="0" fill="hold" nodeType="afterEffect">
                                  <p:stCondLst>
                                    <p:cond delay="0"/>
                                  </p:stCondLst>
                                  <p:childTnLst>
                                    <p:set>
                                      <p:cBhvr>
                                        <p:cTn id="37" dur="1" fill="hold">
                                          <p:stCondLst>
                                            <p:cond delay="0"/>
                                          </p:stCondLst>
                                        </p:cTn>
                                        <p:tgtEl>
                                          <p:spTgt spid="155669"/>
                                        </p:tgtEl>
                                        <p:attrNameLst>
                                          <p:attrName>style.visibility</p:attrName>
                                        </p:attrNameLst>
                                      </p:cBhvr>
                                      <p:to>
                                        <p:strVal val="visible"/>
                                      </p:to>
                                    </p:set>
                                    <p:animEffect transition="in" filter="dissolve">
                                      <p:cBhvr>
                                        <p:cTn id="38" dur="500"/>
                                        <p:tgtEl>
                                          <p:spTgt spid="155669"/>
                                        </p:tgtEl>
                                      </p:cBhvr>
                                    </p:animEffect>
                                  </p:childTnLst>
                                </p:cTn>
                              </p:par>
                            </p:childTnLst>
                          </p:cTn>
                        </p:par>
                        <p:par>
                          <p:cTn id="39" fill="hold" nodeType="afterGroup">
                            <p:stCondLst>
                              <p:cond delay="1500"/>
                            </p:stCondLst>
                            <p:childTnLst>
                              <p:par>
                                <p:cTn id="40" presetID="22" presetClass="entr" presetSubtype="4"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1000"/>
                                        <p:tgtEl>
                                          <p:spTgt spid="29"/>
                                        </p:tgtEl>
                                      </p:cBhvr>
                                    </p:animEffect>
                                  </p:childTnLst>
                                </p:cTn>
                              </p:par>
                            </p:childTnLst>
                          </p:cTn>
                        </p:par>
                        <p:par>
                          <p:cTn id="43" fill="hold" nodeType="afterGroup">
                            <p:stCondLst>
                              <p:cond delay="2500"/>
                            </p:stCondLst>
                            <p:childTnLst>
                              <p:par>
                                <p:cTn id="44" presetID="9" presetClass="entr" presetSubtype="0" fill="hold" grpId="0" nodeType="afterEffect">
                                  <p:stCondLst>
                                    <p:cond delay="0"/>
                                  </p:stCondLst>
                                  <p:childTnLst>
                                    <p:set>
                                      <p:cBhvr>
                                        <p:cTn id="45" dur="1" fill="hold">
                                          <p:stCondLst>
                                            <p:cond delay="0"/>
                                          </p:stCondLst>
                                        </p:cTn>
                                        <p:tgtEl>
                                          <p:spTgt spid="155657"/>
                                        </p:tgtEl>
                                        <p:attrNameLst>
                                          <p:attrName>style.visibility</p:attrName>
                                        </p:attrNameLst>
                                      </p:cBhvr>
                                      <p:to>
                                        <p:strVal val="visible"/>
                                      </p:to>
                                    </p:set>
                                    <p:animEffect transition="in" filter="dissolve">
                                      <p:cBhvr>
                                        <p:cTn id="46" dur="500"/>
                                        <p:tgtEl>
                                          <p:spTgt spid="15565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155672"/>
                                        </p:tgtEl>
                                        <p:attrNameLst>
                                          <p:attrName>style.visibility</p:attrName>
                                        </p:attrNameLst>
                                      </p:cBhvr>
                                      <p:to>
                                        <p:strVal val="visible"/>
                                      </p:to>
                                    </p:set>
                                    <p:animEffect transition="in" filter="dissolve">
                                      <p:cBhvr>
                                        <p:cTn id="51" dur="500"/>
                                        <p:tgtEl>
                                          <p:spTgt spid="155672"/>
                                        </p:tgtEl>
                                      </p:cBhvr>
                                    </p:animEffect>
                                  </p:childTnLst>
                                </p:cTn>
                              </p:par>
                            </p:childTnLst>
                          </p:cTn>
                        </p:par>
                        <p:par>
                          <p:cTn id="52" fill="hold" nodeType="afterGroup">
                            <p:stCondLst>
                              <p:cond delay="500"/>
                            </p:stCondLst>
                            <p:childTnLst>
                              <p:par>
                                <p:cTn id="53" presetID="9" presetClass="entr" presetSubtype="0" fill="hold" grpId="0" nodeType="afterEffect">
                                  <p:stCondLst>
                                    <p:cond delay="0"/>
                                  </p:stCondLst>
                                  <p:childTnLst>
                                    <p:set>
                                      <p:cBhvr>
                                        <p:cTn id="54" dur="1" fill="hold">
                                          <p:stCondLst>
                                            <p:cond delay="0"/>
                                          </p:stCondLst>
                                        </p:cTn>
                                        <p:tgtEl>
                                          <p:spTgt spid="155663"/>
                                        </p:tgtEl>
                                        <p:attrNameLst>
                                          <p:attrName>style.visibility</p:attrName>
                                        </p:attrNameLst>
                                      </p:cBhvr>
                                      <p:to>
                                        <p:strVal val="visible"/>
                                      </p:to>
                                    </p:set>
                                    <p:animEffect transition="in" filter="dissolve">
                                      <p:cBhvr>
                                        <p:cTn id="55" dur="500"/>
                                        <p:tgtEl>
                                          <p:spTgt spid="155663"/>
                                        </p:tgtEl>
                                      </p:cBhvr>
                                    </p:animEffect>
                                  </p:childTnLst>
                                </p:cTn>
                              </p:par>
                            </p:childTnLst>
                          </p:cTn>
                        </p:par>
                        <p:par>
                          <p:cTn id="56" fill="hold" nodeType="afterGroup">
                            <p:stCondLst>
                              <p:cond delay="1000"/>
                            </p:stCondLst>
                            <p:childTnLst>
                              <p:par>
                                <p:cTn id="57" presetID="22" presetClass="entr" presetSubtype="1"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up)">
                                      <p:cBhvr>
                                        <p:cTn id="59" dur="1000"/>
                                        <p:tgtEl>
                                          <p:spTgt spid="31"/>
                                        </p:tgtEl>
                                      </p:cBhvr>
                                    </p:animEffect>
                                  </p:childTnLst>
                                </p:cTn>
                              </p:par>
                            </p:childTnLst>
                          </p:cTn>
                        </p:par>
                        <p:par>
                          <p:cTn id="60" fill="hold" nodeType="afterGroup">
                            <p:stCondLst>
                              <p:cond delay="2000"/>
                            </p:stCondLst>
                            <p:childTnLst>
                              <p:par>
                                <p:cTn id="61" presetID="9" presetClass="entr" presetSubtype="0" fill="hold" nodeType="afterEffect">
                                  <p:stCondLst>
                                    <p:cond delay="0"/>
                                  </p:stCondLst>
                                  <p:childTnLst>
                                    <p:set>
                                      <p:cBhvr>
                                        <p:cTn id="62" dur="1" fill="hold">
                                          <p:stCondLst>
                                            <p:cond delay="0"/>
                                          </p:stCondLst>
                                        </p:cTn>
                                        <p:tgtEl>
                                          <p:spTgt spid="155673"/>
                                        </p:tgtEl>
                                        <p:attrNameLst>
                                          <p:attrName>style.visibility</p:attrName>
                                        </p:attrNameLst>
                                      </p:cBhvr>
                                      <p:to>
                                        <p:strVal val="visible"/>
                                      </p:to>
                                    </p:set>
                                    <p:animEffect transition="in" filter="dissolve">
                                      <p:cBhvr>
                                        <p:cTn id="63" dur="500"/>
                                        <p:tgtEl>
                                          <p:spTgt spid="15567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1" fill="hold" grpId="0" nodeType="clickEffect">
                                  <p:stCondLst>
                                    <p:cond delay="0"/>
                                  </p:stCondLst>
                                  <p:childTnLst>
                                    <p:set>
                                      <p:cBhvr>
                                        <p:cTn id="67" dur="1" fill="hold">
                                          <p:stCondLst>
                                            <p:cond delay="0"/>
                                          </p:stCondLst>
                                        </p:cTn>
                                        <p:tgtEl>
                                          <p:spTgt spid="155658"/>
                                        </p:tgtEl>
                                        <p:attrNameLst>
                                          <p:attrName>style.visibility</p:attrName>
                                        </p:attrNameLst>
                                      </p:cBhvr>
                                      <p:to>
                                        <p:strVal val="visible"/>
                                      </p:to>
                                    </p:set>
                                    <p:anim calcmode="lin" valueType="num">
                                      <p:cBhvr additive="base">
                                        <p:cTn id="68" dur="2000" fill="hold"/>
                                        <p:tgtEl>
                                          <p:spTgt spid="155658"/>
                                        </p:tgtEl>
                                        <p:attrNameLst>
                                          <p:attrName>ppt_x</p:attrName>
                                        </p:attrNameLst>
                                      </p:cBhvr>
                                      <p:tavLst>
                                        <p:tav tm="0">
                                          <p:val>
                                            <p:strVal val="#ppt_x"/>
                                          </p:val>
                                        </p:tav>
                                        <p:tav tm="100000">
                                          <p:val>
                                            <p:strVal val="#ppt_x"/>
                                          </p:val>
                                        </p:tav>
                                      </p:tavLst>
                                    </p:anim>
                                    <p:anim calcmode="lin" valueType="num">
                                      <p:cBhvr additive="base">
                                        <p:cTn id="69" dur="2000" fill="hold"/>
                                        <p:tgtEl>
                                          <p:spTgt spid="155658"/>
                                        </p:tgtEl>
                                        <p:attrNameLst>
                                          <p:attrName>ppt_y</p:attrName>
                                        </p:attrNameLst>
                                      </p:cBhvr>
                                      <p:tavLst>
                                        <p:tav tm="0">
                                          <p:val>
                                            <p:strVal val="0-#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155677"/>
                                        </p:tgtEl>
                                        <p:attrNameLst>
                                          <p:attrName>style.visibility</p:attrName>
                                        </p:attrNameLst>
                                      </p:cBhvr>
                                      <p:to>
                                        <p:strVal val="visible"/>
                                      </p:to>
                                    </p:set>
                                    <p:animEffect transition="in" filter="dissolve">
                                      <p:cBhvr>
                                        <p:cTn id="74" dur="500"/>
                                        <p:tgtEl>
                                          <p:spTgt spid="155677"/>
                                        </p:tgtEl>
                                      </p:cBhvr>
                                    </p:animEffect>
                                  </p:childTnLst>
                                </p:cTn>
                              </p:par>
                            </p:childTnLst>
                          </p:cTn>
                        </p:par>
                        <p:par>
                          <p:cTn id="75" fill="hold" nodeType="afterGroup">
                            <p:stCondLst>
                              <p:cond delay="500"/>
                            </p:stCondLst>
                            <p:childTnLst>
                              <p:par>
                                <p:cTn id="76" presetID="9" presetClass="entr" presetSubtype="0" fill="hold" grpId="0" nodeType="afterEffect">
                                  <p:stCondLst>
                                    <p:cond delay="0"/>
                                  </p:stCondLst>
                                  <p:childTnLst>
                                    <p:set>
                                      <p:cBhvr>
                                        <p:cTn id="77" dur="1" fill="hold">
                                          <p:stCondLst>
                                            <p:cond delay="0"/>
                                          </p:stCondLst>
                                        </p:cTn>
                                        <p:tgtEl>
                                          <p:spTgt spid="155660"/>
                                        </p:tgtEl>
                                        <p:attrNameLst>
                                          <p:attrName>style.visibility</p:attrName>
                                        </p:attrNameLst>
                                      </p:cBhvr>
                                      <p:to>
                                        <p:strVal val="visible"/>
                                      </p:to>
                                    </p:set>
                                    <p:animEffect transition="in" filter="dissolve">
                                      <p:cBhvr>
                                        <p:cTn id="78" dur="500"/>
                                        <p:tgtEl>
                                          <p:spTgt spid="155660"/>
                                        </p:tgtEl>
                                      </p:cBhvr>
                                    </p:animEffect>
                                  </p:childTnLst>
                                </p:cTn>
                              </p:par>
                            </p:childTnLst>
                          </p:cTn>
                        </p:par>
                        <p:par>
                          <p:cTn id="79" fill="hold" nodeType="afterGroup">
                            <p:stCondLst>
                              <p:cond delay="1000"/>
                            </p:stCondLst>
                            <p:childTnLst>
                              <p:par>
                                <p:cTn id="80" presetID="9" presetClass="entr" presetSubtype="0" fill="hold" nodeType="afterEffect">
                                  <p:stCondLst>
                                    <p:cond delay="0"/>
                                  </p:stCondLst>
                                  <p:childTnLst>
                                    <p:set>
                                      <p:cBhvr>
                                        <p:cTn id="81" dur="1" fill="hold">
                                          <p:stCondLst>
                                            <p:cond delay="0"/>
                                          </p:stCondLst>
                                        </p:cTn>
                                        <p:tgtEl>
                                          <p:spTgt spid="155676"/>
                                        </p:tgtEl>
                                        <p:attrNameLst>
                                          <p:attrName>style.visibility</p:attrName>
                                        </p:attrNameLst>
                                      </p:cBhvr>
                                      <p:to>
                                        <p:strVal val="visible"/>
                                      </p:to>
                                    </p:set>
                                    <p:animEffect transition="in" filter="dissolve">
                                      <p:cBhvr>
                                        <p:cTn id="82" dur="500"/>
                                        <p:tgtEl>
                                          <p:spTgt spid="155676"/>
                                        </p:tgtEl>
                                      </p:cBhvr>
                                    </p:animEffect>
                                  </p:childTnLst>
                                </p:cTn>
                              </p:par>
                              <p:par>
                                <p:cTn id="83" presetID="22" presetClass="entr" presetSubtype="1"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up)">
                                      <p:cBhvr>
                                        <p:cTn id="85" dur="1000"/>
                                        <p:tgtEl>
                                          <p:spTgt spid="32"/>
                                        </p:tgtEl>
                                      </p:cBhvr>
                                    </p:animEffect>
                                  </p:childTnLst>
                                </p:cTn>
                              </p:par>
                            </p:childTnLst>
                          </p:cTn>
                        </p:par>
                        <p:par>
                          <p:cTn id="86" fill="hold" nodeType="afterGroup">
                            <p:stCondLst>
                              <p:cond delay="2000"/>
                            </p:stCondLst>
                            <p:childTnLst>
                              <p:par>
                                <p:cTn id="87" presetID="9" presetClass="entr" presetSubtype="0" fill="hold" grpId="0" nodeType="afterEffect">
                                  <p:stCondLst>
                                    <p:cond delay="0"/>
                                  </p:stCondLst>
                                  <p:childTnLst>
                                    <p:set>
                                      <p:cBhvr>
                                        <p:cTn id="88" dur="1" fill="hold">
                                          <p:stCondLst>
                                            <p:cond delay="0"/>
                                          </p:stCondLst>
                                        </p:cTn>
                                        <p:tgtEl>
                                          <p:spTgt spid="155659"/>
                                        </p:tgtEl>
                                        <p:attrNameLst>
                                          <p:attrName>style.visibility</p:attrName>
                                        </p:attrNameLst>
                                      </p:cBhvr>
                                      <p:to>
                                        <p:strVal val="visible"/>
                                      </p:to>
                                    </p:set>
                                    <p:animEffect transition="in" filter="dissolve">
                                      <p:cBhvr>
                                        <p:cTn id="89" dur="500"/>
                                        <p:tgtEl>
                                          <p:spTgt spid="155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4" grpId="0" animBg="1"/>
      <p:bldP spid="155657" grpId="0" animBg="1"/>
      <p:bldP spid="155658" grpId="0" animBg="1"/>
      <p:bldP spid="155659" grpId="0" animBg="1"/>
      <p:bldP spid="155660" grpId="0" animBg="1"/>
      <p:bldP spid="155662" grpId="0" animBg="1"/>
      <p:bldP spid="1556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7650" name="Line 64"/>
          <p:cNvSpPr>
            <a:spLocks noChangeShapeType="1"/>
          </p:cNvSpPr>
          <p:nvPr/>
        </p:nvSpPr>
        <p:spPr bwMode="auto">
          <a:xfrm flipH="1">
            <a:off x="3332163" y="869950"/>
            <a:ext cx="935037" cy="0"/>
          </a:xfrm>
          <a:prstGeom prst="line">
            <a:avLst/>
          </a:prstGeom>
          <a:noFill/>
          <a:ln w="38100">
            <a:solidFill>
              <a:schemeClr val="tx1"/>
            </a:solidFill>
            <a:prstDash val="sysDot"/>
            <a:round/>
            <a:headEnd/>
            <a:tailEnd/>
          </a:ln>
        </p:spPr>
        <p:txBody>
          <a:bodyPr/>
          <a:lstStyle/>
          <a:p>
            <a:endParaRPr lang="en-US"/>
          </a:p>
        </p:txBody>
      </p:sp>
      <p:sp>
        <p:nvSpPr>
          <p:cNvPr id="247860" name="Rectangle 52"/>
          <p:cNvSpPr>
            <a:spLocks noChangeArrowheads="1"/>
          </p:cNvSpPr>
          <p:nvPr/>
        </p:nvSpPr>
        <p:spPr bwMode="auto">
          <a:xfrm>
            <a:off x="1625600" y="1870075"/>
            <a:ext cx="5973763" cy="854075"/>
          </a:xfrm>
          <a:prstGeom prst="rect">
            <a:avLst/>
          </a:prstGeom>
          <a:noFill/>
          <a:ln w="76200">
            <a:noFill/>
            <a:miter lim="800000"/>
            <a:headEnd/>
            <a:tailEnd/>
          </a:ln>
          <a:effectLst/>
        </p:spPr>
        <p:txBody>
          <a:bodyPr wrap="none" anchor="ctr"/>
          <a:lstStyle/>
          <a:p>
            <a:pPr fontAlgn="auto">
              <a:spcBef>
                <a:spcPts val="0"/>
              </a:spcBef>
              <a:spcAft>
                <a:spcPts val="0"/>
              </a:spcAft>
              <a:defRPr/>
            </a:pPr>
            <a:r>
              <a:rPr lang="en-US" sz="6600" b="1" dirty="0">
                <a:latin typeface="Verdana" pitchFamily="34" charset="0"/>
                <a:cs typeface="+mn-cs"/>
              </a:rPr>
              <a:t>M</a:t>
            </a:r>
            <a:r>
              <a:rPr lang="en-US" sz="6000" b="1" dirty="0">
                <a:latin typeface="Verdana" pitchFamily="34" charset="0"/>
                <a:cs typeface="+mn-cs"/>
              </a:rPr>
              <a:t> </a:t>
            </a:r>
            <a:r>
              <a:rPr lang="en-US" sz="4000" b="1" dirty="0">
                <a:latin typeface="Verdana" pitchFamily="34" charset="0"/>
                <a:cs typeface="+mn-cs"/>
              </a:rPr>
              <a:t>x</a:t>
            </a:r>
            <a:r>
              <a:rPr lang="en-US" sz="6000" b="1" dirty="0">
                <a:latin typeface="Verdana" pitchFamily="34" charset="0"/>
                <a:cs typeface="+mn-cs"/>
              </a:rPr>
              <a:t> </a:t>
            </a:r>
            <a:r>
              <a:rPr lang="en-US" sz="6600" b="1" dirty="0">
                <a:latin typeface="Verdana" pitchFamily="34" charset="0"/>
                <a:cs typeface="+mn-cs"/>
              </a:rPr>
              <a:t>V</a:t>
            </a:r>
            <a:r>
              <a:rPr lang="en-US" sz="6000" b="1" dirty="0">
                <a:latin typeface="Verdana" pitchFamily="34" charset="0"/>
                <a:cs typeface="+mn-cs"/>
              </a:rPr>
              <a:t> </a:t>
            </a:r>
            <a:r>
              <a:rPr lang="en-US" sz="4000" b="1" dirty="0">
                <a:latin typeface="Verdana" pitchFamily="34" charset="0"/>
                <a:cs typeface="+mn-cs"/>
              </a:rPr>
              <a:t>=</a:t>
            </a:r>
            <a:r>
              <a:rPr lang="en-US" sz="6000" b="1" dirty="0">
                <a:latin typeface="Verdana" pitchFamily="34" charset="0"/>
                <a:cs typeface="+mn-cs"/>
              </a:rPr>
              <a:t> </a:t>
            </a:r>
            <a:r>
              <a:rPr lang="en-US" sz="7200" b="1" dirty="0">
                <a:latin typeface="Verdana" pitchFamily="34" charset="0"/>
                <a:cs typeface="+mn-cs"/>
              </a:rPr>
              <a:t>P</a:t>
            </a:r>
            <a:r>
              <a:rPr lang="en-US" sz="6000" b="1" dirty="0">
                <a:latin typeface="Verdana" pitchFamily="34" charset="0"/>
                <a:cs typeface="+mn-cs"/>
              </a:rPr>
              <a:t> </a:t>
            </a:r>
            <a:r>
              <a:rPr lang="en-US" sz="4400" b="1" dirty="0">
                <a:latin typeface="Verdana" pitchFamily="34" charset="0"/>
                <a:cs typeface="+mn-cs"/>
              </a:rPr>
              <a:t>X</a:t>
            </a:r>
            <a:r>
              <a:rPr lang="en-US" sz="6000" b="1" dirty="0">
                <a:latin typeface="Verdana" pitchFamily="34" charset="0"/>
                <a:cs typeface="+mn-cs"/>
              </a:rPr>
              <a:t> </a:t>
            </a:r>
            <a:r>
              <a:rPr lang="en-US" sz="7200" b="1" dirty="0">
                <a:latin typeface="Verdana" pitchFamily="34" charset="0"/>
                <a:cs typeface="+mn-cs"/>
              </a:rPr>
              <a:t>Q</a:t>
            </a:r>
          </a:p>
        </p:txBody>
      </p:sp>
      <p:sp>
        <p:nvSpPr>
          <p:cNvPr id="247813" name="Rectangle 5" descr="Papyrus"/>
          <p:cNvSpPr>
            <a:spLocks noChangeArrowheads="1"/>
          </p:cNvSpPr>
          <p:nvPr/>
        </p:nvSpPr>
        <p:spPr bwMode="auto">
          <a:xfrm>
            <a:off x="0" y="4430713"/>
            <a:ext cx="9144000" cy="446087"/>
          </a:xfrm>
          <a:prstGeom prst="rect">
            <a:avLst/>
          </a:prstGeom>
          <a:noFill/>
          <a:ln w="76200">
            <a:noFill/>
            <a:miter lim="800000"/>
            <a:headEnd/>
            <a:tailEnd/>
          </a:ln>
          <a:effectLst/>
        </p:spPr>
        <p:txBody>
          <a:bodyPr wrap="none" anchor="ctr"/>
          <a:lstStyle/>
          <a:p>
            <a:pPr fontAlgn="auto">
              <a:spcBef>
                <a:spcPts val="0"/>
              </a:spcBef>
              <a:spcAft>
                <a:spcPts val="0"/>
              </a:spcAft>
              <a:defRPr/>
            </a:pPr>
            <a:r>
              <a:rPr lang="en-US" sz="2800" b="1" dirty="0">
                <a:solidFill>
                  <a:srgbClr val="FF0000"/>
                </a:solidFill>
                <a:effectLst>
                  <a:outerShdw blurRad="38100" dist="38100" dir="2700000" algn="tl">
                    <a:srgbClr val="000000"/>
                  </a:outerShdw>
                </a:effectLst>
                <a:latin typeface="+mn-lt"/>
                <a:cs typeface="+mn-cs"/>
              </a:rPr>
              <a:t>Monetarists</a:t>
            </a:r>
            <a:r>
              <a:rPr lang="en-US" sz="2000" b="1" dirty="0">
                <a:solidFill>
                  <a:srgbClr val="FF0000"/>
                </a:solidFill>
                <a:effectLst>
                  <a:outerShdw blurRad="38100" dist="38100" dir="2700000" algn="tl">
                    <a:srgbClr val="000000"/>
                  </a:outerShdw>
                </a:effectLst>
                <a:latin typeface="Verdana" pitchFamily="34" charset="0"/>
                <a:cs typeface="+mn-cs"/>
              </a:rPr>
              <a:t> - </a:t>
            </a:r>
            <a:r>
              <a:rPr lang="en-US" sz="2400" b="1" dirty="0">
                <a:solidFill>
                  <a:srgbClr val="FF0000"/>
                </a:solidFill>
                <a:effectLst>
                  <a:outerShdw blurRad="38100" dist="38100" dir="2700000" algn="tl">
                    <a:srgbClr val="000000"/>
                  </a:outerShdw>
                </a:effectLst>
                <a:latin typeface="Verdana" pitchFamily="34" charset="0"/>
                <a:cs typeface="+mn-cs"/>
              </a:rPr>
              <a:t>“</a:t>
            </a:r>
            <a:r>
              <a:rPr lang="en-US" sz="2400" b="1" dirty="0">
                <a:solidFill>
                  <a:srgbClr val="FF0000"/>
                </a:solidFill>
                <a:effectLst>
                  <a:outerShdw blurRad="38100" dist="38100" dir="2700000" algn="tl">
                    <a:srgbClr val="000000"/>
                  </a:outerShdw>
                </a:effectLst>
                <a:latin typeface="+mn-lt"/>
                <a:cs typeface="+mn-cs"/>
              </a:rPr>
              <a:t>rules of law</a:t>
            </a:r>
            <a:r>
              <a:rPr lang="en-US" sz="2400" b="1" dirty="0">
                <a:solidFill>
                  <a:srgbClr val="FF0000"/>
                </a:solidFill>
                <a:effectLst>
                  <a:outerShdw blurRad="38100" dist="38100" dir="2700000" algn="tl">
                    <a:srgbClr val="000000"/>
                  </a:outerShdw>
                </a:effectLst>
                <a:latin typeface="Verdana" pitchFamily="34" charset="0"/>
                <a:cs typeface="+mn-cs"/>
              </a:rPr>
              <a:t>”</a:t>
            </a:r>
            <a:r>
              <a:rPr lang="en-US" sz="2400" b="1" dirty="0">
                <a:solidFill>
                  <a:srgbClr val="FF0000"/>
                </a:solidFill>
                <a:latin typeface="Verdana" pitchFamily="34" charset="0"/>
                <a:cs typeface="+mn-cs"/>
              </a:rPr>
              <a:t> </a:t>
            </a:r>
            <a:r>
              <a:rPr lang="en-US" b="1" dirty="0">
                <a:latin typeface="Verdana" pitchFamily="34" charset="0"/>
                <a:cs typeface="+mn-cs"/>
              </a:rPr>
              <a:t>better than  </a:t>
            </a:r>
            <a:r>
              <a:rPr lang="en-US" sz="2400" b="1" dirty="0">
                <a:solidFill>
                  <a:srgbClr val="0000FF"/>
                </a:solidFill>
                <a:latin typeface="Verdana" pitchFamily="34" charset="0"/>
                <a:cs typeface="+mn-cs"/>
              </a:rPr>
              <a:t>“</a:t>
            </a:r>
            <a:r>
              <a:rPr lang="en-US" sz="2400" b="1" dirty="0">
                <a:solidFill>
                  <a:srgbClr val="0000FF"/>
                </a:solidFill>
                <a:effectLst>
                  <a:outerShdw blurRad="38100" dist="38100" dir="2700000" algn="tl">
                    <a:srgbClr val="000000"/>
                  </a:outerShdw>
                </a:effectLst>
                <a:latin typeface="+mn-lt"/>
                <a:cs typeface="+mn-cs"/>
              </a:rPr>
              <a:t>discretion of men</a:t>
            </a:r>
            <a:r>
              <a:rPr lang="en-US" sz="2400" b="1" dirty="0">
                <a:solidFill>
                  <a:srgbClr val="0000FF"/>
                </a:solidFill>
                <a:latin typeface="Verdana" pitchFamily="34" charset="0"/>
                <a:cs typeface="+mn-cs"/>
              </a:rPr>
              <a:t>.”</a:t>
            </a:r>
          </a:p>
        </p:txBody>
      </p:sp>
      <p:sp>
        <p:nvSpPr>
          <p:cNvPr id="247826" name="Line 18"/>
          <p:cNvSpPr>
            <a:spLocks noChangeShapeType="1"/>
          </p:cNvSpPr>
          <p:nvPr/>
        </p:nvSpPr>
        <p:spPr bwMode="auto">
          <a:xfrm flipV="1">
            <a:off x="2141538" y="1452563"/>
            <a:ext cx="0" cy="430212"/>
          </a:xfrm>
          <a:prstGeom prst="line">
            <a:avLst/>
          </a:prstGeom>
          <a:noFill/>
          <a:ln w="76200">
            <a:solidFill>
              <a:schemeClr val="tx1"/>
            </a:solidFill>
            <a:round/>
            <a:headEnd/>
            <a:tailEnd type="stealth" w="med" len="med"/>
          </a:ln>
        </p:spPr>
        <p:txBody>
          <a:bodyPr/>
          <a:lstStyle/>
          <a:p>
            <a:endParaRPr lang="en-US"/>
          </a:p>
        </p:txBody>
      </p:sp>
      <p:sp>
        <p:nvSpPr>
          <p:cNvPr id="247827" name="Line 19"/>
          <p:cNvSpPr>
            <a:spLocks noChangeShapeType="1"/>
          </p:cNvSpPr>
          <p:nvPr/>
        </p:nvSpPr>
        <p:spPr bwMode="auto">
          <a:xfrm flipH="1" flipV="1">
            <a:off x="5181600" y="1435100"/>
            <a:ext cx="17463" cy="465138"/>
          </a:xfrm>
          <a:prstGeom prst="line">
            <a:avLst/>
          </a:prstGeom>
          <a:noFill/>
          <a:ln w="76200">
            <a:solidFill>
              <a:schemeClr val="tx1"/>
            </a:solidFill>
            <a:round/>
            <a:headEnd/>
            <a:tailEnd type="stealth" w="med" len="med"/>
          </a:ln>
        </p:spPr>
        <p:txBody>
          <a:bodyPr/>
          <a:lstStyle/>
          <a:p>
            <a:endParaRPr lang="en-US"/>
          </a:p>
        </p:txBody>
      </p:sp>
      <p:sp>
        <p:nvSpPr>
          <p:cNvPr id="247828" name="Line 20"/>
          <p:cNvSpPr>
            <a:spLocks noChangeShapeType="1"/>
          </p:cNvSpPr>
          <p:nvPr/>
        </p:nvSpPr>
        <p:spPr bwMode="auto">
          <a:xfrm flipV="1">
            <a:off x="2144713" y="1022350"/>
            <a:ext cx="0" cy="854075"/>
          </a:xfrm>
          <a:prstGeom prst="line">
            <a:avLst/>
          </a:prstGeom>
          <a:noFill/>
          <a:ln w="76200">
            <a:solidFill>
              <a:schemeClr val="tx1"/>
            </a:solidFill>
            <a:round/>
            <a:headEnd/>
            <a:tailEnd type="stealth" w="med" len="med"/>
          </a:ln>
        </p:spPr>
        <p:txBody>
          <a:bodyPr/>
          <a:lstStyle/>
          <a:p>
            <a:endParaRPr lang="en-US"/>
          </a:p>
        </p:txBody>
      </p:sp>
      <p:sp>
        <p:nvSpPr>
          <p:cNvPr id="247829" name="Line 21"/>
          <p:cNvSpPr>
            <a:spLocks noChangeShapeType="1"/>
          </p:cNvSpPr>
          <p:nvPr/>
        </p:nvSpPr>
        <p:spPr bwMode="auto">
          <a:xfrm flipH="1" flipV="1">
            <a:off x="5181600" y="952500"/>
            <a:ext cx="20638" cy="935038"/>
          </a:xfrm>
          <a:prstGeom prst="line">
            <a:avLst/>
          </a:prstGeom>
          <a:noFill/>
          <a:ln w="76200">
            <a:solidFill>
              <a:schemeClr val="tx1"/>
            </a:solidFill>
            <a:round/>
            <a:headEnd/>
            <a:tailEnd type="stealth" w="med" len="med"/>
          </a:ln>
        </p:spPr>
        <p:txBody>
          <a:bodyPr/>
          <a:lstStyle/>
          <a:p>
            <a:endParaRPr lang="en-US"/>
          </a:p>
        </p:txBody>
      </p:sp>
      <p:sp>
        <p:nvSpPr>
          <p:cNvPr id="247832" name="Line 24"/>
          <p:cNvSpPr>
            <a:spLocks noChangeShapeType="1"/>
          </p:cNvSpPr>
          <p:nvPr/>
        </p:nvSpPr>
        <p:spPr bwMode="auto">
          <a:xfrm flipH="1">
            <a:off x="2132013" y="2681288"/>
            <a:ext cx="1587" cy="549275"/>
          </a:xfrm>
          <a:prstGeom prst="line">
            <a:avLst/>
          </a:prstGeom>
          <a:noFill/>
          <a:ln w="76200">
            <a:solidFill>
              <a:schemeClr val="tx1"/>
            </a:solidFill>
            <a:round/>
            <a:headEnd/>
            <a:tailEnd type="stealth" w="med" len="med"/>
          </a:ln>
        </p:spPr>
        <p:txBody>
          <a:bodyPr/>
          <a:lstStyle/>
          <a:p>
            <a:endParaRPr lang="en-US"/>
          </a:p>
        </p:txBody>
      </p:sp>
      <p:sp>
        <p:nvSpPr>
          <p:cNvPr id="247833" name="Line 25"/>
          <p:cNvSpPr>
            <a:spLocks noChangeShapeType="1"/>
          </p:cNvSpPr>
          <p:nvPr/>
        </p:nvSpPr>
        <p:spPr bwMode="auto">
          <a:xfrm flipH="1">
            <a:off x="5326063" y="2701925"/>
            <a:ext cx="0" cy="530225"/>
          </a:xfrm>
          <a:prstGeom prst="line">
            <a:avLst/>
          </a:prstGeom>
          <a:noFill/>
          <a:ln w="76200">
            <a:solidFill>
              <a:schemeClr val="tx1"/>
            </a:solidFill>
            <a:round/>
            <a:headEnd/>
            <a:tailEnd type="stealth" w="med" len="med"/>
          </a:ln>
        </p:spPr>
        <p:txBody>
          <a:bodyPr/>
          <a:lstStyle/>
          <a:p>
            <a:endParaRPr lang="en-US"/>
          </a:p>
        </p:txBody>
      </p:sp>
      <p:sp>
        <p:nvSpPr>
          <p:cNvPr id="247834" name="Line 26"/>
          <p:cNvSpPr>
            <a:spLocks noChangeShapeType="1"/>
          </p:cNvSpPr>
          <p:nvPr/>
        </p:nvSpPr>
        <p:spPr bwMode="auto">
          <a:xfrm flipH="1">
            <a:off x="3670300" y="2693988"/>
            <a:ext cx="0" cy="528637"/>
          </a:xfrm>
          <a:prstGeom prst="line">
            <a:avLst/>
          </a:prstGeom>
          <a:noFill/>
          <a:ln w="76200">
            <a:solidFill>
              <a:srgbClr val="663300"/>
            </a:solidFill>
            <a:round/>
            <a:headEnd/>
            <a:tailEnd type="stealth" w="med" len="med"/>
          </a:ln>
        </p:spPr>
        <p:txBody>
          <a:bodyPr/>
          <a:lstStyle/>
          <a:p>
            <a:endParaRPr lang="en-US"/>
          </a:p>
        </p:txBody>
      </p:sp>
      <p:sp>
        <p:nvSpPr>
          <p:cNvPr id="247835" name="Line 27"/>
          <p:cNvSpPr>
            <a:spLocks noChangeShapeType="1"/>
          </p:cNvSpPr>
          <p:nvPr/>
        </p:nvSpPr>
        <p:spPr bwMode="auto">
          <a:xfrm flipH="1">
            <a:off x="5095875" y="2701925"/>
            <a:ext cx="1588" cy="508000"/>
          </a:xfrm>
          <a:prstGeom prst="line">
            <a:avLst/>
          </a:prstGeom>
          <a:noFill/>
          <a:ln w="76200">
            <a:solidFill>
              <a:srgbClr val="663300"/>
            </a:solidFill>
            <a:round/>
            <a:headEnd/>
            <a:tailEnd type="stealth" w="med" len="med"/>
          </a:ln>
        </p:spPr>
        <p:txBody>
          <a:bodyPr/>
          <a:lstStyle/>
          <a:p>
            <a:endParaRPr lang="en-US"/>
          </a:p>
        </p:txBody>
      </p:sp>
      <p:sp>
        <p:nvSpPr>
          <p:cNvPr id="247836" name="Line 28"/>
          <p:cNvSpPr>
            <a:spLocks noChangeShapeType="1"/>
          </p:cNvSpPr>
          <p:nvPr/>
        </p:nvSpPr>
        <p:spPr bwMode="auto">
          <a:xfrm>
            <a:off x="6908800" y="2743200"/>
            <a:ext cx="0" cy="466725"/>
          </a:xfrm>
          <a:prstGeom prst="line">
            <a:avLst/>
          </a:prstGeom>
          <a:noFill/>
          <a:ln w="76200">
            <a:solidFill>
              <a:srgbClr val="FF0000"/>
            </a:solidFill>
            <a:round/>
            <a:headEnd/>
            <a:tailEnd type="stealth" w="med" len="med"/>
          </a:ln>
        </p:spPr>
        <p:txBody>
          <a:bodyPr/>
          <a:lstStyle/>
          <a:p>
            <a:endParaRPr lang="en-US"/>
          </a:p>
        </p:txBody>
      </p:sp>
      <p:sp>
        <p:nvSpPr>
          <p:cNvPr id="247837" name="Line 29"/>
          <p:cNvSpPr>
            <a:spLocks noChangeShapeType="1"/>
          </p:cNvSpPr>
          <p:nvPr/>
        </p:nvSpPr>
        <p:spPr bwMode="auto">
          <a:xfrm flipV="1">
            <a:off x="5426075" y="1482725"/>
            <a:ext cx="0" cy="427038"/>
          </a:xfrm>
          <a:prstGeom prst="line">
            <a:avLst/>
          </a:prstGeom>
          <a:noFill/>
          <a:ln w="76200">
            <a:solidFill>
              <a:srgbClr val="FF0000"/>
            </a:solidFill>
            <a:round/>
            <a:headEnd/>
            <a:tailEnd type="stealth" w="med" len="med"/>
          </a:ln>
        </p:spPr>
        <p:txBody>
          <a:bodyPr/>
          <a:lstStyle/>
          <a:p>
            <a:endParaRPr lang="en-US"/>
          </a:p>
        </p:txBody>
      </p:sp>
      <p:sp>
        <p:nvSpPr>
          <p:cNvPr id="247838" name="Line 30"/>
          <p:cNvSpPr>
            <a:spLocks noChangeShapeType="1"/>
          </p:cNvSpPr>
          <p:nvPr/>
        </p:nvSpPr>
        <p:spPr bwMode="auto">
          <a:xfrm flipV="1">
            <a:off x="6827838" y="1503363"/>
            <a:ext cx="0" cy="479425"/>
          </a:xfrm>
          <a:prstGeom prst="line">
            <a:avLst/>
          </a:prstGeom>
          <a:noFill/>
          <a:ln w="76200">
            <a:solidFill>
              <a:srgbClr val="008000"/>
            </a:solidFill>
            <a:round/>
            <a:headEnd/>
            <a:tailEnd type="stealth" w="med" len="med"/>
          </a:ln>
        </p:spPr>
        <p:txBody>
          <a:bodyPr/>
          <a:lstStyle/>
          <a:p>
            <a:endParaRPr lang="en-US"/>
          </a:p>
        </p:txBody>
      </p:sp>
      <p:sp>
        <p:nvSpPr>
          <p:cNvPr id="247839" name="Line 31"/>
          <p:cNvSpPr>
            <a:spLocks noChangeShapeType="1"/>
          </p:cNvSpPr>
          <p:nvPr/>
        </p:nvSpPr>
        <p:spPr bwMode="auto">
          <a:xfrm>
            <a:off x="5554663" y="2705100"/>
            <a:ext cx="0" cy="485775"/>
          </a:xfrm>
          <a:prstGeom prst="line">
            <a:avLst/>
          </a:prstGeom>
          <a:noFill/>
          <a:ln w="76200">
            <a:solidFill>
              <a:srgbClr val="008000"/>
            </a:solidFill>
            <a:round/>
            <a:headEnd/>
            <a:tailEnd type="stealth" w="med" len="med"/>
          </a:ln>
        </p:spPr>
        <p:txBody>
          <a:bodyPr/>
          <a:lstStyle/>
          <a:p>
            <a:endParaRPr lang="en-US"/>
          </a:p>
        </p:txBody>
      </p:sp>
      <p:sp>
        <p:nvSpPr>
          <p:cNvPr id="247840" name="Line 32"/>
          <p:cNvSpPr>
            <a:spLocks noChangeShapeType="1"/>
          </p:cNvSpPr>
          <p:nvPr/>
        </p:nvSpPr>
        <p:spPr bwMode="auto">
          <a:xfrm flipV="1">
            <a:off x="1828800" y="1482725"/>
            <a:ext cx="0" cy="427038"/>
          </a:xfrm>
          <a:prstGeom prst="line">
            <a:avLst/>
          </a:prstGeom>
          <a:noFill/>
          <a:ln w="76200">
            <a:solidFill>
              <a:srgbClr val="FF0000"/>
            </a:solidFill>
            <a:round/>
            <a:headEnd/>
            <a:tailEnd type="stealth" w="med" len="med"/>
          </a:ln>
        </p:spPr>
        <p:txBody>
          <a:bodyPr/>
          <a:lstStyle/>
          <a:p>
            <a:endParaRPr lang="en-US"/>
          </a:p>
        </p:txBody>
      </p:sp>
      <p:sp>
        <p:nvSpPr>
          <p:cNvPr id="247841" name="Line 33"/>
          <p:cNvSpPr>
            <a:spLocks noChangeShapeType="1"/>
          </p:cNvSpPr>
          <p:nvPr/>
        </p:nvSpPr>
        <p:spPr bwMode="auto">
          <a:xfrm flipV="1">
            <a:off x="7010400" y="1498600"/>
            <a:ext cx="0" cy="457200"/>
          </a:xfrm>
          <a:prstGeom prst="line">
            <a:avLst/>
          </a:prstGeom>
          <a:noFill/>
          <a:ln w="76200">
            <a:solidFill>
              <a:srgbClr val="FF0000"/>
            </a:solidFill>
            <a:round/>
            <a:headEnd/>
            <a:tailEnd type="stealth" w="med" len="med"/>
          </a:ln>
        </p:spPr>
        <p:txBody>
          <a:bodyPr/>
          <a:lstStyle/>
          <a:p>
            <a:endParaRPr lang="en-US"/>
          </a:p>
        </p:txBody>
      </p:sp>
      <p:sp>
        <p:nvSpPr>
          <p:cNvPr id="247843" name="Rectangle 35" descr="Papyrus"/>
          <p:cNvSpPr>
            <a:spLocks noChangeArrowheads="1"/>
          </p:cNvSpPr>
          <p:nvPr/>
        </p:nvSpPr>
        <p:spPr bwMode="auto">
          <a:xfrm>
            <a:off x="7194550" y="1536700"/>
            <a:ext cx="1797050" cy="490538"/>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400" b="1" dirty="0">
                <a:solidFill>
                  <a:srgbClr val="FF0000"/>
                </a:solidFill>
                <a:effectLst>
                  <a:outerShdw blurRad="38100" dist="38100" dir="2700000" algn="tl">
                    <a:srgbClr val="000000"/>
                  </a:outerShdw>
                </a:effectLst>
                <a:latin typeface="Arial" pitchFamily="34" charset="0"/>
                <a:cs typeface="Arial" pitchFamily="34" charset="0"/>
              </a:rPr>
              <a:t>Recession</a:t>
            </a:r>
          </a:p>
        </p:txBody>
      </p:sp>
      <p:sp>
        <p:nvSpPr>
          <p:cNvPr id="247845" name="Rectangle 37" descr="Papyrus"/>
          <p:cNvSpPr>
            <a:spLocks noChangeArrowheads="1"/>
          </p:cNvSpPr>
          <p:nvPr/>
        </p:nvSpPr>
        <p:spPr bwMode="auto">
          <a:xfrm>
            <a:off x="236538" y="1381125"/>
            <a:ext cx="1409700" cy="48895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400" b="1" dirty="0">
                <a:solidFill>
                  <a:srgbClr val="FF0000"/>
                </a:solidFill>
                <a:effectLst>
                  <a:outerShdw blurRad="38100" dist="38100" dir="2700000" algn="tl">
                    <a:srgbClr val="000000"/>
                  </a:outerShdw>
                </a:effectLst>
                <a:latin typeface="Arial" pitchFamily="34" charset="0"/>
                <a:cs typeface="Arial" pitchFamily="34" charset="0"/>
              </a:rPr>
              <a:t>Recession</a:t>
            </a:r>
          </a:p>
        </p:txBody>
      </p:sp>
      <p:sp>
        <p:nvSpPr>
          <p:cNvPr id="247848" name="Line 40"/>
          <p:cNvSpPr>
            <a:spLocks noChangeShapeType="1"/>
          </p:cNvSpPr>
          <p:nvPr/>
        </p:nvSpPr>
        <p:spPr bwMode="auto">
          <a:xfrm flipH="1" flipV="1">
            <a:off x="3759200" y="1625600"/>
            <a:ext cx="0" cy="325438"/>
          </a:xfrm>
          <a:prstGeom prst="line">
            <a:avLst/>
          </a:prstGeom>
          <a:noFill/>
          <a:ln w="76200">
            <a:solidFill>
              <a:srgbClr val="0000FF"/>
            </a:solidFill>
            <a:round/>
            <a:headEnd/>
            <a:tailEnd type="stealth" w="med" len="med"/>
          </a:ln>
        </p:spPr>
        <p:txBody>
          <a:bodyPr/>
          <a:lstStyle/>
          <a:p>
            <a:endParaRPr lang="en-US"/>
          </a:p>
        </p:txBody>
      </p:sp>
      <p:sp>
        <p:nvSpPr>
          <p:cNvPr id="247849" name="Line 41"/>
          <p:cNvSpPr>
            <a:spLocks noChangeShapeType="1"/>
          </p:cNvSpPr>
          <p:nvPr/>
        </p:nvSpPr>
        <p:spPr bwMode="auto">
          <a:xfrm flipV="1">
            <a:off x="4937125" y="1544638"/>
            <a:ext cx="0" cy="365125"/>
          </a:xfrm>
          <a:prstGeom prst="line">
            <a:avLst/>
          </a:prstGeom>
          <a:noFill/>
          <a:ln w="76200">
            <a:solidFill>
              <a:srgbClr val="0000FF"/>
            </a:solidFill>
            <a:round/>
            <a:headEnd/>
            <a:tailEnd type="stealth" w="med" len="med"/>
          </a:ln>
        </p:spPr>
        <p:txBody>
          <a:bodyPr/>
          <a:lstStyle/>
          <a:p>
            <a:endParaRPr lang="en-US"/>
          </a:p>
        </p:txBody>
      </p:sp>
      <p:pic>
        <p:nvPicPr>
          <p:cNvPr id="27671" name="Picture 44" descr="brain"/>
          <p:cNvPicPr>
            <a:picLocks noChangeAspect="1" noChangeArrowheads="1" noCrop="1"/>
          </p:cNvPicPr>
          <p:nvPr/>
        </p:nvPicPr>
        <p:blipFill>
          <a:blip r:embed="rId3"/>
          <a:srcRect/>
          <a:stretch>
            <a:fillRect/>
          </a:stretch>
        </p:blipFill>
        <p:spPr bwMode="auto">
          <a:xfrm>
            <a:off x="1600200" y="5370513"/>
            <a:ext cx="1217613" cy="1487487"/>
          </a:xfrm>
          <a:prstGeom prst="rect">
            <a:avLst/>
          </a:prstGeom>
          <a:noFill/>
          <a:ln w="9525">
            <a:noFill/>
            <a:miter lim="800000"/>
            <a:headEnd/>
            <a:tailEnd/>
          </a:ln>
        </p:spPr>
      </p:pic>
      <p:pic>
        <p:nvPicPr>
          <p:cNvPr id="27672" name="Picture 45" descr="boxing gloves"/>
          <p:cNvPicPr>
            <a:picLocks noChangeAspect="1" noChangeArrowheads="1" noCrop="1"/>
          </p:cNvPicPr>
          <p:nvPr/>
        </p:nvPicPr>
        <p:blipFill>
          <a:blip r:embed="rId4"/>
          <a:srcRect/>
          <a:stretch>
            <a:fillRect/>
          </a:stretch>
        </p:blipFill>
        <p:spPr bwMode="auto">
          <a:xfrm>
            <a:off x="0" y="5334000"/>
            <a:ext cx="4810125" cy="1519238"/>
          </a:xfrm>
          <a:prstGeom prst="rect">
            <a:avLst/>
          </a:prstGeom>
          <a:noFill/>
          <a:ln w="9525">
            <a:noFill/>
            <a:miter lim="800000"/>
            <a:headEnd/>
            <a:tailEnd/>
          </a:ln>
        </p:spPr>
      </p:pic>
      <p:pic>
        <p:nvPicPr>
          <p:cNvPr id="247854" name="Picture 46" descr="a rotat rain 3"/>
          <p:cNvPicPr>
            <a:picLocks noChangeAspect="1" noChangeArrowheads="1" noCrop="1"/>
          </p:cNvPicPr>
          <p:nvPr/>
        </p:nvPicPr>
        <p:blipFill>
          <a:blip r:embed="rId5"/>
          <a:srcRect/>
          <a:stretch>
            <a:fillRect/>
          </a:stretch>
        </p:blipFill>
        <p:spPr bwMode="auto">
          <a:xfrm>
            <a:off x="1912938" y="2035175"/>
            <a:ext cx="400050" cy="685800"/>
          </a:xfrm>
          <a:prstGeom prst="rect">
            <a:avLst/>
          </a:prstGeom>
          <a:noFill/>
          <a:ln w="9525">
            <a:noFill/>
            <a:miter lim="800000"/>
            <a:headEnd/>
            <a:tailEnd/>
          </a:ln>
        </p:spPr>
      </p:pic>
      <p:pic>
        <p:nvPicPr>
          <p:cNvPr id="247855" name="Picture 47" descr="a rotat rain 3"/>
          <p:cNvPicPr>
            <a:picLocks noChangeAspect="1" noChangeArrowheads="1" noCrop="1"/>
          </p:cNvPicPr>
          <p:nvPr/>
        </p:nvPicPr>
        <p:blipFill>
          <a:blip r:embed="rId5"/>
          <a:srcRect/>
          <a:stretch>
            <a:fillRect/>
          </a:stretch>
        </p:blipFill>
        <p:spPr bwMode="auto">
          <a:xfrm>
            <a:off x="6804025" y="2019300"/>
            <a:ext cx="400050" cy="685800"/>
          </a:xfrm>
          <a:prstGeom prst="rect">
            <a:avLst/>
          </a:prstGeom>
          <a:noFill/>
          <a:ln w="9525">
            <a:noFill/>
            <a:miter lim="800000"/>
            <a:headEnd/>
            <a:tailEnd/>
          </a:ln>
        </p:spPr>
      </p:pic>
      <p:pic>
        <p:nvPicPr>
          <p:cNvPr id="247856" name="Picture 48" descr="divider pretty 2"/>
          <p:cNvPicPr>
            <a:picLocks noChangeAspect="1" noChangeArrowheads="1" noCrop="1"/>
          </p:cNvPicPr>
          <p:nvPr/>
        </p:nvPicPr>
        <p:blipFill>
          <a:blip r:embed="rId6"/>
          <a:srcRect/>
          <a:stretch>
            <a:fillRect/>
          </a:stretch>
        </p:blipFill>
        <p:spPr bwMode="auto">
          <a:xfrm>
            <a:off x="4852988" y="1905000"/>
            <a:ext cx="892175" cy="76200"/>
          </a:xfrm>
          <a:prstGeom prst="rect">
            <a:avLst/>
          </a:prstGeom>
          <a:noFill/>
          <a:ln w="9525">
            <a:noFill/>
            <a:miter lim="800000"/>
            <a:headEnd/>
            <a:tailEnd/>
          </a:ln>
        </p:spPr>
      </p:pic>
      <p:sp>
        <p:nvSpPr>
          <p:cNvPr id="247857" name="Rectangle 49"/>
          <p:cNvSpPr>
            <a:spLocks noChangeArrowheads="1"/>
          </p:cNvSpPr>
          <p:nvPr/>
        </p:nvSpPr>
        <p:spPr bwMode="auto">
          <a:xfrm>
            <a:off x="304800" y="0"/>
            <a:ext cx="2824163" cy="568325"/>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sz="2000" b="1" dirty="0" err="1">
                <a:solidFill>
                  <a:srgbClr val="FF0000"/>
                </a:solidFill>
                <a:effectLst>
                  <a:outerShdw blurRad="38100" dist="38100" dir="2700000" algn="tl">
                    <a:srgbClr val="000000"/>
                  </a:outerShdw>
                </a:effectLst>
                <a:latin typeface="+mn-lt"/>
                <a:cs typeface="+mn-cs"/>
              </a:rPr>
              <a:t>Classicals</a:t>
            </a:r>
            <a:r>
              <a:rPr lang="en-US" sz="2000" b="1" dirty="0">
                <a:solidFill>
                  <a:srgbClr val="FF0000"/>
                </a:solidFill>
                <a:effectLst>
                  <a:outerShdw blurRad="38100" dist="38100" dir="2700000" algn="tl">
                    <a:srgbClr val="000000"/>
                  </a:outerShdw>
                </a:effectLst>
                <a:latin typeface="+mn-lt"/>
                <a:cs typeface="+mn-cs"/>
              </a:rPr>
              <a:t> – V is constant</a:t>
            </a:r>
          </a:p>
          <a:p>
            <a:pPr algn="ctr" fontAlgn="auto">
              <a:spcBef>
                <a:spcPts val="0"/>
              </a:spcBef>
              <a:spcAft>
                <a:spcPts val="0"/>
              </a:spcAft>
              <a:defRPr/>
            </a:pPr>
            <a:r>
              <a:rPr lang="en-US" sz="2000" b="1" dirty="0">
                <a:latin typeface="+mn-lt"/>
                <a:cs typeface="+mn-cs"/>
              </a:rPr>
              <a:t>Monetarists - V is stable</a:t>
            </a:r>
          </a:p>
        </p:txBody>
      </p:sp>
      <p:sp>
        <p:nvSpPr>
          <p:cNvPr id="247858" name="Rectangle 50" descr="Papyrus"/>
          <p:cNvSpPr>
            <a:spLocks noChangeArrowheads="1"/>
          </p:cNvSpPr>
          <p:nvPr/>
        </p:nvSpPr>
        <p:spPr bwMode="auto">
          <a:xfrm>
            <a:off x="5403850" y="0"/>
            <a:ext cx="3740150" cy="869950"/>
          </a:xfrm>
          <a:prstGeom prst="rect">
            <a:avLst/>
          </a:prstGeom>
          <a:noFill/>
          <a:ln w="19050">
            <a:noFill/>
            <a:miter lim="800000"/>
            <a:headEnd/>
            <a:tailEnd/>
          </a:ln>
          <a:effectLst/>
        </p:spPr>
        <p:txBody>
          <a:bodyPr wrap="none" anchor="ctr"/>
          <a:lstStyle/>
          <a:p>
            <a:pPr fontAlgn="auto">
              <a:spcBef>
                <a:spcPts val="0"/>
              </a:spcBef>
              <a:spcAft>
                <a:spcPts val="0"/>
              </a:spcAft>
              <a:defRPr/>
            </a:pPr>
            <a:r>
              <a:rPr lang="en-US" sz="2000" b="1" dirty="0">
                <a:solidFill>
                  <a:srgbClr val="FF0000"/>
                </a:solidFill>
                <a:effectLst>
                  <a:outerShdw blurRad="38100" dist="38100" dir="2700000" algn="tl">
                    <a:srgbClr val="000000"/>
                  </a:outerShdw>
                </a:effectLst>
                <a:cs typeface="+mn-cs"/>
              </a:rPr>
              <a:t>1960-V was 3.6</a:t>
            </a:r>
          </a:p>
          <a:p>
            <a:pPr fontAlgn="auto">
              <a:spcBef>
                <a:spcPts val="0"/>
              </a:spcBef>
              <a:spcAft>
                <a:spcPts val="0"/>
              </a:spcAft>
              <a:defRPr/>
            </a:pPr>
            <a:r>
              <a:rPr lang="en-US" sz="2000" b="1" dirty="0">
                <a:cs typeface="+mn-cs"/>
              </a:rPr>
              <a:t>2010-V was 9 </a:t>
            </a:r>
            <a:r>
              <a:rPr lang="en-US" sz="1600" b="1" dirty="0">
                <a:cs typeface="+mn-cs"/>
              </a:rPr>
              <a:t>[so not constant]</a:t>
            </a:r>
          </a:p>
          <a:p>
            <a:pPr fontAlgn="auto">
              <a:spcBef>
                <a:spcPts val="0"/>
              </a:spcBef>
              <a:spcAft>
                <a:spcPts val="0"/>
              </a:spcAft>
              <a:defRPr/>
            </a:pPr>
            <a:r>
              <a:rPr lang="en-US" sz="2000" b="1" dirty="0">
                <a:cs typeface="+mn-cs"/>
              </a:rPr>
              <a:t>“Q” incr. 275%</a:t>
            </a:r>
          </a:p>
        </p:txBody>
      </p:sp>
      <p:sp>
        <p:nvSpPr>
          <p:cNvPr id="247859" name="Rectangle 51" descr="Papyrus"/>
          <p:cNvSpPr>
            <a:spLocks noChangeArrowheads="1"/>
          </p:cNvSpPr>
          <p:nvPr/>
        </p:nvSpPr>
        <p:spPr bwMode="auto">
          <a:xfrm>
            <a:off x="0" y="3292475"/>
            <a:ext cx="9144000" cy="1198563"/>
          </a:xfrm>
          <a:prstGeom prst="rect">
            <a:avLst/>
          </a:prstGeom>
          <a:noFill/>
          <a:ln w="19050">
            <a:noFill/>
            <a:miter lim="800000"/>
            <a:headEnd/>
            <a:tailEnd/>
          </a:ln>
          <a:effectLst/>
        </p:spPr>
        <p:txBody>
          <a:bodyPr wrap="none" anchor="ctr"/>
          <a:lstStyle/>
          <a:p>
            <a:pPr fontAlgn="auto">
              <a:spcBef>
                <a:spcPts val="0"/>
              </a:spcBef>
              <a:spcAft>
                <a:spcPts val="0"/>
              </a:spcAft>
              <a:defRPr/>
            </a:pPr>
            <a:r>
              <a:rPr lang="en-US" sz="2000" b="1" dirty="0">
                <a:latin typeface="Verdana" pitchFamily="34" charset="0"/>
                <a:cs typeface="+mn-cs"/>
              </a:rPr>
              <a:t>*If we are at FE, Q can’t increase</a:t>
            </a:r>
          </a:p>
          <a:p>
            <a:pPr fontAlgn="auto">
              <a:spcBef>
                <a:spcPts val="0"/>
              </a:spcBef>
              <a:spcAft>
                <a:spcPts val="0"/>
              </a:spcAft>
              <a:defRPr/>
            </a:pPr>
            <a:r>
              <a:rPr lang="en-US" sz="2000" b="1" dirty="0">
                <a:solidFill>
                  <a:srgbClr val="FF0000"/>
                </a:solidFill>
                <a:effectLst>
                  <a:outerShdw blurRad="38100" dist="38100" dir="2700000" algn="tl">
                    <a:srgbClr val="000000"/>
                  </a:outerShdw>
                </a:effectLst>
                <a:latin typeface="Verdana" pitchFamily="34" charset="0"/>
                <a:cs typeface="+mn-cs"/>
              </a:rPr>
              <a:t>*</a:t>
            </a:r>
            <a:r>
              <a:rPr lang="en-US" sz="2000" b="1" dirty="0">
                <a:latin typeface="Verdana" pitchFamily="34" charset="0"/>
                <a:cs typeface="+mn-cs"/>
              </a:rPr>
              <a:t>If in a </a:t>
            </a:r>
            <a:r>
              <a:rPr lang="en-US" b="1" dirty="0">
                <a:latin typeface="+mn-lt"/>
                <a:cs typeface="+mn-cs"/>
              </a:rPr>
              <a:t>recession</a:t>
            </a:r>
            <a:r>
              <a:rPr lang="en-US" sz="2000" b="1" dirty="0">
                <a:latin typeface="Verdana" pitchFamily="34" charset="0"/>
                <a:cs typeface="+mn-cs"/>
              </a:rPr>
              <a:t>(2001), increase in the  MS leads to easier </a:t>
            </a:r>
          </a:p>
          <a:p>
            <a:pPr fontAlgn="auto">
              <a:spcBef>
                <a:spcPts val="0"/>
              </a:spcBef>
              <a:spcAft>
                <a:spcPts val="0"/>
              </a:spcAft>
              <a:defRPr/>
            </a:pPr>
            <a:r>
              <a:rPr lang="en-US" sz="2000" b="1" dirty="0">
                <a:latin typeface="Verdana" pitchFamily="34" charset="0"/>
                <a:cs typeface="+mn-cs"/>
              </a:rPr>
              <a:t>  credit and  an increase in Q, so there is </a:t>
            </a:r>
            <a:r>
              <a:rPr lang="en-US" b="1" dirty="0">
                <a:latin typeface="+mn-lt"/>
                <a:cs typeface="+mn-cs"/>
              </a:rPr>
              <a:t>little inflation</a:t>
            </a:r>
            <a:r>
              <a:rPr lang="en-US" sz="2000" b="1" dirty="0">
                <a:latin typeface="Verdana" pitchFamily="34" charset="0"/>
                <a:cs typeface="+mn-cs"/>
              </a:rPr>
              <a:t>.</a:t>
            </a:r>
          </a:p>
          <a:p>
            <a:pPr fontAlgn="auto">
              <a:spcBef>
                <a:spcPts val="0"/>
              </a:spcBef>
              <a:spcAft>
                <a:spcPts val="0"/>
              </a:spcAft>
              <a:defRPr/>
            </a:pPr>
            <a:r>
              <a:rPr lang="en-US" sz="2000" b="1" dirty="0">
                <a:solidFill>
                  <a:srgbClr val="008000"/>
                </a:solidFill>
                <a:effectLst>
                  <a:outerShdw blurRad="38100" dist="38100" dir="2700000" algn="tl">
                    <a:srgbClr val="000000"/>
                  </a:outerShdw>
                </a:effectLst>
                <a:latin typeface="Verdana" pitchFamily="34" charset="0"/>
                <a:cs typeface="+mn-cs"/>
              </a:rPr>
              <a:t>*</a:t>
            </a:r>
            <a:r>
              <a:rPr lang="en-US" sz="2000" b="1" dirty="0">
                <a:latin typeface="+mn-lt"/>
                <a:cs typeface="+mn-cs"/>
              </a:rPr>
              <a:t>V</a:t>
            </a:r>
            <a:r>
              <a:rPr lang="en-US" sz="2000" b="1" dirty="0">
                <a:latin typeface="Verdana" pitchFamily="34" charset="0"/>
                <a:cs typeface="+mn-cs"/>
              </a:rPr>
              <a:t> </a:t>
            </a:r>
            <a:r>
              <a:rPr lang="en-US" b="1" dirty="0">
                <a:latin typeface="Verdana" pitchFamily="34" charset="0"/>
                <a:cs typeface="+mn-cs"/>
              </a:rPr>
              <a:t>has </a:t>
            </a:r>
            <a:r>
              <a:rPr lang="en-US" sz="2000" b="1" dirty="0">
                <a:latin typeface="Verdana" pitchFamily="34" charset="0"/>
                <a:cs typeface="+mn-cs"/>
              </a:rPr>
              <a:t>tripled (3-10) </a:t>
            </a:r>
            <a:r>
              <a:rPr lang="en-US" b="1" dirty="0">
                <a:latin typeface="Verdana" pitchFamily="34" charset="0"/>
                <a:cs typeface="+mn-cs"/>
              </a:rPr>
              <a:t>since </a:t>
            </a:r>
            <a:r>
              <a:rPr lang="en-US" sz="2000" b="1" dirty="0">
                <a:latin typeface="Verdana" pitchFamily="34" charset="0"/>
                <a:cs typeface="+mn-cs"/>
              </a:rPr>
              <a:t>1950 </a:t>
            </a:r>
            <a:r>
              <a:rPr lang="en-US" sz="1400" b="1" dirty="0">
                <a:latin typeface="Verdana" pitchFamily="34" charset="0"/>
                <a:cs typeface="+mn-cs"/>
              </a:rPr>
              <a:t>[</a:t>
            </a:r>
            <a:r>
              <a:rPr lang="en-US" sz="1600" b="1" dirty="0">
                <a:latin typeface="Verdana" pitchFamily="34" charset="0"/>
                <a:cs typeface="+mn-cs"/>
              </a:rPr>
              <a:t>Credit</a:t>
            </a:r>
            <a:r>
              <a:rPr lang="en-US" sz="1400" b="1" dirty="0">
                <a:latin typeface="Verdana" pitchFamily="34" charset="0"/>
                <a:cs typeface="+mn-cs"/>
              </a:rPr>
              <a:t> </a:t>
            </a:r>
            <a:r>
              <a:rPr lang="en-US" sz="1600" b="1" dirty="0">
                <a:latin typeface="Verdana" pitchFamily="34" charset="0"/>
                <a:cs typeface="+mn-cs"/>
              </a:rPr>
              <a:t>cards</a:t>
            </a:r>
            <a:r>
              <a:rPr lang="en-US" sz="1400" b="1" dirty="0">
                <a:latin typeface="Verdana" pitchFamily="34" charset="0"/>
                <a:cs typeface="+mn-cs"/>
              </a:rPr>
              <a:t> mean we carry </a:t>
            </a:r>
            <a:r>
              <a:rPr lang="en-US" sz="1600" b="1" dirty="0">
                <a:latin typeface="Verdana" pitchFamily="34" charset="0"/>
                <a:cs typeface="+mn-cs"/>
              </a:rPr>
              <a:t>less</a:t>
            </a:r>
            <a:r>
              <a:rPr lang="en-US" sz="1400" b="1" dirty="0">
                <a:latin typeface="Verdana" pitchFamily="34" charset="0"/>
                <a:cs typeface="+mn-cs"/>
              </a:rPr>
              <a:t> </a:t>
            </a:r>
            <a:r>
              <a:rPr lang="en-US" sz="1600" b="1" dirty="0">
                <a:latin typeface="Verdana" pitchFamily="34" charset="0"/>
                <a:cs typeface="+mn-cs"/>
              </a:rPr>
              <a:t>money</a:t>
            </a:r>
            <a:r>
              <a:rPr lang="en-US" sz="1400" b="1" dirty="0">
                <a:latin typeface="Verdana" pitchFamily="34" charset="0"/>
                <a:cs typeface="+mn-cs"/>
              </a:rPr>
              <a:t>]</a:t>
            </a:r>
          </a:p>
        </p:txBody>
      </p:sp>
      <p:sp>
        <p:nvSpPr>
          <p:cNvPr id="247851" name="Rectangle 43" descr="Papyrus"/>
          <p:cNvSpPr>
            <a:spLocks noChangeArrowheads="1"/>
          </p:cNvSpPr>
          <p:nvPr/>
        </p:nvSpPr>
        <p:spPr bwMode="auto">
          <a:xfrm>
            <a:off x="7315200" y="2438400"/>
            <a:ext cx="1779588" cy="658813"/>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400" b="1" dirty="0">
                <a:solidFill>
                  <a:srgbClr val="FF00FF"/>
                </a:solidFill>
                <a:effectLst>
                  <a:outerShdw blurRad="38100" dist="38100" dir="2700000" algn="tl">
                    <a:srgbClr val="000000"/>
                  </a:outerShdw>
                </a:effectLst>
                <a:latin typeface="+mn-lt"/>
                <a:cs typeface="+mn-cs"/>
              </a:rPr>
              <a:t>Wartime</a:t>
            </a:r>
            <a:r>
              <a:rPr lang="en-US" sz="2400" b="1" dirty="0">
                <a:solidFill>
                  <a:srgbClr val="FF99FF"/>
                </a:solidFill>
                <a:effectLst>
                  <a:outerShdw blurRad="38100" dist="38100" dir="2700000" algn="tl">
                    <a:srgbClr val="000000"/>
                  </a:outerShdw>
                </a:effectLst>
                <a:cs typeface="+mn-cs"/>
              </a:rPr>
              <a:t> </a:t>
            </a:r>
            <a:r>
              <a:rPr lang="en-US" sz="2400" b="1" dirty="0">
                <a:cs typeface="+mn-cs"/>
              </a:rPr>
              <a:t>or</a:t>
            </a:r>
          </a:p>
          <a:p>
            <a:pPr algn="ctr" fontAlgn="auto">
              <a:spcBef>
                <a:spcPts val="0"/>
              </a:spcBef>
              <a:spcAft>
                <a:spcPts val="0"/>
              </a:spcAft>
              <a:defRPr/>
            </a:pPr>
            <a:r>
              <a:rPr lang="en-US" sz="2400" b="1" dirty="0">
                <a:solidFill>
                  <a:srgbClr val="FF0000"/>
                </a:solidFill>
                <a:effectLst>
                  <a:outerShdw blurRad="38100" dist="38100" dir="2700000" algn="tl">
                    <a:srgbClr val="000000"/>
                  </a:outerShdw>
                </a:effectLst>
                <a:latin typeface="+mn-lt"/>
                <a:cs typeface="+mn-cs"/>
              </a:rPr>
              <a:t>Stag</a:t>
            </a:r>
            <a:r>
              <a:rPr lang="en-US" sz="2400" b="1" dirty="0">
                <a:solidFill>
                  <a:srgbClr val="008000"/>
                </a:solidFill>
                <a:effectLst>
                  <a:outerShdw blurRad="38100" dist="38100" dir="2700000" algn="tl">
                    <a:srgbClr val="000000"/>
                  </a:outerShdw>
                </a:effectLst>
                <a:latin typeface="+mn-lt"/>
                <a:cs typeface="+mn-cs"/>
              </a:rPr>
              <a:t>flation</a:t>
            </a:r>
          </a:p>
        </p:txBody>
      </p:sp>
      <p:sp>
        <p:nvSpPr>
          <p:cNvPr id="27680" name="Arc 54"/>
          <p:cNvSpPr>
            <a:spLocks/>
          </p:cNvSpPr>
          <p:nvPr/>
        </p:nvSpPr>
        <p:spPr bwMode="auto">
          <a:xfrm flipV="1">
            <a:off x="3576638" y="0"/>
            <a:ext cx="1144587" cy="1138238"/>
          </a:xfrm>
          <a:custGeom>
            <a:avLst/>
            <a:gdLst>
              <a:gd name="T0" fmla="*/ 0 w 20962"/>
              <a:gd name="T1" fmla="*/ 0 h 21600"/>
              <a:gd name="T2" fmla="*/ 2147483647 w 20962"/>
              <a:gd name="T3" fmla="*/ 2147483647 h 21600"/>
              <a:gd name="T4" fmla="*/ 0 w 20962"/>
              <a:gd name="T5" fmla="*/ 2147483647 h 21600"/>
              <a:gd name="T6" fmla="*/ 0 60000 65536"/>
              <a:gd name="T7" fmla="*/ 0 60000 65536"/>
              <a:gd name="T8" fmla="*/ 0 60000 65536"/>
              <a:gd name="T9" fmla="*/ 0 w 20962"/>
              <a:gd name="T10" fmla="*/ 0 h 21600"/>
              <a:gd name="T11" fmla="*/ 20962 w 20962"/>
              <a:gd name="T12" fmla="*/ 21600 h 21600"/>
            </a:gdLst>
            <a:ahLst/>
            <a:cxnLst>
              <a:cxn ang="T6">
                <a:pos x="T0" y="T1"/>
              </a:cxn>
              <a:cxn ang="T7">
                <a:pos x="T2" y="T3"/>
              </a:cxn>
              <a:cxn ang="T8">
                <a:pos x="T4" y="T5"/>
              </a:cxn>
            </a:cxnLst>
            <a:rect l="T9" t="T10" r="T11" b="T12"/>
            <a:pathLst>
              <a:path w="20962" h="21600" fill="none" extrusionOk="0">
                <a:moveTo>
                  <a:pt x="-1" y="0"/>
                </a:moveTo>
                <a:cubicBezTo>
                  <a:pt x="9922" y="0"/>
                  <a:pt x="18569" y="6760"/>
                  <a:pt x="20962" y="16390"/>
                </a:cubicBezTo>
              </a:path>
              <a:path w="20962" h="21600" stroke="0" extrusionOk="0">
                <a:moveTo>
                  <a:pt x="-1" y="0"/>
                </a:moveTo>
                <a:cubicBezTo>
                  <a:pt x="9922" y="0"/>
                  <a:pt x="18569" y="6760"/>
                  <a:pt x="20962" y="16390"/>
                </a:cubicBezTo>
                <a:lnTo>
                  <a:pt x="0" y="21600"/>
                </a:lnTo>
                <a:lnTo>
                  <a:pt x="-1" y="0"/>
                </a:lnTo>
                <a:close/>
              </a:path>
            </a:pathLst>
          </a:custGeom>
          <a:noFill/>
          <a:ln w="38100">
            <a:solidFill>
              <a:schemeClr val="tx1"/>
            </a:solidFill>
            <a:round/>
            <a:headEnd/>
            <a:tailEnd/>
          </a:ln>
        </p:spPr>
        <p:txBody>
          <a:bodyPr wrap="none" anchor="ctr"/>
          <a:lstStyle/>
          <a:p>
            <a:endParaRPr lang="en-US"/>
          </a:p>
        </p:txBody>
      </p:sp>
      <p:sp>
        <p:nvSpPr>
          <p:cNvPr id="27681" name="Line 55"/>
          <p:cNvSpPr>
            <a:spLocks noChangeShapeType="1"/>
          </p:cNvSpPr>
          <p:nvPr/>
        </p:nvSpPr>
        <p:spPr bwMode="auto">
          <a:xfrm>
            <a:off x="3983038" y="366713"/>
            <a:ext cx="528637" cy="750887"/>
          </a:xfrm>
          <a:prstGeom prst="line">
            <a:avLst/>
          </a:prstGeom>
          <a:noFill/>
          <a:ln w="38100">
            <a:solidFill>
              <a:schemeClr val="tx1"/>
            </a:solidFill>
            <a:round/>
            <a:headEnd/>
            <a:tailEnd/>
          </a:ln>
        </p:spPr>
        <p:txBody>
          <a:bodyPr/>
          <a:lstStyle/>
          <a:p>
            <a:endParaRPr lang="en-US"/>
          </a:p>
        </p:txBody>
      </p:sp>
      <p:sp>
        <p:nvSpPr>
          <p:cNvPr id="247864" name="Rectangle 56"/>
          <p:cNvSpPr>
            <a:spLocks noChangeArrowheads="1"/>
          </p:cNvSpPr>
          <p:nvPr/>
        </p:nvSpPr>
        <p:spPr bwMode="auto">
          <a:xfrm>
            <a:off x="3811588" y="28575"/>
            <a:ext cx="385762" cy="40640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000" b="1" dirty="0">
                <a:cs typeface="+mn-cs"/>
              </a:rPr>
              <a:t>AD</a:t>
            </a:r>
          </a:p>
        </p:txBody>
      </p:sp>
      <p:sp>
        <p:nvSpPr>
          <p:cNvPr id="247865" name="Rectangle 57" descr="Papyrus"/>
          <p:cNvSpPr>
            <a:spLocks noChangeArrowheads="1"/>
          </p:cNvSpPr>
          <p:nvPr/>
        </p:nvSpPr>
        <p:spPr bwMode="auto">
          <a:xfrm>
            <a:off x="4530725" y="19050"/>
            <a:ext cx="406400" cy="223838"/>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000" b="1" dirty="0">
                <a:cs typeface="+mn-cs"/>
              </a:rPr>
              <a:t>AS</a:t>
            </a:r>
          </a:p>
        </p:txBody>
      </p:sp>
      <p:sp>
        <p:nvSpPr>
          <p:cNvPr id="27684" name="Line 58"/>
          <p:cNvSpPr>
            <a:spLocks noChangeShapeType="1"/>
          </p:cNvSpPr>
          <p:nvPr/>
        </p:nvSpPr>
        <p:spPr bwMode="auto">
          <a:xfrm>
            <a:off x="3332163" y="0"/>
            <a:ext cx="0" cy="1279525"/>
          </a:xfrm>
          <a:prstGeom prst="line">
            <a:avLst/>
          </a:prstGeom>
          <a:noFill/>
          <a:ln w="38100">
            <a:solidFill>
              <a:schemeClr val="tx1"/>
            </a:solidFill>
            <a:round/>
            <a:headEnd/>
            <a:tailEnd/>
          </a:ln>
        </p:spPr>
        <p:txBody>
          <a:bodyPr/>
          <a:lstStyle/>
          <a:p>
            <a:endParaRPr lang="en-US"/>
          </a:p>
        </p:txBody>
      </p:sp>
      <p:sp>
        <p:nvSpPr>
          <p:cNvPr id="27685" name="Line 59"/>
          <p:cNvSpPr>
            <a:spLocks noChangeShapeType="1"/>
          </p:cNvSpPr>
          <p:nvPr/>
        </p:nvSpPr>
        <p:spPr bwMode="auto">
          <a:xfrm>
            <a:off x="3332163" y="1279525"/>
            <a:ext cx="1503362" cy="0"/>
          </a:xfrm>
          <a:prstGeom prst="line">
            <a:avLst/>
          </a:prstGeom>
          <a:noFill/>
          <a:ln w="38100">
            <a:solidFill>
              <a:schemeClr val="tx1"/>
            </a:solidFill>
            <a:round/>
            <a:headEnd/>
            <a:tailEnd/>
          </a:ln>
        </p:spPr>
        <p:txBody>
          <a:bodyPr/>
          <a:lstStyle/>
          <a:p>
            <a:endParaRPr lang="en-US"/>
          </a:p>
        </p:txBody>
      </p:sp>
      <p:sp>
        <p:nvSpPr>
          <p:cNvPr id="27686" name="Line 60"/>
          <p:cNvSpPr>
            <a:spLocks noChangeShapeType="1"/>
          </p:cNvSpPr>
          <p:nvPr/>
        </p:nvSpPr>
        <p:spPr bwMode="auto">
          <a:xfrm>
            <a:off x="4327525" y="893763"/>
            <a:ext cx="0" cy="385762"/>
          </a:xfrm>
          <a:prstGeom prst="line">
            <a:avLst/>
          </a:prstGeom>
          <a:noFill/>
          <a:ln w="38100">
            <a:solidFill>
              <a:schemeClr val="tx1"/>
            </a:solidFill>
            <a:prstDash val="sysDot"/>
            <a:round/>
            <a:headEnd/>
            <a:tailEnd type="stealth" w="med" len="med"/>
          </a:ln>
        </p:spPr>
        <p:txBody>
          <a:bodyPr/>
          <a:lstStyle/>
          <a:p>
            <a:endParaRPr lang="en-US"/>
          </a:p>
        </p:txBody>
      </p:sp>
      <p:sp>
        <p:nvSpPr>
          <p:cNvPr id="247869" name="Rectangle 61"/>
          <p:cNvSpPr>
            <a:spLocks noChangeArrowheads="1"/>
          </p:cNvSpPr>
          <p:nvPr/>
        </p:nvSpPr>
        <p:spPr bwMode="auto">
          <a:xfrm>
            <a:off x="4165600" y="1300163"/>
            <a:ext cx="365125" cy="385762"/>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800" b="1" dirty="0">
                <a:cs typeface="+mn-cs"/>
              </a:rPr>
              <a:t>Y</a:t>
            </a:r>
            <a:r>
              <a:rPr lang="en-US" b="1" dirty="0">
                <a:cs typeface="+mn-cs"/>
              </a:rPr>
              <a:t>*</a:t>
            </a:r>
          </a:p>
        </p:txBody>
      </p:sp>
      <p:pic>
        <p:nvPicPr>
          <p:cNvPr id="27688" name="Picture 62" descr="1 aaa ball red"/>
          <p:cNvPicPr>
            <a:picLocks noChangeAspect="1" noChangeArrowheads="1" noCrop="1"/>
          </p:cNvPicPr>
          <p:nvPr/>
        </p:nvPicPr>
        <p:blipFill>
          <a:blip r:embed="rId7"/>
          <a:srcRect/>
          <a:stretch>
            <a:fillRect/>
          </a:stretch>
        </p:blipFill>
        <p:spPr bwMode="auto">
          <a:xfrm>
            <a:off x="4240213" y="784225"/>
            <a:ext cx="171450" cy="171450"/>
          </a:xfrm>
          <a:prstGeom prst="rect">
            <a:avLst/>
          </a:prstGeom>
          <a:noFill/>
          <a:ln w="9525">
            <a:noFill/>
            <a:miter lim="800000"/>
            <a:headEnd/>
            <a:tailEnd/>
          </a:ln>
        </p:spPr>
      </p:pic>
      <p:sp>
        <p:nvSpPr>
          <p:cNvPr id="247871" name="Rectangle 63"/>
          <p:cNvSpPr>
            <a:spLocks noChangeArrowheads="1"/>
          </p:cNvSpPr>
          <p:nvPr/>
        </p:nvSpPr>
        <p:spPr bwMode="auto">
          <a:xfrm>
            <a:off x="2925763" y="650875"/>
            <a:ext cx="346075" cy="32385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dirty="0">
                <a:cs typeface="+mn-cs"/>
              </a:rPr>
              <a:t>PL</a:t>
            </a:r>
          </a:p>
        </p:txBody>
      </p:sp>
      <p:sp>
        <p:nvSpPr>
          <p:cNvPr id="247877" name="Rectangle 69"/>
          <p:cNvSpPr>
            <a:spLocks noChangeArrowheads="1"/>
          </p:cNvSpPr>
          <p:nvPr/>
        </p:nvSpPr>
        <p:spPr bwMode="auto">
          <a:xfrm>
            <a:off x="609600" y="5656263"/>
            <a:ext cx="476250" cy="188912"/>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600" b="1" dirty="0">
                <a:solidFill>
                  <a:srgbClr val="FF0000"/>
                </a:solidFill>
                <a:effectLst>
                  <a:outerShdw blurRad="38100" dist="38100" dir="2700000" algn="tl">
                    <a:srgbClr val="000000"/>
                  </a:outerShdw>
                </a:effectLst>
                <a:cs typeface="+mn-cs"/>
              </a:rPr>
              <a:t>Rules</a:t>
            </a:r>
          </a:p>
        </p:txBody>
      </p:sp>
      <p:sp>
        <p:nvSpPr>
          <p:cNvPr id="247878" name="Rectangle 70"/>
          <p:cNvSpPr>
            <a:spLocks noChangeArrowheads="1"/>
          </p:cNvSpPr>
          <p:nvPr/>
        </p:nvSpPr>
        <p:spPr bwMode="auto">
          <a:xfrm>
            <a:off x="3200400" y="5702300"/>
            <a:ext cx="995363" cy="223838"/>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400" b="1" dirty="0">
                <a:solidFill>
                  <a:srgbClr val="99FF99"/>
                </a:solidFill>
                <a:effectLst>
                  <a:outerShdw blurRad="38100" dist="38100" dir="2700000" algn="tl">
                    <a:srgbClr val="000000"/>
                  </a:outerShdw>
                </a:effectLst>
                <a:cs typeface="+mn-cs"/>
              </a:rPr>
              <a:t>Discretion</a:t>
            </a:r>
          </a:p>
        </p:txBody>
      </p:sp>
      <p:sp>
        <p:nvSpPr>
          <p:cNvPr id="247879" name="Rectangle 71"/>
          <p:cNvSpPr>
            <a:spLocks noChangeArrowheads="1"/>
          </p:cNvSpPr>
          <p:nvPr/>
        </p:nvSpPr>
        <p:spPr bwMode="auto">
          <a:xfrm>
            <a:off x="2260600" y="1577975"/>
            <a:ext cx="633413" cy="392113"/>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dirty="0">
                <a:latin typeface="+mn-lt"/>
                <a:cs typeface="+mn-cs"/>
              </a:rPr>
              <a:t>10%</a:t>
            </a:r>
          </a:p>
        </p:txBody>
      </p:sp>
      <p:sp>
        <p:nvSpPr>
          <p:cNvPr id="247880" name="Rectangle 72"/>
          <p:cNvSpPr>
            <a:spLocks noChangeArrowheads="1"/>
          </p:cNvSpPr>
          <p:nvPr/>
        </p:nvSpPr>
        <p:spPr bwMode="auto">
          <a:xfrm>
            <a:off x="5483225" y="1547813"/>
            <a:ext cx="633413" cy="392112"/>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dirty="0">
                <a:latin typeface="+mn-lt"/>
                <a:cs typeface="+mn-cs"/>
              </a:rPr>
              <a:t>10%</a:t>
            </a:r>
          </a:p>
        </p:txBody>
      </p:sp>
      <p:sp>
        <p:nvSpPr>
          <p:cNvPr id="247881" name="Rectangle 73"/>
          <p:cNvSpPr>
            <a:spLocks noChangeArrowheads="1"/>
          </p:cNvSpPr>
          <p:nvPr/>
        </p:nvSpPr>
        <p:spPr bwMode="auto">
          <a:xfrm>
            <a:off x="2270125" y="1168400"/>
            <a:ext cx="633413" cy="392113"/>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dirty="0">
                <a:latin typeface="+mn-lt"/>
                <a:cs typeface="+mn-cs"/>
              </a:rPr>
              <a:t>20%</a:t>
            </a:r>
          </a:p>
        </p:txBody>
      </p:sp>
      <p:sp>
        <p:nvSpPr>
          <p:cNvPr id="247882" name="Rectangle 74"/>
          <p:cNvSpPr>
            <a:spLocks noChangeArrowheads="1"/>
          </p:cNvSpPr>
          <p:nvPr/>
        </p:nvSpPr>
        <p:spPr bwMode="auto">
          <a:xfrm>
            <a:off x="5484813" y="1157288"/>
            <a:ext cx="633412" cy="392112"/>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dirty="0">
                <a:latin typeface="+mn-lt"/>
                <a:cs typeface="+mn-cs"/>
              </a:rPr>
              <a:t>20%</a:t>
            </a:r>
          </a:p>
        </p:txBody>
      </p:sp>
      <p:sp>
        <p:nvSpPr>
          <p:cNvPr id="247883" name="Rectangle 75"/>
          <p:cNvSpPr>
            <a:spLocks noChangeArrowheads="1"/>
          </p:cNvSpPr>
          <p:nvPr/>
        </p:nvSpPr>
        <p:spPr bwMode="auto">
          <a:xfrm>
            <a:off x="2224088" y="671513"/>
            <a:ext cx="633412" cy="392112"/>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dirty="0">
                <a:latin typeface="+mn-lt"/>
                <a:cs typeface="+mn-cs"/>
              </a:rPr>
              <a:t>30%</a:t>
            </a:r>
          </a:p>
        </p:txBody>
      </p:sp>
      <p:sp>
        <p:nvSpPr>
          <p:cNvPr id="247884" name="Rectangle 76"/>
          <p:cNvSpPr>
            <a:spLocks noChangeArrowheads="1"/>
          </p:cNvSpPr>
          <p:nvPr/>
        </p:nvSpPr>
        <p:spPr bwMode="auto">
          <a:xfrm>
            <a:off x="5461000" y="771525"/>
            <a:ext cx="633413" cy="392113"/>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dirty="0">
                <a:latin typeface="+mn-lt"/>
                <a:cs typeface="+mn-cs"/>
              </a:rPr>
              <a:t>30%</a:t>
            </a:r>
          </a:p>
        </p:txBody>
      </p:sp>
      <p:sp>
        <p:nvSpPr>
          <p:cNvPr id="247885" name="Rectangle 77"/>
          <p:cNvSpPr>
            <a:spLocks noChangeArrowheads="1"/>
          </p:cNvSpPr>
          <p:nvPr/>
        </p:nvSpPr>
        <p:spPr bwMode="auto">
          <a:xfrm>
            <a:off x="2282825" y="2757488"/>
            <a:ext cx="633413" cy="392112"/>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dirty="0">
                <a:latin typeface="+mn-lt"/>
                <a:cs typeface="+mn-cs"/>
              </a:rPr>
              <a:t>10%</a:t>
            </a:r>
          </a:p>
        </p:txBody>
      </p:sp>
      <p:sp>
        <p:nvSpPr>
          <p:cNvPr id="247886" name="Rectangle 78"/>
          <p:cNvSpPr>
            <a:spLocks noChangeArrowheads="1"/>
          </p:cNvSpPr>
          <p:nvPr/>
        </p:nvSpPr>
        <p:spPr bwMode="auto">
          <a:xfrm>
            <a:off x="5638800" y="2798763"/>
            <a:ext cx="503238" cy="392112"/>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dirty="0">
                <a:latin typeface="+mn-lt"/>
                <a:cs typeface="+mn-cs"/>
              </a:rPr>
              <a:t>10%</a:t>
            </a:r>
          </a:p>
        </p:txBody>
      </p:sp>
      <p:sp>
        <p:nvSpPr>
          <p:cNvPr id="247830" name="Line 22"/>
          <p:cNvSpPr>
            <a:spLocks noChangeShapeType="1"/>
          </p:cNvSpPr>
          <p:nvPr/>
        </p:nvSpPr>
        <p:spPr bwMode="auto">
          <a:xfrm flipV="1">
            <a:off x="2149475" y="508000"/>
            <a:ext cx="0" cy="1370013"/>
          </a:xfrm>
          <a:prstGeom prst="line">
            <a:avLst/>
          </a:prstGeom>
          <a:noFill/>
          <a:ln w="76200">
            <a:solidFill>
              <a:schemeClr val="tx1"/>
            </a:solidFill>
            <a:round/>
            <a:headEnd/>
            <a:tailEnd type="stealth" w="med" len="med"/>
          </a:ln>
        </p:spPr>
        <p:txBody>
          <a:bodyPr/>
          <a:lstStyle/>
          <a:p>
            <a:endParaRPr lang="en-US"/>
          </a:p>
        </p:txBody>
      </p:sp>
      <p:sp>
        <p:nvSpPr>
          <p:cNvPr id="247831" name="Line 23"/>
          <p:cNvSpPr>
            <a:spLocks noChangeShapeType="1"/>
          </p:cNvSpPr>
          <p:nvPr/>
        </p:nvSpPr>
        <p:spPr bwMode="auto">
          <a:xfrm flipH="1" flipV="1">
            <a:off x="5170488" y="485775"/>
            <a:ext cx="41275" cy="1403350"/>
          </a:xfrm>
          <a:prstGeom prst="line">
            <a:avLst/>
          </a:prstGeom>
          <a:noFill/>
          <a:ln w="76200">
            <a:solidFill>
              <a:schemeClr val="tx1"/>
            </a:solidFill>
            <a:round/>
            <a:headEnd/>
            <a:tailEnd type="stealth" w="med" len="med"/>
          </a:ln>
        </p:spPr>
        <p:txBody>
          <a:bodyPr/>
          <a:lstStyle/>
          <a:p>
            <a:endParaRPr lang="en-US"/>
          </a:p>
        </p:txBody>
      </p:sp>
      <p:pic>
        <p:nvPicPr>
          <p:cNvPr id="2" name="Picture 1"/>
          <p:cNvPicPr>
            <a:picLocks noChangeAspect="1"/>
          </p:cNvPicPr>
          <p:nvPr/>
        </p:nvPicPr>
        <p:blipFill>
          <a:blip r:embed="rId8"/>
          <a:srcRect/>
          <a:stretch>
            <a:fillRect/>
          </a:stretch>
        </p:blipFill>
        <p:spPr bwMode="auto">
          <a:xfrm>
            <a:off x="4810125" y="4835525"/>
            <a:ext cx="3078163" cy="1976438"/>
          </a:xfrm>
          <a:prstGeom prst="rect">
            <a:avLst/>
          </a:prstGeom>
          <a:noFill/>
          <a:ln w="9525">
            <a:noFill/>
            <a:miter lim="800000"/>
            <a:headEnd/>
            <a:tailEnd/>
          </a:ln>
        </p:spPr>
      </p:pic>
      <p:sp>
        <p:nvSpPr>
          <p:cNvPr id="3" name="TextBox 2"/>
          <p:cNvSpPr txBox="1">
            <a:spLocks noChangeArrowheads="1"/>
          </p:cNvSpPr>
          <p:nvPr/>
        </p:nvSpPr>
        <p:spPr bwMode="auto">
          <a:xfrm>
            <a:off x="5211763" y="4835525"/>
            <a:ext cx="3932237" cy="523875"/>
          </a:xfrm>
          <a:prstGeom prst="rect">
            <a:avLst/>
          </a:prstGeom>
          <a:noFill/>
          <a:ln w="9525">
            <a:noFill/>
            <a:miter lim="800000"/>
            <a:headEnd/>
            <a:tailEnd/>
          </a:ln>
        </p:spPr>
        <p:txBody>
          <a:bodyPr>
            <a:spAutoFit/>
          </a:bodyPr>
          <a:lstStyle/>
          <a:p>
            <a:r>
              <a:rPr lang="en-US" sz="1400" b="1"/>
              <a:t>After 1980, money began ,moving erratically and traditional monetarism fell out of favor.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7855"/>
                                        </p:tgtEl>
                                        <p:attrNameLst>
                                          <p:attrName>style.visibility</p:attrName>
                                        </p:attrNameLst>
                                      </p:cBhvr>
                                      <p:to>
                                        <p:strVal val="visible"/>
                                      </p:to>
                                    </p:set>
                                    <p:animEffect transition="in" filter="dissolve">
                                      <p:cBhvr>
                                        <p:cTn id="7" dur="500"/>
                                        <p:tgtEl>
                                          <p:spTgt spid="247855"/>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47854"/>
                                        </p:tgtEl>
                                        <p:attrNameLst>
                                          <p:attrName>style.visibility</p:attrName>
                                        </p:attrNameLst>
                                      </p:cBhvr>
                                      <p:to>
                                        <p:strVal val="visible"/>
                                      </p:to>
                                    </p:set>
                                    <p:animEffect transition="in" filter="dissolve">
                                      <p:cBhvr>
                                        <p:cTn id="11" dur="2000"/>
                                        <p:tgtEl>
                                          <p:spTgt spid="247854"/>
                                        </p:tgtEl>
                                      </p:cBhvr>
                                    </p:animEffect>
                                  </p:childTnLst>
                                </p:cTn>
                              </p:par>
                            </p:childTnLst>
                          </p:cTn>
                        </p:par>
                        <p:par>
                          <p:cTn id="12" fill="hold" nodeType="afterGroup">
                            <p:stCondLst>
                              <p:cond delay="2500"/>
                            </p:stCondLst>
                            <p:childTnLst>
                              <p:par>
                                <p:cTn id="13" presetID="9" presetClass="entr" presetSubtype="0" fill="hold" nodeType="afterEffect">
                                  <p:stCondLst>
                                    <p:cond delay="0"/>
                                  </p:stCondLst>
                                  <p:childTnLst>
                                    <p:set>
                                      <p:cBhvr>
                                        <p:cTn id="14" dur="1" fill="hold">
                                          <p:stCondLst>
                                            <p:cond delay="0"/>
                                          </p:stCondLst>
                                        </p:cTn>
                                        <p:tgtEl>
                                          <p:spTgt spid="247856"/>
                                        </p:tgtEl>
                                        <p:attrNameLst>
                                          <p:attrName>style.visibility</p:attrName>
                                        </p:attrNameLst>
                                      </p:cBhvr>
                                      <p:to>
                                        <p:strVal val="visible"/>
                                      </p:to>
                                    </p:set>
                                    <p:animEffect transition="in" filter="dissolve">
                                      <p:cBhvr>
                                        <p:cTn id="15" dur="2000"/>
                                        <p:tgtEl>
                                          <p:spTgt spid="24785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47826"/>
                                        </p:tgtEl>
                                        <p:attrNameLst>
                                          <p:attrName>style.visibility</p:attrName>
                                        </p:attrNameLst>
                                      </p:cBhvr>
                                      <p:to>
                                        <p:strVal val="visible"/>
                                      </p:to>
                                    </p:set>
                                    <p:anim calcmode="lin" valueType="num">
                                      <p:cBhvr additive="base">
                                        <p:cTn id="20" dur="500" fill="hold"/>
                                        <p:tgtEl>
                                          <p:spTgt spid="247826"/>
                                        </p:tgtEl>
                                        <p:attrNameLst>
                                          <p:attrName>ppt_x</p:attrName>
                                        </p:attrNameLst>
                                      </p:cBhvr>
                                      <p:tavLst>
                                        <p:tav tm="0">
                                          <p:val>
                                            <p:strVal val="#ppt_x"/>
                                          </p:val>
                                        </p:tav>
                                        <p:tav tm="100000">
                                          <p:val>
                                            <p:strVal val="#ppt_x"/>
                                          </p:val>
                                        </p:tav>
                                      </p:tavLst>
                                    </p:anim>
                                    <p:anim calcmode="lin" valueType="num">
                                      <p:cBhvr additive="base">
                                        <p:cTn id="21" dur="500" fill="hold"/>
                                        <p:tgtEl>
                                          <p:spTgt spid="247826"/>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247879"/>
                                        </p:tgtEl>
                                        <p:attrNameLst>
                                          <p:attrName>style.visibility</p:attrName>
                                        </p:attrNameLst>
                                      </p:cBhvr>
                                      <p:to>
                                        <p:strVal val="visible"/>
                                      </p:to>
                                    </p:set>
                                    <p:animEffect transition="in" filter="dissolve">
                                      <p:cBhvr>
                                        <p:cTn id="25" dur="500"/>
                                        <p:tgtEl>
                                          <p:spTgt spid="247879"/>
                                        </p:tgtEl>
                                      </p:cBhvr>
                                    </p:animEffect>
                                  </p:childTnLst>
                                </p:cTn>
                              </p:par>
                            </p:childTnLst>
                          </p:cTn>
                        </p:par>
                        <p:par>
                          <p:cTn id="26" fill="hold" nodeType="afterGroup">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247827"/>
                                        </p:tgtEl>
                                        <p:attrNameLst>
                                          <p:attrName>style.visibility</p:attrName>
                                        </p:attrNameLst>
                                      </p:cBhvr>
                                      <p:to>
                                        <p:strVal val="visible"/>
                                      </p:to>
                                    </p:set>
                                    <p:anim calcmode="lin" valueType="num">
                                      <p:cBhvr additive="base">
                                        <p:cTn id="29" dur="500" fill="hold"/>
                                        <p:tgtEl>
                                          <p:spTgt spid="247827"/>
                                        </p:tgtEl>
                                        <p:attrNameLst>
                                          <p:attrName>ppt_x</p:attrName>
                                        </p:attrNameLst>
                                      </p:cBhvr>
                                      <p:tavLst>
                                        <p:tav tm="0">
                                          <p:val>
                                            <p:strVal val="#ppt_x"/>
                                          </p:val>
                                        </p:tav>
                                        <p:tav tm="100000">
                                          <p:val>
                                            <p:strVal val="#ppt_x"/>
                                          </p:val>
                                        </p:tav>
                                      </p:tavLst>
                                    </p:anim>
                                    <p:anim calcmode="lin" valueType="num">
                                      <p:cBhvr additive="base">
                                        <p:cTn id="30" dur="500" fill="hold"/>
                                        <p:tgtEl>
                                          <p:spTgt spid="247827"/>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1500"/>
                            </p:stCondLst>
                            <p:childTnLst>
                              <p:par>
                                <p:cTn id="32" presetID="9" presetClass="entr" presetSubtype="0" fill="hold" grpId="0" nodeType="afterEffect">
                                  <p:stCondLst>
                                    <p:cond delay="0"/>
                                  </p:stCondLst>
                                  <p:childTnLst>
                                    <p:set>
                                      <p:cBhvr>
                                        <p:cTn id="33" dur="1" fill="hold">
                                          <p:stCondLst>
                                            <p:cond delay="0"/>
                                          </p:stCondLst>
                                        </p:cTn>
                                        <p:tgtEl>
                                          <p:spTgt spid="247880"/>
                                        </p:tgtEl>
                                        <p:attrNameLst>
                                          <p:attrName>style.visibility</p:attrName>
                                        </p:attrNameLst>
                                      </p:cBhvr>
                                      <p:to>
                                        <p:strVal val="visible"/>
                                      </p:to>
                                    </p:set>
                                    <p:animEffect transition="in" filter="dissolve">
                                      <p:cBhvr>
                                        <p:cTn id="34" dur="500"/>
                                        <p:tgtEl>
                                          <p:spTgt spid="24788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47828"/>
                                        </p:tgtEl>
                                        <p:attrNameLst>
                                          <p:attrName>style.visibility</p:attrName>
                                        </p:attrNameLst>
                                      </p:cBhvr>
                                      <p:to>
                                        <p:strVal val="visible"/>
                                      </p:to>
                                    </p:set>
                                    <p:anim calcmode="lin" valueType="num">
                                      <p:cBhvr additive="base">
                                        <p:cTn id="39" dur="500" fill="hold"/>
                                        <p:tgtEl>
                                          <p:spTgt spid="247828"/>
                                        </p:tgtEl>
                                        <p:attrNameLst>
                                          <p:attrName>ppt_x</p:attrName>
                                        </p:attrNameLst>
                                      </p:cBhvr>
                                      <p:tavLst>
                                        <p:tav tm="0">
                                          <p:val>
                                            <p:strVal val="#ppt_x"/>
                                          </p:val>
                                        </p:tav>
                                        <p:tav tm="100000">
                                          <p:val>
                                            <p:strVal val="#ppt_x"/>
                                          </p:val>
                                        </p:tav>
                                      </p:tavLst>
                                    </p:anim>
                                    <p:anim calcmode="lin" valueType="num">
                                      <p:cBhvr additive="base">
                                        <p:cTn id="40" dur="500" fill="hold"/>
                                        <p:tgtEl>
                                          <p:spTgt spid="247828"/>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247881"/>
                                        </p:tgtEl>
                                        <p:attrNameLst>
                                          <p:attrName>style.visibility</p:attrName>
                                        </p:attrNameLst>
                                      </p:cBhvr>
                                      <p:to>
                                        <p:strVal val="visible"/>
                                      </p:to>
                                    </p:set>
                                    <p:animEffect transition="in" filter="dissolve">
                                      <p:cBhvr>
                                        <p:cTn id="44" dur="500"/>
                                        <p:tgtEl>
                                          <p:spTgt spid="247881"/>
                                        </p:tgtEl>
                                      </p:cBhvr>
                                    </p:animEffect>
                                  </p:childTnLst>
                                </p:cTn>
                              </p:par>
                            </p:childTnLst>
                          </p:cTn>
                        </p:par>
                        <p:par>
                          <p:cTn id="45" fill="hold" nodeType="afterGroup">
                            <p:stCondLst>
                              <p:cond delay="1000"/>
                            </p:stCondLst>
                            <p:childTnLst>
                              <p:par>
                                <p:cTn id="46" presetID="2" presetClass="entr" presetSubtype="4" fill="hold" grpId="0" nodeType="afterEffect">
                                  <p:stCondLst>
                                    <p:cond delay="0"/>
                                  </p:stCondLst>
                                  <p:childTnLst>
                                    <p:set>
                                      <p:cBhvr>
                                        <p:cTn id="47" dur="1" fill="hold">
                                          <p:stCondLst>
                                            <p:cond delay="0"/>
                                          </p:stCondLst>
                                        </p:cTn>
                                        <p:tgtEl>
                                          <p:spTgt spid="247829"/>
                                        </p:tgtEl>
                                        <p:attrNameLst>
                                          <p:attrName>style.visibility</p:attrName>
                                        </p:attrNameLst>
                                      </p:cBhvr>
                                      <p:to>
                                        <p:strVal val="visible"/>
                                      </p:to>
                                    </p:set>
                                    <p:anim calcmode="lin" valueType="num">
                                      <p:cBhvr additive="base">
                                        <p:cTn id="48" dur="500" fill="hold"/>
                                        <p:tgtEl>
                                          <p:spTgt spid="247829"/>
                                        </p:tgtEl>
                                        <p:attrNameLst>
                                          <p:attrName>ppt_x</p:attrName>
                                        </p:attrNameLst>
                                      </p:cBhvr>
                                      <p:tavLst>
                                        <p:tav tm="0">
                                          <p:val>
                                            <p:strVal val="#ppt_x"/>
                                          </p:val>
                                        </p:tav>
                                        <p:tav tm="100000">
                                          <p:val>
                                            <p:strVal val="#ppt_x"/>
                                          </p:val>
                                        </p:tav>
                                      </p:tavLst>
                                    </p:anim>
                                    <p:anim calcmode="lin" valueType="num">
                                      <p:cBhvr additive="base">
                                        <p:cTn id="49" dur="500" fill="hold"/>
                                        <p:tgtEl>
                                          <p:spTgt spid="247829"/>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1500"/>
                            </p:stCondLst>
                            <p:childTnLst>
                              <p:par>
                                <p:cTn id="51" presetID="9" presetClass="entr" presetSubtype="0" fill="hold" grpId="0" nodeType="afterEffect">
                                  <p:stCondLst>
                                    <p:cond delay="0"/>
                                  </p:stCondLst>
                                  <p:childTnLst>
                                    <p:set>
                                      <p:cBhvr>
                                        <p:cTn id="52" dur="1" fill="hold">
                                          <p:stCondLst>
                                            <p:cond delay="0"/>
                                          </p:stCondLst>
                                        </p:cTn>
                                        <p:tgtEl>
                                          <p:spTgt spid="247882"/>
                                        </p:tgtEl>
                                        <p:attrNameLst>
                                          <p:attrName>style.visibility</p:attrName>
                                        </p:attrNameLst>
                                      </p:cBhvr>
                                      <p:to>
                                        <p:strVal val="visible"/>
                                      </p:to>
                                    </p:set>
                                    <p:animEffect transition="in" filter="dissolve">
                                      <p:cBhvr>
                                        <p:cTn id="53" dur="500"/>
                                        <p:tgtEl>
                                          <p:spTgt spid="24788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47830"/>
                                        </p:tgtEl>
                                        <p:attrNameLst>
                                          <p:attrName>style.visibility</p:attrName>
                                        </p:attrNameLst>
                                      </p:cBhvr>
                                      <p:to>
                                        <p:strVal val="visible"/>
                                      </p:to>
                                    </p:set>
                                    <p:anim calcmode="lin" valueType="num">
                                      <p:cBhvr additive="base">
                                        <p:cTn id="58" dur="500" fill="hold"/>
                                        <p:tgtEl>
                                          <p:spTgt spid="247830"/>
                                        </p:tgtEl>
                                        <p:attrNameLst>
                                          <p:attrName>ppt_x</p:attrName>
                                        </p:attrNameLst>
                                      </p:cBhvr>
                                      <p:tavLst>
                                        <p:tav tm="0">
                                          <p:val>
                                            <p:strVal val="#ppt_x"/>
                                          </p:val>
                                        </p:tav>
                                        <p:tav tm="100000">
                                          <p:val>
                                            <p:strVal val="#ppt_x"/>
                                          </p:val>
                                        </p:tav>
                                      </p:tavLst>
                                    </p:anim>
                                    <p:anim calcmode="lin" valueType="num">
                                      <p:cBhvr additive="base">
                                        <p:cTn id="59" dur="500" fill="hold"/>
                                        <p:tgtEl>
                                          <p:spTgt spid="247830"/>
                                        </p:tgtEl>
                                        <p:attrNameLst>
                                          <p:attrName>ppt_y</p:attrName>
                                        </p:attrNameLst>
                                      </p:cBhvr>
                                      <p:tavLst>
                                        <p:tav tm="0">
                                          <p:val>
                                            <p:strVal val="1+#ppt_h/2"/>
                                          </p:val>
                                        </p:tav>
                                        <p:tav tm="100000">
                                          <p:val>
                                            <p:strVal val="#ppt_y"/>
                                          </p:val>
                                        </p:tav>
                                      </p:tavLst>
                                    </p:anim>
                                  </p:childTnLst>
                                </p:cTn>
                              </p:par>
                            </p:childTnLst>
                          </p:cTn>
                        </p:par>
                        <p:par>
                          <p:cTn id="60" fill="hold" nodeType="afterGroup">
                            <p:stCondLst>
                              <p:cond delay="500"/>
                            </p:stCondLst>
                            <p:childTnLst>
                              <p:par>
                                <p:cTn id="61" presetID="9" presetClass="entr" presetSubtype="0" fill="hold" grpId="0" nodeType="afterEffect">
                                  <p:stCondLst>
                                    <p:cond delay="0"/>
                                  </p:stCondLst>
                                  <p:childTnLst>
                                    <p:set>
                                      <p:cBhvr>
                                        <p:cTn id="62" dur="1" fill="hold">
                                          <p:stCondLst>
                                            <p:cond delay="0"/>
                                          </p:stCondLst>
                                        </p:cTn>
                                        <p:tgtEl>
                                          <p:spTgt spid="247883"/>
                                        </p:tgtEl>
                                        <p:attrNameLst>
                                          <p:attrName>style.visibility</p:attrName>
                                        </p:attrNameLst>
                                      </p:cBhvr>
                                      <p:to>
                                        <p:strVal val="visible"/>
                                      </p:to>
                                    </p:set>
                                    <p:animEffect transition="in" filter="dissolve">
                                      <p:cBhvr>
                                        <p:cTn id="63" dur="500"/>
                                        <p:tgtEl>
                                          <p:spTgt spid="247883"/>
                                        </p:tgtEl>
                                      </p:cBhvr>
                                    </p:animEffect>
                                  </p:childTnLst>
                                </p:cTn>
                              </p:par>
                            </p:childTnLst>
                          </p:cTn>
                        </p:par>
                        <p:par>
                          <p:cTn id="64" fill="hold" nodeType="afterGroup">
                            <p:stCondLst>
                              <p:cond delay="1000"/>
                            </p:stCondLst>
                            <p:childTnLst>
                              <p:par>
                                <p:cTn id="65" presetID="2" presetClass="entr" presetSubtype="4" fill="hold" grpId="0" nodeType="afterEffect">
                                  <p:stCondLst>
                                    <p:cond delay="0"/>
                                  </p:stCondLst>
                                  <p:childTnLst>
                                    <p:set>
                                      <p:cBhvr>
                                        <p:cTn id="66" dur="1" fill="hold">
                                          <p:stCondLst>
                                            <p:cond delay="0"/>
                                          </p:stCondLst>
                                        </p:cTn>
                                        <p:tgtEl>
                                          <p:spTgt spid="247831"/>
                                        </p:tgtEl>
                                        <p:attrNameLst>
                                          <p:attrName>style.visibility</p:attrName>
                                        </p:attrNameLst>
                                      </p:cBhvr>
                                      <p:to>
                                        <p:strVal val="visible"/>
                                      </p:to>
                                    </p:set>
                                    <p:anim calcmode="lin" valueType="num">
                                      <p:cBhvr additive="base">
                                        <p:cTn id="67" dur="500" fill="hold"/>
                                        <p:tgtEl>
                                          <p:spTgt spid="247831"/>
                                        </p:tgtEl>
                                        <p:attrNameLst>
                                          <p:attrName>ppt_x</p:attrName>
                                        </p:attrNameLst>
                                      </p:cBhvr>
                                      <p:tavLst>
                                        <p:tav tm="0">
                                          <p:val>
                                            <p:strVal val="#ppt_x"/>
                                          </p:val>
                                        </p:tav>
                                        <p:tav tm="100000">
                                          <p:val>
                                            <p:strVal val="#ppt_x"/>
                                          </p:val>
                                        </p:tav>
                                      </p:tavLst>
                                    </p:anim>
                                    <p:anim calcmode="lin" valueType="num">
                                      <p:cBhvr additive="base">
                                        <p:cTn id="68" dur="500" fill="hold"/>
                                        <p:tgtEl>
                                          <p:spTgt spid="247831"/>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1500"/>
                            </p:stCondLst>
                            <p:childTnLst>
                              <p:par>
                                <p:cTn id="70" presetID="9" presetClass="entr" presetSubtype="0" fill="hold" grpId="0" nodeType="afterEffect">
                                  <p:stCondLst>
                                    <p:cond delay="0"/>
                                  </p:stCondLst>
                                  <p:childTnLst>
                                    <p:set>
                                      <p:cBhvr>
                                        <p:cTn id="71" dur="1" fill="hold">
                                          <p:stCondLst>
                                            <p:cond delay="0"/>
                                          </p:stCondLst>
                                        </p:cTn>
                                        <p:tgtEl>
                                          <p:spTgt spid="247884"/>
                                        </p:tgtEl>
                                        <p:attrNameLst>
                                          <p:attrName>style.visibility</p:attrName>
                                        </p:attrNameLst>
                                      </p:cBhvr>
                                      <p:to>
                                        <p:strVal val="visible"/>
                                      </p:to>
                                    </p:set>
                                    <p:animEffect transition="in" filter="dissolve">
                                      <p:cBhvr>
                                        <p:cTn id="72" dur="500"/>
                                        <p:tgtEl>
                                          <p:spTgt spid="24788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247832"/>
                                        </p:tgtEl>
                                        <p:attrNameLst>
                                          <p:attrName>style.visibility</p:attrName>
                                        </p:attrNameLst>
                                      </p:cBhvr>
                                      <p:to>
                                        <p:strVal val="visible"/>
                                      </p:to>
                                    </p:set>
                                    <p:anim calcmode="lin" valueType="num">
                                      <p:cBhvr additive="base">
                                        <p:cTn id="77" dur="500" fill="hold"/>
                                        <p:tgtEl>
                                          <p:spTgt spid="247832"/>
                                        </p:tgtEl>
                                        <p:attrNameLst>
                                          <p:attrName>ppt_x</p:attrName>
                                        </p:attrNameLst>
                                      </p:cBhvr>
                                      <p:tavLst>
                                        <p:tav tm="0">
                                          <p:val>
                                            <p:strVal val="#ppt_x"/>
                                          </p:val>
                                        </p:tav>
                                        <p:tav tm="100000">
                                          <p:val>
                                            <p:strVal val="#ppt_x"/>
                                          </p:val>
                                        </p:tav>
                                      </p:tavLst>
                                    </p:anim>
                                    <p:anim calcmode="lin" valueType="num">
                                      <p:cBhvr additive="base">
                                        <p:cTn id="78" dur="500" fill="hold"/>
                                        <p:tgtEl>
                                          <p:spTgt spid="247832"/>
                                        </p:tgtEl>
                                        <p:attrNameLst>
                                          <p:attrName>ppt_y</p:attrName>
                                        </p:attrNameLst>
                                      </p:cBhvr>
                                      <p:tavLst>
                                        <p:tav tm="0">
                                          <p:val>
                                            <p:strVal val="0-#ppt_h/2"/>
                                          </p:val>
                                        </p:tav>
                                        <p:tav tm="100000">
                                          <p:val>
                                            <p:strVal val="#ppt_y"/>
                                          </p:val>
                                        </p:tav>
                                      </p:tavLst>
                                    </p:anim>
                                  </p:childTnLst>
                                </p:cTn>
                              </p:par>
                            </p:childTnLst>
                          </p:cTn>
                        </p:par>
                        <p:par>
                          <p:cTn id="79" fill="hold" nodeType="afterGroup">
                            <p:stCondLst>
                              <p:cond delay="500"/>
                            </p:stCondLst>
                            <p:childTnLst>
                              <p:par>
                                <p:cTn id="80" presetID="9" presetClass="entr" presetSubtype="0" fill="hold" grpId="0" nodeType="afterEffect">
                                  <p:stCondLst>
                                    <p:cond delay="0"/>
                                  </p:stCondLst>
                                  <p:childTnLst>
                                    <p:set>
                                      <p:cBhvr>
                                        <p:cTn id="81" dur="1" fill="hold">
                                          <p:stCondLst>
                                            <p:cond delay="0"/>
                                          </p:stCondLst>
                                        </p:cTn>
                                        <p:tgtEl>
                                          <p:spTgt spid="247885"/>
                                        </p:tgtEl>
                                        <p:attrNameLst>
                                          <p:attrName>style.visibility</p:attrName>
                                        </p:attrNameLst>
                                      </p:cBhvr>
                                      <p:to>
                                        <p:strVal val="visible"/>
                                      </p:to>
                                    </p:set>
                                    <p:animEffect transition="in" filter="dissolve">
                                      <p:cBhvr>
                                        <p:cTn id="82" dur="500"/>
                                        <p:tgtEl>
                                          <p:spTgt spid="247885"/>
                                        </p:tgtEl>
                                      </p:cBhvr>
                                    </p:animEffect>
                                  </p:childTnLst>
                                </p:cTn>
                              </p:par>
                            </p:childTnLst>
                          </p:cTn>
                        </p:par>
                        <p:par>
                          <p:cTn id="83" fill="hold" nodeType="afterGroup">
                            <p:stCondLst>
                              <p:cond delay="1000"/>
                            </p:stCondLst>
                            <p:childTnLst>
                              <p:par>
                                <p:cTn id="84" presetID="2" presetClass="entr" presetSubtype="1" fill="hold" grpId="0" nodeType="afterEffect">
                                  <p:stCondLst>
                                    <p:cond delay="0"/>
                                  </p:stCondLst>
                                  <p:childTnLst>
                                    <p:set>
                                      <p:cBhvr>
                                        <p:cTn id="85" dur="1" fill="hold">
                                          <p:stCondLst>
                                            <p:cond delay="0"/>
                                          </p:stCondLst>
                                        </p:cTn>
                                        <p:tgtEl>
                                          <p:spTgt spid="247833"/>
                                        </p:tgtEl>
                                        <p:attrNameLst>
                                          <p:attrName>style.visibility</p:attrName>
                                        </p:attrNameLst>
                                      </p:cBhvr>
                                      <p:to>
                                        <p:strVal val="visible"/>
                                      </p:to>
                                    </p:set>
                                    <p:anim calcmode="lin" valueType="num">
                                      <p:cBhvr additive="base">
                                        <p:cTn id="86" dur="500" fill="hold"/>
                                        <p:tgtEl>
                                          <p:spTgt spid="247833"/>
                                        </p:tgtEl>
                                        <p:attrNameLst>
                                          <p:attrName>ppt_x</p:attrName>
                                        </p:attrNameLst>
                                      </p:cBhvr>
                                      <p:tavLst>
                                        <p:tav tm="0">
                                          <p:val>
                                            <p:strVal val="#ppt_x"/>
                                          </p:val>
                                        </p:tav>
                                        <p:tav tm="100000">
                                          <p:val>
                                            <p:strVal val="#ppt_x"/>
                                          </p:val>
                                        </p:tav>
                                      </p:tavLst>
                                    </p:anim>
                                    <p:anim calcmode="lin" valueType="num">
                                      <p:cBhvr additive="base">
                                        <p:cTn id="87" dur="500" fill="hold"/>
                                        <p:tgtEl>
                                          <p:spTgt spid="247833"/>
                                        </p:tgtEl>
                                        <p:attrNameLst>
                                          <p:attrName>ppt_y</p:attrName>
                                        </p:attrNameLst>
                                      </p:cBhvr>
                                      <p:tavLst>
                                        <p:tav tm="0">
                                          <p:val>
                                            <p:strVal val="0-#ppt_h/2"/>
                                          </p:val>
                                        </p:tav>
                                        <p:tav tm="100000">
                                          <p:val>
                                            <p:strVal val="#ppt_y"/>
                                          </p:val>
                                        </p:tav>
                                      </p:tavLst>
                                    </p:anim>
                                  </p:childTnLst>
                                </p:cTn>
                              </p:par>
                            </p:childTnLst>
                          </p:cTn>
                        </p:par>
                        <p:par>
                          <p:cTn id="88" fill="hold" nodeType="afterGroup">
                            <p:stCondLst>
                              <p:cond delay="1500"/>
                            </p:stCondLst>
                            <p:childTnLst>
                              <p:par>
                                <p:cTn id="89" presetID="9" presetClass="entr" presetSubtype="0" fill="hold" grpId="0" nodeType="afterEffect">
                                  <p:stCondLst>
                                    <p:cond delay="0"/>
                                  </p:stCondLst>
                                  <p:childTnLst>
                                    <p:set>
                                      <p:cBhvr>
                                        <p:cTn id="90" dur="1" fill="hold">
                                          <p:stCondLst>
                                            <p:cond delay="0"/>
                                          </p:stCondLst>
                                        </p:cTn>
                                        <p:tgtEl>
                                          <p:spTgt spid="247886"/>
                                        </p:tgtEl>
                                        <p:attrNameLst>
                                          <p:attrName>style.visibility</p:attrName>
                                        </p:attrNameLst>
                                      </p:cBhvr>
                                      <p:to>
                                        <p:strVal val="visible"/>
                                      </p:to>
                                    </p:set>
                                    <p:animEffect transition="in" filter="dissolve">
                                      <p:cBhvr>
                                        <p:cTn id="91" dur="500"/>
                                        <p:tgtEl>
                                          <p:spTgt spid="247886"/>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47848"/>
                                        </p:tgtEl>
                                        <p:attrNameLst>
                                          <p:attrName>style.visibility</p:attrName>
                                        </p:attrNameLst>
                                      </p:cBhvr>
                                      <p:to>
                                        <p:strVal val="visible"/>
                                      </p:to>
                                    </p:set>
                                    <p:anim calcmode="lin" valueType="num">
                                      <p:cBhvr additive="base">
                                        <p:cTn id="96" dur="500" fill="hold"/>
                                        <p:tgtEl>
                                          <p:spTgt spid="247848"/>
                                        </p:tgtEl>
                                        <p:attrNameLst>
                                          <p:attrName>ppt_x</p:attrName>
                                        </p:attrNameLst>
                                      </p:cBhvr>
                                      <p:tavLst>
                                        <p:tav tm="0">
                                          <p:val>
                                            <p:strVal val="#ppt_x"/>
                                          </p:val>
                                        </p:tav>
                                        <p:tav tm="100000">
                                          <p:val>
                                            <p:strVal val="#ppt_x"/>
                                          </p:val>
                                        </p:tav>
                                      </p:tavLst>
                                    </p:anim>
                                    <p:anim calcmode="lin" valueType="num">
                                      <p:cBhvr additive="base">
                                        <p:cTn id="97" dur="500" fill="hold"/>
                                        <p:tgtEl>
                                          <p:spTgt spid="247848"/>
                                        </p:tgtEl>
                                        <p:attrNameLst>
                                          <p:attrName>ppt_y</p:attrName>
                                        </p:attrNameLst>
                                      </p:cBhvr>
                                      <p:tavLst>
                                        <p:tav tm="0">
                                          <p:val>
                                            <p:strVal val="1+#ppt_h/2"/>
                                          </p:val>
                                        </p:tav>
                                        <p:tav tm="100000">
                                          <p:val>
                                            <p:strVal val="#ppt_y"/>
                                          </p:val>
                                        </p:tav>
                                      </p:tavLst>
                                    </p:anim>
                                  </p:childTnLst>
                                </p:cTn>
                              </p:par>
                            </p:childTnLst>
                          </p:cTn>
                        </p:par>
                        <p:par>
                          <p:cTn id="98" fill="hold" nodeType="afterGroup">
                            <p:stCondLst>
                              <p:cond delay="500"/>
                            </p:stCondLst>
                            <p:childTnLst>
                              <p:par>
                                <p:cTn id="99" presetID="2" presetClass="entr" presetSubtype="4" fill="hold" grpId="0" nodeType="afterEffect">
                                  <p:stCondLst>
                                    <p:cond delay="0"/>
                                  </p:stCondLst>
                                  <p:childTnLst>
                                    <p:set>
                                      <p:cBhvr>
                                        <p:cTn id="100" dur="1" fill="hold">
                                          <p:stCondLst>
                                            <p:cond delay="0"/>
                                          </p:stCondLst>
                                        </p:cTn>
                                        <p:tgtEl>
                                          <p:spTgt spid="247849"/>
                                        </p:tgtEl>
                                        <p:attrNameLst>
                                          <p:attrName>style.visibility</p:attrName>
                                        </p:attrNameLst>
                                      </p:cBhvr>
                                      <p:to>
                                        <p:strVal val="visible"/>
                                      </p:to>
                                    </p:set>
                                    <p:anim calcmode="lin" valueType="num">
                                      <p:cBhvr additive="base">
                                        <p:cTn id="101" dur="500" fill="hold"/>
                                        <p:tgtEl>
                                          <p:spTgt spid="247849"/>
                                        </p:tgtEl>
                                        <p:attrNameLst>
                                          <p:attrName>ppt_x</p:attrName>
                                        </p:attrNameLst>
                                      </p:cBhvr>
                                      <p:tavLst>
                                        <p:tav tm="0">
                                          <p:val>
                                            <p:strVal val="#ppt_x"/>
                                          </p:val>
                                        </p:tav>
                                        <p:tav tm="100000">
                                          <p:val>
                                            <p:strVal val="#ppt_x"/>
                                          </p:val>
                                        </p:tav>
                                      </p:tavLst>
                                    </p:anim>
                                    <p:anim calcmode="lin" valueType="num">
                                      <p:cBhvr additive="base">
                                        <p:cTn id="102" dur="500" fill="hold"/>
                                        <p:tgtEl>
                                          <p:spTgt spid="247849"/>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1" fill="hold" grpId="0" nodeType="clickEffect">
                                  <p:stCondLst>
                                    <p:cond delay="0"/>
                                  </p:stCondLst>
                                  <p:childTnLst>
                                    <p:set>
                                      <p:cBhvr>
                                        <p:cTn id="106" dur="1" fill="hold">
                                          <p:stCondLst>
                                            <p:cond delay="0"/>
                                          </p:stCondLst>
                                        </p:cTn>
                                        <p:tgtEl>
                                          <p:spTgt spid="247834"/>
                                        </p:tgtEl>
                                        <p:attrNameLst>
                                          <p:attrName>style.visibility</p:attrName>
                                        </p:attrNameLst>
                                      </p:cBhvr>
                                      <p:to>
                                        <p:strVal val="visible"/>
                                      </p:to>
                                    </p:set>
                                    <p:anim calcmode="lin" valueType="num">
                                      <p:cBhvr additive="base">
                                        <p:cTn id="107" dur="500" fill="hold"/>
                                        <p:tgtEl>
                                          <p:spTgt spid="247834"/>
                                        </p:tgtEl>
                                        <p:attrNameLst>
                                          <p:attrName>ppt_x</p:attrName>
                                        </p:attrNameLst>
                                      </p:cBhvr>
                                      <p:tavLst>
                                        <p:tav tm="0">
                                          <p:val>
                                            <p:strVal val="#ppt_x"/>
                                          </p:val>
                                        </p:tav>
                                        <p:tav tm="100000">
                                          <p:val>
                                            <p:strVal val="#ppt_x"/>
                                          </p:val>
                                        </p:tav>
                                      </p:tavLst>
                                    </p:anim>
                                    <p:anim calcmode="lin" valueType="num">
                                      <p:cBhvr additive="base">
                                        <p:cTn id="108" dur="500" fill="hold"/>
                                        <p:tgtEl>
                                          <p:spTgt spid="247834"/>
                                        </p:tgtEl>
                                        <p:attrNameLst>
                                          <p:attrName>ppt_y</p:attrName>
                                        </p:attrNameLst>
                                      </p:cBhvr>
                                      <p:tavLst>
                                        <p:tav tm="0">
                                          <p:val>
                                            <p:strVal val="0-#ppt_h/2"/>
                                          </p:val>
                                        </p:tav>
                                        <p:tav tm="100000">
                                          <p:val>
                                            <p:strVal val="#ppt_y"/>
                                          </p:val>
                                        </p:tav>
                                      </p:tavLst>
                                    </p:anim>
                                  </p:childTnLst>
                                </p:cTn>
                              </p:par>
                            </p:childTnLst>
                          </p:cTn>
                        </p:par>
                        <p:par>
                          <p:cTn id="109" fill="hold" nodeType="afterGroup">
                            <p:stCondLst>
                              <p:cond delay="500"/>
                            </p:stCondLst>
                            <p:childTnLst>
                              <p:par>
                                <p:cTn id="110" presetID="2" presetClass="entr" presetSubtype="1" fill="hold" grpId="0" nodeType="afterEffect">
                                  <p:stCondLst>
                                    <p:cond delay="0"/>
                                  </p:stCondLst>
                                  <p:childTnLst>
                                    <p:set>
                                      <p:cBhvr>
                                        <p:cTn id="111" dur="1" fill="hold">
                                          <p:stCondLst>
                                            <p:cond delay="0"/>
                                          </p:stCondLst>
                                        </p:cTn>
                                        <p:tgtEl>
                                          <p:spTgt spid="247835"/>
                                        </p:tgtEl>
                                        <p:attrNameLst>
                                          <p:attrName>style.visibility</p:attrName>
                                        </p:attrNameLst>
                                      </p:cBhvr>
                                      <p:to>
                                        <p:strVal val="visible"/>
                                      </p:to>
                                    </p:set>
                                    <p:anim calcmode="lin" valueType="num">
                                      <p:cBhvr additive="base">
                                        <p:cTn id="112" dur="500" fill="hold"/>
                                        <p:tgtEl>
                                          <p:spTgt spid="247835"/>
                                        </p:tgtEl>
                                        <p:attrNameLst>
                                          <p:attrName>ppt_x</p:attrName>
                                        </p:attrNameLst>
                                      </p:cBhvr>
                                      <p:tavLst>
                                        <p:tav tm="0">
                                          <p:val>
                                            <p:strVal val="#ppt_x"/>
                                          </p:val>
                                        </p:tav>
                                        <p:tav tm="100000">
                                          <p:val>
                                            <p:strVal val="#ppt_x"/>
                                          </p:val>
                                        </p:tav>
                                      </p:tavLst>
                                    </p:anim>
                                    <p:anim calcmode="lin" valueType="num">
                                      <p:cBhvr additive="base">
                                        <p:cTn id="113" dur="500" fill="hold"/>
                                        <p:tgtEl>
                                          <p:spTgt spid="247835"/>
                                        </p:tgtEl>
                                        <p:attrNameLst>
                                          <p:attrName>ppt_y</p:attrName>
                                        </p:attrNameLst>
                                      </p:cBhvr>
                                      <p:tavLst>
                                        <p:tav tm="0">
                                          <p:val>
                                            <p:strVal val="0-#ppt_h/2"/>
                                          </p:val>
                                        </p:tav>
                                        <p:tav tm="100000">
                                          <p:val>
                                            <p:strVal val="#ppt_y"/>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247851"/>
                                        </p:tgtEl>
                                        <p:attrNameLst>
                                          <p:attrName>style.visibility</p:attrName>
                                        </p:attrNameLst>
                                      </p:cBhvr>
                                      <p:to>
                                        <p:strVal val="visible"/>
                                      </p:to>
                                    </p:set>
                                    <p:animEffect transition="in" filter="dissolve">
                                      <p:cBhvr>
                                        <p:cTn id="118" dur="500"/>
                                        <p:tgtEl>
                                          <p:spTgt spid="247851"/>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1" fill="hold" grpId="0" nodeType="clickEffect">
                                  <p:stCondLst>
                                    <p:cond delay="0"/>
                                  </p:stCondLst>
                                  <p:childTnLst>
                                    <p:set>
                                      <p:cBhvr>
                                        <p:cTn id="122" dur="1" fill="hold">
                                          <p:stCondLst>
                                            <p:cond delay="0"/>
                                          </p:stCondLst>
                                        </p:cTn>
                                        <p:tgtEl>
                                          <p:spTgt spid="247836"/>
                                        </p:tgtEl>
                                        <p:attrNameLst>
                                          <p:attrName>style.visibility</p:attrName>
                                        </p:attrNameLst>
                                      </p:cBhvr>
                                      <p:to>
                                        <p:strVal val="visible"/>
                                      </p:to>
                                    </p:set>
                                    <p:anim calcmode="lin" valueType="num">
                                      <p:cBhvr additive="base">
                                        <p:cTn id="123" dur="500" fill="hold"/>
                                        <p:tgtEl>
                                          <p:spTgt spid="247836"/>
                                        </p:tgtEl>
                                        <p:attrNameLst>
                                          <p:attrName>ppt_x</p:attrName>
                                        </p:attrNameLst>
                                      </p:cBhvr>
                                      <p:tavLst>
                                        <p:tav tm="0">
                                          <p:val>
                                            <p:strVal val="#ppt_x"/>
                                          </p:val>
                                        </p:tav>
                                        <p:tav tm="100000">
                                          <p:val>
                                            <p:strVal val="#ppt_x"/>
                                          </p:val>
                                        </p:tav>
                                      </p:tavLst>
                                    </p:anim>
                                    <p:anim calcmode="lin" valueType="num">
                                      <p:cBhvr additive="base">
                                        <p:cTn id="124" dur="500" fill="hold"/>
                                        <p:tgtEl>
                                          <p:spTgt spid="247836"/>
                                        </p:tgtEl>
                                        <p:attrNameLst>
                                          <p:attrName>ppt_y</p:attrName>
                                        </p:attrNameLst>
                                      </p:cBhvr>
                                      <p:tavLst>
                                        <p:tav tm="0">
                                          <p:val>
                                            <p:strVal val="0-#ppt_h/2"/>
                                          </p:val>
                                        </p:tav>
                                        <p:tav tm="100000">
                                          <p:val>
                                            <p:strVal val="#ppt_y"/>
                                          </p:val>
                                        </p:tav>
                                      </p:tavLst>
                                    </p:anim>
                                  </p:childTnLst>
                                </p:cTn>
                              </p:par>
                            </p:childTnLst>
                          </p:cTn>
                        </p:par>
                        <p:par>
                          <p:cTn id="125" fill="hold" nodeType="afterGroup">
                            <p:stCondLst>
                              <p:cond delay="500"/>
                            </p:stCondLst>
                            <p:childTnLst>
                              <p:par>
                                <p:cTn id="126" presetID="2" presetClass="entr" presetSubtype="4" fill="hold" grpId="0" nodeType="afterEffect">
                                  <p:stCondLst>
                                    <p:cond delay="0"/>
                                  </p:stCondLst>
                                  <p:childTnLst>
                                    <p:set>
                                      <p:cBhvr>
                                        <p:cTn id="127" dur="1" fill="hold">
                                          <p:stCondLst>
                                            <p:cond delay="0"/>
                                          </p:stCondLst>
                                        </p:cTn>
                                        <p:tgtEl>
                                          <p:spTgt spid="247837"/>
                                        </p:tgtEl>
                                        <p:attrNameLst>
                                          <p:attrName>style.visibility</p:attrName>
                                        </p:attrNameLst>
                                      </p:cBhvr>
                                      <p:to>
                                        <p:strVal val="visible"/>
                                      </p:to>
                                    </p:set>
                                    <p:anim calcmode="lin" valueType="num">
                                      <p:cBhvr additive="base">
                                        <p:cTn id="128" dur="500" fill="hold"/>
                                        <p:tgtEl>
                                          <p:spTgt spid="247837"/>
                                        </p:tgtEl>
                                        <p:attrNameLst>
                                          <p:attrName>ppt_x</p:attrName>
                                        </p:attrNameLst>
                                      </p:cBhvr>
                                      <p:tavLst>
                                        <p:tav tm="0">
                                          <p:val>
                                            <p:strVal val="#ppt_x"/>
                                          </p:val>
                                        </p:tav>
                                        <p:tav tm="100000">
                                          <p:val>
                                            <p:strVal val="#ppt_x"/>
                                          </p:val>
                                        </p:tav>
                                      </p:tavLst>
                                    </p:anim>
                                    <p:anim calcmode="lin" valueType="num">
                                      <p:cBhvr additive="base">
                                        <p:cTn id="129" dur="500" fill="hold"/>
                                        <p:tgtEl>
                                          <p:spTgt spid="247837"/>
                                        </p:tgtEl>
                                        <p:attrNameLst>
                                          <p:attrName>ppt_y</p:attrName>
                                        </p:attrNameLst>
                                      </p:cBhvr>
                                      <p:tavLst>
                                        <p:tav tm="0">
                                          <p:val>
                                            <p:strVal val="1+#ppt_h/2"/>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247838"/>
                                        </p:tgtEl>
                                        <p:attrNameLst>
                                          <p:attrName>style.visibility</p:attrName>
                                        </p:attrNameLst>
                                      </p:cBhvr>
                                      <p:to>
                                        <p:strVal val="visible"/>
                                      </p:to>
                                    </p:set>
                                    <p:anim calcmode="lin" valueType="num">
                                      <p:cBhvr additive="base">
                                        <p:cTn id="134" dur="500" fill="hold"/>
                                        <p:tgtEl>
                                          <p:spTgt spid="247838"/>
                                        </p:tgtEl>
                                        <p:attrNameLst>
                                          <p:attrName>ppt_x</p:attrName>
                                        </p:attrNameLst>
                                      </p:cBhvr>
                                      <p:tavLst>
                                        <p:tav tm="0">
                                          <p:val>
                                            <p:strVal val="#ppt_x"/>
                                          </p:val>
                                        </p:tav>
                                        <p:tav tm="100000">
                                          <p:val>
                                            <p:strVal val="#ppt_x"/>
                                          </p:val>
                                        </p:tav>
                                      </p:tavLst>
                                    </p:anim>
                                    <p:anim calcmode="lin" valueType="num">
                                      <p:cBhvr additive="base">
                                        <p:cTn id="135" dur="500" fill="hold"/>
                                        <p:tgtEl>
                                          <p:spTgt spid="247838"/>
                                        </p:tgtEl>
                                        <p:attrNameLst>
                                          <p:attrName>ppt_y</p:attrName>
                                        </p:attrNameLst>
                                      </p:cBhvr>
                                      <p:tavLst>
                                        <p:tav tm="0">
                                          <p:val>
                                            <p:strVal val="1+#ppt_h/2"/>
                                          </p:val>
                                        </p:tav>
                                        <p:tav tm="100000">
                                          <p:val>
                                            <p:strVal val="#ppt_y"/>
                                          </p:val>
                                        </p:tav>
                                      </p:tavLst>
                                    </p:anim>
                                  </p:childTnLst>
                                </p:cTn>
                              </p:par>
                            </p:childTnLst>
                          </p:cTn>
                        </p:par>
                        <p:par>
                          <p:cTn id="136" fill="hold" nodeType="afterGroup">
                            <p:stCondLst>
                              <p:cond delay="500"/>
                            </p:stCondLst>
                            <p:childTnLst>
                              <p:par>
                                <p:cTn id="137" presetID="2" presetClass="entr" presetSubtype="1" fill="hold" grpId="0" nodeType="afterEffect">
                                  <p:stCondLst>
                                    <p:cond delay="0"/>
                                  </p:stCondLst>
                                  <p:childTnLst>
                                    <p:set>
                                      <p:cBhvr>
                                        <p:cTn id="138" dur="1" fill="hold">
                                          <p:stCondLst>
                                            <p:cond delay="0"/>
                                          </p:stCondLst>
                                        </p:cTn>
                                        <p:tgtEl>
                                          <p:spTgt spid="247839"/>
                                        </p:tgtEl>
                                        <p:attrNameLst>
                                          <p:attrName>style.visibility</p:attrName>
                                        </p:attrNameLst>
                                      </p:cBhvr>
                                      <p:to>
                                        <p:strVal val="visible"/>
                                      </p:to>
                                    </p:set>
                                    <p:anim calcmode="lin" valueType="num">
                                      <p:cBhvr additive="base">
                                        <p:cTn id="139" dur="500" fill="hold"/>
                                        <p:tgtEl>
                                          <p:spTgt spid="247839"/>
                                        </p:tgtEl>
                                        <p:attrNameLst>
                                          <p:attrName>ppt_x</p:attrName>
                                        </p:attrNameLst>
                                      </p:cBhvr>
                                      <p:tavLst>
                                        <p:tav tm="0">
                                          <p:val>
                                            <p:strVal val="#ppt_x"/>
                                          </p:val>
                                        </p:tav>
                                        <p:tav tm="100000">
                                          <p:val>
                                            <p:strVal val="#ppt_x"/>
                                          </p:val>
                                        </p:tav>
                                      </p:tavLst>
                                    </p:anim>
                                    <p:anim calcmode="lin" valueType="num">
                                      <p:cBhvr additive="base">
                                        <p:cTn id="140" dur="500" fill="hold"/>
                                        <p:tgtEl>
                                          <p:spTgt spid="247839"/>
                                        </p:tgtEl>
                                        <p:attrNameLst>
                                          <p:attrName>ppt_y</p:attrName>
                                        </p:attrNameLst>
                                      </p:cBhvr>
                                      <p:tavLst>
                                        <p:tav tm="0">
                                          <p:val>
                                            <p:strVal val="0-#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8" fill="hold" nodeType="clickEffect">
                                  <p:stCondLst>
                                    <p:cond delay="0"/>
                                  </p:stCondLst>
                                  <p:childTnLst>
                                    <p:set>
                                      <p:cBhvr>
                                        <p:cTn id="144" dur="1" fill="hold">
                                          <p:stCondLst>
                                            <p:cond delay="0"/>
                                          </p:stCondLst>
                                        </p:cTn>
                                        <p:tgtEl>
                                          <p:spTgt spid="247845">
                                            <p:txEl>
                                              <p:pRg st="0" end="0"/>
                                            </p:txEl>
                                          </p:spTgt>
                                        </p:tgtEl>
                                        <p:attrNameLst>
                                          <p:attrName>style.visibility</p:attrName>
                                        </p:attrNameLst>
                                      </p:cBhvr>
                                      <p:to>
                                        <p:strVal val="visible"/>
                                      </p:to>
                                    </p:set>
                                    <p:anim calcmode="lin" valueType="num">
                                      <p:cBhvr additive="base">
                                        <p:cTn id="145" dur="500" fill="hold"/>
                                        <p:tgtEl>
                                          <p:spTgt spid="247845">
                                            <p:txEl>
                                              <p:pRg st="0" end="0"/>
                                            </p:txEl>
                                          </p:spTgt>
                                        </p:tgtEl>
                                        <p:attrNameLst>
                                          <p:attrName>ppt_x</p:attrName>
                                        </p:attrNameLst>
                                      </p:cBhvr>
                                      <p:tavLst>
                                        <p:tav tm="0">
                                          <p:val>
                                            <p:strVal val="0-#ppt_w/2"/>
                                          </p:val>
                                        </p:tav>
                                        <p:tav tm="100000">
                                          <p:val>
                                            <p:strVal val="#ppt_x"/>
                                          </p:val>
                                        </p:tav>
                                      </p:tavLst>
                                    </p:anim>
                                    <p:anim calcmode="lin" valueType="num">
                                      <p:cBhvr additive="base">
                                        <p:cTn id="146" dur="500" fill="hold"/>
                                        <p:tgtEl>
                                          <p:spTgt spid="247845">
                                            <p:txEl>
                                              <p:pRg st="0" end="0"/>
                                            </p:txEl>
                                          </p:spTgt>
                                        </p:tgtEl>
                                        <p:attrNameLst>
                                          <p:attrName>ppt_y</p:attrName>
                                        </p:attrNameLst>
                                      </p:cBhvr>
                                      <p:tavLst>
                                        <p:tav tm="0">
                                          <p:val>
                                            <p:strVal val="#ppt_y"/>
                                          </p:val>
                                        </p:tav>
                                        <p:tav tm="100000">
                                          <p:val>
                                            <p:strVal val="#ppt_y"/>
                                          </p:val>
                                        </p:tav>
                                      </p:tavLst>
                                    </p:anim>
                                  </p:childTnLst>
                                </p:cTn>
                              </p:par>
                            </p:childTnLst>
                          </p:cTn>
                        </p:par>
                        <p:par>
                          <p:cTn id="147" fill="hold" nodeType="afterGroup">
                            <p:stCondLst>
                              <p:cond delay="500"/>
                            </p:stCondLst>
                            <p:childTnLst>
                              <p:par>
                                <p:cTn id="148" presetID="2" presetClass="entr" presetSubtype="4" fill="hold" grpId="0" nodeType="afterEffect">
                                  <p:stCondLst>
                                    <p:cond delay="0"/>
                                  </p:stCondLst>
                                  <p:childTnLst>
                                    <p:set>
                                      <p:cBhvr>
                                        <p:cTn id="149" dur="1" fill="hold">
                                          <p:stCondLst>
                                            <p:cond delay="0"/>
                                          </p:stCondLst>
                                        </p:cTn>
                                        <p:tgtEl>
                                          <p:spTgt spid="247840"/>
                                        </p:tgtEl>
                                        <p:attrNameLst>
                                          <p:attrName>style.visibility</p:attrName>
                                        </p:attrNameLst>
                                      </p:cBhvr>
                                      <p:to>
                                        <p:strVal val="visible"/>
                                      </p:to>
                                    </p:set>
                                    <p:anim calcmode="lin" valueType="num">
                                      <p:cBhvr additive="base">
                                        <p:cTn id="150" dur="500" fill="hold"/>
                                        <p:tgtEl>
                                          <p:spTgt spid="247840"/>
                                        </p:tgtEl>
                                        <p:attrNameLst>
                                          <p:attrName>ppt_x</p:attrName>
                                        </p:attrNameLst>
                                      </p:cBhvr>
                                      <p:tavLst>
                                        <p:tav tm="0">
                                          <p:val>
                                            <p:strVal val="#ppt_x"/>
                                          </p:val>
                                        </p:tav>
                                        <p:tav tm="100000">
                                          <p:val>
                                            <p:strVal val="#ppt_x"/>
                                          </p:val>
                                        </p:tav>
                                      </p:tavLst>
                                    </p:anim>
                                    <p:anim calcmode="lin" valueType="num">
                                      <p:cBhvr additive="base">
                                        <p:cTn id="151" dur="500" fill="hold"/>
                                        <p:tgtEl>
                                          <p:spTgt spid="247840"/>
                                        </p:tgtEl>
                                        <p:attrNameLst>
                                          <p:attrName>ppt_y</p:attrName>
                                        </p:attrNameLst>
                                      </p:cBhvr>
                                      <p:tavLst>
                                        <p:tav tm="0">
                                          <p:val>
                                            <p:strVal val="1+#ppt_h/2"/>
                                          </p:val>
                                        </p:tav>
                                        <p:tav tm="100000">
                                          <p:val>
                                            <p:strVal val="#ppt_y"/>
                                          </p:val>
                                        </p:tav>
                                      </p:tavLst>
                                    </p:anim>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ntr" presetSubtype="2" fill="hold" grpId="0" nodeType="clickEffect">
                                  <p:stCondLst>
                                    <p:cond delay="0"/>
                                  </p:stCondLst>
                                  <p:childTnLst>
                                    <p:set>
                                      <p:cBhvr>
                                        <p:cTn id="155" dur="1" fill="hold">
                                          <p:stCondLst>
                                            <p:cond delay="0"/>
                                          </p:stCondLst>
                                        </p:cTn>
                                        <p:tgtEl>
                                          <p:spTgt spid="247843"/>
                                        </p:tgtEl>
                                        <p:attrNameLst>
                                          <p:attrName>style.visibility</p:attrName>
                                        </p:attrNameLst>
                                      </p:cBhvr>
                                      <p:to>
                                        <p:strVal val="visible"/>
                                      </p:to>
                                    </p:set>
                                    <p:anim calcmode="lin" valueType="num">
                                      <p:cBhvr additive="base">
                                        <p:cTn id="156" dur="500" fill="hold"/>
                                        <p:tgtEl>
                                          <p:spTgt spid="247843"/>
                                        </p:tgtEl>
                                        <p:attrNameLst>
                                          <p:attrName>ppt_x</p:attrName>
                                        </p:attrNameLst>
                                      </p:cBhvr>
                                      <p:tavLst>
                                        <p:tav tm="0">
                                          <p:val>
                                            <p:strVal val="1+#ppt_w/2"/>
                                          </p:val>
                                        </p:tav>
                                        <p:tav tm="100000">
                                          <p:val>
                                            <p:strVal val="#ppt_x"/>
                                          </p:val>
                                        </p:tav>
                                      </p:tavLst>
                                    </p:anim>
                                    <p:anim calcmode="lin" valueType="num">
                                      <p:cBhvr additive="base">
                                        <p:cTn id="157" dur="500" fill="hold"/>
                                        <p:tgtEl>
                                          <p:spTgt spid="247843"/>
                                        </p:tgtEl>
                                        <p:attrNameLst>
                                          <p:attrName>ppt_y</p:attrName>
                                        </p:attrNameLst>
                                      </p:cBhvr>
                                      <p:tavLst>
                                        <p:tav tm="0">
                                          <p:val>
                                            <p:strVal val="#ppt_y"/>
                                          </p:val>
                                        </p:tav>
                                        <p:tav tm="100000">
                                          <p:val>
                                            <p:strVal val="#ppt_y"/>
                                          </p:val>
                                        </p:tav>
                                      </p:tavLst>
                                    </p:anim>
                                  </p:childTnLst>
                                </p:cTn>
                              </p:par>
                            </p:childTnLst>
                          </p:cTn>
                        </p:par>
                        <p:par>
                          <p:cTn id="158" fill="hold" nodeType="afterGroup">
                            <p:stCondLst>
                              <p:cond delay="500"/>
                            </p:stCondLst>
                            <p:childTnLst>
                              <p:par>
                                <p:cTn id="159" presetID="2" presetClass="entr" presetSubtype="4" fill="hold" grpId="0" nodeType="afterEffect">
                                  <p:stCondLst>
                                    <p:cond delay="0"/>
                                  </p:stCondLst>
                                  <p:childTnLst>
                                    <p:set>
                                      <p:cBhvr>
                                        <p:cTn id="160" dur="1" fill="hold">
                                          <p:stCondLst>
                                            <p:cond delay="0"/>
                                          </p:stCondLst>
                                        </p:cTn>
                                        <p:tgtEl>
                                          <p:spTgt spid="247841"/>
                                        </p:tgtEl>
                                        <p:attrNameLst>
                                          <p:attrName>style.visibility</p:attrName>
                                        </p:attrNameLst>
                                      </p:cBhvr>
                                      <p:to>
                                        <p:strVal val="visible"/>
                                      </p:to>
                                    </p:set>
                                    <p:anim calcmode="lin" valueType="num">
                                      <p:cBhvr additive="base">
                                        <p:cTn id="161" dur="500" fill="hold"/>
                                        <p:tgtEl>
                                          <p:spTgt spid="247841"/>
                                        </p:tgtEl>
                                        <p:attrNameLst>
                                          <p:attrName>ppt_x</p:attrName>
                                        </p:attrNameLst>
                                      </p:cBhvr>
                                      <p:tavLst>
                                        <p:tav tm="0">
                                          <p:val>
                                            <p:strVal val="#ppt_x"/>
                                          </p:val>
                                        </p:tav>
                                        <p:tav tm="100000">
                                          <p:val>
                                            <p:strVal val="#ppt_x"/>
                                          </p:val>
                                        </p:tav>
                                      </p:tavLst>
                                    </p:anim>
                                    <p:anim calcmode="lin" valueType="num">
                                      <p:cBhvr additive="base">
                                        <p:cTn id="162" dur="500" fill="hold"/>
                                        <p:tgtEl>
                                          <p:spTgt spid="247841"/>
                                        </p:tgtEl>
                                        <p:attrNameLst>
                                          <p:attrName>ppt_y</p:attrName>
                                        </p:attrNameLst>
                                      </p:cBhvr>
                                      <p:tavLst>
                                        <p:tav tm="0">
                                          <p:val>
                                            <p:strVal val="1+#ppt_h/2"/>
                                          </p:val>
                                        </p:tav>
                                        <p:tav tm="100000">
                                          <p:val>
                                            <p:strVal val="#ppt_y"/>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8" fill="hold" nodeType="clickEffect">
                                  <p:stCondLst>
                                    <p:cond delay="0"/>
                                  </p:stCondLst>
                                  <p:childTnLst>
                                    <p:set>
                                      <p:cBhvr>
                                        <p:cTn id="166" dur="1" fill="hold">
                                          <p:stCondLst>
                                            <p:cond delay="0"/>
                                          </p:stCondLst>
                                        </p:cTn>
                                        <p:tgtEl>
                                          <p:spTgt spid="2"/>
                                        </p:tgtEl>
                                        <p:attrNameLst>
                                          <p:attrName>style.visibility</p:attrName>
                                        </p:attrNameLst>
                                      </p:cBhvr>
                                      <p:to>
                                        <p:strVal val="visible"/>
                                      </p:to>
                                    </p:set>
                                    <p:animEffect transition="in" filter="wipe(left)">
                                      <p:cBhvr>
                                        <p:cTn id="167" dur="2000"/>
                                        <p:tgtEl>
                                          <p:spTgt spid="2"/>
                                        </p:tgtEl>
                                      </p:cBhvr>
                                    </p:animEffect>
                                  </p:childTnLst>
                                </p:cTn>
                              </p:par>
                            </p:childTnLst>
                          </p:cTn>
                        </p:par>
                        <p:par>
                          <p:cTn id="168" fill="hold" nodeType="afterGroup">
                            <p:stCondLst>
                              <p:cond delay="2000"/>
                            </p:stCondLst>
                            <p:childTnLst>
                              <p:par>
                                <p:cTn id="169" presetID="22" presetClass="entr" presetSubtype="8" fill="hold" grpId="0" nodeType="afterEffect">
                                  <p:stCondLst>
                                    <p:cond delay="0"/>
                                  </p:stCondLst>
                                  <p:childTnLst>
                                    <p:set>
                                      <p:cBhvr>
                                        <p:cTn id="170" dur="1" fill="hold">
                                          <p:stCondLst>
                                            <p:cond delay="0"/>
                                          </p:stCondLst>
                                        </p:cTn>
                                        <p:tgtEl>
                                          <p:spTgt spid="3"/>
                                        </p:tgtEl>
                                        <p:attrNameLst>
                                          <p:attrName>style.visibility</p:attrName>
                                        </p:attrNameLst>
                                      </p:cBhvr>
                                      <p:to>
                                        <p:strVal val="visible"/>
                                      </p:to>
                                    </p:set>
                                    <p:animEffect transition="in" filter="wipe(left)">
                                      <p:cBhvr>
                                        <p:cTn id="17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6" grpId="0" animBg="1"/>
      <p:bldP spid="247827" grpId="0" animBg="1"/>
      <p:bldP spid="247828" grpId="0" animBg="1"/>
      <p:bldP spid="247829" grpId="0" animBg="1"/>
      <p:bldP spid="247832" grpId="0" animBg="1"/>
      <p:bldP spid="247833" grpId="0" animBg="1"/>
      <p:bldP spid="247834" grpId="0" animBg="1"/>
      <p:bldP spid="247835" grpId="0" animBg="1"/>
      <p:bldP spid="247836" grpId="0" animBg="1"/>
      <p:bldP spid="247837" grpId="0" animBg="1"/>
      <p:bldP spid="247838" grpId="0" animBg="1"/>
      <p:bldP spid="247839" grpId="0" animBg="1"/>
      <p:bldP spid="247840" grpId="0" animBg="1"/>
      <p:bldP spid="247841" grpId="0" animBg="1"/>
      <p:bldP spid="247843" grpId="0"/>
      <p:bldP spid="247848" grpId="0" animBg="1"/>
      <p:bldP spid="247849" grpId="0" animBg="1"/>
      <p:bldP spid="247851" grpId="0"/>
      <p:bldP spid="247879" grpId="0"/>
      <p:bldP spid="247880" grpId="0"/>
      <p:bldP spid="247881" grpId="0"/>
      <p:bldP spid="247882" grpId="0"/>
      <p:bldP spid="247883" grpId="0"/>
      <p:bldP spid="247884" grpId="0"/>
      <p:bldP spid="247885" grpId="0"/>
      <p:bldP spid="247886" grpId="0"/>
      <p:bldP spid="247830" grpId="0" animBg="1"/>
      <p:bldP spid="247831"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56694" name="Rectangle 22"/>
          <p:cNvSpPr>
            <a:spLocks noChangeArrowheads="1"/>
          </p:cNvSpPr>
          <p:nvPr/>
        </p:nvSpPr>
        <p:spPr bwMode="auto">
          <a:xfrm>
            <a:off x="1838325" y="1689100"/>
            <a:ext cx="3679825" cy="27940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latin typeface="+mn-lt"/>
                <a:cs typeface="+mn-cs"/>
              </a:rPr>
              <a:t>Quantity theory of Money</a:t>
            </a:r>
          </a:p>
        </p:txBody>
      </p:sp>
      <p:pic>
        <p:nvPicPr>
          <p:cNvPr id="28675" name="Picture 6" descr="1 blink green"/>
          <p:cNvPicPr>
            <a:picLocks noChangeAspect="1" noChangeArrowheads="1" noCrop="1"/>
          </p:cNvPicPr>
          <p:nvPr/>
        </p:nvPicPr>
        <p:blipFill>
          <a:blip r:embed="rId5"/>
          <a:srcRect/>
          <a:stretch>
            <a:fillRect/>
          </a:stretch>
        </p:blipFill>
        <p:spPr bwMode="auto">
          <a:xfrm>
            <a:off x="1044575" y="2392363"/>
            <a:ext cx="304800" cy="304800"/>
          </a:xfrm>
          <a:prstGeom prst="rect">
            <a:avLst/>
          </a:prstGeom>
          <a:noFill/>
          <a:ln w="9525">
            <a:noFill/>
            <a:miter lim="800000"/>
            <a:headEnd/>
            <a:tailEnd/>
          </a:ln>
        </p:spPr>
      </p:pic>
      <p:pic>
        <p:nvPicPr>
          <p:cNvPr id="28676" name="Picture 7" descr="1 blink green"/>
          <p:cNvPicPr>
            <a:picLocks noChangeAspect="1" noChangeArrowheads="1" noCrop="1"/>
          </p:cNvPicPr>
          <p:nvPr/>
        </p:nvPicPr>
        <p:blipFill>
          <a:blip r:embed="rId5"/>
          <a:srcRect/>
          <a:stretch>
            <a:fillRect/>
          </a:stretch>
        </p:blipFill>
        <p:spPr bwMode="auto">
          <a:xfrm>
            <a:off x="5719763" y="2192338"/>
            <a:ext cx="304800" cy="304800"/>
          </a:xfrm>
          <a:prstGeom prst="rect">
            <a:avLst/>
          </a:prstGeom>
          <a:noFill/>
          <a:ln w="9525">
            <a:noFill/>
            <a:miter lim="800000"/>
            <a:headEnd/>
            <a:tailEnd/>
          </a:ln>
        </p:spPr>
      </p:pic>
      <p:sp>
        <p:nvSpPr>
          <p:cNvPr id="156684" name="Rectangle 12"/>
          <p:cNvSpPr>
            <a:spLocks noChangeArrowheads="1"/>
          </p:cNvSpPr>
          <p:nvPr/>
        </p:nvSpPr>
        <p:spPr bwMode="auto">
          <a:xfrm>
            <a:off x="0" y="1033463"/>
            <a:ext cx="6934200" cy="72390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800" b="1" dirty="0">
                <a:solidFill>
                  <a:srgbClr val="FF0000"/>
                </a:solidFill>
                <a:effectLst>
                  <a:outerShdw blurRad="38100" dist="38100" dir="2700000" algn="tl">
                    <a:srgbClr val="000000"/>
                  </a:outerShdw>
                </a:effectLst>
                <a:latin typeface="Aharoni" pitchFamily="2" charset="-79"/>
                <a:cs typeface="Aharoni" pitchFamily="2" charset="-79"/>
              </a:rPr>
              <a:t>MV=PQ</a:t>
            </a:r>
            <a:r>
              <a:rPr lang="en-US" dirty="0">
                <a:cs typeface="+mn-cs"/>
              </a:rPr>
              <a:t> was the </a:t>
            </a:r>
            <a:r>
              <a:rPr lang="en-US" b="1" dirty="0">
                <a:solidFill>
                  <a:srgbClr val="FF0000"/>
                </a:solidFill>
                <a:effectLst>
                  <a:outerShdw blurRad="38100" dist="38100" dir="2700000" algn="tl">
                    <a:srgbClr val="000000"/>
                  </a:outerShdw>
                </a:effectLst>
                <a:cs typeface="+mn-cs"/>
              </a:rPr>
              <a:t>cornerstone</a:t>
            </a:r>
            <a:r>
              <a:rPr lang="en-US" dirty="0">
                <a:solidFill>
                  <a:srgbClr val="FF0000"/>
                </a:solidFill>
                <a:effectLst>
                  <a:outerShdw blurRad="38100" dist="38100" dir="2700000" algn="tl">
                    <a:srgbClr val="000000"/>
                  </a:outerShdw>
                </a:effectLst>
                <a:cs typeface="+mn-cs"/>
              </a:rPr>
              <a:t> of </a:t>
            </a:r>
            <a:r>
              <a:rPr lang="en-US" sz="2800" b="1" dirty="0">
                <a:solidFill>
                  <a:srgbClr val="FF0000"/>
                </a:solidFill>
                <a:effectLst>
                  <a:outerShdw blurRad="38100" dist="38100" dir="2700000" algn="tl">
                    <a:srgbClr val="000000"/>
                  </a:outerShdw>
                </a:effectLst>
                <a:cs typeface="+mn-cs"/>
              </a:rPr>
              <a:t>Classical theory</a:t>
            </a:r>
            <a:r>
              <a:rPr lang="en-US" sz="2000" dirty="0">
                <a:effectLst>
                  <a:outerShdw blurRad="38100" dist="38100" dir="2700000" algn="tl">
                    <a:srgbClr val="FFFFFF"/>
                  </a:outerShdw>
                </a:effectLst>
                <a:cs typeface="+mn-cs"/>
              </a:rPr>
              <a:t>.</a:t>
            </a:r>
          </a:p>
        </p:txBody>
      </p:sp>
      <p:sp>
        <p:nvSpPr>
          <p:cNvPr id="156685" name="Rectangle 13"/>
          <p:cNvSpPr>
            <a:spLocks noChangeArrowheads="1"/>
          </p:cNvSpPr>
          <p:nvPr/>
        </p:nvSpPr>
        <p:spPr bwMode="auto">
          <a:xfrm>
            <a:off x="344488" y="2074863"/>
            <a:ext cx="8682037" cy="1531937"/>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9600" b="1" dirty="0">
                <a:effectLst>
                  <a:outerShdw blurRad="38100" dist="38100" dir="2700000" algn="tl">
                    <a:srgbClr val="FFFFFF"/>
                  </a:outerShdw>
                </a:effectLst>
                <a:cs typeface="+mn-cs"/>
              </a:rPr>
              <a:t>M</a:t>
            </a:r>
            <a:r>
              <a:rPr lang="en-US" sz="7200" b="1" dirty="0">
                <a:effectLst>
                  <a:outerShdw blurRad="38100" dist="38100" dir="2700000" algn="tl">
                    <a:srgbClr val="FFFFFF"/>
                  </a:outerShdw>
                </a:effectLst>
                <a:cs typeface="+mn-cs"/>
              </a:rPr>
              <a:t> x </a:t>
            </a:r>
            <a:r>
              <a:rPr lang="en-US" sz="9600" b="1" dirty="0">
                <a:effectLst>
                  <a:outerShdw blurRad="38100" dist="38100" dir="2700000" algn="tl">
                    <a:srgbClr val="FFFFFF"/>
                  </a:outerShdw>
                </a:effectLst>
                <a:cs typeface="+mn-cs"/>
              </a:rPr>
              <a:t>V</a:t>
            </a:r>
            <a:r>
              <a:rPr lang="en-US" sz="7200" b="1" dirty="0">
                <a:effectLst>
                  <a:outerShdw blurRad="38100" dist="38100" dir="2700000" algn="tl">
                    <a:srgbClr val="FFFFFF"/>
                  </a:outerShdw>
                </a:effectLst>
                <a:cs typeface="+mn-cs"/>
              </a:rPr>
              <a:t> = </a:t>
            </a:r>
            <a:r>
              <a:rPr lang="en-US" sz="9600" b="1" dirty="0">
                <a:effectLst>
                  <a:outerShdw blurRad="38100" dist="38100" dir="2700000" algn="tl">
                    <a:srgbClr val="FFFFFF"/>
                  </a:outerShdw>
                </a:effectLst>
                <a:cs typeface="+mn-cs"/>
              </a:rPr>
              <a:t>P</a:t>
            </a:r>
            <a:r>
              <a:rPr lang="en-US" sz="7200" b="1" dirty="0">
                <a:effectLst>
                  <a:outerShdw blurRad="38100" dist="38100" dir="2700000" algn="tl">
                    <a:srgbClr val="FFFFFF"/>
                  </a:outerShdw>
                </a:effectLst>
                <a:cs typeface="+mn-cs"/>
              </a:rPr>
              <a:t> x </a:t>
            </a:r>
            <a:r>
              <a:rPr lang="en-US" sz="9600" b="1" dirty="0">
                <a:effectLst>
                  <a:outerShdw blurRad="38100" dist="38100" dir="2700000" algn="tl">
                    <a:srgbClr val="FFFFFF"/>
                  </a:outerShdw>
                </a:effectLst>
                <a:cs typeface="+mn-cs"/>
              </a:rPr>
              <a:t>Q</a:t>
            </a:r>
            <a:r>
              <a:rPr lang="en-US" sz="7200" b="1" dirty="0">
                <a:effectLst>
                  <a:outerShdw blurRad="38100" dist="38100" dir="2700000" algn="tl">
                    <a:srgbClr val="FFFFFF"/>
                  </a:outerShdw>
                </a:effectLst>
                <a:cs typeface="+mn-cs"/>
              </a:rPr>
              <a:t> </a:t>
            </a:r>
          </a:p>
        </p:txBody>
      </p:sp>
      <p:sp>
        <p:nvSpPr>
          <p:cNvPr id="28679" name="Line 14"/>
          <p:cNvSpPr>
            <a:spLocks noChangeShapeType="1"/>
          </p:cNvSpPr>
          <p:nvPr/>
        </p:nvSpPr>
        <p:spPr bwMode="auto">
          <a:xfrm flipH="1" flipV="1">
            <a:off x="1774825" y="2016125"/>
            <a:ext cx="11113" cy="377825"/>
          </a:xfrm>
          <a:prstGeom prst="line">
            <a:avLst/>
          </a:prstGeom>
          <a:noFill/>
          <a:ln w="76200">
            <a:solidFill>
              <a:schemeClr val="tx1"/>
            </a:solidFill>
            <a:round/>
            <a:headEnd/>
            <a:tailEnd/>
          </a:ln>
        </p:spPr>
        <p:txBody>
          <a:bodyPr/>
          <a:lstStyle/>
          <a:p>
            <a:endParaRPr lang="en-US"/>
          </a:p>
        </p:txBody>
      </p:sp>
      <p:sp>
        <p:nvSpPr>
          <p:cNvPr id="28680" name="Line 15"/>
          <p:cNvSpPr>
            <a:spLocks noChangeShapeType="1"/>
          </p:cNvSpPr>
          <p:nvPr/>
        </p:nvSpPr>
        <p:spPr bwMode="auto">
          <a:xfrm>
            <a:off x="5556250" y="2014538"/>
            <a:ext cx="12700" cy="379412"/>
          </a:xfrm>
          <a:prstGeom prst="line">
            <a:avLst/>
          </a:prstGeom>
          <a:noFill/>
          <a:ln w="76200">
            <a:solidFill>
              <a:schemeClr val="tx1"/>
            </a:solidFill>
            <a:round/>
            <a:headEnd/>
            <a:tailEnd type="stealth" w="med" len="med"/>
          </a:ln>
        </p:spPr>
        <p:txBody>
          <a:bodyPr/>
          <a:lstStyle/>
          <a:p>
            <a:endParaRPr lang="en-US"/>
          </a:p>
        </p:txBody>
      </p:sp>
      <p:sp>
        <p:nvSpPr>
          <p:cNvPr id="28681" name="Line 16"/>
          <p:cNvSpPr>
            <a:spLocks noChangeShapeType="1"/>
          </p:cNvSpPr>
          <p:nvPr/>
        </p:nvSpPr>
        <p:spPr bwMode="auto">
          <a:xfrm>
            <a:off x="1774825" y="2038350"/>
            <a:ext cx="3817938" cy="0"/>
          </a:xfrm>
          <a:prstGeom prst="line">
            <a:avLst/>
          </a:prstGeom>
          <a:noFill/>
          <a:ln w="76200">
            <a:solidFill>
              <a:schemeClr val="tx1"/>
            </a:solidFill>
            <a:round/>
            <a:headEnd/>
            <a:tailEnd/>
          </a:ln>
        </p:spPr>
        <p:txBody>
          <a:bodyPr/>
          <a:lstStyle/>
          <a:p>
            <a:endParaRPr lang="en-US"/>
          </a:p>
        </p:txBody>
      </p:sp>
      <p:sp>
        <p:nvSpPr>
          <p:cNvPr id="156689" name="Rectangle 17" descr="Parchment"/>
          <p:cNvSpPr>
            <a:spLocks noChangeArrowheads="1"/>
          </p:cNvSpPr>
          <p:nvPr/>
        </p:nvSpPr>
        <p:spPr bwMode="auto">
          <a:xfrm>
            <a:off x="171450" y="3651250"/>
            <a:ext cx="8812213" cy="3035300"/>
          </a:xfrm>
          <a:prstGeom prst="rect">
            <a:avLst/>
          </a:prstGeom>
          <a:blipFill dpi="0" rotWithShape="1">
            <a:blip r:embed="rId6" cstate="print"/>
            <a:srcRect/>
            <a:tile tx="0" ty="0" sx="100000" sy="100000" flip="none" algn="tl"/>
          </a:blipFill>
          <a:ln w="57150" cmpd="thickThin">
            <a:solidFill>
              <a:srgbClr val="FF0000"/>
            </a:solidFill>
            <a:miter lim="800000"/>
            <a:headEnd/>
            <a:tailEnd/>
          </a:ln>
          <a:effectLst/>
        </p:spPr>
        <p:txBody>
          <a:bodyPr wrap="none" anchor="ctr"/>
          <a:lstStyle/>
          <a:p>
            <a:pPr fontAlgn="auto">
              <a:spcBef>
                <a:spcPts val="0"/>
              </a:spcBef>
              <a:spcAft>
                <a:spcPts val="0"/>
              </a:spcAft>
              <a:defRPr/>
            </a:pPr>
            <a:r>
              <a:rPr lang="en-US" dirty="0">
                <a:effectLst>
                  <a:outerShdw blurRad="38100" dist="38100" dir="2700000" algn="tl">
                    <a:srgbClr val="FFFFFF"/>
                  </a:outerShdw>
                </a:effectLst>
                <a:latin typeface="Verdana" pitchFamily="34" charset="0"/>
                <a:cs typeface="+mn-cs"/>
              </a:rPr>
              <a:t>1. </a:t>
            </a:r>
            <a:r>
              <a:rPr lang="en-US" b="1" dirty="0">
                <a:solidFill>
                  <a:srgbClr val="006600"/>
                </a:solidFill>
                <a:effectLst>
                  <a:outerShdw blurRad="38100" dist="38100" dir="2700000" algn="tl">
                    <a:srgbClr val="000000"/>
                  </a:outerShdw>
                </a:effectLst>
                <a:latin typeface="Verdana" pitchFamily="34" charset="0"/>
                <a:cs typeface="+mn-cs"/>
              </a:rPr>
              <a:t>V</a:t>
            </a:r>
            <a:r>
              <a:rPr lang="en-US" b="1" dirty="0">
                <a:effectLst>
                  <a:outerShdw blurRad="38100" dist="38100" dir="2700000" algn="tl">
                    <a:srgbClr val="FFFFFF"/>
                  </a:outerShdw>
                </a:effectLst>
                <a:latin typeface="Verdana" pitchFamily="34" charset="0"/>
                <a:cs typeface="+mn-cs"/>
              </a:rPr>
              <a:t>elocity is stable.  </a:t>
            </a:r>
            <a:r>
              <a:rPr lang="en-US" b="1" dirty="0">
                <a:solidFill>
                  <a:srgbClr val="009900"/>
                </a:solidFill>
                <a:effectLst>
                  <a:outerShdw blurRad="38100" dist="38100" dir="2700000" algn="tl">
                    <a:srgbClr val="000000"/>
                  </a:outerShdw>
                </a:effectLst>
                <a:latin typeface="Verdana" pitchFamily="34" charset="0"/>
                <a:cs typeface="+mn-cs"/>
              </a:rPr>
              <a:t>Q</a:t>
            </a:r>
            <a:r>
              <a:rPr lang="en-US" b="1" dirty="0">
                <a:effectLst>
                  <a:outerShdw blurRad="38100" dist="38100" dir="2700000" algn="tl">
                    <a:srgbClr val="FFFFFF"/>
                  </a:outerShdw>
                </a:effectLst>
                <a:latin typeface="Verdana" pitchFamily="34" charset="0"/>
                <a:cs typeface="+mn-cs"/>
              </a:rPr>
              <a:t> is also </a:t>
            </a:r>
            <a:r>
              <a:rPr lang="en-US" b="1" dirty="0">
                <a:solidFill>
                  <a:srgbClr val="009900"/>
                </a:solidFill>
                <a:effectLst>
                  <a:outerShdw blurRad="38100" dist="38100" dir="2700000" algn="tl">
                    <a:srgbClr val="000000"/>
                  </a:outerShdw>
                </a:effectLst>
                <a:latin typeface="Verdana" pitchFamily="34" charset="0"/>
                <a:cs typeface="+mn-cs"/>
              </a:rPr>
              <a:t>stable </a:t>
            </a:r>
            <a:r>
              <a:rPr lang="en-US" b="1" dirty="0">
                <a:solidFill>
                  <a:srgbClr val="009900"/>
                </a:solidFill>
                <a:effectLst>
                  <a:outerShdw blurRad="38100" dist="38100" dir="2700000" algn="tl">
                    <a:srgbClr val="000000">
                      <a:alpha val="43137"/>
                    </a:srgbClr>
                  </a:outerShdw>
                </a:effectLst>
                <a:latin typeface="Verdana" pitchFamily="34" charset="0"/>
                <a:cs typeface="+mn-cs"/>
              </a:rPr>
              <a:t>at FE</a:t>
            </a:r>
            <a:r>
              <a:rPr lang="en-US" sz="2000" dirty="0">
                <a:effectLst>
                  <a:outerShdw blurRad="38100" dist="38100" dir="2700000" algn="tl">
                    <a:srgbClr val="FFFFFF"/>
                  </a:outerShdw>
                </a:effectLst>
                <a:latin typeface="Verdana" pitchFamily="34" charset="0"/>
                <a:cs typeface="+mn-cs"/>
              </a:rPr>
              <a:t>.</a:t>
            </a:r>
            <a:r>
              <a:rPr lang="en-US" sz="2000" b="1" dirty="0">
                <a:effectLst>
                  <a:outerShdw blurRad="38100" dist="38100" dir="2700000" algn="tl">
                    <a:srgbClr val="FFFFFF"/>
                  </a:outerShdw>
                </a:effectLst>
                <a:latin typeface="Verdana" pitchFamily="34" charset="0"/>
                <a:cs typeface="+mn-cs"/>
              </a:rPr>
              <a:t> </a:t>
            </a:r>
            <a:r>
              <a:rPr lang="en-US" sz="2000" dirty="0">
                <a:effectLst>
                  <a:outerShdw blurRad="38100" dist="38100" dir="2700000" algn="tl">
                    <a:srgbClr val="FFFFFF"/>
                  </a:outerShdw>
                </a:effectLst>
                <a:latin typeface="Verdana" pitchFamily="34" charset="0"/>
                <a:cs typeface="+mn-cs"/>
              </a:rPr>
              <a:t>In a</a:t>
            </a:r>
            <a:r>
              <a:rPr lang="en-US" sz="2000" b="1" dirty="0">
                <a:effectLst>
                  <a:outerShdw blurRad="38100" dist="38100" dir="2700000" algn="tl">
                    <a:srgbClr val="FFFFFF"/>
                  </a:outerShdw>
                </a:effectLst>
                <a:latin typeface="Verdana" pitchFamily="34" charset="0"/>
                <a:cs typeface="+mn-cs"/>
              </a:rPr>
              <a:t> </a:t>
            </a:r>
          </a:p>
          <a:p>
            <a:pPr fontAlgn="auto">
              <a:spcBef>
                <a:spcPts val="0"/>
              </a:spcBef>
              <a:spcAft>
                <a:spcPts val="0"/>
              </a:spcAft>
              <a:defRPr/>
            </a:pPr>
            <a:r>
              <a:rPr lang="en-US" sz="2000" b="1" dirty="0">
                <a:effectLst>
                  <a:outerShdw blurRad="38100" dist="38100" dir="2700000" algn="tl">
                    <a:srgbClr val="FFFFFF"/>
                  </a:outerShdw>
                </a:effectLst>
                <a:latin typeface="Verdana" pitchFamily="34" charset="0"/>
                <a:cs typeface="+mn-cs"/>
              </a:rPr>
              <a:t>     </a:t>
            </a:r>
            <a:r>
              <a:rPr lang="en-US" sz="2000" b="1" dirty="0">
                <a:solidFill>
                  <a:srgbClr val="FF0000"/>
                </a:solidFill>
                <a:effectLst>
                  <a:outerShdw blurRad="38100" dist="38100" dir="2700000" algn="tl">
                    <a:srgbClr val="000000"/>
                  </a:outerShdw>
                </a:effectLst>
                <a:latin typeface="Verdana" pitchFamily="34" charset="0"/>
                <a:cs typeface="+mn-cs"/>
              </a:rPr>
              <a:t>recession</a:t>
            </a:r>
            <a:r>
              <a:rPr lang="en-US" sz="2000" b="1" dirty="0">
                <a:effectLst>
                  <a:outerShdw blurRad="38100" dist="38100" dir="2700000" algn="tl">
                    <a:srgbClr val="FFFFFF"/>
                  </a:outerShdw>
                </a:effectLst>
                <a:latin typeface="Verdana" pitchFamily="34" charset="0"/>
                <a:cs typeface="+mn-cs"/>
              </a:rPr>
              <a:t>, </a:t>
            </a:r>
            <a:r>
              <a:rPr lang="en-US" b="1" dirty="0">
                <a:solidFill>
                  <a:srgbClr val="009900"/>
                </a:solidFill>
                <a:effectLst>
                  <a:outerShdw blurRad="38100" dist="38100" dir="2700000" algn="tl">
                    <a:srgbClr val="000000"/>
                  </a:outerShdw>
                </a:effectLst>
                <a:latin typeface="Verdana" pitchFamily="34" charset="0"/>
                <a:cs typeface="+mn-cs"/>
              </a:rPr>
              <a:t>Q</a:t>
            </a:r>
            <a:r>
              <a:rPr lang="en-US" sz="2000" b="1" dirty="0">
                <a:effectLst>
                  <a:outerShdw blurRad="38100" dist="38100" dir="2700000" algn="tl">
                    <a:srgbClr val="FFFFFF"/>
                  </a:outerShdw>
                </a:effectLst>
                <a:latin typeface="Verdana" pitchFamily="34" charset="0"/>
                <a:cs typeface="+mn-cs"/>
              </a:rPr>
              <a:t> could increase if </a:t>
            </a:r>
            <a:r>
              <a:rPr lang="en-US" b="1" dirty="0">
                <a:solidFill>
                  <a:srgbClr val="009900"/>
                </a:solidFill>
                <a:effectLst>
                  <a:outerShdw blurRad="38100" dist="38100" dir="2700000" algn="tl">
                    <a:srgbClr val="000000"/>
                  </a:outerShdw>
                </a:effectLst>
                <a:latin typeface="Verdana" pitchFamily="34" charset="0"/>
                <a:cs typeface="+mn-cs"/>
              </a:rPr>
              <a:t>interest rates decline</a:t>
            </a:r>
            <a:r>
              <a:rPr lang="en-US" sz="2000" b="1" dirty="0">
                <a:effectLst>
                  <a:outerShdw blurRad="38100" dist="38100" dir="2700000" algn="tl">
                    <a:srgbClr val="FFFFFF"/>
                  </a:outerShdw>
                </a:effectLst>
                <a:latin typeface="Verdana" pitchFamily="34" charset="0"/>
                <a:cs typeface="+mn-cs"/>
              </a:rPr>
              <a:t>. </a:t>
            </a:r>
          </a:p>
          <a:p>
            <a:pPr fontAlgn="auto">
              <a:spcBef>
                <a:spcPts val="0"/>
              </a:spcBef>
              <a:spcAft>
                <a:spcPts val="0"/>
              </a:spcAft>
              <a:defRPr/>
            </a:pPr>
            <a:r>
              <a:rPr lang="en-US" dirty="0">
                <a:effectLst>
                  <a:outerShdw blurRad="38100" dist="38100" dir="2700000" algn="tl">
                    <a:srgbClr val="FFFFFF"/>
                  </a:outerShdw>
                </a:effectLst>
                <a:latin typeface="Verdana" pitchFamily="34" charset="0"/>
                <a:cs typeface="+mn-cs"/>
              </a:rPr>
              <a:t>2. The amount of goods/services </a:t>
            </a:r>
            <a:r>
              <a:rPr lang="en-US" sz="2000" dirty="0">
                <a:effectLst>
                  <a:outerShdw blurRad="38100" dist="38100" dir="2700000" algn="tl">
                    <a:srgbClr val="FFFFFF"/>
                  </a:outerShdw>
                </a:effectLst>
                <a:latin typeface="Verdana" pitchFamily="34" charset="0"/>
                <a:cs typeface="+mn-cs"/>
              </a:rPr>
              <a:t>that can be</a:t>
            </a:r>
            <a:r>
              <a:rPr lang="en-US" dirty="0">
                <a:effectLst>
                  <a:outerShdw blurRad="38100" dist="38100" dir="2700000" algn="tl">
                    <a:srgbClr val="FFFFFF"/>
                  </a:outerShdw>
                </a:effectLst>
                <a:latin typeface="Verdana" pitchFamily="34" charset="0"/>
                <a:cs typeface="+mn-cs"/>
              </a:rPr>
              <a:t> produced</a:t>
            </a:r>
          </a:p>
          <a:p>
            <a:pPr fontAlgn="auto">
              <a:spcBef>
                <a:spcPts val="0"/>
              </a:spcBef>
              <a:spcAft>
                <a:spcPts val="0"/>
              </a:spcAft>
              <a:defRPr/>
            </a:pPr>
            <a:r>
              <a:rPr lang="en-US" dirty="0">
                <a:effectLst>
                  <a:outerShdw blurRad="38100" dist="38100" dir="2700000" algn="tl">
                    <a:srgbClr val="FFFFFF"/>
                  </a:outerShdw>
                </a:effectLst>
                <a:latin typeface="Verdana" pitchFamily="34" charset="0"/>
                <a:cs typeface="+mn-cs"/>
              </a:rPr>
              <a:t>    is </a:t>
            </a:r>
            <a:r>
              <a:rPr lang="en-US" b="1" dirty="0">
                <a:solidFill>
                  <a:srgbClr val="009900"/>
                </a:solidFill>
                <a:effectLst>
                  <a:outerShdw blurRad="38100" dist="38100" dir="2700000" algn="tl">
                    <a:srgbClr val="000000">
                      <a:alpha val="43137"/>
                    </a:srgbClr>
                  </a:outerShdw>
                </a:effectLst>
                <a:latin typeface="Verdana" pitchFamily="34" charset="0"/>
                <a:cs typeface="+mn-cs"/>
              </a:rPr>
              <a:t>fixed</a:t>
            </a:r>
            <a:r>
              <a:rPr lang="en-US" dirty="0">
                <a:effectLst>
                  <a:outerShdw blurRad="38100" dist="38100" dir="2700000" algn="tl">
                    <a:srgbClr val="FFFFFF"/>
                  </a:outerShdw>
                </a:effectLst>
                <a:latin typeface="Verdana" pitchFamily="34" charset="0"/>
                <a:cs typeface="+mn-cs"/>
              </a:rPr>
              <a:t> in the short run.</a:t>
            </a:r>
          </a:p>
          <a:p>
            <a:pPr fontAlgn="auto">
              <a:spcBef>
                <a:spcPts val="0"/>
              </a:spcBef>
              <a:spcAft>
                <a:spcPts val="0"/>
              </a:spcAft>
              <a:defRPr/>
            </a:pPr>
            <a:r>
              <a:rPr lang="en-US" dirty="0">
                <a:effectLst>
                  <a:outerShdw blurRad="38100" dist="38100" dir="2700000" algn="tl">
                    <a:srgbClr val="FFFFFF"/>
                  </a:outerShdw>
                </a:effectLst>
                <a:latin typeface="Verdana" pitchFamily="34" charset="0"/>
                <a:cs typeface="+mn-cs"/>
              </a:rPr>
              <a:t>3. If the </a:t>
            </a:r>
            <a:r>
              <a:rPr lang="en-US" b="1" dirty="0">
                <a:solidFill>
                  <a:srgbClr val="009900"/>
                </a:solidFill>
                <a:effectLst>
                  <a:outerShdw blurRad="38100" dist="38100" dir="2700000" algn="tl">
                    <a:srgbClr val="000000"/>
                  </a:outerShdw>
                </a:effectLst>
                <a:latin typeface="Verdana" pitchFamily="34" charset="0"/>
                <a:cs typeface="+mn-cs"/>
              </a:rPr>
              <a:t>Fed increases the MS by 15%</a:t>
            </a:r>
            <a:r>
              <a:rPr lang="en-US" b="1" dirty="0">
                <a:solidFill>
                  <a:srgbClr val="006600"/>
                </a:solidFill>
                <a:effectLst>
                  <a:outerShdw blurRad="38100" dist="38100" dir="2700000" algn="tl">
                    <a:srgbClr val="000000"/>
                  </a:outerShdw>
                </a:effectLst>
                <a:latin typeface="Verdana" pitchFamily="34" charset="0"/>
                <a:cs typeface="+mn-cs"/>
              </a:rPr>
              <a:t>,</a:t>
            </a:r>
            <a:r>
              <a:rPr lang="en-US" dirty="0">
                <a:effectLst>
                  <a:outerShdw blurRad="38100" dist="38100" dir="2700000" algn="tl">
                    <a:srgbClr val="FFFFFF"/>
                  </a:outerShdw>
                </a:effectLst>
                <a:latin typeface="Verdana" pitchFamily="34" charset="0"/>
                <a:cs typeface="+mn-cs"/>
              </a:rPr>
              <a:t> we will </a:t>
            </a:r>
          </a:p>
          <a:p>
            <a:pPr fontAlgn="auto">
              <a:spcBef>
                <a:spcPts val="0"/>
              </a:spcBef>
              <a:spcAft>
                <a:spcPts val="0"/>
              </a:spcAft>
              <a:defRPr/>
            </a:pPr>
            <a:r>
              <a:rPr lang="en-US" dirty="0">
                <a:effectLst>
                  <a:outerShdw blurRad="38100" dist="38100" dir="2700000" algn="tl">
                    <a:srgbClr val="FFFFFF"/>
                  </a:outerShdw>
                </a:effectLst>
                <a:latin typeface="Verdana" pitchFamily="34" charset="0"/>
                <a:cs typeface="+mn-cs"/>
              </a:rPr>
              <a:t>    see a </a:t>
            </a:r>
            <a:r>
              <a:rPr lang="en-US" b="1" dirty="0">
                <a:solidFill>
                  <a:srgbClr val="009900"/>
                </a:solidFill>
                <a:effectLst>
                  <a:outerShdw blurRad="38100" dist="38100" dir="2700000" algn="tl">
                    <a:srgbClr val="000000"/>
                  </a:outerShdw>
                </a:effectLst>
                <a:latin typeface="Verdana" pitchFamily="34" charset="0"/>
                <a:cs typeface="+mn-cs"/>
              </a:rPr>
              <a:t>proportional 15% increase in prices</a:t>
            </a:r>
            <a:r>
              <a:rPr lang="en-US" b="1" dirty="0">
                <a:solidFill>
                  <a:srgbClr val="006600"/>
                </a:solidFill>
                <a:effectLst>
                  <a:outerShdw blurRad="38100" dist="38100" dir="2700000" algn="tl">
                    <a:srgbClr val="000000"/>
                  </a:outerShdw>
                </a:effectLst>
                <a:latin typeface="Verdana" pitchFamily="34" charset="0"/>
                <a:cs typeface="+mn-cs"/>
              </a:rPr>
              <a:t>.</a:t>
            </a:r>
          </a:p>
          <a:p>
            <a:pPr fontAlgn="auto">
              <a:spcBef>
                <a:spcPts val="0"/>
              </a:spcBef>
              <a:spcAft>
                <a:spcPts val="0"/>
              </a:spcAft>
              <a:defRPr/>
            </a:pPr>
            <a:r>
              <a:rPr lang="en-US" dirty="0">
                <a:latin typeface="Verdana" pitchFamily="34" charset="0"/>
                <a:cs typeface="+mn-cs"/>
              </a:rPr>
              <a:t>4.</a:t>
            </a:r>
            <a:r>
              <a:rPr lang="en-US" b="1" dirty="0">
                <a:solidFill>
                  <a:srgbClr val="006600"/>
                </a:solidFill>
                <a:effectLst>
                  <a:outerShdw blurRad="38100" dist="38100" dir="2700000" algn="tl">
                    <a:srgbClr val="000000"/>
                  </a:outerShdw>
                </a:effectLst>
                <a:latin typeface="Verdana" pitchFamily="34" charset="0"/>
                <a:cs typeface="+mn-cs"/>
              </a:rPr>
              <a:t> </a:t>
            </a:r>
            <a:r>
              <a:rPr lang="en-US" b="1" dirty="0">
                <a:solidFill>
                  <a:srgbClr val="009900"/>
                </a:solidFill>
                <a:effectLst>
                  <a:outerShdw blurRad="38100" dist="38100" dir="2700000" algn="tl">
                    <a:srgbClr val="000000"/>
                  </a:outerShdw>
                </a:effectLst>
                <a:latin typeface="Verdana" pitchFamily="34" charset="0"/>
                <a:cs typeface="+mn-cs"/>
              </a:rPr>
              <a:t>V</a:t>
            </a:r>
            <a:r>
              <a:rPr lang="en-US" b="1" dirty="0">
                <a:solidFill>
                  <a:srgbClr val="006600"/>
                </a:solidFill>
                <a:effectLst>
                  <a:outerShdw blurRad="38100" dist="38100" dir="2700000" algn="tl">
                    <a:srgbClr val="000000"/>
                  </a:outerShdw>
                </a:effectLst>
                <a:latin typeface="Verdana" pitchFamily="34" charset="0"/>
                <a:cs typeface="+mn-cs"/>
              </a:rPr>
              <a:t> </a:t>
            </a:r>
            <a:r>
              <a:rPr lang="en-US" sz="2000" dirty="0">
                <a:solidFill>
                  <a:schemeClr val="tx2"/>
                </a:solidFill>
                <a:latin typeface="Verdana" pitchFamily="34" charset="0"/>
                <a:cs typeface="+mn-cs"/>
              </a:rPr>
              <a:t>and</a:t>
            </a:r>
            <a:r>
              <a:rPr lang="en-US" b="1" dirty="0">
                <a:solidFill>
                  <a:srgbClr val="006600"/>
                </a:solidFill>
                <a:effectLst>
                  <a:outerShdw blurRad="38100" dist="38100" dir="2700000" algn="tl">
                    <a:srgbClr val="000000"/>
                  </a:outerShdw>
                </a:effectLst>
                <a:latin typeface="Verdana" pitchFamily="34" charset="0"/>
                <a:cs typeface="+mn-cs"/>
              </a:rPr>
              <a:t> </a:t>
            </a:r>
            <a:r>
              <a:rPr lang="en-US" b="1" dirty="0">
                <a:solidFill>
                  <a:srgbClr val="009900"/>
                </a:solidFill>
                <a:effectLst>
                  <a:outerShdw blurRad="38100" dist="38100" dir="2700000" algn="tl">
                    <a:srgbClr val="000000"/>
                  </a:outerShdw>
                </a:effectLst>
                <a:latin typeface="Verdana" pitchFamily="34" charset="0"/>
                <a:cs typeface="+mn-cs"/>
              </a:rPr>
              <a:t>Q aren’t </a:t>
            </a:r>
            <a:r>
              <a:rPr lang="en-US" sz="2000" b="1" dirty="0">
                <a:solidFill>
                  <a:srgbClr val="009900"/>
                </a:solidFill>
                <a:effectLst>
                  <a:outerShdw blurRad="38100" dist="38100" dir="2700000" algn="tl">
                    <a:srgbClr val="000000"/>
                  </a:outerShdw>
                </a:effectLst>
                <a:latin typeface="Verdana" pitchFamily="34" charset="0"/>
                <a:cs typeface="+mn-cs"/>
              </a:rPr>
              <a:t>in the</a:t>
            </a:r>
            <a:r>
              <a:rPr lang="en-US" b="1" dirty="0">
                <a:solidFill>
                  <a:srgbClr val="009900"/>
                </a:solidFill>
                <a:effectLst>
                  <a:outerShdw blurRad="38100" dist="38100" dir="2700000" algn="tl">
                    <a:srgbClr val="000000"/>
                  </a:outerShdw>
                </a:effectLst>
                <a:latin typeface="Verdana" pitchFamily="34" charset="0"/>
                <a:cs typeface="+mn-cs"/>
              </a:rPr>
              <a:t> equation</a:t>
            </a:r>
            <a:r>
              <a:rPr lang="en-US" b="1" dirty="0">
                <a:solidFill>
                  <a:schemeClr val="tx2"/>
                </a:solidFill>
                <a:effectLst>
                  <a:outerShdw blurRad="38100" dist="38100" dir="2700000" algn="tl">
                    <a:srgbClr val="FFFFFF"/>
                  </a:outerShdw>
                </a:effectLst>
                <a:latin typeface="Verdana" pitchFamily="34" charset="0"/>
                <a:cs typeface="+mn-cs"/>
              </a:rPr>
              <a:t> </a:t>
            </a:r>
            <a:r>
              <a:rPr lang="en-US" sz="2000" dirty="0">
                <a:solidFill>
                  <a:srgbClr val="000000"/>
                </a:solidFill>
                <a:latin typeface="Verdana" pitchFamily="34" charset="0"/>
                <a:cs typeface="+mn-cs"/>
              </a:rPr>
              <a:t>&amp; a</a:t>
            </a:r>
            <a:r>
              <a:rPr lang="en-US" b="1" dirty="0">
                <a:solidFill>
                  <a:schemeClr val="tx2"/>
                </a:solidFill>
                <a:effectLst>
                  <a:outerShdw blurRad="38100" dist="38100" dir="2700000" algn="tl">
                    <a:srgbClr val="FFFFFF"/>
                  </a:outerShdw>
                </a:effectLst>
                <a:latin typeface="Verdana" pitchFamily="34" charset="0"/>
                <a:cs typeface="+mn-cs"/>
              </a:rPr>
              <a:t> </a:t>
            </a:r>
            <a:r>
              <a:rPr lang="en-US" b="1" dirty="0">
                <a:solidFill>
                  <a:srgbClr val="009900"/>
                </a:solidFill>
                <a:effectLst>
                  <a:outerShdw blurRad="38100" dist="38100" dir="2700000" algn="tl">
                    <a:srgbClr val="000000"/>
                  </a:outerShdw>
                </a:effectLst>
                <a:latin typeface="Verdana" pitchFamily="34" charset="0"/>
                <a:cs typeface="+mn-cs"/>
              </a:rPr>
              <a:t>change in MS</a:t>
            </a:r>
          </a:p>
          <a:p>
            <a:pPr fontAlgn="auto">
              <a:spcBef>
                <a:spcPts val="0"/>
              </a:spcBef>
              <a:spcAft>
                <a:spcPts val="0"/>
              </a:spcAft>
              <a:defRPr/>
            </a:pPr>
            <a:r>
              <a:rPr lang="en-US" b="1" dirty="0">
                <a:solidFill>
                  <a:srgbClr val="006600"/>
                </a:solidFill>
                <a:effectLst>
                  <a:outerShdw blurRad="38100" dist="38100" dir="2700000" algn="tl">
                    <a:srgbClr val="000000"/>
                  </a:outerShdw>
                </a:effectLst>
                <a:latin typeface="Verdana" pitchFamily="34" charset="0"/>
                <a:cs typeface="+mn-cs"/>
              </a:rPr>
              <a:t>    </a:t>
            </a:r>
            <a:r>
              <a:rPr lang="en-US" sz="2000" dirty="0">
                <a:latin typeface="Verdana" pitchFamily="34" charset="0"/>
                <a:cs typeface="+mn-cs"/>
              </a:rPr>
              <a:t>will result in a</a:t>
            </a:r>
            <a:r>
              <a:rPr lang="en-US" b="1" dirty="0">
                <a:solidFill>
                  <a:srgbClr val="006600"/>
                </a:solidFill>
                <a:effectLst>
                  <a:outerShdw blurRad="38100" dist="38100" dir="2700000" algn="tl">
                    <a:srgbClr val="000000"/>
                  </a:outerShdw>
                </a:effectLst>
                <a:latin typeface="Verdana" pitchFamily="34" charset="0"/>
                <a:cs typeface="+mn-cs"/>
              </a:rPr>
              <a:t> </a:t>
            </a:r>
            <a:r>
              <a:rPr lang="en-US" b="1" dirty="0">
                <a:solidFill>
                  <a:srgbClr val="009900"/>
                </a:solidFill>
                <a:effectLst>
                  <a:outerShdw blurRad="38100" dist="38100" dir="2700000" algn="tl">
                    <a:srgbClr val="000000"/>
                  </a:outerShdw>
                </a:effectLst>
                <a:latin typeface="Verdana" pitchFamily="34" charset="0"/>
                <a:cs typeface="+mn-cs"/>
              </a:rPr>
              <a:t>change in P</a:t>
            </a:r>
            <a:r>
              <a:rPr lang="en-US" b="1" dirty="0">
                <a:solidFill>
                  <a:srgbClr val="006600"/>
                </a:solidFill>
                <a:effectLst>
                  <a:outerShdw blurRad="38100" dist="38100" dir="2700000" algn="tl">
                    <a:srgbClr val="000000"/>
                  </a:outerShdw>
                </a:effectLst>
                <a:latin typeface="Verdana" pitchFamily="34" charset="0"/>
                <a:cs typeface="+mn-cs"/>
              </a:rPr>
              <a:t>.</a:t>
            </a:r>
          </a:p>
        </p:txBody>
      </p:sp>
      <p:pic>
        <p:nvPicPr>
          <p:cNvPr id="28683" name="Picture 18" descr="divider horse"/>
          <p:cNvPicPr>
            <a:picLocks noChangeAspect="1" noChangeArrowheads="1" noCrop="1"/>
          </p:cNvPicPr>
          <p:nvPr/>
        </p:nvPicPr>
        <p:blipFill>
          <a:blip r:embed="rId7"/>
          <a:srcRect/>
          <a:stretch>
            <a:fillRect/>
          </a:stretch>
        </p:blipFill>
        <p:spPr bwMode="auto">
          <a:xfrm>
            <a:off x="1752600" y="2063750"/>
            <a:ext cx="3810000" cy="474663"/>
          </a:xfrm>
          <a:prstGeom prst="rect">
            <a:avLst/>
          </a:prstGeom>
          <a:noFill/>
          <a:ln w="9525">
            <a:noFill/>
            <a:miter lim="800000"/>
            <a:headEnd/>
            <a:tailEnd/>
          </a:ln>
        </p:spPr>
      </p:pic>
      <p:pic>
        <p:nvPicPr>
          <p:cNvPr id="156691" name="Gov 2275.wav">
            <a:hlinkClick r:id="" action="ppaction://media"/>
          </p:cNvPr>
          <p:cNvPicPr>
            <a:picLocks noRot="1" noChangeAspect="1" noChangeArrowheads="1"/>
          </p:cNvPicPr>
          <p:nvPr>
            <a:wavAudioFile r:embed="rId1" name="Gov is not the solution Reagan.wav"/>
          </p:nvPr>
        </p:nvPicPr>
        <p:blipFill>
          <a:blip r:embed="rId8"/>
          <a:srcRect/>
          <a:stretch>
            <a:fillRect/>
          </a:stretch>
        </p:blipFill>
        <p:spPr bwMode="auto">
          <a:xfrm>
            <a:off x="8839200" y="6553200"/>
            <a:ext cx="304800" cy="304800"/>
          </a:xfrm>
          <a:prstGeom prst="rect">
            <a:avLst/>
          </a:prstGeom>
          <a:noFill/>
          <a:ln w="9525">
            <a:noFill/>
            <a:miter lim="800000"/>
            <a:headEnd/>
            <a:tailEnd/>
          </a:ln>
        </p:spPr>
      </p:pic>
      <p:pic>
        <p:nvPicPr>
          <p:cNvPr id="156693" name="hors2275.wav">
            <a:hlinkClick r:id="" action="ppaction://media"/>
          </p:cNvPr>
          <p:cNvPicPr>
            <a:picLocks noRot="1" noChangeAspect="1" noChangeArrowheads="1"/>
          </p:cNvPicPr>
          <p:nvPr>
            <a:wavAudioFile r:embed="rId2" name="horse_trot.wav"/>
          </p:nvPr>
        </p:nvPicPr>
        <p:blipFill>
          <a:blip r:embed="rId9"/>
          <a:srcRect/>
          <a:stretch>
            <a:fillRect/>
          </a:stretch>
        </p:blipFill>
        <p:spPr bwMode="auto">
          <a:xfrm>
            <a:off x="0" y="0"/>
            <a:ext cx="304800" cy="304800"/>
          </a:xfrm>
          <a:prstGeom prst="rect">
            <a:avLst/>
          </a:prstGeom>
          <a:noFill/>
          <a:ln w="9525">
            <a:noFill/>
            <a:miter lim="800000"/>
            <a:headEnd/>
            <a:tailEnd/>
          </a:ln>
        </p:spPr>
      </p:pic>
      <p:pic>
        <p:nvPicPr>
          <p:cNvPr id="28686" name="Picture 29" descr="072206friedmans"/>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932613" y="307975"/>
            <a:ext cx="2211387" cy="2108200"/>
          </a:xfrm>
          <a:prstGeom prst="rect">
            <a:avLst/>
          </a:prstGeom>
          <a:noFill/>
          <a:ln w="9525">
            <a:noFill/>
            <a:miter lim="800000"/>
            <a:headEnd/>
            <a:tailEnd/>
          </a:ln>
        </p:spPr>
      </p:pic>
      <p:sp>
        <p:nvSpPr>
          <p:cNvPr id="28687" name="WordArt 114"/>
          <p:cNvSpPr>
            <a:spLocks noChangeArrowheads="1" noChangeShapeType="1" noTextEdit="1"/>
          </p:cNvSpPr>
          <p:nvPr/>
        </p:nvSpPr>
        <p:spPr bwMode="auto">
          <a:xfrm>
            <a:off x="404813" y="247650"/>
            <a:ext cx="6424612" cy="449263"/>
          </a:xfrm>
          <a:prstGeom prst="rect">
            <a:avLst/>
          </a:prstGeom>
        </p:spPr>
        <p:txBody>
          <a:bodyPr wrap="none" fromWordArt="1">
            <a:prstTxWarp prst="textPlain">
              <a:avLst>
                <a:gd name="adj" fmla="val 50000"/>
              </a:avLst>
            </a:prstTxWarp>
          </a:bodyPr>
          <a:lstStyle/>
          <a:p>
            <a:pPr algn="ctr"/>
            <a:r>
              <a:rPr lang="en-US" kern="10">
                <a:ln w="12700">
                  <a:solidFill>
                    <a:srgbClr val="000000"/>
                  </a:solidFill>
                  <a:round/>
                  <a:headEnd/>
                  <a:tailEnd/>
                </a:ln>
                <a:solidFill>
                  <a:srgbClr val="C00000"/>
                </a:solidFill>
                <a:effectLst>
                  <a:outerShdw dist="35921" dir="2700000" sy="50000" kx="2115830" algn="bl" rotWithShape="0">
                    <a:srgbClr val="C0C0C0">
                      <a:alpha val="79999"/>
                    </a:srgbClr>
                  </a:outerShdw>
                </a:effectLst>
                <a:latin typeface="Arial Black"/>
              </a:rPr>
              <a:t>The Equation of Exchange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49" fill="hold"/>
                                        <p:tgtEl>
                                          <p:spTgt spid="15669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56689"/>
                                        </p:tgtEl>
                                        <p:attrNameLst>
                                          <p:attrName>style.visibility</p:attrName>
                                        </p:attrNameLst>
                                      </p:cBhvr>
                                      <p:to>
                                        <p:strVal val="visible"/>
                                      </p:to>
                                    </p:set>
                                    <p:anim calcmode="lin" valueType="num">
                                      <p:cBhvr>
                                        <p:cTn id="11" dur="2000" fill="hold"/>
                                        <p:tgtEl>
                                          <p:spTgt spid="156689"/>
                                        </p:tgtEl>
                                        <p:attrNameLst>
                                          <p:attrName>ppt_w</p:attrName>
                                        </p:attrNameLst>
                                      </p:cBhvr>
                                      <p:tavLst>
                                        <p:tav tm="0">
                                          <p:val>
                                            <p:fltVal val="0"/>
                                          </p:val>
                                        </p:tav>
                                        <p:tav tm="100000">
                                          <p:val>
                                            <p:strVal val="#ppt_w"/>
                                          </p:val>
                                        </p:tav>
                                      </p:tavLst>
                                    </p:anim>
                                    <p:anim calcmode="lin" valueType="num">
                                      <p:cBhvr>
                                        <p:cTn id="12" dur="2000" fill="hold"/>
                                        <p:tgtEl>
                                          <p:spTgt spid="156689"/>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000"/>
                            </p:stCondLst>
                            <p:childTnLst>
                              <p:par>
                                <p:cTn id="14" presetID="1" presetClass="mediacall" presetSubtype="0" fill="hold" nodeType="afterEffect">
                                  <p:stCondLst>
                                    <p:cond delay="0"/>
                                  </p:stCondLst>
                                  <p:childTnLst>
                                    <p:cmd type="call" cmd="playFrom(0.0)">
                                      <p:cBhvr>
                                        <p:cTn id="15" dur="5096" fill="hold"/>
                                        <p:tgtEl>
                                          <p:spTgt spid="15669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6" fill="hold" display="0">
                  <p:stCondLst>
                    <p:cond delay="indefinite"/>
                  </p:stCondLst>
                  <p:endCondLst>
                    <p:cond evt="onNext" delay="0">
                      <p:tgtEl>
                        <p:sldTgt/>
                      </p:tgtEl>
                    </p:cond>
                    <p:cond evt="onPrev" delay="0">
                      <p:tgtEl>
                        <p:sldTgt/>
                      </p:tgtEl>
                    </p:cond>
                    <p:cond evt="onStopAudio" delay="0">
                      <p:tgtEl>
                        <p:sldTgt/>
                      </p:tgtEl>
                    </p:cond>
                  </p:endCondLst>
                </p:cTn>
                <p:tgtEl>
                  <p:spTgt spid="156691"/>
                </p:tgtEl>
              </p:cMediaNode>
            </p:audio>
            <p:audio>
              <p:cMediaNode showWhenStopped="0">
                <p:cTn id="17" fill="hold" display="0">
                  <p:stCondLst>
                    <p:cond delay="indefinite"/>
                  </p:stCondLst>
                  <p:endCondLst>
                    <p:cond evt="onNext" delay="0">
                      <p:tgtEl>
                        <p:sldTgt/>
                      </p:tgtEl>
                    </p:cond>
                    <p:cond evt="onPrev" delay="0">
                      <p:tgtEl>
                        <p:sldTgt/>
                      </p:tgtEl>
                    </p:cond>
                    <p:cond evt="onStopAudio" delay="0">
                      <p:tgtEl>
                        <p:sldTgt/>
                      </p:tgtEl>
                    </p:cond>
                  </p:endCondLst>
                </p:cTn>
                <p:tgtEl>
                  <p:spTgt spid="156693"/>
                </p:tgtEl>
              </p:cMediaNode>
            </p:audio>
          </p:childTnLst>
        </p:cTn>
      </p:par>
    </p:tnLst>
    <p:bldLst>
      <p:bldP spid="15668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352261" name="Rectangle 5"/>
          <p:cNvSpPr>
            <a:spLocks noGrp="1" noChangeArrowheads="1"/>
          </p:cNvSpPr>
          <p:nvPr>
            <p:ph type="title"/>
          </p:nvPr>
        </p:nvSpPr>
        <p:spPr>
          <a:xfrm>
            <a:off x="0" y="0"/>
            <a:ext cx="9144000" cy="366713"/>
          </a:xfrm>
        </p:spPr>
        <p:txBody>
          <a:bodyPr rtlCol="0">
            <a:normAutofit/>
          </a:bodyPr>
          <a:lstStyle/>
          <a:p>
            <a:pPr algn="l" eaLnBrk="1" fontAlgn="auto" hangingPunct="1">
              <a:spcAft>
                <a:spcPts val="0"/>
              </a:spcAft>
              <a:defRPr/>
            </a:pPr>
            <a:r>
              <a:rPr lang="en-US" sz="1800" b="1" dirty="0" smtClean="0">
                <a:solidFill>
                  <a:schemeClr val="bg1"/>
                </a:solidFill>
                <a:effectLst>
                  <a:outerShdw blurRad="38100" dist="38100" dir="2700000" algn="tl">
                    <a:srgbClr val="000000"/>
                  </a:outerShdw>
                </a:effectLst>
                <a:latin typeface="Arial" charset="0"/>
              </a:rPr>
              <a:t>   Let’s Take A Look At The License Plate On The Car That Friedman Drove</a:t>
            </a:r>
          </a:p>
        </p:txBody>
      </p:sp>
      <p:pic>
        <p:nvPicPr>
          <p:cNvPr id="352260" name="Picture 4" descr="Friedman's car"/>
          <p:cNvPicPr>
            <a:picLocks noGrp="1" noChangeAspect="1" noChangeArrowheads="1"/>
          </p:cNvPicPr>
          <p:nvPr>
            <p:ph idx="1"/>
          </p:nvPr>
        </p:nvPicPr>
        <p:blipFill>
          <a:blip r:embed="rId4"/>
          <a:srcRect/>
          <a:stretch>
            <a:fillRect/>
          </a:stretch>
        </p:blipFill>
        <p:spPr>
          <a:xfrm>
            <a:off x="277813" y="395288"/>
            <a:ext cx="8588375" cy="6348412"/>
          </a:xfrm>
        </p:spPr>
      </p:pic>
      <p:pic>
        <p:nvPicPr>
          <p:cNvPr id="352269" name="car 2275.wav">
            <a:hlinkClick r:id="" action="ppaction://media"/>
          </p:cNvPr>
          <p:cNvPicPr>
            <a:picLocks noRot="1" noChangeAspect="1" noChangeArrowheads="1"/>
          </p:cNvPicPr>
          <p:nvPr>
            <a:wavAudioFile r:embed="rId1" name="car sound of jetsons car funny.wav"/>
          </p:nvPr>
        </p:nvPicPr>
        <p:blipFill>
          <a:blip r:embed="rId5"/>
          <a:srcRect/>
          <a:stretch>
            <a:fillRect/>
          </a:stretch>
        </p:blipFill>
        <p:spPr bwMode="auto">
          <a:xfrm>
            <a:off x="0" y="6553200"/>
            <a:ext cx="304800" cy="304800"/>
          </a:xfrm>
          <a:prstGeom prst="rect">
            <a:avLst/>
          </a:prstGeom>
          <a:noFill/>
          <a:ln w="9525">
            <a:noFill/>
            <a:miter lim="800000"/>
            <a:headEnd/>
            <a:tailEnd/>
          </a:ln>
        </p:spPr>
      </p:pic>
      <p:pic>
        <p:nvPicPr>
          <p:cNvPr id="29701" name="Picture 15" descr="Friedman cartoon"/>
          <p:cNvPicPr>
            <a:picLocks noChangeAspect="1" noChangeArrowheads="1"/>
          </p:cNvPicPr>
          <p:nvPr/>
        </p:nvPicPr>
        <p:blipFill>
          <a:blip r:embed="rId6">
            <a:clrChange>
              <a:clrFrom>
                <a:srgbClr val="FEFFFF"/>
              </a:clrFrom>
              <a:clrTo>
                <a:srgbClr val="FEFFFF">
                  <a:alpha val="0"/>
                </a:srgbClr>
              </a:clrTo>
            </a:clrChange>
          </a:blip>
          <a:srcRect/>
          <a:stretch>
            <a:fillRect/>
          </a:stretch>
        </p:blipFill>
        <p:spPr bwMode="auto">
          <a:xfrm>
            <a:off x="8275638" y="0"/>
            <a:ext cx="868362" cy="10874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2260"/>
                                        </p:tgtEl>
                                        <p:attrNameLst>
                                          <p:attrName>style.visibility</p:attrName>
                                        </p:attrNameLst>
                                      </p:cBhvr>
                                      <p:to>
                                        <p:strVal val="visible"/>
                                      </p:to>
                                    </p:set>
                                    <p:anim calcmode="lin" valueType="num">
                                      <p:cBhvr additive="base">
                                        <p:cTn id="7" dur="5000" fill="hold"/>
                                        <p:tgtEl>
                                          <p:spTgt spid="352260"/>
                                        </p:tgtEl>
                                        <p:attrNameLst>
                                          <p:attrName>ppt_x</p:attrName>
                                        </p:attrNameLst>
                                      </p:cBhvr>
                                      <p:tavLst>
                                        <p:tav tm="0">
                                          <p:val>
                                            <p:strVal val="0-#ppt_w/2"/>
                                          </p:val>
                                        </p:tav>
                                        <p:tav tm="100000">
                                          <p:val>
                                            <p:strVal val="#ppt_x"/>
                                          </p:val>
                                        </p:tav>
                                      </p:tavLst>
                                    </p:anim>
                                    <p:anim calcmode="lin" valueType="num">
                                      <p:cBhvr additive="base">
                                        <p:cTn id="8" dur="5000" fill="hold"/>
                                        <p:tgtEl>
                                          <p:spTgt spid="352260"/>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4402" fill="hold"/>
                                        <p:tgtEl>
                                          <p:spTgt spid="35226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352269"/>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pic>
        <p:nvPicPr>
          <p:cNvPr id="30722" name="Picture 16" descr="magic"/>
          <p:cNvPicPr>
            <a:picLocks noChangeAspect="1" noChangeArrowheads="1" noCrop="1"/>
          </p:cNvPicPr>
          <p:nvPr/>
        </p:nvPicPr>
        <p:blipFill>
          <a:blip r:embed="rId3"/>
          <a:srcRect/>
          <a:stretch>
            <a:fillRect/>
          </a:stretch>
        </p:blipFill>
        <p:spPr bwMode="auto">
          <a:xfrm>
            <a:off x="6564313" y="3608388"/>
            <a:ext cx="2579687" cy="3249612"/>
          </a:xfrm>
          <a:prstGeom prst="rect">
            <a:avLst/>
          </a:prstGeom>
          <a:noFill/>
          <a:ln w="9525">
            <a:noFill/>
            <a:miter lim="800000"/>
            <a:headEnd/>
            <a:tailEnd/>
          </a:ln>
        </p:spPr>
      </p:pic>
      <p:sp>
        <p:nvSpPr>
          <p:cNvPr id="30723" name="Oval 17"/>
          <p:cNvSpPr>
            <a:spLocks noChangeArrowheads="1"/>
          </p:cNvSpPr>
          <p:nvPr/>
        </p:nvSpPr>
        <p:spPr bwMode="auto">
          <a:xfrm>
            <a:off x="6604000" y="3943350"/>
            <a:ext cx="873125" cy="852488"/>
          </a:xfrm>
          <a:prstGeom prst="ellipse">
            <a:avLst/>
          </a:prstGeom>
          <a:solidFill>
            <a:srgbClr val="CCCCFF"/>
          </a:solidFill>
          <a:ln w="76200">
            <a:noFill/>
            <a:round/>
            <a:headEnd/>
            <a:tailEnd/>
          </a:ln>
        </p:spPr>
        <p:txBody>
          <a:bodyPr wrap="none" anchor="ctr"/>
          <a:lstStyle/>
          <a:p>
            <a:endParaRPr lang="en-US">
              <a:latin typeface="Calibri" pitchFamily="34" charset="0"/>
            </a:endParaRPr>
          </a:p>
        </p:txBody>
      </p:sp>
      <p:pic>
        <p:nvPicPr>
          <p:cNvPr id="30724" name="Picture 19" descr="MS &amp; inflation"/>
          <p:cNvPicPr>
            <a:picLocks noChangeAspect="1" noChangeArrowheads="1"/>
          </p:cNvPicPr>
          <p:nvPr/>
        </p:nvPicPr>
        <p:blipFill>
          <a:blip r:embed="rId4"/>
          <a:srcRect/>
          <a:stretch>
            <a:fillRect/>
          </a:stretch>
        </p:blipFill>
        <p:spPr bwMode="auto">
          <a:xfrm>
            <a:off x="374650" y="3552825"/>
            <a:ext cx="5868988" cy="3148013"/>
          </a:xfrm>
          <a:prstGeom prst="rect">
            <a:avLst/>
          </a:prstGeom>
          <a:noFill/>
          <a:ln w="38100">
            <a:solidFill>
              <a:srgbClr val="FF0000"/>
            </a:solidFill>
            <a:miter lim="800000"/>
            <a:headEnd/>
            <a:tailEnd/>
          </a:ln>
        </p:spPr>
      </p:pic>
      <p:sp>
        <p:nvSpPr>
          <p:cNvPr id="157708" name="Rectangle 12" descr="Parchment"/>
          <p:cNvSpPr>
            <a:spLocks noChangeArrowheads="1"/>
          </p:cNvSpPr>
          <p:nvPr/>
        </p:nvSpPr>
        <p:spPr bwMode="auto">
          <a:xfrm>
            <a:off x="4094163" y="2781300"/>
            <a:ext cx="2944812" cy="1341438"/>
          </a:xfrm>
          <a:prstGeom prst="rect">
            <a:avLst/>
          </a:prstGeom>
          <a:blipFill dpi="0" rotWithShape="1">
            <a:blip r:embed="rId5" cstate="print"/>
            <a:srcRect/>
            <a:tile tx="0" ty="0" sx="100000" sy="100000" flip="none" algn="tl"/>
          </a:blipFill>
          <a:ln w="57150" cmpd="thickThin">
            <a:solidFill>
              <a:srgbClr val="FF0000"/>
            </a:solidFill>
            <a:miter lim="800000"/>
            <a:headEnd/>
            <a:tailEnd/>
          </a:ln>
          <a:effectLst/>
        </p:spPr>
        <p:txBody>
          <a:bodyPr wrap="none" anchor="ctr"/>
          <a:lstStyle/>
          <a:p>
            <a:pPr fontAlgn="auto">
              <a:spcBef>
                <a:spcPts val="0"/>
              </a:spcBef>
              <a:spcAft>
                <a:spcPts val="0"/>
              </a:spcAft>
              <a:defRPr/>
            </a:pPr>
            <a:r>
              <a:rPr lang="en-US" sz="2000" b="1" dirty="0">
                <a:effectLst>
                  <a:outerShdw blurRad="38100" dist="38100" dir="2700000" algn="tl">
                    <a:srgbClr val="FFFFFF"/>
                  </a:outerShdw>
                </a:effectLst>
                <a:cs typeface="+mn-cs"/>
              </a:rPr>
              <a:t>Money Growth</a:t>
            </a:r>
            <a:r>
              <a:rPr lang="en-US" sz="2000" b="1" dirty="0">
                <a:cs typeface="+mn-cs"/>
              </a:rPr>
              <a:t> &amp; </a:t>
            </a:r>
          </a:p>
          <a:p>
            <a:pPr fontAlgn="auto">
              <a:spcBef>
                <a:spcPts val="0"/>
              </a:spcBef>
              <a:spcAft>
                <a:spcPts val="0"/>
              </a:spcAft>
              <a:defRPr/>
            </a:pPr>
            <a:r>
              <a:rPr lang="en-US" sz="2000" b="1" dirty="0">
                <a:solidFill>
                  <a:srgbClr val="FF0000"/>
                </a:solidFill>
                <a:effectLst>
                  <a:outerShdw blurRad="38100" dist="38100" dir="2700000" algn="tl">
                    <a:srgbClr val="000000"/>
                  </a:outerShdw>
                </a:effectLst>
                <a:cs typeface="+mn-cs"/>
              </a:rPr>
              <a:t>Inflation in the U.S.</a:t>
            </a:r>
          </a:p>
          <a:p>
            <a:pPr fontAlgn="auto">
              <a:spcBef>
                <a:spcPts val="0"/>
              </a:spcBef>
              <a:spcAft>
                <a:spcPts val="0"/>
              </a:spcAft>
              <a:defRPr/>
            </a:pPr>
            <a:r>
              <a:rPr lang="en-US" sz="1600" b="1" dirty="0">
                <a:solidFill>
                  <a:schemeClr val="tx2"/>
                </a:solidFill>
                <a:cs typeface="+mn-cs"/>
              </a:rPr>
              <a:t>There does appear to be </a:t>
            </a:r>
          </a:p>
          <a:p>
            <a:pPr fontAlgn="auto">
              <a:spcBef>
                <a:spcPts val="0"/>
              </a:spcBef>
              <a:spcAft>
                <a:spcPts val="0"/>
              </a:spcAft>
              <a:defRPr/>
            </a:pPr>
            <a:r>
              <a:rPr lang="en-US" sz="1600" b="1" dirty="0">
                <a:solidFill>
                  <a:schemeClr val="tx2"/>
                </a:solidFill>
                <a:cs typeface="+mn-cs"/>
              </a:rPr>
              <a:t>a correlation between</a:t>
            </a:r>
          </a:p>
          <a:p>
            <a:pPr fontAlgn="auto">
              <a:spcBef>
                <a:spcPts val="0"/>
              </a:spcBef>
              <a:spcAft>
                <a:spcPts val="0"/>
              </a:spcAft>
              <a:defRPr/>
            </a:pPr>
            <a:r>
              <a:rPr lang="en-US" sz="1600" b="1" dirty="0">
                <a:solidFill>
                  <a:schemeClr val="tx2"/>
                </a:solidFill>
                <a:cs typeface="+mn-cs"/>
              </a:rPr>
              <a:t>money </a:t>
            </a:r>
            <a:r>
              <a:rPr lang="en-US" sz="1600" b="1" dirty="0">
                <a:solidFill>
                  <a:schemeClr val="tx2"/>
                </a:solidFill>
                <a:latin typeface="Verdana" pitchFamily="34" charset="0"/>
                <a:ea typeface="Verdana" pitchFamily="34" charset="0"/>
                <a:cs typeface="Verdana" pitchFamily="34" charset="0"/>
              </a:rPr>
              <a:t>growth</a:t>
            </a:r>
            <a:r>
              <a:rPr lang="en-US" sz="1600" b="1" dirty="0">
                <a:solidFill>
                  <a:schemeClr val="tx2"/>
                </a:solidFill>
                <a:cs typeface="+mn-cs"/>
              </a:rPr>
              <a:t> and</a:t>
            </a:r>
            <a:r>
              <a:rPr lang="en-US" sz="1600" b="1" dirty="0">
                <a:solidFill>
                  <a:srgbClr val="FF0000"/>
                </a:solidFill>
                <a:cs typeface="+mn-cs"/>
              </a:rPr>
              <a:t> </a:t>
            </a:r>
            <a:r>
              <a:rPr lang="en-US" sz="1600" b="1" dirty="0">
                <a:solidFill>
                  <a:srgbClr val="FF0000"/>
                </a:solidFill>
                <a:effectLst>
                  <a:outerShdw blurRad="38100" dist="38100" dir="2700000" algn="tl">
                    <a:srgbClr val="000000"/>
                  </a:outerShdw>
                </a:effectLst>
                <a:cs typeface="+mn-cs"/>
              </a:rPr>
              <a:t>inflation</a:t>
            </a:r>
            <a:r>
              <a:rPr lang="en-US" sz="1600" b="1" dirty="0">
                <a:solidFill>
                  <a:srgbClr val="FF0000"/>
                </a:solidFill>
                <a:cs typeface="+mn-cs"/>
              </a:rPr>
              <a:t>.</a:t>
            </a:r>
          </a:p>
        </p:txBody>
      </p:sp>
      <p:sp>
        <p:nvSpPr>
          <p:cNvPr id="157707" name="Rectangle 11" descr="Parchment"/>
          <p:cNvSpPr>
            <a:spLocks noChangeArrowheads="1"/>
          </p:cNvSpPr>
          <p:nvPr/>
        </p:nvSpPr>
        <p:spPr bwMode="auto">
          <a:xfrm>
            <a:off x="1158875" y="2949575"/>
            <a:ext cx="2316163" cy="790575"/>
          </a:xfrm>
          <a:prstGeom prst="rect">
            <a:avLst/>
          </a:prstGeom>
          <a:blipFill dpi="0" rotWithShape="1">
            <a:blip r:embed="rId5" cstate="print"/>
            <a:srcRect/>
            <a:tile tx="0" ty="0" sx="100000" sy="100000" flip="none" algn="tl"/>
          </a:blipFill>
          <a:ln w="57150" cmpd="thickThin">
            <a:solidFill>
              <a:srgbClr val="FF0000"/>
            </a:solidFill>
            <a:miter lim="800000"/>
            <a:headEnd/>
            <a:tailEnd/>
          </a:ln>
          <a:effectLst/>
        </p:spPr>
        <p:txBody>
          <a:bodyPr wrap="none" anchor="ctr"/>
          <a:lstStyle/>
          <a:p>
            <a:pPr algn="ctr" fontAlgn="auto">
              <a:spcBef>
                <a:spcPts val="0"/>
              </a:spcBef>
              <a:spcAft>
                <a:spcPts val="0"/>
              </a:spcAft>
              <a:defRPr/>
            </a:pPr>
            <a:r>
              <a:rPr lang="en-US" sz="2000" b="1">
                <a:solidFill>
                  <a:srgbClr val="FF0000"/>
                </a:solidFill>
                <a:effectLst>
                  <a:outerShdw blurRad="38100" dist="38100" dir="2700000" algn="tl">
                    <a:srgbClr val="000000"/>
                  </a:outerShdw>
                </a:effectLst>
                <a:cs typeface="+mn-cs"/>
              </a:rPr>
              <a:t>Inflation</a:t>
            </a:r>
          </a:p>
          <a:p>
            <a:pPr algn="ctr" fontAlgn="auto">
              <a:spcBef>
                <a:spcPts val="0"/>
              </a:spcBef>
              <a:spcAft>
                <a:spcPts val="0"/>
              </a:spcAft>
              <a:defRPr/>
            </a:pPr>
            <a:r>
              <a:rPr lang="en-US" sz="2000" b="1">
                <a:solidFill>
                  <a:schemeClr val="tx2"/>
                </a:solidFill>
                <a:effectLst>
                  <a:outerShdw blurRad="38100" dist="38100" dir="2700000" algn="tl">
                    <a:srgbClr val="FFFFFF"/>
                  </a:outerShdw>
                </a:effectLst>
                <a:cs typeface="+mn-cs"/>
              </a:rPr>
              <a:t>Money Growth</a:t>
            </a:r>
          </a:p>
        </p:txBody>
      </p:sp>
      <p:sp>
        <p:nvSpPr>
          <p:cNvPr id="157716" name="Rectangle 20" descr="Parchment"/>
          <p:cNvSpPr>
            <a:spLocks noChangeArrowheads="1"/>
          </p:cNvSpPr>
          <p:nvPr/>
        </p:nvSpPr>
        <p:spPr bwMode="auto">
          <a:xfrm>
            <a:off x="304800" y="471488"/>
            <a:ext cx="8667750" cy="2227262"/>
          </a:xfrm>
          <a:prstGeom prst="rect">
            <a:avLst/>
          </a:prstGeom>
          <a:blipFill dpi="0" rotWithShape="1">
            <a:blip r:embed="rId5" cstate="print"/>
            <a:srcRect/>
            <a:tile tx="0" ty="0" sx="100000" sy="100000" flip="none" algn="tl"/>
          </a:blipFill>
          <a:ln w="76200">
            <a:solidFill>
              <a:srgbClr val="FF0000"/>
            </a:solidFill>
            <a:miter lim="800000"/>
            <a:headEnd/>
            <a:tailEnd/>
          </a:ln>
          <a:effectLst/>
        </p:spPr>
        <p:txBody>
          <a:bodyPr wrap="none" anchor="ctr"/>
          <a:lstStyle/>
          <a:p>
            <a:pPr marL="457200" indent="-457200" fontAlgn="auto">
              <a:spcBef>
                <a:spcPts val="0"/>
              </a:spcBef>
              <a:spcAft>
                <a:spcPts val="0"/>
              </a:spcAft>
              <a:buFontTx/>
              <a:buAutoNum type="arabicPeriod"/>
              <a:defRPr/>
            </a:pPr>
            <a:r>
              <a:rPr lang="en-US" sz="2000" b="1">
                <a:cs typeface="+mn-cs"/>
              </a:rPr>
              <a:t>Penchant for </a:t>
            </a:r>
            <a:r>
              <a:rPr lang="en-US" b="1">
                <a:solidFill>
                  <a:srgbClr val="FF0000"/>
                </a:solidFill>
                <a:effectLst>
                  <a:outerShdw blurRad="38100" dist="38100" dir="2700000" algn="tl">
                    <a:srgbClr val="000000"/>
                  </a:outerShdw>
                </a:effectLst>
                <a:cs typeface="+mn-cs"/>
              </a:rPr>
              <a:t>small government</a:t>
            </a:r>
            <a:r>
              <a:rPr lang="en-US" sz="2000" b="1">
                <a:cs typeface="+mn-cs"/>
              </a:rPr>
              <a:t> and free markets.</a:t>
            </a:r>
          </a:p>
          <a:p>
            <a:pPr marL="457200" indent="-457200" fontAlgn="auto">
              <a:spcBef>
                <a:spcPts val="0"/>
              </a:spcBef>
              <a:spcAft>
                <a:spcPts val="0"/>
              </a:spcAft>
              <a:buFontTx/>
              <a:buAutoNum type="arabicPeriod"/>
              <a:defRPr/>
            </a:pPr>
            <a:r>
              <a:rPr lang="en-US" sz="2000" b="1">
                <a:cs typeface="+mn-cs"/>
              </a:rPr>
              <a:t>Greater emphasis on </a:t>
            </a:r>
            <a:r>
              <a:rPr lang="en-US" sz="2000" b="1">
                <a:solidFill>
                  <a:srgbClr val="FF0000"/>
                </a:solidFill>
                <a:effectLst>
                  <a:outerShdw blurRad="38100" dist="38100" dir="2700000" algn="tl">
                    <a:srgbClr val="000000"/>
                  </a:outerShdw>
                </a:effectLst>
                <a:cs typeface="+mn-cs"/>
              </a:rPr>
              <a:t>containing inflation</a:t>
            </a:r>
            <a:r>
              <a:rPr lang="en-US" sz="2000" b="1">
                <a:cs typeface="+mn-cs"/>
              </a:rPr>
              <a:t> than in reducing inflation.</a:t>
            </a:r>
          </a:p>
          <a:p>
            <a:pPr marL="457200" indent="-457200" fontAlgn="auto">
              <a:spcBef>
                <a:spcPts val="0"/>
              </a:spcBef>
              <a:spcAft>
                <a:spcPts val="0"/>
              </a:spcAft>
              <a:buFontTx/>
              <a:buAutoNum type="arabicPeriod"/>
              <a:defRPr/>
            </a:pPr>
            <a:r>
              <a:rPr lang="en-US" sz="2000" b="1">
                <a:cs typeface="+mn-cs"/>
              </a:rPr>
              <a:t>A desire to </a:t>
            </a:r>
            <a:r>
              <a:rPr lang="en-US" b="1">
                <a:solidFill>
                  <a:srgbClr val="FF0000"/>
                </a:solidFill>
                <a:effectLst>
                  <a:outerShdw blurRad="38100" dist="38100" dir="2700000" algn="tl">
                    <a:srgbClr val="000000"/>
                  </a:outerShdw>
                </a:effectLst>
                <a:cs typeface="+mn-cs"/>
              </a:rPr>
              <a:t>avoid active policies</a:t>
            </a:r>
            <a:r>
              <a:rPr lang="en-US" sz="2000" b="1">
                <a:cs typeface="+mn-cs"/>
              </a:rPr>
              <a:t>, preferring </a:t>
            </a:r>
          </a:p>
          <a:p>
            <a:pPr marL="457200" indent="-457200" fontAlgn="auto">
              <a:spcBef>
                <a:spcPts val="0"/>
              </a:spcBef>
              <a:spcAft>
                <a:spcPts val="0"/>
              </a:spcAft>
              <a:defRPr/>
            </a:pPr>
            <a:r>
              <a:rPr lang="en-US" b="1">
                <a:solidFill>
                  <a:srgbClr val="FF0000"/>
                </a:solidFill>
                <a:effectLst>
                  <a:outerShdw blurRad="38100" dist="38100" dir="2700000" algn="tl">
                    <a:srgbClr val="000000"/>
                  </a:outerShdw>
                </a:effectLst>
                <a:cs typeface="+mn-cs"/>
              </a:rPr>
              <a:t>     “rules of law”</a:t>
            </a:r>
            <a:r>
              <a:rPr lang="en-US" sz="2000" b="1">
                <a:cs typeface="+mn-cs"/>
              </a:rPr>
              <a:t>  </a:t>
            </a:r>
            <a:r>
              <a:rPr lang="en-US" sz="1600" b="1">
                <a:cs typeface="+mn-cs"/>
              </a:rPr>
              <a:t>rather than the</a:t>
            </a:r>
            <a:r>
              <a:rPr lang="en-US" sz="2000" b="1">
                <a:cs typeface="+mn-cs"/>
              </a:rPr>
              <a:t> </a:t>
            </a:r>
            <a:r>
              <a:rPr lang="en-US" b="1">
                <a:solidFill>
                  <a:srgbClr val="009900"/>
                </a:solidFill>
                <a:effectLst>
                  <a:outerShdw blurRad="38100" dist="38100" dir="2700000" algn="tl">
                    <a:srgbClr val="000000"/>
                  </a:outerShdw>
                </a:effectLst>
                <a:cs typeface="+mn-cs"/>
              </a:rPr>
              <a:t>“discretion of men.”</a:t>
            </a:r>
          </a:p>
          <a:p>
            <a:pPr marL="457200" indent="-457200" fontAlgn="auto">
              <a:spcBef>
                <a:spcPts val="0"/>
              </a:spcBef>
              <a:spcAft>
                <a:spcPts val="0"/>
              </a:spcAft>
              <a:defRPr/>
            </a:pPr>
            <a:r>
              <a:rPr lang="en-US" sz="2000" b="1">
                <a:cs typeface="+mn-cs"/>
              </a:rPr>
              <a:t>     [</a:t>
            </a:r>
            <a:r>
              <a:rPr lang="en-US" sz="2000" b="1">
                <a:solidFill>
                  <a:srgbClr val="FF0000"/>
                </a:solidFill>
                <a:effectLst>
                  <a:outerShdw blurRad="38100" dist="38100" dir="2700000" algn="tl">
                    <a:srgbClr val="000000"/>
                  </a:outerShdw>
                </a:effectLst>
                <a:cs typeface="+mn-cs"/>
              </a:rPr>
              <a:t>Monetarists</a:t>
            </a:r>
            <a:r>
              <a:rPr lang="en-US" sz="2000" b="1">
                <a:cs typeface="+mn-cs"/>
              </a:rPr>
              <a:t> are </a:t>
            </a:r>
            <a:r>
              <a:rPr lang="en-US" sz="2000" b="1">
                <a:solidFill>
                  <a:srgbClr val="FF0000"/>
                </a:solidFill>
                <a:effectLst>
                  <a:outerShdw blurRad="38100" dist="38100" dir="2700000" algn="tl">
                    <a:srgbClr val="000000"/>
                  </a:outerShdw>
                </a:effectLst>
                <a:cs typeface="+mn-cs"/>
              </a:rPr>
              <a:t>“conservative,”</a:t>
            </a:r>
            <a:r>
              <a:rPr lang="en-US" sz="2000" b="1">
                <a:cs typeface="+mn-cs"/>
              </a:rPr>
              <a:t> believe in a </a:t>
            </a:r>
            <a:r>
              <a:rPr lang="en-US" sz="2000" b="1">
                <a:solidFill>
                  <a:srgbClr val="FF0000"/>
                </a:solidFill>
                <a:effectLst>
                  <a:outerShdw blurRad="38100" dist="38100" dir="2700000" algn="tl">
                    <a:srgbClr val="000000"/>
                  </a:outerShdw>
                </a:effectLst>
                <a:cs typeface="+mn-cs"/>
              </a:rPr>
              <a:t>stable economy</a:t>
            </a:r>
            <a:r>
              <a:rPr lang="en-US" sz="2000" b="1">
                <a:cs typeface="+mn-cs"/>
              </a:rPr>
              <a:t>, </a:t>
            </a:r>
            <a:r>
              <a:rPr lang="en-US" sz="2000" b="1">
                <a:solidFill>
                  <a:srgbClr val="FF0000"/>
                </a:solidFill>
                <a:effectLst>
                  <a:outerShdw blurRad="38100" dist="38100" dir="2700000" algn="tl">
                    <a:srgbClr val="000000"/>
                  </a:outerShdw>
                </a:effectLst>
                <a:cs typeface="+mn-cs"/>
              </a:rPr>
              <a:t>stable</a:t>
            </a:r>
          </a:p>
          <a:p>
            <a:pPr marL="457200" indent="-457200" fontAlgn="auto">
              <a:spcBef>
                <a:spcPts val="0"/>
              </a:spcBef>
              <a:spcAft>
                <a:spcPts val="0"/>
              </a:spcAft>
              <a:defRPr/>
            </a:pPr>
            <a:r>
              <a:rPr lang="en-US" sz="2000" b="1">
                <a:cs typeface="+mn-cs"/>
              </a:rPr>
              <a:t>     </a:t>
            </a:r>
            <a:r>
              <a:rPr lang="en-US" sz="2000" b="1">
                <a:solidFill>
                  <a:srgbClr val="FF0000"/>
                </a:solidFill>
                <a:effectLst>
                  <a:outerShdw blurRad="38100" dist="38100" dir="2700000" algn="tl">
                    <a:srgbClr val="000000"/>
                  </a:outerShdw>
                </a:effectLst>
                <a:cs typeface="+mn-cs"/>
              </a:rPr>
              <a:t>velocity of money</a:t>
            </a:r>
            <a:r>
              <a:rPr lang="en-US" sz="2000" b="1">
                <a:cs typeface="+mn-cs"/>
              </a:rPr>
              <a:t>, </a:t>
            </a:r>
            <a:r>
              <a:rPr lang="en-US" sz="1600" b="1">
                <a:cs typeface="+mn-cs"/>
              </a:rPr>
              <a:t>&amp; are</a:t>
            </a:r>
            <a:r>
              <a:rPr lang="en-US" sz="2000" b="1">
                <a:cs typeface="+mn-cs"/>
              </a:rPr>
              <a:t> </a:t>
            </a:r>
            <a:r>
              <a:rPr lang="en-US" sz="2000" b="1">
                <a:solidFill>
                  <a:srgbClr val="FF0000"/>
                </a:solidFill>
                <a:effectLst>
                  <a:outerShdw blurRad="38100" dist="38100" dir="2700000" algn="tl">
                    <a:srgbClr val="000000"/>
                  </a:outerShdw>
                </a:effectLst>
                <a:cs typeface="+mn-cs"/>
              </a:rPr>
              <a:t>non-activists</a:t>
            </a:r>
            <a:r>
              <a:rPr lang="en-US" sz="1600" b="1">
                <a:cs typeface="+mn-cs"/>
              </a:rPr>
              <a:t> are </a:t>
            </a:r>
            <a:r>
              <a:rPr lang="en-US" b="1">
                <a:cs typeface="+mn-cs"/>
              </a:rPr>
              <a:t>regards fiscal/monetary policy</a:t>
            </a:r>
          </a:p>
        </p:txBody>
      </p:sp>
      <p:pic>
        <p:nvPicPr>
          <p:cNvPr id="30728" name="Picture 21" descr="Director_talks_2"/>
          <p:cNvPicPr>
            <a:picLocks noChangeAspect="1" noChangeArrowheads="1" noCrop="1"/>
          </p:cNvPicPr>
          <p:nvPr/>
        </p:nvPicPr>
        <p:blipFill>
          <a:blip r:embed="rId6"/>
          <a:srcRect/>
          <a:stretch>
            <a:fillRect/>
          </a:stretch>
        </p:blipFill>
        <p:spPr bwMode="auto">
          <a:xfrm>
            <a:off x="-39688" y="1524000"/>
            <a:ext cx="806451" cy="1524000"/>
          </a:xfrm>
          <a:prstGeom prst="rect">
            <a:avLst/>
          </a:prstGeom>
          <a:noFill/>
          <a:ln w="9525">
            <a:noFill/>
            <a:miter lim="800000"/>
            <a:headEnd/>
            <a:tailEnd/>
          </a:ln>
        </p:spPr>
      </p:pic>
      <p:pic>
        <p:nvPicPr>
          <p:cNvPr id="157718" name="Picture 22" descr="Uncle Sam X out c5"/>
          <p:cNvPicPr>
            <a:picLocks noChangeAspect="1" noChangeArrowheads="1" noCrop="1"/>
          </p:cNvPicPr>
          <p:nvPr/>
        </p:nvPicPr>
        <p:blipFill>
          <a:blip r:embed="rId7"/>
          <a:srcRect/>
          <a:stretch>
            <a:fillRect/>
          </a:stretch>
        </p:blipFill>
        <p:spPr bwMode="auto">
          <a:xfrm>
            <a:off x="7523163" y="1236663"/>
            <a:ext cx="809625" cy="809625"/>
          </a:xfrm>
          <a:prstGeom prst="rect">
            <a:avLst/>
          </a:prstGeom>
          <a:noFill/>
          <a:ln w="9525">
            <a:noFill/>
            <a:miter lim="800000"/>
            <a:headEnd/>
            <a:tailEnd/>
          </a:ln>
        </p:spPr>
      </p:pic>
      <p:sp>
        <p:nvSpPr>
          <p:cNvPr id="30730" name="WordArt 114"/>
          <p:cNvSpPr>
            <a:spLocks noChangeArrowheads="1" noChangeShapeType="1" noTextEdit="1"/>
          </p:cNvSpPr>
          <p:nvPr/>
        </p:nvSpPr>
        <p:spPr bwMode="auto">
          <a:xfrm>
            <a:off x="425450" y="30163"/>
            <a:ext cx="8304213" cy="368300"/>
          </a:xfrm>
          <a:prstGeom prst="rect">
            <a:avLst/>
          </a:prstGeom>
        </p:spPr>
        <p:txBody>
          <a:bodyPr wrap="none" fromWordArt="1">
            <a:prstTxWarp prst="textPlain">
              <a:avLst>
                <a:gd name="adj" fmla="val 50000"/>
              </a:avLst>
            </a:prstTxWarp>
          </a:bodyPr>
          <a:lstStyle/>
          <a:p>
            <a:pPr algn="ctr"/>
            <a:r>
              <a:rPr lang="en-US" kern="10">
                <a:ln w="12700">
                  <a:solidFill>
                    <a:srgbClr val="000000"/>
                  </a:solidFill>
                  <a:round/>
                  <a:headEnd/>
                  <a:tailEnd/>
                </a:ln>
                <a:solidFill>
                  <a:srgbClr val="C00000"/>
                </a:solidFill>
                <a:effectLst>
                  <a:outerShdw dist="35921" dir="2700000" sy="50000" kx="2115830" algn="bl" rotWithShape="0">
                    <a:srgbClr val="C0C0C0">
                      <a:alpha val="79999"/>
                    </a:srgbClr>
                  </a:outerShdw>
                </a:effectLst>
                <a:latin typeface="Arial Black"/>
              </a:rPr>
              <a:t>Monetarists Platform Contains Three Features</a:t>
            </a:r>
          </a:p>
        </p:txBody>
      </p:sp>
      <p:sp>
        <p:nvSpPr>
          <p:cNvPr id="157704" name="Rectangle 8" descr="Papyrus"/>
          <p:cNvSpPr>
            <a:spLocks noChangeArrowheads="1"/>
          </p:cNvSpPr>
          <p:nvPr/>
        </p:nvSpPr>
        <p:spPr bwMode="auto">
          <a:xfrm>
            <a:off x="6400800" y="4419600"/>
            <a:ext cx="1166813" cy="296863"/>
          </a:xfrm>
          <a:prstGeom prst="rect">
            <a:avLst/>
          </a:prstGeom>
          <a:noFill/>
          <a:ln w="3175">
            <a:noFill/>
            <a:miter lim="800000"/>
            <a:headEnd/>
            <a:tailEnd/>
          </a:ln>
          <a:effectLst/>
        </p:spPr>
        <p:txBody>
          <a:bodyPr wrap="none" anchor="ctr"/>
          <a:lstStyle/>
          <a:p>
            <a:pPr algn="ctr" fontAlgn="auto">
              <a:spcBef>
                <a:spcPts val="0"/>
              </a:spcBef>
              <a:spcAft>
                <a:spcPts val="0"/>
              </a:spcAft>
              <a:defRPr/>
            </a:pPr>
            <a:r>
              <a:rPr lang="en-US" sz="2000" b="1" dirty="0">
                <a:solidFill>
                  <a:srgbClr val="FF0000"/>
                </a:solidFill>
                <a:effectLst>
                  <a:outerShdw blurRad="38100" dist="38100" dir="2700000" algn="tl">
                    <a:srgbClr val="000000"/>
                  </a:outerShdw>
                </a:effectLst>
                <a:cs typeface="+mn-cs"/>
              </a:rPr>
              <a:t>3%-5%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7716"/>
                                        </p:tgtEl>
                                        <p:attrNameLst>
                                          <p:attrName>style.visibility</p:attrName>
                                        </p:attrNameLst>
                                      </p:cBhvr>
                                      <p:to>
                                        <p:strVal val="visible"/>
                                      </p:to>
                                    </p:set>
                                    <p:anim calcmode="lin" valueType="num">
                                      <p:cBhvr>
                                        <p:cTn id="7" dur="2000" fill="hold"/>
                                        <p:tgtEl>
                                          <p:spTgt spid="157716"/>
                                        </p:tgtEl>
                                        <p:attrNameLst>
                                          <p:attrName>ppt_w</p:attrName>
                                        </p:attrNameLst>
                                      </p:cBhvr>
                                      <p:tavLst>
                                        <p:tav tm="0">
                                          <p:val>
                                            <p:fltVal val="0"/>
                                          </p:val>
                                        </p:tav>
                                        <p:tav tm="100000">
                                          <p:val>
                                            <p:strVal val="#ppt_w"/>
                                          </p:val>
                                        </p:tav>
                                      </p:tavLst>
                                    </p:anim>
                                    <p:anim calcmode="lin" valueType="num">
                                      <p:cBhvr>
                                        <p:cTn id="8" dur="2000" fill="hold"/>
                                        <p:tgtEl>
                                          <p:spTgt spid="157716"/>
                                        </p:tgtEl>
                                        <p:attrNameLst>
                                          <p:attrName>ppt_h</p:attrName>
                                        </p:attrNameLst>
                                      </p:cBhvr>
                                      <p:tavLst>
                                        <p:tav tm="0">
                                          <p:val>
                                            <p:fltVal val="0"/>
                                          </p:val>
                                        </p:tav>
                                        <p:tav tm="100000">
                                          <p:val>
                                            <p:strVal val="#ppt_h"/>
                                          </p:val>
                                        </p:tav>
                                      </p:tavLst>
                                    </p:anim>
                                  </p:childTnLst>
                                </p:cTn>
                              </p:par>
                            </p:childTnLst>
                          </p:cTn>
                        </p:par>
                        <p:par>
                          <p:cTn id="9" fill="hold" nodeType="afterGroup">
                            <p:stCondLst>
                              <p:cond delay="2000"/>
                            </p:stCondLst>
                            <p:childTnLst>
                              <p:par>
                                <p:cTn id="10" presetID="9" presetClass="entr" presetSubtype="0" fill="hold" nodeType="afterEffect">
                                  <p:stCondLst>
                                    <p:cond delay="0"/>
                                  </p:stCondLst>
                                  <p:childTnLst>
                                    <p:set>
                                      <p:cBhvr>
                                        <p:cTn id="11" dur="1" fill="hold">
                                          <p:stCondLst>
                                            <p:cond delay="0"/>
                                          </p:stCondLst>
                                        </p:cTn>
                                        <p:tgtEl>
                                          <p:spTgt spid="157718"/>
                                        </p:tgtEl>
                                        <p:attrNameLst>
                                          <p:attrName>style.visibility</p:attrName>
                                        </p:attrNameLst>
                                      </p:cBhvr>
                                      <p:to>
                                        <p:strVal val="visible"/>
                                      </p:to>
                                    </p:set>
                                    <p:animEffect transition="in" filter="dissolve">
                                      <p:cBhvr>
                                        <p:cTn id="12" dur="500"/>
                                        <p:tgtEl>
                                          <p:spTgt spid="157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35875" name="Text Box 3" descr="Papyrus"/>
          <p:cNvSpPr txBox="1">
            <a:spLocks noChangeArrowheads="1"/>
          </p:cNvSpPr>
          <p:nvPr/>
        </p:nvSpPr>
        <p:spPr bwMode="auto">
          <a:xfrm>
            <a:off x="0" y="3048000"/>
            <a:ext cx="9144000" cy="830263"/>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fontAlgn="auto" hangingPunct="0">
              <a:spcBef>
                <a:spcPts val="0"/>
              </a:spcBef>
              <a:spcAft>
                <a:spcPts val="0"/>
              </a:spcAft>
              <a:defRPr/>
            </a:pPr>
            <a:r>
              <a:rPr lang="en-US" altLang="en-US" sz="2400" b="1" dirty="0">
                <a:latin typeface="Helvetica"/>
                <a:cs typeface="+mn-cs"/>
              </a:rPr>
              <a:t>The </a:t>
            </a:r>
            <a:r>
              <a:rPr lang="en-US" altLang="en-US" sz="2400" b="1" dirty="0">
                <a:solidFill>
                  <a:srgbClr val="FF0000"/>
                </a:solidFill>
                <a:effectLst>
                  <a:outerShdw blurRad="38100" dist="38100" dir="2700000" algn="tl">
                    <a:srgbClr val="000000"/>
                  </a:outerShdw>
                </a:effectLst>
                <a:latin typeface="Helvetica"/>
                <a:cs typeface="+mn-cs"/>
              </a:rPr>
              <a:t>Monetary Rule</a:t>
            </a:r>
            <a:r>
              <a:rPr lang="en-US" altLang="en-US" sz="2400" b="1" dirty="0">
                <a:latin typeface="Helvetica"/>
                <a:cs typeface="+mn-cs"/>
              </a:rPr>
              <a:t>:</a:t>
            </a:r>
            <a:r>
              <a:rPr lang="en-US" altLang="en-US" sz="2400" b="1" dirty="0">
                <a:solidFill>
                  <a:schemeClr val="bg1"/>
                </a:solidFill>
                <a:latin typeface="Helvetica"/>
                <a:cs typeface="+mn-cs"/>
              </a:rPr>
              <a:t> </a:t>
            </a:r>
            <a:r>
              <a:rPr lang="en-US" altLang="en-US" sz="2400" b="1" dirty="0">
                <a:latin typeface="Helvetica"/>
                <a:cs typeface="+mn-cs"/>
              </a:rPr>
              <a:t>The money supply should expand at the expected rate of growth of real GDP, around 3-5% a year.</a:t>
            </a:r>
          </a:p>
        </p:txBody>
      </p:sp>
      <p:sp>
        <p:nvSpPr>
          <p:cNvPr id="335877" name="Text Box 5"/>
          <p:cNvSpPr txBox="1">
            <a:spLocks noChangeArrowheads="1"/>
          </p:cNvSpPr>
          <p:nvPr/>
        </p:nvSpPr>
        <p:spPr bwMode="auto">
          <a:xfrm>
            <a:off x="3479800" y="5745163"/>
            <a:ext cx="3152775" cy="579437"/>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US" altLang="en-US" sz="3200" b="1">
                <a:solidFill>
                  <a:srgbClr val="FF0000"/>
                </a:solidFill>
                <a:effectLst>
                  <a:outerShdw blurRad="38100" dist="38100" dir="2700000" algn="tl">
                    <a:srgbClr val="000000"/>
                  </a:outerShdw>
                </a:effectLst>
                <a:latin typeface="Helvetica"/>
                <a:cs typeface="+mn-cs"/>
              </a:rPr>
              <a:t>M   V    =    P   Y</a:t>
            </a:r>
          </a:p>
        </p:txBody>
      </p:sp>
      <p:sp>
        <p:nvSpPr>
          <p:cNvPr id="335880" name="Text Box 8">
            <a:hlinkClick r:id="" action="ppaction://noaction" highlightClick="1"/>
          </p:cNvPr>
          <p:cNvSpPr txBox="1">
            <a:spLocks noChangeArrowheads="1"/>
          </p:cNvSpPr>
          <p:nvPr/>
        </p:nvSpPr>
        <p:spPr bwMode="auto">
          <a:xfrm>
            <a:off x="0" y="5862638"/>
            <a:ext cx="3359150" cy="39687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en-US" altLang="en-US" sz="2000" b="1">
                <a:solidFill>
                  <a:srgbClr val="FF0000"/>
                </a:solidFill>
                <a:effectLst>
                  <a:outerShdw blurRad="38100" dist="38100" dir="2700000" algn="tl">
                    <a:srgbClr val="000000"/>
                  </a:outerShdw>
                </a:effectLst>
                <a:latin typeface="Verdana" pitchFamily="34" charset="0"/>
                <a:cs typeface="+mn-cs"/>
              </a:rPr>
              <a:t>Equation of Exchange</a:t>
            </a:r>
          </a:p>
        </p:txBody>
      </p:sp>
      <p:sp>
        <p:nvSpPr>
          <p:cNvPr id="335881" name="Text Box 9">
            <a:hlinkClick r:id="" action="ppaction://noaction" highlightClick="1"/>
          </p:cNvPr>
          <p:cNvSpPr txBox="1">
            <a:spLocks noChangeArrowheads="1"/>
          </p:cNvSpPr>
          <p:nvPr/>
        </p:nvSpPr>
        <p:spPr bwMode="auto">
          <a:xfrm>
            <a:off x="3070225" y="5099050"/>
            <a:ext cx="3168650" cy="336550"/>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en-US" altLang="en-US" sz="1600" b="1">
                <a:solidFill>
                  <a:srgbClr val="FF0000"/>
                </a:solidFill>
                <a:effectLst>
                  <a:outerShdw blurRad="38100" dist="38100" dir="2700000" algn="tl">
                    <a:srgbClr val="000000"/>
                  </a:outerShdw>
                </a:effectLst>
                <a:latin typeface="Verdana" pitchFamily="34" charset="0"/>
                <a:cs typeface="+mn-cs"/>
              </a:rPr>
              <a:t>Quantity Theory of Money</a:t>
            </a:r>
          </a:p>
        </p:txBody>
      </p:sp>
      <p:sp>
        <p:nvSpPr>
          <p:cNvPr id="335884" name="Rectangle 12"/>
          <p:cNvSpPr>
            <a:spLocks noChangeArrowheads="1"/>
          </p:cNvSpPr>
          <p:nvPr/>
        </p:nvSpPr>
        <p:spPr bwMode="auto">
          <a:xfrm>
            <a:off x="6218238" y="6238875"/>
            <a:ext cx="487362" cy="22225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000" b="1">
                <a:solidFill>
                  <a:srgbClr val="FF0000"/>
                </a:solidFill>
                <a:effectLst>
                  <a:outerShdw blurRad="38100" dist="38100" dir="2700000" algn="tl">
                    <a:srgbClr val="000000"/>
                  </a:outerShdw>
                </a:effectLst>
                <a:latin typeface="Verdana" pitchFamily="34" charset="0"/>
                <a:cs typeface="+mn-cs"/>
              </a:rPr>
              <a:t>3</a:t>
            </a:r>
            <a:r>
              <a:rPr lang="en-US" sz="1600" b="1">
                <a:solidFill>
                  <a:srgbClr val="FF0000"/>
                </a:solidFill>
                <a:effectLst>
                  <a:outerShdw blurRad="38100" dist="38100" dir="2700000" algn="tl">
                    <a:srgbClr val="000000"/>
                  </a:outerShdw>
                </a:effectLst>
                <a:latin typeface="Verdana" pitchFamily="34" charset="0"/>
                <a:cs typeface="+mn-cs"/>
              </a:rPr>
              <a:t>%</a:t>
            </a:r>
          </a:p>
        </p:txBody>
      </p:sp>
      <p:sp>
        <p:nvSpPr>
          <p:cNvPr id="335885" name="Rectangle 13"/>
          <p:cNvSpPr>
            <a:spLocks noChangeArrowheads="1"/>
          </p:cNvSpPr>
          <p:nvPr/>
        </p:nvSpPr>
        <p:spPr bwMode="auto">
          <a:xfrm>
            <a:off x="3424238" y="6213475"/>
            <a:ext cx="665162" cy="271463"/>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000" b="1">
                <a:solidFill>
                  <a:srgbClr val="FF0000"/>
                </a:solidFill>
                <a:effectLst>
                  <a:outerShdw blurRad="38100" dist="38100" dir="2700000" algn="tl">
                    <a:srgbClr val="000000"/>
                  </a:outerShdw>
                </a:effectLst>
                <a:latin typeface="Verdana" pitchFamily="34" charset="0"/>
                <a:cs typeface="+mn-cs"/>
              </a:rPr>
              <a:t>3</a:t>
            </a:r>
            <a:r>
              <a:rPr lang="en-US" sz="1600" b="1">
                <a:solidFill>
                  <a:srgbClr val="FF0000"/>
                </a:solidFill>
                <a:effectLst>
                  <a:outerShdw blurRad="38100" dist="38100" dir="2700000" algn="tl">
                    <a:srgbClr val="000000"/>
                  </a:outerShdw>
                </a:effectLst>
                <a:latin typeface="Verdana" pitchFamily="34" charset="0"/>
                <a:cs typeface="+mn-cs"/>
              </a:rPr>
              <a:t>%</a:t>
            </a:r>
          </a:p>
        </p:txBody>
      </p:sp>
      <p:pic>
        <p:nvPicPr>
          <p:cNvPr id="29705" name="Picture 15" descr="money8"/>
          <p:cNvPicPr>
            <a:picLocks noChangeAspect="1" noChangeArrowheads="1" noCrop="1"/>
          </p:cNvPicPr>
          <p:nvPr/>
        </p:nvPicPr>
        <p:blipFill>
          <a:blip r:embed="rId4"/>
          <a:srcRect/>
          <a:stretch>
            <a:fillRect/>
          </a:stretch>
        </p:blipFill>
        <p:spPr bwMode="auto">
          <a:xfrm>
            <a:off x="3525838" y="3810000"/>
            <a:ext cx="2209800" cy="1276350"/>
          </a:xfrm>
          <a:prstGeom prst="rect">
            <a:avLst/>
          </a:prstGeom>
          <a:noFill/>
          <a:ln w="9525">
            <a:noFill/>
            <a:miter lim="800000"/>
            <a:headEnd/>
            <a:tailEnd/>
          </a:ln>
        </p:spPr>
      </p:pic>
      <p:sp>
        <p:nvSpPr>
          <p:cNvPr id="335888" name="Line 16"/>
          <p:cNvSpPr>
            <a:spLocks noChangeShapeType="1"/>
          </p:cNvSpPr>
          <p:nvPr/>
        </p:nvSpPr>
        <p:spPr bwMode="auto">
          <a:xfrm flipH="1">
            <a:off x="3702050" y="5472113"/>
            <a:ext cx="14288" cy="368300"/>
          </a:xfrm>
          <a:prstGeom prst="line">
            <a:avLst/>
          </a:prstGeom>
          <a:noFill/>
          <a:ln w="76200">
            <a:solidFill>
              <a:srgbClr val="FF0000"/>
            </a:solidFill>
            <a:round/>
            <a:headEnd type="stealth" w="med" len="med"/>
            <a:tailEnd/>
          </a:ln>
        </p:spPr>
        <p:txBody>
          <a:bodyPr/>
          <a:lstStyle/>
          <a:p>
            <a:endParaRPr lang="en-US"/>
          </a:p>
        </p:txBody>
      </p:sp>
      <p:sp>
        <p:nvSpPr>
          <p:cNvPr id="335889" name="Line 17"/>
          <p:cNvSpPr>
            <a:spLocks noChangeShapeType="1"/>
          </p:cNvSpPr>
          <p:nvPr/>
        </p:nvSpPr>
        <p:spPr bwMode="auto">
          <a:xfrm>
            <a:off x="5781675" y="5446713"/>
            <a:ext cx="0" cy="368300"/>
          </a:xfrm>
          <a:prstGeom prst="line">
            <a:avLst/>
          </a:prstGeom>
          <a:noFill/>
          <a:ln w="76200">
            <a:solidFill>
              <a:srgbClr val="FF0000"/>
            </a:solidFill>
            <a:round/>
            <a:headEnd/>
            <a:tailEnd type="stealth" w="med" len="med"/>
          </a:ln>
        </p:spPr>
        <p:txBody>
          <a:bodyPr/>
          <a:lstStyle/>
          <a:p>
            <a:endParaRPr lang="en-US"/>
          </a:p>
        </p:txBody>
      </p:sp>
      <p:sp>
        <p:nvSpPr>
          <p:cNvPr id="335893" name="Line 21"/>
          <p:cNvSpPr>
            <a:spLocks noChangeShapeType="1"/>
          </p:cNvSpPr>
          <p:nvPr/>
        </p:nvSpPr>
        <p:spPr bwMode="auto">
          <a:xfrm>
            <a:off x="3692525" y="5486400"/>
            <a:ext cx="2116138" cy="0"/>
          </a:xfrm>
          <a:prstGeom prst="line">
            <a:avLst/>
          </a:prstGeom>
          <a:noFill/>
          <a:ln w="76200">
            <a:solidFill>
              <a:srgbClr val="FF0000"/>
            </a:solidFill>
            <a:round/>
            <a:headEnd/>
            <a:tailEnd/>
          </a:ln>
        </p:spPr>
        <p:txBody>
          <a:bodyPr/>
          <a:lstStyle/>
          <a:p>
            <a:endParaRPr lang="en-US"/>
          </a:p>
        </p:txBody>
      </p:sp>
      <p:pic>
        <p:nvPicPr>
          <p:cNvPr id="335897" name="smal2306.wav">
            <a:hlinkClick r:id="" action="ppaction://media"/>
          </p:cNvPr>
          <p:cNvPicPr>
            <a:picLocks noRot="1" noChangeAspect="1" noChangeArrowheads="1"/>
          </p:cNvPicPr>
          <p:nvPr>
            <a:wavAudioFile r:embed="rId1" name="smallest person even the sm per can chg the course of hist.wav"/>
          </p:nvPr>
        </p:nvPicPr>
        <p:blipFill>
          <a:blip r:embed="rId5"/>
          <a:srcRect/>
          <a:stretch>
            <a:fillRect/>
          </a:stretch>
        </p:blipFill>
        <p:spPr bwMode="auto">
          <a:xfrm>
            <a:off x="0" y="6553200"/>
            <a:ext cx="304800" cy="304800"/>
          </a:xfrm>
          <a:prstGeom prst="rect">
            <a:avLst/>
          </a:prstGeom>
          <a:noFill/>
          <a:ln w="9525">
            <a:noFill/>
            <a:miter lim="800000"/>
            <a:headEnd/>
            <a:tailEnd/>
          </a:ln>
        </p:spPr>
      </p:pic>
      <p:sp>
        <p:nvSpPr>
          <p:cNvPr id="31757" name="WordArt 114"/>
          <p:cNvSpPr>
            <a:spLocks noChangeArrowheads="1" noChangeShapeType="1" noTextEdit="1"/>
          </p:cNvSpPr>
          <p:nvPr/>
        </p:nvSpPr>
        <p:spPr bwMode="auto">
          <a:xfrm>
            <a:off x="358775" y="112713"/>
            <a:ext cx="8304213" cy="366712"/>
          </a:xfrm>
          <a:prstGeom prst="rect">
            <a:avLst/>
          </a:prstGeom>
        </p:spPr>
        <p:txBody>
          <a:bodyPr wrap="none" fromWordArt="1">
            <a:prstTxWarp prst="textPlain">
              <a:avLst>
                <a:gd name="adj" fmla="val 50000"/>
              </a:avLst>
            </a:prstTxWarp>
          </a:bodyPr>
          <a:lstStyle/>
          <a:p>
            <a:pPr algn="ctr"/>
            <a:r>
              <a:rPr lang="en-US" kern="10">
                <a:ln w="12700">
                  <a:solidFill>
                    <a:srgbClr val="000000"/>
                  </a:solidFill>
                  <a:round/>
                  <a:headEnd/>
                  <a:tailEnd/>
                </a:ln>
                <a:solidFill>
                  <a:srgbClr val="C00000"/>
                </a:solidFill>
                <a:effectLst>
                  <a:outerShdw dist="35921" dir="2700000" sy="50000" kx="2115830" algn="bl" rotWithShape="0">
                    <a:srgbClr val="C0C0C0">
                      <a:alpha val="79999"/>
                    </a:srgbClr>
                  </a:outerShdw>
                </a:effectLst>
                <a:latin typeface="Arial Black"/>
              </a:rPr>
              <a:t>The Monetarist View of Money</a:t>
            </a:r>
          </a:p>
        </p:txBody>
      </p:sp>
      <p:pic>
        <p:nvPicPr>
          <p:cNvPr id="26" name="Picture 110" descr="arrow left  red flash.gif"/>
          <p:cNvPicPr>
            <a:picLocks noChangeAspect="1"/>
          </p:cNvPicPr>
          <p:nvPr/>
        </p:nvPicPr>
        <p:blipFill>
          <a:blip r:embed="rId6"/>
          <a:srcRect/>
          <a:stretch>
            <a:fillRect/>
          </a:stretch>
        </p:blipFill>
        <p:spPr bwMode="auto">
          <a:xfrm rot="5400000">
            <a:off x="3262313" y="5859463"/>
            <a:ext cx="468312" cy="182562"/>
          </a:xfrm>
          <a:prstGeom prst="rect">
            <a:avLst/>
          </a:prstGeom>
          <a:noFill/>
          <a:ln w="9525">
            <a:noFill/>
            <a:miter lim="800000"/>
            <a:headEnd/>
            <a:tailEnd/>
          </a:ln>
        </p:spPr>
      </p:pic>
      <p:pic>
        <p:nvPicPr>
          <p:cNvPr id="27" name="Picture 110" descr="arrow left  red flash.gif"/>
          <p:cNvPicPr>
            <a:picLocks noChangeAspect="1"/>
          </p:cNvPicPr>
          <p:nvPr/>
        </p:nvPicPr>
        <p:blipFill>
          <a:blip r:embed="rId6"/>
          <a:srcRect/>
          <a:stretch>
            <a:fillRect/>
          </a:stretch>
        </p:blipFill>
        <p:spPr bwMode="auto">
          <a:xfrm rot="5400000">
            <a:off x="6397625" y="5865813"/>
            <a:ext cx="498475" cy="200025"/>
          </a:xfrm>
          <a:prstGeom prst="rect">
            <a:avLst/>
          </a:prstGeom>
          <a:noFill/>
          <a:ln w="9525">
            <a:noFill/>
            <a:miter lim="800000"/>
            <a:headEnd/>
            <a:tailEnd/>
          </a:ln>
        </p:spPr>
      </p:pic>
      <p:pic>
        <p:nvPicPr>
          <p:cNvPr id="20505" name="Picture 25" descr="C:\Users\Ken Norman\Desktop\Clip Art\divider very very colorful.gif"/>
          <p:cNvPicPr>
            <a:picLocks noChangeAspect="1" noChangeArrowheads="1" noCrop="1"/>
          </p:cNvPicPr>
          <p:nvPr/>
        </p:nvPicPr>
        <p:blipFill>
          <a:blip r:embed="rId7"/>
          <a:srcRect/>
          <a:stretch>
            <a:fillRect/>
          </a:stretch>
        </p:blipFill>
        <p:spPr bwMode="auto">
          <a:xfrm>
            <a:off x="5257800" y="5822950"/>
            <a:ext cx="1071563" cy="61913"/>
          </a:xfrm>
          <a:prstGeom prst="rect">
            <a:avLst/>
          </a:prstGeom>
          <a:noFill/>
          <a:ln w="9525">
            <a:noFill/>
            <a:miter lim="800000"/>
            <a:headEnd/>
            <a:tailEnd/>
          </a:ln>
        </p:spPr>
      </p:pic>
      <p:pic>
        <p:nvPicPr>
          <p:cNvPr id="31761" name="Picture 59" descr="milton Friedman only"/>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172200" y="609600"/>
            <a:ext cx="1905000" cy="2386013"/>
          </a:xfrm>
          <a:prstGeom prst="rect">
            <a:avLst/>
          </a:prstGeom>
          <a:noFill/>
          <a:ln w="9525">
            <a:noFill/>
            <a:miter lim="800000"/>
            <a:headEnd/>
            <a:tailEnd/>
          </a:ln>
        </p:spPr>
      </p:pic>
      <p:pic>
        <p:nvPicPr>
          <p:cNvPr id="31762" name="Picture 23" descr="http://graphics8.nytimes.com/images/2006/11/16/business/friedmanlarge.jpg"/>
          <p:cNvPicPr>
            <a:picLocks noChangeAspect="1" noChangeArrowheads="1"/>
          </p:cNvPicPr>
          <p:nvPr/>
        </p:nvPicPr>
        <p:blipFill>
          <a:blip r:embed="rId9"/>
          <a:srcRect/>
          <a:stretch>
            <a:fillRect/>
          </a:stretch>
        </p:blipFill>
        <p:spPr bwMode="auto">
          <a:xfrm>
            <a:off x="685800" y="457200"/>
            <a:ext cx="3810000" cy="26384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587" fill="hold"/>
                                        <p:tgtEl>
                                          <p:spTgt spid="33589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35875"/>
                                        </p:tgtEl>
                                        <p:attrNameLst>
                                          <p:attrName>style.visibility</p:attrName>
                                        </p:attrNameLst>
                                      </p:cBhvr>
                                      <p:to>
                                        <p:strVal val="visible"/>
                                      </p:to>
                                    </p:set>
                                    <p:animEffect transition="in" filter="dissolve">
                                      <p:cBhvr>
                                        <p:cTn id="11" dur="500"/>
                                        <p:tgtEl>
                                          <p:spTgt spid="335875"/>
                                        </p:tgtEl>
                                      </p:cBhvr>
                                    </p:animEffect>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29705"/>
                                        </p:tgtEl>
                                        <p:attrNameLst>
                                          <p:attrName>style.visibility</p:attrName>
                                        </p:attrNameLst>
                                      </p:cBhvr>
                                      <p:to>
                                        <p:strVal val="visible"/>
                                      </p:to>
                                    </p:set>
                                    <p:animEffect transition="in" filter="dissolve">
                                      <p:cBhvr>
                                        <p:cTn id="15" dur="500"/>
                                        <p:tgtEl>
                                          <p:spTgt spid="2970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35880"/>
                                        </p:tgtEl>
                                        <p:attrNameLst>
                                          <p:attrName>style.visibility</p:attrName>
                                        </p:attrNameLst>
                                      </p:cBhvr>
                                      <p:to>
                                        <p:strVal val="visible"/>
                                      </p:to>
                                    </p:set>
                                    <p:animEffect transition="in" filter="dissolve">
                                      <p:cBhvr>
                                        <p:cTn id="20" dur="500"/>
                                        <p:tgtEl>
                                          <p:spTgt spid="33588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35877">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500"/>
                                        <p:tgtEl>
                                          <p:spTgt spid="27"/>
                                        </p:tgtEl>
                                      </p:cBhvr>
                                    </p:animEffect>
                                  </p:childTnLst>
                                </p:cTn>
                              </p:par>
                            </p:childTnLst>
                          </p:cTn>
                        </p:par>
                        <p:par>
                          <p:cTn id="30" fill="hold" nodeType="afterGroup">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335884"/>
                                        </p:tgtEl>
                                        <p:attrNameLst>
                                          <p:attrName>style.visibility</p:attrName>
                                        </p:attrNameLst>
                                      </p:cBhvr>
                                      <p:to>
                                        <p:strVal val="visible"/>
                                      </p:to>
                                    </p:set>
                                    <p:animEffect transition="in" filter="dissolve">
                                      <p:cBhvr>
                                        <p:cTn id="33" dur="500"/>
                                        <p:tgtEl>
                                          <p:spTgt spid="33588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par>
                          <p:cTn id="39" fill="hold" nodeType="afterGroup">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335885"/>
                                        </p:tgtEl>
                                        <p:attrNameLst>
                                          <p:attrName>style.visibility</p:attrName>
                                        </p:attrNameLst>
                                      </p:cBhvr>
                                      <p:to>
                                        <p:strVal val="visible"/>
                                      </p:to>
                                    </p:set>
                                    <p:animEffect transition="in" filter="dissolve">
                                      <p:cBhvr>
                                        <p:cTn id="42" dur="500"/>
                                        <p:tgtEl>
                                          <p:spTgt spid="335885"/>
                                        </p:tgtEl>
                                      </p:cBhvr>
                                    </p:animEffect>
                                  </p:childTnLst>
                                </p:cTn>
                              </p:par>
                            </p:childTnLst>
                          </p:cTn>
                        </p:par>
                        <p:par>
                          <p:cTn id="43" fill="hold" nodeType="afterGroup">
                            <p:stCondLst>
                              <p:cond delay="1000"/>
                            </p:stCondLst>
                            <p:childTnLst>
                              <p:par>
                                <p:cTn id="44" presetID="9" presetClass="entr" presetSubtype="0" fill="hold" nodeType="afterEffect">
                                  <p:stCondLst>
                                    <p:cond delay="0"/>
                                  </p:stCondLst>
                                  <p:childTnLst>
                                    <p:set>
                                      <p:cBhvr>
                                        <p:cTn id="45" dur="1" fill="hold">
                                          <p:stCondLst>
                                            <p:cond delay="0"/>
                                          </p:stCondLst>
                                        </p:cTn>
                                        <p:tgtEl>
                                          <p:spTgt spid="20505"/>
                                        </p:tgtEl>
                                        <p:attrNameLst>
                                          <p:attrName>style.visibility</p:attrName>
                                        </p:attrNameLst>
                                      </p:cBhvr>
                                      <p:to>
                                        <p:strVal val="visible"/>
                                      </p:to>
                                    </p:set>
                                    <p:animEffect transition="in" filter="dissolve">
                                      <p:cBhvr>
                                        <p:cTn id="46" dur="500"/>
                                        <p:tgtEl>
                                          <p:spTgt spid="2050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35881"/>
                                        </p:tgtEl>
                                        <p:attrNameLst>
                                          <p:attrName>style.visibility</p:attrName>
                                        </p:attrNameLst>
                                      </p:cBhvr>
                                      <p:to>
                                        <p:strVal val="visible"/>
                                      </p:to>
                                    </p:set>
                                    <p:animEffect transition="in" filter="dissolve">
                                      <p:cBhvr>
                                        <p:cTn id="51" dur="500"/>
                                        <p:tgtEl>
                                          <p:spTgt spid="335881"/>
                                        </p:tgtEl>
                                      </p:cBhvr>
                                    </p:animEffect>
                                  </p:childTnLst>
                                </p:cTn>
                              </p:par>
                            </p:childTnLst>
                          </p:cTn>
                        </p:par>
                        <p:par>
                          <p:cTn id="52" fill="hold" nodeType="afterGroup">
                            <p:stCondLst>
                              <p:cond delay="500"/>
                            </p:stCondLst>
                            <p:childTnLst>
                              <p:par>
                                <p:cTn id="53" presetID="22" presetClass="entr" presetSubtype="4" fill="hold" grpId="0" nodeType="afterEffect">
                                  <p:stCondLst>
                                    <p:cond delay="0"/>
                                  </p:stCondLst>
                                  <p:childTnLst>
                                    <p:set>
                                      <p:cBhvr>
                                        <p:cTn id="54" dur="1" fill="hold">
                                          <p:stCondLst>
                                            <p:cond delay="0"/>
                                          </p:stCondLst>
                                        </p:cTn>
                                        <p:tgtEl>
                                          <p:spTgt spid="335888"/>
                                        </p:tgtEl>
                                        <p:attrNameLst>
                                          <p:attrName>style.visibility</p:attrName>
                                        </p:attrNameLst>
                                      </p:cBhvr>
                                      <p:to>
                                        <p:strVal val="visible"/>
                                      </p:to>
                                    </p:set>
                                    <p:animEffect transition="in" filter="wipe(down)">
                                      <p:cBhvr>
                                        <p:cTn id="55" dur="500"/>
                                        <p:tgtEl>
                                          <p:spTgt spid="335888"/>
                                        </p:tgtEl>
                                      </p:cBhvr>
                                    </p:animEffect>
                                  </p:childTnLst>
                                </p:cTn>
                              </p:par>
                            </p:childTnLst>
                          </p:cTn>
                        </p:par>
                        <p:par>
                          <p:cTn id="56" fill="hold" nodeType="afterGroup">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335893"/>
                                        </p:tgtEl>
                                        <p:attrNameLst>
                                          <p:attrName>style.visibility</p:attrName>
                                        </p:attrNameLst>
                                      </p:cBhvr>
                                      <p:to>
                                        <p:strVal val="visible"/>
                                      </p:to>
                                    </p:set>
                                    <p:animEffect transition="in" filter="wipe(left)">
                                      <p:cBhvr>
                                        <p:cTn id="59" dur="500"/>
                                        <p:tgtEl>
                                          <p:spTgt spid="335893"/>
                                        </p:tgtEl>
                                      </p:cBhvr>
                                    </p:animEffect>
                                  </p:childTnLst>
                                </p:cTn>
                              </p:par>
                            </p:childTnLst>
                          </p:cTn>
                        </p:par>
                        <p:par>
                          <p:cTn id="60" fill="hold" nodeType="afterGroup">
                            <p:stCondLst>
                              <p:cond delay="1500"/>
                            </p:stCondLst>
                            <p:childTnLst>
                              <p:par>
                                <p:cTn id="61" presetID="22" presetClass="entr" presetSubtype="1" fill="hold" grpId="0" nodeType="afterEffect">
                                  <p:stCondLst>
                                    <p:cond delay="0"/>
                                  </p:stCondLst>
                                  <p:childTnLst>
                                    <p:set>
                                      <p:cBhvr>
                                        <p:cTn id="62" dur="1" fill="hold">
                                          <p:stCondLst>
                                            <p:cond delay="0"/>
                                          </p:stCondLst>
                                        </p:cTn>
                                        <p:tgtEl>
                                          <p:spTgt spid="335889"/>
                                        </p:tgtEl>
                                        <p:attrNameLst>
                                          <p:attrName>style.visibility</p:attrName>
                                        </p:attrNameLst>
                                      </p:cBhvr>
                                      <p:to>
                                        <p:strVal val="visible"/>
                                      </p:to>
                                    </p:set>
                                    <p:animEffect transition="in" filter="wipe(up)">
                                      <p:cBhvr>
                                        <p:cTn id="63" dur="500"/>
                                        <p:tgtEl>
                                          <p:spTgt spid="33588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64" fill="hold" display="0">
                  <p:stCondLst>
                    <p:cond delay="indefinite"/>
                  </p:stCondLst>
                  <p:endCondLst>
                    <p:cond evt="onNext" delay="0">
                      <p:tgtEl>
                        <p:sldTgt/>
                      </p:tgtEl>
                    </p:cond>
                    <p:cond evt="onPrev" delay="0">
                      <p:tgtEl>
                        <p:sldTgt/>
                      </p:tgtEl>
                    </p:cond>
                    <p:cond evt="onStopAudio" delay="0">
                      <p:tgtEl>
                        <p:sldTgt/>
                      </p:tgtEl>
                    </p:cond>
                  </p:endCondLst>
                </p:cTn>
                <p:tgtEl>
                  <p:spTgt spid="335897"/>
                </p:tgtEl>
              </p:cMediaNode>
            </p:audio>
          </p:childTnLst>
        </p:cTn>
      </p:par>
    </p:tnLst>
    <p:bldLst>
      <p:bldP spid="335875" grpId="0" autoUpdateAnimBg="0"/>
      <p:bldP spid="335877" grpId="0" build="p" autoUpdateAnimBg="0"/>
      <p:bldP spid="335880" grpId="0" autoUpdateAnimBg="0"/>
      <p:bldP spid="335881" grpId="0" autoUpdateAnimBg="0"/>
      <p:bldP spid="335884" grpId="0" autoUpdateAnimBg="0"/>
      <p:bldP spid="335885" grpId="0" autoUpdateAnimBg="0"/>
      <p:bldP spid="335888" grpId="0" animBg="1"/>
      <p:bldP spid="335889" grpId="0" animBg="1"/>
      <p:bldP spid="33589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2770" name="Line 44"/>
          <p:cNvSpPr>
            <a:spLocks noChangeShapeType="1"/>
          </p:cNvSpPr>
          <p:nvPr/>
        </p:nvSpPr>
        <p:spPr bwMode="auto">
          <a:xfrm flipH="1">
            <a:off x="1135063" y="5767388"/>
            <a:ext cx="14287" cy="190500"/>
          </a:xfrm>
          <a:prstGeom prst="line">
            <a:avLst/>
          </a:prstGeom>
          <a:noFill/>
          <a:ln w="28575">
            <a:solidFill>
              <a:srgbClr val="FF0000"/>
            </a:solidFill>
            <a:prstDash val="sysDot"/>
            <a:round/>
            <a:headEnd/>
            <a:tailEnd/>
          </a:ln>
        </p:spPr>
        <p:txBody>
          <a:bodyPr/>
          <a:lstStyle/>
          <a:p>
            <a:endParaRPr lang="en-US"/>
          </a:p>
        </p:txBody>
      </p:sp>
      <p:sp>
        <p:nvSpPr>
          <p:cNvPr id="32771" name="Line 49"/>
          <p:cNvSpPr>
            <a:spLocks noChangeShapeType="1"/>
          </p:cNvSpPr>
          <p:nvPr/>
        </p:nvSpPr>
        <p:spPr bwMode="auto">
          <a:xfrm flipH="1">
            <a:off x="527050" y="5564188"/>
            <a:ext cx="1162050" cy="0"/>
          </a:xfrm>
          <a:prstGeom prst="line">
            <a:avLst/>
          </a:prstGeom>
          <a:noFill/>
          <a:ln w="38100">
            <a:solidFill>
              <a:schemeClr val="tx1"/>
            </a:solidFill>
            <a:prstDash val="sysDot"/>
            <a:round/>
            <a:headEnd/>
            <a:tailEnd type="stealth" w="med" len="med"/>
          </a:ln>
        </p:spPr>
        <p:txBody>
          <a:bodyPr/>
          <a:lstStyle/>
          <a:p>
            <a:endParaRPr lang="en-US"/>
          </a:p>
        </p:txBody>
      </p:sp>
      <p:sp>
        <p:nvSpPr>
          <p:cNvPr id="235523" name="Text Box 3"/>
          <p:cNvSpPr txBox="1">
            <a:spLocks noChangeArrowheads="1"/>
          </p:cNvSpPr>
          <p:nvPr/>
        </p:nvSpPr>
        <p:spPr bwMode="auto">
          <a:xfrm>
            <a:off x="609600" y="2209800"/>
            <a:ext cx="3030538" cy="584200"/>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US" altLang="en-US" sz="3200" b="1" dirty="0">
                <a:solidFill>
                  <a:srgbClr val="FF0000"/>
                </a:solidFill>
                <a:effectLst>
                  <a:outerShdw blurRad="38100" dist="38100" dir="2700000" algn="tl">
                    <a:srgbClr val="000000"/>
                  </a:outerShdw>
                </a:effectLst>
                <a:cs typeface="+mn-cs"/>
              </a:rPr>
              <a:t>Assumptions:</a:t>
            </a:r>
            <a:r>
              <a:rPr lang="en-US" altLang="en-US" sz="3200" dirty="0">
                <a:solidFill>
                  <a:srgbClr val="FF0000"/>
                </a:solidFill>
                <a:latin typeface="Helvetica"/>
                <a:cs typeface="+mn-cs"/>
              </a:rPr>
              <a:t> </a:t>
            </a:r>
          </a:p>
        </p:txBody>
      </p:sp>
      <p:sp>
        <p:nvSpPr>
          <p:cNvPr id="235524" name="Text Box 4"/>
          <p:cNvSpPr txBox="1">
            <a:spLocks noChangeArrowheads="1"/>
          </p:cNvSpPr>
          <p:nvPr/>
        </p:nvSpPr>
        <p:spPr bwMode="auto">
          <a:xfrm>
            <a:off x="528638" y="2871788"/>
            <a:ext cx="8615362" cy="52387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en-US" altLang="en-US" sz="2800" b="1" dirty="0">
                <a:solidFill>
                  <a:srgbClr val="FF0000"/>
                </a:solidFill>
                <a:effectLst>
                  <a:outerShdw blurRad="38100" dist="38100" dir="2700000" algn="tl">
                    <a:srgbClr val="000000"/>
                  </a:outerShdw>
                </a:effectLst>
                <a:cs typeface="+mn-cs"/>
              </a:rPr>
              <a:t>V</a:t>
            </a:r>
            <a:r>
              <a:rPr lang="en-US" altLang="en-US" sz="2800" b="1" dirty="0">
                <a:cs typeface="+mn-cs"/>
              </a:rPr>
              <a:t> is not constant, but it is </a:t>
            </a:r>
            <a:r>
              <a:rPr lang="en-US" altLang="en-US" sz="2800" b="1" dirty="0">
                <a:solidFill>
                  <a:srgbClr val="FF0000"/>
                </a:solidFill>
                <a:effectLst>
                  <a:outerShdw blurRad="38100" dist="38100" dir="2700000" algn="tl">
                    <a:srgbClr val="000000"/>
                  </a:outerShdw>
                </a:effectLst>
                <a:cs typeface="+mn-cs"/>
              </a:rPr>
              <a:t>stable</a:t>
            </a:r>
            <a:r>
              <a:rPr lang="en-US" altLang="en-US" sz="2800" b="1" dirty="0">
                <a:cs typeface="+mn-cs"/>
              </a:rPr>
              <a:t> and </a:t>
            </a:r>
            <a:r>
              <a:rPr lang="en-US" altLang="en-US" sz="2800" b="1" dirty="0">
                <a:solidFill>
                  <a:srgbClr val="FF0000"/>
                </a:solidFill>
                <a:effectLst>
                  <a:outerShdw blurRad="38100" dist="38100" dir="2700000" algn="tl">
                    <a:srgbClr val="000000"/>
                  </a:outerShdw>
                </a:effectLst>
                <a:cs typeface="+mn-cs"/>
              </a:rPr>
              <a:t>predictable</a:t>
            </a:r>
            <a:r>
              <a:rPr lang="en-US" altLang="en-US" sz="2800" dirty="0">
                <a:solidFill>
                  <a:schemeClr val="bg1"/>
                </a:solidFill>
                <a:cs typeface="+mn-cs"/>
              </a:rPr>
              <a:t>.</a:t>
            </a:r>
            <a:endParaRPr lang="en-US" altLang="en-US" sz="2800" b="1" dirty="0">
              <a:solidFill>
                <a:schemeClr val="bg1"/>
              </a:solidFill>
              <a:effectLst>
                <a:outerShdw blurRad="38100" dist="38100" dir="2700000" algn="tl">
                  <a:srgbClr val="000000"/>
                </a:outerShdw>
              </a:effectLst>
              <a:cs typeface="+mn-cs"/>
            </a:endParaRPr>
          </a:p>
        </p:txBody>
      </p:sp>
      <p:sp>
        <p:nvSpPr>
          <p:cNvPr id="235525" name="Text Box 5"/>
          <p:cNvSpPr txBox="1">
            <a:spLocks noChangeArrowheads="1"/>
          </p:cNvSpPr>
          <p:nvPr/>
        </p:nvSpPr>
        <p:spPr bwMode="auto">
          <a:xfrm>
            <a:off x="544513" y="3494088"/>
            <a:ext cx="8599487" cy="954087"/>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en-US" altLang="en-US" sz="2800" b="1" dirty="0">
                <a:solidFill>
                  <a:srgbClr val="FF0000"/>
                </a:solidFill>
                <a:effectLst>
                  <a:outerShdw blurRad="38100" dist="38100" dir="2700000" algn="tl">
                    <a:srgbClr val="000000"/>
                  </a:outerShdw>
                </a:effectLst>
                <a:cs typeface="+mn-cs"/>
              </a:rPr>
              <a:t>GDP is not always at full employment</a:t>
            </a:r>
            <a:r>
              <a:rPr lang="en-US" altLang="en-US" sz="2800" b="1" dirty="0">
                <a:effectLst>
                  <a:outerShdw blurRad="38100" dist="38100" dir="2700000" algn="tl">
                    <a:srgbClr val="FFFFFF"/>
                  </a:outerShdw>
                </a:effectLst>
                <a:cs typeface="+mn-cs"/>
              </a:rPr>
              <a:t>, </a:t>
            </a:r>
            <a:r>
              <a:rPr lang="en-US" altLang="en-US" sz="2800" b="1" dirty="0">
                <a:cs typeface="+mn-cs"/>
              </a:rPr>
              <a:t>thus an </a:t>
            </a:r>
          </a:p>
          <a:p>
            <a:pPr eaLnBrk="0" fontAlgn="auto" hangingPunct="0">
              <a:spcBef>
                <a:spcPts val="0"/>
              </a:spcBef>
              <a:spcAft>
                <a:spcPts val="0"/>
              </a:spcAft>
              <a:defRPr/>
            </a:pPr>
            <a:r>
              <a:rPr lang="en-US" altLang="en-US" sz="2800" b="1" dirty="0">
                <a:solidFill>
                  <a:srgbClr val="FF0000"/>
                </a:solidFill>
                <a:effectLst>
                  <a:outerShdw blurRad="38100" dist="38100" dir="2700000" algn="tl">
                    <a:srgbClr val="000000"/>
                  </a:outerShdw>
                </a:effectLst>
                <a:cs typeface="+mn-cs"/>
              </a:rPr>
              <a:t>increase in MS </a:t>
            </a:r>
            <a:r>
              <a:rPr lang="en-US" altLang="en-US" sz="2800" b="1" dirty="0">
                <a:solidFill>
                  <a:schemeClr val="bg1"/>
                </a:solidFill>
                <a:cs typeface="+mn-cs"/>
              </a:rPr>
              <a:t> </a:t>
            </a:r>
            <a:r>
              <a:rPr lang="en-US" altLang="en-US" sz="2800" b="1" dirty="0">
                <a:cs typeface="+mn-cs"/>
              </a:rPr>
              <a:t>can  </a:t>
            </a:r>
            <a:r>
              <a:rPr lang="en-US" altLang="en-US" sz="2800" b="1" dirty="0">
                <a:solidFill>
                  <a:srgbClr val="FF0000"/>
                </a:solidFill>
                <a:effectLst>
                  <a:outerShdw blurRad="38100" dist="38100" dir="2700000" algn="tl">
                    <a:srgbClr val="000000"/>
                  </a:outerShdw>
                </a:effectLst>
                <a:cs typeface="+mn-cs"/>
              </a:rPr>
              <a:t>increase  both P and Y</a:t>
            </a:r>
            <a:r>
              <a:rPr lang="en-US" altLang="en-US" sz="2800" b="1" dirty="0">
                <a:cs typeface="+mn-cs"/>
              </a:rPr>
              <a:t>.</a:t>
            </a:r>
            <a:r>
              <a:rPr lang="en-US" altLang="en-US" sz="2800" b="1" dirty="0">
                <a:solidFill>
                  <a:srgbClr val="FF0000"/>
                </a:solidFill>
                <a:effectLst>
                  <a:outerShdw blurRad="38100" dist="38100" dir="2700000" algn="tl">
                    <a:srgbClr val="000000"/>
                  </a:outerShdw>
                </a:effectLst>
                <a:cs typeface="+mn-cs"/>
              </a:rPr>
              <a:t> </a:t>
            </a:r>
          </a:p>
        </p:txBody>
      </p:sp>
      <p:sp>
        <p:nvSpPr>
          <p:cNvPr id="32775" name="Text Box 7"/>
          <p:cNvSpPr txBox="1">
            <a:spLocks noChangeArrowheads="1"/>
          </p:cNvSpPr>
          <p:nvPr/>
        </p:nvSpPr>
        <p:spPr bwMode="auto">
          <a:xfrm>
            <a:off x="3717925" y="5311775"/>
            <a:ext cx="184150" cy="457200"/>
          </a:xfrm>
          <a:prstGeom prst="rect">
            <a:avLst/>
          </a:prstGeom>
          <a:noFill/>
          <a:ln w="9525">
            <a:noFill/>
            <a:miter lim="800000"/>
            <a:headEnd/>
            <a:tailEnd/>
          </a:ln>
        </p:spPr>
        <p:txBody>
          <a:bodyPr wrap="none">
            <a:spAutoFit/>
          </a:bodyPr>
          <a:lstStyle/>
          <a:p>
            <a:pPr eaLnBrk="0" hangingPunct="0"/>
            <a:endParaRPr lang="en-US" altLang="en-US">
              <a:latin typeface="Helvetica"/>
            </a:endParaRPr>
          </a:p>
        </p:txBody>
      </p:sp>
      <p:sp>
        <p:nvSpPr>
          <p:cNvPr id="235528" name="Text Box 8"/>
          <p:cNvSpPr txBox="1">
            <a:spLocks noChangeArrowheads="1"/>
          </p:cNvSpPr>
          <p:nvPr/>
        </p:nvSpPr>
        <p:spPr bwMode="auto">
          <a:xfrm>
            <a:off x="4038600" y="4876800"/>
            <a:ext cx="3281363" cy="584200"/>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US" altLang="en-US" sz="3200" b="1" dirty="0">
                <a:solidFill>
                  <a:srgbClr val="FF0000"/>
                </a:solidFill>
                <a:effectLst>
                  <a:outerShdw blurRad="38100" dist="38100" dir="2700000" algn="tl">
                    <a:srgbClr val="000000"/>
                  </a:outerShdw>
                </a:effectLst>
                <a:latin typeface="Helvetica"/>
                <a:cs typeface="+mn-cs"/>
              </a:rPr>
              <a:t>M</a:t>
            </a:r>
            <a:r>
              <a:rPr lang="en-US" altLang="en-US" sz="3200" dirty="0">
                <a:solidFill>
                  <a:srgbClr val="FF0000"/>
                </a:solidFill>
                <a:latin typeface="Helvetica"/>
                <a:cs typeface="+mn-cs"/>
              </a:rPr>
              <a:t> </a:t>
            </a:r>
            <a:r>
              <a:rPr lang="en-US" altLang="en-US" sz="3200" dirty="0">
                <a:latin typeface="Helvetica"/>
                <a:cs typeface="+mn-cs"/>
              </a:rPr>
              <a:t>  </a:t>
            </a:r>
            <a:r>
              <a:rPr lang="en-US" altLang="en-US" sz="3200" b="1" dirty="0">
                <a:effectLst>
                  <a:outerShdw blurRad="38100" dist="38100" dir="2700000" algn="tl">
                    <a:srgbClr val="FFFFFF"/>
                  </a:outerShdw>
                </a:effectLst>
                <a:latin typeface="Helvetica"/>
                <a:cs typeface="+mn-cs"/>
              </a:rPr>
              <a:t>V</a:t>
            </a:r>
            <a:r>
              <a:rPr lang="en-US" altLang="en-US" sz="3200" b="1" dirty="0">
                <a:solidFill>
                  <a:schemeClr val="bg1"/>
                </a:solidFill>
                <a:effectLst>
                  <a:outerShdw blurRad="38100" dist="38100" dir="2700000" algn="tl">
                    <a:srgbClr val="000000"/>
                  </a:outerShdw>
                </a:effectLst>
                <a:latin typeface="Helvetica"/>
                <a:cs typeface="+mn-cs"/>
              </a:rPr>
              <a:t>    </a:t>
            </a:r>
            <a:r>
              <a:rPr lang="en-US" altLang="en-US" sz="3200" b="1" dirty="0">
                <a:effectLst>
                  <a:outerShdw blurRad="38100" dist="38100" dir="2700000" algn="tl">
                    <a:srgbClr val="FFFFFF"/>
                  </a:outerShdw>
                </a:effectLst>
                <a:latin typeface="Helvetica"/>
                <a:cs typeface="+mn-cs"/>
              </a:rPr>
              <a:t>=    </a:t>
            </a:r>
            <a:r>
              <a:rPr lang="en-US" altLang="en-US" sz="3200" b="1" dirty="0">
                <a:solidFill>
                  <a:srgbClr val="FF0000"/>
                </a:solidFill>
                <a:effectLst>
                  <a:outerShdw blurRad="38100" dist="38100" dir="2700000" algn="tl">
                    <a:srgbClr val="000000"/>
                  </a:outerShdw>
                </a:effectLst>
                <a:latin typeface="Helvetica"/>
                <a:cs typeface="+mn-cs"/>
              </a:rPr>
              <a:t>P   </a:t>
            </a:r>
            <a:r>
              <a:rPr lang="en-US" altLang="en-US" sz="800" b="1" dirty="0">
                <a:solidFill>
                  <a:srgbClr val="FF0000"/>
                </a:solidFill>
                <a:effectLst>
                  <a:outerShdw blurRad="38100" dist="38100" dir="2700000" algn="tl">
                    <a:srgbClr val="000000"/>
                  </a:outerShdw>
                </a:effectLst>
                <a:latin typeface="Helvetica"/>
                <a:cs typeface="+mn-cs"/>
              </a:rPr>
              <a:t>  </a:t>
            </a:r>
            <a:r>
              <a:rPr lang="en-US" altLang="en-US" sz="3200" b="1" dirty="0">
                <a:solidFill>
                  <a:srgbClr val="FF0000"/>
                </a:solidFill>
                <a:effectLst>
                  <a:outerShdw blurRad="38100" dist="38100" dir="2700000" algn="tl">
                    <a:srgbClr val="000000"/>
                  </a:outerShdw>
                </a:effectLst>
                <a:latin typeface="Helvetica"/>
                <a:cs typeface="+mn-cs"/>
              </a:rPr>
              <a:t>Y</a:t>
            </a:r>
          </a:p>
        </p:txBody>
      </p:sp>
      <p:sp>
        <p:nvSpPr>
          <p:cNvPr id="235534" name="Text Box 14"/>
          <p:cNvSpPr txBox="1">
            <a:spLocks noChangeArrowheads="1"/>
          </p:cNvSpPr>
          <p:nvPr/>
        </p:nvSpPr>
        <p:spPr bwMode="auto">
          <a:xfrm>
            <a:off x="1790700" y="6223000"/>
            <a:ext cx="6362700" cy="457200"/>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en-US" altLang="en-US" sz="2400" b="1" dirty="0">
                <a:cs typeface="+mn-cs"/>
              </a:rPr>
              <a:t>A </a:t>
            </a:r>
            <a:r>
              <a:rPr lang="en-US" altLang="en-US" sz="2400" b="1" dirty="0">
                <a:solidFill>
                  <a:srgbClr val="FF0000"/>
                </a:solidFill>
                <a:effectLst>
                  <a:outerShdw blurRad="38100" dist="38100" dir="2700000" algn="tl">
                    <a:srgbClr val="000000"/>
                  </a:outerShdw>
                </a:effectLst>
                <a:cs typeface="+mn-cs"/>
              </a:rPr>
              <a:t>non- proportional change</a:t>
            </a:r>
            <a:r>
              <a:rPr lang="en-US" altLang="en-US" sz="2400" b="1" dirty="0">
                <a:solidFill>
                  <a:srgbClr val="FF7C80"/>
                </a:solidFill>
                <a:effectLst>
                  <a:outerShdw blurRad="38100" dist="38100" dir="2700000" algn="tl">
                    <a:srgbClr val="000000"/>
                  </a:outerShdw>
                </a:effectLst>
                <a:cs typeface="+mn-cs"/>
              </a:rPr>
              <a:t> </a:t>
            </a:r>
            <a:r>
              <a:rPr lang="en-US" altLang="en-US" sz="2400" b="1" dirty="0">
                <a:effectLst>
                  <a:outerShdw blurRad="38100" dist="38100" dir="2700000" algn="tl">
                    <a:srgbClr val="FFFFFF"/>
                  </a:outerShdw>
                </a:effectLst>
                <a:cs typeface="+mn-cs"/>
              </a:rPr>
              <a:t>from </a:t>
            </a:r>
            <a:r>
              <a:rPr lang="en-US" altLang="en-US" sz="2400" b="1" dirty="0">
                <a:solidFill>
                  <a:srgbClr val="FF0000"/>
                </a:solidFill>
                <a:effectLst>
                  <a:outerShdw blurRad="38100" dist="38100" dir="2700000" algn="tl">
                    <a:srgbClr val="000000"/>
                  </a:outerShdw>
                </a:effectLst>
                <a:cs typeface="+mn-cs"/>
              </a:rPr>
              <a:t>M</a:t>
            </a:r>
            <a:r>
              <a:rPr lang="en-US" altLang="en-US" sz="2400" b="1" dirty="0">
                <a:effectLst>
                  <a:outerShdw blurRad="38100" dist="38100" dir="2700000" algn="tl">
                    <a:srgbClr val="FFFFFF"/>
                  </a:outerShdw>
                </a:effectLst>
                <a:cs typeface="+mn-cs"/>
              </a:rPr>
              <a:t> to </a:t>
            </a:r>
            <a:r>
              <a:rPr lang="en-US" altLang="en-US" sz="2400" b="1" dirty="0">
                <a:solidFill>
                  <a:srgbClr val="FF0000"/>
                </a:solidFill>
                <a:effectLst>
                  <a:outerShdw blurRad="38100" dist="38100" dir="2700000" algn="tl">
                    <a:srgbClr val="000000"/>
                  </a:outerShdw>
                </a:effectLst>
                <a:cs typeface="+mn-cs"/>
              </a:rPr>
              <a:t>P</a:t>
            </a:r>
            <a:r>
              <a:rPr lang="en-US" altLang="en-US" sz="2400" b="1" dirty="0">
                <a:cs typeface="+mn-cs"/>
              </a:rPr>
              <a:t>.</a:t>
            </a:r>
            <a:endParaRPr lang="en-US" altLang="en-US" sz="2400" b="1" dirty="0">
              <a:effectLst>
                <a:outerShdw blurRad="38100" dist="38100" dir="2700000" algn="tl">
                  <a:srgbClr val="FFFFFF"/>
                </a:outerShdw>
              </a:effectLst>
              <a:cs typeface="+mn-cs"/>
            </a:endParaRPr>
          </a:p>
        </p:txBody>
      </p:sp>
      <p:sp>
        <p:nvSpPr>
          <p:cNvPr id="235536" name="Line 16"/>
          <p:cNvSpPr>
            <a:spLocks noChangeShapeType="1"/>
          </p:cNvSpPr>
          <p:nvPr/>
        </p:nvSpPr>
        <p:spPr bwMode="auto">
          <a:xfrm flipH="1" flipV="1">
            <a:off x="6324600" y="5372100"/>
            <a:ext cx="7938" cy="630238"/>
          </a:xfrm>
          <a:prstGeom prst="line">
            <a:avLst/>
          </a:prstGeom>
          <a:noFill/>
          <a:ln w="57150">
            <a:solidFill>
              <a:srgbClr val="FF0000"/>
            </a:solidFill>
            <a:round/>
            <a:headEnd/>
            <a:tailEnd type="stealth" w="med" len="med"/>
          </a:ln>
        </p:spPr>
        <p:txBody>
          <a:bodyPr wrap="none" anchor="ctr"/>
          <a:lstStyle/>
          <a:p>
            <a:endParaRPr lang="en-US"/>
          </a:p>
        </p:txBody>
      </p:sp>
      <p:sp>
        <p:nvSpPr>
          <p:cNvPr id="235550" name="Rectangle 30"/>
          <p:cNvSpPr>
            <a:spLocks noChangeArrowheads="1"/>
          </p:cNvSpPr>
          <p:nvPr/>
        </p:nvSpPr>
        <p:spPr bwMode="auto">
          <a:xfrm>
            <a:off x="7505700" y="5046663"/>
            <a:ext cx="1484313" cy="2381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400" b="1" dirty="0">
                <a:effectLst>
                  <a:outerShdw blurRad="38100" dist="38100" dir="2700000" algn="tl">
                    <a:srgbClr val="FFFFFF"/>
                  </a:outerShdw>
                </a:effectLst>
                <a:cs typeface="+mn-cs"/>
              </a:rPr>
              <a:t>If a</a:t>
            </a:r>
            <a:r>
              <a:rPr lang="en-US" sz="2000" dirty="0">
                <a:cs typeface="+mn-cs"/>
              </a:rPr>
              <a:t> </a:t>
            </a:r>
            <a:r>
              <a:rPr lang="en-US" b="1" dirty="0">
                <a:solidFill>
                  <a:srgbClr val="FF0000"/>
                </a:solidFill>
                <a:effectLst>
                  <a:outerShdw blurRad="38100" dist="38100" dir="2700000" algn="tl">
                    <a:srgbClr val="000000"/>
                  </a:outerShdw>
                </a:effectLst>
                <a:cs typeface="+mn-cs"/>
              </a:rPr>
              <a:t>recession</a:t>
            </a:r>
          </a:p>
        </p:txBody>
      </p:sp>
      <p:sp>
        <p:nvSpPr>
          <p:cNvPr id="32780" name="Arc 32"/>
          <p:cNvSpPr>
            <a:spLocks/>
          </p:cNvSpPr>
          <p:nvPr/>
        </p:nvSpPr>
        <p:spPr bwMode="auto">
          <a:xfrm flipV="1">
            <a:off x="752475" y="4733925"/>
            <a:ext cx="1428750" cy="1062038"/>
          </a:xfrm>
          <a:custGeom>
            <a:avLst/>
            <a:gdLst>
              <a:gd name="T0" fmla="*/ 0 w 20721"/>
              <a:gd name="T1" fmla="*/ 0 h 21600"/>
              <a:gd name="T2" fmla="*/ 2147483647 w 20721"/>
              <a:gd name="T3" fmla="*/ 2147483647 h 21600"/>
              <a:gd name="T4" fmla="*/ 0 w 20721"/>
              <a:gd name="T5" fmla="*/ 2147483647 h 21600"/>
              <a:gd name="T6" fmla="*/ 0 60000 65536"/>
              <a:gd name="T7" fmla="*/ 0 60000 65536"/>
              <a:gd name="T8" fmla="*/ 0 60000 65536"/>
              <a:gd name="T9" fmla="*/ 0 w 20721"/>
              <a:gd name="T10" fmla="*/ 0 h 21600"/>
              <a:gd name="T11" fmla="*/ 20721 w 20721"/>
              <a:gd name="T12" fmla="*/ 21600 h 21600"/>
            </a:gdLst>
            <a:ahLst/>
            <a:cxnLst>
              <a:cxn ang="T6">
                <a:pos x="T0" y="T1"/>
              </a:cxn>
              <a:cxn ang="T7">
                <a:pos x="T2" y="T3"/>
              </a:cxn>
              <a:cxn ang="T8">
                <a:pos x="T4" y="T5"/>
              </a:cxn>
            </a:cxnLst>
            <a:rect l="T9" t="T10" r="T11" b="T12"/>
            <a:pathLst>
              <a:path w="20721" h="21600" fill="none" extrusionOk="0">
                <a:moveTo>
                  <a:pt x="-1" y="0"/>
                </a:moveTo>
                <a:cubicBezTo>
                  <a:pt x="9579" y="0"/>
                  <a:pt x="18015" y="6310"/>
                  <a:pt x="20720" y="15500"/>
                </a:cubicBezTo>
              </a:path>
              <a:path w="20721" h="21600" stroke="0" extrusionOk="0">
                <a:moveTo>
                  <a:pt x="-1" y="0"/>
                </a:moveTo>
                <a:cubicBezTo>
                  <a:pt x="9579" y="0"/>
                  <a:pt x="18015" y="6310"/>
                  <a:pt x="20720" y="15500"/>
                </a:cubicBezTo>
                <a:lnTo>
                  <a:pt x="0" y="21600"/>
                </a:lnTo>
                <a:lnTo>
                  <a:pt x="-1" y="0"/>
                </a:lnTo>
                <a:close/>
              </a:path>
            </a:pathLst>
          </a:custGeom>
          <a:noFill/>
          <a:ln w="38100">
            <a:solidFill>
              <a:schemeClr val="tx1"/>
            </a:solidFill>
            <a:round/>
            <a:headEnd/>
            <a:tailEnd/>
          </a:ln>
        </p:spPr>
        <p:txBody>
          <a:bodyPr wrap="none" anchor="ctr"/>
          <a:lstStyle/>
          <a:p>
            <a:endParaRPr lang="en-US"/>
          </a:p>
        </p:txBody>
      </p:sp>
      <p:sp>
        <p:nvSpPr>
          <p:cNvPr id="32781" name="Line 33"/>
          <p:cNvSpPr>
            <a:spLocks noChangeShapeType="1"/>
          </p:cNvSpPr>
          <p:nvPr/>
        </p:nvSpPr>
        <p:spPr bwMode="auto">
          <a:xfrm>
            <a:off x="515938" y="5957888"/>
            <a:ext cx="2154237" cy="0"/>
          </a:xfrm>
          <a:prstGeom prst="line">
            <a:avLst/>
          </a:prstGeom>
          <a:noFill/>
          <a:ln w="38100">
            <a:solidFill>
              <a:schemeClr val="tx1"/>
            </a:solidFill>
            <a:round/>
            <a:headEnd/>
            <a:tailEnd/>
          </a:ln>
        </p:spPr>
        <p:txBody>
          <a:bodyPr/>
          <a:lstStyle/>
          <a:p>
            <a:endParaRPr lang="en-US"/>
          </a:p>
        </p:txBody>
      </p:sp>
      <p:sp>
        <p:nvSpPr>
          <p:cNvPr id="32782" name="Line 34"/>
          <p:cNvSpPr>
            <a:spLocks noChangeShapeType="1"/>
          </p:cNvSpPr>
          <p:nvPr/>
        </p:nvSpPr>
        <p:spPr bwMode="auto">
          <a:xfrm flipH="1" flipV="1">
            <a:off x="515938" y="4733925"/>
            <a:ext cx="14287" cy="1239838"/>
          </a:xfrm>
          <a:prstGeom prst="line">
            <a:avLst/>
          </a:prstGeom>
          <a:noFill/>
          <a:ln w="38100">
            <a:solidFill>
              <a:schemeClr val="tx1"/>
            </a:solidFill>
            <a:round/>
            <a:headEnd/>
            <a:tailEnd/>
          </a:ln>
        </p:spPr>
        <p:txBody>
          <a:bodyPr/>
          <a:lstStyle/>
          <a:p>
            <a:endParaRPr lang="en-US"/>
          </a:p>
        </p:txBody>
      </p:sp>
      <p:sp>
        <p:nvSpPr>
          <p:cNvPr id="235555" name="Rectangle 35" descr="Papyrus"/>
          <p:cNvSpPr>
            <a:spLocks noChangeArrowheads="1"/>
          </p:cNvSpPr>
          <p:nvPr/>
        </p:nvSpPr>
        <p:spPr bwMode="auto">
          <a:xfrm>
            <a:off x="2022475" y="4687888"/>
            <a:ext cx="382588" cy="36830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latin typeface="Verdana" pitchFamily="34" charset="0"/>
                <a:cs typeface="+mn-cs"/>
              </a:rPr>
              <a:t>AS</a:t>
            </a:r>
          </a:p>
        </p:txBody>
      </p:sp>
      <p:sp>
        <p:nvSpPr>
          <p:cNvPr id="32784" name="Line 36"/>
          <p:cNvSpPr>
            <a:spLocks noChangeShapeType="1"/>
          </p:cNvSpPr>
          <p:nvPr/>
        </p:nvSpPr>
        <p:spPr bwMode="auto">
          <a:xfrm>
            <a:off x="914400" y="5413375"/>
            <a:ext cx="323850" cy="485775"/>
          </a:xfrm>
          <a:prstGeom prst="line">
            <a:avLst/>
          </a:prstGeom>
          <a:noFill/>
          <a:ln w="38100">
            <a:solidFill>
              <a:srgbClr val="FF5050"/>
            </a:solidFill>
            <a:round/>
            <a:headEnd/>
            <a:tailEnd/>
          </a:ln>
        </p:spPr>
        <p:txBody>
          <a:bodyPr/>
          <a:lstStyle/>
          <a:p>
            <a:endParaRPr lang="en-US"/>
          </a:p>
        </p:txBody>
      </p:sp>
      <p:sp>
        <p:nvSpPr>
          <p:cNvPr id="32785" name="Line 37"/>
          <p:cNvSpPr>
            <a:spLocks noChangeShapeType="1"/>
          </p:cNvSpPr>
          <p:nvPr/>
        </p:nvSpPr>
        <p:spPr bwMode="auto">
          <a:xfrm>
            <a:off x="1376363" y="5187950"/>
            <a:ext cx="412750" cy="574675"/>
          </a:xfrm>
          <a:prstGeom prst="line">
            <a:avLst/>
          </a:prstGeom>
          <a:noFill/>
          <a:ln w="38100">
            <a:solidFill>
              <a:schemeClr val="tx1"/>
            </a:solidFill>
            <a:round/>
            <a:headEnd/>
            <a:tailEnd/>
          </a:ln>
        </p:spPr>
        <p:txBody>
          <a:bodyPr/>
          <a:lstStyle/>
          <a:p>
            <a:endParaRPr lang="en-US"/>
          </a:p>
        </p:txBody>
      </p:sp>
      <p:sp>
        <p:nvSpPr>
          <p:cNvPr id="235558" name="Rectangle 38"/>
          <p:cNvSpPr>
            <a:spLocks noChangeArrowheads="1"/>
          </p:cNvSpPr>
          <p:nvPr/>
        </p:nvSpPr>
        <p:spPr bwMode="auto">
          <a:xfrm>
            <a:off x="722313" y="5162550"/>
            <a:ext cx="280987" cy="265113"/>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000" b="1">
                <a:solidFill>
                  <a:srgbClr val="FF0000"/>
                </a:solidFill>
                <a:effectLst>
                  <a:outerShdw blurRad="38100" dist="38100" dir="2700000" algn="tl">
                    <a:srgbClr val="000000"/>
                  </a:outerShdw>
                </a:effectLst>
                <a:latin typeface="Verdana" pitchFamily="34" charset="0"/>
                <a:cs typeface="+mn-cs"/>
              </a:rPr>
              <a:t>AD</a:t>
            </a:r>
            <a:r>
              <a:rPr lang="en-US" sz="1600" b="1">
                <a:solidFill>
                  <a:srgbClr val="FF0000"/>
                </a:solidFill>
                <a:effectLst>
                  <a:outerShdw blurRad="38100" dist="38100" dir="2700000" algn="tl">
                    <a:srgbClr val="000000"/>
                  </a:outerShdw>
                </a:effectLst>
                <a:latin typeface="Verdana" pitchFamily="34" charset="0"/>
                <a:cs typeface="+mn-cs"/>
              </a:rPr>
              <a:t>1</a:t>
            </a:r>
          </a:p>
        </p:txBody>
      </p:sp>
      <p:sp>
        <p:nvSpPr>
          <p:cNvPr id="235559" name="Rectangle 39"/>
          <p:cNvSpPr>
            <a:spLocks noChangeArrowheads="1"/>
          </p:cNvSpPr>
          <p:nvPr/>
        </p:nvSpPr>
        <p:spPr bwMode="auto">
          <a:xfrm>
            <a:off x="1135063" y="4892675"/>
            <a:ext cx="354012" cy="309563"/>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000" b="1">
                <a:effectLst>
                  <a:outerShdw blurRad="38100" dist="38100" dir="2700000" algn="tl">
                    <a:srgbClr val="FFFFFF"/>
                  </a:outerShdw>
                </a:effectLst>
                <a:latin typeface="Verdana" pitchFamily="34" charset="0"/>
                <a:cs typeface="+mn-cs"/>
              </a:rPr>
              <a:t>AD</a:t>
            </a:r>
            <a:r>
              <a:rPr lang="en-US" sz="1600" b="1">
                <a:effectLst>
                  <a:outerShdw blurRad="38100" dist="38100" dir="2700000" algn="tl">
                    <a:srgbClr val="FFFFFF"/>
                  </a:outerShdw>
                </a:effectLst>
                <a:latin typeface="Verdana" pitchFamily="34" charset="0"/>
                <a:cs typeface="+mn-cs"/>
              </a:rPr>
              <a:t>2</a:t>
            </a:r>
          </a:p>
        </p:txBody>
      </p:sp>
      <p:sp>
        <p:nvSpPr>
          <p:cNvPr id="235561" name="Rectangle 41"/>
          <p:cNvSpPr>
            <a:spLocks noChangeArrowheads="1"/>
          </p:cNvSpPr>
          <p:nvPr/>
        </p:nvSpPr>
        <p:spPr bwMode="auto">
          <a:xfrm>
            <a:off x="66675" y="4913313"/>
            <a:ext cx="442913" cy="3524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000" b="1">
                <a:effectLst>
                  <a:outerShdw blurRad="38100" dist="38100" dir="2700000" algn="tl">
                    <a:srgbClr val="FFFFFF"/>
                  </a:outerShdw>
                </a:effectLst>
                <a:latin typeface="Verdana" pitchFamily="34" charset="0"/>
                <a:cs typeface="+mn-cs"/>
              </a:rPr>
              <a:t>PL</a:t>
            </a:r>
          </a:p>
        </p:txBody>
      </p:sp>
      <p:sp>
        <p:nvSpPr>
          <p:cNvPr id="235563" name="Rectangle 43"/>
          <p:cNvSpPr>
            <a:spLocks noChangeArrowheads="1"/>
          </p:cNvSpPr>
          <p:nvPr/>
        </p:nvSpPr>
        <p:spPr bwMode="auto">
          <a:xfrm>
            <a:off x="898525" y="5988050"/>
            <a:ext cx="914400" cy="220663"/>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000" b="1">
                <a:solidFill>
                  <a:srgbClr val="FF0000"/>
                </a:solidFill>
                <a:effectLst>
                  <a:outerShdw blurRad="38100" dist="38100" dir="2700000" algn="tl">
                    <a:srgbClr val="000000"/>
                  </a:outerShdw>
                </a:effectLst>
                <a:latin typeface="Verdana" pitchFamily="34" charset="0"/>
                <a:cs typeface="+mn-cs"/>
              </a:rPr>
              <a:t>Y</a:t>
            </a:r>
            <a:r>
              <a:rPr lang="en-US" sz="1600" b="1">
                <a:solidFill>
                  <a:srgbClr val="FF0000"/>
                </a:solidFill>
                <a:effectLst>
                  <a:outerShdw blurRad="38100" dist="38100" dir="2700000" algn="tl">
                    <a:srgbClr val="000000"/>
                  </a:outerShdw>
                </a:effectLst>
                <a:latin typeface="Verdana" pitchFamily="34" charset="0"/>
                <a:cs typeface="+mn-cs"/>
              </a:rPr>
              <a:t>R</a:t>
            </a:r>
            <a:r>
              <a:rPr lang="en-US" sz="2000" b="1">
                <a:effectLst>
                  <a:outerShdw blurRad="38100" dist="38100" dir="2700000" algn="tl">
                    <a:srgbClr val="FFFFFF"/>
                  </a:outerShdw>
                </a:effectLst>
                <a:latin typeface="Verdana" pitchFamily="34" charset="0"/>
                <a:cs typeface="+mn-cs"/>
              </a:rPr>
              <a:t> Y*</a:t>
            </a:r>
          </a:p>
        </p:txBody>
      </p:sp>
      <p:sp>
        <p:nvSpPr>
          <p:cNvPr id="32790" name="Line 45"/>
          <p:cNvSpPr>
            <a:spLocks noChangeShapeType="1"/>
          </p:cNvSpPr>
          <p:nvPr/>
        </p:nvSpPr>
        <p:spPr bwMode="auto">
          <a:xfrm flipH="1">
            <a:off x="1649413" y="5583238"/>
            <a:ext cx="11112" cy="374650"/>
          </a:xfrm>
          <a:prstGeom prst="line">
            <a:avLst/>
          </a:prstGeom>
          <a:noFill/>
          <a:ln w="38100">
            <a:solidFill>
              <a:schemeClr val="tx1"/>
            </a:solidFill>
            <a:prstDash val="sysDot"/>
            <a:round/>
            <a:headEnd/>
            <a:tailEnd/>
          </a:ln>
        </p:spPr>
        <p:txBody>
          <a:bodyPr/>
          <a:lstStyle/>
          <a:p>
            <a:endParaRPr lang="en-US"/>
          </a:p>
        </p:txBody>
      </p:sp>
      <p:sp>
        <p:nvSpPr>
          <p:cNvPr id="32791" name="Line 48"/>
          <p:cNvSpPr>
            <a:spLocks noChangeShapeType="1"/>
          </p:cNvSpPr>
          <p:nvPr/>
        </p:nvSpPr>
        <p:spPr bwMode="auto">
          <a:xfrm flipH="1" flipV="1">
            <a:off x="527050" y="5754688"/>
            <a:ext cx="581025" cy="11112"/>
          </a:xfrm>
          <a:prstGeom prst="line">
            <a:avLst/>
          </a:prstGeom>
          <a:noFill/>
          <a:ln w="38100">
            <a:solidFill>
              <a:srgbClr val="FF0000"/>
            </a:solidFill>
            <a:prstDash val="sysDot"/>
            <a:round/>
            <a:headEnd/>
            <a:tailEnd type="stealth" w="med" len="med"/>
          </a:ln>
        </p:spPr>
        <p:txBody>
          <a:bodyPr/>
          <a:lstStyle/>
          <a:p>
            <a:endParaRPr lang="en-US"/>
          </a:p>
        </p:txBody>
      </p:sp>
      <p:sp>
        <p:nvSpPr>
          <p:cNvPr id="235570" name="Rectangle 50"/>
          <p:cNvSpPr>
            <a:spLocks noChangeArrowheads="1"/>
          </p:cNvSpPr>
          <p:nvPr/>
        </p:nvSpPr>
        <p:spPr bwMode="auto">
          <a:xfrm>
            <a:off x="182563" y="5667375"/>
            <a:ext cx="279400" cy="1619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400" b="1">
                <a:solidFill>
                  <a:srgbClr val="FF0000"/>
                </a:solidFill>
                <a:effectLst>
                  <a:outerShdw blurRad="38100" dist="38100" dir="2700000" algn="tl">
                    <a:srgbClr val="000000"/>
                  </a:outerShdw>
                </a:effectLst>
                <a:latin typeface="Verdana" pitchFamily="34" charset="0"/>
                <a:cs typeface="+mn-cs"/>
              </a:rPr>
              <a:t>PL</a:t>
            </a:r>
            <a:r>
              <a:rPr lang="en-US" sz="1200" b="1">
                <a:solidFill>
                  <a:srgbClr val="FF0000"/>
                </a:solidFill>
                <a:effectLst>
                  <a:outerShdw blurRad="38100" dist="38100" dir="2700000" algn="tl">
                    <a:srgbClr val="000000"/>
                  </a:outerShdw>
                </a:effectLst>
                <a:latin typeface="Verdana" pitchFamily="34" charset="0"/>
                <a:cs typeface="+mn-cs"/>
              </a:rPr>
              <a:t>1</a:t>
            </a:r>
          </a:p>
        </p:txBody>
      </p:sp>
      <p:sp>
        <p:nvSpPr>
          <p:cNvPr id="235571" name="Rectangle 51"/>
          <p:cNvSpPr>
            <a:spLocks noChangeArrowheads="1"/>
          </p:cNvSpPr>
          <p:nvPr/>
        </p:nvSpPr>
        <p:spPr bwMode="auto">
          <a:xfrm>
            <a:off x="161925" y="5454650"/>
            <a:ext cx="279400" cy="1619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400" b="1">
                <a:effectLst>
                  <a:outerShdw blurRad="38100" dist="38100" dir="2700000" algn="tl">
                    <a:srgbClr val="FFFFFF"/>
                  </a:outerShdw>
                </a:effectLst>
                <a:latin typeface="Verdana" pitchFamily="34" charset="0"/>
                <a:cs typeface="+mn-cs"/>
              </a:rPr>
              <a:t>PL</a:t>
            </a:r>
            <a:r>
              <a:rPr lang="en-US" sz="1200" b="1">
                <a:effectLst>
                  <a:outerShdw blurRad="38100" dist="38100" dir="2700000" algn="tl">
                    <a:srgbClr val="FFFFFF"/>
                  </a:outerShdw>
                </a:effectLst>
                <a:latin typeface="Verdana" pitchFamily="34" charset="0"/>
                <a:cs typeface="+mn-cs"/>
              </a:rPr>
              <a:t>2</a:t>
            </a:r>
          </a:p>
        </p:txBody>
      </p:sp>
      <p:pic>
        <p:nvPicPr>
          <p:cNvPr id="32794" name="Picture 42" descr="1 aaa ball red"/>
          <p:cNvPicPr>
            <a:picLocks noChangeAspect="1" noChangeArrowheads="1" noCrop="1"/>
          </p:cNvPicPr>
          <p:nvPr/>
        </p:nvPicPr>
        <p:blipFill>
          <a:blip r:embed="rId3"/>
          <a:srcRect/>
          <a:stretch>
            <a:fillRect/>
          </a:stretch>
        </p:blipFill>
        <p:spPr bwMode="auto">
          <a:xfrm>
            <a:off x="1595438" y="5524500"/>
            <a:ext cx="112712" cy="112713"/>
          </a:xfrm>
          <a:prstGeom prst="rect">
            <a:avLst/>
          </a:prstGeom>
          <a:noFill/>
          <a:ln w="9525">
            <a:noFill/>
            <a:miter lim="800000"/>
            <a:headEnd/>
            <a:tailEnd/>
          </a:ln>
        </p:spPr>
      </p:pic>
      <p:grpSp>
        <p:nvGrpSpPr>
          <p:cNvPr id="2" name="Group 11"/>
          <p:cNvGrpSpPr>
            <a:grpSpLocks/>
          </p:cNvGrpSpPr>
          <p:nvPr/>
        </p:nvGrpSpPr>
        <p:grpSpPr bwMode="auto">
          <a:xfrm>
            <a:off x="4267200" y="5338763"/>
            <a:ext cx="2743200" cy="695325"/>
            <a:chOff x="2688" y="3408"/>
            <a:chExt cx="1728" cy="393"/>
          </a:xfrm>
        </p:grpSpPr>
        <p:sp>
          <p:nvSpPr>
            <p:cNvPr id="32804" name="Freeform 12"/>
            <p:cNvSpPr>
              <a:spLocks/>
            </p:cNvSpPr>
            <p:nvPr/>
          </p:nvSpPr>
          <p:spPr bwMode="auto">
            <a:xfrm>
              <a:off x="2688" y="3504"/>
              <a:ext cx="1728" cy="297"/>
            </a:xfrm>
            <a:custGeom>
              <a:avLst/>
              <a:gdLst>
                <a:gd name="T0" fmla="*/ 0 w 1920"/>
                <a:gd name="T1" fmla="*/ 0 h 672"/>
                <a:gd name="T2" fmla="*/ 0 w 1920"/>
                <a:gd name="T3" fmla="*/ 0 h 672"/>
                <a:gd name="T4" fmla="*/ 5 w 1920"/>
                <a:gd name="T5" fmla="*/ 0 h 672"/>
                <a:gd name="T6" fmla="*/ 5 w 1920"/>
                <a:gd name="T7" fmla="*/ 0 h 672"/>
                <a:gd name="T8" fmla="*/ 0 60000 65536"/>
                <a:gd name="T9" fmla="*/ 0 60000 65536"/>
                <a:gd name="T10" fmla="*/ 0 60000 65536"/>
                <a:gd name="T11" fmla="*/ 0 60000 65536"/>
                <a:gd name="T12" fmla="*/ 0 w 1920"/>
                <a:gd name="T13" fmla="*/ 0 h 672"/>
                <a:gd name="T14" fmla="*/ 1920 w 1920"/>
                <a:gd name="T15" fmla="*/ 672 h 672"/>
              </a:gdLst>
              <a:ahLst/>
              <a:cxnLst>
                <a:cxn ang="T8">
                  <a:pos x="T0" y="T1"/>
                </a:cxn>
                <a:cxn ang="T9">
                  <a:pos x="T2" y="T3"/>
                </a:cxn>
                <a:cxn ang="T10">
                  <a:pos x="T4" y="T5"/>
                </a:cxn>
                <a:cxn ang="T11">
                  <a:pos x="T6" y="T7"/>
                </a:cxn>
              </a:cxnLst>
              <a:rect l="T12" t="T13" r="T14" b="T15"/>
              <a:pathLst>
                <a:path w="1920" h="672">
                  <a:moveTo>
                    <a:pt x="0" y="0"/>
                  </a:moveTo>
                  <a:lnTo>
                    <a:pt x="0" y="672"/>
                  </a:lnTo>
                  <a:lnTo>
                    <a:pt x="1920" y="672"/>
                  </a:lnTo>
                  <a:lnTo>
                    <a:pt x="1920" y="96"/>
                  </a:lnTo>
                </a:path>
              </a:pathLst>
            </a:custGeom>
            <a:noFill/>
            <a:ln w="57150">
              <a:solidFill>
                <a:srgbClr val="FF0000"/>
              </a:solidFill>
              <a:round/>
              <a:headEnd/>
              <a:tailEnd/>
            </a:ln>
          </p:spPr>
          <p:txBody>
            <a:bodyPr wrap="none" anchor="ctr"/>
            <a:lstStyle/>
            <a:p>
              <a:endParaRPr lang="en-US"/>
            </a:p>
          </p:txBody>
        </p:sp>
        <p:sp>
          <p:nvSpPr>
            <p:cNvPr id="32805" name="Line 13"/>
            <p:cNvSpPr>
              <a:spLocks noChangeShapeType="1"/>
            </p:cNvSpPr>
            <p:nvPr/>
          </p:nvSpPr>
          <p:spPr bwMode="auto">
            <a:xfrm flipV="1">
              <a:off x="4416" y="3408"/>
              <a:ext cx="0" cy="363"/>
            </a:xfrm>
            <a:prstGeom prst="line">
              <a:avLst/>
            </a:prstGeom>
            <a:noFill/>
            <a:ln w="57150">
              <a:solidFill>
                <a:srgbClr val="FF0000"/>
              </a:solidFill>
              <a:round/>
              <a:headEnd/>
              <a:tailEnd type="stealth" w="med" len="med"/>
            </a:ln>
          </p:spPr>
          <p:txBody>
            <a:bodyPr wrap="none" anchor="ctr"/>
            <a:lstStyle/>
            <a:p>
              <a:endParaRPr lang="en-US"/>
            </a:p>
          </p:txBody>
        </p:sp>
      </p:grpSp>
      <p:sp>
        <p:nvSpPr>
          <p:cNvPr id="235573" name="Rectangle 53"/>
          <p:cNvSpPr>
            <a:spLocks noChangeArrowheads="1"/>
          </p:cNvSpPr>
          <p:nvPr/>
        </p:nvSpPr>
        <p:spPr bwMode="auto">
          <a:xfrm>
            <a:off x="1846263" y="5988050"/>
            <a:ext cx="825500" cy="2508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600" b="1">
                <a:effectLst>
                  <a:outerShdw blurRad="38100" dist="38100" dir="2700000" algn="tl">
                    <a:srgbClr val="FFFFFF"/>
                  </a:outerShdw>
                </a:effectLst>
                <a:latin typeface="Verdana" pitchFamily="34" charset="0"/>
                <a:cs typeface="+mn-cs"/>
              </a:rPr>
              <a:t>RGDP</a:t>
            </a:r>
          </a:p>
        </p:txBody>
      </p:sp>
      <p:pic>
        <p:nvPicPr>
          <p:cNvPr id="32797" name="Picture 54" descr="arrow white rt"/>
          <p:cNvPicPr>
            <a:picLocks noChangeAspect="1" noChangeArrowheads="1" noCrop="1"/>
          </p:cNvPicPr>
          <p:nvPr/>
        </p:nvPicPr>
        <p:blipFill>
          <a:blip r:embed="rId4"/>
          <a:srcRect/>
          <a:stretch>
            <a:fillRect/>
          </a:stretch>
        </p:blipFill>
        <p:spPr bwMode="auto">
          <a:xfrm rot="10800000">
            <a:off x="1027113" y="5441950"/>
            <a:ext cx="609600" cy="249238"/>
          </a:xfrm>
          <a:prstGeom prst="rect">
            <a:avLst/>
          </a:prstGeom>
          <a:noFill/>
          <a:ln w="9525">
            <a:noFill/>
            <a:miter lim="800000"/>
            <a:headEnd/>
            <a:tailEnd/>
          </a:ln>
        </p:spPr>
      </p:pic>
      <p:pic>
        <p:nvPicPr>
          <p:cNvPr id="32798" name="Picture 59" descr="milton Friedman only"/>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78225" y="623888"/>
            <a:ext cx="1327150" cy="1662112"/>
          </a:xfrm>
          <a:prstGeom prst="rect">
            <a:avLst/>
          </a:prstGeom>
          <a:noFill/>
          <a:ln w="9525">
            <a:noFill/>
            <a:miter lim="800000"/>
            <a:headEnd/>
            <a:tailEnd/>
          </a:ln>
        </p:spPr>
      </p:pic>
      <p:sp>
        <p:nvSpPr>
          <p:cNvPr id="32799" name="WordArt 114"/>
          <p:cNvSpPr>
            <a:spLocks noChangeArrowheads="1" noChangeShapeType="1" noTextEdit="1"/>
          </p:cNvSpPr>
          <p:nvPr/>
        </p:nvSpPr>
        <p:spPr bwMode="auto">
          <a:xfrm>
            <a:off x="1341438" y="161925"/>
            <a:ext cx="6324600" cy="366713"/>
          </a:xfrm>
          <a:prstGeom prst="rect">
            <a:avLst/>
          </a:prstGeom>
        </p:spPr>
        <p:txBody>
          <a:bodyPr wrap="none" fromWordArt="1">
            <a:prstTxWarp prst="textPlain">
              <a:avLst>
                <a:gd name="adj" fmla="val 50000"/>
              </a:avLst>
            </a:prstTxWarp>
          </a:bodyPr>
          <a:lstStyle/>
          <a:p>
            <a:pPr algn="ctr"/>
            <a:r>
              <a:rPr lang="en-US" kern="10">
                <a:ln w="12700">
                  <a:solidFill>
                    <a:srgbClr val="000000"/>
                  </a:solidFill>
                  <a:round/>
                  <a:headEnd/>
                  <a:tailEnd/>
                </a:ln>
                <a:solidFill>
                  <a:srgbClr val="C00000"/>
                </a:solidFill>
                <a:effectLst>
                  <a:outerShdw dist="35921" dir="2700000" sy="50000" kx="2115830" algn="bl" rotWithShape="0">
                    <a:srgbClr val="C0C0C0">
                      <a:alpha val="79999"/>
                    </a:srgbClr>
                  </a:outerShdw>
                </a:effectLst>
                <a:latin typeface="Arial Black"/>
              </a:rPr>
              <a:t>Modern Monetarism</a:t>
            </a:r>
          </a:p>
        </p:txBody>
      </p:sp>
      <p:pic>
        <p:nvPicPr>
          <p:cNvPr id="32800" name="Picture 110" descr="arrow left  red flash.gif"/>
          <p:cNvPicPr>
            <a:picLocks noChangeAspect="1"/>
          </p:cNvPicPr>
          <p:nvPr/>
        </p:nvPicPr>
        <p:blipFill>
          <a:blip r:embed="rId4"/>
          <a:srcRect/>
          <a:stretch>
            <a:fillRect/>
          </a:stretch>
        </p:blipFill>
        <p:spPr bwMode="auto">
          <a:xfrm rot="5400000">
            <a:off x="578643" y="5564982"/>
            <a:ext cx="207963" cy="203200"/>
          </a:xfrm>
          <a:prstGeom prst="rect">
            <a:avLst/>
          </a:prstGeom>
          <a:noFill/>
          <a:ln w="9525">
            <a:noFill/>
            <a:miter lim="800000"/>
            <a:headEnd/>
            <a:tailEnd/>
          </a:ln>
        </p:spPr>
      </p:pic>
      <p:pic>
        <p:nvPicPr>
          <p:cNvPr id="41" name="Picture 110" descr="arrow left  red flash.gif"/>
          <p:cNvPicPr>
            <a:picLocks noChangeAspect="1"/>
          </p:cNvPicPr>
          <p:nvPr/>
        </p:nvPicPr>
        <p:blipFill>
          <a:blip r:embed="rId4"/>
          <a:srcRect/>
          <a:stretch>
            <a:fillRect/>
          </a:stretch>
        </p:blipFill>
        <p:spPr bwMode="auto">
          <a:xfrm rot="5400000">
            <a:off x="3800475" y="4989513"/>
            <a:ext cx="498475" cy="200025"/>
          </a:xfrm>
          <a:prstGeom prst="rect">
            <a:avLst/>
          </a:prstGeom>
          <a:noFill/>
          <a:ln w="9525">
            <a:noFill/>
            <a:miter lim="800000"/>
            <a:headEnd/>
            <a:tailEnd/>
          </a:ln>
        </p:spPr>
      </p:pic>
      <p:pic>
        <p:nvPicPr>
          <p:cNvPr id="42" name="Picture 110" descr="arrow left  red flash.gif"/>
          <p:cNvPicPr>
            <a:picLocks noChangeAspect="1"/>
          </p:cNvPicPr>
          <p:nvPr/>
        </p:nvPicPr>
        <p:blipFill>
          <a:blip r:embed="rId4"/>
          <a:srcRect/>
          <a:stretch>
            <a:fillRect/>
          </a:stretch>
        </p:blipFill>
        <p:spPr bwMode="auto">
          <a:xfrm rot="5400000">
            <a:off x="5889625" y="5005388"/>
            <a:ext cx="498475" cy="200025"/>
          </a:xfrm>
          <a:prstGeom prst="rect">
            <a:avLst/>
          </a:prstGeom>
          <a:noFill/>
          <a:ln w="9525">
            <a:noFill/>
            <a:miter lim="800000"/>
            <a:headEnd/>
            <a:tailEnd/>
          </a:ln>
        </p:spPr>
      </p:pic>
      <p:pic>
        <p:nvPicPr>
          <p:cNvPr id="43" name="Picture 110" descr="arrow left  red flash.gif"/>
          <p:cNvPicPr>
            <a:picLocks noChangeAspect="1"/>
          </p:cNvPicPr>
          <p:nvPr/>
        </p:nvPicPr>
        <p:blipFill>
          <a:blip r:embed="rId4"/>
          <a:srcRect/>
          <a:stretch>
            <a:fillRect/>
          </a:stretch>
        </p:blipFill>
        <p:spPr bwMode="auto">
          <a:xfrm rot="5400000">
            <a:off x="7010400" y="4997450"/>
            <a:ext cx="498475" cy="200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animEffect transition="in" filter="wipe(left)">
                                      <p:cBhvr>
                                        <p:cTn id="7" dur="2000"/>
                                        <p:tgtEl>
                                          <p:spTgt spid="235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24"/>
                                        </p:tgtEl>
                                        <p:attrNameLst>
                                          <p:attrName>style.visibility</p:attrName>
                                        </p:attrNameLst>
                                      </p:cBhvr>
                                      <p:to>
                                        <p:strVal val="visible"/>
                                      </p:to>
                                    </p:set>
                                    <p:animEffect transition="in" filter="dissolve">
                                      <p:cBhvr>
                                        <p:cTn id="12" dur="500"/>
                                        <p:tgtEl>
                                          <p:spTgt spid="2355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25">
                                            <p:txEl>
                                              <p:pRg st="0" end="0"/>
                                            </p:txEl>
                                          </p:spTgt>
                                        </p:tgtEl>
                                        <p:attrNameLst>
                                          <p:attrName>style.visibility</p:attrName>
                                        </p:attrNameLst>
                                      </p:cBhvr>
                                      <p:to>
                                        <p:strVal val="visible"/>
                                      </p:to>
                                    </p:set>
                                    <p:animEffect transition="in" filter="wipe(left)">
                                      <p:cBhvr>
                                        <p:cTn id="17" dur="2000"/>
                                        <p:tgtEl>
                                          <p:spTgt spid="235525">
                                            <p:txEl>
                                              <p:pRg st="0" end="0"/>
                                            </p:txEl>
                                          </p:spTgt>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5525">
                                            <p:txEl>
                                              <p:pRg st="1" end="1"/>
                                            </p:txEl>
                                          </p:spTgt>
                                        </p:tgtEl>
                                        <p:attrNameLst>
                                          <p:attrName>style.visibility</p:attrName>
                                        </p:attrNameLst>
                                      </p:cBhvr>
                                      <p:to>
                                        <p:strVal val="visible"/>
                                      </p:to>
                                    </p:set>
                                    <p:animEffect transition="in" filter="wipe(left)">
                                      <p:cBhvr>
                                        <p:cTn id="21" dur="2000"/>
                                        <p:tgtEl>
                                          <p:spTgt spid="235525">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35528">
                                            <p:txEl>
                                              <p:pRg st="0" end="0"/>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1000"/>
                                        <p:tgtEl>
                                          <p:spTgt spid="4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2000"/>
                                        <p:tgtEl>
                                          <p:spTgt spid="2"/>
                                        </p:tgtEl>
                                      </p:cBhvr>
                                    </p:animEffect>
                                  </p:childTnLst>
                                </p:cTn>
                              </p:par>
                            </p:childTnLst>
                          </p:cTn>
                        </p:par>
                        <p:par>
                          <p:cTn id="36" fill="hold" nodeType="afterGroup">
                            <p:stCondLst>
                              <p:cond delay="2000"/>
                            </p:stCondLst>
                            <p:childTnLst>
                              <p:par>
                                <p:cTn id="37" presetID="9" presetClass="entr" presetSubtype="0" fill="hold" grpId="0" nodeType="afterEffect">
                                  <p:stCondLst>
                                    <p:cond delay="0"/>
                                  </p:stCondLst>
                                  <p:childTnLst>
                                    <p:set>
                                      <p:cBhvr>
                                        <p:cTn id="38" dur="1" fill="hold">
                                          <p:stCondLst>
                                            <p:cond delay="0"/>
                                          </p:stCondLst>
                                        </p:cTn>
                                        <p:tgtEl>
                                          <p:spTgt spid="235550"/>
                                        </p:tgtEl>
                                        <p:attrNameLst>
                                          <p:attrName>style.visibility</p:attrName>
                                        </p:attrNameLst>
                                      </p:cBhvr>
                                      <p:to>
                                        <p:strVal val="visible"/>
                                      </p:to>
                                    </p:set>
                                    <p:animEffect transition="in" filter="dissolve">
                                      <p:cBhvr>
                                        <p:cTn id="39" dur="500"/>
                                        <p:tgtEl>
                                          <p:spTgt spid="23555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down)">
                                      <p:cBhvr>
                                        <p:cTn id="44" dur="1000"/>
                                        <p:tgtEl>
                                          <p:spTgt spid="4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35536"/>
                                        </p:tgtEl>
                                        <p:attrNameLst>
                                          <p:attrName>style.visibility</p:attrName>
                                        </p:attrNameLst>
                                      </p:cBhvr>
                                      <p:to>
                                        <p:strVal val="visible"/>
                                      </p:to>
                                    </p:set>
                                    <p:animEffect transition="in" filter="wipe(down)">
                                      <p:cBhvr>
                                        <p:cTn id="49" dur="2000"/>
                                        <p:tgtEl>
                                          <p:spTgt spid="235536"/>
                                        </p:tgtEl>
                                      </p:cBhvr>
                                    </p:animEffect>
                                  </p:childTnLst>
                                </p:cTn>
                              </p:par>
                            </p:childTnLst>
                          </p:cTn>
                        </p:par>
                        <p:par>
                          <p:cTn id="50" fill="hold" nodeType="afterGroup">
                            <p:stCondLst>
                              <p:cond delay="2000"/>
                            </p:stCondLst>
                            <p:childTnLst>
                              <p:par>
                                <p:cTn id="51" presetID="22" presetClass="entr" presetSubtype="4"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down)">
                                      <p:cBhvr>
                                        <p:cTn id="53" dur="1000"/>
                                        <p:tgtEl>
                                          <p:spTgt spid="4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35534">
                                            <p:txEl>
                                              <p:pRg st="0" end="0"/>
                                            </p:txEl>
                                          </p:spTgt>
                                        </p:tgtEl>
                                        <p:attrNameLst>
                                          <p:attrName>style.visibility</p:attrName>
                                        </p:attrNameLst>
                                      </p:cBhvr>
                                      <p:to>
                                        <p:strVal val="visible"/>
                                      </p:to>
                                    </p:set>
                                    <p:animEffect transition="in" filter="wipe(left)">
                                      <p:cBhvr>
                                        <p:cTn id="58" dur="1000"/>
                                        <p:tgtEl>
                                          <p:spTgt spid="2355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autoUpdateAnimBg="0"/>
      <p:bldP spid="235524" grpId="0"/>
      <p:bldP spid="235525" grpId="0" build="p" autoUpdateAnimBg="0"/>
      <p:bldP spid="235528" grpId="0" build="p" autoUpdateAnimBg="0"/>
      <p:bldP spid="235534" grpId="0" build="p" autoUpdateAnimBg="0"/>
      <p:bldP spid="235536" grpId="0" animBg="1"/>
      <p:bldP spid="2355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37571" name="Text Box 3"/>
          <p:cNvSpPr txBox="1">
            <a:spLocks noChangeArrowheads="1"/>
          </p:cNvSpPr>
          <p:nvPr/>
        </p:nvSpPr>
        <p:spPr bwMode="auto">
          <a:xfrm>
            <a:off x="512763" y="4637088"/>
            <a:ext cx="4935537" cy="70167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en-US" altLang="en-US" sz="3200" b="1">
                <a:solidFill>
                  <a:srgbClr val="008000"/>
                </a:solidFill>
                <a:effectLst>
                  <a:outerShdw blurRad="38100" dist="38100" dir="2700000" algn="tl">
                    <a:srgbClr val="000000"/>
                  </a:outerShdw>
                </a:effectLst>
                <a:latin typeface="Helvetica"/>
                <a:cs typeface="+mn-cs"/>
              </a:rPr>
              <a:t>   </a:t>
            </a:r>
            <a:r>
              <a:rPr lang="en-US" altLang="en-US" sz="4000" b="1">
                <a:solidFill>
                  <a:srgbClr val="008000"/>
                </a:solidFill>
                <a:effectLst>
                  <a:outerShdw blurRad="38100" dist="38100" dir="2700000" algn="tl">
                    <a:srgbClr val="000000"/>
                  </a:outerShdw>
                </a:effectLst>
                <a:latin typeface="Helvetica"/>
                <a:cs typeface="+mn-cs"/>
              </a:rPr>
              <a:t>M    V  =     P    Y</a:t>
            </a:r>
          </a:p>
        </p:txBody>
      </p:sp>
      <p:sp>
        <p:nvSpPr>
          <p:cNvPr id="237578" name="Text Box 10"/>
          <p:cNvSpPr txBox="1">
            <a:spLocks noChangeArrowheads="1"/>
          </p:cNvSpPr>
          <p:nvPr/>
        </p:nvSpPr>
        <p:spPr bwMode="auto">
          <a:xfrm>
            <a:off x="457200" y="3200400"/>
            <a:ext cx="3352800" cy="579438"/>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en-US" altLang="en-US" sz="3200" b="1" dirty="0">
                <a:solidFill>
                  <a:srgbClr val="008000"/>
                </a:solidFill>
                <a:effectLst>
                  <a:outerShdw blurRad="38100" dist="38100" dir="2700000" algn="tl">
                    <a:srgbClr val="000000"/>
                  </a:outerShdw>
                </a:effectLst>
                <a:cs typeface="+mn-cs"/>
              </a:rPr>
              <a:t>Keynesian View</a:t>
            </a:r>
          </a:p>
        </p:txBody>
      </p:sp>
      <p:sp>
        <p:nvSpPr>
          <p:cNvPr id="237579" name="Text Box 11"/>
          <p:cNvSpPr txBox="1">
            <a:spLocks noChangeArrowheads="1"/>
          </p:cNvSpPr>
          <p:nvPr/>
        </p:nvSpPr>
        <p:spPr bwMode="auto">
          <a:xfrm>
            <a:off x="5494338" y="3230563"/>
            <a:ext cx="3649662" cy="579437"/>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en-US" altLang="en-US" sz="3200" b="1" dirty="0">
                <a:solidFill>
                  <a:srgbClr val="FF0000"/>
                </a:solidFill>
                <a:effectLst>
                  <a:outerShdw blurRad="38100" dist="38100" dir="2700000" algn="tl">
                    <a:srgbClr val="000000"/>
                  </a:outerShdw>
                </a:effectLst>
                <a:cs typeface="+mn-cs"/>
              </a:rPr>
              <a:t>Monetarist View</a:t>
            </a:r>
          </a:p>
        </p:txBody>
      </p:sp>
      <p:sp>
        <p:nvSpPr>
          <p:cNvPr id="237580" name="Text Box 12"/>
          <p:cNvSpPr txBox="1">
            <a:spLocks noChangeArrowheads="1"/>
          </p:cNvSpPr>
          <p:nvPr/>
        </p:nvSpPr>
        <p:spPr bwMode="auto">
          <a:xfrm>
            <a:off x="0" y="3825875"/>
            <a:ext cx="5029200" cy="70802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en-US" altLang="en-US" b="1" dirty="0">
                <a:solidFill>
                  <a:srgbClr val="008000"/>
                </a:solidFill>
                <a:effectLst>
                  <a:outerShdw blurRad="38100" dist="38100" dir="2700000" algn="tl">
                    <a:srgbClr val="000000"/>
                  </a:outerShdw>
                </a:effectLst>
                <a:latin typeface="Arial" pitchFamily="34" charset="0"/>
                <a:cs typeface="Arial" pitchFamily="34" charset="0"/>
              </a:rPr>
              <a:t>  Velocity </a:t>
            </a:r>
            <a:r>
              <a:rPr lang="en-US" altLang="en-US" sz="2000" b="1" dirty="0">
                <a:solidFill>
                  <a:srgbClr val="008000"/>
                </a:solidFill>
                <a:effectLst>
                  <a:outerShdw blurRad="38100" dist="38100" dir="2700000" algn="tl">
                    <a:srgbClr val="000000"/>
                  </a:outerShdw>
                </a:effectLst>
                <a:latin typeface="Arial" pitchFamily="34" charset="0"/>
                <a:cs typeface="Arial" pitchFamily="34" charset="0"/>
              </a:rPr>
              <a:t>is not stable or predictable</a:t>
            </a:r>
            <a:r>
              <a:rPr lang="en-US" altLang="en-US" b="1" dirty="0">
                <a:solidFill>
                  <a:srgbClr val="008000"/>
                </a:solidFill>
                <a:effectLst>
                  <a:outerShdw blurRad="38100" dist="38100" dir="2700000" algn="tl">
                    <a:srgbClr val="000000"/>
                  </a:outerShdw>
                </a:effectLst>
                <a:latin typeface="Arial" pitchFamily="34" charset="0"/>
                <a:cs typeface="Arial" pitchFamily="34" charset="0"/>
              </a:rPr>
              <a:t>. </a:t>
            </a:r>
          </a:p>
          <a:p>
            <a:pPr eaLnBrk="0" fontAlgn="auto" hangingPunct="0">
              <a:spcBef>
                <a:spcPts val="0"/>
              </a:spcBef>
              <a:spcAft>
                <a:spcPts val="0"/>
              </a:spcAft>
              <a:defRPr/>
            </a:pPr>
            <a:r>
              <a:rPr lang="en-US" altLang="en-US" sz="2000" b="1" dirty="0">
                <a:solidFill>
                  <a:srgbClr val="008000"/>
                </a:solidFill>
                <a:effectLst>
                  <a:outerShdw blurRad="38100" dist="38100" dir="2700000" algn="tl">
                    <a:srgbClr val="000000"/>
                  </a:outerShdw>
                </a:effectLst>
                <a:latin typeface="Arial" pitchFamily="34" charset="0"/>
                <a:cs typeface="Arial" pitchFamily="34" charset="0"/>
              </a:rPr>
              <a:t>So </a:t>
            </a:r>
            <a:r>
              <a:rPr lang="en-US" altLang="en-US" b="1" dirty="0">
                <a:solidFill>
                  <a:srgbClr val="008000"/>
                </a:solidFill>
                <a:effectLst>
                  <a:outerShdw blurRad="38100" dist="38100" dir="2700000" algn="tl">
                    <a:srgbClr val="000000"/>
                  </a:outerShdw>
                </a:effectLst>
                <a:latin typeface="Arial" pitchFamily="34" charset="0"/>
                <a:cs typeface="Arial" pitchFamily="34" charset="0"/>
              </a:rPr>
              <a:t>an increase in</a:t>
            </a:r>
            <a:r>
              <a:rPr lang="en-US" altLang="en-US" sz="2000" b="1" dirty="0">
                <a:solidFill>
                  <a:srgbClr val="008000"/>
                </a:solidFill>
                <a:effectLst>
                  <a:outerShdw blurRad="38100" dist="38100" dir="2700000" algn="tl">
                    <a:srgbClr val="000000"/>
                  </a:outerShdw>
                </a:effectLst>
                <a:latin typeface="Arial" pitchFamily="34" charset="0"/>
                <a:cs typeface="Arial" pitchFamily="34" charset="0"/>
              </a:rPr>
              <a:t> M </a:t>
            </a:r>
            <a:r>
              <a:rPr lang="en-US" altLang="en-US" b="1" dirty="0">
                <a:solidFill>
                  <a:srgbClr val="008000"/>
                </a:solidFill>
                <a:effectLst>
                  <a:outerShdw blurRad="38100" dist="38100" dir="2700000" algn="tl">
                    <a:srgbClr val="000000"/>
                  </a:outerShdw>
                </a:effectLst>
                <a:latin typeface="Arial" pitchFamily="34" charset="0"/>
                <a:cs typeface="Arial" pitchFamily="34" charset="0"/>
              </a:rPr>
              <a:t>or </a:t>
            </a:r>
            <a:r>
              <a:rPr lang="en-US" altLang="en-US" sz="2000" b="1" dirty="0">
                <a:solidFill>
                  <a:srgbClr val="008000"/>
                </a:solidFill>
                <a:effectLst>
                  <a:outerShdw blurRad="38100" dist="38100" dir="2700000" algn="tl">
                    <a:srgbClr val="000000"/>
                  </a:outerShdw>
                </a:effectLst>
                <a:latin typeface="Arial" pitchFamily="34" charset="0"/>
                <a:cs typeface="Arial" pitchFamily="34" charset="0"/>
              </a:rPr>
              <a:t>V could</a:t>
            </a:r>
            <a:r>
              <a:rPr lang="en-US" altLang="en-US" b="1" dirty="0">
                <a:solidFill>
                  <a:srgbClr val="008000"/>
                </a:solidFill>
                <a:effectLst>
                  <a:outerShdw blurRad="38100" dist="38100" dir="2700000" algn="tl">
                    <a:srgbClr val="000000"/>
                  </a:outerShdw>
                </a:effectLst>
                <a:latin typeface="Arial" pitchFamily="34" charset="0"/>
                <a:cs typeface="Arial" pitchFamily="34" charset="0"/>
              </a:rPr>
              <a:t> increase P.</a:t>
            </a:r>
          </a:p>
        </p:txBody>
      </p:sp>
      <p:sp>
        <p:nvSpPr>
          <p:cNvPr id="237583" name="Text Box 15"/>
          <p:cNvSpPr txBox="1">
            <a:spLocks noChangeArrowheads="1"/>
          </p:cNvSpPr>
          <p:nvPr/>
        </p:nvSpPr>
        <p:spPr bwMode="auto">
          <a:xfrm>
            <a:off x="152400" y="5257800"/>
            <a:ext cx="4648200" cy="954088"/>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en-US" altLang="en-US" sz="2800" b="1" dirty="0">
                <a:solidFill>
                  <a:srgbClr val="008000"/>
                </a:solidFill>
                <a:effectLst>
                  <a:outerShdw blurRad="38100" dist="38100" dir="2700000" algn="tl">
                    <a:srgbClr val="000000"/>
                  </a:outerShdw>
                </a:effectLst>
                <a:latin typeface="Arial" pitchFamily="34" charset="0"/>
                <a:cs typeface="Arial" pitchFamily="34" charset="0"/>
              </a:rPr>
              <a:t>Thus, there should be no monetary rule policy.</a:t>
            </a:r>
          </a:p>
        </p:txBody>
      </p:sp>
      <p:sp>
        <p:nvSpPr>
          <p:cNvPr id="237584" name="Text Box 16"/>
          <p:cNvSpPr txBox="1">
            <a:spLocks noChangeArrowheads="1"/>
          </p:cNvSpPr>
          <p:nvPr/>
        </p:nvSpPr>
        <p:spPr bwMode="auto">
          <a:xfrm>
            <a:off x="5257800" y="3810000"/>
            <a:ext cx="3886200" cy="830263"/>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en-US" altLang="en-US" sz="2400" b="1" dirty="0">
                <a:solidFill>
                  <a:srgbClr val="FF0000"/>
                </a:solidFill>
                <a:effectLst>
                  <a:outerShdw blurRad="38100" dist="38100" dir="2700000" algn="tl">
                    <a:srgbClr val="000000"/>
                  </a:outerShdw>
                </a:effectLst>
                <a:latin typeface="Arial" pitchFamily="34" charset="0"/>
                <a:cs typeface="Arial" pitchFamily="34" charset="0"/>
              </a:rPr>
              <a:t>Velocity is not constant </a:t>
            </a:r>
            <a:r>
              <a:rPr lang="en-US" altLang="en-US" sz="2000" b="1" dirty="0">
                <a:solidFill>
                  <a:srgbClr val="FF0000"/>
                </a:solidFill>
                <a:effectLst>
                  <a:outerShdw blurRad="38100" dist="38100" dir="2700000" algn="tl">
                    <a:srgbClr val="000000"/>
                  </a:outerShdw>
                </a:effectLst>
                <a:latin typeface="Arial" pitchFamily="34" charset="0"/>
                <a:cs typeface="Arial" pitchFamily="34" charset="0"/>
              </a:rPr>
              <a:t>but </a:t>
            </a:r>
            <a:r>
              <a:rPr lang="en-US" altLang="en-US" sz="2400" b="1" dirty="0">
                <a:solidFill>
                  <a:srgbClr val="FF0000"/>
                </a:solidFill>
                <a:effectLst>
                  <a:outerShdw blurRad="38100" dist="38100" dir="2700000" algn="tl">
                    <a:srgbClr val="000000"/>
                  </a:outerShdw>
                </a:effectLst>
                <a:latin typeface="Arial" pitchFamily="34" charset="0"/>
                <a:cs typeface="Arial" pitchFamily="34" charset="0"/>
              </a:rPr>
              <a:t>stable </a:t>
            </a:r>
            <a:r>
              <a:rPr lang="en-US" altLang="en-US" sz="2000" b="1" dirty="0">
                <a:solidFill>
                  <a:srgbClr val="FF0000"/>
                </a:solidFill>
                <a:effectLst>
                  <a:outerShdw blurRad="38100" dist="38100" dir="2700000" algn="tl">
                    <a:srgbClr val="000000"/>
                  </a:outerShdw>
                </a:effectLst>
                <a:latin typeface="Arial" pitchFamily="34" charset="0"/>
                <a:cs typeface="Arial" pitchFamily="34" charset="0"/>
              </a:rPr>
              <a:t>and </a:t>
            </a:r>
            <a:r>
              <a:rPr lang="en-US" altLang="en-US" sz="2400" b="1" dirty="0">
                <a:solidFill>
                  <a:srgbClr val="FF0000"/>
                </a:solidFill>
                <a:effectLst>
                  <a:outerShdw blurRad="38100" dist="38100" dir="2700000" algn="tl">
                    <a:srgbClr val="000000"/>
                  </a:outerShdw>
                </a:effectLst>
                <a:latin typeface="Arial" pitchFamily="34" charset="0"/>
                <a:cs typeface="Arial" pitchFamily="34" charset="0"/>
              </a:rPr>
              <a:t>predictable.</a:t>
            </a:r>
          </a:p>
        </p:txBody>
      </p:sp>
      <p:sp>
        <p:nvSpPr>
          <p:cNvPr id="237585" name="Text Box 17"/>
          <p:cNvSpPr txBox="1">
            <a:spLocks noChangeArrowheads="1"/>
          </p:cNvSpPr>
          <p:nvPr/>
        </p:nvSpPr>
        <p:spPr bwMode="auto">
          <a:xfrm>
            <a:off x="5260975" y="4800600"/>
            <a:ext cx="3794125" cy="830263"/>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en-US" altLang="en-US" sz="2400" b="1" dirty="0">
                <a:solidFill>
                  <a:srgbClr val="FF0000"/>
                </a:solidFill>
                <a:effectLst>
                  <a:outerShdw blurRad="38100" dist="38100" dir="2700000" algn="tl">
                    <a:srgbClr val="000000"/>
                  </a:outerShdw>
                </a:effectLst>
                <a:latin typeface="Arial" pitchFamily="34" charset="0"/>
                <a:cs typeface="Arial" pitchFamily="34" charset="0"/>
              </a:rPr>
              <a:t>The Fed cannot predict short-run variations in V.</a:t>
            </a:r>
          </a:p>
        </p:txBody>
      </p:sp>
      <p:sp>
        <p:nvSpPr>
          <p:cNvPr id="33801" name="Rectangle 36"/>
          <p:cNvSpPr>
            <a:spLocks noChangeArrowheads="1"/>
          </p:cNvSpPr>
          <p:nvPr/>
        </p:nvSpPr>
        <p:spPr bwMode="auto">
          <a:xfrm>
            <a:off x="373063" y="142875"/>
            <a:ext cx="2922587" cy="547688"/>
          </a:xfrm>
          <a:prstGeom prst="rect">
            <a:avLst/>
          </a:prstGeom>
          <a:noFill/>
          <a:ln w="57150" cmpd="thickThin">
            <a:noFill/>
            <a:miter lim="800000"/>
            <a:headEnd/>
            <a:tailEnd/>
          </a:ln>
        </p:spPr>
        <p:txBody>
          <a:bodyPr wrap="none" anchor="ctr"/>
          <a:lstStyle/>
          <a:p>
            <a:pPr algn="ctr"/>
            <a:r>
              <a:rPr lang="en-US" sz="3200" b="1">
                <a:solidFill>
                  <a:srgbClr val="009900"/>
                </a:solidFill>
                <a:latin typeface="Rockwell Extra Bold" pitchFamily="18" charset="0"/>
              </a:rPr>
              <a:t>Fiscal Policy</a:t>
            </a:r>
          </a:p>
        </p:txBody>
      </p:sp>
      <p:sp>
        <p:nvSpPr>
          <p:cNvPr id="237621" name="Rectangle 53"/>
          <p:cNvSpPr>
            <a:spLocks noChangeArrowheads="1"/>
          </p:cNvSpPr>
          <p:nvPr/>
        </p:nvSpPr>
        <p:spPr bwMode="auto">
          <a:xfrm>
            <a:off x="5321300" y="176213"/>
            <a:ext cx="3513138" cy="617537"/>
          </a:xfrm>
          <a:prstGeom prst="rect">
            <a:avLst/>
          </a:prstGeom>
          <a:noFill/>
          <a:ln w="57150" cmpd="thickThin">
            <a:noFill/>
            <a:miter lim="800000"/>
            <a:headEnd/>
            <a:tailEnd/>
          </a:ln>
          <a:effectLst/>
        </p:spPr>
        <p:txBody>
          <a:bodyPr wrap="none" anchor="ctr"/>
          <a:lstStyle/>
          <a:p>
            <a:pPr algn="ctr" fontAlgn="auto">
              <a:spcBef>
                <a:spcPts val="0"/>
              </a:spcBef>
              <a:spcAft>
                <a:spcPts val="0"/>
              </a:spcAft>
              <a:defRPr/>
            </a:pPr>
            <a:r>
              <a:rPr lang="en-US" sz="3200" b="1" dirty="0">
                <a:solidFill>
                  <a:srgbClr val="FF0000"/>
                </a:solidFill>
                <a:effectLst>
                  <a:outerShdw blurRad="38100" dist="38100" dir="2700000" algn="tl">
                    <a:srgbClr val="000000"/>
                  </a:outerShdw>
                </a:effectLst>
                <a:latin typeface="Rockwell Extra Bold" pitchFamily="18" charset="0"/>
                <a:cs typeface="+mn-cs"/>
              </a:rPr>
              <a:t>Monetary Rules</a:t>
            </a:r>
          </a:p>
        </p:txBody>
      </p:sp>
      <p:pic>
        <p:nvPicPr>
          <p:cNvPr id="20" name="Picture 110" descr="arrow left  red flash.gif"/>
          <p:cNvPicPr>
            <a:picLocks noChangeAspect="1"/>
          </p:cNvPicPr>
          <p:nvPr/>
        </p:nvPicPr>
        <p:blipFill>
          <a:blip r:embed="rId4"/>
          <a:srcRect/>
          <a:stretch>
            <a:fillRect/>
          </a:stretch>
        </p:blipFill>
        <p:spPr bwMode="auto">
          <a:xfrm rot="5400000">
            <a:off x="565150" y="4829175"/>
            <a:ext cx="498475" cy="200025"/>
          </a:xfrm>
          <a:prstGeom prst="rect">
            <a:avLst/>
          </a:prstGeom>
          <a:noFill/>
          <a:ln w="9525">
            <a:noFill/>
            <a:miter lim="800000"/>
            <a:headEnd/>
            <a:tailEnd/>
          </a:ln>
        </p:spPr>
      </p:pic>
      <p:pic>
        <p:nvPicPr>
          <p:cNvPr id="21" name="Picture 110" descr="arrow left  red flash.gif"/>
          <p:cNvPicPr>
            <a:picLocks noChangeAspect="1"/>
          </p:cNvPicPr>
          <p:nvPr/>
        </p:nvPicPr>
        <p:blipFill>
          <a:blip r:embed="rId4"/>
          <a:srcRect/>
          <a:stretch>
            <a:fillRect/>
          </a:stretch>
        </p:blipFill>
        <p:spPr bwMode="auto">
          <a:xfrm rot="5400000">
            <a:off x="1579563" y="4859338"/>
            <a:ext cx="498475" cy="200025"/>
          </a:xfrm>
          <a:prstGeom prst="rect">
            <a:avLst/>
          </a:prstGeom>
          <a:noFill/>
          <a:ln w="9525">
            <a:noFill/>
            <a:miter lim="800000"/>
            <a:headEnd/>
            <a:tailEnd/>
          </a:ln>
        </p:spPr>
      </p:pic>
      <p:pic>
        <p:nvPicPr>
          <p:cNvPr id="22" name="Picture 110" descr="arrow left  red flash.gif"/>
          <p:cNvPicPr>
            <a:picLocks noChangeAspect="1"/>
          </p:cNvPicPr>
          <p:nvPr/>
        </p:nvPicPr>
        <p:blipFill>
          <a:blip r:embed="rId4"/>
          <a:srcRect/>
          <a:stretch>
            <a:fillRect/>
          </a:stretch>
        </p:blipFill>
        <p:spPr bwMode="auto">
          <a:xfrm rot="5400000">
            <a:off x="3208338" y="4829175"/>
            <a:ext cx="498475" cy="200025"/>
          </a:xfrm>
          <a:prstGeom prst="rect">
            <a:avLst/>
          </a:prstGeom>
          <a:noFill/>
          <a:ln w="9525">
            <a:noFill/>
            <a:miter lim="800000"/>
            <a:headEnd/>
            <a:tailEnd/>
          </a:ln>
        </p:spPr>
      </p:pic>
      <p:pic>
        <p:nvPicPr>
          <p:cNvPr id="33806" name="Picture 16" descr="Keynes 51"/>
          <p:cNvPicPr>
            <a:picLocks noChangeArrowheads="1"/>
          </p:cNvPicPr>
          <p:nvPr/>
        </p:nvPicPr>
        <p:blipFill>
          <a:blip r:embed="rId5"/>
          <a:srcRect/>
          <a:stretch>
            <a:fillRect/>
          </a:stretch>
        </p:blipFill>
        <p:spPr bwMode="auto">
          <a:xfrm>
            <a:off x="682625" y="652463"/>
            <a:ext cx="2236788" cy="2706687"/>
          </a:xfrm>
          <a:prstGeom prst="rect">
            <a:avLst/>
          </a:prstGeom>
          <a:noFill/>
          <a:ln w="9525">
            <a:noFill/>
            <a:miter lim="800000"/>
            <a:headEnd/>
            <a:tailEnd/>
          </a:ln>
        </p:spPr>
      </p:pic>
      <p:sp>
        <p:nvSpPr>
          <p:cNvPr id="19" name="Rounded Rectangular Callout 18"/>
          <p:cNvSpPr/>
          <p:nvPr/>
        </p:nvSpPr>
        <p:spPr>
          <a:xfrm>
            <a:off x="2971800" y="685800"/>
            <a:ext cx="2057400" cy="1447800"/>
          </a:xfrm>
          <a:prstGeom prst="wedgeRoundRectCallout">
            <a:avLst>
              <a:gd name="adj1" fmla="val -70920"/>
              <a:gd name="adj2" fmla="val -4283"/>
              <a:gd name="adj3" fmla="val 16667"/>
            </a:avLst>
          </a:prstGeom>
          <a:solidFill>
            <a:srgbClr val="FFFFC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latin typeface="Arial" pitchFamily="34" charset="0"/>
                <a:cs typeface="Arial" pitchFamily="34" charset="0"/>
              </a:rPr>
              <a:t>“V” </a:t>
            </a:r>
            <a:r>
              <a:rPr lang="en-US" sz="1600" b="1" dirty="0">
                <a:solidFill>
                  <a:srgbClr val="008000"/>
                </a:solidFill>
                <a:effectLst>
                  <a:outerShdw blurRad="38100" dist="38100" dir="2700000" algn="tl">
                    <a:srgbClr val="000000">
                      <a:alpha val="43137"/>
                    </a:srgbClr>
                  </a:outerShdw>
                </a:effectLst>
                <a:latin typeface="Arial" pitchFamily="34" charset="0"/>
                <a:cs typeface="Arial" pitchFamily="34" charset="0"/>
              </a:rPr>
              <a:t>increases</a:t>
            </a:r>
            <a:r>
              <a:rPr lang="en-US" sz="1600" b="1" dirty="0">
                <a:solidFill>
                  <a:srgbClr val="000000"/>
                </a:solidFill>
                <a:latin typeface="Arial" pitchFamily="34" charset="0"/>
                <a:cs typeface="Arial" pitchFamily="34" charset="0"/>
              </a:rPr>
              <a:t> when there is </a:t>
            </a:r>
            <a:r>
              <a:rPr lang="en-US" sz="1600" b="1" dirty="0">
                <a:solidFill>
                  <a:srgbClr val="008000"/>
                </a:solidFill>
                <a:effectLst>
                  <a:outerShdw blurRad="38100" dist="38100" dir="2700000" algn="tl">
                    <a:srgbClr val="000000">
                      <a:alpha val="43137"/>
                    </a:srgbClr>
                  </a:outerShdw>
                </a:effectLst>
                <a:latin typeface="Arial" pitchFamily="34" charset="0"/>
                <a:cs typeface="Arial" pitchFamily="34" charset="0"/>
              </a:rPr>
              <a:t>inflation</a:t>
            </a:r>
            <a:r>
              <a:rPr lang="en-US" sz="1600" b="1" dirty="0">
                <a:solidFill>
                  <a:srgbClr val="000000"/>
                </a:solidFill>
                <a:latin typeface="Arial" pitchFamily="34" charset="0"/>
                <a:cs typeface="Arial" pitchFamily="34" charset="0"/>
              </a:rPr>
              <a:t> and </a:t>
            </a: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decreases</a:t>
            </a:r>
            <a:r>
              <a:rPr lang="en-US" sz="1600" b="1" dirty="0">
                <a:solidFill>
                  <a:srgbClr val="000000"/>
                </a:solidFill>
                <a:latin typeface="Arial" pitchFamily="34" charset="0"/>
                <a:cs typeface="Arial" pitchFamily="34" charset="0"/>
              </a:rPr>
              <a:t> when there is </a:t>
            </a: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recession</a:t>
            </a:r>
            <a:r>
              <a:rPr lang="en-US" sz="1600" b="1" dirty="0">
                <a:solidFill>
                  <a:srgbClr val="000000"/>
                </a:solidFill>
                <a:latin typeface="Arial" pitchFamily="34" charset="0"/>
                <a:cs typeface="Arial" pitchFamily="34" charset="0"/>
              </a:rPr>
              <a:t> or </a:t>
            </a: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wars</a:t>
            </a:r>
            <a:r>
              <a:rPr lang="en-US" sz="1600" b="1" dirty="0">
                <a:solidFill>
                  <a:srgbClr val="000000"/>
                </a:solidFill>
                <a:latin typeface="Arial" pitchFamily="34" charset="0"/>
                <a:cs typeface="Arial" pitchFamily="34" charset="0"/>
              </a:rPr>
              <a:t> going on.</a:t>
            </a:r>
          </a:p>
        </p:txBody>
      </p:sp>
      <p:pic>
        <p:nvPicPr>
          <p:cNvPr id="31765" name="Picture 21" descr="http://z.hubpages.com/u/6776_f260.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583238" y="1066800"/>
            <a:ext cx="1655762" cy="2286000"/>
          </a:xfrm>
          <a:prstGeom prst="rect">
            <a:avLst/>
          </a:prstGeom>
          <a:noFill/>
          <a:ln w="9525">
            <a:noFill/>
            <a:miter lim="800000"/>
            <a:headEnd/>
            <a:tailEnd/>
          </a:ln>
        </p:spPr>
      </p:pic>
      <p:sp>
        <p:nvSpPr>
          <p:cNvPr id="18" name="Rounded Rectangular Callout 17"/>
          <p:cNvSpPr/>
          <p:nvPr/>
        </p:nvSpPr>
        <p:spPr>
          <a:xfrm>
            <a:off x="6781800" y="838200"/>
            <a:ext cx="2286000" cy="1143000"/>
          </a:xfrm>
          <a:prstGeom prst="wedgeRoundRectCallout">
            <a:avLst>
              <a:gd name="adj1" fmla="val -62920"/>
              <a:gd name="adj2" fmla="val -5674"/>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srgbClr val="000000"/>
                </a:solidFill>
                <a:latin typeface="Arial" pitchFamily="34" charset="0"/>
                <a:cs typeface="Arial" pitchFamily="34" charset="0"/>
              </a:rPr>
              <a:t>No, no, “V” is </a:t>
            </a: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stable</a:t>
            </a:r>
            <a:r>
              <a:rPr lang="en-US" sz="1600" b="1" dirty="0">
                <a:solidFill>
                  <a:srgbClr val="000000"/>
                </a:solidFill>
                <a:latin typeface="Arial" pitchFamily="34" charset="0"/>
                <a:cs typeface="Arial" pitchFamily="34" charset="0"/>
              </a:rPr>
              <a:t> and only increases over a long periods of time.</a:t>
            </a:r>
          </a:p>
        </p:txBody>
      </p:sp>
      <p:pic>
        <p:nvPicPr>
          <p:cNvPr id="23" name="No, 2368.wav">
            <a:hlinkClick r:id="" action="ppaction://media"/>
          </p:cNvPr>
          <p:cNvPicPr>
            <a:picLocks noRot="1" noChangeAspect="1"/>
          </p:cNvPicPr>
          <p:nvPr>
            <a:wavAudioFile r:embed="rId1" name="No,  no 2 times.wav"/>
          </p:nvPr>
        </p:nvPicPr>
        <p:blipFill>
          <a:blip r:embed="rId7"/>
          <a:srcRect/>
          <a:stretch>
            <a:fillRect/>
          </a:stretch>
        </p:blipFill>
        <p:spPr bwMode="auto">
          <a:xfrm>
            <a:off x="0" y="2438400"/>
            <a:ext cx="304800" cy="304800"/>
          </a:xfrm>
          <a:prstGeom prst="rect">
            <a:avLst/>
          </a:prstGeom>
          <a:noFill/>
          <a:ln w="9525">
            <a:noFill/>
            <a:miter lim="800000"/>
            <a:headEnd/>
            <a:tailEnd/>
          </a:ln>
        </p:spPr>
      </p:pic>
      <p:sp>
        <p:nvSpPr>
          <p:cNvPr id="24" name="Text Box 15"/>
          <p:cNvSpPr txBox="1">
            <a:spLocks noChangeArrowheads="1"/>
          </p:cNvSpPr>
          <p:nvPr/>
        </p:nvSpPr>
        <p:spPr bwMode="auto">
          <a:xfrm>
            <a:off x="152400" y="6248400"/>
            <a:ext cx="4648200" cy="52387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en-US" altLang="en-US" sz="2800" b="1" dirty="0">
                <a:solidFill>
                  <a:srgbClr val="008000"/>
                </a:solidFill>
                <a:effectLst>
                  <a:outerShdw blurRad="38100" dist="38100" dir="2700000" algn="tl">
                    <a:srgbClr val="000000"/>
                  </a:outerShdw>
                </a:effectLst>
                <a:latin typeface="Arial" pitchFamily="34" charset="0"/>
                <a:cs typeface="Arial" pitchFamily="34" charset="0"/>
              </a:rPr>
              <a:t>MS needs to be adjusted.</a:t>
            </a:r>
          </a:p>
        </p:txBody>
      </p:sp>
      <p:sp>
        <p:nvSpPr>
          <p:cNvPr id="25" name="Text Box 17"/>
          <p:cNvSpPr txBox="1">
            <a:spLocks noChangeArrowheads="1"/>
          </p:cNvSpPr>
          <p:nvPr/>
        </p:nvSpPr>
        <p:spPr bwMode="auto">
          <a:xfrm>
            <a:off x="5349875" y="5799138"/>
            <a:ext cx="3794125" cy="830262"/>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en-US" altLang="en-US" sz="2400" b="1" dirty="0">
                <a:solidFill>
                  <a:srgbClr val="FF0000"/>
                </a:solidFill>
                <a:effectLst>
                  <a:outerShdw blurRad="38100" dist="38100" dir="2700000" algn="tl">
                    <a:srgbClr val="000000"/>
                  </a:outerShdw>
                </a:effectLst>
                <a:latin typeface="Arial" pitchFamily="34" charset="0"/>
                <a:cs typeface="Arial" pitchFamily="34" charset="0"/>
              </a:rPr>
              <a:t>Adjustments to MS will </a:t>
            </a:r>
            <a:r>
              <a:rPr lang="en-US" altLang="en-US" sz="2000" b="1" dirty="0">
                <a:solidFill>
                  <a:srgbClr val="FF0000"/>
                </a:solidFill>
                <a:effectLst>
                  <a:outerShdw blurRad="38100" dist="38100" dir="2700000" algn="tl">
                    <a:srgbClr val="000000"/>
                  </a:outerShdw>
                </a:effectLst>
                <a:latin typeface="Arial" pitchFamily="34" charset="0"/>
                <a:cs typeface="Arial" pitchFamily="34" charset="0"/>
              </a:rPr>
              <a:t>be </a:t>
            </a:r>
            <a:r>
              <a:rPr lang="en-US" altLang="en-US" sz="2400" b="1" dirty="0">
                <a:solidFill>
                  <a:srgbClr val="FF0000"/>
                </a:solidFill>
                <a:effectLst>
                  <a:outerShdw blurRad="38100" dist="38100" dir="2700000" algn="tl">
                    <a:srgbClr val="000000"/>
                  </a:outerShdw>
                </a:effectLst>
                <a:latin typeface="Arial" pitchFamily="34" charset="0"/>
                <a:cs typeface="Arial" pitchFamily="34" charset="0"/>
              </a:rPr>
              <a:t>wrong </a:t>
            </a:r>
            <a:r>
              <a:rPr lang="en-US" altLang="en-US" sz="2000" b="1" dirty="0">
                <a:solidFill>
                  <a:srgbClr val="FF0000"/>
                </a:solidFill>
                <a:effectLst>
                  <a:outerShdw blurRad="38100" dist="38100" dir="2700000" algn="tl">
                    <a:srgbClr val="000000"/>
                  </a:outerShdw>
                </a:effectLst>
                <a:latin typeface="Arial" pitchFamily="34" charset="0"/>
                <a:cs typeface="Arial" pitchFamily="34" charset="0"/>
              </a:rPr>
              <a:t>&amp; </a:t>
            </a:r>
            <a:r>
              <a:rPr lang="en-US" altLang="en-US" sz="2400" b="1" dirty="0">
                <a:solidFill>
                  <a:srgbClr val="FF0000"/>
                </a:solidFill>
                <a:effectLst>
                  <a:outerShdw blurRad="38100" dist="38100" dir="2700000" algn="tl">
                    <a:srgbClr val="000000"/>
                  </a:outerShdw>
                </a:effectLst>
                <a:latin typeface="Arial" pitchFamily="34" charset="0"/>
                <a:cs typeface="Arial" pitchFamily="34" charset="0"/>
              </a:rPr>
              <a:t>destabilizing.</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3757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37580">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37580">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37571">
                                            <p:txEl>
                                              <p:pRg st="0" end="0"/>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3758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37579">
                                            <p:txEl>
                                              <p:pRg st="0" end="0"/>
                                            </p:txEl>
                                          </p:spTgt>
                                        </p:tgtEl>
                                        <p:attrNameLst>
                                          <p:attrName>style.visibility</p:attrName>
                                        </p:attrNameLst>
                                      </p:cBhvr>
                                      <p:to>
                                        <p:strVal val="visible"/>
                                      </p:to>
                                    </p:set>
                                  </p:childTnLst>
                                </p:cTn>
                              </p:par>
                            </p:childTnLst>
                          </p:cTn>
                        </p:par>
                        <p:par>
                          <p:cTn id="51" fill="hold" nodeType="afterGroup">
                            <p:stCondLst>
                              <p:cond delay="500"/>
                            </p:stCondLst>
                            <p:childTnLst>
                              <p:par>
                                <p:cTn id="52" presetID="9" presetClass="entr" presetSubtype="0" fill="hold" grpId="0" nodeType="afterEffect">
                                  <p:stCondLst>
                                    <p:cond delay="0"/>
                                  </p:stCondLst>
                                  <p:childTnLst>
                                    <p:set>
                                      <p:cBhvr>
                                        <p:cTn id="53" dur="1" fill="hold">
                                          <p:stCondLst>
                                            <p:cond delay="0"/>
                                          </p:stCondLst>
                                        </p:cTn>
                                        <p:tgtEl>
                                          <p:spTgt spid="237621"/>
                                        </p:tgtEl>
                                        <p:attrNameLst>
                                          <p:attrName>style.visibility</p:attrName>
                                        </p:attrNameLst>
                                      </p:cBhvr>
                                      <p:to>
                                        <p:strVal val="visible"/>
                                      </p:to>
                                    </p:set>
                                    <p:animEffect transition="in" filter="dissolve">
                                      <p:cBhvr>
                                        <p:cTn id="54" dur="500"/>
                                        <p:tgtEl>
                                          <p:spTgt spid="237621"/>
                                        </p:tgtEl>
                                      </p:cBhvr>
                                    </p:animEffect>
                                  </p:childTnLst>
                                </p:cTn>
                              </p:par>
                            </p:childTnLst>
                          </p:cTn>
                        </p:par>
                        <p:par>
                          <p:cTn id="55" fill="hold" nodeType="afterGroup">
                            <p:stCondLst>
                              <p:cond delay="1000"/>
                            </p:stCondLst>
                            <p:childTnLst>
                              <p:par>
                                <p:cTn id="56" presetID="9" presetClass="entr" presetSubtype="0" fill="hold" nodeType="afterEffect">
                                  <p:stCondLst>
                                    <p:cond delay="0"/>
                                  </p:stCondLst>
                                  <p:childTnLst>
                                    <p:set>
                                      <p:cBhvr>
                                        <p:cTn id="57" dur="1" fill="hold">
                                          <p:stCondLst>
                                            <p:cond delay="0"/>
                                          </p:stCondLst>
                                        </p:cTn>
                                        <p:tgtEl>
                                          <p:spTgt spid="31765"/>
                                        </p:tgtEl>
                                        <p:attrNameLst>
                                          <p:attrName>style.visibility</p:attrName>
                                        </p:attrNameLst>
                                      </p:cBhvr>
                                      <p:to>
                                        <p:strVal val="visible"/>
                                      </p:to>
                                    </p:set>
                                    <p:animEffect transition="in" filter="dissolve">
                                      <p:cBhvr>
                                        <p:cTn id="58" dur="500"/>
                                        <p:tgtEl>
                                          <p:spTgt spid="31765"/>
                                        </p:tgtEl>
                                      </p:cBhvr>
                                    </p:animEffect>
                                  </p:childTnLst>
                                </p:cTn>
                              </p:par>
                            </p:childTnLst>
                          </p:cTn>
                        </p:par>
                        <p:par>
                          <p:cTn id="59" fill="hold" nodeType="afterGroup">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1" presetClass="mediacall" presetSubtype="0" fill="hold" nodeType="withEffect">
                                  <p:stCondLst>
                                    <p:cond delay="0"/>
                                  </p:stCondLst>
                                  <p:childTnLst>
                                    <p:cmd type="call" cmd="playFrom(0.0)">
                                      <p:cBhvr>
                                        <p:cTn id="64" dur="517" fill="hold"/>
                                        <p:tgtEl>
                                          <p:spTgt spid="23"/>
                                        </p:tgtEl>
                                      </p:cBhvr>
                                    </p:cmd>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237584">
                                            <p:txEl>
                                              <p:pRg st="0" end="0"/>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37585"/>
                                        </p:tgtEl>
                                        <p:attrNameLst>
                                          <p:attrName>style.visibility</p:attrName>
                                        </p:attrNameLst>
                                      </p:cBhvr>
                                      <p:to>
                                        <p:strVal val="visible"/>
                                      </p:to>
                                    </p:set>
                                    <p:animEffect transition="in" filter="dissolve">
                                      <p:cBhvr>
                                        <p:cTn id="73" dur="500"/>
                                        <p:tgtEl>
                                          <p:spTgt spid="23758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dissolve">
                                      <p:cBhvr>
                                        <p:cTn id="7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9"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bldLst>
      <p:bldP spid="237571" grpId="0" build="p" autoUpdateAnimBg="0"/>
      <p:bldP spid="237578" grpId="0" build="p" autoUpdateAnimBg="0"/>
      <p:bldP spid="237579" grpId="0" build="p" autoUpdateAnimBg="0"/>
      <p:bldP spid="237580" grpId="0" build="p" autoUpdateAnimBg="0"/>
      <p:bldP spid="237583" grpId="0" autoUpdateAnimBg="0"/>
      <p:bldP spid="237584" grpId="0" build="p" autoUpdateAnimBg="0"/>
      <p:bldP spid="237585" grpId="0" autoUpdateAnimBg="0"/>
      <p:bldP spid="237621" grpId="0" autoUpdateAnimBg="0"/>
      <p:bldP spid="19" grpId="0" animBg="1" autoUpdateAnimBg="0"/>
      <p:bldP spid="18" grpId="0" animBg="1" autoUpdateAnimBg="0"/>
      <p:bldP spid="24" grpId="0" autoUpdateAnimBg="0"/>
      <p:bldP spid="2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170" name="Picture 43" descr="0112_feature-notion-lucas"/>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606800" y="1916113"/>
            <a:ext cx="1295400" cy="1973262"/>
          </a:xfrm>
          <a:prstGeom prst="rect">
            <a:avLst/>
          </a:prstGeom>
          <a:noFill/>
          <a:ln w="9525">
            <a:noFill/>
            <a:miter lim="800000"/>
            <a:headEnd/>
            <a:tailEnd/>
          </a:ln>
        </p:spPr>
      </p:pic>
      <p:sp>
        <p:nvSpPr>
          <p:cNvPr id="7171" name="TextBox 6"/>
          <p:cNvSpPr txBox="1">
            <a:spLocks noChangeArrowheads="1"/>
          </p:cNvSpPr>
          <p:nvPr/>
        </p:nvSpPr>
        <p:spPr bwMode="auto">
          <a:xfrm>
            <a:off x="2917825" y="3816350"/>
            <a:ext cx="2655888" cy="738188"/>
          </a:xfrm>
          <a:prstGeom prst="rect">
            <a:avLst/>
          </a:prstGeom>
          <a:noFill/>
          <a:ln w="9525">
            <a:noFill/>
            <a:miter lim="800000"/>
            <a:headEnd/>
            <a:tailEnd/>
          </a:ln>
        </p:spPr>
        <p:txBody>
          <a:bodyPr>
            <a:spAutoFit/>
          </a:bodyPr>
          <a:lstStyle/>
          <a:p>
            <a:pPr algn="ctr"/>
            <a:r>
              <a:rPr lang="en-US" b="1"/>
              <a:t>Robert Lucas</a:t>
            </a:r>
          </a:p>
          <a:p>
            <a:pPr algn="ctr"/>
            <a:r>
              <a:rPr lang="en-US" b="1"/>
              <a:t>University Of Chicago</a:t>
            </a:r>
          </a:p>
        </p:txBody>
      </p:sp>
      <p:sp>
        <p:nvSpPr>
          <p:cNvPr id="7" name="TextBox 6"/>
          <p:cNvSpPr txBox="1">
            <a:spLocks noChangeArrowheads="1"/>
          </p:cNvSpPr>
          <p:nvPr/>
        </p:nvSpPr>
        <p:spPr bwMode="auto">
          <a:xfrm>
            <a:off x="166688" y="301625"/>
            <a:ext cx="8842375" cy="585788"/>
          </a:xfrm>
          <a:prstGeom prst="rect">
            <a:avLst/>
          </a:prstGeom>
          <a:noFill/>
          <a:ln w="9525">
            <a:noFill/>
            <a:miter lim="800000"/>
            <a:headEnd/>
            <a:tailEnd/>
          </a:ln>
        </p:spPr>
        <p:txBody>
          <a:bodyPr>
            <a:spAutoFit/>
          </a:bodyPr>
          <a:lstStyle/>
          <a:p>
            <a:r>
              <a:rPr lang="en-US" sz="3200" b="1"/>
              <a:t>L</a:t>
            </a:r>
            <a:r>
              <a:rPr lang="en-US" sz="2800" b="1"/>
              <a:t>et’s </a:t>
            </a:r>
            <a:r>
              <a:rPr lang="en-US" sz="3200" b="1"/>
              <a:t>S</a:t>
            </a:r>
            <a:r>
              <a:rPr lang="en-US" sz="2800" b="1"/>
              <a:t>tart Off </a:t>
            </a:r>
            <a:r>
              <a:rPr lang="en-US" sz="3200" b="1"/>
              <a:t>W</a:t>
            </a:r>
            <a:r>
              <a:rPr lang="en-US" sz="2800" b="1"/>
              <a:t>ith </a:t>
            </a:r>
            <a:r>
              <a:rPr lang="en-US" sz="3200" b="1"/>
              <a:t>T</a:t>
            </a:r>
            <a:r>
              <a:rPr lang="en-US" sz="2800" b="1"/>
              <a:t>he </a:t>
            </a:r>
            <a:r>
              <a:rPr lang="en-US" sz="3200" b="1"/>
              <a:t>One S</a:t>
            </a:r>
            <a:r>
              <a:rPr lang="en-US" sz="2800" b="1"/>
              <a:t>chool Of </a:t>
            </a:r>
            <a:r>
              <a:rPr lang="en-US" sz="3200" b="1"/>
              <a:t>E</a:t>
            </a:r>
            <a:r>
              <a:rPr lang="en-US" sz="2800" b="1"/>
              <a:t>conomic</a:t>
            </a:r>
          </a:p>
        </p:txBody>
      </p:sp>
      <p:sp>
        <p:nvSpPr>
          <p:cNvPr id="8" name="TextBox 7"/>
          <p:cNvSpPr txBox="1">
            <a:spLocks noChangeArrowheads="1"/>
          </p:cNvSpPr>
          <p:nvPr/>
        </p:nvSpPr>
        <p:spPr bwMode="auto">
          <a:xfrm>
            <a:off x="136525" y="1082675"/>
            <a:ext cx="8842375" cy="646113"/>
          </a:xfrm>
          <a:prstGeom prst="rect">
            <a:avLst/>
          </a:prstGeom>
          <a:noFill/>
          <a:ln w="9525">
            <a:noFill/>
            <a:miter lim="800000"/>
            <a:headEnd/>
            <a:tailEnd/>
          </a:ln>
        </p:spPr>
        <p:txBody>
          <a:bodyPr>
            <a:spAutoFit/>
          </a:bodyPr>
          <a:lstStyle/>
          <a:p>
            <a:r>
              <a:rPr lang="en-US" sz="3600" b="1"/>
              <a:t>Thought That You Are Not Familiar With</a:t>
            </a:r>
          </a:p>
        </p:txBody>
      </p:sp>
      <p:sp>
        <p:nvSpPr>
          <p:cNvPr id="9" name="TextBox 8"/>
          <p:cNvSpPr txBox="1">
            <a:spLocks noChangeArrowheads="1"/>
          </p:cNvSpPr>
          <p:nvPr/>
        </p:nvSpPr>
        <p:spPr bwMode="auto">
          <a:xfrm>
            <a:off x="400050" y="4503738"/>
            <a:ext cx="8218488" cy="708025"/>
          </a:xfrm>
          <a:prstGeom prst="rect">
            <a:avLst/>
          </a:prstGeom>
          <a:noFill/>
          <a:ln w="9525">
            <a:noFill/>
            <a:miter lim="800000"/>
            <a:headEnd/>
            <a:tailEnd/>
          </a:ln>
        </p:spPr>
        <p:txBody>
          <a:bodyPr>
            <a:spAutoFit/>
          </a:bodyPr>
          <a:lstStyle/>
          <a:p>
            <a:r>
              <a:rPr lang="en-US" sz="4000" b="1"/>
              <a:t>“Rational Expectations” [RATEX]</a:t>
            </a:r>
          </a:p>
        </p:txBody>
      </p:sp>
      <p:pic>
        <p:nvPicPr>
          <p:cNvPr id="10" name="happ1588.wav">
            <a:hlinkClick r:id="" action="ppaction://media"/>
          </p:cNvPr>
          <p:cNvPicPr>
            <a:picLocks noRot="1" noChangeAspect="1" noChangeArrowheads="1"/>
          </p:cNvPicPr>
          <p:nvPr>
            <a:wavAudioFile r:embed="rId1" name="happen i know what is going to happen.wav"/>
          </p:nvPr>
        </p:nvPicPr>
        <p:blipFill>
          <a:blip r:embed="rId6"/>
          <a:srcRect/>
          <a:stretch>
            <a:fillRect/>
          </a:stretch>
        </p:blipFill>
        <p:spPr bwMode="auto">
          <a:xfrm>
            <a:off x="8839200" y="6553200"/>
            <a:ext cx="304800" cy="304800"/>
          </a:xfrm>
          <a:prstGeom prst="rect">
            <a:avLst/>
          </a:prstGeom>
          <a:noFill/>
          <a:ln w="9525">
            <a:noFill/>
            <a:miter lim="800000"/>
            <a:headEnd/>
            <a:tailEnd/>
          </a:ln>
        </p:spPr>
      </p:pic>
      <p:sp>
        <p:nvSpPr>
          <p:cNvPr id="12" name="TextBox 11"/>
          <p:cNvSpPr txBox="1"/>
          <p:nvPr/>
        </p:nvSpPr>
        <p:spPr>
          <a:xfrm>
            <a:off x="309563" y="5227638"/>
            <a:ext cx="8636000" cy="1231900"/>
          </a:xfrm>
          <a:prstGeom prst="rect">
            <a:avLst/>
          </a:prstGeom>
          <a:noFill/>
        </p:spPr>
        <p:txBody>
          <a:bodyPr>
            <a:spAutoFit/>
          </a:bodyPr>
          <a:lstStyle/>
          <a:p>
            <a:pPr fontAlgn="auto">
              <a:spcBef>
                <a:spcPts val="0"/>
              </a:spcBef>
              <a:spcAft>
                <a:spcPts val="0"/>
              </a:spcAft>
              <a:defRPr/>
            </a:pPr>
            <a:r>
              <a:rPr lang="en-US" b="1" dirty="0">
                <a:latin typeface="Arial" pitchFamily="34" charset="0"/>
                <a:cs typeface="Arial" pitchFamily="34" charset="0"/>
              </a:rPr>
              <a:t>“We know what the “G” is going to do </a:t>
            </a:r>
            <a:r>
              <a:rPr lang="en-US" sz="2800" b="1" dirty="0">
                <a:solidFill>
                  <a:srgbClr val="009900"/>
                </a:solidFill>
                <a:effectLst>
                  <a:outerShdw blurRad="38100" dist="38100" dir="2700000" algn="tl">
                    <a:srgbClr val="000000">
                      <a:alpha val="43137"/>
                    </a:srgbClr>
                  </a:outerShdw>
                </a:effectLst>
                <a:latin typeface="Arial" pitchFamily="34" charset="0"/>
                <a:cs typeface="Arial" pitchFamily="34" charset="0"/>
              </a:rPr>
              <a:t>[expectations] </a:t>
            </a:r>
            <a:r>
              <a:rPr lang="en-US" b="1" dirty="0">
                <a:latin typeface="Arial" pitchFamily="34" charset="0"/>
                <a:cs typeface="Arial" pitchFamily="34" charset="0"/>
              </a:rPr>
              <a:t>based on what they have done in the past, and will take </a:t>
            </a:r>
            <a:r>
              <a:rPr lang="en-US" sz="2800" b="1" dirty="0">
                <a:solidFill>
                  <a:srgbClr val="009900"/>
                </a:solidFill>
                <a:effectLst>
                  <a:outerShdw blurRad="38100" dist="38100" dir="2700000" algn="tl">
                    <a:srgbClr val="000000">
                      <a:alpha val="43137"/>
                    </a:srgbClr>
                  </a:outerShdw>
                </a:effectLst>
                <a:latin typeface="Arial" pitchFamily="34" charset="0"/>
                <a:cs typeface="Arial" pitchFamily="34" charset="0"/>
              </a:rPr>
              <a:t>[rational] </a:t>
            </a:r>
            <a:r>
              <a:rPr lang="en-US" b="1" dirty="0">
                <a:latin typeface="Arial" pitchFamily="34" charset="0"/>
                <a:cs typeface="Arial" pitchFamily="34" charset="0"/>
              </a:rPr>
              <a:t>actions to offset their fiscal/monetary policies.”</a:t>
            </a:r>
          </a:p>
        </p:txBody>
      </p:sp>
      <p:pic>
        <p:nvPicPr>
          <p:cNvPr id="2" name="I ha1588.wav">
            <a:hlinkClick r:id="" action="ppaction://media"/>
          </p:cNvPr>
          <p:cNvPicPr>
            <a:picLocks noRot="1" noChangeAspect="1"/>
          </p:cNvPicPr>
          <p:nvPr>
            <a:wavAudioFile r:embed="rId2" name="I have forseen it.wav"/>
          </p:nvPr>
        </p:nvPicPr>
        <p:blipFill>
          <a:blip r:embed="rId7"/>
          <a:srcRect/>
          <a:stretch>
            <a:fillRect/>
          </a:stretch>
        </p:blipFill>
        <p:spPr bwMode="auto">
          <a:xfrm>
            <a:off x="9144000" y="3206750"/>
            <a:ext cx="609600" cy="609600"/>
          </a:xfrm>
          <a:prstGeom prst="rect">
            <a:avLst/>
          </a:prstGeom>
          <a:noFill/>
          <a:ln w="9525">
            <a:noFill/>
            <a:miter lim="800000"/>
            <a:headEnd/>
            <a:tailEnd/>
          </a:ln>
        </p:spPr>
      </p:pic>
      <p:sp>
        <p:nvSpPr>
          <p:cNvPr id="11" name="TextBox 10"/>
          <p:cNvSpPr txBox="1">
            <a:spLocks noChangeArrowheads="1"/>
          </p:cNvSpPr>
          <p:nvPr/>
        </p:nvSpPr>
        <p:spPr bwMode="auto">
          <a:xfrm>
            <a:off x="228600" y="112713"/>
            <a:ext cx="8636000" cy="2032000"/>
          </a:xfrm>
          <a:prstGeom prst="rect">
            <a:avLst/>
          </a:prstGeom>
          <a:blipFill dpi="0" rotWithShape="1">
            <a:blip r:embed="rId8"/>
            <a:srcRect/>
            <a:tile tx="0" ty="0" sx="100000" sy="100000" flip="none" algn="tl"/>
          </a:blipFill>
          <a:ln w="28575" cmpd="thickThin">
            <a:solidFill>
              <a:schemeClr val="accent1"/>
            </a:solidFill>
            <a:miter lim="800000"/>
            <a:headEnd/>
            <a:tailEnd/>
          </a:ln>
        </p:spPr>
        <p:txBody>
          <a:bodyPr>
            <a:spAutoFit/>
          </a:bodyPr>
          <a:lstStyle/>
          <a:p>
            <a:r>
              <a:rPr lang="en-US" b="1"/>
              <a:t>In making estimates of future inflation, they will not just look at past rates of inflation; they will also take into account available info about monetary and fiscal policy. Suppose prices didn’t rise last year but that the monetary and fiscal policies announced by policy makers made it clear to economic analysts that there would be substantial inflation over the next few years. According to RATEX, long-term wage contracts will be adjusted today to reflect this future inflation, even though prices didn’t rise in the past.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20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2000"/>
                                        <p:tgtEl>
                                          <p:spTgt spid="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1100" fill="hold"/>
                                        <p:tgtEl>
                                          <p:spTgt spid="10"/>
                                        </p:tgtEl>
                                      </p:cBhvr>
                                    </p:cmd>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mediacall" presetSubtype="0" fill="hold" nodeType="clickEffect">
                                  <p:stCondLst>
                                    <p:cond delay="0"/>
                                  </p:stCondLst>
                                  <p:childTnLst>
                                    <p:cmd type="call" cmd="playFrom(0.0)">
                                      <p:cBhvr>
                                        <p:cTn id="29" dur="1542" fill="hold"/>
                                        <p:tgtEl>
                                          <p:spTgt spid="2"/>
                                        </p:tgtEl>
                                      </p:cBhvr>
                                    </p:cmd>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5"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vol="80000">
                <p:cTn id="36" fill="hold" display="0">
                  <p:stCondLst>
                    <p:cond delay="indefinite"/>
                  </p:stCondLst>
                  <p:endCondLst>
                    <p:cond evt="onStopAudio" delay="0">
                      <p:tgtEl>
                        <p:sldTgt/>
                      </p:tgtEl>
                    </p:cond>
                  </p:endCondLst>
                </p:cTn>
                <p:tgtEl>
                  <p:spTgt spid="2"/>
                </p:tgtEl>
              </p:cMediaNode>
            </p:audio>
          </p:childTnLst>
        </p:cTn>
      </p:par>
    </p:tnLst>
    <p:bldLst>
      <p:bldP spid="7" grpId="0"/>
      <p:bldP spid="8" grpId="0"/>
      <p:bldP spid="9" grpId="0"/>
      <p:bldP spid="12"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4818" name="Line 2"/>
          <p:cNvSpPr>
            <a:spLocks noChangeShapeType="1"/>
          </p:cNvSpPr>
          <p:nvPr/>
        </p:nvSpPr>
        <p:spPr bwMode="auto">
          <a:xfrm flipV="1">
            <a:off x="4267200" y="1752600"/>
            <a:ext cx="0" cy="2895600"/>
          </a:xfrm>
          <a:prstGeom prst="line">
            <a:avLst/>
          </a:prstGeom>
          <a:noFill/>
          <a:ln w="76200">
            <a:solidFill>
              <a:schemeClr val="tx1"/>
            </a:solidFill>
            <a:round/>
            <a:headEnd/>
            <a:tailEnd/>
          </a:ln>
        </p:spPr>
        <p:txBody>
          <a:bodyPr wrap="none" anchor="ctr"/>
          <a:lstStyle/>
          <a:p>
            <a:endParaRPr lang="en-US"/>
          </a:p>
        </p:txBody>
      </p:sp>
      <p:pic>
        <p:nvPicPr>
          <p:cNvPr id="34819" name="Picture 4" descr="Bozo kicked by a mule"/>
          <p:cNvPicPr>
            <a:picLocks noGrp="1" noChangeAspect="1" noChangeArrowheads="1" noCrop="1"/>
          </p:cNvPicPr>
          <p:nvPr>
            <p:ph sz="quarter" idx="2"/>
          </p:nvPr>
        </p:nvPicPr>
        <p:blipFill>
          <a:blip r:embed="rId8"/>
          <a:srcRect/>
          <a:stretch>
            <a:fillRect/>
          </a:stretch>
        </p:blipFill>
        <p:spPr>
          <a:xfrm>
            <a:off x="3265488" y="1155700"/>
            <a:ext cx="1419225" cy="763588"/>
          </a:xfrm>
        </p:spPr>
      </p:pic>
      <p:sp>
        <p:nvSpPr>
          <p:cNvPr id="34820" name="Rectangle 5"/>
          <p:cNvSpPr>
            <a:spLocks noChangeArrowheads="1"/>
          </p:cNvSpPr>
          <p:nvPr/>
        </p:nvSpPr>
        <p:spPr bwMode="auto">
          <a:xfrm>
            <a:off x="2813050" y="952500"/>
            <a:ext cx="1314450" cy="1028700"/>
          </a:xfrm>
          <a:prstGeom prst="rect">
            <a:avLst/>
          </a:prstGeom>
          <a:solidFill>
            <a:srgbClr val="FFFFCC"/>
          </a:solidFill>
          <a:ln w="76200" algn="ctr">
            <a:noFill/>
            <a:miter lim="800000"/>
            <a:headEnd/>
            <a:tailEnd/>
          </a:ln>
        </p:spPr>
        <p:txBody>
          <a:bodyPr wrap="none" anchor="ctr"/>
          <a:lstStyle/>
          <a:p>
            <a:endParaRPr lang="en-US">
              <a:latin typeface="Calibri" pitchFamily="34" charset="0"/>
            </a:endParaRPr>
          </a:p>
        </p:txBody>
      </p:sp>
      <p:sp>
        <p:nvSpPr>
          <p:cNvPr id="496646" name="Line 6"/>
          <p:cNvSpPr>
            <a:spLocks noChangeShapeType="1"/>
          </p:cNvSpPr>
          <p:nvPr/>
        </p:nvSpPr>
        <p:spPr bwMode="auto">
          <a:xfrm>
            <a:off x="2495550" y="4324350"/>
            <a:ext cx="1790700" cy="0"/>
          </a:xfrm>
          <a:prstGeom prst="line">
            <a:avLst/>
          </a:prstGeom>
          <a:noFill/>
          <a:ln w="57150">
            <a:solidFill>
              <a:schemeClr val="tx1"/>
            </a:solidFill>
            <a:prstDash val="sysDot"/>
            <a:round/>
            <a:headEnd/>
            <a:tailEnd/>
          </a:ln>
        </p:spPr>
        <p:txBody>
          <a:bodyPr wrap="none" anchor="ctr"/>
          <a:lstStyle/>
          <a:p>
            <a:endParaRPr lang="en-US"/>
          </a:p>
        </p:txBody>
      </p:sp>
      <p:sp>
        <p:nvSpPr>
          <p:cNvPr id="496647" name="Line 7"/>
          <p:cNvSpPr>
            <a:spLocks noChangeShapeType="1"/>
          </p:cNvSpPr>
          <p:nvPr/>
        </p:nvSpPr>
        <p:spPr bwMode="auto">
          <a:xfrm>
            <a:off x="2514600" y="3651250"/>
            <a:ext cx="952500" cy="0"/>
          </a:xfrm>
          <a:prstGeom prst="line">
            <a:avLst/>
          </a:prstGeom>
          <a:noFill/>
          <a:ln w="57150">
            <a:solidFill>
              <a:schemeClr val="tx1"/>
            </a:solidFill>
            <a:prstDash val="sysDot"/>
            <a:round/>
            <a:headEnd/>
            <a:tailEnd/>
          </a:ln>
        </p:spPr>
        <p:txBody>
          <a:bodyPr wrap="none" anchor="ctr"/>
          <a:lstStyle/>
          <a:p>
            <a:endParaRPr lang="en-US"/>
          </a:p>
        </p:txBody>
      </p:sp>
      <p:sp>
        <p:nvSpPr>
          <p:cNvPr id="34823" name="Line 8"/>
          <p:cNvSpPr>
            <a:spLocks noChangeShapeType="1"/>
          </p:cNvSpPr>
          <p:nvPr/>
        </p:nvSpPr>
        <p:spPr bwMode="auto">
          <a:xfrm>
            <a:off x="2438400" y="2971800"/>
            <a:ext cx="1771650" cy="0"/>
          </a:xfrm>
          <a:prstGeom prst="line">
            <a:avLst/>
          </a:prstGeom>
          <a:noFill/>
          <a:ln w="57150">
            <a:solidFill>
              <a:schemeClr val="tx1"/>
            </a:solidFill>
            <a:prstDash val="sysDot"/>
            <a:round/>
            <a:headEnd/>
            <a:tailEnd/>
          </a:ln>
        </p:spPr>
        <p:txBody>
          <a:bodyPr wrap="none" anchor="ctr"/>
          <a:lstStyle/>
          <a:p>
            <a:endParaRPr lang="en-US"/>
          </a:p>
        </p:txBody>
      </p:sp>
      <p:pic>
        <p:nvPicPr>
          <p:cNvPr id="496649" name="Picture 9" descr="arrow red down"/>
          <p:cNvPicPr>
            <a:picLocks noChangeAspect="1" noChangeArrowheads="1" noCrop="1"/>
          </p:cNvPicPr>
          <p:nvPr/>
        </p:nvPicPr>
        <p:blipFill>
          <a:blip r:embed="rId9"/>
          <a:srcRect/>
          <a:stretch>
            <a:fillRect/>
          </a:stretch>
        </p:blipFill>
        <p:spPr bwMode="auto">
          <a:xfrm rot="-5400000">
            <a:off x="2292350" y="3121025"/>
            <a:ext cx="746125" cy="358775"/>
          </a:xfrm>
          <a:prstGeom prst="rect">
            <a:avLst/>
          </a:prstGeom>
          <a:noFill/>
          <a:ln w="9525">
            <a:noFill/>
            <a:miter lim="800000"/>
            <a:headEnd/>
            <a:tailEnd/>
          </a:ln>
        </p:spPr>
      </p:pic>
      <p:sp>
        <p:nvSpPr>
          <p:cNvPr id="34825" name="Line 10"/>
          <p:cNvSpPr>
            <a:spLocks noChangeShapeType="1"/>
          </p:cNvSpPr>
          <p:nvPr/>
        </p:nvSpPr>
        <p:spPr bwMode="auto">
          <a:xfrm flipV="1">
            <a:off x="2457450" y="4686300"/>
            <a:ext cx="4229100" cy="38100"/>
          </a:xfrm>
          <a:prstGeom prst="line">
            <a:avLst/>
          </a:prstGeom>
          <a:noFill/>
          <a:ln w="76200">
            <a:solidFill>
              <a:schemeClr val="tx1"/>
            </a:solidFill>
            <a:round/>
            <a:headEnd/>
            <a:tailEnd/>
          </a:ln>
        </p:spPr>
        <p:txBody>
          <a:bodyPr wrap="none" anchor="ctr"/>
          <a:lstStyle/>
          <a:p>
            <a:endParaRPr lang="en-US"/>
          </a:p>
        </p:txBody>
      </p:sp>
      <p:sp>
        <p:nvSpPr>
          <p:cNvPr id="34826" name="Line 11"/>
          <p:cNvSpPr>
            <a:spLocks noChangeShapeType="1"/>
          </p:cNvSpPr>
          <p:nvPr/>
        </p:nvSpPr>
        <p:spPr bwMode="auto">
          <a:xfrm flipV="1">
            <a:off x="2495550" y="1917700"/>
            <a:ext cx="2889250" cy="2730500"/>
          </a:xfrm>
          <a:prstGeom prst="line">
            <a:avLst/>
          </a:prstGeom>
          <a:noFill/>
          <a:ln w="76200">
            <a:solidFill>
              <a:schemeClr val="tx1"/>
            </a:solidFill>
            <a:round/>
            <a:headEnd/>
            <a:tailEnd/>
          </a:ln>
        </p:spPr>
        <p:txBody>
          <a:bodyPr wrap="none" anchor="ctr"/>
          <a:lstStyle/>
          <a:p>
            <a:endParaRPr lang="en-US"/>
          </a:p>
        </p:txBody>
      </p:sp>
      <p:sp>
        <p:nvSpPr>
          <p:cNvPr id="496652" name="Line 12"/>
          <p:cNvSpPr>
            <a:spLocks noChangeShapeType="1"/>
          </p:cNvSpPr>
          <p:nvPr/>
        </p:nvSpPr>
        <p:spPr bwMode="auto">
          <a:xfrm flipV="1">
            <a:off x="3962400" y="2686050"/>
            <a:ext cx="1905000" cy="1924050"/>
          </a:xfrm>
          <a:prstGeom prst="line">
            <a:avLst/>
          </a:prstGeom>
          <a:noFill/>
          <a:ln w="76200">
            <a:solidFill>
              <a:schemeClr val="tx1"/>
            </a:solidFill>
            <a:round/>
            <a:headEnd/>
            <a:tailEnd/>
          </a:ln>
        </p:spPr>
        <p:txBody>
          <a:bodyPr wrap="none" anchor="ctr"/>
          <a:lstStyle/>
          <a:p>
            <a:endParaRPr lang="en-US"/>
          </a:p>
        </p:txBody>
      </p:sp>
      <p:sp>
        <p:nvSpPr>
          <p:cNvPr id="496653" name="Line 13"/>
          <p:cNvSpPr>
            <a:spLocks noChangeShapeType="1"/>
          </p:cNvSpPr>
          <p:nvPr/>
        </p:nvSpPr>
        <p:spPr bwMode="auto">
          <a:xfrm>
            <a:off x="2609850" y="2673350"/>
            <a:ext cx="1809750" cy="1822450"/>
          </a:xfrm>
          <a:prstGeom prst="line">
            <a:avLst/>
          </a:prstGeom>
          <a:noFill/>
          <a:ln w="76200">
            <a:solidFill>
              <a:srgbClr val="FF0000"/>
            </a:solidFill>
            <a:round/>
            <a:headEnd/>
            <a:tailEnd/>
          </a:ln>
        </p:spPr>
        <p:txBody>
          <a:bodyPr wrap="none" anchor="ctr"/>
          <a:lstStyle/>
          <a:p>
            <a:endParaRPr lang="en-US"/>
          </a:p>
        </p:txBody>
      </p:sp>
      <p:sp>
        <p:nvSpPr>
          <p:cNvPr id="496654" name="Rectangle 14"/>
          <p:cNvSpPr>
            <a:spLocks noChangeArrowheads="1"/>
          </p:cNvSpPr>
          <p:nvPr/>
        </p:nvSpPr>
        <p:spPr bwMode="auto">
          <a:xfrm>
            <a:off x="1447800" y="3041650"/>
            <a:ext cx="762000" cy="41910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b="1">
                <a:solidFill>
                  <a:srgbClr val="FF0000"/>
                </a:solidFill>
                <a:effectLst>
                  <a:outerShdw blurRad="38100" dist="38100" dir="2700000" algn="tl">
                    <a:srgbClr val="000000"/>
                  </a:outerShdw>
                </a:effectLst>
                <a:cs typeface="+mn-cs"/>
              </a:rPr>
              <a:t>-20%</a:t>
            </a:r>
          </a:p>
        </p:txBody>
      </p:sp>
      <p:sp>
        <p:nvSpPr>
          <p:cNvPr id="496655" name="Rectangle 15"/>
          <p:cNvSpPr>
            <a:spLocks noChangeArrowheads="1"/>
          </p:cNvSpPr>
          <p:nvPr/>
        </p:nvSpPr>
        <p:spPr bwMode="auto">
          <a:xfrm>
            <a:off x="1765300" y="3486150"/>
            <a:ext cx="609600" cy="36195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$10</a:t>
            </a:r>
          </a:p>
        </p:txBody>
      </p:sp>
      <p:sp>
        <p:nvSpPr>
          <p:cNvPr id="496656" name="Rectangle 16"/>
          <p:cNvSpPr>
            <a:spLocks noChangeArrowheads="1"/>
          </p:cNvSpPr>
          <p:nvPr/>
        </p:nvSpPr>
        <p:spPr bwMode="auto">
          <a:xfrm>
            <a:off x="1841500" y="4133850"/>
            <a:ext cx="571500" cy="32385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$8</a:t>
            </a:r>
          </a:p>
        </p:txBody>
      </p:sp>
      <p:sp>
        <p:nvSpPr>
          <p:cNvPr id="496657" name="Rectangle 17"/>
          <p:cNvSpPr>
            <a:spLocks noChangeArrowheads="1"/>
          </p:cNvSpPr>
          <p:nvPr/>
        </p:nvSpPr>
        <p:spPr bwMode="auto">
          <a:xfrm>
            <a:off x="2552700" y="4800600"/>
            <a:ext cx="2838450" cy="457200"/>
          </a:xfrm>
          <a:prstGeom prst="rect">
            <a:avLst/>
          </a:prstGeom>
          <a:noFill/>
          <a:ln w="76200" algn="ctr">
            <a:noFill/>
            <a:miter lim="800000"/>
            <a:headEnd/>
            <a:tailEnd/>
          </a:ln>
          <a:effectLst/>
        </p:spPr>
        <p:txBody>
          <a:bodyPr wrap="none" anchor="ctr"/>
          <a:lstStyle/>
          <a:p>
            <a:pPr fontAlgn="auto">
              <a:spcBef>
                <a:spcPts val="0"/>
              </a:spcBef>
              <a:spcAft>
                <a:spcPts val="0"/>
              </a:spcAft>
              <a:defRPr/>
            </a:pPr>
            <a:r>
              <a:rPr lang="en-US" sz="800" b="1">
                <a:solidFill>
                  <a:srgbClr val="FF0000"/>
                </a:solidFill>
                <a:effectLst>
                  <a:outerShdw blurRad="38100" dist="38100" dir="2700000" algn="tl">
                    <a:srgbClr val="000000"/>
                  </a:outerShdw>
                </a:effectLst>
                <a:cs typeface="+mn-cs"/>
              </a:rPr>
              <a:t> </a:t>
            </a:r>
            <a:r>
              <a:rPr lang="en-US" sz="2800" b="1">
                <a:solidFill>
                  <a:srgbClr val="FF0000"/>
                </a:solidFill>
                <a:effectLst>
                  <a:outerShdw blurRad="38100" dist="38100" dir="2700000" algn="tl">
                    <a:srgbClr val="000000"/>
                  </a:outerShdw>
                </a:effectLst>
                <a:cs typeface="+mn-cs"/>
              </a:rPr>
              <a:t>              </a:t>
            </a:r>
            <a:r>
              <a:rPr lang="en-US" sz="2800" b="1">
                <a:effectLst>
                  <a:outerShdw blurRad="38100" dist="38100" dir="2700000" algn="tl">
                    <a:srgbClr val="FFFFFF"/>
                  </a:outerShdw>
                </a:effectLst>
                <a:cs typeface="+mn-cs"/>
              </a:rPr>
              <a:t>Y*</a:t>
            </a:r>
            <a:r>
              <a:rPr lang="en-US" sz="2800" b="1">
                <a:solidFill>
                  <a:srgbClr val="FF0000"/>
                </a:solidFill>
                <a:effectLst>
                  <a:outerShdw blurRad="38100" dist="38100" dir="2700000" algn="tl">
                    <a:srgbClr val="000000"/>
                  </a:outerShdw>
                </a:effectLst>
                <a:cs typeface="+mn-cs"/>
              </a:rPr>
              <a:t>    </a:t>
            </a:r>
            <a:r>
              <a:rPr lang="en-US" b="1">
                <a:solidFill>
                  <a:srgbClr val="009900"/>
                </a:solidFill>
                <a:effectLst>
                  <a:outerShdw blurRad="38100" dist="38100" dir="2700000" algn="tl">
                    <a:srgbClr val="000000"/>
                  </a:outerShdw>
                </a:effectLst>
                <a:latin typeface="Verdana" pitchFamily="34" charset="0"/>
                <a:cs typeface="+mn-cs"/>
              </a:rPr>
              <a:t> </a:t>
            </a:r>
          </a:p>
        </p:txBody>
      </p:sp>
      <p:sp>
        <p:nvSpPr>
          <p:cNvPr id="496658" name="Rectangle 18"/>
          <p:cNvSpPr>
            <a:spLocks noChangeArrowheads="1"/>
          </p:cNvSpPr>
          <p:nvPr/>
        </p:nvSpPr>
        <p:spPr bwMode="auto">
          <a:xfrm>
            <a:off x="4959350" y="1619250"/>
            <a:ext cx="781050" cy="28575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SRAS</a:t>
            </a:r>
            <a:r>
              <a:rPr lang="en-US" sz="2000" b="1">
                <a:effectLst>
                  <a:outerShdw blurRad="38100" dist="38100" dir="2700000" algn="tl">
                    <a:srgbClr val="FFFFFF"/>
                  </a:outerShdw>
                </a:effectLst>
                <a:cs typeface="+mn-cs"/>
              </a:rPr>
              <a:t>1</a:t>
            </a:r>
          </a:p>
        </p:txBody>
      </p:sp>
      <p:sp>
        <p:nvSpPr>
          <p:cNvPr id="496659" name="Rectangle 19"/>
          <p:cNvSpPr>
            <a:spLocks noChangeArrowheads="1"/>
          </p:cNvSpPr>
          <p:nvPr/>
        </p:nvSpPr>
        <p:spPr bwMode="auto">
          <a:xfrm>
            <a:off x="5441950" y="2374900"/>
            <a:ext cx="762000" cy="28575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SRAS</a:t>
            </a:r>
            <a:r>
              <a:rPr lang="en-US" sz="2000" b="1">
                <a:effectLst>
                  <a:outerShdw blurRad="38100" dist="38100" dir="2700000" algn="tl">
                    <a:srgbClr val="FFFFFF"/>
                  </a:outerShdw>
                </a:effectLst>
                <a:cs typeface="+mn-cs"/>
              </a:rPr>
              <a:t>2</a:t>
            </a:r>
          </a:p>
        </p:txBody>
      </p:sp>
      <p:sp>
        <p:nvSpPr>
          <p:cNvPr id="496660" name="Rectangle 20"/>
          <p:cNvSpPr>
            <a:spLocks noChangeArrowheads="1"/>
          </p:cNvSpPr>
          <p:nvPr/>
        </p:nvSpPr>
        <p:spPr bwMode="auto">
          <a:xfrm>
            <a:off x="2800350" y="1638300"/>
            <a:ext cx="647700" cy="28575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AD</a:t>
            </a:r>
            <a:r>
              <a:rPr lang="en-US" sz="2000" b="1">
                <a:effectLst>
                  <a:outerShdw blurRad="38100" dist="38100" dir="2700000" algn="tl">
                    <a:srgbClr val="FFFFFF"/>
                  </a:outerShdw>
                </a:effectLst>
                <a:cs typeface="+mn-cs"/>
              </a:rPr>
              <a:t>1</a:t>
            </a:r>
          </a:p>
        </p:txBody>
      </p:sp>
      <p:sp>
        <p:nvSpPr>
          <p:cNvPr id="496661" name="Rectangle 21"/>
          <p:cNvSpPr>
            <a:spLocks noChangeArrowheads="1"/>
          </p:cNvSpPr>
          <p:nvPr/>
        </p:nvSpPr>
        <p:spPr bwMode="auto">
          <a:xfrm>
            <a:off x="2495550" y="2362200"/>
            <a:ext cx="552450" cy="32385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2000" b="1">
                <a:solidFill>
                  <a:srgbClr val="FF0000"/>
                </a:solidFill>
                <a:effectLst>
                  <a:outerShdw blurRad="38100" dist="38100" dir="2700000" algn="tl">
                    <a:srgbClr val="000000"/>
                  </a:outerShdw>
                </a:effectLst>
                <a:cs typeface="+mn-cs"/>
              </a:rPr>
              <a:t>AD</a:t>
            </a:r>
            <a:r>
              <a:rPr lang="en-US" sz="1600" b="1">
                <a:solidFill>
                  <a:srgbClr val="FF0000"/>
                </a:solidFill>
                <a:effectLst>
                  <a:outerShdw blurRad="38100" dist="38100" dir="2700000" algn="tl">
                    <a:srgbClr val="000000"/>
                  </a:outerShdw>
                </a:effectLst>
                <a:cs typeface="+mn-cs"/>
              </a:rPr>
              <a:t>2</a:t>
            </a:r>
            <a:endParaRPr lang="en-US" sz="2000" b="1">
              <a:solidFill>
                <a:srgbClr val="FF0000"/>
              </a:solidFill>
              <a:effectLst>
                <a:outerShdw blurRad="38100" dist="38100" dir="2700000" algn="tl">
                  <a:srgbClr val="000000"/>
                </a:outerShdw>
              </a:effectLst>
              <a:cs typeface="+mn-cs"/>
            </a:endParaRPr>
          </a:p>
        </p:txBody>
      </p:sp>
      <p:sp>
        <p:nvSpPr>
          <p:cNvPr id="496662" name="Line 22"/>
          <p:cNvSpPr>
            <a:spLocks noChangeShapeType="1"/>
          </p:cNvSpPr>
          <p:nvPr/>
        </p:nvSpPr>
        <p:spPr bwMode="auto">
          <a:xfrm>
            <a:off x="2887663" y="2971800"/>
            <a:ext cx="0" cy="1752600"/>
          </a:xfrm>
          <a:prstGeom prst="line">
            <a:avLst/>
          </a:prstGeom>
          <a:noFill/>
          <a:ln w="57150">
            <a:solidFill>
              <a:srgbClr val="FF0000"/>
            </a:solidFill>
            <a:prstDash val="sysDot"/>
            <a:round/>
            <a:headEnd/>
            <a:tailEnd type="stealth" w="med" len="med"/>
          </a:ln>
        </p:spPr>
        <p:txBody>
          <a:bodyPr wrap="none" anchor="ctr"/>
          <a:lstStyle/>
          <a:p>
            <a:endParaRPr lang="en-US"/>
          </a:p>
        </p:txBody>
      </p:sp>
      <p:sp>
        <p:nvSpPr>
          <p:cNvPr id="496663" name="Line 23"/>
          <p:cNvSpPr>
            <a:spLocks noChangeShapeType="1"/>
          </p:cNvSpPr>
          <p:nvPr/>
        </p:nvSpPr>
        <p:spPr bwMode="auto">
          <a:xfrm>
            <a:off x="3562350" y="3733800"/>
            <a:ext cx="0" cy="952500"/>
          </a:xfrm>
          <a:prstGeom prst="line">
            <a:avLst/>
          </a:prstGeom>
          <a:noFill/>
          <a:ln w="57150">
            <a:solidFill>
              <a:srgbClr val="FF0000"/>
            </a:solidFill>
            <a:prstDash val="sysDot"/>
            <a:round/>
            <a:headEnd/>
            <a:tailEnd type="stealth" w="med" len="med"/>
          </a:ln>
        </p:spPr>
        <p:txBody>
          <a:bodyPr wrap="none" anchor="ctr"/>
          <a:lstStyle/>
          <a:p>
            <a:endParaRPr lang="en-US"/>
          </a:p>
        </p:txBody>
      </p:sp>
      <p:sp>
        <p:nvSpPr>
          <p:cNvPr id="496664" name="Rectangle 24"/>
          <p:cNvSpPr>
            <a:spLocks noChangeArrowheads="1"/>
          </p:cNvSpPr>
          <p:nvPr/>
        </p:nvSpPr>
        <p:spPr bwMode="auto">
          <a:xfrm>
            <a:off x="3867150" y="819150"/>
            <a:ext cx="933450" cy="40005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LRAS</a:t>
            </a:r>
          </a:p>
        </p:txBody>
      </p:sp>
      <p:pic>
        <p:nvPicPr>
          <p:cNvPr id="496665" name="Picture 25" descr="arrow rt red"/>
          <p:cNvPicPr>
            <a:picLocks noChangeAspect="1" noChangeArrowheads="1" noCrop="1"/>
          </p:cNvPicPr>
          <p:nvPr/>
        </p:nvPicPr>
        <p:blipFill>
          <a:blip r:embed="rId10"/>
          <a:srcRect/>
          <a:stretch>
            <a:fillRect/>
          </a:stretch>
        </p:blipFill>
        <p:spPr bwMode="auto">
          <a:xfrm>
            <a:off x="2806700" y="4114800"/>
            <a:ext cx="1447800" cy="425450"/>
          </a:xfrm>
          <a:prstGeom prst="rect">
            <a:avLst/>
          </a:prstGeom>
          <a:noFill/>
          <a:ln w="9525">
            <a:noFill/>
            <a:miter lim="800000"/>
            <a:headEnd/>
            <a:tailEnd/>
          </a:ln>
        </p:spPr>
      </p:pic>
      <p:sp>
        <p:nvSpPr>
          <p:cNvPr id="34841" name="Line 26"/>
          <p:cNvSpPr>
            <a:spLocks noChangeShapeType="1"/>
          </p:cNvSpPr>
          <p:nvPr/>
        </p:nvSpPr>
        <p:spPr bwMode="auto">
          <a:xfrm flipV="1">
            <a:off x="2438400" y="1771650"/>
            <a:ext cx="38100" cy="2971800"/>
          </a:xfrm>
          <a:prstGeom prst="line">
            <a:avLst/>
          </a:prstGeom>
          <a:noFill/>
          <a:ln w="76200">
            <a:solidFill>
              <a:schemeClr val="tx1"/>
            </a:solidFill>
            <a:round/>
            <a:headEnd/>
            <a:tailEnd/>
          </a:ln>
        </p:spPr>
        <p:txBody>
          <a:bodyPr wrap="none" anchor="ctr"/>
          <a:lstStyle/>
          <a:p>
            <a:endParaRPr lang="en-US"/>
          </a:p>
        </p:txBody>
      </p:sp>
      <p:sp>
        <p:nvSpPr>
          <p:cNvPr id="496667" name="Line 27"/>
          <p:cNvSpPr>
            <a:spLocks noChangeShapeType="1"/>
          </p:cNvSpPr>
          <p:nvPr/>
        </p:nvSpPr>
        <p:spPr bwMode="auto">
          <a:xfrm>
            <a:off x="3600450" y="3670300"/>
            <a:ext cx="647700" cy="673100"/>
          </a:xfrm>
          <a:prstGeom prst="line">
            <a:avLst/>
          </a:prstGeom>
          <a:noFill/>
          <a:ln w="76200">
            <a:solidFill>
              <a:schemeClr val="tx1"/>
            </a:solidFill>
            <a:round/>
            <a:headEnd/>
            <a:tailEnd type="stealth" w="med" len="med"/>
          </a:ln>
        </p:spPr>
        <p:txBody>
          <a:bodyPr wrap="none" anchor="ctr"/>
          <a:lstStyle/>
          <a:p>
            <a:endParaRPr lang="en-US"/>
          </a:p>
        </p:txBody>
      </p:sp>
      <p:pic>
        <p:nvPicPr>
          <p:cNvPr id="496668" name="Picture 28" descr="1 aaa ball colored"/>
          <p:cNvPicPr>
            <a:picLocks noChangeAspect="1" noChangeArrowheads="1" noCrop="1"/>
          </p:cNvPicPr>
          <p:nvPr/>
        </p:nvPicPr>
        <p:blipFill>
          <a:blip r:embed="rId11"/>
          <a:srcRect/>
          <a:stretch>
            <a:fillRect/>
          </a:stretch>
        </p:blipFill>
        <p:spPr bwMode="auto">
          <a:xfrm>
            <a:off x="2752725" y="2828925"/>
            <a:ext cx="285750" cy="285750"/>
          </a:xfrm>
          <a:prstGeom prst="rect">
            <a:avLst/>
          </a:prstGeom>
          <a:noFill/>
          <a:ln w="9525">
            <a:noFill/>
            <a:miter lim="800000"/>
            <a:headEnd/>
            <a:tailEnd/>
          </a:ln>
        </p:spPr>
      </p:pic>
      <p:pic>
        <p:nvPicPr>
          <p:cNvPr id="496669" name="Picture 29" descr="Sale c5"/>
          <p:cNvPicPr>
            <a:picLocks noChangeAspect="1" noChangeArrowheads="1" noCrop="1"/>
          </p:cNvPicPr>
          <p:nvPr/>
        </p:nvPicPr>
        <p:blipFill>
          <a:blip r:embed="rId12"/>
          <a:srcRect/>
          <a:stretch>
            <a:fillRect/>
          </a:stretch>
        </p:blipFill>
        <p:spPr bwMode="auto">
          <a:xfrm>
            <a:off x="3157538" y="2541588"/>
            <a:ext cx="601662" cy="315912"/>
          </a:xfrm>
          <a:prstGeom prst="rect">
            <a:avLst/>
          </a:prstGeom>
          <a:noFill/>
          <a:ln w="9525">
            <a:noFill/>
            <a:miter lim="800000"/>
            <a:headEnd/>
            <a:tailEnd/>
          </a:ln>
        </p:spPr>
      </p:pic>
      <p:sp>
        <p:nvSpPr>
          <p:cNvPr id="34845" name="Line 30"/>
          <p:cNvSpPr>
            <a:spLocks noChangeShapeType="1"/>
          </p:cNvSpPr>
          <p:nvPr/>
        </p:nvSpPr>
        <p:spPr bwMode="auto">
          <a:xfrm>
            <a:off x="3238500" y="1962150"/>
            <a:ext cx="2362200" cy="2247900"/>
          </a:xfrm>
          <a:prstGeom prst="line">
            <a:avLst/>
          </a:prstGeom>
          <a:noFill/>
          <a:ln w="76200">
            <a:solidFill>
              <a:schemeClr val="tx1"/>
            </a:solidFill>
            <a:round/>
            <a:headEnd/>
            <a:tailEnd/>
          </a:ln>
        </p:spPr>
        <p:txBody>
          <a:bodyPr wrap="none" anchor="ctr"/>
          <a:lstStyle/>
          <a:p>
            <a:endParaRPr lang="en-US"/>
          </a:p>
        </p:txBody>
      </p:sp>
      <p:pic>
        <p:nvPicPr>
          <p:cNvPr id="496671" name="Picture 31" descr="1 aaa ball red"/>
          <p:cNvPicPr>
            <a:picLocks noChangeAspect="1" noChangeArrowheads="1" noCrop="1"/>
          </p:cNvPicPr>
          <p:nvPr/>
        </p:nvPicPr>
        <p:blipFill>
          <a:blip r:embed="rId13"/>
          <a:srcRect/>
          <a:stretch>
            <a:fillRect/>
          </a:stretch>
        </p:blipFill>
        <p:spPr bwMode="auto">
          <a:xfrm>
            <a:off x="4162425" y="2867025"/>
            <a:ext cx="228600" cy="228600"/>
          </a:xfrm>
          <a:prstGeom prst="rect">
            <a:avLst/>
          </a:prstGeom>
          <a:noFill/>
          <a:ln w="9525">
            <a:noFill/>
            <a:miter lim="800000"/>
            <a:headEnd/>
            <a:tailEnd/>
          </a:ln>
        </p:spPr>
      </p:pic>
      <p:pic>
        <p:nvPicPr>
          <p:cNvPr id="496672" name="Picture 32" descr="arrow left red"/>
          <p:cNvPicPr>
            <a:picLocks noChangeAspect="1" noChangeArrowheads="1" noCrop="1"/>
          </p:cNvPicPr>
          <p:nvPr/>
        </p:nvPicPr>
        <p:blipFill>
          <a:blip r:embed="rId14"/>
          <a:srcRect/>
          <a:stretch>
            <a:fillRect/>
          </a:stretch>
        </p:blipFill>
        <p:spPr bwMode="auto">
          <a:xfrm>
            <a:off x="2981325" y="2789238"/>
            <a:ext cx="1200150" cy="366712"/>
          </a:xfrm>
          <a:prstGeom prst="rect">
            <a:avLst/>
          </a:prstGeom>
          <a:noFill/>
          <a:ln w="9525">
            <a:noFill/>
            <a:miter lim="800000"/>
            <a:headEnd/>
            <a:tailEnd/>
          </a:ln>
        </p:spPr>
      </p:pic>
      <p:sp>
        <p:nvSpPr>
          <p:cNvPr id="496674" name="Line 34"/>
          <p:cNvSpPr>
            <a:spLocks noChangeShapeType="1"/>
          </p:cNvSpPr>
          <p:nvPr/>
        </p:nvSpPr>
        <p:spPr bwMode="auto">
          <a:xfrm>
            <a:off x="2952750" y="3022600"/>
            <a:ext cx="584200" cy="590550"/>
          </a:xfrm>
          <a:prstGeom prst="line">
            <a:avLst/>
          </a:prstGeom>
          <a:noFill/>
          <a:ln w="76200">
            <a:solidFill>
              <a:schemeClr val="tx1"/>
            </a:solidFill>
            <a:round/>
            <a:headEnd/>
            <a:tailEnd type="stealth" w="med" len="med"/>
          </a:ln>
        </p:spPr>
        <p:txBody>
          <a:bodyPr wrap="none" anchor="ctr"/>
          <a:lstStyle/>
          <a:p>
            <a:endParaRPr lang="en-US"/>
          </a:p>
        </p:txBody>
      </p:sp>
      <p:pic>
        <p:nvPicPr>
          <p:cNvPr id="496675" name="Picture 35" descr="1 aaa ball colored"/>
          <p:cNvPicPr>
            <a:picLocks noChangeAspect="1" noChangeArrowheads="1" noCrop="1"/>
          </p:cNvPicPr>
          <p:nvPr/>
        </p:nvPicPr>
        <p:blipFill>
          <a:blip r:embed="rId11"/>
          <a:srcRect/>
          <a:stretch>
            <a:fillRect/>
          </a:stretch>
        </p:blipFill>
        <p:spPr bwMode="auto">
          <a:xfrm>
            <a:off x="3419475" y="3533775"/>
            <a:ext cx="285750" cy="285750"/>
          </a:xfrm>
          <a:prstGeom prst="rect">
            <a:avLst/>
          </a:prstGeom>
          <a:noFill/>
          <a:ln w="9525">
            <a:noFill/>
            <a:miter lim="800000"/>
            <a:headEnd/>
            <a:tailEnd/>
          </a:ln>
        </p:spPr>
      </p:pic>
      <p:sp>
        <p:nvSpPr>
          <p:cNvPr id="496677" name="Rectangle 37"/>
          <p:cNvSpPr>
            <a:spLocks noChangeArrowheads="1"/>
          </p:cNvSpPr>
          <p:nvPr/>
        </p:nvSpPr>
        <p:spPr bwMode="auto">
          <a:xfrm>
            <a:off x="331788" y="5578475"/>
            <a:ext cx="8397875" cy="936625"/>
          </a:xfrm>
          <a:prstGeom prst="rect">
            <a:avLst/>
          </a:prstGeom>
          <a:solidFill>
            <a:schemeClr val="tx1"/>
          </a:solidFill>
          <a:ln w="76200" cmpd="tri" algn="ctr">
            <a:solidFill>
              <a:schemeClr val="bg1"/>
            </a:solidFill>
            <a:miter lim="800000"/>
            <a:headEnd/>
            <a:tailEnd/>
          </a:ln>
          <a:effectLst/>
        </p:spPr>
        <p:txBody>
          <a:bodyPr wrap="none" anchor="ctr"/>
          <a:lstStyle/>
          <a:p>
            <a:pPr fontAlgn="auto">
              <a:spcBef>
                <a:spcPts val="0"/>
              </a:spcBef>
              <a:spcAft>
                <a:spcPts val="0"/>
              </a:spcAft>
              <a:defRPr/>
            </a:pPr>
            <a:r>
              <a:rPr lang="en-US" sz="2400" b="1" dirty="0">
                <a:solidFill>
                  <a:schemeClr val="bg1"/>
                </a:solidFill>
                <a:effectLst>
                  <a:outerShdw blurRad="38100" dist="38100" dir="2700000" algn="tl">
                    <a:srgbClr val="808080"/>
                  </a:outerShdw>
                </a:effectLst>
                <a:cs typeface="+mn-cs"/>
              </a:rPr>
              <a:t>Now,  with</a:t>
            </a:r>
            <a:r>
              <a:rPr lang="en-US" sz="2400" b="1" dirty="0">
                <a:effectLst>
                  <a:outerShdw blurRad="38100" dist="38100" dir="2700000" algn="tl">
                    <a:srgbClr val="FFFFFF"/>
                  </a:outerShdw>
                </a:effectLst>
                <a:cs typeface="+mn-cs"/>
              </a:rPr>
              <a:t>  </a:t>
            </a:r>
            <a:r>
              <a:rPr lang="en-US" sz="2400" b="1" dirty="0">
                <a:solidFill>
                  <a:srgbClr val="FFFF00"/>
                </a:solidFill>
                <a:effectLst>
                  <a:outerShdw blurRad="38100" dist="38100" dir="2700000" algn="tl">
                    <a:srgbClr val="FFFFFF"/>
                  </a:outerShdw>
                </a:effectLst>
                <a:cs typeface="+mn-cs"/>
              </a:rPr>
              <a:t>flexible interest rates</a:t>
            </a:r>
            <a:r>
              <a:rPr lang="en-US" sz="2400" b="1" dirty="0">
                <a:solidFill>
                  <a:schemeClr val="bg1"/>
                </a:solidFill>
                <a:effectLst>
                  <a:outerShdw blurRad="38100" dist="38100" dir="2700000" algn="tl">
                    <a:srgbClr val="808080"/>
                  </a:outerShdw>
                </a:effectLst>
                <a:cs typeface="+mn-cs"/>
              </a:rPr>
              <a:t>, </a:t>
            </a:r>
            <a:r>
              <a:rPr lang="en-US" sz="2400" b="1" dirty="0">
                <a:solidFill>
                  <a:schemeClr val="folHlink"/>
                </a:solidFill>
                <a:effectLst>
                  <a:outerShdw blurRad="38100" dist="38100" dir="2700000" algn="tl">
                    <a:srgbClr val="FFFFFF"/>
                  </a:outerShdw>
                </a:effectLst>
                <a:cs typeface="+mn-cs"/>
              </a:rPr>
              <a:t> </a:t>
            </a:r>
            <a:r>
              <a:rPr lang="en-US" sz="2400" b="1" dirty="0">
                <a:solidFill>
                  <a:srgbClr val="FFFF00"/>
                </a:solidFill>
                <a:effectLst>
                  <a:outerShdw blurRad="38100" dist="38100" dir="2700000" algn="tl">
                    <a:srgbClr val="FFFFFF"/>
                  </a:outerShdw>
                </a:effectLst>
                <a:cs typeface="+mn-cs"/>
              </a:rPr>
              <a:t>prices</a:t>
            </a:r>
            <a:r>
              <a:rPr lang="en-US" sz="2400" b="1" dirty="0">
                <a:solidFill>
                  <a:schemeClr val="bg1"/>
                </a:solidFill>
                <a:effectLst>
                  <a:outerShdw blurRad="38100" dist="38100" dir="2700000" algn="tl">
                    <a:srgbClr val="808080"/>
                  </a:outerShdw>
                </a:effectLst>
                <a:cs typeface="+mn-cs"/>
              </a:rPr>
              <a:t>,</a:t>
            </a:r>
            <a:r>
              <a:rPr lang="en-US" sz="2400" b="1" dirty="0">
                <a:effectLst>
                  <a:outerShdw blurRad="38100" dist="38100" dir="2700000" algn="tl">
                    <a:srgbClr val="FFFFFF"/>
                  </a:outerShdw>
                </a:effectLst>
                <a:cs typeface="+mn-cs"/>
              </a:rPr>
              <a:t> </a:t>
            </a:r>
            <a:r>
              <a:rPr lang="en-US" sz="2400" b="1" dirty="0">
                <a:solidFill>
                  <a:schemeClr val="bg1"/>
                </a:solidFill>
                <a:effectLst>
                  <a:outerShdw blurRad="38100" dist="38100" dir="2700000" algn="tl">
                    <a:srgbClr val="808080"/>
                  </a:outerShdw>
                </a:effectLst>
                <a:cs typeface="+mn-cs"/>
              </a:rPr>
              <a:t>&amp;</a:t>
            </a:r>
            <a:r>
              <a:rPr lang="en-US" sz="2400" b="1" dirty="0">
                <a:effectLst>
                  <a:outerShdw blurRad="38100" dist="38100" dir="2700000" algn="tl">
                    <a:srgbClr val="FFFFFF"/>
                  </a:outerShdw>
                </a:effectLst>
                <a:cs typeface="+mn-cs"/>
              </a:rPr>
              <a:t> </a:t>
            </a:r>
            <a:r>
              <a:rPr lang="en-US" sz="2400" b="1" dirty="0">
                <a:solidFill>
                  <a:srgbClr val="FFFF00"/>
                </a:solidFill>
                <a:effectLst>
                  <a:outerShdw blurRad="38100" dist="38100" dir="2700000" algn="tl">
                    <a:srgbClr val="FFFFFF"/>
                  </a:outerShdw>
                </a:effectLst>
                <a:cs typeface="+mn-cs"/>
              </a:rPr>
              <a:t>wages</a:t>
            </a:r>
            <a:r>
              <a:rPr lang="en-US" sz="2400" b="1" dirty="0">
                <a:solidFill>
                  <a:schemeClr val="bg1"/>
                </a:solidFill>
                <a:effectLst>
                  <a:outerShdw blurRad="38100" dist="38100" dir="2700000" algn="tl">
                    <a:srgbClr val="808080"/>
                  </a:outerShdw>
                </a:effectLst>
                <a:cs typeface="+mn-cs"/>
              </a:rPr>
              <a:t>, let’s </a:t>
            </a:r>
          </a:p>
          <a:p>
            <a:pPr fontAlgn="auto">
              <a:spcBef>
                <a:spcPts val="0"/>
              </a:spcBef>
              <a:spcAft>
                <a:spcPts val="0"/>
              </a:spcAft>
              <a:defRPr/>
            </a:pPr>
            <a:r>
              <a:rPr lang="en-US" sz="2400" b="1" dirty="0">
                <a:solidFill>
                  <a:schemeClr val="bg1"/>
                </a:solidFill>
                <a:effectLst>
                  <a:outerShdw blurRad="38100" dist="38100" dir="2700000" algn="tl">
                    <a:srgbClr val="808080"/>
                  </a:outerShdw>
                </a:effectLst>
                <a:cs typeface="+mn-cs"/>
              </a:rPr>
              <a:t>review  the</a:t>
            </a:r>
            <a:r>
              <a:rPr lang="en-US" sz="2400" b="1" dirty="0">
                <a:effectLst>
                  <a:outerShdw blurRad="38100" dist="38100" dir="2700000" algn="tl">
                    <a:srgbClr val="FFFFFF"/>
                  </a:outerShdw>
                </a:effectLst>
                <a:cs typeface="+mn-cs"/>
              </a:rPr>
              <a:t> </a:t>
            </a:r>
            <a:r>
              <a:rPr lang="en-US" sz="2400" b="1" dirty="0">
                <a:solidFill>
                  <a:srgbClr val="FF3300"/>
                </a:solidFill>
                <a:effectLst>
                  <a:outerShdw blurRad="38100" dist="38100" dir="2700000" algn="tl">
                    <a:srgbClr val="FFFFFF"/>
                  </a:outerShdw>
                </a:effectLst>
                <a:cs typeface="+mn-cs"/>
              </a:rPr>
              <a:t>Monetarist [and Classical] self correction</a:t>
            </a:r>
            <a:r>
              <a:rPr lang="en-US" sz="2400" b="1" dirty="0">
                <a:solidFill>
                  <a:schemeClr val="bg1"/>
                </a:solidFill>
                <a:effectLst>
                  <a:outerShdw blurRad="38100" dist="38100" dir="2700000" algn="tl">
                    <a:srgbClr val="808080"/>
                  </a:outerShdw>
                </a:effectLst>
                <a:cs typeface="+mn-cs"/>
              </a:rPr>
              <a:t>.</a:t>
            </a:r>
            <a:r>
              <a:rPr lang="en-US" sz="2400" b="1" dirty="0">
                <a:effectLst>
                  <a:outerShdw blurRad="38100" dist="38100" dir="2700000" algn="tl">
                    <a:srgbClr val="FFFFFF"/>
                  </a:outerShdw>
                </a:effectLst>
                <a:cs typeface="+mn-cs"/>
              </a:rPr>
              <a:t> </a:t>
            </a:r>
          </a:p>
        </p:txBody>
      </p:sp>
      <p:pic>
        <p:nvPicPr>
          <p:cNvPr id="496678" name="best2400.wav">
            <a:hlinkClick r:id="" action="ppaction://media"/>
          </p:cNvPr>
          <p:cNvPicPr>
            <a:picLocks noRot="1" noChangeAspect="1" noChangeArrowheads="1"/>
          </p:cNvPicPr>
          <p:nvPr>
            <a:wavAudioFile r:embed="rId1" name="best_prices.wav"/>
          </p:nvPr>
        </p:nvPicPr>
        <p:blipFill>
          <a:blip r:embed="rId15"/>
          <a:srcRect/>
          <a:stretch>
            <a:fillRect/>
          </a:stretch>
        </p:blipFill>
        <p:spPr bwMode="auto">
          <a:xfrm>
            <a:off x="0" y="1476375"/>
            <a:ext cx="304800" cy="304800"/>
          </a:xfrm>
          <a:prstGeom prst="rect">
            <a:avLst/>
          </a:prstGeom>
          <a:noFill/>
          <a:ln w="9525">
            <a:noFill/>
            <a:miter lim="800000"/>
            <a:headEnd/>
            <a:tailEnd/>
          </a:ln>
        </p:spPr>
      </p:pic>
      <p:pic>
        <p:nvPicPr>
          <p:cNvPr id="496679" name="Picture 39" descr="1 a bullet gets bigger"/>
          <p:cNvPicPr>
            <a:picLocks noGrp="1" noChangeAspect="1" noChangeArrowheads="1"/>
          </p:cNvPicPr>
          <p:nvPr>
            <p:ph sz="quarter" idx="3"/>
          </p:nvPr>
        </p:nvPicPr>
        <p:blipFill>
          <a:blip r:embed="rId16"/>
          <a:srcRect/>
          <a:stretch>
            <a:fillRect/>
          </a:stretch>
        </p:blipFill>
        <p:spPr>
          <a:xfrm>
            <a:off x="4110038" y="4186238"/>
            <a:ext cx="276225" cy="279400"/>
          </a:xfrm>
        </p:spPr>
      </p:pic>
      <p:sp>
        <p:nvSpPr>
          <p:cNvPr id="34853" name="Rectangle 40"/>
          <p:cNvSpPr>
            <a:spLocks noChangeArrowheads="1"/>
          </p:cNvSpPr>
          <p:nvPr/>
        </p:nvSpPr>
        <p:spPr bwMode="auto">
          <a:xfrm>
            <a:off x="0" y="1431925"/>
            <a:ext cx="368300" cy="482600"/>
          </a:xfrm>
          <a:prstGeom prst="rect">
            <a:avLst/>
          </a:prstGeom>
          <a:solidFill>
            <a:srgbClr val="FFFFCC"/>
          </a:solidFill>
          <a:ln w="76200" algn="ctr">
            <a:noFill/>
            <a:miter lim="800000"/>
            <a:headEnd/>
            <a:tailEnd/>
          </a:ln>
        </p:spPr>
        <p:txBody>
          <a:bodyPr wrap="none" anchor="ctr"/>
          <a:lstStyle/>
          <a:p>
            <a:endParaRPr lang="en-US">
              <a:latin typeface="Calibri" pitchFamily="34" charset="0"/>
            </a:endParaRPr>
          </a:p>
        </p:txBody>
      </p:sp>
      <p:sp>
        <p:nvSpPr>
          <p:cNvPr id="496681" name="Rectangle 41"/>
          <p:cNvSpPr>
            <a:spLocks noChangeArrowheads="1"/>
          </p:cNvSpPr>
          <p:nvPr/>
        </p:nvSpPr>
        <p:spPr bwMode="auto">
          <a:xfrm>
            <a:off x="1905000" y="1676400"/>
            <a:ext cx="495300" cy="35560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2800" b="1">
                <a:effectLst>
                  <a:outerShdw blurRad="38100" dist="38100" dir="2700000" algn="tl">
                    <a:srgbClr val="FFFFFF"/>
                  </a:outerShdw>
                </a:effectLst>
                <a:cs typeface="+mn-cs"/>
              </a:rPr>
              <a:t>PL</a:t>
            </a:r>
          </a:p>
        </p:txBody>
      </p:sp>
      <p:sp>
        <p:nvSpPr>
          <p:cNvPr id="496682" name="Rectangle 42"/>
          <p:cNvSpPr>
            <a:spLocks noChangeArrowheads="1"/>
          </p:cNvSpPr>
          <p:nvPr/>
        </p:nvSpPr>
        <p:spPr bwMode="auto">
          <a:xfrm>
            <a:off x="2603500" y="4737100"/>
            <a:ext cx="508000" cy="50800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2800" b="1">
                <a:solidFill>
                  <a:srgbClr val="FF0000"/>
                </a:solidFill>
                <a:effectLst>
                  <a:outerShdw blurRad="38100" dist="38100" dir="2700000" algn="tl">
                    <a:srgbClr val="000000"/>
                  </a:outerShdw>
                </a:effectLst>
                <a:cs typeface="+mn-cs"/>
              </a:rPr>
              <a:t>Y</a:t>
            </a:r>
            <a:r>
              <a:rPr lang="en-US" b="1">
                <a:solidFill>
                  <a:srgbClr val="FF0000"/>
                </a:solidFill>
                <a:effectLst>
                  <a:outerShdw blurRad="38100" dist="38100" dir="2700000" algn="tl">
                    <a:srgbClr val="000000"/>
                  </a:outerShdw>
                </a:effectLst>
                <a:cs typeface="+mn-cs"/>
              </a:rPr>
              <a:t>R</a:t>
            </a:r>
            <a:endParaRPr lang="en-US" sz="2800" b="1">
              <a:solidFill>
                <a:srgbClr val="FF0000"/>
              </a:solidFill>
              <a:effectLst>
                <a:outerShdw blurRad="38100" dist="38100" dir="2700000" algn="tl">
                  <a:srgbClr val="000000"/>
                </a:outerShdw>
              </a:effectLst>
              <a:cs typeface="+mn-cs"/>
            </a:endParaRPr>
          </a:p>
        </p:txBody>
      </p:sp>
      <p:sp>
        <p:nvSpPr>
          <p:cNvPr id="496683" name="Rectangle 43"/>
          <p:cNvSpPr>
            <a:spLocks noChangeArrowheads="1"/>
          </p:cNvSpPr>
          <p:nvPr/>
        </p:nvSpPr>
        <p:spPr bwMode="auto">
          <a:xfrm>
            <a:off x="3340100" y="4711700"/>
            <a:ext cx="508000" cy="50800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2800" b="1">
                <a:solidFill>
                  <a:srgbClr val="FF0000"/>
                </a:solidFill>
                <a:effectLst>
                  <a:outerShdw blurRad="38100" dist="38100" dir="2700000" algn="tl">
                    <a:srgbClr val="000000"/>
                  </a:outerShdw>
                </a:effectLst>
                <a:cs typeface="+mn-cs"/>
              </a:rPr>
              <a:t>Y</a:t>
            </a:r>
            <a:r>
              <a:rPr lang="en-US" b="1">
                <a:solidFill>
                  <a:srgbClr val="FF0000"/>
                </a:solidFill>
                <a:effectLst>
                  <a:outerShdw blurRad="38100" dist="38100" dir="2700000" algn="tl">
                    <a:srgbClr val="000000"/>
                  </a:outerShdw>
                </a:effectLst>
                <a:cs typeface="+mn-cs"/>
              </a:rPr>
              <a:t>R</a:t>
            </a:r>
            <a:endParaRPr lang="en-US" sz="2800" b="1">
              <a:solidFill>
                <a:srgbClr val="FF0000"/>
              </a:solidFill>
              <a:effectLst>
                <a:outerShdw blurRad="38100" dist="38100" dir="2700000" algn="tl">
                  <a:srgbClr val="000000"/>
                </a:outerShdw>
              </a:effectLst>
              <a:cs typeface="+mn-cs"/>
            </a:endParaRPr>
          </a:p>
        </p:txBody>
      </p:sp>
      <p:sp>
        <p:nvSpPr>
          <p:cNvPr id="496684" name="AutoShape 44"/>
          <p:cNvSpPr>
            <a:spLocks/>
          </p:cNvSpPr>
          <p:nvPr/>
        </p:nvSpPr>
        <p:spPr bwMode="auto">
          <a:xfrm>
            <a:off x="2235200" y="2959100"/>
            <a:ext cx="177800" cy="647700"/>
          </a:xfrm>
          <a:prstGeom prst="leftBrace">
            <a:avLst>
              <a:gd name="adj1" fmla="val 30357"/>
              <a:gd name="adj2" fmla="val 50000"/>
            </a:avLst>
          </a:prstGeom>
          <a:noFill/>
          <a:ln w="57150">
            <a:solidFill>
              <a:srgbClr val="FF0000"/>
            </a:solidFill>
            <a:round/>
            <a:headEnd/>
            <a:tailEnd/>
          </a:ln>
        </p:spPr>
        <p:txBody>
          <a:bodyPr wrap="none" anchor="ctr"/>
          <a:lstStyle/>
          <a:p>
            <a:endParaRPr lang="en-US">
              <a:latin typeface="Calibri" pitchFamily="34" charset="0"/>
            </a:endParaRPr>
          </a:p>
        </p:txBody>
      </p:sp>
      <p:sp>
        <p:nvSpPr>
          <p:cNvPr id="496685" name="Rectangle 45"/>
          <p:cNvSpPr>
            <a:spLocks noChangeArrowheads="1"/>
          </p:cNvSpPr>
          <p:nvPr/>
        </p:nvSpPr>
        <p:spPr bwMode="auto">
          <a:xfrm>
            <a:off x="5616575" y="4713288"/>
            <a:ext cx="1244600" cy="40640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RGDP</a:t>
            </a:r>
          </a:p>
        </p:txBody>
      </p:sp>
      <p:pic>
        <p:nvPicPr>
          <p:cNvPr id="496686" name="a bo2401.wav">
            <a:hlinkClick r:id="" action="ppaction://media"/>
          </p:cNvPr>
          <p:cNvPicPr>
            <a:picLocks noRot="1" noChangeAspect="1" noChangeArrowheads="1"/>
          </p:cNvPicPr>
          <p:nvPr>
            <a:wavAudioFile r:embed="rId2" name="a boing_x.wav"/>
          </p:nvPr>
        </p:nvPicPr>
        <p:blipFill>
          <a:blip r:embed="rId15"/>
          <a:srcRect/>
          <a:stretch>
            <a:fillRect/>
          </a:stretch>
        </p:blipFill>
        <p:spPr bwMode="auto">
          <a:xfrm>
            <a:off x="342900" y="6553200"/>
            <a:ext cx="304800" cy="304800"/>
          </a:xfrm>
          <a:prstGeom prst="rect">
            <a:avLst/>
          </a:prstGeom>
          <a:noFill/>
          <a:ln w="9525">
            <a:noFill/>
            <a:miter lim="800000"/>
            <a:headEnd/>
            <a:tailEnd/>
          </a:ln>
        </p:spPr>
      </p:pic>
      <p:pic>
        <p:nvPicPr>
          <p:cNvPr id="496687" name="A sw900.wav">
            <a:hlinkClick r:id="" action="ppaction://media"/>
          </p:cNvPr>
          <p:cNvPicPr>
            <a:picLocks noRot="1" noChangeAspect="1" noChangeArrowheads="1"/>
          </p:cNvPicPr>
          <p:nvPr>
            <a:wavAudioFile r:embed="rId3" name="A swhoosh.wav"/>
          </p:nvPr>
        </p:nvPicPr>
        <p:blipFill>
          <a:blip r:embed="rId15"/>
          <a:srcRect/>
          <a:stretch>
            <a:fillRect/>
          </a:stretch>
        </p:blipFill>
        <p:spPr bwMode="auto">
          <a:xfrm>
            <a:off x="1066800" y="6553200"/>
            <a:ext cx="304800" cy="304800"/>
          </a:xfrm>
          <a:prstGeom prst="rect">
            <a:avLst/>
          </a:prstGeom>
          <a:noFill/>
          <a:ln w="9525">
            <a:noFill/>
            <a:miter lim="800000"/>
            <a:headEnd/>
            <a:tailEnd/>
          </a:ln>
        </p:spPr>
      </p:pic>
      <p:pic>
        <p:nvPicPr>
          <p:cNvPr id="496688" name="boin2904.wav">
            <a:hlinkClick r:id="" action="ppaction://media"/>
          </p:cNvPr>
          <p:cNvPicPr>
            <a:picLocks noRot="1" noChangeAspect="1" noChangeArrowheads="1"/>
          </p:cNvPicPr>
          <p:nvPr>
            <a:wavAudioFile r:embed="rId4" name="boing21.wav"/>
          </p:nvPr>
        </p:nvPicPr>
        <p:blipFill>
          <a:blip r:embed="rId15"/>
          <a:srcRect/>
          <a:stretch>
            <a:fillRect/>
          </a:stretch>
        </p:blipFill>
        <p:spPr bwMode="auto">
          <a:xfrm>
            <a:off x="2032000" y="6553200"/>
            <a:ext cx="304800" cy="304800"/>
          </a:xfrm>
          <a:prstGeom prst="rect">
            <a:avLst/>
          </a:prstGeom>
          <a:noFill/>
          <a:ln w="9525">
            <a:noFill/>
            <a:miter lim="800000"/>
            <a:headEnd/>
            <a:tailEnd/>
          </a:ln>
        </p:spPr>
      </p:pic>
      <p:pic>
        <p:nvPicPr>
          <p:cNvPr id="496689" name="Musi3008.wav">
            <a:hlinkClick r:id="" action="ppaction://media"/>
          </p:cNvPr>
          <p:cNvPicPr>
            <a:picLocks noRot="1" noChangeAspect="1" noChangeArrowheads="1"/>
          </p:cNvPicPr>
          <p:nvPr>
            <a:wavAudioFile r:embed="rId5" name="Music Classical beethoven [1 short clip].wav"/>
          </p:nvPr>
        </p:nvPicPr>
        <p:blipFill>
          <a:blip r:embed="rId15"/>
          <a:srcRect/>
          <a:stretch>
            <a:fillRect/>
          </a:stretch>
        </p:blipFill>
        <p:spPr bwMode="auto">
          <a:xfrm>
            <a:off x="8839200" y="0"/>
            <a:ext cx="304800" cy="304800"/>
          </a:xfrm>
          <a:prstGeom prst="rect">
            <a:avLst/>
          </a:prstGeom>
          <a:noFill/>
          <a:ln w="9525">
            <a:noFill/>
            <a:miter lim="800000"/>
            <a:headEnd/>
            <a:tailEnd/>
          </a:ln>
        </p:spPr>
      </p:pic>
      <p:pic>
        <p:nvPicPr>
          <p:cNvPr id="34863" name="Picture 50" descr="adam smith color"/>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6569075" y="712788"/>
            <a:ext cx="2124075" cy="2297112"/>
          </a:xfrm>
          <a:prstGeom prst="rect">
            <a:avLst/>
          </a:prstGeom>
          <a:noFill/>
          <a:ln w="9525">
            <a:noFill/>
            <a:miter lim="800000"/>
            <a:headEnd/>
            <a:tailEnd/>
          </a:ln>
        </p:spPr>
      </p:pic>
      <p:sp>
        <p:nvSpPr>
          <p:cNvPr id="496692" name="Rectangle 52"/>
          <p:cNvSpPr>
            <a:spLocks noChangeArrowheads="1"/>
          </p:cNvSpPr>
          <p:nvPr/>
        </p:nvSpPr>
        <p:spPr bwMode="auto">
          <a:xfrm>
            <a:off x="5524500" y="3035300"/>
            <a:ext cx="3619500" cy="130810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b="1" dirty="0">
                <a:effectLst>
                  <a:outerShdw blurRad="38100" dist="38100" dir="2700000" algn="tl">
                    <a:srgbClr val="FFFFFF"/>
                  </a:outerShdw>
                </a:effectLst>
                <a:cs typeface="+mn-cs"/>
              </a:rPr>
              <a:t>So – here is how flexible</a:t>
            </a:r>
          </a:p>
          <a:p>
            <a:pPr algn="ctr" fontAlgn="auto">
              <a:spcBef>
                <a:spcPts val="0"/>
              </a:spcBef>
              <a:spcAft>
                <a:spcPts val="0"/>
              </a:spcAft>
              <a:defRPr/>
            </a:pPr>
            <a:r>
              <a:rPr lang="en-US" b="1" dirty="0">
                <a:effectLst>
                  <a:outerShdw blurRad="38100" dist="38100" dir="2700000" algn="tl">
                    <a:srgbClr val="FFFFFF"/>
                  </a:outerShdw>
                </a:effectLst>
                <a:cs typeface="+mn-cs"/>
              </a:rPr>
              <a:t>interest rates, prices, &amp; </a:t>
            </a:r>
          </a:p>
          <a:p>
            <a:pPr algn="ctr" fontAlgn="auto">
              <a:spcBef>
                <a:spcPts val="0"/>
              </a:spcBef>
              <a:spcAft>
                <a:spcPts val="0"/>
              </a:spcAft>
              <a:defRPr/>
            </a:pPr>
            <a:r>
              <a:rPr lang="en-US" b="1" dirty="0">
                <a:effectLst>
                  <a:outerShdw blurRad="38100" dist="38100" dir="2700000" algn="tl">
                    <a:srgbClr val="FFFFFF"/>
                  </a:outerShdw>
                </a:effectLst>
                <a:cs typeface="+mn-cs"/>
              </a:rPr>
              <a:t>wages</a:t>
            </a:r>
            <a:r>
              <a:rPr lang="en-US" sz="1600" b="1" dirty="0">
                <a:effectLst>
                  <a:outerShdw blurRad="38100" dist="38100" dir="2700000" algn="tl">
                    <a:srgbClr val="FFFFFF"/>
                  </a:outerShdw>
                </a:effectLst>
                <a:cs typeface="+mn-cs"/>
              </a:rPr>
              <a:t> </a:t>
            </a:r>
            <a:r>
              <a:rPr lang="en-US" b="1" dirty="0">
                <a:effectLst>
                  <a:outerShdw blurRad="38100" dist="38100" dir="2700000" algn="tl">
                    <a:srgbClr val="FFFFFF"/>
                  </a:outerShdw>
                </a:effectLst>
                <a:cs typeface="+mn-cs"/>
              </a:rPr>
              <a:t> affected</a:t>
            </a:r>
            <a:r>
              <a:rPr lang="en-US" sz="1200" b="1" dirty="0">
                <a:effectLst>
                  <a:outerShdw blurRad="38100" dist="38100" dir="2700000" algn="tl">
                    <a:srgbClr val="FFFFFF"/>
                  </a:outerShdw>
                </a:effectLst>
                <a:cs typeface="+mn-cs"/>
              </a:rPr>
              <a:t> </a:t>
            </a:r>
            <a:r>
              <a:rPr lang="en-US" b="1" dirty="0">
                <a:effectLst>
                  <a:outerShdw blurRad="38100" dist="38100" dir="2700000" algn="tl">
                    <a:srgbClr val="FFFFFF"/>
                  </a:outerShdw>
                </a:effectLst>
                <a:cs typeface="+mn-cs"/>
              </a:rPr>
              <a:t> output.</a:t>
            </a:r>
          </a:p>
          <a:p>
            <a:pPr algn="ctr" fontAlgn="auto">
              <a:spcBef>
                <a:spcPts val="0"/>
              </a:spcBef>
              <a:spcAft>
                <a:spcPts val="0"/>
              </a:spcAft>
              <a:defRPr/>
            </a:pPr>
            <a:r>
              <a:rPr lang="en-US" sz="2000" b="1" dirty="0">
                <a:solidFill>
                  <a:srgbClr val="FF0000"/>
                </a:solidFill>
                <a:effectLst>
                  <a:outerShdw blurRad="38100" dist="38100" dir="2700000" algn="tl">
                    <a:srgbClr val="000000">
                      <a:alpha val="43137"/>
                    </a:srgbClr>
                  </a:outerShdw>
                </a:effectLst>
                <a:cs typeface="+mn-cs"/>
              </a:rPr>
              <a:t>[Nothing sticky here]</a:t>
            </a:r>
          </a:p>
        </p:txBody>
      </p:sp>
      <p:pic>
        <p:nvPicPr>
          <p:cNvPr id="496691" name="Picture 51" descr="gymnast"/>
          <p:cNvPicPr>
            <a:picLocks noChangeAspect="1" noChangeArrowheads="1" noCrop="1"/>
          </p:cNvPicPr>
          <p:nvPr/>
        </p:nvPicPr>
        <p:blipFill>
          <a:blip r:embed="rId18"/>
          <a:srcRect/>
          <a:stretch>
            <a:fillRect/>
          </a:stretch>
        </p:blipFill>
        <p:spPr bwMode="auto">
          <a:xfrm>
            <a:off x="3263900" y="1949450"/>
            <a:ext cx="1595438" cy="1703388"/>
          </a:xfrm>
          <a:prstGeom prst="rect">
            <a:avLst/>
          </a:prstGeom>
          <a:noFill/>
          <a:ln w="9525">
            <a:noFill/>
            <a:miter lim="800000"/>
            <a:headEnd/>
            <a:tailEnd/>
          </a:ln>
        </p:spPr>
      </p:pic>
      <p:sp>
        <p:nvSpPr>
          <p:cNvPr id="34866" name="WordArt 114"/>
          <p:cNvSpPr>
            <a:spLocks noChangeArrowheads="1" noChangeShapeType="1" noTextEdit="1"/>
          </p:cNvSpPr>
          <p:nvPr/>
        </p:nvSpPr>
        <p:spPr bwMode="auto">
          <a:xfrm>
            <a:off x="819150" y="96838"/>
            <a:ext cx="7543800" cy="685800"/>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FF0000"/>
                </a:solidFill>
                <a:effectLst>
                  <a:outerShdw dist="35921" dir="2700000" sy="50000" kx="2115830" algn="bl" rotWithShape="0">
                    <a:srgbClr val="C0C0C0">
                      <a:alpha val="79999"/>
                    </a:srgbClr>
                  </a:outerShdw>
                </a:effectLst>
                <a:latin typeface="Arial Black"/>
              </a:rPr>
              <a:t>Classical [&amp; Monetarists] Review</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96677"/>
                                        </p:tgtEl>
                                        <p:attrNameLst>
                                          <p:attrName>style.visibility</p:attrName>
                                        </p:attrNameLst>
                                      </p:cBhvr>
                                      <p:to>
                                        <p:strVal val="visible"/>
                                      </p:to>
                                    </p:set>
                                    <p:anim calcmode="lin" valueType="num">
                                      <p:cBhvr>
                                        <p:cTn id="7" dur="1000" fill="hold"/>
                                        <p:tgtEl>
                                          <p:spTgt spid="496677"/>
                                        </p:tgtEl>
                                        <p:attrNameLst>
                                          <p:attrName>ppt_w</p:attrName>
                                        </p:attrNameLst>
                                      </p:cBhvr>
                                      <p:tavLst>
                                        <p:tav tm="0">
                                          <p:val>
                                            <p:fltVal val="0"/>
                                          </p:val>
                                        </p:tav>
                                        <p:tav tm="100000">
                                          <p:val>
                                            <p:strVal val="#ppt_w"/>
                                          </p:val>
                                        </p:tav>
                                      </p:tavLst>
                                    </p:anim>
                                    <p:anim calcmode="lin" valueType="num">
                                      <p:cBhvr>
                                        <p:cTn id="8" dur="1000" fill="hold"/>
                                        <p:tgtEl>
                                          <p:spTgt spid="496677"/>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1" presetClass="mediacall" presetSubtype="0" fill="hold" nodeType="afterEffect">
                                  <p:stCondLst>
                                    <p:cond delay="0"/>
                                  </p:stCondLst>
                                  <p:childTnLst>
                                    <p:cmd type="call" cmd="playFrom(0.0)">
                                      <p:cBhvr>
                                        <p:cTn id="11" dur="2250" fill="hold"/>
                                        <p:tgtEl>
                                          <p:spTgt spid="496689"/>
                                        </p:tgtEl>
                                      </p:cBhvr>
                                    </p:cmd>
                                  </p:childTnLst>
                                </p:cTn>
                              </p:par>
                            </p:childTnLst>
                          </p:cTn>
                        </p:par>
                        <p:par>
                          <p:cTn id="12" fill="hold" nodeType="afterGroup">
                            <p:stCondLst>
                              <p:cond delay="3250"/>
                            </p:stCondLst>
                            <p:childTnLst>
                              <p:par>
                                <p:cTn id="13" presetID="9" presetClass="entr" presetSubtype="0" fill="hold" nodeType="afterEffect">
                                  <p:stCondLst>
                                    <p:cond delay="0"/>
                                  </p:stCondLst>
                                  <p:childTnLst>
                                    <p:set>
                                      <p:cBhvr>
                                        <p:cTn id="14" dur="1" fill="hold">
                                          <p:stCondLst>
                                            <p:cond delay="0"/>
                                          </p:stCondLst>
                                        </p:cTn>
                                        <p:tgtEl>
                                          <p:spTgt spid="496671"/>
                                        </p:tgtEl>
                                        <p:attrNameLst>
                                          <p:attrName>style.visibility</p:attrName>
                                        </p:attrNameLst>
                                      </p:cBhvr>
                                      <p:to>
                                        <p:strVal val="visible"/>
                                      </p:to>
                                    </p:set>
                                    <p:animEffect transition="in" filter="dissolve">
                                      <p:cBhvr>
                                        <p:cTn id="15" dur="500"/>
                                        <p:tgtEl>
                                          <p:spTgt spid="4966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96672"/>
                                        </p:tgtEl>
                                        <p:attrNameLst>
                                          <p:attrName>style.visibility</p:attrName>
                                        </p:attrNameLst>
                                      </p:cBhvr>
                                      <p:to>
                                        <p:strVal val="visible"/>
                                      </p:to>
                                    </p:set>
                                    <p:animEffect transition="in" filter="dissolve">
                                      <p:cBhvr>
                                        <p:cTn id="20" dur="500"/>
                                        <p:tgtEl>
                                          <p:spTgt spid="496672"/>
                                        </p:tgtEl>
                                      </p:cBhvr>
                                    </p:animEffect>
                                  </p:childTnLst>
                                </p:cTn>
                              </p:par>
                              <p:par>
                                <p:cTn id="21" presetID="1" presetClass="mediacall" presetSubtype="0" fill="hold" nodeType="withEffect">
                                  <p:stCondLst>
                                    <p:cond delay="0"/>
                                  </p:stCondLst>
                                  <p:childTnLst>
                                    <p:cmd type="call" cmd="playFrom(0.0)">
                                      <p:cBhvr>
                                        <p:cTn id="22" dur="280" fill="hold"/>
                                        <p:tgtEl>
                                          <p:spTgt spid="496687"/>
                                        </p:tgtEl>
                                      </p:cBhvr>
                                    </p:cmd>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496653"/>
                                        </p:tgtEl>
                                        <p:attrNameLst>
                                          <p:attrName>style.visibility</p:attrName>
                                        </p:attrNameLst>
                                      </p:cBhvr>
                                      <p:to>
                                        <p:strVal val="visible"/>
                                      </p:to>
                                    </p:set>
                                    <p:animEffect transition="in" filter="dissolve">
                                      <p:cBhvr>
                                        <p:cTn id="26" dur="500"/>
                                        <p:tgtEl>
                                          <p:spTgt spid="496653"/>
                                        </p:tgtEl>
                                      </p:cBhvr>
                                    </p:animEffect>
                                  </p:childTnLst>
                                </p:cTn>
                              </p:par>
                              <p:par>
                                <p:cTn id="27" presetID="9" presetClass="entr" presetSubtype="0" fill="hold" nodeType="withEffect">
                                  <p:stCondLst>
                                    <p:cond delay="0"/>
                                  </p:stCondLst>
                                  <p:childTnLst>
                                    <p:set>
                                      <p:cBhvr>
                                        <p:cTn id="28" dur="1" fill="hold">
                                          <p:stCondLst>
                                            <p:cond delay="0"/>
                                          </p:stCondLst>
                                        </p:cTn>
                                        <p:tgtEl>
                                          <p:spTgt spid="496669"/>
                                        </p:tgtEl>
                                        <p:attrNameLst>
                                          <p:attrName>style.visibility</p:attrName>
                                        </p:attrNameLst>
                                      </p:cBhvr>
                                      <p:to>
                                        <p:strVal val="visible"/>
                                      </p:to>
                                    </p:set>
                                    <p:animEffect transition="in" filter="dissolve">
                                      <p:cBhvr>
                                        <p:cTn id="29" dur="500"/>
                                        <p:tgtEl>
                                          <p:spTgt spid="49666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96661"/>
                                        </p:tgtEl>
                                        <p:attrNameLst>
                                          <p:attrName>style.visibility</p:attrName>
                                        </p:attrNameLst>
                                      </p:cBhvr>
                                      <p:to>
                                        <p:strVal val="visible"/>
                                      </p:to>
                                    </p:set>
                                    <p:animEffect transition="in" filter="dissolve">
                                      <p:cBhvr>
                                        <p:cTn id="32" dur="500"/>
                                        <p:tgtEl>
                                          <p:spTgt spid="496661"/>
                                        </p:tgtEl>
                                      </p:cBhvr>
                                    </p:animEffect>
                                  </p:childTnLst>
                                </p:cTn>
                              </p:par>
                            </p:childTnLst>
                          </p:cTn>
                        </p:par>
                        <p:par>
                          <p:cTn id="33" fill="hold" nodeType="afterGroup">
                            <p:stCondLst>
                              <p:cond delay="1000"/>
                            </p:stCondLst>
                            <p:childTnLst>
                              <p:par>
                                <p:cTn id="34" presetID="9" presetClass="entr" presetSubtype="0" fill="hold" nodeType="afterEffect">
                                  <p:stCondLst>
                                    <p:cond delay="0"/>
                                  </p:stCondLst>
                                  <p:childTnLst>
                                    <p:set>
                                      <p:cBhvr>
                                        <p:cTn id="35" dur="1" fill="hold">
                                          <p:stCondLst>
                                            <p:cond delay="0"/>
                                          </p:stCondLst>
                                        </p:cTn>
                                        <p:tgtEl>
                                          <p:spTgt spid="496668"/>
                                        </p:tgtEl>
                                        <p:attrNameLst>
                                          <p:attrName>style.visibility</p:attrName>
                                        </p:attrNameLst>
                                      </p:cBhvr>
                                      <p:to>
                                        <p:strVal val="visible"/>
                                      </p:to>
                                    </p:set>
                                    <p:animEffect transition="in" filter="dissolve">
                                      <p:cBhvr>
                                        <p:cTn id="36" dur="500"/>
                                        <p:tgtEl>
                                          <p:spTgt spid="496668"/>
                                        </p:tgtEl>
                                      </p:cBhvr>
                                    </p:animEffect>
                                  </p:childTnLst>
                                </p:cTn>
                              </p:par>
                            </p:childTnLst>
                          </p:cTn>
                        </p:par>
                        <p:par>
                          <p:cTn id="37" fill="hold" nodeType="afterGroup">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496662"/>
                                        </p:tgtEl>
                                        <p:attrNameLst>
                                          <p:attrName>style.visibility</p:attrName>
                                        </p:attrNameLst>
                                      </p:cBhvr>
                                      <p:to>
                                        <p:strVal val="visible"/>
                                      </p:to>
                                    </p:set>
                                    <p:animEffect transition="in" filter="wipe(up)">
                                      <p:cBhvr>
                                        <p:cTn id="40" dur="2000"/>
                                        <p:tgtEl>
                                          <p:spTgt spid="496662"/>
                                        </p:tgtEl>
                                      </p:cBhvr>
                                    </p:animEffect>
                                  </p:childTnLst>
                                </p:cTn>
                              </p:par>
                            </p:childTnLst>
                          </p:cTn>
                        </p:par>
                        <p:par>
                          <p:cTn id="41" fill="hold" nodeType="afterGroup">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496682"/>
                                        </p:tgtEl>
                                        <p:attrNameLst>
                                          <p:attrName>style.visibility</p:attrName>
                                        </p:attrNameLst>
                                      </p:cBhvr>
                                      <p:to>
                                        <p:strVal val="visible"/>
                                      </p:to>
                                    </p:set>
                                    <p:animEffect transition="in" filter="dissolve">
                                      <p:cBhvr>
                                        <p:cTn id="44" dur="500"/>
                                        <p:tgtEl>
                                          <p:spTgt spid="49668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496684"/>
                                        </p:tgtEl>
                                        <p:attrNameLst>
                                          <p:attrName>style.visibility</p:attrName>
                                        </p:attrNameLst>
                                      </p:cBhvr>
                                      <p:to>
                                        <p:strVal val="visible"/>
                                      </p:to>
                                    </p:set>
                                    <p:animEffect transition="in" filter="wipe(right)">
                                      <p:cBhvr>
                                        <p:cTn id="49" dur="2000"/>
                                        <p:tgtEl>
                                          <p:spTgt spid="496684"/>
                                        </p:tgtEl>
                                      </p:cBhvr>
                                    </p:animEffect>
                                  </p:childTnLst>
                                </p:cTn>
                              </p:par>
                            </p:childTnLst>
                          </p:cTn>
                        </p:par>
                        <p:par>
                          <p:cTn id="50" fill="hold" nodeType="afterGroup">
                            <p:stCondLst>
                              <p:cond delay="2000"/>
                            </p:stCondLst>
                            <p:childTnLst>
                              <p:par>
                                <p:cTn id="51" presetID="9" presetClass="entr" presetSubtype="0" fill="hold" grpId="0" nodeType="afterEffect">
                                  <p:stCondLst>
                                    <p:cond delay="0"/>
                                  </p:stCondLst>
                                  <p:childTnLst>
                                    <p:set>
                                      <p:cBhvr>
                                        <p:cTn id="52" dur="1" fill="hold">
                                          <p:stCondLst>
                                            <p:cond delay="0"/>
                                          </p:stCondLst>
                                        </p:cTn>
                                        <p:tgtEl>
                                          <p:spTgt spid="496654"/>
                                        </p:tgtEl>
                                        <p:attrNameLst>
                                          <p:attrName>style.visibility</p:attrName>
                                        </p:attrNameLst>
                                      </p:cBhvr>
                                      <p:to>
                                        <p:strVal val="visible"/>
                                      </p:to>
                                    </p:set>
                                    <p:animEffect transition="in" filter="dissolve">
                                      <p:cBhvr>
                                        <p:cTn id="53" dur="500"/>
                                        <p:tgtEl>
                                          <p:spTgt spid="496654"/>
                                        </p:tgtEl>
                                      </p:cBhvr>
                                    </p:animEffect>
                                  </p:childTnLst>
                                </p:cTn>
                              </p:par>
                            </p:childTnLst>
                          </p:cTn>
                        </p:par>
                        <p:par>
                          <p:cTn id="54" fill="hold" nodeType="afterGroup">
                            <p:stCondLst>
                              <p:cond delay="2500"/>
                            </p:stCondLst>
                            <p:childTnLst>
                              <p:par>
                                <p:cTn id="55" presetID="1" presetClass="mediacall" presetSubtype="0" fill="hold" nodeType="afterEffect">
                                  <p:stCondLst>
                                    <p:cond delay="0"/>
                                  </p:stCondLst>
                                  <p:childTnLst>
                                    <p:cmd type="call" cmd="playFrom(0.0)">
                                      <p:cBhvr>
                                        <p:cTn id="56" dur="2600" fill="hold"/>
                                        <p:tgtEl>
                                          <p:spTgt spid="496678"/>
                                        </p:tgtEl>
                                      </p:cBhvr>
                                    </p:cmd>
                                  </p:childTnLst>
                                </p:cTn>
                              </p:par>
                            </p:childTnLst>
                          </p:cTn>
                        </p:par>
                        <p:par>
                          <p:cTn id="57" fill="hold" nodeType="afterGroup">
                            <p:stCondLst>
                              <p:cond delay="5100"/>
                            </p:stCondLst>
                            <p:childTnLst>
                              <p:par>
                                <p:cTn id="58" presetID="22" presetClass="entr" presetSubtype="1" fill="hold" grpId="0" nodeType="afterEffect">
                                  <p:stCondLst>
                                    <p:cond delay="0"/>
                                  </p:stCondLst>
                                  <p:childTnLst>
                                    <p:set>
                                      <p:cBhvr>
                                        <p:cTn id="59" dur="1" fill="hold">
                                          <p:stCondLst>
                                            <p:cond delay="0"/>
                                          </p:stCondLst>
                                        </p:cTn>
                                        <p:tgtEl>
                                          <p:spTgt spid="496674"/>
                                        </p:tgtEl>
                                        <p:attrNameLst>
                                          <p:attrName>style.visibility</p:attrName>
                                        </p:attrNameLst>
                                      </p:cBhvr>
                                      <p:to>
                                        <p:strVal val="visible"/>
                                      </p:to>
                                    </p:set>
                                    <p:animEffect transition="in" filter="wipe(up)">
                                      <p:cBhvr>
                                        <p:cTn id="60" dur="2000"/>
                                        <p:tgtEl>
                                          <p:spTgt spid="496674"/>
                                        </p:tgtEl>
                                      </p:cBhvr>
                                    </p:animEffect>
                                  </p:childTnLst>
                                </p:cTn>
                              </p:par>
                            </p:childTnLst>
                          </p:cTn>
                        </p:par>
                        <p:par>
                          <p:cTn id="61" fill="hold" nodeType="afterGroup">
                            <p:stCondLst>
                              <p:cond delay="7100"/>
                            </p:stCondLst>
                            <p:childTnLst>
                              <p:par>
                                <p:cTn id="62" presetID="9" presetClass="entr" presetSubtype="0" fill="hold" nodeType="afterEffect">
                                  <p:stCondLst>
                                    <p:cond delay="0"/>
                                  </p:stCondLst>
                                  <p:childTnLst>
                                    <p:set>
                                      <p:cBhvr>
                                        <p:cTn id="63" dur="1" fill="hold">
                                          <p:stCondLst>
                                            <p:cond delay="0"/>
                                          </p:stCondLst>
                                        </p:cTn>
                                        <p:tgtEl>
                                          <p:spTgt spid="496675"/>
                                        </p:tgtEl>
                                        <p:attrNameLst>
                                          <p:attrName>style.visibility</p:attrName>
                                        </p:attrNameLst>
                                      </p:cBhvr>
                                      <p:to>
                                        <p:strVal val="visible"/>
                                      </p:to>
                                    </p:set>
                                    <p:animEffect transition="in" filter="dissolve">
                                      <p:cBhvr>
                                        <p:cTn id="64" dur="500"/>
                                        <p:tgtEl>
                                          <p:spTgt spid="496675"/>
                                        </p:tgtEl>
                                      </p:cBhvr>
                                    </p:animEffect>
                                  </p:childTnLst>
                                </p:cTn>
                              </p:par>
                              <p:par>
                                <p:cTn id="65" presetID="1" presetClass="mediacall" presetSubtype="0" fill="hold" nodeType="withEffect">
                                  <p:stCondLst>
                                    <p:cond delay="0"/>
                                  </p:stCondLst>
                                  <p:childTnLst>
                                    <p:cmd type="call" cmd="playFrom(0.0)">
                                      <p:cBhvr>
                                        <p:cTn id="66" dur="1248" fill="hold"/>
                                        <p:tgtEl>
                                          <p:spTgt spid="496688"/>
                                        </p:tgtEl>
                                      </p:cBhvr>
                                    </p:cmd>
                                  </p:childTnLst>
                                </p:cTn>
                              </p:par>
                              <p:par>
                                <p:cTn id="67" presetID="10" presetClass="exit" presetSubtype="0" fill="hold" nodeType="withEffect">
                                  <p:stCondLst>
                                    <p:cond delay="0"/>
                                  </p:stCondLst>
                                  <p:childTnLst>
                                    <p:animEffect transition="out" filter="fade">
                                      <p:cBhvr>
                                        <p:cTn id="68" dur="2000"/>
                                        <p:tgtEl>
                                          <p:spTgt spid="496671"/>
                                        </p:tgtEl>
                                      </p:cBhvr>
                                    </p:animEffect>
                                    <p:set>
                                      <p:cBhvr>
                                        <p:cTn id="69" dur="1" fill="hold">
                                          <p:stCondLst>
                                            <p:cond delay="1999"/>
                                          </p:stCondLst>
                                        </p:cTn>
                                        <p:tgtEl>
                                          <p:spTgt spid="49667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2000"/>
                                        <p:tgtEl>
                                          <p:spTgt spid="496672"/>
                                        </p:tgtEl>
                                      </p:cBhvr>
                                    </p:animEffect>
                                    <p:set>
                                      <p:cBhvr>
                                        <p:cTn id="72" dur="1" fill="hold">
                                          <p:stCondLst>
                                            <p:cond delay="1999"/>
                                          </p:stCondLst>
                                        </p:cTn>
                                        <p:tgtEl>
                                          <p:spTgt spid="496672"/>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2000"/>
                                        <p:tgtEl>
                                          <p:spTgt spid="496669"/>
                                        </p:tgtEl>
                                      </p:cBhvr>
                                    </p:animEffect>
                                    <p:set>
                                      <p:cBhvr>
                                        <p:cTn id="75" dur="1" fill="hold">
                                          <p:stCondLst>
                                            <p:cond delay="1999"/>
                                          </p:stCondLst>
                                        </p:cTn>
                                        <p:tgtEl>
                                          <p:spTgt spid="496669"/>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2000"/>
                                        <p:tgtEl>
                                          <p:spTgt spid="496668"/>
                                        </p:tgtEl>
                                      </p:cBhvr>
                                    </p:animEffect>
                                    <p:set>
                                      <p:cBhvr>
                                        <p:cTn id="78" dur="1" fill="hold">
                                          <p:stCondLst>
                                            <p:cond delay="1999"/>
                                          </p:stCondLst>
                                        </p:cTn>
                                        <p:tgtEl>
                                          <p:spTgt spid="496668"/>
                                        </p:tgtEl>
                                        <p:attrNameLst>
                                          <p:attrName>style.visibility</p:attrName>
                                        </p:attrNameLst>
                                      </p:cBhvr>
                                      <p:to>
                                        <p:strVal val="hidden"/>
                                      </p:to>
                                    </p:set>
                                  </p:childTnLst>
                                </p:cTn>
                              </p:par>
                            </p:childTnLst>
                          </p:cTn>
                        </p:par>
                        <p:par>
                          <p:cTn id="79" fill="hold" nodeType="afterGroup">
                            <p:stCondLst>
                              <p:cond delay="9100"/>
                            </p:stCondLst>
                            <p:childTnLst>
                              <p:par>
                                <p:cTn id="80" presetID="9" presetClass="entr" presetSubtype="0" fill="hold" nodeType="afterEffect">
                                  <p:stCondLst>
                                    <p:cond delay="0"/>
                                  </p:stCondLst>
                                  <p:childTnLst>
                                    <p:set>
                                      <p:cBhvr>
                                        <p:cTn id="81" dur="1" fill="hold">
                                          <p:stCondLst>
                                            <p:cond delay="0"/>
                                          </p:stCondLst>
                                        </p:cTn>
                                        <p:tgtEl>
                                          <p:spTgt spid="496649"/>
                                        </p:tgtEl>
                                        <p:attrNameLst>
                                          <p:attrName>style.visibility</p:attrName>
                                        </p:attrNameLst>
                                      </p:cBhvr>
                                      <p:to>
                                        <p:strVal val="visible"/>
                                      </p:to>
                                    </p:set>
                                    <p:animEffect transition="in" filter="dissolve">
                                      <p:cBhvr>
                                        <p:cTn id="82" dur="500"/>
                                        <p:tgtEl>
                                          <p:spTgt spid="496649"/>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496647"/>
                                        </p:tgtEl>
                                        <p:attrNameLst>
                                          <p:attrName>style.visibility</p:attrName>
                                        </p:attrNameLst>
                                      </p:cBhvr>
                                      <p:to>
                                        <p:strVal val="visible"/>
                                      </p:to>
                                    </p:set>
                                    <p:animEffect transition="in" filter="dissolve">
                                      <p:cBhvr>
                                        <p:cTn id="85" dur="500"/>
                                        <p:tgtEl>
                                          <p:spTgt spid="496647"/>
                                        </p:tgtEl>
                                      </p:cBhvr>
                                    </p:animEffect>
                                  </p:childTnLst>
                                </p:cTn>
                              </p:par>
                            </p:childTnLst>
                          </p:cTn>
                        </p:par>
                        <p:par>
                          <p:cTn id="86" fill="hold" nodeType="afterGroup">
                            <p:stCondLst>
                              <p:cond delay="9600"/>
                            </p:stCondLst>
                            <p:childTnLst>
                              <p:par>
                                <p:cTn id="87" presetID="9" presetClass="entr" presetSubtype="0" fill="hold" grpId="0" nodeType="afterEffect">
                                  <p:stCondLst>
                                    <p:cond delay="0"/>
                                  </p:stCondLst>
                                  <p:childTnLst>
                                    <p:set>
                                      <p:cBhvr>
                                        <p:cTn id="88" dur="1" fill="hold">
                                          <p:stCondLst>
                                            <p:cond delay="0"/>
                                          </p:stCondLst>
                                        </p:cTn>
                                        <p:tgtEl>
                                          <p:spTgt spid="496655"/>
                                        </p:tgtEl>
                                        <p:attrNameLst>
                                          <p:attrName>style.visibility</p:attrName>
                                        </p:attrNameLst>
                                      </p:cBhvr>
                                      <p:to>
                                        <p:strVal val="visible"/>
                                      </p:to>
                                    </p:set>
                                    <p:animEffect transition="in" filter="dissolve">
                                      <p:cBhvr>
                                        <p:cTn id="89" dur="500"/>
                                        <p:tgtEl>
                                          <p:spTgt spid="496655"/>
                                        </p:tgtEl>
                                      </p:cBhvr>
                                    </p:animEffect>
                                  </p:childTnLst>
                                </p:cTn>
                              </p:par>
                            </p:childTnLst>
                          </p:cTn>
                        </p:par>
                        <p:par>
                          <p:cTn id="90" fill="hold" nodeType="afterGroup">
                            <p:stCondLst>
                              <p:cond delay="10100"/>
                            </p:stCondLst>
                            <p:childTnLst>
                              <p:par>
                                <p:cTn id="91" presetID="22" presetClass="entr" presetSubtype="1" fill="hold" grpId="0" nodeType="afterEffect">
                                  <p:stCondLst>
                                    <p:cond delay="0"/>
                                  </p:stCondLst>
                                  <p:childTnLst>
                                    <p:set>
                                      <p:cBhvr>
                                        <p:cTn id="92" dur="1" fill="hold">
                                          <p:stCondLst>
                                            <p:cond delay="0"/>
                                          </p:stCondLst>
                                        </p:cTn>
                                        <p:tgtEl>
                                          <p:spTgt spid="496663"/>
                                        </p:tgtEl>
                                        <p:attrNameLst>
                                          <p:attrName>style.visibility</p:attrName>
                                        </p:attrNameLst>
                                      </p:cBhvr>
                                      <p:to>
                                        <p:strVal val="visible"/>
                                      </p:to>
                                    </p:set>
                                    <p:animEffect transition="in" filter="wipe(up)">
                                      <p:cBhvr>
                                        <p:cTn id="93" dur="2000"/>
                                        <p:tgtEl>
                                          <p:spTgt spid="496663"/>
                                        </p:tgtEl>
                                      </p:cBhvr>
                                    </p:animEffect>
                                  </p:childTnLst>
                                </p:cTn>
                              </p:par>
                            </p:childTnLst>
                          </p:cTn>
                        </p:par>
                        <p:par>
                          <p:cTn id="94" fill="hold" nodeType="afterGroup">
                            <p:stCondLst>
                              <p:cond delay="12100"/>
                            </p:stCondLst>
                            <p:childTnLst>
                              <p:par>
                                <p:cTn id="95" presetID="9" presetClass="entr" presetSubtype="0" fill="hold" grpId="0" nodeType="afterEffect">
                                  <p:stCondLst>
                                    <p:cond delay="0"/>
                                  </p:stCondLst>
                                  <p:childTnLst>
                                    <p:set>
                                      <p:cBhvr>
                                        <p:cTn id="96" dur="1" fill="hold">
                                          <p:stCondLst>
                                            <p:cond delay="0"/>
                                          </p:stCondLst>
                                        </p:cTn>
                                        <p:tgtEl>
                                          <p:spTgt spid="496683"/>
                                        </p:tgtEl>
                                        <p:attrNameLst>
                                          <p:attrName>style.visibility</p:attrName>
                                        </p:attrNameLst>
                                      </p:cBhvr>
                                      <p:to>
                                        <p:strVal val="visible"/>
                                      </p:to>
                                    </p:set>
                                    <p:animEffect transition="in" filter="dissolve">
                                      <p:cBhvr>
                                        <p:cTn id="97" dur="500"/>
                                        <p:tgtEl>
                                          <p:spTgt spid="49668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496656"/>
                                        </p:tgtEl>
                                        <p:attrNameLst>
                                          <p:attrName>style.visibility</p:attrName>
                                        </p:attrNameLst>
                                      </p:cBhvr>
                                      <p:to>
                                        <p:strVal val="visible"/>
                                      </p:to>
                                    </p:set>
                                    <p:animEffect transition="in" filter="dissolve">
                                      <p:cBhvr>
                                        <p:cTn id="102" dur="500"/>
                                        <p:tgtEl>
                                          <p:spTgt spid="496656"/>
                                        </p:tgtEl>
                                      </p:cBhvr>
                                    </p:animEffect>
                                  </p:childTnLst>
                                </p:cTn>
                              </p:par>
                            </p:childTnLst>
                          </p:cTn>
                        </p:par>
                        <p:par>
                          <p:cTn id="103" fill="hold" nodeType="afterGroup">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496646"/>
                                        </p:tgtEl>
                                        <p:attrNameLst>
                                          <p:attrName>style.visibility</p:attrName>
                                        </p:attrNameLst>
                                      </p:cBhvr>
                                      <p:to>
                                        <p:strVal val="visible"/>
                                      </p:to>
                                    </p:set>
                                    <p:animEffect transition="in" filter="wipe(left)">
                                      <p:cBhvr>
                                        <p:cTn id="106" dur="2000"/>
                                        <p:tgtEl>
                                          <p:spTgt spid="496646"/>
                                        </p:tgtEl>
                                      </p:cBhvr>
                                    </p:animEffect>
                                  </p:childTnLst>
                                </p:cTn>
                              </p:par>
                            </p:childTnLst>
                          </p:cTn>
                        </p:par>
                        <p:par>
                          <p:cTn id="107" fill="hold" nodeType="afterGroup">
                            <p:stCondLst>
                              <p:cond delay="2500"/>
                            </p:stCondLst>
                            <p:childTnLst>
                              <p:par>
                                <p:cTn id="108" presetID="22" presetClass="entr" presetSubtype="1" fill="hold" grpId="0" nodeType="afterEffect">
                                  <p:stCondLst>
                                    <p:cond delay="0"/>
                                  </p:stCondLst>
                                  <p:childTnLst>
                                    <p:set>
                                      <p:cBhvr>
                                        <p:cTn id="109" dur="1" fill="hold">
                                          <p:stCondLst>
                                            <p:cond delay="0"/>
                                          </p:stCondLst>
                                        </p:cTn>
                                        <p:tgtEl>
                                          <p:spTgt spid="496667"/>
                                        </p:tgtEl>
                                        <p:attrNameLst>
                                          <p:attrName>style.visibility</p:attrName>
                                        </p:attrNameLst>
                                      </p:cBhvr>
                                      <p:to>
                                        <p:strVal val="visible"/>
                                      </p:to>
                                    </p:set>
                                    <p:animEffect transition="in" filter="wipe(up)">
                                      <p:cBhvr>
                                        <p:cTn id="110" dur="2000"/>
                                        <p:tgtEl>
                                          <p:spTgt spid="496667"/>
                                        </p:tgtEl>
                                      </p:cBhvr>
                                    </p:animEffect>
                                  </p:childTnLst>
                                </p:cTn>
                              </p:par>
                            </p:childTnLst>
                          </p:cTn>
                        </p:par>
                        <p:par>
                          <p:cTn id="111" fill="hold" nodeType="afterGroup">
                            <p:stCondLst>
                              <p:cond delay="4500"/>
                            </p:stCondLst>
                            <p:childTnLst>
                              <p:par>
                                <p:cTn id="112" presetID="9" presetClass="entr" presetSubtype="0" fill="hold" grpId="0" nodeType="afterEffect">
                                  <p:stCondLst>
                                    <p:cond delay="0"/>
                                  </p:stCondLst>
                                  <p:childTnLst>
                                    <p:set>
                                      <p:cBhvr>
                                        <p:cTn id="113" dur="1" fill="hold">
                                          <p:stCondLst>
                                            <p:cond delay="0"/>
                                          </p:stCondLst>
                                        </p:cTn>
                                        <p:tgtEl>
                                          <p:spTgt spid="496652"/>
                                        </p:tgtEl>
                                        <p:attrNameLst>
                                          <p:attrName>style.visibility</p:attrName>
                                        </p:attrNameLst>
                                      </p:cBhvr>
                                      <p:to>
                                        <p:strVal val="visible"/>
                                      </p:to>
                                    </p:set>
                                    <p:animEffect transition="in" filter="dissolve">
                                      <p:cBhvr>
                                        <p:cTn id="114" dur="500"/>
                                        <p:tgtEl>
                                          <p:spTgt spid="496652"/>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496659"/>
                                        </p:tgtEl>
                                        <p:attrNameLst>
                                          <p:attrName>style.visibility</p:attrName>
                                        </p:attrNameLst>
                                      </p:cBhvr>
                                      <p:to>
                                        <p:strVal val="visible"/>
                                      </p:to>
                                    </p:set>
                                    <p:animEffect transition="in" filter="dissolve">
                                      <p:cBhvr>
                                        <p:cTn id="117" dur="500"/>
                                        <p:tgtEl>
                                          <p:spTgt spid="496659"/>
                                        </p:tgtEl>
                                      </p:cBhvr>
                                    </p:animEffect>
                                  </p:childTnLst>
                                </p:cTn>
                              </p:par>
                            </p:childTnLst>
                          </p:cTn>
                        </p:par>
                        <p:par>
                          <p:cTn id="118" fill="hold" nodeType="afterGroup">
                            <p:stCondLst>
                              <p:cond delay="5000"/>
                            </p:stCondLst>
                            <p:childTnLst>
                              <p:par>
                                <p:cTn id="119" presetID="9" presetClass="entr" presetSubtype="0" fill="hold" nodeType="afterEffect">
                                  <p:stCondLst>
                                    <p:cond delay="0"/>
                                  </p:stCondLst>
                                  <p:childTnLst>
                                    <p:set>
                                      <p:cBhvr>
                                        <p:cTn id="120" dur="1" fill="hold">
                                          <p:stCondLst>
                                            <p:cond delay="0"/>
                                          </p:stCondLst>
                                        </p:cTn>
                                        <p:tgtEl>
                                          <p:spTgt spid="496679"/>
                                        </p:tgtEl>
                                        <p:attrNameLst>
                                          <p:attrName>style.visibility</p:attrName>
                                        </p:attrNameLst>
                                      </p:cBhvr>
                                      <p:to>
                                        <p:strVal val="visible"/>
                                      </p:to>
                                    </p:set>
                                    <p:animEffect transition="in" filter="dissolve">
                                      <p:cBhvr>
                                        <p:cTn id="121" dur="500"/>
                                        <p:tgtEl>
                                          <p:spTgt spid="496679"/>
                                        </p:tgtEl>
                                      </p:cBhvr>
                                    </p:animEffect>
                                  </p:childTnLst>
                                </p:cTn>
                              </p:par>
                            </p:childTnLst>
                          </p:cTn>
                        </p:par>
                        <p:par>
                          <p:cTn id="122" fill="hold" nodeType="afterGroup">
                            <p:stCondLst>
                              <p:cond delay="5500"/>
                            </p:stCondLst>
                            <p:childTnLst>
                              <p:par>
                                <p:cTn id="123" presetID="9" presetClass="entr" presetSubtype="0" fill="hold" nodeType="afterEffect">
                                  <p:stCondLst>
                                    <p:cond delay="0"/>
                                  </p:stCondLst>
                                  <p:childTnLst>
                                    <p:set>
                                      <p:cBhvr>
                                        <p:cTn id="124" dur="1" fill="hold">
                                          <p:stCondLst>
                                            <p:cond delay="0"/>
                                          </p:stCondLst>
                                        </p:cTn>
                                        <p:tgtEl>
                                          <p:spTgt spid="496678"/>
                                        </p:tgtEl>
                                        <p:attrNameLst>
                                          <p:attrName>style.visibility</p:attrName>
                                        </p:attrNameLst>
                                      </p:cBhvr>
                                      <p:to>
                                        <p:strVal val="visible"/>
                                      </p:to>
                                    </p:set>
                                    <p:animEffect transition="in" filter="dissolve">
                                      <p:cBhvr>
                                        <p:cTn id="125" dur="500"/>
                                        <p:tgtEl>
                                          <p:spTgt spid="496678"/>
                                        </p:tgtEl>
                                      </p:cBhvr>
                                    </p:animEffect>
                                  </p:childTnLst>
                                </p:cTn>
                              </p:par>
                            </p:childTnLst>
                          </p:cTn>
                        </p:par>
                        <p:par>
                          <p:cTn id="126" fill="hold" nodeType="afterGroup">
                            <p:stCondLst>
                              <p:cond delay="6000"/>
                            </p:stCondLst>
                            <p:childTnLst>
                              <p:par>
                                <p:cTn id="127" presetID="1" presetClass="mediacall" presetSubtype="0" fill="hold" nodeType="afterEffect">
                                  <p:stCondLst>
                                    <p:cond delay="0"/>
                                  </p:stCondLst>
                                  <p:childTnLst>
                                    <p:cmd type="call" cmd="playFrom(0.0)">
                                      <p:cBhvr>
                                        <p:cTn id="128" dur="699" fill="hold"/>
                                        <p:tgtEl>
                                          <p:spTgt spid="496686"/>
                                        </p:tgtEl>
                                      </p:cBhvr>
                                    </p:cmd>
                                  </p:childTnLst>
                                </p:cTn>
                              </p:par>
                            </p:childTnLst>
                          </p:cTn>
                        </p:par>
                        <p:par>
                          <p:cTn id="129" fill="hold" nodeType="afterGroup">
                            <p:stCondLst>
                              <p:cond delay="6699"/>
                            </p:stCondLst>
                            <p:childTnLst>
                              <p:par>
                                <p:cTn id="130" presetID="9" presetClass="entr" presetSubtype="0" fill="hold" nodeType="afterEffect">
                                  <p:stCondLst>
                                    <p:cond delay="0"/>
                                  </p:stCondLst>
                                  <p:childTnLst>
                                    <p:set>
                                      <p:cBhvr>
                                        <p:cTn id="131" dur="1" fill="hold">
                                          <p:stCondLst>
                                            <p:cond delay="0"/>
                                          </p:stCondLst>
                                        </p:cTn>
                                        <p:tgtEl>
                                          <p:spTgt spid="496665"/>
                                        </p:tgtEl>
                                        <p:attrNameLst>
                                          <p:attrName>style.visibility</p:attrName>
                                        </p:attrNameLst>
                                      </p:cBhvr>
                                      <p:to>
                                        <p:strVal val="visible"/>
                                      </p:to>
                                    </p:set>
                                    <p:animEffect transition="in" filter="dissolve">
                                      <p:cBhvr>
                                        <p:cTn id="132" dur="2000"/>
                                        <p:tgtEl>
                                          <p:spTgt spid="496665"/>
                                        </p:tgtEl>
                                      </p:cBhvr>
                                    </p:animEffect>
                                  </p:childTnLst>
                                </p:cTn>
                              </p:par>
                            </p:childTnLst>
                          </p:cTn>
                        </p:par>
                        <p:par>
                          <p:cTn id="133" fill="hold" nodeType="afterGroup">
                            <p:stCondLst>
                              <p:cond delay="8699"/>
                            </p:stCondLst>
                            <p:childTnLst>
                              <p:par>
                                <p:cTn id="134" presetID="10" presetClass="exit" presetSubtype="0" fill="hold" nodeType="afterEffect">
                                  <p:stCondLst>
                                    <p:cond delay="0"/>
                                  </p:stCondLst>
                                  <p:childTnLst>
                                    <p:animEffect transition="out" filter="fade">
                                      <p:cBhvr>
                                        <p:cTn id="135" dur="2000"/>
                                        <p:tgtEl>
                                          <p:spTgt spid="496675"/>
                                        </p:tgtEl>
                                      </p:cBhvr>
                                    </p:animEffect>
                                    <p:set>
                                      <p:cBhvr>
                                        <p:cTn id="136" dur="1" fill="hold">
                                          <p:stCondLst>
                                            <p:cond delay="1999"/>
                                          </p:stCondLst>
                                        </p:cTn>
                                        <p:tgtEl>
                                          <p:spTgt spid="496675"/>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2000"/>
                                        <p:tgtEl>
                                          <p:spTgt spid="496649"/>
                                        </p:tgtEl>
                                      </p:cBhvr>
                                    </p:animEffect>
                                    <p:set>
                                      <p:cBhvr>
                                        <p:cTn id="139" dur="1" fill="hold">
                                          <p:stCondLst>
                                            <p:cond delay="1999"/>
                                          </p:stCondLst>
                                        </p:cTn>
                                        <p:tgtEl>
                                          <p:spTgt spid="496649"/>
                                        </p:tgtEl>
                                        <p:attrNameLst>
                                          <p:attrName>style.visibility</p:attrName>
                                        </p:attrNameLst>
                                      </p:cBhvr>
                                      <p:to>
                                        <p:strVal val="hidden"/>
                                      </p:to>
                                    </p:se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3" presetClass="entr" presetSubtype="16" fill="hold" grpId="0" nodeType="clickEffect">
                                  <p:stCondLst>
                                    <p:cond delay="0"/>
                                  </p:stCondLst>
                                  <p:childTnLst>
                                    <p:set>
                                      <p:cBhvr>
                                        <p:cTn id="143" dur="1" fill="hold">
                                          <p:stCondLst>
                                            <p:cond delay="0"/>
                                          </p:stCondLst>
                                        </p:cTn>
                                        <p:tgtEl>
                                          <p:spTgt spid="496692"/>
                                        </p:tgtEl>
                                        <p:attrNameLst>
                                          <p:attrName>style.visibility</p:attrName>
                                        </p:attrNameLst>
                                      </p:cBhvr>
                                      <p:to>
                                        <p:strVal val="visible"/>
                                      </p:to>
                                    </p:set>
                                    <p:anim calcmode="lin" valueType="num">
                                      <p:cBhvr>
                                        <p:cTn id="144" dur="2000" fill="hold"/>
                                        <p:tgtEl>
                                          <p:spTgt spid="496692"/>
                                        </p:tgtEl>
                                        <p:attrNameLst>
                                          <p:attrName>ppt_w</p:attrName>
                                        </p:attrNameLst>
                                      </p:cBhvr>
                                      <p:tavLst>
                                        <p:tav tm="0">
                                          <p:val>
                                            <p:fltVal val="0"/>
                                          </p:val>
                                        </p:tav>
                                        <p:tav tm="100000">
                                          <p:val>
                                            <p:strVal val="#ppt_w"/>
                                          </p:val>
                                        </p:tav>
                                      </p:tavLst>
                                    </p:anim>
                                    <p:anim calcmode="lin" valueType="num">
                                      <p:cBhvr>
                                        <p:cTn id="145" dur="2000" fill="hold"/>
                                        <p:tgtEl>
                                          <p:spTgt spid="496692"/>
                                        </p:tgtEl>
                                        <p:attrNameLst>
                                          <p:attrName>ppt_h</p:attrName>
                                        </p:attrNameLst>
                                      </p:cBhvr>
                                      <p:tavLst>
                                        <p:tav tm="0">
                                          <p:val>
                                            <p:fltVal val="0"/>
                                          </p:val>
                                        </p:tav>
                                        <p:tav tm="100000">
                                          <p:val>
                                            <p:strVal val="#ppt_h"/>
                                          </p:val>
                                        </p:tav>
                                      </p:tavLst>
                                    </p:anim>
                                  </p:childTnLst>
                                </p:cTn>
                              </p:par>
                            </p:childTnLst>
                          </p:cTn>
                        </p:par>
                        <p:par>
                          <p:cTn id="146" fill="hold" nodeType="afterGroup">
                            <p:stCondLst>
                              <p:cond delay="2000"/>
                            </p:stCondLst>
                            <p:childTnLst>
                              <p:par>
                                <p:cTn id="147" presetID="9" presetClass="entr" presetSubtype="0" fill="hold" nodeType="afterEffect">
                                  <p:stCondLst>
                                    <p:cond delay="0"/>
                                  </p:stCondLst>
                                  <p:childTnLst>
                                    <p:set>
                                      <p:cBhvr>
                                        <p:cTn id="148" dur="1" fill="hold">
                                          <p:stCondLst>
                                            <p:cond delay="0"/>
                                          </p:stCondLst>
                                        </p:cTn>
                                        <p:tgtEl>
                                          <p:spTgt spid="496691"/>
                                        </p:tgtEl>
                                        <p:attrNameLst>
                                          <p:attrName>style.visibility</p:attrName>
                                        </p:attrNameLst>
                                      </p:cBhvr>
                                      <p:to>
                                        <p:strVal val="visible"/>
                                      </p:to>
                                    </p:set>
                                    <p:animEffect transition="in" filter="dissolve">
                                      <p:cBhvr>
                                        <p:cTn id="149" dur="500"/>
                                        <p:tgtEl>
                                          <p:spTgt spid="496691"/>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56" presetClass="path" presetSubtype="0" accel="50000" decel="50000" fill="hold" nodeType="clickEffect">
                                  <p:stCondLst>
                                    <p:cond delay="0"/>
                                  </p:stCondLst>
                                  <p:childTnLst>
                                    <p:animMotion origin="layout" path="M -0.05417 0.12593 L 0.01389 0.02223 " pathEditMode="relative" rAng="0" ptsTypes="AA">
                                      <p:cBhvr>
                                        <p:cTn id="153" dur="5000" spd="-100000" fill="hold"/>
                                        <p:tgtEl>
                                          <p:spTgt spid="496691"/>
                                        </p:tgtEl>
                                        <p:attrNameLst>
                                          <p:attrName>ppt_x</p:attrName>
                                          <p:attrName>ppt_y</p:attrName>
                                        </p:attrNameLst>
                                      </p:cBhvr>
                                      <p:rCtr x="3400" y="-5200"/>
                                    </p:animMotion>
                                  </p:childTnLst>
                                </p:cTn>
                              </p:par>
                            </p:childTnLst>
                          </p:cTn>
                        </p:par>
                        <p:par>
                          <p:cTn id="154" fill="hold" nodeType="afterGroup">
                            <p:stCondLst>
                              <p:cond delay="5000"/>
                            </p:stCondLst>
                            <p:childTnLst>
                              <p:par>
                                <p:cTn id="155" presetID="49" presetClass="path" presetSubtype="0" accel="50000" decel="50000" fill="hold" nodeType="afterEffect">
                                  <p:stCondLst>
                                    <p:cond delay="0"/>
                                  </p:stCondLst>
                                  <p:childTnLst>
                                    <p:animMotion origin="layout" path="M -0.05 0.11482 L 0.02222 0.22408 " pathEditMode="relative" rAng="0" ptsTypes="AA">
                                      <p:cBhvr>
                                        <p:cTn id="156" dur="3000" fill="hold"/>
                                        <p:tgtEl>
                                          <p:spTgt spid="496691"/>
                                        </p:tgtEl>
                                        <p:attrNameLst>
                                          <p:attrName>ppt_x</p:attrName>
                                          <p:attrName>ppt_y</p:attrName>
                                        </p:attrNameLst>
                                      </p:cBhvr>
                                      <p:rCtr x="3600" y="5500"/>
                                    </p:animMotion>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7" fill="hold" display="0">
                  <p:stCondLst>
                    <p:cond delay="indefinite"/>
                  </p:stCondLst>
                  <p:endCondLst>
                    <p:cond evt="onNext" delay="0">
                      <p:tgtEl>
                        <p:sldTgt/>
                      </p:tgtEl>
                    </p:cond>
                    <p:cond evt="onPrev" delay="0">
                      <p:tgtEl>
                        <p:sldTgt/>
                      </p:tgtEl>
                    </p:cond>
                    <p:cond evt="onStopAudio" delay="0">
                      <p:tgtEl>
                        <p:sldTgt/>
                      </p:tgtEl>
                    </p:cond>
                  </p:endCondLst>
                </p:cTn>
                <p:tgtEl>
                  <p:spTgt spid="496678"/>
                </p:tgtEl>
              </p:cMediaNode>
            </p:audio>
            <p:audio>
              <p:cMediaNode showWhenStopped="0">
                <p:cTn id="158" fill="hold" display="0">
                  <p:stCondLst>
                    <p:cond delay="indefinite"/>
                  </p:stCondLst>
                  <p:endCondLst>
                    <p:cond evt="onNext" delay="0">
                      <p:tgtEl>
                        <p:sldTgt/>
                      </p:tgtEl>
                    </p:cond>
                    <p:cond evt="onPrev" delay="0">
                      <p:tgtEl>
                        <p:sldTgt/>
                      </p:tgtEl>
                    </p:cond>
                    <p:cond evt="onStopAudio" delay="0">
                      <p:tgtEl>
                        <p:sldTgt/>
                      </p:tgtEl>
                    </p:cond>
                  </p:endCondLst>
                </p:cTn>
                <p:tgtEl>
                  <p:spTgt spid="496686"/>
                </p:tgtEl>
              </p:cMediaNode>
            </p:audio>
            <p:audio>
              <p:cMediaNode showWhenStopped="0">
                <p:cTn id="159" fill="hold" display="0">
                  <p:stCondLst>
                    <p:cond delay="indefinite"/>
                  </p:stCondLst>
                  <p:endCondLst>
                    <p:cond evt="onNext" delay="0">
                      <p:tgtEl>
                        <p:sldTgt/>
                      </p:tgtEl>
                    </p:cond>
                    <p:cond evt="onPrev" delay="0">
                      <p:tgtEl>
                        <p:sldTgt/>
                      </p:tgtEl>
                    </p:cond>
                    <p:cond evt="onStopAudio" delay="0">
                      <p:tgtEl>
                        <p:sldTgt/>
                      </p:tgtEl>
                    </p:cond>
                  </p:endCondLst>
                </p:cTn>
                <p:tgtEl>
                  <p:spTgt spid="496687"/>
                </p:tgtEl>
              </p:cMediaNode>
            </p:audio>
            <p:audio>
              <p:cMediaNode showWhenStopped="0">
                <p:cTn id="160" fill="hold" display="0">
                  <p:stCondLst>
                    <p:cond delay="indefinite"/>
                  </p:stCondLst>
                  <p:endCondLst>
                    <p:cond evt="onNext" delay="0">
                      <p:tgtEl>
                        <p:sldTgt/>
                      </p:tgtEl>
                    </p:cond>
                    <p:cond evt="onPrev" delay="0">
                      <p:tgtEl>
                        <p:sldTgt/>
                      </p:tgtEl>
                    </p:cond>
                    <p:cond evt="onStopAudio" delay="0">
                      <p:tgtEl>
                        <p:sldTgt/>
                      </p:tgtEl>
                    </p:cond>
                  </p:endCondLst>
                </p:cTn>
                <p:tgtEl>
                  <p:spTgt spid="496688"/>
                </p:tgtEl>
              </p:cMediaNode>
            </p:audio>
            <p:audio>
              <p:cMediaNode showWhenStopped="0">
                <p:cTn id="161" fill="hold" display="0">
                  <p:stCondLst>
                    <p:cond delay="indefinite"/>
                  </p:stCondLst>
                  <p:endCondLst>
                    <p:cond evt="onNext" delay="0">
                      <p:tgtEl>
                        <p:sldTgt/>
                      </p:tgtEl>
                    </p:cond>
                    <p:cond evt="onPrev" delay="0">
                      <p:tgtEl>
                        <p:sldTgt/>
                      </p:tgtEl>
                    </p:cond>
                    <p:cond evt="onStopAudio" delay="0">
                      <p:tgtEl>
                        <p:sldTgt/>
                      </p:tgtEl>
                    </p:cond>
                  </p:endCondLst>
                </p:cTn>
                <p:tgtEl>
                  <p:spTgt spid="496689"/>
                </p:tgtEl>
              </p:cMediaNode>
            </p:audio>
          </p:childTnLst>
        </p:cTn>
      </p:par>
    </p:tnLst>
    <p:bldLst>
      <p:bldP spid="496646" grpId="0" animBg="1"/>
      <p:bldP spid="496647" grpId="0" animBg="1"/>
      <p:bldP spid="496652" grpId="0" animBg="1"/>
      <p:bldP spid="496653" grpId="0" animBg="1"/>
      <p:bldP spid="496654" grpId="0"/>
      <p:bldP spid="496655" grpId="0"/>
      <p:bldP spid="496656" grpId="0"/>
      <p:bldP spid="496659" grpId="0"/>
      <p:bldP spid="496661" grpId="0"/>
      <p:bldP spid="496662" grpId="0" animBg="1"/>
      <p:bldP spid="496663" grpId="0" animBg="1"/>
      <p:bldP spid="496667" grpId="0" animBg="1"/>
      <p:bldP spid="496674" grpId="0" animBg="1"/>
      <p:bldP spid="496677" grpId="0" animBg="1"/>
      <p:bldP spid="496682" grpId="0"/>
      <p:bldP spid="496683" grpId="0"/>
      <p:bldP spid="496684" grpId="0" animBg="1"/>
      <p:bldP spid="49669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35842" name="Rectangle 2" descr="Parchment"/>
          <p:cNvSpPr>
            <a:spLocks noChangeArrowheads="1"/>
          </p:cNvSpPr>
          <p:nvPr/>
        </p:nvSpPr>
        <p:spPr bwMode="auto">
          <a:xfrm>
            <a:off x="0" y="457200"/>
            <a:ext cx="8896350" cy="2571750"/>
          </a:xfrm>
          <a:prstGeom prst="rect">
            <a:avLst/>
          </a:prstGeom>
          <a:blipFill dpi="0" rotWithShape="1">
            <a:blip r:embed="rId8"/>
            <a:srcRect/>
            <a:tile tx="0" ty="0" sx="100000" sy="100000" flip="none" algn="tl"/>
          </a:blipFill>
          <a:ln w="76200" algn="ctr">
            <a:solidFill>
              <a:srgbClr val="FF0000"/>
            </a:solidFill>
            <a:miter lim="800000"/>
            <a:headEnd/>
            <a:tailEnd/>
          </a:ln>
        </p:spPr>
        <p:txBody>
          <a:bodyPr wrap="none" anchor="ctr"/>
          <a:lstStyle/>
          <a:p>
            <a:pPr algn="ctr"/>
            <a:endParaRPr lang="en-US" i="1">
              <a:latin typeface="Verdana" pitchFamily="34" charset="0"/>
            </a:endParaRPr>
          </a:p>
        </p:txBody>
      </p:sp>
      <p:sp>
        <p:nvSpPr>
          <p:cNvPr id="35843" name="Line 3"/>
          <p:cNvSpPr>
            <a:spLocks noChangeShapeType="1"/>
          </p:cNvSpPr>
          <p:nvPr/>
        </p:nvSpPr>
        <p:spPr bwMode="auto">
          <a:xfrm flipV="1">
            <a:off x="6934200" y="1333500"/>
            <a:ext cx="38100" cy="1314450"/>
          </a:xfrm>
          <a:prstGeom prst="line">
            <a:avLst/>
          </a:prstGeom>
          <a:noFill/>
          <a:ln w="76200">
            <a:solidFill>
              <a:srgbClr val="0000FF"/>
            </a:solidFill>
            <a:round/>
            <a:headEnd/>
            <a:tailEnd/>
          </a:ln>
        </p:spPr>
        <p:txBody>
          <a:bodyPr wrap="none" anchor="ctr"/>
          <a:lstStyle/>
          <a:p>
            <a:endParaRPr lang="en-US"/>
          </a:p>
        </p:txBody>
      </p:sp>
      <p:pic>
        <p:nvPicPr>
          <p:cNvPr id="35844" name="Picture 5" descr="Bozo kicked by a mule"/>
          <p:cNvPicPr>
            <a:picLocks noGrp="1" noChangeAspect="1" noChangeArrowheads="1" noCrop="1"/>
          </p:cNvPicPr>
          <p:nvPr>
            <p:ph sz="quarter" idx="2"/>
          </p:nvPr>
        </p:nvPicPr>
        <p:blipFill>
          <a:blip r:embed="rId9"/>
          <a:srcRect/>
          <a:stretch>
            <a:fillRect/>
          </a:stretch>
        </p:blipFill>
        <p:spPr>
          <a:xfrm>
            <a:off x="5957888" y="755650"/>
            <a:ext cx="1419225" cy="763588"/>
          </a:xfrm>
        </p:spPr>
      </p:pic>
      <p:sp>
        <p:nvSpPr>
          <p:cNvPr id="35845" name="Rectangle 6" descr="Parchment"/>
          <p:cNvSpPr>
            <a:spLocks noChangeArrowheads="1"/>
          </p:cNvSpPr>
          <p:nvPr/>
        </p:nvSpPr>
        <p:spPr bwMode="auto">
          <a:xfrm>
            <a:off x="5524500" y="533400"/>
            <a:ext cx="1276350" cy="1028700"/>
          </a:xfrm>
          <a:prstGeom prst="rect">
            <a:avLst/>
          </a:prstGeom>
          <a:blipFill dpi="0" rotWithShape="1">
            <a:blip r:embed="rId8"/>
            <a:srcRect/>
            <a:tile tx="0" ty="0" sx="100000" sy="100000" flip="none" algn="tl"/>
          </a:blipFill>
          <a:ln w="76200" algn="ctr">
            <a:noFill/>
            <a:miter lim="800000"/>
            <a:headEnd/>
            <a:tailEnd/>
          </a:ln>
        </p:spPr>
        <p:txBody>
          <a:bodyPr wrap="none" anchor="ctr"/>
          <a:lstStyle/>
          <a:p>
            <a:endParaRPr lang="en-US">
              <a:latin typeface="Calibri" pitchFamily="34" charset="0"/>
            </a:endParaRPr>
          </a:p>
        </p:txBody>
      </p:sp>
      <p:sp>
        <p:nvSpPr>
          <p:cNvPr id="486407" name="Line 7"/>
          <p:cNvSpPr>
            <a:spLocks noChangeShapeType="1"/>
          </p:cNvSpPr>
          <p:nvPr/>
        </p:nvSpPr>
        <p:spPr bwMode="auto">
          <a:xfrm>
            <a:off x="5543550" y="2286000"/>
            <a:ext cx="1409700" cy="0"/>
          </a:xfrm>
          <a:prstGeom prst="line">
            <a:avLst/>
          </a:prstGeom>
          <a:noFill/>
          <a:ln w="38100">
            <a:solidFill>
              <a:schemeClr val="tx1"/>
            </a:solidFill>
            <a:prstDash val="sysDot"/>
            <a:round/>
            <a:headEnd/>
            <a:tailEnd/>
          </a:ln>
        </p:spPr>
        <p:txBody>
          <a:bodyPr wrap="none" anchor="ctr"/>
          <a:lstStyle/>
          <a:p>
            <a:endParaRPr lang="en-US"/>
          </a:p>
        </p:txBody>
      </p:sp>
      <p:sp>
        <p:nvSpPr>
          <p:cNvPr id="486408" name="Line 8"/>
          <p:cNvSpPr>
            <a:spLocks noChangeShapeType="1"/>
          </p:cNvSpPr>
          <p:nvPr/>
        </p:nvSpPr>
        <p:spPr bwMode="auto">
          <a:xfrm>
            <a:off x="5505450" y="1943100"/>
            <a:ext cx="952500" cy="0"/>
          </a:xfrm>
          <a:prstGeom prst="line">
            <a:avLst/>
          </a:prstGeom>
          <a:noFill/>
          <a:ln w="38100">
            <a:solidFill>
              <a:schemeClr val="tx1"/>
            </a:solidFill>
            <a:prstDash val="sysDot"/>
            <a:round/>
            <a:headEnd/>
            <a:tailEnd/>
          </a:ln>
        </p:spPr>
        <p:txBody>
          <a:bodyPr wrap="none" anchor="ctr"/>
          <a:lstStyle/>
          <a:p>
            <a:endParaRPr lang="en-US"/>
          </a:p>
        </p:txBody>
      </p:sp>
      <p:sp>
        <p:nvSpPr>
          <p:cNvPr id="35848" name="Line 9"/>
          <p:cNvSpPr>
            <a:spLocks noChangeShapeType="1"/>
          </p:cNvSpPr>
          <p:nvPr/>
        </p:nvSpPr>
        <p:spPr bwMode="auto">
          <a:xfrm>
            <a:off x="5486400" y="1581150"/>
            <a:ext cx="1447800" cy="0"/>
          </a:xfrm>
          <a:prstGeom prst="line">
            <a:avLst/>
          </a:prstGeom>
          <a:noFill/>
          <a:ln w="38100">
            <a:solidFill>
              <a:schemeClr val="tx1"/>
            </a:solidFill>
            <a:prstDash val="sysDot"/>
            <a:round/>
            <a:headEnd/>
            <a:tailEnd/>
          </a:ln>
        </p:spPr>
        <p:txBody>
          <a:bodyPr wrap="none" anchor="ctr"/>
          <a:lstStyle/>
          <a:p>
            <a:endParaRPr lang="en-US"/>
          </a:p>
        </p:txBody>
      </p:sp>
      <p:sp>
        <p:nvSpPr>
          <p:cNvPr id="35849" name="Line 11"/>
          <p:cNvSpPr>
            <a:spLocks noChangeShapeType="1"/>
          </p:cNvSpPr>
          <p:nvPr/>
        </p:nvSpPr>
        <p:spPr bwMode="auto">
          <a:xfrm>
            <a:off x="5486400" y="2667000"/>
            <a:ext cx="2171700" cy="0"/>
          </a:xfrm>
          <a:prstGeom prst="line">
            <a:avLst/>
          </a:prstGeom>
          <a:noFill/>
          <a:ln w="76200">
            <a:solidFill>
              <a:schemeClr val="tx1"/>
            </a:solidFill>
            <a:round/>
            <a:headEnd/>
            <a:tailEnd/>
          </a:ln>
        </p:spPr>
        <p:txBody>
          <a:bodyPr wrap="none" anchor="ctr"/>
          <a:lstStyle/>
          <a:p>
            <a:endParaRPr lang="en-US"/>
          </a:p>
        </p:txBody>
      </p:sp>
      <p:sp>
        <p:nvSpPr>
          <p:cNvPr id="35850" name="Line 12"/>
          <p:cNvSpPr>
            <a:spLocks noChangeShapeType="1"/>
          </p:cNvSpPr>
          <p:nvPr/>
        </p:nvSpPr>
        <p:spPr bwMode="auto">
          <a:xfrm flipV="1">
            <a:off x="5962650" y="1104900"/>
            <a:ext cx="1524000" cy="1466850"/>
          </a:xfrm>
          <a:prstGeom prst="line">
            <a:avLst/>
          </a:prstGeom>
          <a:noFill/>
          <a:ln w="76200">
            <a:solidFill>
              <a:srgbClr val="0000FF"/>
            </a:solidFill>
            <a:round/>
            <a:headEnd/>
            <a:tailEnd/>
          </a:ln>
        </p:spPr>
        <p:txBody>
          <a:bodyPr wrap="none" anchor="ctr"/>
          <a:lstStyle/>
          <a:p>
            <a:endParaRPr lang="en-US"/>
          </a:p>
        </p:txBody>
      </p:sp>
      <p:sp>
        <p:nvSpPr>
          <p:cNvPr id="486413" name="Line 13"/>
          <p:cNvSpPr>
            <a:spLocks noChangeShapeType="1"/>
          </p:cNvSpPr>
          <p:nvPr/>
        </p:nvSpPr>
        <p:spPr bwMode="auto">
          <a:xfrm flipV="1">
            <a:off x="6610350" y="1714500"/>
            <a:ext cx="857250" cy="876300"/>
          </a:xfrm>
          <a:prstGeom prst="line">
            <a:avLst/>
          </a:prstGeom>
          <a:noFill/>
          <a:ln w="76200">
            <a:solidFill>
              <a:srgbClr val="0000FF"/>
            </a:solidFill>
            <a:round/>
            <a:headEnd/>
            <a:tailEnd/>
          </a:ln>
        </p:spPr>
        <p:txBody>
          <a:bodyPr wrap="none" anchor="ctr"/>
          <a:lstStyle/>
          <a:p>
            <a:endParaRPr lang="en-US"/>
          </a:p>
        </p:txBody>
      </p:sp>
      <p:sp>
        <p:nvSpPr>
          <p:cNvPr id="486414" name="Line 14"/>
          <p:cNvSpPr>
            <a:spLocks noChangeShapeType="1"/>
          </p:cNvSpPr>
          <p:nvPr/>
        </p:nvSpPr>
        <p:spPr bwMode="auto">
          <a:xfrm>
            <a:off x="5886450" y="1238250"/>
            <a:ext cx="1428750" cy="1371600"/>
          </a:xfrm>
          <a:prstGeom prst="line">
            <a:avLst/>
          </a:prstGeom>
          <a:noFill/>
          <a:ln w="76200">
            <a:solidFill>
              <a:srgbClr val="FF0000"/>
            </a:solidFill>
            <a:round/>
            <a:headEnd/>
            <a:tailEnd/>
          </a:ln>
        </p:spPr>
        <p:txBody>
          <a:bodyPr wrap="none" anchor="ctr"/>
          <a:lstStyle/>
          <a:p>
            <a:endParaRPr lang="en-US"/>
          </a:p>
        </p:txBody>
      </p:sp>
      <p:sp>
        <p:nvSpPr>
          <p:cNvPr id="486415" name="Rectangle 15"/>
          <p:cNvSpPr>
            <a:spLocks noChangeArrowheads="1"/>
          </p:cNvSpPr>
          <p:nvPr/>
        </p:nvSpPr>
        <p:spPr bwMode="auto">
          <a:xfrm>
            <a:off x="4743450" y="1333500"/>
            <a:ext cx="762000" cy="41910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b="1">
                <a:solidFill>
                  <a:srgbClr val="FF0000"/>
                </a:solidFill>
                <a:effectLst>
                  <a:outerShdw blurRad="38100" dist="38100" dir="2700000" algn="tl">
                    <a:srgbClr val="000000"/>
                  </a:outerShdw>
                </a:effectLst>
                <a:cs typeface="+mn-cs"/>
              </a:rPr>
              <a:t>-20</a:t>
            </a:r>
            <a:r>
              <a:rPr lang="en-US" sz="2000" b="1">
                <a:solidFill>
                  <a:srgbClr val="FF0000"/>
                </a:solidFill>
                <a:effectLst>
                  <a:outerShdw blurRad="38100" dist="38100" dir="2700000" algn="tl">
                    <a:srgbClr val="000000"/>
                  </a:outerShdw>
                </a:effectLst>
                <a:cs typeface="+mn-cs"/>
              </a:rPr>
              <a:t>%</a:t>
            </a:r>
          </a:p>
        </p:txBody>
      </p:sp>
      <p:sp>
        <p:nvSpPr>
          <p:cNvPr id="486416" name="Rectangle 16"/>
          <p:cNvSpPr>
            <a:spLocks noChangeArrowheads="1"/>
          </p:cNvSpPr>
          <p:nvPr/>
        </p:nvSpPr>
        <p:spPr bwMode="auto">
          <a:xfrm>
            <a:off x="4895850" y="1733550"/>
            <a:ext cx="609600" cy="36195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$10</a:t>
            </a:r>
          </a:p>
        </p:txBody>
      </p:sp>
      <p:sp>
        <p:nvSpPr>
          <p:cNvPr id="486417" name="Rectangle 17"/>
          <p:cNvSpPr>
            <a:spLocks noChangeArrowheads="1"/>
          </p:cNvSpPr>
          <p:nvPr/>
        </p:nvSpPr>
        <p:spPr bwMode="auto">
          <a:xfrm>
            <a:off x="4953000" y="2076450"/>
            <a:ext cx="571500" cy="32385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$8</a:t>
            </a:r>
          </a:p>
        </p:txBody>
      </p:sp>
      <p:sp>
        <p:nvSpPr>
          <p:cNvPr id="486418" name="Rectangle 18"/>
          <p:cNvSpPr>
            <a:spLocks noChangeArrowheads="1"/>
          </p:cNvSpPr>
          <p:nvPr/>
        </p:nvSpPr>
        <p:spPr bwMode="auto">
          <a:xfrm>
            <a:off x="5924550" y="2609850"/>
            <a:ext cx="2343150" cy="457200"/>
          </a:xfrm>
          <a:prstGeom prst="rect">
            <a:avLst/>
          </a:prstGeom>
          <a:noFill/>
          <a:ln w="76200" algn="ctr">
            <a:noFill/>
            <a:miter lim="800000"/>
            <a:headEnd/>
            <a:tailEnd/>
          </a:ln>
          <a:effectLst/>
        </p:spPr>
        <p:txBody>
          <a:bodyPr wrap="none" anchor="ctr"/>
          <a:lstStyle/>
          <a:p>
            <a:pPr fontAlgn="auto">
              <a:spcBef>
                <a:spcPts val="0"/>
              </a:spcBef>
              <a:spcAft>
                <a:spcPts val="0"/>
              </a:spcAft>
              <a:defRPr/>
            </a:pPr>
            <a:r>
              <a:rPr lang="en-US" sz="800" b="1">
                <a:solidFill>
                  <a:srgbClr val="FF0000"/>
                </a:solidFill>
                <a:effectLst>
                  <a:outerShdw blurRad="38100" dist="38100" dir="2700000" algn="tl">
                    <a:srgbClr val="000000"/>
                  </a:outerShdw>
                </a:effectLst>
                <a:cs typeface="+mn-cs"/>
              </a:rPr>
              <a:t> </a:t>
            </a:r>
            <a:r>
              <a:rPr lang="en-US" sz="2000" b="1">
                <a:solidFill>
                  <a:srgbClr val="FF0000"/>
                </a:solidFill>
                <a:effectLst>
                  <a:outerShdw blurRad="38100" dist="38100" dir="2700000" algn="tl">
                    <a:srgbClr val="000000"/>
                  </a:outerShdw>
                </a:effectLst>
                <a:cs typeface="+mn-cs"/>
              </a:rPr>
              <a:t>Y</a:t>
            </a:r>
            <a:r>
              <a:rPr lang="en-US" sz="1600" b="1">
                <a:solidFill>
                  <a:srgbClr val="FF0000"/>
                </a:solidFill>
                <a:effectLst>
                  <a:outerShdw blurRad="38100" dist="38100" dir="2700000" algn="tl">
                    <a:srgbClr val="000000"/>
                  </a:outerShdw>
                </a:effectLst>
                <a:cs typeface="+mn-cs"/>
              </a:rPr>
              <a:t>R</a:t>
            </a:r>
            <a:r>
              <a:rPr lang="en-US" sz="2000" b="1">
                <a:solidFill>
                  <a:srgbClr val="FF0000"/>
                </a:solidFill>
                <a:effectLst>
                  <a:outerShdw blurRad="38100" dist="38100" dir="2700000" algn="tl">
                    <a:srgbClr val="000000"/>
                  </a:outerShdw>
                </a:effectLst>
                <a:cs typeface="+mn-cs"/>
              </a:rPr>
              <a:t> Y</a:t>
            </a:r>
            <a:r>
              <a:rPr lang="en-US" sz="1600" b="1">
                <a:solidFill>
                  <a:srgbClr val="FF0000"/>
                </a:solidFill>
                <a:effectLst>
                  <a:outerShdw blurRad="38100" dist="38100" dir="2700000" algn="tl">
                    <a:srgbClr val="000000"/>
                  </a:outerShdw>
                </a:effectLst>
                <a:cs typeface="+mn-cs"/>
              </a:rPr>
              <a:t>R</a:t>
            </a:r>
            <a:r>
              <a:rPr lang="en-US" sz="2000" b="1">
                <a:solidFill>
                  <a:srgbClr val="FF0000"/>
                </a:solidFill>
                <a:effectLst>
                  <a:outerShdw blurRad="38100" dist="38100" dir="2700000" algn="tl">
                    <a:srgbClr val="000000"/>
                  </a:outerShdw>
                </a:effectLst>
                <a:cs typeface="+mn-cs"/>
              </a:rPr>
              <a:t>  </a:t>
            </a:r>
            <a:r>
              <a:rPr lang="en-US" sz="2000" b="1">
                <a:solidFill>
                  <a:srgbClr val="0000FF"/>
                </a:solidFill>
                <a:effectLst>
                  <a:outerShdw blurRad="38100" dist="38100" dir="2700000" algn="tl">
                    <a:srgbClr val="000000"/>
                  </a:outerShdw>
                </a:effectLst>
                <a:cs typeface="+mn-cs"/>
              </a:rPr>
              <a:t>Y*</a:t>
            </a:r>
            <a:r>
              <a:rPr lang="en-US" sz="2000" b="1">
                <a:solidFill>
                  <a:srgbClr val="FF0000"/>
                </a:solidFill>
                <a:effectLst>
                  <a:outerShdw blurRad="38100" dist="38100" dir="2700000" algn="tl">
                    <a:srgbClr val="000000"/>
                  </a:outerShdw>
                </a:effectLst>
                <a:cs typeface="+mn-cs"/>
              </a:rPr>
              <a:t>  </a:t>
            </a:r>
            <a:r>
              <a:rPr lang="en-US" sz="2000" b="1">
                <a:solidFill>
                  <a:srgbClr val="009900"/>
                </a:solidFill>
                <a:effectLst>
                  <a:outerShdw blurRad="38100" dist="38100" dir="2700000" algn="tl">
                    <a:srgbClr val="000000"/>
                  </a:outerShdw>
                </a:effectLst>
                <a:latin typeface="Verdana" pitchFamily="34" charset="0"/>
                <a:cs typeface="+mn-cs"/>
              </a:rPr>
              <a:t>Y</a:t>
            </a:r>
            <a:r>
              <a:rPr lang="en-US" sz="1600" b="1">
                <a:solidFill>
                  <a:srgbClr val="009900"/>
                </a:solidFill>
                <a:effectLst>
                  <a:outerShdw blurRad="38100" dist="38100" dir="2700000" algn="tl">
                    <a:srgbClr val="000000"/>
                  </a:outerShdw>
                </a:effectLst>
                <a:latin typeface="Verdana" pitchFamily="34" charset="0"/>
                <a:cs typeface="+mn-cs"/>
              </a:rPr>
              <a:t>I</a:t>
            </a:r>
          </a:p>
        </p:txBody>
      </p:sp>
      <p:sp>
        <p:nvSpPr>
          <p:cNvPr id="486419" name="Rectangle 19"/>
          <p:cNvSpPr>
            <a:spLocks noChangeArrowheads="1"/>
          </p:cNvSpPr>
          <p:nvPr/>
        </p:nvSpPr>
        <p:spPr bwMode="auto">
          <a:xfrm>
            <a:off x="7467600" y="838200"/>
            <a:ext cx="781050" cy="28575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2000" b="1">
                <a:solidFill>
                  <a:srgbClr val="0000FF"/>
                </a:solidFill>
                <a:effectLst>
                  <a:outerShdw blurRad="38100" dist="38100" dir="2700000" algn="tl">
                    <a:srgbClr val="000000"/>
                  </a:outerShdw>
                </a:effectLst>
                <a:cs typeface="+mn-cs"/>
              </a:rPr>
              <a:t>SRAS</a:t>
            </a:r>
            <a:r>
              <a:rPr lang="en-US" sz="1600" b="1">
                <a:solidFill>
                  <a:srgbClr val="0000FF"/>
                </a:solidFill>
                <a:effectLst>
                  <a:outerShdw blurRad="38100" dist="38100" dir="2700000" algn="tl">
                    <a:srgbClr val="000000"/>
                  </a:outerShdw>
                </a:effectLst>
                <a:cs typeface="+mn-cs"/>
              </a:rPr>
              <a:t>1</a:t>
            </a:r>
            <a:endParaRPr lang="en-US" sz="2000" b="1">
              <a:solidFill>
                <a:srgbClr val="0000FF"/>
              </a:solidFill>
              <a:effectLst>
                <a:outerShdw blurRad="38100" dist="38100" dir="2700000" algn="tl">
                  <a:srgbClr val="000000"/>
                </a:outerShdw>
              </a:effectLst>
              <a:cs typeface="+mn-cs"/>
            </a:endParaRPr>
          </a:p>
        </p:txBody>
      </p:sp>
      <p:sp>
        <p:nvSpPr>
          <p:cNvPr id="486420" name="Rectangle 20"/>
          <p:cNvSpPr>
            <a:spLocks noChangeArrowheads="1"/>
          </p:cNvSpPr>
          <p:nvPr/>
        </p:nvSpPr>
        <p:spPr bwMode="auto">
          <a:xfrm>
            <a:off x="7043738" y="1450975"/>
            <a:ext cx="762000" cy="28575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1600" b="1" dirty="0">
                <a:solidFill>
                  <a:srgbClr val="0000FF"/>
                </a:solidFill>
                <a:effectLst>
                  <a:outerShdw blurRad="38100" dist="38100" dir="2700000" algn="tl">
                    <a:srgbClr val="000000"/>
                  </a:outerShdw>
                </a:effectLst>
                <a:cs typeface="+mn-cs"/>
              </a:rPr>
              <a:t>SRAS</a:t>
            </a:r>
            <a:r>
              <a:rPr lang="en-US" sz="1400" b="1" dirty="0">
                <a:solidFill>
                  <a:srgbClr val="0000FF"/>
                </a:solidFill>
                <a:effectLst>
                  <a:outerShdw blurRad="38100" dist="38100" dir="2700000" algn="tl">
                    <a:srgbClr val="000000"/>
                  </a:outerShdw>
                </a:effectLst>
                <a:cs typeface="+mn-cs"/>
              </a:rPr>
              <a:t>2</a:t>
            </a:r>
          </a:p>
        </p:txBody>
      </p:sp>
      <p:sp>
        <p:nvSpPr>
          <p:cNvPr id="486421" name="Rectangle 21"/>
          <p:cNvSpPr>
            <a:spLocks noChangeArrowheads="1"/>
          </p:cNvSpPr>
          <p:nvPr/>
        </p:nvSpPr>
        <p:spPr bwMode="auto">
          <a:xfrm>
            <a:off x="6057900" y="762000"/>
            <a:ext cx="647700" cy="28575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2000" b="1">
                <a:solidFill>
                  <a:srgbClr val="0000FF"/>
                </a:solidFill>
                <a:effectLst>
                  <a:outerShdw blurRad="38100" dist="38100" dir="2700000" algn="tl">
                    <a:srgbClr val="000000"/>
                  </a:outerShdw>
                </a:effectLst>
                <a:cs typeface="+mn-cs"/>
              </a:rPr>
              <a:t>AD</a:t>
            </a:r>
            <a:r>
              <a:rPr lang="en-US" sz="1600" b="1">
                <a:solidFill>
                  <a:srgbClr val="0000FF"/>
                </a:solidFill>
                <a:effectLst>
                  <a:outerShdw blurRad="38100" dist="38100" dir="2700000" algn="tl">
                    <a:srgbClr val="000000"/>
                  </a:outerShdw>
                </a:effectLst>
                <a:cs typeface="+mn-cs"/>
              </a:rPr>
              <a:t>1</a:t>
            </a:r>
            <a:endParaRPr lang="en-US" sz="2000" b="1">
              <a:solidFill>
                <a:srgbClr val="0000FF"/>
              </a:solidFill>
              <a:effectLst>
                <a:outerShdw blurRad="38100" dist="38100" dir="2700000" algn="tl">
                  <a:srgbClr val="000000"/>
                </a:outerShdw>
              </a:effectLst>
              <a:cs typeface="+mn-cs"/>
            </a:endParaRPr>
          </a:p>
        </p:txBody>
      </p:sp>
      <p:sp>
        <p:nvSpPr>
          <p:cNvPr id="486422" name="Rectangle 22"/>
          <p:cNvSpPr>
            <a:spLocks noChangeArrowheads="1"/>
          </p:cNvSpPr>
          <p:nvPr/>
        </p:nvSpPr>
        <p:spPr bwMode="auto">
          <a:xfrm>
            <a:off x="5600700" y="914400"/>
            <a:ext cx="552450" cy="32385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2000" b="1">
                <a:solidFill>
                  <a:srgbClr val="FF0000"/>
                </a:solidFill>
                <a:effectLst>
                  <a:outerShdw blurRad="38100" dist="38100" dir="2700000" algn="tl">
                    <a:srgbClr val="000000"/>
                  </a:outerShdw>
                </a:effectLst>
                <a:cs typeface="+mn-cs"/>
              </a:rPr>
              <a:t>AD</a:t>
            </a:r>
            <a:r>
              <a:rPr lang="en-US" sz="1600" b="1">
                <a:solidFill>
                  <a:srgbClr val="FF0000"/>
                </a:solidFill>
                <a:effectLst>
                  <a:outerShdw blurRad="38100" dist="38100" dir="2700000" algn="tl">
                    <a:srgbClr val="000000"/>
                  </a:outerShdw>
                </a:effectLst>
                <a:cs typeface="+mn-cs"/>
              </a:rPr>
              <a:t>2</a:t>
            </a:r>
            <a:endParaRPr lang="en-US" sz="2000" b="1">
              <a:solidFill>
                <a:srgbClr val="FF0000"/>
              </a:solidFill>
              <a:effectLst>
                <a:outerShdw blurRad="38100" dist="38100" dir="2700000" algn="tl">
                  <a:srgbClr val="000000"/>
                </a:outerShdw>
              </a:effectLst>
              <a:cs typeface="+mn-cs"/>
            </a:endParaRPr>
          </a:p>
        </p:txBody>
      </p:sp>
      <p:sp>
        <p:nvSpPr>
          <p:cNvPr id="486423" name="Line 23"/>
          <p:cNvSpPr>
            <a:spLocks noChangeShapeType="1"/>
          </p:cNvSpPr>
          <p:nvPr/>
        </p:nvSpPr>
        <p:spPr bwMode="auto">
          <a:xfrm>
            <a:off x="6191250" y="1581150"/>
            <a:ext cx="0" cy="1047750"/>
          </a:xfrm>
          <a:prstGeom prst="line">
            <a:avLst/>
          </a:prstGeom>
          <a:noFill/>
          <a:ln w="38100">
            <a:solidFill>
              <a:srgbClr val="FF0000"/>
            </a:solidFill>
            <a:prstDash val="sysDot"/>
            <a:round/>
            <a:headEnd/>
            <a:tailEnd type="stealth" w="med" len="med"/>
          </a:ln>
        </p:spPr>
        <p:txBody>
          <a:bodyPr wrap="none" anchor="ctr"/>
          <a:lstStyle/>
          <a:p>
            <a:endParaRPr lang="en-US"/>
          </a:p>
        </p:txBody>
      </p:sp>
      <p:sp>
        <p:nvSpPr>
          <p:cNvPr id="486424" name="Line 24"/>
          <p:cNvSpPr>
            <a:spLocks noChangeShapeType="1"/>
          </p:cNvSpPr>
          <p:nvPr/>
        </p:nvSpPr>
        <p:spPr bwMode="auto">
          <a:xfrm>
            <a:off x="6610350" y="1905000"/>
            <a:ext cx="0" cy="723900"/>
          </a:xfrm>
          <a:prstGeom prst="line">
            <a:avLst/>
          </a:prstGeom>
          <a:noFill/>
          <a:ln w="38100">
            <a:solidFill>
              <a:srgbClr val="FF0000"/>
            </a:solidFill>
            <a:prstDash val="sysDot"/>
            <a:round/>
            <a:headEnd/>
            <a:tailEnd type="stealth" w="med" len="med"/>
          </a:ln>
        </p:spPr>
        <p:txBody>
          <a:bodyPr wrap="none" anchor="ctr"/>
          <a:lstStyle/>
          <a:p>
            <a:endParaRPr lang="en-US"/>
          </a:p>
        </p:txBody>
      </p:sp>
      <p:sp>
        <p:nvSpPr>
          <p:cNvPr id="486425" name="Rectangle 25"/>
          <p:cNvSpPr>
            <a:spLocks noChangeArrowheads="1"/>
          </p:cNvSpPr>
          <p:nvPr/>
        </p:nvSpPr>
        <p:spPr bwMode="auto">
          <a:xfrm>
            <a:off x="6457950" y="533400"/>
            <a:ext cx="933450" cy="40005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2000" b="1">
                <a:solidFill>
                  <a:srgbClr val="0000FF"/>
                </a:solidFill>
                <a:effectLst>
                  <a:outerShdw blurRad="38100" dist="38100" dir="2700000" algn="tl">
                    <a:srgbClr val="000000"/>
                  </a:outerShdw>
                </a:effectLst>
                <a:cs typeface="+mn-cs"/>
              </a:rPr>
              <a:t>LRAS</a:t>
            </a:r>
          </a:p>
        </p:txBody>
      </p:sp>
      <p:sp>
        <p:nvSpPr>
          <p:cNvPr id="486426" name="Line 26"/>
          <p:cNvSpPr>
            <a:spLocks noChangeShapeType="1"/>
          </p:cNvSpPr>
          <p:nvPr/>
        </p:nvSpPr>
        <p:spPr bwMode="auto">
          <a:xfrm>
            <a:off x="6229350" y="1619250"/>
            <a:ext cx="342900" cy="285750"/>
          </a:xfrm>
          <a:prstGeom prst="line">
            <a:avLst/>
          </a:prstGeom>
          <a:noFill/>
          <a:ln w="76200">
            <a:solidFill>
              <a:srgbClr val="FF0000"/>
            </a:solidFill>
            <a:round/>
            <a:headEnd/>
            <a:tailEnd type="stealth" w="med" len="med"/>
          </a:ln>
        </p:spPr>
        <p:txBody>
          <a:bodyPr wrap="none" anchor="ctr"/>
          <a:lstStyle/>
          <a:p>
            <a:endParaRPr lang="en-US"/>
          </a:p>
        </p:txBody>
      </p:sp>
      <p:pic>
        <p:nvPicPr>
          <p:cNvPr id="486427" name="Picture 27" descr="arrow rt red"/>
          <p:cNvPicPr>
            <a:picLocks noChangeAspect="1" noChangeArrowheads="1" noCrop="1"/>
          </p:cNvPicPr>
          <p:nvPr/>
        </p:nvPicPr>
        <p:blipFill>
          <a:blip r:embed="rId10"/>
          <a:srcRect/>
          <a:stretch>
            <a:fillRect/>
          </a:stretch>
        </p:blipFill>
        <p:spPr bwMode="auto">
          <a:xfrm>
            <a:off x="6172200" y="2139950"/>
            <a:ext cx="933450" cy="311150"/>
          </a:xfrm>
          <a:prstGeom prst="rect">
            <a:avLst/>
          </a:prstGeom>
          <a:noFill/>
          <a:ln w="9525">
            <a:noFill/>
            <a:miter lim="800000"/>
            <a:headEnd/>
            <a:tailEnd/>
          </a:ln>
        </p:spPr>
      </p:pic>
      <p:sp>
        <p:nvSpPr>
          <p:cNvPr id="35866" name="Line 28"/>
          <p:cNvSpPr>
            <a:spLocks noChangeShapeType="1"/>
          </p:cNvSpPr>
          <p:nvPr/>
        </p:nvSpPr>
        <p:spPr bwMode="auto">
          <a:xfrm flipV="1">
            <a:off x="5505450" y="762000"/>
            <a:ext cx="19050" cy="1885950"/>
          </a:xfrm>
          <a:prstGeom prst="line">
            <a:avLst/>
          </a:prstGeom>
          <a:noFill/>
          <a:ln w="76200">
            <a:solidFill>
              <a:schemeClr val="tx1"/>
            </a:solidFill>
            <a:round/>
            <a:headEnd/>
            <a:tailEnd/>
          </a:ln>
        </p:spPr>
        <p:txBody>
          <a:bodyPr wrap="none" anchor="ctr"/>
          <a:lstStyle/>
          <a:p>
            <a:endParaRPr lang="en-US"/>
          </a:p>
        </p:txBody>
      </p:sp>
      <p:sp>
        <p:nvSpPr>
          <p:cNvPr id="486429" name="Line 29"/>
          <p:cNvSpPr>
            <a:spLocks noChangeShapeType="1"/>
          </p:cNvSpPr>
          <p:nvPr/>
        </p:nvSpPr>
        <p:spPr bwMode="auto">
          <a:xfrm>
            <a:off x="6610350" y="1943100"/>
            <a:ext cx="323850" cy="304800"/>
          </a:xfrm>
          <a:prstGeom prst="line">
            <a:avLst/>
          </a:prstGeom>
          <a:noFill/>
          <a:ln w="76200">
            <a:solidFill>
              <a:srgbClr val="FF0000"/>
            </a:solidFill>
            <a:round/>
            <a:headEnd/>
            <a:tailEnd type="stealth" w="med" len="med"/>
          </a:ln>
        </p:spPr>
        <p:txBody>
          <a:bodyPr wrap="none" anchor="ctr"/>
          <a:lstStyle/>
          <a:p>
            <a:endParaRPr lang="en-US"/>
          </a:p>
        </p:txBody>
      </p:sp>
      <p:pic>
        <p:nvPicPr>
          <p:cNvPr id="486430" name="Picture 30" descr="1 aaa ball colored"/>
          <p:cNvPicPr>
            <a:picLocks noChangeAspect="1" noChangeArrowheads="1" noCrop="1"/>
          </p:cNvPicPr>
          <p:nvPr/>
        </p:nvPicPr>
        <p:blipFill>
          <a:blip r:embed="rId11"/>
          <a:srcRect/>
          <a:stretch>
            <a:fillRect/>
          </a:stretch>
        </p:blipFill>
        <p:spPr bwMode="auto">
          <a:xfrm>
            <a:off x="6067425" y="1457325"/>
            <a:ext cx="285750" cy="285750"/>
          </a:xfrm>
          <a:prstGeom prst="rect">
            <a:avLst/>
          </a:prstGeom>
          <a:noFill/>
          <a:ln w="9525">
            <a:noFill/>
            <a:miter lim="800000"/>
            <a:headEnd/>
            <a:tailEnd/>
          </a:ln>
        </p:spPr>
      </p:pic>
      <p:pic>
        <p:nvPicPr>
          <p:cNvPr id="486431" name="Picture 31" descr="1 aaa ball colored"/>
          <p:cNvPicPr>
            <a:picLocks noChangeAspect="1" noChangeArrowheads="1" noCrop="1"/>
          </p:cNvPicPr>
          <p:nvPr/>
        </p:nvPicPr>
        <p:blipFill>
          <a:blip r:embed="rId11"/>
          <a:srcRect/>
          <a:stretch>
            <a:fillRect/>
          </a:stretch>
        </p:blipFill>
        <p:spPr bwMode="auto">
          <a:xfrm>
            <a:off x="6467475" y="1800225"/>
            <a:ext cx="285750" cy="285750"/>
          </a:xfrm>
          <a:prstGeom prst="rect">
            <a:avLst/>
          </a:prstGeom>
          <a:noFill/>
          <a:ln w="9525">
            <a:noFill/>
            <a:miter lim="800000"/>
            <a:headEnd/>
            <a:tailEnd/>
          </a:ln>
        </p:spPr>
      </p:pic>
      <p:pic>
        <p:nvPicPr>
          <p:cNvPr id="486432" name="Picture 32" descr="Sale c5"/>
          <p:cNvPicPr>
            <a:picLocks noChangeAspect="1" noChangeArrowheads="1" noCrop="1"/>
          </p:cNvPicPr>
          <p:nvPr/>
        </p:nvPicPr>
        <p:blipFill>
          <a:blip r:embed="rId12"/>
          <a:srcRect/>
          <a:stretch>
            <a:fillRect/>
          </a:stretch>
        </p:blipFill>
        <p:spPr bwMode="auto">
          <a:xfrm>
            <a:off x="6186488" y="1265238"/>
            <a:ext cx="601662" cy="315912"/>
          </a:xfrm>
          <a:prstGeom prst="rect">
            <a:avLst/>
          </a:prstGeom>
          <a:noFill/>
          <a:ln w="9525">
            <a:noFill/>
            <a:miter lim="800000"/>
            <a:headEnd/>
            <a:tailEnd/>
          </a:ln>
        </p:spPr>
      </p:pic>
      <p:sp>
        <p:nvSpPr>
          <p:cNvPr id="35871" name="Line 33"/>
          <p:cNvSpPr>
            <a:spLocks noChangeShapeType="1"/>
          </p:cNvSpPr>
          <p:nvPr/>
        </p:nvSpPr>
        <p:spPr bwMode="auto">
          <a:xfrm>
            <a:off x="6400800" y="1066800"/>
            <a:ext cx="1104900" cy="1085850"/>
          </a:xfrm>
          <a:prstGeom prst="line">
            <a:avLst/>
          </a:prstGeom>
          <a:noFill/>
          <a:ln w="76200">
            <a:solidFill>
              <a:srgbClr val="0000FF"/>
            </a:solidFill>
            <a:round/>
            <a:headEnd/>
            <a:tailEnd/>
          </a:ln>
        </p:spPr>
        <p:txBody>
          <a:bodyPr wrap="none" anchor="ctr"/>
          <a:lstStyle/>
          <a:p>
            <a:endParaRPr lang="en-US"/>
          </a:p>
        </p:txBody>
      </p:sp>
      <p:pic>
        <p:nvPicPr>
          <p:cNvPr id="486434" name="Picture 34" descr="1 aaa ball red"/>
          <p:cNvPicPr>
            <a:picLocks noChangeAspect="1" noChangeArrowheads="1" noCrop="1"/>
          </p:cNvPicPr>
          <p:nvPr/>
        </p:nvPicPr>
        <p:blipFill>
          <a:blip r:embed="rId13"/>
          <a:srcRect/>
          <a:stretch>
            <a:fillRect/>
          </a:stretch>
        </p:blipFill>
        <p:spPr bwMode="auto">
          <a:xfrm>
            <a:off x="6848475" y="1457325"/>
            <a:ext cx="228600" cy="228600"/>
          </a:xfrm>
          <a:prstGeom prst="rect">
            <a:avLst/>
          </a:prstGeom>
          <a:noFill/>
          <a:ln w="9525">
            <a:noFill/>
            <a:miter lim="800000"/>
            <a:headEnd/>
            <a:tailEnd/>
          </a:ln>
        </p:spPr>
      </p:pic>
      <p:pic>
        <p:nvPicPr>
          <p:cNvPr id="486435" name="Picture 35"/>
          <p:cNvPicPr>
            <a:picLocks noChangeAspect="1" noChangeArrowheads="1" noCrop="1"/>
          </p:cNvPicPr>
          <p:nvPr/>
        </p:nvPicPr>
        <p:blipFill>
          <a:blip r:embed="rId14"/>
          <a:srcRect/>
          <a:stretch>
            <a:fillRect/>
          </a:stretch>
        </p:blipFill>
        <p:spPr bwMode="auto">
          <a:xfrm>
            <a:off x="6248400" y="1449388"/>
            <a:ext cx="790575" cy="209550"/>
          </a:xfrm>
          <a:prstGeom prst="rect">
            <a:avLst/>
          </a:prstGeom>
          <a:noFill/>
          <a:ln w="9525">
            <a:noFill/>
            <a:miter lim="800000"/>
            <a:headEnd/>
            <a:tailEnd/>
          </a:ln>
        </p:spPr>
      </p:pic>
      <p:sp>
        <p:nvSpPr>
          <p:cNvPr id="486437" name="Rectangle 37"/>
          <p:cNvSpPr>
            <a:spLocks noChangeArrowheads="1"/>
          </p:cNvSpPr>
          <p:nvPr/>
        </p:nvSpPr>
        <p:spPr bwMode="auto">
          <a:xfrm>
            <a:off x="7969250" y="2400300"/>
            <a:ext cx="838200" cy="22860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2000" b="1">
                <a:solidFill>
                  <a:srgbClr val="FF0000"/>
                </a:solidFill>
                <a:effectLst>
                  <a:outerShdw blurRad="38100" dist="38100" dir="2700000" algn="tl">
                    <a:srgbClr val="000000"/>
                  </a:outerShdw>
                </a:effectLst>
                <a:latin typeface="Verdana" pitchFamily="34" charset="0"/>
                <a:cs typeface="+mn-cs"/>
              </a:rPr>
              <a:t>Smith</a:t>
            </a:r>
          </a:p>
        </p:txBody>
      </p:sp>
      <p:sp>
        <p:nvSpPr>
          <p:cNvPr id="486438" name="Rectangle 38"/>
          <p:cNvSpPr>
            <a:spLocks noChangeArrowheads="1"/>
          </p:cNvSpPr>
          <p:nvPr/>
        </p:nvSpPr>
        <p:spPr bwMode="auto">
          <a:xfrm>
            <a:off x="266700" y="685800"/>
            <a:ext cx="4514850" cy="2228850"/>
          </a:xfrm>
          <a:prstGeom prst="rect">
            <a:avLst/>
          </a:prstGeom>
          <a:noFill/>
          <a:ln w="76200" algn="ctr">
            <a:noFill/>
            <a:miter lim="800000"/>
            <a:headEnd/>
            <a:tailEnd/>
          </a:ln>
          <a:effectLst/>
        </p:spPr>
        <p:txBody>
          <a:bodyPr wrap="none" anchor="ctr"/>
          <a:lstStyle/>
          <a:p>
            <a:pPr fontAlgn="auto">
              <a:spcBef>
                <a:spcPts val="0"/>
              </a:spcBef>
              <a:spcAft>
                <a:spcPts val="0"/>
              </a:spcAft>
              <a:defRPr/>
            </a:pPr>
            <a:r>
              <a:rPr lang="en-US" sz="2800" b="1" dirty="0" err="1">
                <a:solidFill>
                  <a:srgbClr val="FF0000"/>
                </a:solidFill>
                <a:effectLst>
                  <a:outerShdw blurRad="38100" dist="38100" dir="2700000" algn="tl">
                    <a:srgbClr val="000000"/>
                  </a:outerShdw>
                </a:effectLst>
                <a:latin typeface="+mn-lt"/>
                <a:cs typeface="+mn-cs"/>
              </a:rPr>
              <a:t>Classicals</a:t>
            </a:r>
            <a:r>
              <a:rPr lang="en-US" sz="2000" b="1" dirty="0">
                <a:latin typeface="Verdana" pitchFamily="34" charset="0"/>
                <a:cs typeface="+mn-cs"/>
              </a:rPr>
              <a:t> – 1776 – 1930s</a:t>
            </a:r>
          </a:p>
          <a:p>
            <a:pPr fontAlgn="auto">
              <a:spcBef>
                <a:spcPts val="0"/>
              </a:spcBef>
              <a:spcAft>
                <a:spcPts val="0"/>
              </a:spcAft>
              <a:defRPr/>
            </a:pPr>
            <a:r>
              <a:rPr lang="en-US" sz="2000" b="1" dirty="0">
                <a:solidFill>
                  <a:srgbClr val="FF0000"/>
                </a:solidFill>
                <a:effectLst>
                  <a:outerShdw blurRad="38100" dist="38100" dir="2700000" algn="tl">
                    <a:srgbClr val="000000"/>
                  </a:outerShdw>
                </a:effectLst>
                <a:latin typeface="Verdana" pitchFamily="34" charset="0"/>
                <a:cs typeface="+mn-cs"/>
              </a:rPr>
              <a:t>No G</a:t>
            </a:r>
            <a:r>
              <a:rPr lang="en-US" sz="2000" b="1" dirty="0">
                <a:latin typeface="Verdana" pitchFamily="34" charset="0"/>
                <a:cs typeface="+mn-cs"/>
              </a:rPr>
              <a:t> </a:t>
            </a:r>
            <a:r>
              <a:rPr lang="en-US" b="1" dirty="0">
                <a:latin typeface="Verdana" pitchFamily="34" charset="0"/>
                <a:cs typeface="+mn-cs"/>
              </a:rPr>
              <a:t>intervention in</a:t>
            </a:r>
            <a:r>
              <a:rPr lang="en-US" sz="2000" b="1" dirty="0">
                <a:latin typeface="Verdana" pitchFamily="34" charset="0"/>
                <a:cs typeface="+mn-cs"/>
              </a:rPr>
              <a:t> economy</a:t>
            </a:r>
          </a:p>
          <a:p>
            <a:pPr fontAlgn="auto">
              <a:spcBef>
                <a:spcPts val="0"/>
              </a:spcBef>
              <a:spcAft>
                <a:spcPts val="0"/>
              </a:spcAft>
              <a:defRPr/>
            </a:pPr>
            <a:r>
              <a:rPr lang="en-US" sz="2000" b="1" dirty="0">
                <a:latin typeface="Verdana" pitchFamily="34" charset="0"/>
                <a:cs typeface="+mn-cs"/>
              </a:rPr>
              <a:t>Founder: </a:t>
            </a:r>
            <a:r>
              <a:rPr lang="en-US" sz="2000" b="1" dirty="0">
                <a:solidFill>
                  <a:srgbClr val="FF0000"/>
                </a:solidFill>
                <a:effectLst>
                  <a:outerShdw blurRad="38100" dist="38100" dir="2700000" algn="tl">
                    <a:srgbClr val="000000"/>
                  </a:outerShdw>
                </a:effectLst>
                <a:latin typeface="Verdana" pitchFamily="34" charset="0"/>
                <a:cs typeface="+mn-cs"/>
              </a:rPr>
              <a:t>Adam Smith</a:t>
            </a:r>
          </a:p>
          <a:p>
            <a:pPr fontAlgn="auto">
              <a:spcBef>
                <a:spcPts val="0"/>
              </a:spcBef>
              <a:spcAft>
                <a:spcPts val="0"/>
              </a:spcAft>
              <a:defRPr/>
            </a:pPr>
            <a:r>
              <a:rPr lang="en-US" sz="2000" b="1" dirty="0">
                <a:latin typeface="Verdana" pitchFamily="34" charset="0"/>
                <a:cs typeface="+mn-cs"/>
              </a:rPr>
              <a:t>Bible: </a:t>
            </a:r>
            <a:r>
              <a:rPr lang="en-US" sz="2000" b="1" dirty="0">
                <a:solidFill>
                  <a:srgbClr val="FF0000"/>
                </a:solidFill>
                <a:effectLst>
                  <a:outerShdw blurRad="38100" dist="38100" dir="2700000" algn="tl">
                    <a:srgbClr val="000000"/>
                  </a:outerShdw>
                </a:effectLst>
                <a:latin typeface="Verdana" pitchFamily="34" charset="0"/>
                <a:cs typeface="+mn-cs"/>
              </a:rPr>
              <a:t>Wealth of Nations</a:t>
            </a:r>
          </a:p>
          <a:p>
            <a:pPr fontAlgn="auto">
              <a:spcBef>
                <a:spcPts val="0"/>
              </a:spcBef>
              <a:spcAft>
                <a:spcPts val="0"/>
              </a:spcAft>
              <a:defRPr/>
            </a:pPr>
            <a:r>
              <a:rPr lang="en-US" sz="2000" b="1" dirty="0">
                <a:latin typeface="Verdana" pitchFamily="34" charset="0"/>
                <a:cs typeface="+mn-cs"/>
              </a:rPr>
              <a:t>Macro Policy: </a:t>
            </a:r>
            <a:r>
              <a:rPr lang="en-US" sz="2000" b="1" dirty="0">
                <a:solidFill>
                  <a:srgbClr val="FF0000"/>
                </a:solidFill>
                <a:effectLst>
                  <a:outerShdw blurRad="38100" dist="38100" dir="2700000" algn="tl">
                    <a:srgbClr val="000000"/>
                  </a:outerShdw>
                </a:effectLst>
                <a:latin typeface="Verdana" pitchFamily="34" charset="0"/>
                <a:cs typeface="+mn-cs"/>
              </a:rPr>
              <a:t>“Do Nothing”</a:t>
            </a:r>
          </a:p>
          <a:p>
            <a:pPr fontAlgn="auto">
              <a:spcBef>
                <a:spcPts val="0"/>
              </a:spcBef>
              <a:spcAft>
                <a:spcPts val="0"/>
              </a:spcAft>
              <a:defRPr/>
            </a:pPr>
            <a:r>
              <a:rPr lang="en-US" sz="2000" b="1" dirty="0">
                <a:latin typeface="Verdana" pitchFamily="34" charset="0"/>
                <a:cs typeface="+mn-cs"/>
              </a:rPr>
              <a:t>Motto: </a:t>
            </a:r>
            <a:r>
              <a:rPr lang="en-US" b="1" dirty="0">
                <a:solidFill>
                  <a:srgbClr val="FF0000"/>
                </a:solidFill>
                <a:effectLst>
                  <a:outerShdw blurRad="38100" dist="38100" dir="2700000" algn="tl">
                    <a:srgbClr val="000000"/>
                  </a:outerShdw>
                </a:effectLst>
                <a:latin typeface="Verdana" pitchFamily="34" charset="0"/>
                <a:cs typeface="+mn-cs"/>
              </a:rPr>
              <a:t>“Supply creates demand”</a:t>
            </a:r>
          </a:p>
          <a:p>
            <a:pPr fontAlgn="auto">
              <a:spcBef>
                <a:spcPts val="0"/>
              </a:spcBef>
              <a:spcAft>
                <a:spcPts val="0"/>
              </a:spcAft>
              <a:defRPr/>
            </a:pPr>
            <a:r>
              <a:rPr lang="en-US" sz="1600" b="1" dirty="0">
                <a:solidFill>
                  <a:srgbClr val="FF0000"/>
                </a:solidFill>
                <a:effectLst>
                  <a:outerShdw blurRad="38100" dist="38100" dir="2700000" algn="tl">
                    <a:srgbClr val="000000"/>
                  </a:outerShdw>
                </a:effectLst>
                <a:latin typeface="Verdana" pitchFamily="34" charset="0"/>
                <a:cs typeface="+mn-cs"/>
              </a:rPr>
              <a:t>“The economy will self-correct in LR.”</a:t>
            </a:r>
          </a:p>
        </p:txBody>
      </p:sp>
      <p:pic>
        <p:nvPicPr>
          <p:cNvPr id="486439" name="Picture 39" descr="1 a bullet gets bigger"/>
          <p:cNvPicPr>
            <a:picLocks noGrp="1" noChangeAspect="1" noChangeArrowheads="1"/>
          </p:cNvPicPr>
          <p:nvPr>
            <p:ph sz="quarter" idx="3"/>
          </p:nvPr>
        </p:nvPicPr>
        <p:blipFill>
          <a:blip r:embed="rId15"/>
          <a:srcRect/>
          <a:stretch>
            <a:fillRect/>
          </a:stretch>
        </p:blipFill>
        <p:spPr>
          <a:xfrm>
            <a:off x="6831013" y="2155825"/>
            <a:ext cx="236537" cy="236538"/>
          </a:xfrm>
        </p:spPr>
      </p:pic>
      <p:sp>
        <p:nvSpPr>
          <p:cNvPr id="486440" name="Rectangle 40"/>
          <p:cNvSpPr>
            <a:spLocks noChangeArrowheads="1"/>
          </p:cNvSpPr>
          <p:nvPr/>
        </p:nvSpPr>
        <p:spPr bwMode="auto">
          <a:xfrm>
            <a:off x="114300" y="3276600"/>
            <a:ext cx="8877300" cy="3390900"/>
          </a:xfrm>
          <a:prstGeom prst="rect">
            <a:avLst/>
          </a:prstGeom>
          <a:blipFill dpi="0" rotWithShape="1">
            <a:blip r:embed="rId16"/>
            <a:srcRect/>
            <a:tile tx="0" ty="0" sx="100000" sy="100000" flip="none" algn="tl"/>
          </a:blipFill>
          <a:ln w="76200" cmpd="tri" algn="ctr">
            <a:solidFill>
              <a:srgbClr val="009900"/>
            </a:solidFill>
            <a:miter lim="800000"/>
            <a:headEnd/>
            <a:tailEnd/>
          </a:ln>
        </p:spPr>
        <p:txBody>
          <a:bodyPr wrap="none" anchor="ctr"/>
          <a:lstStyle/>
          <a:p>
            <a:endParaRPr lang="en-US">
              <a:latin typeface="Calibri" pitchFamily="34" charset="0"/>
            </a:endParaRPr>
          </a:p>
        </p:txBody>
      </p:sp>
      <p:sp>
        <p:nvSpPr>
          <p:cNvPr id="486441" name="Rectangle 41"/>
          <p:cNvSpPr>
            <a:spLocks noChangeArrowheads="1"/>
          </p:cNvSpPr>
          <p:nvPr/>
        </p:nvSpPr>
        <p:spPr bwMode="auto">
          <a:xfrm>
            <a:off x="1905000" y="3352800"/>
            <a:ext cx="6972300" cy="3181350"/>
          </a:xfrm>
          <a:prstGeom prst="rect">
            <a:avLst/>
          </a:prstGeom>
          <a:noFill/>
          <a:ln w="76200" algn="ctr">
            <a:noFill/>
            <a:miter lim="800000"/>
            <a:headEnd/>
            <a:tailEnd/>
          </a:ln>
          <a:effectLst/>
        </p:spPr>
        <p:txBody>
          <a:bodyPr wrap="none" anchor="ctr"/>
          <a:lstStyle/>
          <a:p>
            <a:pPr fontAlgn="auto">
              <a:spcBef>
                <a:spcPts val="0"/>
              </a:spcBef>
              <a:spcAft>
                <a:spcPts val="0"/>
              </a:spcAft>
              <a:defRPr/>
            </a:pPr>
            <a:r>
              <a:rPr lang="en-US" sz="2800" b="1" dirty="0">
                <a:solidFill>
                  <a:srgbClr val="009900"/>
                </a:solidFill>
                <a:effectLst>
                  <a:outerShdw blurRad="38100" dist="38100" dir="2700000" algn="tl">
                    <a:srgbClr val="000000"/>
                  </a:outerShdw>
                </a:effectLst>
                <a:latin typeface="+mn-lt"/>
                <a:cs typeface="+mn-cs"/>
              </a:rPr>
              <a:t>Keynesians</a:t>
            </a:r>
            <a:r>
              <a:rPr lang="en-US" b="1" dirty="0">
                <a:solidFill>
                  <a:srgbClr val="009900"/>
                </a:solidFill>
                <a:latin typeface="Verdana" pitchFamily="34" charset="0"/>
                <a:cs typeface="+mn-cs"/>
              </a:rPr>
              <a:t> </a:t>
            </a:r>
            <a:r>
              <a:rPr lang="en-US" b="1" dirty="0">
                <a:latin typeface="Verdana" pitchFamily="34" charset="0"/>
                <a:cs typeface="+mn-cs"/>
              </a:rPr>
              <a:t>– 1930-1970s; 1992-2000</a:t>
            </a:r>
          </a:p>
          <a:p>
            <a:pPr fontAlgn="auto">
              <a:spcBef>
                <a:spcPts val="0"/>
              </a:spcBef>
              <a:spcAft>
                <a:spcPts val="0"/>
              </a:spcAft>
              <a:defRPr/>
            </a:pPr>
            <a:r>
              <a:rPr lang="en-US" sz="2800" b="1" dirty="0">
                <a:solidFill>
                  <a:srgbClr val="009900"/>
                </a:solidFill>
                <a:effectLst>
                  <a:outerShdw blurRad="38100" dist="38100" dir="2700000" algn="tl">
                    <a:srgbClr val="000000"/>
                  </a:outerShdw>
                </a:effectLst>
                <a:latin typeface="Verdana" pitchFamily="34" charset="0"/>
                <a:cs typeface="+mn-cs"/>
              </a:rPr>
              <a:t>G</a:t>
            </a:r>
            <a:r>
              <a:rPr lang="en-US" b="1" dirty="0">
                <a:solidFill>
                  <a:srgbClr val="009900"/>
                </a:solidFill>
                <a:latin typeface="Verdana" pitchFamily="34" charset="0"/>
                <a:cs typeface="+mn-cs"/>
              </a:rPr>
              <a:t> </a:t>
            </a:r>
            <a:r>
              <a:rPr lang="en-US" sz="1600" b="1" dirty="0">
                <a:latin typeface="Verdana" pitchFamily="34" charset="0"/>
                <a:cs typeface="+mn-cs"/>
              </a:rPr>
              <a:t>intervention in the economy</a:t>
            </a:r>
            <a:r>
              <a:rPr lang="en-US" sz="2000" b="1" dirty="0">
                <a:latin typeface="Verdana" pitchFamily="34" charset="0"/>
                <a:cs typeface="+mn-cs"/>
              </a:rPr>
              <a:t> </a:t>
            </a:r>
            <a:r>
              <a:rPr lang="en-US" sz="2000" b="1" dirty="0">
                <a:solidFill>
                  <a:srgbClr val="009900"/>
                </a:solidFill>
                <a:latin typeface="Verdana" pitchFamily="34" charset="0"/>
                <a:cs typeface="+mn-cs"/>
              </a:rPr>
              <a:t>(</a:t>
            </a:r>
            <a:r>
              <a:rPr lang="en-US" sz="2000" b="1" dirty="0">
                <a:solidFill>
                  <a:srgbClr val="009900"/>
                </a:solidFill>
                <a:effectLst>
                  <a:outerShdw blurRad="38100" dist="38100" dir="2700000" algn="tl">
                    <a:srgbClr val="000000"/>
                  </a:outerShdw>
                </a:effectLst>
                <a:latin typeface="Verdana" pitchFamily="34" charset="0"/>
                <a:cs typeface="+mn-cs"/>
              </a:rPr>
              <a:t>Fiscal </a:t>
            </a:r>
            <a:r>
              <a:rPr lang="en-US" sz="2000" b="1" dirty="0" err="1">
                <a:solidFill>
                  <a:srgbClr val="009900"/>
                </a:solidFill>
                <a:effectLst>
                  <a:outerShdw blurRad="38100" dist="38100" dir="2700000" algn="tl">
                    <a:srgbClr val="000000"/>
                  </a:outerShdw>
                </a:effectLst>
                <a:latin typeface="Verdana" pitchFamily="34" charset="0"/>
                <a:cs typeface="+mn-cs"/>
              </a:rPr>
              <a:t>Pol</a:t>
            </a:r>
            <a:r>
              <a:rPr lang="en-US" sz="2000" b="1" dirty="0">
                <a:solidFill>
                  <a:srgbClr val="009900"/>
                </a:solidFill>
                <a:effectLst>
                  <a:outerShdw blurRad="38100" dist="38100" dir="2700000" algn="tl">
                    <a:srgbClr val="000000"/>
                  </a:outerShdw>
                </a:effectLst>
                <a:latin typeface="Verdana" pitchFamily="34" charset="0"/>
                <a:cs typeface="+mn-cs"/>
              </a:rPr>
              <a:t>: G&amp;T</a:t>
            </a:r>
            <a:r>
              <a:rPr lang="en-US" sz="2000" b="1" dirty="0">
                <a:solidFill>
                  <a:srgbClr val="009900"/>
                </a:solidFill>
                <a:latin typeface="Verdana" pitchFamily="34" charset="0"/>
                <a:cs typeface="+mn-cs"/>
              </a:rPr>
              <a:t>)</a:t>
            </a:r>
          </a:p>
          <a:p>
            <a:pPr fontAlgn="auto">
              <a:spcBef>
                <a:spcPts val="0"/>
              </a:spcBef>
              <a:spcAft>
                <a:spcPts val="0"/>
              </a:spcAft>
              <a:defRPr/>
            </a:pPr>
            <a:r>
              <a:rPr lang="en-US" sz="2000" b="1" dirty="0">
                <a:latin typeface="Verdana" pitchFamily="34" charset="0"/>
                <a:cs typeface="+mn-cs"/>
              </a:rPr>
              <a:t>Founder:</a:t>
            </a:r>
            <a:r>
              <a:rPr lang="en-US" sz="2000" b="1" dirty="0">
                <a:solidFill>
                  <a:srgbClr val="009900"/>
                </a:solidFill>
                <a:latin typeface="Verdana" pitchFamily="34" charset="0"/>
                <a:cs typeface="+mn-cs"/>
              </a:rPr>
              <a:t> </a:t>
            </a:r>
            <a:r>
              <a:rPr lang="en-US" b="1" dirty="0">
                <a:solidFill>
                  <a:srgbClr val="009900"/>
                </a:solidFill>
                <a:effectLst>
                  <a:outerShdw blurRad="38100" dist="38100" dir="2700000" algn="tl">
                    <a:srgbClr val="000000"/>
                  </a:outerShdw>
                </a:effectLst>
                <a:latin typeface="Verdana" pitchFamily="34" charset="0"/>
                <a:cs typeface="+mn-cs"/>
              </a:rPr>
              <a:t>John Maynard Keynes</a:t>
            </a:r>
          </a:p>
          <a:p>
            <a:pPr fontAlgn="auto">
              <a:spcBef>
                <a:spcPts val="0"/>
              </a:spcBef>
              <a:spcAft>
                <a:spcPts val="0"/>
              </a:spcAft>
              <a:defRPr/>
            </a:pPr>
            <a:r>
              <a:rPr lang="en-US" sz="2000" b="1" dirty="0">
                <a:latin typeface="Verdana" pitchFamily="34" charset="0"/>
                <a:cs typeface="+mn-cs"/>
              </a:rPr>
              <a:t>Bible: </a:t>
            </a:r>
            <a:r>
              <a:rPr lang="en-US" b="1" dirty="0">
                <a:solidFill>
                  <a:srgbClr val="009900"/>
                </a:solidFill>
                <a:effectLst>
                  <a:outerShdw blurRad="38100" dist="38100" dir="2700000" algn="tl">
                    <a:srgbClr val="000000"/>
                  </a:outerShdw>
                </a:effectLst>
                <a:latin typeface="Verdana" pitchFamily="34" charset="0"/>
                <a:cs typeface="+mn-cs"/>
              </a:rPr>
              <a:t>The General Theory</a:t>
            </a:r>
          </a:p>
          <a:p>
            <a:pPr fontAlgn="auto">
              <a:spcBef>
                <a:spcPts val="0"/>
              </a:spcBef>
              <a:spcAft>
                <a:spcPts val="0"/>
              </a:spcAft>
              <a:defRPr/>
            </a:pPr>
            <a:r>
              <a:rPr lang="en-US" sz="2000" b="1" dirty="0">
                <a:solidFill>
                  <a:srgbClr val="009900"/>
                </a:solidFill>
                <a:effectLst>
                  <a:outerShdw blurRad="38100" dist="38100" dir="2700000" algn="tl">
                    <a:srgbClr val="000000">
                      <a:alpha val="43137"/>
                    </a:srgbClr>
                  </a:outerShdw>
                </a:effectLst>
                <a:latin typeface="Verdana" pitchFamily="34" charset="0"/>
                <a:cs typeface="+mn-cs"/>
              </a:rPr>
              <a:t>Macro S</a:t>
            </a:r>
            <a:r>
              <a:rPr lang="en-US" b="1" dirty="0">
                <a:solidFill>
                  <a:srgbClr val="009900"/>
                </a:solidFill>
                <a:effectLst>
                  <a:outerShdw blurRad="38100" dist="38100" dir="2700000" algn="tl">
                    <a:srgbClr val="000000">
                      <a:alpha val="43137"/>
                    </a:srgbClr>
                  </a:outerShdw>
                </a:effectLst>
                <a:latin typeface="Verdana" pitchFamily="34" charset="0"/>
                <a:cs typeface="+mn-cs"/>
              </a:rPr>
              <a:t>tabilization</a:t>
            </a:r>
            <a:r>
              <a:rPr lang="en-US" sz="2000" b="1" dirty="0">
                <a:solidFill>
                  <a:srgbClr val="009900"/>
                </a:solidFill>
                <a:effectLst>
                  <a:outerShdw blurRad="38100" dist="38100" dir="2700000" algn="tl">
                    <a:srgbClr val="000000">
                      <a:alpha val="43137"/>
                    </a:srgbClr>
                  </a:outerShdw>
                </a:effectLst>
                <a:latin typeface="Verdana" pitchFamily="34" charset="0"/>
                <a:cs typeface="+mn-cs"/>
              </a:rPr>
              <a:t> Policy: </a:t>
            </a:r>
            <a:r>
              <a:rPr lang="en-US" sz="2000" b="1" dirty="0">
                <a:solidFill>
                  <a:srgbClr val="009900"/>
                </a:solidFill>
                <a:effectLst>
                  <a:outerShdw blurRad="38100" dist="38100" dir="2700000" algn="tl">
                    <a:srgbClr val="000000"/>
                  </a:outerShdw>
                </a:effectLst>
                <a:latin typeface="Verdana" pitchFamily="34" charset="0"/>
                <a:cs typeface="+mn-cs"/>
              </a:rPr>
              <a:t>G&amp;T &amp; watch M work</a:t>
            </a:r>
          </a:p>
          <a:p>
            <a:pPr fontAlgn="auto">
              <a:spcBef>
                <a:spcPts val="0"/>
              </a:spcBef>
              <a:spcAft>
                <a:spcPts val="0"/>
              </a:spcAft>
              <a:defRPr/>
            </a:pPr>
            <a:r>
              <a:rPr lang="en-US" b="1" dirty="0">
                <a:latin typeface="Verdana" pitchFamily="34" charset="0"/>
                <a:cs typeface="+mn-cs"/>
              </a:rPr>
              <a:t>Motto:</a:t>
            </a:r>
            <a:r>
              <a:rPr lang="en-US" sz="2000" b="1" dirty="0">
                <a:latin typeface="Verdana" pitchFamily="34" charset="0"/>
                <a:cs typeface="+mn-cs"/>
              </a:rPr>
              <a:t> </a:t>
            </a:r>
            <a:r>
              <a:rPr lang="en-US" b="1" dirty="0">
                <a:solidFill>
                  <a:srgbClr val="009900"/>
                </a:solidFill>
                <a:effectLst>
                  <a:outerShdw blurRad="38100" dist="38100" dir="2700000" algn="tl">
                    <a:srgbClr val="000000"/>
                  </a:outerShdw>
                </a:effectLst>
                <a:latin typeface="Verdana" pitchFamily="34" charset="0"/>
                <a:cs typeface="+mn-cs"/>
              </a:rPr>
              <a:t>“Demand creates Supply.”</a:t>
            </a:r>
          </a:p>
          <a:p>
            <a:pPr fontAlgn="auto">
              <a:spcBef>
                <a:spcPts val="0"/>
              </a:spcBef>
              <a:spcAft>
                <a:spcPts val="0"/>
              </a:spcAft>
              <a:defRPr/>
            </a:pPr>
            <a:endParaRPr lang="en-US" b="1" dirty="0">
              <a:solidFill>
                <a:srgbClr val="009900"/>
              </a:solidFill>
              <a:effectLst>
                <a:outerShdw blurRad="38100" dist="38100" dir="2700000" algn="tl">
                  <a:srgbClr val="000000"/>
                </a:outerShdw>
              </a:effectLst>
              <a:latin typeface="Verdana" pitchFamily="34" charset="0"/>
              <a:cs typeface="+mn-cs"/>
            </a:endParaRPr>
          </a:p>
          <a:p>
            <a:pPr fontAlgn="auto">
              <a:spcBef>
                <a:spcPts val="0"/>
              </a:spcBef>
              <a:spcAft>
                <a:spcPts val="0"/>
              </a:spcAft>
              <a:defRPr/>
            </a:pPr>
            <a:r>
              <a:rPr lang="en-US" sz="2800" b="1" dirty="0">
                <a:solidFill>
                  <a:srgbClr val="009900"/>
                </a:solidFill>
                <a:effectLst>
                  <a:outerShdw blurRad="38100" dist="38100" dir="2700000" algn="tl">
                    <a:srgbClr val="000000"/>
                  </a:outerShdw>
                </a:effectLst>
                <a:latin typeface="Verdana" pitchFamily="34" charset="0"/>
                <a:cs typeface="+mn-cs"/>
              </a:rPr>
              <a:t>AE = C + </a:t>
            </a:r>
            <a:r>
              <a:rPr lang="en-US" sz="2800" b="1" dirty="0" err="1">
                <a:solidFill>
                  <a:srgbClr val="009900"/>
                </a:solidFill>
                <a:effectLst>
                  <a:outerShdw blurRad="38100" dist="38100" dir="2700000" algn="tl">
                    <a:srgbClr val="000000"/>
                  </a:outerShdw>
                </a:effectLst>
                <a:latin typeface="Verdana" pitchFamily="34" charset="0"/>
                <a:cs typeface="+mn-cs"/>
              </a:rPr>
              <a:t>Ig</a:t>
            </a:r>
            <a:r>
              <a:rPr lang="en-US" sz="2800" b="1" dirty="0">
                <a:solidFill>
                  <a:srgbClr val="009900"/>
                </a:solidFill>
                <a:effectLst>
                  <a:outerShdw blurRad="38100" dist="38100" dir="2700000" algn="tl">
                    <a:srgbClr val="000000"/>
                  </a:outerShdw>
                </a:effectLst>
                <a:latin typeface="Verdana" pitchFamily="34" charset="0"/>
                <a:cs typeface="+mn-cs"/>
              </a:rPr>
              <a:t> +</a:t>
            </a:r>
            <a:r>
              <a:rPr lang="en-US" sz="2800" b="1" dirty="0">
                <a:solidFill>
                  <a:srgbClr val="009900"/>
                </a:solidFill>
                <a:effectLst>
                  <a:outerShdw blurRad="38100" dist="38100" dir="2700000" algn="tl">
                    <a:srgbClr val="FFFFFF"/>
                  </a:outerShdw>
                </a:effectLst>
                <a:latin typeface="Verdana" pitchFamily="34" charset="0"/>
                <a:cs typeface="+mn-cs"/>
              </a:rPr>
              <a:t> </a:t>
            </a:r>
            <a:r>
              <a:rPr lang="en-US" sz="3600" b="1" dirty="0">
                <a:solidFill>
                  <a:srgbClr val="009900"/>
                </a:solidFill>
                <a:effectLst>
                  <a:outerShdw blurRad="38100" dist="38100" dir="2700000" algn="tl">
                    <a:srgbClr val="000000"/>
                  </a:outerShdw>
                </a:effectLst>
                <a:latin typeface="Verdana" pitchFamily="34" charset="0"/>
                <a:cs typeface="+mn-cs"/>
              </a:rPr>
              <a:t>G</a:t>
            </a:r>
            <a:r>
              <a:rPr lang="en-US" sz="2800" b="1" dirty="0">
                <a:solidFill>
                  <a:srgbClr val="009900"/>
                </a:solidFill>
                <a:effectLst>
                  <a:outerShdw blurRad="38100" dist="38100" dir="2700000" algn="tl">
                    <a:srgbClr val="FFFFFF"/>
                  </a:outerShdw>
                </a:effectLst>
                <a:latin typeface="Verdana" pitchFamily="34" charset="0"/>
                <a:cs typeface="+mn-cs"/>
              </a:rPr>
              <a:t> </a:t>
            </a:r>
            <a:r>
              <a:rPr lang="en-US" sz="2800" b="1" dirty="0">
                <a:solidFill>
                  <a:srgbClr val="009900"/>
                </a:solidFill>
                <a:effectLst>
                  <a:outerShdw blurRad="38100" dist="38100" dir="2700000" algn="tl">
                    <a:srgbClr val="000000"/>
                  </a:outerShdw>
                </a:effectLst>
                <a:latin typeface="Verdana" pitchFamily="34" charset="0"/>
                <a:cs typeface="+mn-cs"/>
              </a:rPr>
              <a:t>+ </a:t>
            </a:r>
            <a:r>
              <a:rPr lang="en-US" sz="2800" b="1" dirty="0" err="1">
                <a:solidFill>
                  <a:srgbClr val="009900"/>
                </a:solidFill>
                <a:effectLst>
                  <a:outerShdw blurRad="38100" dist="38100" dir="2700000" algn="tl">
                    <a:srgbClr val="000000"/>
                  </a:outerShdw>
                </a:effectLst>
                <a:latin typeface="Verdana" pitchFamily="34" charset="0"/>
                <a:cs typeface="+mn-cs"/>
              </a:rPr>
              <a:t>Xn</a:t>
            </a:r>
            <a:endParaRPr lang="en-US" sz="2800" b="1" dirty="0">
              <a:solidFill>
                <a:srgbClr val="009900"/>
              </a:solidFill>
              <a:effectLst>
                <a:outerShdw blurRad="38100" dist="38100" dir="2700000" algn="tl">
                  <a:srgbClr val="000000"/>
                </a:outerShdw>
              </a:effectLst>
              <a:latin typeface="Verdana" pitchFamily="34" charset="0"/>
              <a:cs typeface="+mn-cs"/>
            </a:endParaRPr>
          </a:p>
        </p:txBody>
      </p:sp>
      <p:sp>
        <p:nvSpPr>
          <p:cNvPr id="486442" name="Rectangle 42"/>
          <p:cNvSpPr>
            <a:spLocks noChangeArrowheads="1"/>
          </p:cNvSpPr>
          <p:nvPr/>
        </p:nvSpPr>
        <p:spPr bwMode="auto">
          <a:xfrm>
            <a:off x="342900" y="5848350"/>
            <a:ext cx="1295400" cy="36195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b="1" dirty="0">
                <a:solidFill>
                  <a:srgbClr val="009900"/>
                </a:solidFill>
                <a:effectLst>
                  <a:outerShdw blurRad="38100" dist="38100" dir="2700000" algn="tl">
                    <a:srgbClr val="000000"/>
                  </a:outerShdw>
                </a:effectLst>
                <a:cs typeface="+mn-cs"/>
              </a:rPr>
              <a:t>Keynes</a:t>
            </a:r>
          </a:p>
        </p:txBody>
      </p:sp>
      <p:pic>
        <p:nvPicPr>
          <p:cNvPr id="35880" name="Picture 43" descr="Uncle Sam X out c5"/>
          <p:cNvPicPr>
            <a:picLocks noChangeAspect="1" noChangeArrowheads="1" noCrop="1"/>
          </p:cNvPicPr>
          <p:nvPr/>
        </p:nvPicPr>
        <p:blipFill>
          <a:blip r:embed="rId17"/>
          <a:srcRect/>
          <a:stretch>
            <a:fillRect/>
          </a:stretch>
        </p:blipFill>
        <p:spPr bwMode="auto">
          <a:xfrm>
            <a:off x="4514850" y="647700"/>
            <a:ext cx="723900" cy="723900"/>
          </a:xfrm>
          <a:prstGeom prst="rect">
            <a:avLst/>
          </a:prstGeom>
          <a:noFill/>
          <a:ln w="9525">
            <a:noFill/>
            <a:miter lim="800000"/>
            <a:headEnd/>
            <a:tailEnd/>
          </a:ln>
        </p:spPr>
      </p:pic>
      <p:pic>
        <p:nvPicPr>
          <p:cNvPr id="486444" name="Picture 44" descr="uncle sam 11 c5"/>
          <p:cNvPicPr>
            <a:picLocks noChangeAspect="1" noChangeArrowheads="1" noCrop="1"/>
          </p:cNvPicPr>
          <p:nvPr/>
        </p:nvPicPr>
        <p:blipFill>
          <a:blip r:embed="rId18"/>
          <a:srcRect/>
          <a:stretch>
            <a:fillRect/>
          </a:stretch>
        </p:blipFill>
        <p:spPr bwMode="auto">
          <a:xfrm>
            <a:off x="7986713" y="3714750"/>
            <a:ext cx="928687" cy="1304925"/>
          </a:xfrm>
          <a:prstGeom prst="rect">
            <a:avLst/>
          </a:prstGeom>
          <a:noFill/>
          <a:ln w="9525">
            <a:noFill/>
            <a:miter lim="800000"/>
            <a:headEnd/>
            <a:tailEnd/>
          </a:ln>
        </p:spPr>
      </p:pic>
      <p:pic>
        <p:nvPicPr>
          <p:cNvPr id="486446" name="beethoven2.wav">
            <a:hlinkClick r:id="" action="ppaction://media"/>
          </p:cNvPr>
          <p:cNvPicPr>
            <a:picLocks noRot="1" noChangeAspect="1" noChangeArrowheads="1"/>
          </p:cNvPicPr>
          <p:nvPr>
            <a:audioFile r:link="rId1"/>
          </p:nvPr>
        </p:nvPicPr>
        <p:blipFill>
          <a:blip r:embed="rId19"/>
          <a:srcRect/>
          <a:stretch>
            <a:fillRect/>
          </a:stretch>
        </p:blipFill>
        <p:spPr bwMode="auto">
          <a:xfrm>
            <a:off x="0" y="6553200"/>
            <a:ext cx="304800" cy="304800"/>
          </a:xfrm>
          <a:prstGeom prst="rect">
            <a:avLst/>
          </a:prstGeom>
          <a:noFill/>
          <a:ln w="9525">
            <a:noFill/>
            <a:miter lim="800000"/>
            <a:headEnd/>
            <a:tailEnd/>
          </a:ln>
        </p:spPr>
      </p:pic>
      <p:pic>
        <p:nvPicPr>
          <p:cNvPr id="486448" name="Musi3055.wav">
            <a:hlinkClick r:id="" action="ppaction://media"/>
          </p:cNvPr>
          <p:cNvPicPr>
            <a:picLocks noRot="1" noChangeAspect="1" noChangeArrowheads="1"/>
          </p:cNvPicPr>
          <p:nvPr>
            <a:wavAudioFile r:embed="rId2" name="Music Classical beethoven [1 short clip].wav"/>
          </p:nvPr>
        </p:nvPicPr>
        <p:blipFill>
          <a:blip r:embed="rId19"/>
          <a:srcRect/>
          <a:stretch>
            <a:fillRect/>
          </a:stretch>
        </p:blipFill>
        <p:spPr bwMode="auto">
          <a:xfrm>
            <a:off x="0" y="0"/>
            <a:ext cx="304800" cy="304800"/>
          </a:xfrm>
          <a:prstGeom prst="rect">
            <a:avLst/>
          </a:prstGeom>
          <a:noFill/>
          <a:ln w="9525">
            <a:noFill/>
            <a:miter lim="800000"/>
            <a:headEnd/>
            <a:tailEnd/>
          </a:ln>
        </p:spPr>
      </p:pic>
      <p:pic>
        <p:nvPicPr>
          <p:cNvPr id="35884" name="Picture 53" descr="adam smith color"/>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rot="-271027">
            <a:off x="7713663" y="1139825"/>
            <a:ext cx="1260475" cy="1362075"/>
          </a:xfrm>
          <a:prstGeom prst="rect">
            <a:avLst/>
          </a:prstGeom>
          <a:noFill/>
          <a:ln w="9525">
            <a:noFill/>
            <a:miter lim="800000"/>
            <a:headEnd/>
            <a:tailEnd/>
          </a:ln>
        </p:spPr>
      </p:pic>
      <p:pic>
        <p:nvPicPr>
          <p:cNvPr id="486456" name="Picture 56" descr="1 a Keynes cutout"/>
          <p:cNvPicPr>
            <a:picLocks noChangeAspect="1" noChangeArrowheads="1"/>
          </p:cNvPicPr>
          <p:nvPr/>
        </p:nvPicPr>
        <p:blipFill>
          <a:blip r:embed="rId21">
            <a:clrChange>
              <a:clrFrom>
                <a:srgbClr val="FFFFFF"/>
              </a:clrFrom>
              <a:clrTo>
                <a:srgbClr val="FFFFFF">
                  <a:alpha val="0"/>
                </a:srgbClr>
              </a:clrTo>
            </a:clrChange>
          </a:blip>
          <a:srcRect/>
          <a:stretch>
            <a:fillRect/>
          </a:stretch>
        </p:blipFill>
        <p:spPr bwMode="auto">
          <a:xfrm>
            <a:off x="236538" y="4019550"/>
            <a:ext cx="1539875" cy="1749425"/>
          </a:xfrm>
          <a:prstGeom prst="rect">
            <a:avLst/>
          </a:prstGeom>
          <a:noFill/>
          <a:ln w="9525">
            <a:noFill/>
            <a:miter lim="800000"/>
            <a:headEnd/>
            <a:tailEnd/>
          </a:ln>
        </p:spPr>
      </p:pic>
      <p:pic>
        <p:nvPicPr>
          <p:cNvPr id="49" name="Picture 9" descr="arrow red down"/>
          <p:cNvPicPr>
            <a:picLocks noChangeAspect="1" noChangeArrowheads="1" noCrop="1"/>
          </p:cNvPicPr>
          <p:nvPr/>
        </p:nvPicPr>
        <p:blipFill>
          <a:blip r:embed="rId14"/>
          <a:srcRect/>
          <a:stretch>
            <a:fillRect/>
          </a:stretch>
        </p:blipFill>
        <p:spPr bwMode="auto">
          <a:xfrm rot="-5400000">
            <a:off x="5530057" y="1581944"/>
            <a:ext cx="420687" cy="358775"/>
          </a:xfrm>
          <a:prstGeom prst="rect">
            <a:avLst/>
          </a:prstGeom>
          <a:noFill/>
          <a:ln w="9525">
            <a:noFill/>
            <a:miter lim="800000"/>
            <a:headEnd/>
            <a:tailEnd/>
          </a:ln>
        </p:spPr>
      </p:pic>
      <p:sp>
        <p:nvSpPr>
          <p:cNvPr id="36911" name="WordArt 114"/>
          <p:cNvSpPr>
            <a:spLocks noChangeArrowheads="1" noChangeShapeType="1" noTextEdit="1"/>
          </p:cNvSpPr>
          <p:nvPr/>
        </p:nvSpPr>
        <p:spPr bwMode="auto">
          <a:xfrm>
            <a:off x="1192213" y="47625"/>
            <a:ext cx="5988050" cy="349250"/>
          </a:xfrm>
          <a:prstGeom prst="rect">
            <a:avLst/>
          </a:prstGeom>
        </p:spPr>
        <p:txBody>
          <a:bodyPr wrap="none" fromWordArt="1">
            <a:prstTxWarp prst="textPlain">
              <a:avLst>
                <a:gd name="adj" fmla="val 50000"/>
              </a:avLst>
            </a:prstTxWarp>
          </a:bodyPr>
          <a:lstStyle/>
          <a:p>
            <a:pPr algn="ctr">
              <a:defRPr/>
            </a:pPr>
            <a:r>
              <a:rPr lang="en-US" kern="10" dirty="0">
                <a:ln w="28575">
                  <a:solidFill>
                    <a:srgbClr val="000000"/>
                  </a:solidFill>
                  <a:round/>
                  <a:headEnd/>
                  <a:tailEnd/>
                </a:ln>
                <a:solidFill>
                  <a:srgbClr val="FF0000"/>
                </a:solidFill>
                <a:effectLst>
                  <a:outerShdw dist="35921" dir="2700000" sy="50000" kx="2115830" algn="bl" rotWithShape="0">
                    <a:srgbClr val="C0C0C0">
                      <a:alpha val="79999"/>
                    </a:srgbClr>
                  </a:outerShdw>
                </a:effectLst>
                <a:latin typeface="Arial Black"/>
                <a:cs typeface="Arial" pitchFamily="34" charset="0"/>
              </a:rPr>
              <a:t>Classical</a:t>
            </a:r>
            <a:r>
              <a:rPr lang="en-US" kern="10" dirty="0">
                <a:ln w="28575">
                  <a:solidFill>
                    <a:srgbClr val="000000"/>
                  </a:solidFill>
                  <a:round/>
                  <a:headEnd/>
                  <a:tailEnd/>
                </a:ln>
                <a:solidFill>
                  <a:srgbClr val="CCCCFF"/>
                </a:solidFill>
                <a:effectLst>
                  <a:outerShdw dist="35921" dir="2700000" sy="50000" kx="2115830" algn="bl" rotWithShape="0">
                    <a:srgbClr val="C0C0C0">
                      <a:alpha val="79999"/>
                    </a:srgbClr>
                  </a:outerShdw>
                </a:effectLst>
                <a:latin typeface="Arial Black"/>
                <a:cs typeface="Arial" pitchFamily="34" charset="0"/>
              </a:rPr>
              <a:t> v. </a:t>
            </a:r>
            <a:r>
              <a:rPr lang="en-US" kern="10" dirty="0">
                <a:ln w="28575">
                  <a:solidFill>
                    <a:srgbClr val="000000"/>
                  </a:solidFill>
                  <a:round/>
                  <a:headEnd/>
                  <a:tailEnd/>
                </a:ln>
                <a:solidFill>
                  <a:srgbClr val="009900"/>
                </a:solidFill>
                <a:effectLst>
                  <a:outerShdw dist="35921" dir="2700000" sy="50000" kx="2115830" algn="bl" rotWithShape="0">
                    <a:srgbClr val="C0C0C0">
                      <a:alpha val="79999"/>
                    </a:srgbClr>
                  </a:outerShdw>
                </a:effectLst>
                <a:latin typeface="Arial Black"/>
                <a:cs typeface="Arial" pitchFamily="34" charset="0"/>
              </a:rPr>
              <a:t>Keynesian</a:t>
            </a:r>
          </a:p>
        </p:txBody>
      </p:sp>
      <p:pic>
        <p:nvPicPr>
          <p:cNvPr id="50" name="We h3055.wav">
            <a:hlinkClick r:id="" action="ppaction://media"/>
          </p:cNvPr>
          <p:cNvPicPr>
            <a:picLocks noRot="1" noChangeAspect="1"/>
          </p:cNvPicPr>
          <p:nvPr>
            <a:wavAudioFile r:embed="rId3" name="We have a big show for you [Ed Sullivan].wav"/>
          </p:nvPr>
        </p:nvPicPr>
        <p:blipFill>
          <a:blip r:embed="rId19"/>
          <a:srcRect/>
          <a:stretch>
            <a:fillRect/>
          </a:stretch>
        </p:blipFill>
        <p:spPr bwMode="auto">
          <a:xfrm>
            <a:off x="0" y="6096000"/>
            <a:ext cx="304800" cy="304800"/>
          </a:xfrm>
          <a:prstGeom prst="rect">
            <a:avLst/>
          </a:prstGeom>
          <a:noFill/>
          <a:ln w="9525">
            <a:noFill/>
            <a:miter lim="800000"/>
            <a:headEnd/>
            <a:tailEnd/>
          </a:ln>
        </p:spPr>
      </p:pic>
      <p:sp>
        <p:nvSpPr>
          <p:cNvPr id="2" name="TextBox 1"/>
          <p:cNvSpPr txBox="1"/>
          <p:nvPr/>
        </p:nvSpPr>
        <p:spPr>
          <a:xfrm>
            <a:off x="1933575" y="5513388"/>
            <a:ext cx="6753225" cy="523875"/>
          </a:xfrm>
          <a:prstGeom prst="rect">
            <a:avLst/>
          </a:prstGeom>
          <a:noFill/>
        </p:spPr>
        <p:txBody>
          <a:bodyPr>
            <a:spAutoFit/>
          </a:bodyPr>
          <a:lstStyle/>
          <a:p>
            <a:pPr>
              <a:defRPr/>
            </a:pPr>
            <a:r>
              <a:rPr lang="en-US" sz="2800" b="1" dirty="0">
                <a:solidFill>
                  <a:srgbClr val="008000"/>
                </a:solidFill>
                <a:effectLst>
                  <a:outerShdw blurRad="38100" dist="38100" dir="2700000" algn="tl">
                    <a:srgbClr val="000000">
                      <a:alpha val="43137"/>
                    </a:srgbClr>
                  </a:outerShdw>
                </a:effectLst>
                <a:latin typeface="Arial Black" pitchFamily="34" charset="0"/>
                <a:cs typeface="Arial" pitchFamily="34" charset="0"/>
              </a:rPr>
              <a:t>“In the long run we are all dead”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250" fill="hold"/>
                                        <p:tgtEl>
                                          <p:spTgt spid="486448"/>
                                        </p:tgtEl>
                                      </p:cBhvr>
                                    </p:cmd>
                                  </p:childTnLst>
                                </p:cTn>
                              </p:par>
                            </p:childTnLst>
                          </p:cTn>
                        </p:par>
                        <p:par>
                          <p:cTn id="7" fill="hold" nodeType="afterGroup">
                            <p:stCondLst>
                              <p:cond delay="2250"/>
                            </p:stCondLst>
                            <p:childTnLst>
                              <p:par>
                                <p:cTn id="8" presetID="1" presetClass="mediacall" presetSubtype="0" fill="hold" nodeType="afterEffect">
                                  <p:stCondLst>
                                    <p:cond delay="0"/>
                                  </p:stCondLst>
                                  <p:childTnLst>
                                    <p:cmd type="call" cmd="playFrom(0.0)">
                                      <p:cBhvr>
                                        <p:cTn id="9" dur="22337" fill="hold"/>
                                        <p:tgtEl>
                                          <p:spTgt spid="486446"/>
                                        </p:tgtEl>
                                      </p:cBhvr>
                                    </p:cmd>
                                  </p:childTnLst>
                                </p:cTn>
                              </p:par>
                            </p:childTnLst>
                          </p:cTn>
                        </p:par>
                        <p:par>
                          <p:cTn id="10" fill="hold" nodeType="afterGroup">
                            <p:stCondLst>
                              <p:cond delay="24587"/>
                            </p:stCondLst>
                            <p:childTnLst>
                              <p:par>
                                <p:cTn id="11" presetID="9" presetClass="entr" presetSubtype="0" fill="hold" nodeType="afterEffect">
                                  <p:stCondLst>
                                    <p:cond delay="0"/>
                                  </p:stCondLst>
                                  <p:childTnLst>
                                    <p:set>
                                      <p:cBhvr>
                                        <p:cTn id="12" dur="1" fill="hold">
                                          <p:stCondLst>
                                            <p:cond delay="0"/>
                                          </p:stCondLst>
                                        </p:cTn>
                                        <p:tgtEl>
                                          <p:spTgt spid="486434"/>
                                        </p:tgtEl>
                                        <p:attrNameLst>
                                          <p:attrName>style.visibility</p:attrName>
                                        </p:attrNameLst>
                                      </p:cBhvr>
                                      <p:to>
                                        <p:strVal val="visible"/>
                                      </p:to>
                                    </p:set>
                                    <p:animEffect transition="in" filter="dissolve">
                                      <p:cBhvr>
                                        <p:cTn id="13" dur="500"/>
                                        <p:tgtEl>
                                          <p:spTgt spid="48643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486435"/>
                                        </p:tgtEl>
                                        <p:attrNameLst>
                                          <p:attrName>style.visibility</p:attrName>
                                        </p:attrNameLst>
                                      </p:cBhvr>
                                      <p:to>
                                        <p:strVal val="visible"/>
                                      </p:to>
                                    </p:set>
                                    <p:animEffect transition="in" filter="dissolve">
                                      <p:cBhvr>
                                        <p:cTn id="18" dur="500"/>
                                        <p:tgtEl>
                                          <p:spTgt spid="486435"/>
                                        </p:tgtEl>
                                      </p:cBhvr>
                                    </p:animEffect>
                                  </p:childTnLst>
                                </p:cTn>
                              </p:par>
                            </p:childTnLst>
                          </p:cTn>
                        </p:par>
                        <p:par>
                          <p:cTn id="19" fill="hold" nodeType="afterGroup">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486414"/>
                                        </p:tgtEl>
                                        <p:attrNameLst>
                                          <p:attrName>style.visibility</p:attrName>
                                        </p:attrNameLst>
                                      </p:cBhvr>
                                      <p:to>
                                        <p:strVal val="visible"/>
                                      </p:to>
                                    </p:set>
                                    <p:animEffect transition="in" filter="dissolve">
                                      <p:cBhvr>
                                        <p:cTn id="22" dur="500"/>
                                        <p:tgtEl>
                                          <p:spTgt spid="486414"/>
                                        </p:tgtEl>
                                      </p:cBhvr>
                                    </p:animEffect>
                                  </p:childTnLst>
                                </p:cTn>
                              </p:par>
                              <p:par>
                                <p:cTn id="23" presetID="9" presetClass="entr" presetSubtype="0" fill="hold" nodeType="withEffect">
                                  <p:stCondLst>
                                    <p:cond delay="0"/>
                                  </p:stCondLst>
                                  <p:childTnLst>
                                    <p:set>
                                      <p:cBhvr>
                                        <p:cTn id="24" dur="1" fill="hold">
                                          <p:stCondLst>
                                            <p:cond delay="0"/>
                                          </p:stCondLst>
                                        </p:cTn>
                                        <p:tgtEl>
                                          <p:spTgt spid="486432"/>
                                        </p:tgtEl>
                                        <p:attrNameLst>
                                          <p:attrName>style.visibility</p:attrName>
                                        </p:attrNameLst>
                                      </p:cBhvr>
                                      <p:to>
                                        <p:strVal val="visible"/>
                                      </p:to>
                                    </p:set>
                                    <p:animEffect transition="in" filter="dissolve">
                                      <p:cBhvr>
                                        <p:cTn id="25" dur="500"/>
                                        <p:tgtEl>
                                          <p:spTgt spid="48643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86422"/>
                                        </p:tgtEl>
                                        <p:attrNameLst>
                                          <p:attrName>style.visibility</p:attrName>
                                        </p:attrNameLst>
                                      </p:cBhvr>
                                      <p:to>
                                        <p:strVal val="visible"/>
                                      </p:to>
                                    </p:set>
                                    <p:animEffect transition="in" filter="dissolve">
                                      <p:cBhvr>
                                        <p:cTn id="28" dur="500"/>
                                        <p:tgtEl>
                                          <p:spTgt spid="486422"/>
                                        </p:tgtEl>
                                      </p:cBhvr>
                                    </p:animEffect>
                                  </p:childTnLst>
                                </p:cTn>
                              </p:par>
                            </p:childTnLst>
                          </p:cTn>
                        </p:par>
                        <p:par>
                          <p:cTn id="29" fill="hold" nodeType="afterGroup">
                            <p:stCondLst>
                              <p:cond delay="1000"/>
                            </p:stCondLst>
                            <p:childTnLst>
                              <p:par>
                                <p:cTn id="30" presetID="9" presetClass="entr" presetSubtype="0" fill="hold" nodeType="afterEffect">
                                  <p:stCondLst>
                                    <p:cond delay="0"/>
                                  </p:stCondLst>
                                  <p:childTnLst>
                                    <p:set>
                                      <p:cBhvr>
                                        <p:cTn id="31" dur="1" fill="hold">
                                          <p:stCondLst>
                                            <p:cond delay="0"/>
                                          </p:stCondLst>
                                        </p:cTn>
                                        <p:tgtEl>
                                          <p:spTgt spid="486430"/>
                                        </p:tgtEl>
                                        <p:attrNameLst>
                                          <p:attrName>style.visibility</p:attrName>
                                        </p:attrNameLst>
                                      </p:cBhvr>
                                      <p:to>
                                        <p:strVal val="visible"/>
                                      </p:to>
                                    </p:set>
                                    <p:animEffect transition="in" filter="dissolve">
                                      <p:cBhvr>
                                        <p:cTn id="32" dur="500"/>
                                        <p:tgtEl>
                                          <p:spTgt spid="48643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86423"/>
                                        </p:tgtEl>
                                        <p:attrNameLst>
                                          <p:attrName>style.visibility</p:attrName>
                                        </p:attrNameLst>
                                      </p:cBhvr>
                                      <p:to>
                                        <p:strVal val="visible"/>
                                      </p:to>
                                    </p:set>
                                    <p:animEffect transition="in" filter="dissolve">
                                      <p:cBhvr>
                                        <p:cTn id="35" dur="500"/>
                                        <p:tgtEl>
                                          <p:spTgt spid="486423"/>
                                        </p:tgtEl>
                                      </p:cBhvr>
                                    </p:animEffect>
                                  </p:childTnLst>
                                </p:cTn>
                              </p:par>
                            </p:childTnLst>
                          </p:cTn>
                        </p:par>
                        <p:par>
                          <p:cTn id="36" fill="hold" nodeType="afterGroup">
                            <p:stCondLst>
                              <p:cond delay="1500"/>
                            </p:stCondLst>
                            <p:childTnLst>
                              <p:par>
                                <p:cTn id="37" presetID="9" presetClass="entr" presetSubtype="0" fill="hold" nodeType="afterEffect">
                                  <p:stCondLst>
                                    <p:cond delay="0"/>
                                  </p:stCondLst>
                                  <p:childTnLst>
                                    <p:set>
                                      <p:cBhvr>
                                        <p:cTn id="38" dur="1" fill="hold">
                                          <p:stCondLst>
                                            <p:cond delay="0"/>
                                          </p:stCondLst>
                                        </p:cTn>
                                        <p:tgtEl>
                                          <p:spTgt spid="486431"/>
                                        </p:tgtEl>
                                        <p:attrNameLst>
                                          <p:attrName>style.visibility</p:attrName>
                                        </p:attrNameLst>
                                      </p:cBhvr>
                                      <p:to>
                                        <p:strVal val="visible"/>
                                      </p:to>
                                    </p:set>
                                    <p:animEffect transition="in" filter="dissolve">
                                      <p:cBhvr>
                                        <p:cTn id="39" dur="500"/>
                                        <p:tgtEl>
                                          <p:spTgt spid="486431"/>
                                        </p:tgtEl>
                                      </p:cBhvr>
                                    </p:animEffect>
                                  </p:childTnLst>
                                </p:cTn>
                              </p:par>
                              <p:par>
                                <p:cTn id="40" presetID="10" presetClass="exit" presetSubtype="0" fill="hold" nodeType="withEffect">
                                  <p:stCondLst>
                                    <p:cond delay="0"/>
                                  </p:stCondLst>
                                  <p:childTnLst>
                                    <p:animEffect transition="out" filter="fade">
                                      <p:cBhvr>
                                        <p:cTn id="41" dur="2000"/>
                                        <p:tgtEl>
                                          <p:spTgt spid="486434"/>
                                        </p:tgtEl>
                                      </p:cBhvr>
                                    </p:animEffect>
                                    <p:set>
                                      <p:cBhvr>
                                        <p:cTn id="42" dur="1" fill="hold">
                                          <p:stCondLst>
                                            <p:cond delay="1999"/>
                                          </p:stCondLst>
                                        </p:cTn>
                                        <p:tgtEl>
                                          <p:spTgt spid="48643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486435"/>
                                        </p:tgtEl>
                                      </p:cBhvr>
                                    </p:animEffect>
                                    <p:set>
                                      <p:cBhvr>
                                        <p:cTn id="45" dur="1" fill="hold">
                                          <p:stCondLst>
                                            <p:cond delay="1999"/>
                                          </p:stCondLst>
                                        </p:cTn>
                                        <p:tgtEl>
                                          <p:spTgt spid="486435"/>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486432"/>
                                        </p:tgtEl>
                                      </p:cBhvr>
                                    </p:animEffect>
                                    <p:set>
                                      <p:cBhvr>
                                        <p:cTn id="48" dur="1" fill="hold">
                                          <p:stCondLst>
                                            <p:cond delay="1999"/>
                                          </p:stCondLst>
                                        </p:cTn>
                                        <p:tgtEl>
                                          <p:spTgt spid="48643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486430"/>
                                        </p:tgtEl>
                                      </p:cBhvr>
                                    </p:animEffect>
                                    <p:set>
                                      <p:cBhvr>
                                        <p:cTn id="51" dur="1" fill="hold">
                                          <p:stCondLst>
                                            <p:cond delay="1999"/>
                                          </p:stCondLst>
                                        </p:cTn>
                                        <p:tgtEl>
                                          <p:spTgt spid="486430"/>
                                        </p:tgtEl>
                                        <p:attrNameLst>
                                          <p:attrName>style.visibility</p:attrName>
                                        </p:attrNameLst>
                                      </p:cBhvr>
                                      <p:to>
                                        <p:strVal val="hidden"/>
                                      </p:to>
                                    </p:set>
                                  </p:childTnLst>
                                </p:cTn>
                              </p:par>
                            </p:childTnLst>
                          </p:cTn>
                        </p:par>
                        <p:par>
                          <p:cTn id="52" fill="hold" nodeType="afterGroup">
                            <p:stCondLst>
                              <p:cond delay="3500"/>
                            </p:stCondLst>
                            <p:childTnLst>
                              <p:par>
                                <p:cTn id="53" presetID="9" presetClass="entr" presetSubtype="0"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dissolve">
                                      <p:cBhvr>
                                        <p:cTn id="55" dur="500"/>
                                        <p:tgtEl>
                                          <p:spTgt spid="49"/>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86408"/>
                                        </p:tgtEl>
                                        <p:attrNameLst>
                                          <p:attrName>style.visibility</p:attrName>
                                        </p:attrNameLst>
                                      </p:cBhvr>
                                      <p:to>
                                        <p:strVal val="visible"/>
                                      </p:to>
                                    </p:set>
                                    <p:animEffect transition="in" filter="dissolve">
                                      <p:cBhvr>
                                        <p:cTn id="58" dur="500"/>
                                        <p:tgtEl>
                                          <p:spTgt spid="486408"/>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486416"/>
                                        </p:tgtEl>
                                        <p:attrNameLst>
                                          <p:attrName>style.visibility</p:attrName>
                                        </p:attrNameLst>
                                      </p:cBhvr>
                                      <p:to>
                                        <p:strVal val="visible"/>
                                      </p:to>
                                    </p:set>
                                    <p:animEffect transition="in" filter="dissolve">
                                      <p:cBhvr>
                                        <p:cTn id="61" dur="500"/>
                                        <p:tgtEl>
                                          <p:spTgt spid="486416"/>
                                        </p:tgtEl>
                                      </p:cBhvr>
                                    </p:animEffect>
                                  </p:childTnLst>
                                </p:cTn>
                              </p:par>
                            </p:childTnLst>
                          </p:cTn>
                        </p:par>
                        <p:par>
                          <p:cTn id="62" fill="hold" nodeType="afterGroup">
                            <p:stCondLst>
                              <p:cond delay="4000"/>
                            </p:stCondLst>
                            <p:childTnLst>
                              <p:par>
                                <p:cTn id="63" presetID="22" presetClass="entr" presetSubtype="1" fill="hold" grpId="0" nodeType="afterEffect">
                                  <p:stCondLst>
                                    <p:cond delay="0"/>
                                  </p:stCondLst>
                                  <p:childTnLst>
                                    <p:set>
                                      <p:cBhvr>
                                        <p:cTn id="64" dur="1" fill="hold">
                                          <p:stCondLst>
                                            <p:cond delay="0"/>
                                          </p:stCondLst>
                                        </p:cTn>
                                        <p:tgtEl>
                                          <p:spTgt spid="486426"/>
                                        </p:tgtEl>
                                        <p:attrNameLst>
                                          <p:attrName>style.visibility</p:attrName>
                                        </p:attrNameLst>
                                      </p:cBhvr>
                                      <p:to>
                                        <p:strVal val="visible"/>
                                      </p:to>
                                    </p:set>
                                    <p:animEffect transition="in" filter="wipe(up)">
                                      <p:cBhvr>
                                        <p:cTn id="65" dur="500"/>
                                        <p:tgtEl>
                                          <p:spTgt spid="486426"/>
                                        </p:tgtEl>
                                      </p:cBhvr>
                                    </p:animEffect>
                                  </p:childTnLst>
                                </p:cTn>
                              </p:par>
                            </p:childTnLst>
                          </p:cTn>
                        </p:par>
                        <p:par>
                          <p:cTn id="66" fill="hold" nodeType="afterGroup">
                            <p:stCondLst>
                              <p:cond delay="4500"/>
                            </p:stCondLst>
                            <p:childTnLst>
                              <p:par>
                                <p:cTn id="67" presetID="22" presetClass="entr" presetSubtype="1" fill="hold" grpId="0" nodeType="afterEffect">
                                  <p:stCondLst>
                                    <p:cond delay="0"/>
                                  </p:stCondLst>
                                  <p:childTnLst>
                                    <p:set>
                                      <p:cBhvr>
                                        <p:cTn id="68" dur="1" fill="hold">
                                          <p:stCondLst>
                                            <p:cond delay="0"/>
                                          </p:stCondLst>
                                        </p:cTn>
                                        <p:tgtEl>
                                          <p:spTgt spid="486424"/>
                                        </p:tgtEl>
                                        <p:attrNameLst>
                                          <p:attrName>style.visibility</p:attrName>
                                        </p:attrNameLst>
                                      </p:cBhvr>
                                      <p:to>
                                        <p:strVal val="visible"/>
                                      </p:to>
                                    </p:set>
                                    <p:animEffect transition="in" filter="wipe(up)">
                                      <p:cBhvr>
                                        <p:cTn id="69" dur="500"/>
                                        <p:tgtEl>
                                          <p:spTgt spid="48642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486429"/>
                                        </p:tgtEl>
                                        <p:attrNameLst>
                                          <p:attrName>style.visibility</p:attrName>
                                        </p:attrNameLst>
                                      </p:cBhvr>
                                      <p:to>
                                        <p:strVal val="visible"/>
                                      </p:to>
                                    </p:set>
                                    <p:animEffect transition="in" filter="dissolve">
                                      <p:cBhvr>
                                        <p:cTn id="74" dur="500"/>
                                        <p:tgtEl>
                                          <p:spTgt spid="486429"/>
                                        </p:tgtEl>
                                      </p:cBhvr>
                                    </p:animEffect>
                                  </p:childTnLst>
                                </p:cTn>
                              </p:par>
                            </p:childTnLst>
                          </p:cTn>
                        </p:par>
                        <p:par>
                          <p:cTn id="75" fill="hold" nodeType="afterGroup">
                            <p:stCondLst>
                              <p:cond delay="500"/>
                            </p:stCondLst>
                            <p:childTnLst>
                              <p:par>
                                <p:cTn id="76" presetID="9" presetClass="entr" presetSubtype="0" fill="hold" nodeType="afterEffect">
                                  <p:stCondLst>
                                    <p:cond delay="0"/>
                                  </p:stCondLst>
                                  <p:childTnLst>
                                    <p:set>
                                      <p:cBhvr>
                                        <p:cTn id="77" dur="1" fill="hold">
                                          <p:stCondLst>
                                            <p:cond delay="0"/>
                                          </p:stCondLst>
                                        </p:cTn>
                                        <p:tgtEl>
                                          <p:spTgt spid="486439"/>
                                        </p:tgtEl>
                                        <p:attrNameLst>
                                          <p:attrName>style.visibility</p:attrName>
                                        </p:attrNameLst>
                                      </p:cBhvr>
                                      <p:to>
                                        <p:strVal val="visible"/>
                                      </p:to>
                                    </p:set>
                                    <p:animEffect transition="in" filter="dissolve">
                                      <p:cBhvr>
                                        <p:cTn id="78" dur="500"/>
                                        <p:tgtEl>
                                          <p:spTgt spid="486439"/>
                                        </p:tgtEl>
                                      </p:cBhvr>
                                    </p:animEffect>
                                  </p:childTnLst>
                                </p:cTn>
                              </p:par>
                            </p:childTnLst>
                          </p:cTn>
                        </p:par>
                        <p:par>
                          <p:cTn id="79" fill="hold" nodeType="afterGroup">
                            <p:stCondLst>
                              <p:cond delay="1000"/>
                            </p:stCondLst>
                            <p:childTnLst>
                              <p:par>
                                <p:cTn id="80" presetID="9" presetClass="entr" presetSubtype="0" fill="hold" grpId="0" nodeType="afterEffect">
                                  <p:stCondLst>
                                    <p:cond delay="0"/>
                                  </p:stCondLst>
                                  <p:childTnLst>
                                    <p:set>
                                      <p:cBhvr>
                                        <p:cTn id="81" dur="1" fill="hold">
                                          <p:stCondLst>
                                            <p:cond delay="0"/>
                                          </p:stCondLst>
                                        </p:cTn>
                                        <p:tgtEl>
                                          <p:spTgt spid="486417"/>
                                        </p:tgtEl>
                                        <p:attrNameLst>
                                          <p:attrName>style.visibility</p:attrName>
                                        </p:attrNameLst>
                                      </p:cBhvr>
                                      <p:to>
                                        <p:strVal val="visible"/>
                                      </p:to>
                                    </p:set>
                                    <p:animEffect transition="in" filter="dissolve">
                                      <p:cBhvr>
                                        <p:cTn id="82" dur="500"/>
                                        <p:tgtEl>
                                          <p:spTgt spid="486417"/>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486407"/>
                                        </p:tgtEl>
                                        <p:attrNameLst>
                                          <p:attrName>style.visibility</p:attrName>
                                        </p:attrNameLst>
                                      </p:cBhvr>
                                      <p:to>
                                        <p:strVal val="visible"/>
                                      </p:to>
                                    </p:set>
                                    <p:animEffect transition="in" filter="dissolve">
                                      <p:cBhvr>
                                        <p:cTn id="85" dur="500"/>
                                        <p:tgtEl>
                                          <p:spTgt spid="486407"/>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486420"/>
                                        </p:tgtEl>
                                        <p:attrNameLst>
                                          <p:attrName>style.visibility</p:attrName>
                                        </p:attrNameLst>
                                      </p:cBhvr>
                                      <p:to>
                                        <p:strVal val="visible"/>
                                      </p:to>
                                    </p:set>
                                    <p:animEffect transition="in" filter="dissolve">
                                      <p:cBhvr>
                                        <p:cTn id="88" dur="500"/>
                                        <p:tgtEl>
                                          <p:spTgt spid="486420"/>
                                        </p:tgtEl>
                                      </p:cBhvr>
                                    </p:animEffect>
                                  </p:childTnLst>
                                </p:cTn>
                              </p:par>
                            </p:childTnLst>
                          </p:cTn>
                        </p:par>
                        <p:par>
                          <p:cTn id="89" fill="hold" nodeType="afterGroup">
                            <p:stCondLst>
                              <p:cond delay="1500"/>
                            </p:stCondLst>
                            <p:childTnLst>
                              <p:par>
                                <p:cTn id="90" presetID="9" presetClass="entr" presetSubtype="0" fill="hold" grpId="0" nodeType="afterEffect">
                                  <p:stCondLst>
                                    <p:cond delay="0"/>
                                  </p:stCondLst>
                                  <p:childTnLst>
                                    <p:set>
                                      <p:cBhvr>
                                        <p:cTn id="91" dur="1" fill="hold">
                                          <p:stCondLst>
                                            <p:cond delay="0"/>
                                          </p:stCondLst>
                                        </p:cTn>
                                        <p:tgtEl>
                                          <p:spTgt spid="486413"/>
                                        </p:tgtEl>
                                        <p:attrNameLst>
                                          <p:attrName>style.visibility</p:attrName>
                                        </p:attrNameLst>
                                      </p:cBhvr>
                                      <p:to>
                                        <p:strVal val="visible"/>
                                      </p:to>
                                    </p:set>
                                    <p:animEffect transition="in" filter="dissolve">
                                      <p:cBhvr>
                                        <p:cTn id="92" dur="500"/>
                                        <p:tgtEl>
                                          <p:spTgt spid="486413"/>
                                        </p:tgtEl>
                                      </p:cBhvr>
                                    </p:animEffect>
                                  </p:childTnLst>
                                </p:cTn>
                              </p:par>
                            </p:childTnLst>
                          </p:cTn>
                        </p:par>
                        <p:par>
                          <p:cTn id="93" fill="hold" nodeType="afterGroup">
                            <p:stCondLst>
                              <p:cond delay="2000"/>
                            </p:stCondLst>
                            <p:childTnLst>
                              <p:par>
                                <p:cTn id="94" presetID="9" presetClass="entr" presetSubtype="0" fill="hold" nodeType="afterEffect">
                                  <p:stCondLst>
                                    <p:cond delay="0"/>
                                  </p:stCondLst>
                                  <p:childTnLst>
                                    <p:set>
                                      <p:cBhvr>
                                        <p:cTn id="95" dur="1" fill="hold">
                                          <p:stCondLst>
                                            <p:cond delay="0"/>
                                          </p:stCondLst>
                                        </p:cTn>
                                        <p:tgtEl>
                                          <p:spTgt spid="486427"/>
                                        </p:tgtEl>
                                        <p:attrNameLst>
                                          <p:attrName>style.visibility</p:attrName>
                                        </p:attrNameLst>
                                      </p:cBhvr>
                                      <p:to>
                                        <p:strVal val="visible"/>
                                      </p:to>
                                    </p:set>
                                    <p:animEffect transition="in" filter="dissolve">
                                      <p:cBhvr>
                                        <p:cTn id="96" dur="500"/>
                                        <p:tgtEl>
                                          <p:spTgt spid="486427"/>
                                        </p:tgtEl>
                                      </p:cBhvr>
                                    </p:animEffect>
                                  </p:childTnLst>
                                  <p:subTnLst>
                                    <p:audio>
                                      <p:cMediaNode>
                                        <p:cTn display="0" masterRel="sameClick">
                                          <p:stCondLst>
                                            <p:cond evt="begin" delay="0">
                                              <p:tn val="94"/>
                                            </p:cond>
                                          </p:stCondLst>
                                          <p:endCondLst>
                                            <p:cond evt="onStopAudio" delay="0">
                                              <p:tgtEl>
                                                <p:sldTgt/>
                                              </p:tgtEl>
                                            </p:cond>
                                          </p:endCondLst>
                                        </p:cTn>
                                        <p:tgtEl>
                                          <p:sndTgt r:embed="rId6" name="Don't Worry, Be Happy [just be happy].wav"/>
                                        </p:tgtEl>
                                      </p:cMediaNode>
                                    </p:audio>
                                  </p:subTnLst>
                                </p:cTn>
                              </p:par>
                              <p:par>
                                <p:cTn id="97" presetID="10" presetClass="exit" presetSubtype="0" fill="hold" nodeType="withEffect">
                                  <p:stCondLst>
                                    <p:cond delay="0"/>
                                  </p:stCondLst>
                                  <p:childTnLst>
                                    <p:animEffect transition="out" filter="fade">
                                      <p:cBhvr>
                                        <p:cTn id="98" dur="2000"/>
                                        <p:tgtEl>
                                          <p:spTgt spid="49"/>
                                        </p:tgtEl>
                                      </p:cBhvr>
                                    </p:animEffect>
                                    <p:set>
                                      <p:cBhvr>
                                        <p:cTn id="99" dur="1" fill="hold">
                                          <p:stCondLst>
                                            <p:cond delay="1999"/>
                                          </p:stCondLst>
                                        </p:cTn>
                                        <p:tgtEl>
                                          <p:spTgt spid="49"/>
                                        </p:tgtEl>
                                        <p:attrNameLst>
                                          <p:attrName>style.visibility</p:attrName>
                                        </p:attrNameLst>
                                      </p:cBhvr>
                                      <p:to>
                                        <p:strVal val="hidden"/>
                                      </p:to>
                                    </p:set>
                                  </p:childTnLst>
                                </p:cTn>
                              </p:par>
                            </p:childTnLst>
                          </p:cTn>
                        </p:par>
                        <p:par>
                          <p:cTn id="100" fill="hold" nodeType="afterGroup">
                            <p:stCondLst>
                              <p:cond delay="4000"/>
                            </p:stCondLst>
                            <p:childTnLst>
                              <p:par>
                                <p:cTn id="101" presetID="10" presetClass="exit" presetSubtype="0" fill="hold" nodeType="afterEffect">
                                  <p:stCondLst>
                                    <p:cond delay="0"/>
                                  </p:stCondLst>
                                  <p:childTnLst>
                                    <p:animEffect transition="out" filter="fade">
                                      <p:cBhvr>
                                        <p:cTn id="102" dur="2000"/>
                                        <p:tgtEl>
                                          <p:spTgt spid="486431"/>
                                        </p:tgtEl>
                                      </p:cBhvr>
                                    </p:animEffect>
                                    <p:set>
                                      <p:cBhvr>
                                        <p:cTn id="103" dur="1" fill="hold">
                                          <p:stCondLst>
                                            <p:cond delay="1999"/>
                                          </p:stCondLst>
                                        </p:cTn>
                                        <p:tgtEl>
                                          <p:spTgt spid="486431"/>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486440"/>
                                        </p:tgtEl>
                                        <p:attrNameLst>
                                          <p:attrName>style.visibility</p:attrName>
                                        </p:attrNameLst>
                                      </p:cBhvr>
                                      <p:to>
                                        <p:strVal val="visible"/>
                                      </p:to>
                                    </p:set>
                                    <p:animEffect transition="in" filter="dissolve">
                                      <p:cBhvr>
                                        <p:cTn id="108" dur="500"/>
                                        <p:tgtEl>
                                          <p:spTgt spid="486440"/>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486441"/>
                                        </p:tgtEl>
                                        <p:attrNameLst>
                                          <p:attrName>style.visibility</p:attrName>
                                        </p:attrNameLst>
                                      </p:cBhvr>
                                      <p:to>
                                        <p:strVal val="visible"/>
                                      </p:to>
                                    </p:set>
                                    <p:animEffect transition="in" filter="dissolve">
                                      <p:cBhvr>
                                        <p:cTn id="111" dur="500"/>
                                        <p:tgtEl>
                                          <p:spTgt spid="486441"/>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486442"/>
                                        </p:tgtEl>
                                        <p:attrNameLst>
                                          <p:attrName>style.visibility</p:attrName>
                                        </p:attrNameLst>
                                      </p:cBhvr>
                                      <p:to>
                                        <p:strVal val="visible"/>
                                      </p:to>
                                    </p:set>
                                    <p:animEffect transition="in" filter="dissolve">
                                      <p:cBhvr>
                                        <p:cTn id="114" dur="500"/>
                                        <p:tgtEl>
                                          <p:spTgt spid="486442"/>
                                        </p:tgtEl>
                                      </p:cBhvr>
                                    </p:animEffect>
                                  </p:childTnLst>
                                </p:cTn>
                              </p:par>
                              <p:par>
                                <p:cTn id="115" presetID="9" presetClass="entr" presetSubtype="0" fill="hold" nodeType="withEffect">
                                  <p:stCondLst>
                                    <p:cond delay="0"/>
                                  </p:stCondLst>
                                  <p:childTnLst>
                                    <p:set>
                                      <p:cBhvr>
                                        <p:cTn id="116" dur="1" fill="hold">
                                          <p:stCondLst>
                                            <p:cond delay="0"/>
                                          </p:stCondLst>
                                        </p:cTn>
                                        <p:tgtEl>
                                          <p:spTgt spid="486444"/>
                                        </p:tgtEl>
                                        <p:attrNameLst>
                                          <p:attrName>style.visibility</p:attrName>
                                        </p:attrNameLst>
                                      </p:cBhvr>
                                      <p:to>
                                        <p:strVal val="visible"/>
                                      </p:to>
                                    </p:set>
                                    <p:animEffect transition="in" filter="dissolve">
                                      <p:cBhvr>
                                        <p:cTn id="117" dur="500"/>
                                        <p:tgtEl>
                                          <p:spTgt spid="486444"/>
                                        </p:tgtEl>
                                      </p:cBhvr>
                                    </p:animEffect>
                                  </p:childTnLst>
                                </p:cTn>
                              </p:par>
                              <p:par>
                                <p:cTn id="118" presetID="9" presetClass="entr" presetSubtype="0" fill="hold" nodeType="withEffect">
                                  <p:stCondLst>
                                    <p:cond delay="0"/>
                                  </p:stCondLst>
                                  <p:childTnLst>
                                    <p:set>
                                      <p:cBhvr>
                                        <p:cTn id="119" dur="1" fill="hold">
                                          <p:stCondLst>
                                            <p:cond delay="0"/>
                                          </p:stCondLst>
                                        </p:cTn>
                                        <p:tgtEl>
                                          <p:spTgt spid="486456"/>
                                        </p:tgtEl>
                                        <p:attrNameLst>
                                          <p:attrName>style.visibility</p:attrName>
                                        </p:attrNameLst>
                                      </p:cBhvr>
                                      <p:to>
                                        <p:strVal val="visible"/>
                                      </p:to>
                                    </p:set>
                                    <p:animEffect transition="in" filter="dissolve">
                                      <p:cBhvr>
                                        <p:cTn id="120" dur="500"/>
                                        <p:tgtEl>
                                          <p:spTgt spid="486456"/>
                                        </p:tgtEl>
                                      </p:cBhvr>
                                    </p:animEffect>
                                  </p:childTnLst>
                                </p:cTn>
                              </p:par>
                            </p:childTnLst>
                          </p:cTn>
                        </p:par>
                        <p:par>
                          <p:cTn id="121" fill="hold" nodeType="afterGroup">
                            <p:stCondLst>
                              <p:cond delay="500"/>
                            </p:stCondLst>
                            <p:childTnLst>
                              <p:par>
                                <p:cTn id="122" presetID="1" presetClass="mediacall" presetSubtype="0" fill="hold" nodeType="afterEffect">
                                  <p:stCondLst>
                                    <p:cond delay="0"/>
                                  </p:stCondLst>
                                  <p:childTnLst>
                                    <p:cmd type="call" cmd="playFrom(0.0)">
                                      <p:cBhvr>
                                        <p:cTn id="123" dur="1052" fill="hold"/>
                                        <p:tgtEl>
                                          <p:spTgt spid="50"/>
                                        </p:tgtEl>
                                      </p:cBhvr>
                                    </p:cmd>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2"/>
                                        </p:tgtEl>
                                        <p:attrNameLst>
                                          <p:attrName>style.visibility</p:attrName>
                                        </p:attrNameLst>
                                      </p:cBhvr>
                                      <p:to>
                                        <p:strVal val="visible"/>
                                      </p:to>
                                    </p:set>
                                    <p:animEffect transition="in" filter="wipe(left)">
                                      <p:cBhvr>
                                        <p:cTn id="128" dur="5000"/>
                                        <p:tgtEl>
                                          <p:spTgt spid="2"/>
                                        </p:tgtEl>
                                      </p:cBhvr>
                                    </p:animEffect>
                                  </p:childTnLst>
                                  <p:subTnLst>
                                    <p:audio>
                                      <p:cMediaNode>
                                        <p:cTn display="0" masterRel="sameClick">
                                          <p:stCondLst>
                                            <p:cond evt="begin" delay="0">
                                              <p:tn val="126"/>
                                            </p:cond>
                                          </p:stCondLst>
                                          <p:endCondLst>
                                            <p:cond evt="onStopAudio" delay="0">
                                              <p:tgtEl>
                                                <p:sldTgt/>
                                              </p:tgtEl>
                                            </p:cond>
                                          </p:endCondLst>
                                        </p:cTn>
                                        <p:tgtEl>
                                          <p:sndTgt r:embed="rId7" name="dead Ultimately, We are all dead men.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9" fill="hold" display="0">
                  <p:stCondLst>
                    <p:cond delay="indefinite"/>
                  </p:stCondLst>
                  <p:endCondLst>
                    <p:cond evt="onNext" delay="0">
                      <p:tgtEl>
                        <p:sldTgt/>
                      </p:tgtEl>
                    </p:cond>
                    <p:cond evt="onPrev" delay="0">
                      <p:tgtEl>
                        <p:sldTgt/>
                      </p:tgtEl>
                    </p:cond>
                    <p:cond evt="onStopAudio" delay="0">
                      <p:tgtEl>
                        <p:sldTgt/>
                      </p:tgtEl>
                    </p:cond>
                  </p:endCondLst>
                </p:cTn>
                <p:tgtEl>
                  <p:spTgt spid="486446"/>
                </p:tgtEl>
              </p:cMediaNode>
            </p:audio>
            <p:audio>
              <p:cMediaNode showWhenStopped="0">
                <p:cTn id="130" fill="hold" display="0">
                  <p:stCondLst>
                    <p:cond delay="indefinite"/>
                  </p:stCondLst>
                  <p:endCondLst>
                    <p:cond evt="onNext" delay="0">
                      <p:tgtEl>
                        <p:sldTgt/>
                      </p:tgtEl>
                    </p:cond>
                    <p:cond evt="onPrev" delay="0">
                      <p:tgtEl>
                        <p:sldTgt/>
                      </p:tgtEl>
                    </p:cond>
                    <p:cond evt="onStopAudio" delay="0">
                      <p:tgtEl>
                        <p:sldTgt/>
                      </p:tgtEl>
                    </p:cond>
                  </p:endCondLst>
                </p:cTn>
                <p:tgtEl>
                  <p:spTgt spid="486448"/>
                </p:tgtEl>
              </p:cMediaNode>
            </p:audio>
            <p:audio>
              <p:cMediaNode showWhenStopped="0">
                <p:cTn id="131" fill="hold" display="0">
                  <p:stCondLst>
                    <p:cond delay="indefinite"/>
                  </p:stCondLst>
                  <p:endCondLst>
                    <p:cond evt="onNext" delay="0">
                      <p:tgtEl>
                        <p:sldTgt/>
                      </p:tgtEl>
                    </p:cond>
                    <p:cond evt="onPrev" delay="0">
                      <p:tgtEl>
                        <p:sldTgt/>
                      </p:tgtEl>
                    </p:cond>
                    <p:cond evt="onStopAudio" delay="0">
                      <p:tgtEl>
                        <p:sldTgt/>
                      </p:tgtEl>
                    </p:cond>
                  </p:endCondLst>
                </p:cTn>
                <p:tgtEl>
                  <p:spTgt spid="50"/>
                </p:tgtEl>
              </p:cMediaNode>
            </p:audio>
          </p:childTnLst>
        </p:cTn>
      </p:par>
    </p:tnLst>
    <p:bldLst>
      <p:bldP spid="486407" grpId="0" animBg="1"/>
      <p:bldP spid="486408" grpId="0" animBg="1"/>
      <p:bldP spid="486413" grpId="0" animBg="1"/>
      <p:bldP spid="486414" grpId="0" animBg="1"/>
      <p:bldP spid="486416" grpId="0"/>
      <p:bldP spid="486417" grpId="0"/>
      <p:bldP spid="486420" grpId="0"/>
      <p:bldP spid="486422" grpId="0"/>
      <p:bldP spid="486423" grpId="0" animBg="1"/>
      <p:bldP spid="486424" grpId="0" animBg="1"/>
      <p:bldP spid="486426" grpId="0" animBg="1"/>
      <p:bldP spid="486429" grpId="0" animBg="1"/>
      <p:bldP spid="486440" grpId="0" animBg="1"/>
      <p:bldP spid="486441" grpId="0"/>
      <p:bldP spid="486442"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0" descr="db_71"/>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36867" name="Rectangle 4"/>
          <p:cNvSpPr>
            <a:spLocks noGrp="1" noChangeArrowheads="1"/>
          </p:cNvSpPr>
          <p:nvPr>
            <p:ph type="title"/>
          </p:nvPr>
        </p:nvSpPr>
        <p:spPr>
          <a:xfrm>
            <a:off x="671513" y="574675"/>
            <a:ext cx="7875587" cy="5708650"/>
          </a:xfrm>
        </p:spPr>
        <p:txBody>
          <a:bodyPr/>
          <a:lstStyle/>
          <a:p>
            <a:pPr eaLnBrk="1" hangingPunct="1"/>
            <a:r>
              <a:rPr lang="en-US" sz="800" smtClean="0">
                <a:solidFill>
                  <a:schemeClr val="bg1"/>
                </a:solidFill>
              </a:rPr>
              <a:t>.</a:t>
            </a:r>
          </a:p>
        </p:txBody>
      </p:sp>
      <p:sp>
        <p:nvSpPr>
          <p:cNvPr id="371719" name="AutoShape 7"/>
          <p:cNvSpPr>
            <a:spLocks noChangeArrowheads="1"/>
          </p:cNvSpPr>
          <p:nvPr/>
        </p:nvSpPr>
        <p:spPr bwMode="auto">
          <a:xfrm>
            <a:off x="3657600" y="312738"/>
            <a:ext cx="4484688" cy="1635125"/>
          </a:xfrm>
          <a:prstGeom prst="wedgeRoundRectCallout">
            <a:avLst>
              <a:gd name="adj1" fmla="val 1116"/>
              <a:gd name="adj2" fmla="val 64370"/>
              <a:gd name="adj3" fmla="val 16667"/>
            </a:avLst>
          </a:prstGeom>
          <a:solidFill>
            <a:srgbClr val="000000"/>
          </a:solidFill>
          <a:ln w="38100">
            <a:solidFill>
              <a:srgbClr val="99FF99"/>
            </a:solidFill>
            <a:miter lim="800000"/>
            <a:headEnd/>
            <a:tailEnd/>
          </a:ln>
          <a:effectLst/>
        </p:spPr>
        <p:txBody>
          <a:bodyPr/>
          <a:lstStyle/>
          <a:p>
            <a:pPr fontAlgn="auto">
              <a:spcBef>
                <a:spcPts val="0"/>
              </a:spcBef>
              <a:spcAft>
                <a:spcPts val="0"/>
              </a:spcAft>
              <a:defRPr/>
            </a:pPr>
            <a:r>
              <a:rPr lang="en-US" sz="2400" b="1">
                <a:solidFill>
                  <a:srgbClr val="99FF99"/>
                </a:solidFill>
                <a:effectLst>
                  <a:outerShdw blurRad="38100" dist="38100" dir="2700000" algn="tl">
                    <a:srgbClr val="FFFFFF"/>
                  </a:outerShdw>
                </a:effectLst>
                <a:cs typeface="+mn-cs"/>
              </a:rPr>
              <a:t>Free  gifts  to every kid in the   world?   Are   you   a  Keynesian or something?</a:t>
            </a:r>
          </a:p>
        </p:txBody>
      </p:sp>
      <p:pic>
        <p:nvPicPr>
          <p:cNvPr id="371720" name="Sant3070.wav">
            <a:hlinkClick r:id="" action="ppaction://media"/>
          </p:cNvPr>
          <p:cNvPicPr>
            <a:picLocks noRot="1" noChangeAspect="1" noChangeArrowheads="1"/>
          </p:cNvPicPr>
          <p:nvPr>
            <a:wavAudioFile r:embed="rId1" name="Santa ho ho.wav"/>
          </p:nvPr>
        </p:nvPicPr>
        <p:blipFill>
          <a:blip r:embed="rId6"/>
          <a:srcRect/>
          <a:stretch>
            <a:fillRect/>
          </a:stretch>
        </p:blipFill>
        <p:spPr bwMode="auto">
          <a:xfrm>
            <a:off x="8839200" y="6553200"/>
            <a:ext cx="304800" cy="304800"/>
          </a:xfrm>
          <a:prstGeom prst="rect">
            <a:avLst/>
          </a:prstGeom>
          <a:noFill/>
          <a:ln w="9525">
            <a:noFill/>
            <a:miter lim="800000"/>
            <a:headEnd/>
            <a:tailEnd/>
          </a:ln>
        </p:spPr>
      </p:pic>
      <p:pic>
        <p:nvPicPr>
          <p:cNvPr id="371721" name="All 3070.wav">
            <a:hlinkClick r:id="" action="ppaction://media"/>
          </p:cNvPr>
          <p:cNvPicPr>
            <a:picLocks noRot="1" noChangeAspect="1" noChangeArrowheads="1"/>
          </p:cNvPicPr>
          <p:nvPr>
            <a:wavAudioFile r:embed="rId2" name="All I want for xmas is my 2 front teeth.wav"/>
          </p:nvPr>
        </p:nvPicPr>
        <p:blipFill>
          <a:blip r:embed="rId6"/>
          <a:srcRect/>
          <a:stretch>
            <a:fillRect/>
          </a:stretch>
        </p:blipFill>
        <p:spPr bwMode="auto">
          <a:xfrm>
            <a:off x="0" y="6553200"/>
            <a:ext cx="304800" cy="304800"/>
          </a:xfrm>
          <a:prstGeom prst="rect">
            <a:avLst/>
          </a:prstGeom>
          <a:noFill/>
          <a:ln w="9525">
            <a:noFill/>
            <a:miter lim="800000"/>
            <a:headEnd/>
            <a:tailEnd/>
          </a:ln>
        </p:spPr>
      </p:pic>
      <p:pic>
        <p:nvPicPr>
          <p:cNvPr id="36871" name="Picture 13" descr="santa_hearing_stacys_present_list_hg_clr_20170"/>
          <p:cNvPicPr>
            <a:picLocks noChangeAspect="1" noChangeArrowheads="1" noCrop="1"/>
          </p:cNvPicPr>
          <p:nvPr/>
        </p:nvPicPr>
        <p:blipFill>
          <a:blip r:embed="rId7"/>
          <a:srcRect/>
          <a:stretch>
            <a:fillRect/>
          </a:stretch>
        </p:blipFill>
        <p:spPr bwMode="auto">
          <a:xfrm>
            <a:off x="1638300" y="1074738"/>
            <a:ext cx="3684588" cy="57832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1719"/>
                                        </p:tgtEl>
                                        <p:attrNameLst>
                                          <p:attrName>style.visibility</p:attrName>
                                        </p:attrNameLst>
                                      </p:cBhvr>
                                      <p:to>
                                        <p:strVal val="visible"/>
                                      </p:to>
                                    </p:set>
                                    <p:animEffect transition="in" filter="wipe(left)">
                                      <p:cBhvr>
                                        <p:cTn id="7" dur="500"/>
                                        <p:tgtEl>
                                          <p:spTgt spid="371719"/>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2889" fill="hold"/>
                                        <p:tgtEl>
                                          <p:spTgt spid="371721"/>
                                        </p:tgtEl>
                                      </p:cBhvr>
                                    </p:cmd>
                                  </p:childTnLst>
                                </p:cTn>
                              </p:par>
                            </p:childTnLst>
                          </p:cTn>
                        </p:par>
                        <p:par>
                          <p:cTn id="11" fill="hold" nodeType="afterGroup">
                            <p:stCondLst>
                              <p:cond delay="3389"/>
                            </p:stCondLst>
                            <p:childTnLst>
                              <p:par>
                                <p:cTn id="12" presetID="1" presetClass="mediacall" presetSubtype="0" fill="hold" nodeType="afterEffect">
                                  <p:stCondLst>
                                    <p:cond delay="0"/>
                                  </p:stCondLst>
                                  <p:childTnLst>
                                    <p:cmd type="call" cmd="playFrom(0.0)">
                                      <p:cBhvr>
                                        <p:cTn id="13" dur="1147" fill="hold"/>
                                        <p:tgtEl>
                                          <p:spTgt spid="3717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Next" delay="0">
                      <p:tgtEl>
                        <p:sldTgt/>
                      </p:tgtEl>
                    </p:cond>
                    <p:cond evt="onPrev" delay="0">
                      <p:tgtEl>
                        <p:sldTgt/>
                      </p:tgtEl>
                    </p:cond>
                    <p:cond evt="onStopAudio" delay="0">
                      <p:tgtEl>
                        <p:sldTgt/>
                      </p:tgtEl>
                    </p:cond>
                  </p:endCondLst>
                </p:cTn>
                <p:tgtEl>
                  <p:spTgt spid="371720"/>
                </p:tgtEl>
              </p:cMediaNode>
            </p:audio>
            <p:audio>
              <p:cMediaNode showWhenStopped="0">
                <p:cTn id="15" fill="hold" display="0">
                  <p:stCondLst>
                    <p:cond delay="indefinite"/>
                  </p:stCondLst>
                  <p:endCondLst>
                    <p:cond evt="onNext" delay="0">
                      <p:tgtEl>
                        <p:sldTgt/>
                      </p:tgtEl>
                    </p:cond>
                    <p:cond evt="onPrev" delay="0">
                      <p:tgtEl>
                        <p:sldTgt/>
                      </p:tgtEl>
                    </p:cond>
                    <p:cond evt="onStopAudio" delay="0">
                      <p:tgtEl>
                        <p:sldTgt/>
                      </p:tgtEl>
                    </p:cond>
                  </p:endCondLst>
                </p:cTn>
                <p:tgtEl>
                  <p:spTgt spid="371721"/>
                </p:tgtEl>
              </p:cMediaNode>
            </p:audio>
          </p:childTnLst>
        </p:cTn>
      </p:par>
    </p:tnLst>
    <p:bldLst>
      <p:bldP spid="3717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59075" name="Rectangle 3"/>
          <p:cNvSpPr>
            <a:spLocks noChangeArrowheads="1"/>
          </p:cNvSpPr>
          <p:nvPr/>
        </p:nvSpPr>
        <p:spPr bwMode="auto">
          <a:xfrm>
            <a:off x="304800" y="666750"/>
            <a:ext cx="8515350" cy="5600700"/>
          </a:xfrm>
          <a:prstGeom prst="rect">
            <a:avLst/>
          </a:prstGeom>
          <a:blipFill dpi="0" rotWithShape="1">
            <a:blip r:embed="rId4"/>
            <a:srcRect/>
            <a:tile tx="0" ty="0" sx="100000" sy="100000" flip="none" algn="tl"/>
          </a:blipFill>
          <a:ln w="57150" cmpd="thickThin" algn="ctr">
            <a:solidFill>
              <a:srgbClr val="FF0000"/>
            </a:solidFill>
            <a:miter lim="800000"/>
            <a:headEnd/>
            <a:tailEnd/>
          </a:ln>
        </p:spPr>
        <p:txBody>
          <a:bodyPr wrap="none" anchor="ctr"/>
          <a:lstStyle/>
          <a:p>
            <a:pPr algn="ctr"/>
            <a:endParaRPr lang="en-US" sz="2800">
              <a:solidFill>
                <a:srgbClr val="FF0066"/>
              </a:solidFill>
              <a:latin typeface="Babylon"/>
            </a:endParaRPr>
          </a:p>
        </p:txBody>
      </p:sp>
      <p:sp>
        <p:nvSpPr>
          <p:cNvPr id="259076" name="Rectangle 4"/>
          <p:cNvSpPr>
            <a:spLocks noChangeArrowheads="1"/>
          </p:cNvSpPr>
          <p:nvPr/>
        </p:nvSpPr>
        <p:spPr bwMode="auto">
          <a:xfrm>
            <a:off x="438150" y="3409950"/>
            <a:ext cx="2133600" cy="30480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2800" b="1" dirty="0">
                <a:solidFill>
                  <a:srgbClr val="FF0000"/>
                </a:solidFill>
                <a:effectLst>
                  <a:outerShdw blurRad="38100" dist="38100" dir="2700000" algn="tl">
                    <a:srgbClr val="000000"/>
                  </a:outerShdw>
                </a:effectLst>
                <a:latin typeface="Verdana" pitchFamily="34" charset="0"/>
                <a:cs typeface="+mn-cs"/>
              </a:rPr>
              <a:t>Friedman</a:t>
            </a:r>
          </a:p>
        </p:txBody>
      </p:sp>
      <p:sp>
        <p:nvSpPr>
          <p:cNvPr id="259077" name="Rectangle 5"/>
          <p:cNvSpPr>
            <a:spLocks noChangeArrowheads="1"/>
          </p:cNvSpPr>
          <p:nvPr/>
        </p:nvSpPr>
        <p:spPr bwMode="auto">
          <a:xfrm>
            <a:off x="2781300" y="304800"/>
            <a:ext cx="5981700" cy="5276850"/>
          </a:xfrm>
          <a:prstGeom prst="rect">
            <a:avLst/>
          </a:prstGeom>
          <a:noFill/>
          <a:ln w="76200" algn="ctr">
            <a:noFill/>
            <a:miter lim="800000"/>
            <a:headEnd/>
            <a:tailEnd/>
          </a:ln>
          <a:effectLst/>
        </p:spPr>
        <p:txBody>
          <a:bodyPr wrap="none" anchor="ctr"/>
          <a:lstStyle/>
          <a:p>
            <a:pPr fontAlgn="auto">
              <a:spcBef>
                <a:spcPts val="0"/>
              </a:spcBef>
              <a:spcAft>
                <a:spcPts val="0"/>
              </a:spcAft>
              <a:defRPr/>
            </a:pPr>
            <a:r>
              <a:rPr lang="en-US" sz="3200" b="1" dirty="0">
                <a:solidFill>
                  <a:srgbClr val="FF0000"/>
                </a:solidFill>
                <a:effectLst>
                  <a:outerShdw blurRad="38100" dist="38100" dir="2700000" algn="tl">
                    <a:srgbClr val="000000"/>
                  </a:outerShdw>
                </a:effectLst>
                <a:latin typeface="Maiandra GD" pitchFamily="34" charset="0"/>
                <a:cs typeface="+mn-cs"/>
              </a:rPr>
              <a:t>Monetarists</a:t>
            </a:r>
            <a:r>
              <a:rPr lang="en-US" b="1" dirty="0">
                <a:solidFill>
                  <a:srgbClr val="FF0000"/>
                </a:solidFill>
                <a:effectLst>
                  <a:outerShdw blurRad="38100" dist="38100" dir="2700000" algn="tl">
                    <a:srgbClr val="000000"/>
                  </a:outerShdw>
                </a:effectLst>
                <a:latin typeface="Verdana" pitchFamily="34" charset="0"/>
                <a:cs typeface="+mn-cs"/>
              </a:rPr>
              <a:t> </a:t>
            </a:r>
            <a:r>
              <a:rPr lang="en-US" sz="2000" b="1" dirty="0">
                <a:latin typeface="Verdana" pitchFamily="34" charset="0"/>
                <a:cs typeface="+mn-cs"/>
              </a:rPr>
              <a:t>– 1960 – present</a:t>
            </a:r>
          </a:p>
          <a:p>
            <a:pPr fontAlgn="auto">
              <a:spcBef>
                <a:spcPts val="0"/>
              </a:spcBef>
              <a:spcAft>
                <a:spcPts val="0"/>
              </a:spcAft>
              <a:defRPr/>
            </a:pPr>
            <a:r>
              <a:rPr lang="en-US" sz="2800" b="1" dirty="0">
                <a:latin typeface="Verdana" pitchFamily="34" charset="0"/>
                <a:cs typeface="+mn-cs"/>
              </a:rPr>
              <a:t>No</a:t>
            </a:r>
            <a:r>
              <a:rPr lang="en-US" b="1" dirty="0">
                <a:latin typeface="Verdana" pitchFamily="34" charset="0"/>
                <a:cs typeface="+mn-cs"/>
              </a:rPr>
              <a:t> </a:t>
            </a:r>
            <a:r>
              <a:rPr lang="en-US" sz="2800" b="1" dirty="0">
                <a:latin typeface="Verdana" pitchFamily="34" charset="0"/>
                <a:cs typeface="+mn-cs"/>
              </a:rPr>
              <a:t>G</a:t>
            </a:r>
            <a:r>
              <a:rPr lang="en-US" b="1" dirty="0">
                <a:latin typeface="Verdana" pitchFamily="34" charset="0"/>
                <a:cs typeface="+mn-cs"/>
              </a:rPr>
              <a:t> intervention </a:t>
            </a:r>
            <a:r>
              <a:rPr lang="en-US" sz="2000" b="1" dirty="0">
                <a:latin typeface="Verdana" pitchFamily="34" charset="0"/>
                <a:cs typeface="+mn-cs"/>
              </a:rPr>
              <a:t>in the</a:t>
            </a:r>
            <a:r>
              <a:rPr lang="en-US" b="1" dirty="0">
                <a:latin typeface="Verdana" pitchFamily="34" charset="0"/>
                <a:cs typeface="+mn-cs"/>
              </a:rPr>
              <a:t> economy.</a:t>
            </a:r>
          </a:p>
          <a:p>
            <a:pPr fontAlgn="auto">
              <a:spcBef>
                <a:spcPts val="0"/>
              </a:spcBef>
              <a:spcAft>
                <a:spcPts val="0"/>
              </a:spcAft>
              <a:defRPr/>
            </a:pPr>
            <a:r>
              <a:rPr lang="en-US" sz="2800" b="1" dirty="0">
                <a:latin typeface="Verdana" pitchFamily="34" charset="0"/>
                <a:cs typeface="+mn-cs"/>
              </a:rPr>
              <a:t>Founder:</a:t>
            </a:r>
            <a:r>
              <a:rPr lang="en-US" b="1" dirty="0">
                <a:latin typeface="Verdana" pitchFamily="34" charset="0"/>
                <a:cs typeface="+mn-cs"/>
              </a:rPr>
              <a:t> </a:t>
            </a:r>
            <a:r>
              <a:rPr lang="en-US" sz="2800" b="1" dirty="0">
                <a:solidFill>
                  <a:srgbClr val="FF0000"/>
                </a:solidFill>
                <a:effectLst>
                  <a:outerShdw blurRad="38100" dist="38100" dir="2700000" algn="tl">
                    <a:srgbClr val="000000"/>
                  </a:outerShdw>
                </a:effectLst>
                <a:latin typeface="Verdana" pitchFamily="34" charset="0"/>
                <a:cs typeface="+mn-cs"/>
              </a:rPr>
              <a:t>Milton Friedman</a:t>
            </a:r>
          </a:p>
          <a:p>
            <a:pPr fontAlgn="auto">
              <a:spcBef>
                <a:spcPts val="0"/>
              </a:spcBef>
              <a:spcAft>
                <a:spcPts val="0"/>
              </a:spcAft>
              <a:defRPr/>
            </a:pPr>
            <a:r>
              <a:rPr lang="en-US" sz="2800" b="1" dirty="0">
                <a:latin typeface="Verdana" pitchFamily="34" charset="0"/>
                <a:cs typeface="+mn-cs"/>
              </a:rPr>
              <a:t>Bible: </a:t>
            </a:r>
            <a:r>
              <a:rPr lang="en-US" sz="3200" b="1" dirty="0">
                <a:solidFill>
                  <a:srgbClr val="FF0000"/>
                </a:solidFill>
                <a:effectLst>
                  <a:outerShdw blurRad="38100" dist="38100" dir="2700000" algn="tl">
                    <a:srgbClr val="000000"/>
                  </a:outerShdw>
                </a:effectLst>
                <a:latin typeface="Maiandra GD" pitchFamily="34" charset="0"/>
                <a:cs typeface="+mn-cs"/>
              </a:rPr>
              <a:t>W</a:t>
            </a:r>
            <a:r>
              <a:rPr lang="en-US" sz="2800" b="1" dirty="0">
                <a:solidFill>
                  <a:srgbClr val="FF0000"/>
                </a:solidFill>
                <a:effectLst>
                  <a:outerShdw blurRad="38100" dist="38100" dir="2700000" algn="tl">
                    <a:srgbClr val="000000"/>
                  </a:outerShdw>
                </a:effectLst>
                <a:latin typeface="Maiandra GD" pitchFamily="34" charset="0"/>
                <a:cs typeface="+mn-cs"/>
              </a:rPr>
              <a:t>ealth of </a:t>
            </a:r>
            <a:r>
              <a:rPr lang="en-US" sz="3200" b="1" dirty="0">
                <a:solidFill>
                  <a:srgbClr val="FF0000"/>
                </a:solidFill>
                <a:effectLst>
                  <a:outerShdw blurRad="38100" dist="38100" dir="2700000" algn="tl">
                    <a:srgbClr val="000000"/>
                  </a:outerShdw>
                </a:effectLst>
                <a:latin typeface="Maiandra GD" pitchFamily="34" charset="0"/>
                <a:cs typeface="+mn-cs"/>
              </a:rPr>
              <a:t>N</a:t>
            </a:r>
            <a:r>
              <a:rPr lang="en-US" sz="2800" b="1" dirty="0">
                <a:solidFill>
                  <a:srgbClr val="FF0000"/>
                </a:solidFill>
                <a:effectLst>
                  <a:outerShdw blurRad="38100" dist="38100" dir="2700000" algn="tl">
                    <a:srgbClr val="000000"/>
                  </a:outerShdw>
                </a:effectLst>
                <a:latin typeface="Maiandra GD" pitchFamily="34" charset="0"/>
                <a:cs typeface="+mn-cs"/>
              </a:rPr>
              <a:t>ations</a:t>
            </a:r>
          </a:p>
          <a:p>
            <a:pPr fontAlgn="auto">
              <a:spcBef>
                <a:spcPts val="0"/>
              </a:spcBef>
              <a:spcAft>
                <a:spcPts val="0"/>
              </a:spcAft>
              <a:defRPr/>
            </a:pPr>
            <a:r>
              <a:rPr lang="en-US" sz="2800" b="1" dirty="0">
                <a:latin typeface="Verdana" pitchFamily="34" charset="0"/>
                <a:cs typeface="+mn-cs"/>
              </a:rPr>
              <a:t>Macro S</a:t>
            </a:r>
            <a:r>
              <a:rPr lang="en-US" b="1" dirty="0">
                <a:latin typeface="Verdana" pitchFamily="34" charset="0"/>
                <a:cs typeface="+mn-cs"/>
              </a:rPr>
              <a:t>tabilization </a:t>
            </a:r>
            <a:r>
              <a:rPr lang="en-US" sz="2800" b="1" dirty="0">
                <a:latin typeface="Verdana" pitchFamily="34" charset="0"/>
                <a:cs typeface="+mn-cs"/>
              </a:rPr>
              <a:t>P</a:t>
            </a:r>
            <a:r>
              <a:rPr lang="en-US" b="1" dirty="0">
                <a:latin typeface="Verdana" pitchFamily="34" charset="0"/>
                <a:cs typeface="+mn-cs"/>
              </a:rPr>
              <a:t>olicy:</a:t>
            </a:r>
          </a:p>
          <a:p>
            <a:pPr fontAlgn="auto">
              <a:spcBef>
                <a:spcPts val="0"/>
              </a:spcBef>
              <a:spcAft>
                <a:spcPts val="0"/>
              </a:spcAft>
              <a:defRPr/>
            </a:pPr>
            <a:r>
              <a:rPr lang="en-US" sz="2800" b="1" dirty="0">
                <a:solidFill>
                  <a:srgbClr val="FF0000"/>
                </a:solidFill>
                <a:effectLst>
                  <a:outerShdw blurRad="38100" dist="38100" dir="2700000" algn="tl">
                    <a:srgbClr val="000000"/>
                  </a:outerShdw>
                </a:effectLst>
                <a:latin typeface="Verdana" pitchFamily="34" charset="0"/>
                <a:cs typeface="+mn-cs"/>
              </a:rPr>
              <a:t>Monetary Rule</a:t>
            </a:r>
          </a:p>
          <a:p>
            <a:pPr fontAlgn="auto">
              <a:spcBef>
                <a:spcPts val="0"/>
              </a:spcBef>
              <a:spcAft>
                <a:spcPts val="0"/>
              </a:spcAft>
              <a:defRPr/>
            </a:pPr>
            <a:r>
              <a:rPr lang="en-US" sz="2800" b="1" dirty="0">
                <a:latin typeface="Verdana" pitchFamily="34" charset="0"/>
                <a:cs typeface="+mn-cs"/>
              </a:rPr>
              <a:t>Motto:</a:t>
            </a:r>
            <a:r>
              <a:rPr lang="en-US" b="1" dirty="0">
                <a:solidFill>
                  <a:schemeClr val="bg1"/>
                </a:solidFill>
                <a:latin typeface="Verdana" pitchFamily="34" charset="0"/>
                <a:cs typeface="+mn-cs"/>
              </a:rPr>
              <a:t> </a:t>
            </a:r>
            <a:r>
              <a:rPr lang="en-US" sz="2000" b="1" dirty="0">
                <a:solidFill>
                  <a:srgbClr val="FF0000"/>
                </a:solidFill>
                <a:effectLst>
                  <a:outerShdw blurRad="38100" dist="38100" dir="2700000" algn="tl">
                    <a:srgbClr val="000000"/>
                  </a:outerShdw>
                </a:effectLst>
                <a:latin typeface="Verdana" pitchFamily="34" charset="0"/>
                <a:cs typeface="+mn-cs"/>
              </a:rPr>
              <a:t>“Increase the MS 3-5% year”</a:t>
            </a:r>
          </a:p>
          <a:p>
            <a:pPr fontAlgn="auto">
              <a:spcBef>
                <a:spcPts val="0"/>
              </a:spcBef>
              <a:spcAft>
                <a:spcPts val="0"/>
              </a:spcAft>
              <a:defRPr/>
            </a:pPr>
            <a:r>
              <a:rPr lang="en-US" sz="2000" b="1" dirty="0">
                <a:solidFill>
                  <a:srgbClr val="FF0000"/>
                </a:solidFill>
                <a:effectLst>
                  <a:outerShdw blurRad="38100" dist="38100" dir="2700000" algn="tl">
                    <a:srgbClr val="000000"/>
                  </a:outerShdw>
                </a:effectLst>
                <a:latin typeface="Verdana" pitchFamily="34" charset="0"/>
                <a:cs typeface="+mn-cs"/>
              </a:rPr>
              <a:t>[</a:t>
            </a:r>
            <a:r>
              <a:rPr lang="en-US" sz="2000" b="1" dirty="0">
                <a:latin typeface="Verdana" pitchFamily="34" charset="0"/>
                <a:cs typeface="+mn-cs"/>
              </a:rPr>
              <a:t>in</a:t>
            </a:r>
            <a:r>
              <a:rPr lang="en-US" sz="2000" b="1" dirty="0">
                <a:solidFill>
                  <a:schemeClr val="bg1"/>
                </a:solidFill>
                <a:effectLst>
                  <a:outerShdw blurRad="38100" dist="38100" dir="2700000" algn="tl">
                    <a:srgbClr val="000000"/>
                  </a:outerShdw>
                </a:effectLst>
                <a:latin typeface="Verdana" pitchFamily="34" charset="0"/>
                <a:cs typeface="+mn-cs"/>
              </a:rPr>
              <a:t> </a:t>
            </a:r>
            <a:r>
              <a:rPr lang="en-US" sz="2000" b="1" dirty="0">
                <a:latin typeface="Verdana" pitchFamily="34" charset="0"/>
                <a:cs typeface="+mn-cs"/>
              </a:rPr>
              <a:t>other words put MS on </a:t>
            </a:r>
            <a:r>
              <a:rPr lang="en-US" sz="2000" b="1" dirty="0">
                <a:solidFill>
                  <a:srgbClr val="FF0000"/>
                </a:solidFill>
                <a:effectLst>
                  <a:outerShdw blurRad="38100" dist="38100" dir="2700000" algn="tl">
                    <a:srgbClr val="000000"/>
                  </a:outerShdw>
                </a:effectLst>
                <a:latin typeface="Verdana" pitchFamily="34" charset="0"/>
                <a:cs typeface="+mn-cs"/>
              </a:rPr>
              <a:t>“autopilot”]</a:t>
            </a:r>
          </a:p>
          <a:p>
            <a:pPr fontAlgn="auto">
              <a:spcBef>
                <a:spcPts val="0"/>
              </a:spcBef>
              <a:spcAft>
                <a:spcPts val="0"/>
              </a:spcAft>
              <a:defRPr/>
            </a:pPr>
            <a:r>
              <a:rPr lang="en-US" sz="3600" b="1" dirty="0">
                <a:effectLst>
                  <a:outerShdw blurRad="38100" dist="38100" dir="2700000" algn="tl">
                    <a:srgbClr val="FFFFFF"/>
                  </a:outerShdw>
                </a:effectLst>
                <a:latin typeface="Verdana" pitchFamily="34" charset="0"/>
                <a:cs typeface="+mn-cs"/>
              </a:rPr>
              <a:t>       </a:t>
            </a:r>
            <a:r>
              <a:rPr lang="en-US" sz="3600" b="1" dirty="0">
                <a:solidFill>
                  <a:srgbClr val="FF0000"/>
                </a:solidFill>
                <a:effectLst>
                  <a:outerShdw blurRad="38100" dist="38100" dir="2700000" algn="tl">
                    <a:srgbClr val="000000"/>
                  </a:outerShdw>
                </a:effectLst>
                <a:latin typeface="Verdana" pitchFamily="34" charset="0"/>
                <a:cs typeface="+mn-cs"/>
              </a:rPr>
              <a:t>M</a:t>
            </a:r>
            <a:r>
              <a:rPr lang="en-US" sz="2800" b="1" dirty="0">
                <a:effectLst>
                  <a:outerShdw blurRad="38100" dist="38100" dir="2700000" algn="tl">
                    <a:srgbClr val="FFFFFF"/>
                  </a:outerShdw>
                </a:effectLst>
                <a:latin typeface="Verdana" pitchFamily="34" charset="0"/>
                <a:cs typeface="+mn-cs"/>
              </a:rPr>
              <a:t> </a:t>
            </a:r>
            <a:r>
              <a:rPr lang="en-US" sz="2800" b="1" dirty="0">
                <a:latin typeface="Verdana" pitchFamily="34" charset="0"/>
                <a:cs typeface="+mn-cs"/>
              </a:rPr>
              <a:t>X </a:t>
            </a:r>
            <a:r>
              <a:rPr lang="en-US" sz="3600" b="1" dirty="0">
                <a:latin typeface="Verdana" pitchFamily="34" charset="0"/>
                <a:cs typeface="+mn-cs"/>
              </a:rPr>
              <a:t>V</a:t>
            </a:r>
            <a:r>
              <a:rPr lang="en-US" sz="2800" b="1" dirty="0">
                <a:latin typeface="Verdana" pitchFamily="34" charset="0"/>
                <a:cs typeface="+mn-cs"/>
              </a:rPr>
              <a:t> = </a:t>
            </a:r>
            <a:r>
              <a:rPr lang="en-US" sz="3600" b="1" dirty="0">
                <a:solidFill>
                  <a:srgbClr val="FF0000"/>
                </a:solidFill>
                <a:effectLst>
                  <a:outerShdw blurRad="38100" dist="38100" dir="2700000" algn="tl">
                    <a:srgbClr val="000000"/>
                  </a:outerShdw>
                </a:effectLst>
                <a:latin typeface="Verdana" pitchFamily="34" charset="0"/>
                <a:cs typeface="+mn-cs"/>
              </a:rPr>
              <a:t>P</a:t>
            </a:r>
            <a:r>
              <a:rPr lang="en-US" sz="2800" b="1" dirty="0">
                <a:effectLst>
                  <a:outerShdw blurRad="38100" dist="38100" dir="2700000" algn="tl">
                    <a:srgbClr val="FFFFFF"/>
                  </a:outerShdw>
                </a:effectLst>
                <a:latin typeface="Verdana" pitchFamily="34" charset="0"/>
                <a:cs typeface="+mn-cs"/>
              </a:rPr>
              <a:t> </a:t>
            </a:r>
            <a:r>
              <a:rPr lang="en-US" sz="2800" b="1" dirty="0">
                <a:latin typeface="Verdana" pitchFamily="34" charset="0"/>
                <a:cs typeface="+mn-cs"/>
              </a:rPr>
              <a:t>X </a:t>
            </a:r>
            <a:r>
              <a:rPr lang="en-US" sz="3600" b="1" dirty="0">
                <a:latin typeface="Verdana" pitchFamily="34" charset="0"/>
                <a:cs typeface="+mn-cs"/>
              </a:rPr>
              <a:t>Q</a:t>
            </a:r>
          </a:p>
          <a:p>
            <a:pPr fontAlgn="auto">
              <a:spcBef>
                <a:spcPts val="0"/>
              </a:spcBef>
              <a:spcAft>
                <a:spcPts val="0"/>
              </a:spcAft>
              <a:defRPr/>
            </a:pPr>
            <a:endParaRPr lang="en-US" b="1" dirty="0">
              <a:solidFill>
                <a:schemeClr val="bg1"/>
              </a:solidFill>
              <a:effectLst>
                <a:outerShdw blurRad="38100" dist="38100" dir="2700000" algn="tl">
                  <a:srgbClr val="000000"/>
                </a:outerShdw>
              </a:effectLst>
              <a:latin typeface="Verdana" pitchFamily="34" charset="0"/>
              <a:cs typeface="+mn-cs"/>
            </a:endParaRPr>
          </a:p>
        </p:txBody>
      </p:sp>
      <p:sp>
        <p:nvSpPr>
          <p:cNvPr id="259078" name="Line 6"/>
          <p:cNvSpPr>
            <a:spLocks noChangeShapeType="1"/>
          </p:cNvSpPr>
          <p:nvPr/>
        </p:nvSpPr>
        <p:spPr bwMode="auto">
          <a:xfrm>
            <a:off x="4171950" y="4724400"/>
            <a:ext cx="0" cy="361950"/>
          </a:xfrm>
          <a:prstGeom prst="line">
            <a:avLst/>
          </a:prstGeom>
          <a:noFill/>
          <a:ln w="76200">
            <a:solidFill>
              <a:srgbClr val="FF0000"/>
            </a:solidFill>
            <a:round/>
            <a:headEnd/>
            <a:tailEnd/>
          </a:ln>
        </p:spPr>
        <p:txBody>
          <a:bodyPr wrap="none" anchor="ctr"/>
          <a:lstStyle/>
          <a:p>
            <a:endParaRPr lang="en-US"/>
          </a:p>
        </p:txBody>
      </p:sp>
      <p:sp>
        <p:nvSpPr>
          <p:cNvPr id="259080" name="Line 8"/>
          <p:cNvSpPr>
            <a:spLocks noChangeShapeType="1"/>
          </p:cNvSpPr>
          <p:nvPr/>
        </p:nvSpPr>
        <p:spPr bwMode="auto">
          <a:xfrm flipV="1">
            <a:off x="6000750" y="4648200"/>
            <a:ext cx="0" cy="457200"/>
          </a:xfrm>
          <a:prstGeom prst="line">
            <a:avLst/>
          </a:prstGeom>
          <a:noFill/>
          <a:ln w="76200">
            <a:solidFill>
              <a:srgbClr val="FF0000"/>
            </a:solidFill>
            <a:round/>
            <a:headEnd/>
            <a:tailEnd type="stealth" w="med" len="med"/>
          </a:ln>
        </p:spPr>
        <p:txBody>
          <a:bodyPr wrap="none" anchor="ctr"/>
          <a:lstStyle/>
          <a:p>
            <a:endParaRPr lang="en-US"/>
          </a:p>
        </p:txBody>
      </p:sp>
      <p:sp>
        <p:nvSpPr>
          <p:cNvPr id="259084" name="Rectangle 12"/>
          <p:cNvSpPr>
            <a:spLocks noChangeArrowheads="1"/>
          </p:cNvSpPr>
          <p:nvPr/>
        </p:nvSpPr>
        <p:spPr bwMode="auto">
          <a:xfrm>
            <a:off x="3636963" y="5181600"/>
            <a:ext cx="3525837" cy="26670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2000" b="1" dirty="0">
                <a:solidFill>
                  <a:srgbClr val="FF0000"/>
                </a:solidFill>
                <a:effectLst>
                  <a:outerShdw blurRad="38100" dist="38100" dir="2700000" algn="tl">
                    <a:srgbClr val="000000"/>
                  </a:outerShdw>
                </a:effectLst>
                <a:latin typeface="Verdana" pitchFamily="34" charset="0"/>
                <a:cs typeface="+mn-cs"/>
              </a:rPr>
              <a:t>Quantity theory of Money</a:t>
            </a:r>
          </a:p>
        </p:txBody>
      </p:sp>
      <p:sp>
        <p:nvSpPr>
          <p:cNvPr id="259085" name="Rectangle 13"/>
          <p:cNvSpPr>
            <a:spLocks noChangeArrowheads="1"/>
          </p:cNvSpPr>
          <p:nvPr/>
        </p:nvSpPr>
        <p:spPr bwMode="auto">
          <a:xfrm>
            <a:off x="3365500" y="5562600"/>
            <a:ext cx="4330700" cy="38100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3200" b="1" dirty="0">
                <a:solidFill>
                  <a:srgbClr val="FF0000"/>
                </a:solidFill>
                <a:effectLst>
                  <a:outerShdw blurRad="38100" dist="38100" dir="2700000" algn="tl">
                    <a:srgbClr val="000000"/>
                  </a:outerShdw>
                </a:effectLst>
                <a:latin typeface="Arial" pitchFamily="34" charset="0"/>
                <a:cs typeface="Arial" pitchFamily="34" charset="0"/>
              </a:rPr>
              <a:t>Equation of Exchange</a:t>
            </a:r>
          </a:p>
        </p:txBody>
      </p:sp>
      <p:pic>
        <p:nvPicPr>
          <p:cNvPr id="259086" name="Picture 14" descr="divider red neon"/>
          <p:cNvPicPr>
            <a:picLocks noChangeAspect="1" noChangeArrowheads="1" noCrop="1"/>
          </p:cNvPicPr>
          <p:nvPr/>
        </p:nvPicPr>
        <p:blipFill>
          <a:blip r:embed="rId5"/>
          <a:srcRect/>
          <a:stretch>
            <a:fillRect/>
          </a:stretch>
        </p:blipFill>
        <p:spPr bwMode="auto">
          <a:xfrm>
            <a:off x="4143375" y="5029200"/>
            <a:ext cx="1895475" cy="107950"/>
          </a:xfrm>
          <a:prstGeom prst="rect">
            <a:avLst/>
          </a:prstGeom>
          <a:noFill/>
          <a:ln w="9525">
            <a:noFill/>
            <a:miter lim="800000"/>
            <a:headEnd/>
            <a:tailEnd/>
          </a:ln>
        </p:spPr>
      </p:pic>
      <p:pic>
        <p:nvPicPr>
          <p:cNvPr id="259088" name="Picture 16" descr="magic hat c5"/>
          <p:cNvPicPr>
            <a:picLocks noChangeAspect="1" noChangeArrowheads="1" noCrop="1"/>
          </p:cNvPicPr>
          <p:nvPr/>
        </p:nvPicPr>
        <p:blipFill>
          <a:blip r:embed="rId6"/>
          <a:srcRect/>
          <a:stretch>
            <a:fillRect/>
          </a:stretch>
        </p:blipFill>
        <p:spPr bwMode="auto">
          <a:xfrm>
            <a:off x="7434263" y="2322513"/>
            <a:ext cx="1411287" cy="1411287"/>
          </a:xfrm>
          <a:prstGeom prst="rect">
            <a:avLst/>
          </a:prstGeom>
          <a:noFill/>
          <a:ln w="9525">
            <a:noFill/>
            <a:miter lim="800000"/>
            <a:headEnd/>
            <a:tailEnd/>
          </a:ln>
        </p:spPr>
      </p:pic>
      <p:pic>
        <p:nvPicPr>
          <p:cNvPr id="259091" name="Picture 19" descr="Uncle Sam X out c5"/>
          <p:cNvPicPr>
            <a:picLocks noGrp="1" noChangeAspect="1" noChangeArrowheads="1" noCrop="1"/>
          </p:cNvPicPr>
          <p:nvPr>
            <p:ph idx="1"/>
          </p:nvPr>
        </p:nvPicPr>
        <p:blipFill>
          <a:blip r:embed="rId7"/>
          <a:srcRect/>
          <a:stretch>
            <a:fillRect/>
          </a:stretch>
        </p:blipFill>
        <p:spPr>
          <a:xfrm>
            <a:off x="442913" y="3862388"/>
            <a:ext cx="2236787" cy="2236787"/>
          </a:xfrm>
        </p:spPr>
      </p:pic>
      <p:pic>
        <p:nvPicPr>
          <p:cNvPr id="259097" name="mone3086.wav">
            <a:hlinkClick r:id="" action="ppaction://media"/>
          </p:cNvPr>
          <p:cNvPicPr>
            <a:picLocks noRot="1" noChangeAspect="1" noChangeArrowheads="1"/>
          </p:cNvPicPr>
          <p:nvPr>
            <a:wavAudioFile r:embed="rId1" name="money, money, money.wav"/>
          </p:nvPr>
        </p:nvPicPr>
        <p:blipFill>
          <a:blip r:embed="rId8"/>
          <a:srcRect/>
          <a:stretch>
            <a:fillRect/>
          </a:stretch>
        </p:blipFill>
        <p:spPr bwMode="auto">
          <a:xfrm>
            <a:off x="0" y="6553200"/>
            <a:ext cx="304800" cy="304800"/>
          </a:xfrm>
          <a:prstGeom prst="rect">
            <a:avLst/>
          </a:prstGeom>
          <a:noFill/>
          <a:ln w="9525">
            <a:noFill/>
            <a:miter lim="800000"/>
            <a:headEnd/>
            <a:tailEnd/>
          </a:ln>
        </p:spPr>
      </p:pic>
      <p:pic>
        <p:nvPicPr>
          <p:cNvPr id="259100" name="Picture 28" descr="072206friedmans"/>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87350" y="1114425"/>
            <a:ext cx="2362200" cy="2252663"/>
          </a:xfrm>
          <a:prstGeom prst="rect">
            <a:avLst/>
          </a:prstGeom>
          <a:noFill/>
          <a:ln w="9525">
            <a:noFill/>
            <a:miter lim="800000"/>
            <a:headEnd/>
            <a:tailEnd/>
          </a:ln>
        </p:spPr>
      </p:pic>
      <p:sp>
        <p:nvSpPr>
          <p:cNvPr id="259083" name="Rectangle 11"/>
          <p:cNvSpPr>
            <a:spLocks noChangeArrowheads="1"/>
          </p:cNvSpPr>
          <p:nvPr/>
        </p:nvSpPr>
        <p:spPr bwMode="auto">
          <a:xfrm>
            <a:off x="7712075" y="2719388"/>
            <a:ext cx="838200" cy="24765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2000" b="1" dirty="0">
                <a:solidFill>
                  <a:srgbClr val="FF0000"/>
                </a:solidFill>
                <a:effectLst>
                  <a:outerShdw blurRad="38100" dist="38100" dir="2700000" algn="tl">
                    <a:srgbClr val="000000"/>
                  </a:outerShdw>
                </a:effectLst>
                <a:cs typeface="+mn-cs"/>
              </a:rPr>
              <a:t>3-5%</a:t>
            </a:r>
          </a:p>
        </p:txBody>
      </p:sp>
      <p:sp>
        <p:nvSpPr>
          <p:cNvPr id="37903" name="WordArt 114"/>
          <p:cNvSpPr>
            <a:spLocks noChangeArrowheads="1" noChangeShapeType="1" noTextEdit="1"/>
          </p:cNvSpPr>
          <p:nvPr/>
        </p:nvSpPr>
        <p:spPr bwMode="auto">
          <a:xfrm>
            <a:off x="914400" y="119063"/>
            <a:ext cx="7077075" cy="469900"/>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FF0000"/>
                </a:solidFill>
                <a:effectLst>
                  <a:outerShdw dist="35921" dir="2700000" sy="50000" kx="2115830" algn="bl" rotWithShape="0">
                    <a:srgbClr val="C0C0C0">
                      <a:alpha val="79999"/>
                    </a:srgbClr>
                  </a:outerShdw>
                </a:effectLst>
                <a:latin typeface="Arial Black"/>
              </a:rPr>
              <a:t>Monetarists [new Classicals]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30" fill="hold"/>
                                        <p:tgtEl>
                                          <p:spTgt spid="25909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59075"/>
                                        </p:tgtEl>
                                        <p:attrNameLst>
                                          <p:attrName>style.visibility</p:attrName>
                                        </p:attrNameLst>
                                      </p:cBhvr>
                                      <p:to>
                                        <p:strVal val="visible"/>
                                      </p:to>
                                    </p:set>
                                    <p:animEffect transition="in" filter="dissolve">
                                      <p:cBhvr>
                                        <p:cTn id="11" dur="500"/>
                                        <p:tgtEl>
                                          <p:spTgt spid="2590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59100"/>
                                        </p:tgtEl>
                                        <p:attrNameLst>
                                          <p:attrName>style.visibility</p:attrName>
                                        </p:attrNameLst>
                                      </p:cBhvr>
                                      <p:to>
                                        <p:strVal val="visible"/>
                                      </p:to>
                                    </p:set>
                                    <p:animEffect transition="in" filter="dissolve">
                                      <p:cBhvr>
                                        <p:cTn id="16" dur="500"/>
                                        <p:tgtEl>
                                          <p:spTgt spid="25910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59076"/>
                                        </p:tgtEl>
                                        <p:attrNameLst>
                                          <p:attrName>style.visibility</p:attrName>
                                        </p:attrNameLst>
                                      </p:cBhvr>
                                      <p:to>
                                        <p:strVal val="visible"/>
                                      </p:to>
                                    </p:set>
                                    <p:animEffect transition="in" filter="dissolve">
                                      <p:cBhvr>
                                        <p:cTn id="19" dur="500"/>
                                        <p:tgtEl>
                                          <p:spTgt spid="25907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59077"/>
                                        </p:tgtEl>
                                        <p:attrNameLst>
                                          <p:attrName>style.visibility</p:attrName>
                                        </p:attrNameLst>
                                      </p:cBhvr>
                                      <p:to>
                                        <p:strVal val="visible"/>
                                      </p:to>
                                    </p:set>
                                    <p:animEffect transition="in" filter="dissolve">
                                      <p:cBhvr>
                                        <p:cTn id="22" dur="500"/>
                                        <p:tgtEl>
                                          <p:spTgt spid="25907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59078"/>
                                        </p:tgtEl>
                                        <p:attrNameLst>
                                          <p:attrName>style.visibility</p:attrName>
                                        </p:attrNameLst>
                                      </p:cBhvr>
                                      <p:to>
                                        <p:strVal val="visible"/>
                                      </p:to>
                                    </p:set>
                                    <p:animEffect transition="in" filter="dissolve">
                                      <p:cBhvr>
                                        <p:cTn id="25" dur="500"/>
                                        <p:tgtEl>
                                          <p:spTgt spid="25907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59080"/>
                                        </p:tgtEl>
                                        <p:attrNameLst>
                                          <p:attrName>style.visibility</p:attrName>
                                        </p:attrNameLst>
                                      </p:cBhvr>
                                      <p:to>
                                        <p:strVal val="visible"/>
                                      </p:to>
                                    </p:set>
                                    <p:animEffect transition="in" filter="dissolve">
                                      <p:cBhvr>
                                        <p:cTn id="28" dur="500"/>
                                        <p:tgtEl>
                                          <p:spTgt spid="25908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59083"/>
                                        </p:tgtEl>
                                        <p:attrNameLst>
                                          <p:attrName>style.visibility</p:attrName>
                                        </p:attrNameLst>
                                      </p:cBhvr>
                                      <p:to>
                                        <p:strVal val="visible"/>
                                      </p:to>
                                    </p:set>
                                    <p:animEffect transition="in" filter="dissolve">
                                      <p:cBhvr>
                                        <p:cTn id="31" dur="500"/>
                                        <p:tgtEl>
                                          <p:spTgt spid="25908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59085"/>
                                        </p:tgtEl>
                                        <p:attrNameLst>
                                          <p:attrName>style.visibility</p:attrName>
                                        </p:attrNameLst>
                                      </p:cBhvr>
                                      <p:to>
                                        <p:strVal val="visible"/>
                                      </p:to>
                                    </p:set>
                                    <p:animEffect transition="in" filter="dissolve">
                                      <p:cBhvr>
                                        <p:cTn id="34" dur="500"/>
                                        <p:tgtEl>
                                          <p:spTgt spid="25908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59084"/>
                                        </p:tgtEl>
                                        <p:attrNameLst>
                                          <p:attrName>style.visibility</p:attrName>
                                        </p:attrNameLst>
                                      </p:cBhvr>
                                      <p:to>
                                        <p:strVal val="visible"/>
                                      </p:to>
                                    </p:set>
                                    <p:animEffect transition="in" filter="dissolve">
                                      <p:cBhvr>
                                        <p:cTn id="37" dur="500"/>
                                        <p:tgtEl>
                                          <p:spTgt spid="259084"/>
                                        </p:tgtEl>
                                      </p:cBhvr>
                                    </p:animEffect>
                                  </p:childTnLst>
                                </p:cTn>
                              </p:par>
                              <p:par>
                                <p:cTn id="38" presetID="9" presetClass="entr" presetSubtype="0" fill="hold" nodeType="withEffect">
                                  <p:stCondLst>
                                    <p:cond delay="0"/>
                                  </p:stCondLst>
                                  <p:childTnLst>
                                    <p:set>
                                      <p:cBhvr>
                                        <p:cTn id="39" dur="1" fill="hold">
                                          <p:stCondLst>
                                            <p:cond delay="0"/>
                                          </p:stCondLst>
                                        </p:cTn>
                                        <p:tgtEl>
                                          <p:spTgt spid="259086"/>
                                        </p:tgtEl>
                                        <p:attrNameLst>
                                          <p:attrName>style.visibility</p:attrName>
                                        </p:attrNameLst>
                                      </p:cBhvr>
                                      <p:to>
                                        <p:strVal val="visible"/>
                                      </p:to>
                                    </p:set>
                                    <p:animEffect transition="in" filter="dissolve">
                                      <p:cBhvr>
                                        <p:cTn id="40" dur="500"/>
                                        <p:tgtEl>
                                          <p:spTgt spid="259086"/>
                                        </p:tgtEl>
                                      </p:cBhvr>
                                    </p:animEffect>
                                  </p:childTnLst>
                                </p:cTn>
                              </p:par>
                              <p:par>
                                <p:cTn id="41" presetID="9" presetClass="entr" presetSubtype="0" fill="hold" nodeType="withEffect">
                                  <p:stCondLst>
                                    <p:cond delay="0"/>
                                  </p:stCondLst>
                                  <p:childTnLst>
                                    <p:set>
                                      <p:cBhvr>
                                        <p:cTn id="42" dur="1" fill="hold">
                                          <p:stCondLst>
                                            <p:cond delay="0"/>
                                          </p:stCondLst>
                                        </p:cTn>
                                        <p:tgtEl>
                                          <p:spTgt spid="259088"/>
                                        </p:tgtEl>
                                        <p:attrNameLst>
                                          <p:attrName>style.visibility</p:attrName>
                                        </p:attrNameLst>
                                      </p:cBhvr>
                                      <p:to>
                                        <p:strVal val="visible"/>
                                      </p:to>
                                    </p:set>
                                    <p:animEffect transition="in" filter="dissolve">
                                      <p:cBhvr>
                                        <p:cTn id="43" dur="500"/>
                                        <p:tgtEl>
                                          <p:spTgt spid="259088"/>
                                        </p:tgtEl>
                                      </p:cBhvr>
                                    </p:animEffect>
                                  </p:childTnLst>
                                </p:cTn>
                              </p:par>
                              <p:par>
                                <p:cTn id="44" presetID="9" presetClass="entr" presetSubtype="0" fill="hold" nodeType="withEffect">
                                  <p:stCondLst>
                                    <p:cond delay="0"/>
                                  </p:stCondLst>
                                  <p:childTnLst>
                                    <p:set>
                                      <p:cBhvr>
                                        <p:cTn id="45" dur="1" fill="hold">
                                          <p:stCondLst>
                                            <p:cond delay="0"/>
                                          </p:stCondLst>
                                        </p:cTn>
                                        <p:tgtEl>
                                          <p:spTgt spid="259091"/>
                                        </p:tgtEl>
                                        <p:attrNameLst>
                                          <p:attrName>style.visibility</p:attrName>
                                        </p:attrNameLst>
                                      </p:cBhvr>
                                      <p:to>
                                        <p:strVal val="visible"/>
                                      </p:to>
                                    </p:set>
                                    <p:animEffect transition="in" filter="dissolve">
                                      <p:cBhvr>
                                        <p:cTn id="46" dur="500"/>
                                        <p:tgtEl>
                                          <p:spTgt spid="25909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7" fill="hold" display="0">
                  <p:stCondLst>
                    <p:cond delay="indefinite"/>
                  </p:stCondLst>
                  <p:endCondLst>
                    <p:cond evt="onNext" delay="0">
                      <p:tgtEl>
                        <p:sldTgt/>
                      </p:tgtEl>
                    </p:cond>
                    <p:cond evt="onPrev" delay="0">
                      <p:tgtEl>
                        <p:sldTgt/>
                      </p:tgtEl>
                    </p:cond>
                    <p:cond evt="onStopAudio" delay="0">
                      <p:tgtEl>
                        <p:sldTgt/>
                      </p:tgtEl>
                    </p:cond>
                  </p:endCondLst>
                </p:cTn>
                <p:tgtEl>
                  <p:spTgt spid="259097"/>
                </p:tgtEl>
              </p:cMediaNode>
            </p:audio>
          </p:childTnLst>
        </p:cTn>
      </p:par>
    </p:tnLst>
    <p:bldLst>
      <p:bldP spid="259075" grpId="0" animBg="1"/>
      <p:bldP spid="259076" grpId="0"/>
      <p:bldP spid="259077" grpId="0"/>
      <p:bldP spid="259078" grpId="0" animBg="1"/>
      <p:bldP spid="259080" grpId="0" animBg="1"/>
      <p:bldP spid="259084" grpId="0"/>
      <p:bldP spid="259085" grpId="0"/>
      <p:bldP spid="25908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60110" name="Rectangle 14"/>
          <p:cNvSpPr>
            <a:spLocks noChangeArrowheads="1"/>
          </p:cNvSpPr>
          <p:nvPr/>
        </p:nvSpPr>
        <p:spPr bwMode="auto">
          <a:xfrm>
            <a:off x="400050" y="762000"/>
            <a:ext cx="8324850" cy="2419350"/>
          </a:xfrm>
          <a:prstGeom prst="rect">
            <a:avLst/>
          </a:prstGeom>
          <a:noFill/>
          <a:ln w="38100" algn="ctr">
            <a:noFill/>
            <a:miter lim="800000"/>
            <a:headEnd/>
            <a:tailEnd/>
          </a:ln>
          <a:effectLst/>
        </p:spPr>
        <p:txBody>
          <a:bodyPr wrap="none" anchor="ctr"/>
          <a:lstStyle/>
          <a:p>
            <a:pPr fontAlgn="auto">
              <a:spcBef>
                <a:spcPts val="0"/>
              </a:spcBef>
              <a:spcAft>
                <a:spcPts val="0"/>
              </a:spcAft>
              <a:defRPr/>
            </a:pPr>
            <a:r>
              <a:rPr lang="en-US" sz="2000" b="1">
                <a:solidFill>
                  <a:schemeClr val="bg1"/>
                </a:solidFill>
                <a:effectLst>
                  <a:outerShdw blurRad="38100" dist="38100" dir="2700000" algn="tl">
                    <a:srgbClr val="000000"/>
                  </a:outerShdw>
                </a:effectLst>
                <a:cs typeface="+mn-cs"/>
              </a:rPr>
              <a:t>The </a:t>
            </a:r>
            <a:r>
              <a:rPr lang="en-US" sz="2800" b="1">
                <a:solidFill>
                  <a:srgbClr val="99FF99"/>
                </a:solidFill>
                <a:effectLst>
                  <a:outerShdw blurRad="38100" dist="38100" dir="2700000" algn="tl">
                    <a:srgbClr val="000000"/>
                  </a:outerShdw>
                </a:effectLst>
                <a:latin typeface="Verdana" pitchFamily="34" charset="0"/>
                <a:cs typeface="+mn-cs"/>
              </a:rPr>
              <a:t>G</a:t>
            </a:r>
            <a:r>
              <a:rPr lang="en-US" sz="2000" b="1">
                <a:solidFill>
                  <a:schemeClr val="bg1"/>
                </a:solidFill>
                <a:effectLst>
                  <a:outerShdw blurRad="38100" dist="38100" dir="2700000" algn="tl">
                    <a:srgbClr val="000000"/>
                  </a:outerShdw>
                </a:effectLst>
                <a:cs typeface="+mn-cs"/>
              </a:rPr>
              <a:t> prevents downward wage flexibility </a:t>
            </a:r>
            <a:r>
              <a:rPr lang="en-US" b="1">
                <a:solidFill>
                  <a:schemeClr val="bg1"/>
                </a:solidFill>
                <a:effectLst>
                  <a:outerShdw blurRad="38100" dist="38100" dir="2700000" algn="tl">
                    <a:srgbClr val="000000"/>
                  </a:outerShdw>
                </a:effectLst>
                <a:cs typeface="+mn-cs"/>
              </a:rPr>
              <a:t>with the</a:t>
            </a:r>
            <a:r>
              <a:rPr lang="en-US" sz="2000" b="1">
                <a:solidFill>
                  <a:schemeClr val="bg1"/>
                </a:solidFill>
                <a:effectLst>
                  <a:outerShdw blurRad="38100" dist="38100" dir="2700000" algn="tl">
                    <a:srgbClr val="000000"/>
                  </a:outerShdw>
                </a:effectLst>
                <a:cs typeface="+mn-cs"/>
              </a:rPr>
              <a:t> minimum  wage,</a:t>
            </a:r>
          </a:p>
          <a:p>
            <a:pPr fontAlgn="auto">
              <a:spcBef>
                <a:spcPts val="0"/>
              </a:spcBef>
              <a:spcAft>
                <a:spcPts val="0"/>
              </a:spcAft>
              <a:defRPr/>
            </a:pPr>
            <a:r>
              <a:rPr lang="en-US" sz="2000" b="1">
                <a:solidFill>
                  <a:schemeClr val="bg1"/>
                </a:solidFill>
                <a:effectLst>
                  <a:outerShdw blurRad="38100" dist="38100" dir="2700000" algn="tl">
                    <a:srgbClr val="000000"/>
                  </a:outerShdw>
                </a:effectLst>
                <a:cs typeface="+mn-cs"/>
              </a:rPr>
              <a:t>pro-union   legislation,   pro-business   monopoly   legislation,  and </a:t>
            </a:r>
          </a:p>
          <a:p>
            <a:pPr fontAlgn="auto">
              <a:spcBef>
                <a:spcPts val="0"/>
              </a:spcBef>
              <a:spcAft>
                <a:spcPts val="0"/>
              </a:spcAft>
              <a:defRPr/>
            </a:pPr>
            <a:r>
              <a:rPr lang="en-US" sz="2000" b="1">
                <a:solidFill>
                  <a:schemeClr val="bg1"/>
                </a:solidFill>
                <a:effectLst>
                  <a:outerShdw blurRad="38100" dist="38100" dir="2700000" algn="tl">
                    <a:srgbClr val="000000"/>
                  </a:outerShdw>
                </a:effectLst>
                <a:cs typeface="+mn-cs"/>
              </a:rPr>
              <a:t>subsidies  to  farmers.   Their  macro  stabilization  policy  is:</a:t>
            </a:r>
          </a:p>
          <a:p>
            <a:pPr fontAlgn="auto">
              <a:spcBef>
                <a:spcPts val="0"/>
              </a:spcBef>
              <a:spcAft>
                <a:spcPts val="0"/>
              </a:spcAft>
              <a:defRPr/>
            </a:pPr>
            <a:endParaRPr lang="en-US" sz="2000" b="1">
              <a:solidFill>
                <a:schemeClr val="bg1"/>
              </a:solidFill>
              <a:effectLst>
                <a:outerShdw blurRad="38100" dist="38100" dir="2700000" algn="tl">
                  <a:srgbClr val="000000"/>
                </a:outerShdw>
              </a:effectLst>
              <a:cs typeface="+mn-cs"/>
            </a:endParaRPr>
          </a:p>
          <a:p>
            <a:pPr fontAlgn="auto">
              <a:spcBef>
                <a:spcPts val="0"/>
              </a:spcBef>
              <a:spcAft>
                <a:spcPts val="0"/>
              </a:spcAft>
              <a:defRPr/>
            </a:pPr>
            <a:r>
              <a:rPr lang="en-US" sz="2800" b="1">
                <a:solidFill>
                  <a:schemeClr val="bg1"/>
                </a:solidFill>
                <a:effectLst>
                  <a:outerShdw blurRad="38100" dist="38100" dir="2700000" algn="tl">
                    <a:srgbClr val="000000"/>
                  </a:outerShdw>
                </a:effectLst>
                <a:cs typeface="+mn-cs"/>
              </a:rPr>
              <a:t>“Don’t do something.              Just lie there.”</a:t>
            </a:r>
          </a:p>
          <a:p>
            <a:pPr fontAlgn="auto">
              <a:spcBef>
                <a:spcPts val="0"/>
              </a:spcBef>
              <a:spcAft>
                <a:spcPts val="0"/>
              </a:spcAft>
              <a:defRPr/>
            </a:pPr>
            <a:endParaRPr lang="en-US" sz="2800" b="1">
              <a:solidFill>
                <a:schemeClr val="bg1"/>
              </a:solidFill>
              <a:effectLst>
                <a:outerShdw blurRad="38100" dist="38100" dir="2700000" algn="tl">
                  <a:srgbClr val="000000"/>
                </a:outerShdw>
              </a:effectLst>
              <a:cs typeface="+mn-cs"/>
            </a:endParaRPr>
          </a:p>
        </p:txBody>
      </p:sp>
      <p:pic>
        <p:nvPicPr>
          <p:cNvPr id="260123" name="Picture 27" descr="Uncle Sam X out c5"/>
          <p:cNvPicPr>
            <a:picLocks noGrp="1" noChangeAspect="1" noChangeArrowheads="1" noCrop="1"/>
          </p:cNvPicPr>
          <p:nvPr>
            <p:ph sz="quarter" idx="2"/>
          </p:nvPr>
        </p:nvPicPr>
        <p:blipFill>
          <a:blip r:embed="rId5"/>
          <a:srcRect/>
          <a:stretch>
            <a:fillRect/>
          </a:stretch>
        </p:blipFill>
        <p:spPr>
          <a:xfrm>
            <a:off x="7196138" y="4457700"/>
            <a:ext cx="1485900" cy="1485900"/>
          </a:xfrm>
        </p:spPr>
      </p:pic>
      <p:sp>
        <p:nvSpPr>
          <p:cNvPr id="38916" name="Rectangle 3"/>
          <p:cNvSpPr>
            <a:spLocks noChangeArrowheads="1"/>
          </p:cNvSpPr>
          <p:nvPr/>
        </p:nvSpPr>
        <p:spPr bwMode="auto">
          <a:xfrm>
            <a:off x="304800" y="666750"/>
            <a:ext cx="8515350" cy="5657850"/>
          </a:xfrm>
          <a:prstGeom prst="rect">
            <a:avLst/>
          </a:prstGeom>
          <a:solidFill>
            <a:srgbClr val="CCCCFF"/>
          </a:solidFill>
          <a:ln w="57150" cmpd="thickThin" algn="ctr">
            <a:solidFill>
              <a:srgbClr val="FF0000"/>
            </a:solidFill>
            <a:miter lim="800000"/>
            <a:headEnd/>
            <a:tailEnd/>
          </a:ln>
        </p:spPr>
        <p:txBody>
          <a:bodyPr wrap="none" anchor="ctr"/>
          <a:lstStyle/>
          <a:p>
            <a:pPr algn="ctr"/>
            <a:endParaRPr lang="en-US" sz="2800">
              <a:latin typeface="Babylon"/>
            </a:endParaRPr>
          </a:p>
        </p:txBody>
      </p:sp>
      <p:sp>
        <p:nvSpPr>
          <p:cNvPr id="260100" name="Rectangle 4"/>
          <p:cNvSpPr>
            <a:spLocks noChangeArrowheads="1"/>
          </p:cNvSpPr>
          <p:nvPr/>
        </p:nvSpPr>
        <p:spPr bwMode="auto">
          <a:xfrm>
            <a:off x="457200" y="5734050"/>
            <a:ext cx="2133600" cy="30480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2800" b="1">
                <a:effectLst>
                  <a:outerShdw blurRad="38100" dist="38100" dir="2700000" algn="tl">
                    <a:srgbClr val="FFFFFF"/>
                  </a:outerShdw>
                </a:effectLst>
                <a:latin typeface="Verdana" pitchFamily="34" charset="0"/>
                <a:cs typeface="+mn-cs"/>
              </a:rPr>
              <a:t>Friedman</a:t>
            </a:r>
          </a:p>
        </p:txBody>
      </p:sp>
      <p:sp>
        <p:nvSpPr>
          <p:cNvPr id="260101" name="Rectangle 5"/>
          <p:cNvSpPr>
            <a:spLocks noChangeArrowheads="1"/>
          </p:cNvSpPr>
          <p:nvPr/>
        </p:nvSpPr>
        <p:spPr bwMode="auto">
          <a:xfrm>
            <a:off x="2743200" y="533400"/>
            <a:ext cx="5981700" cy="5276850"/>
          </a:xfrm>
          <a:prstGeom prst="rect">
            <a:avLst/>
          </a:prstGeom>
          <a:noFill/>
          <a:ln w="76200" algn="ctr">
            <a:noFill/>
            <a:miter lim="800000"/>
            <a:headEnd/>
            <a:tailEnd/>
          </a:ln>
          <a:effectLst/>
        </p:spPr>
        <p:txBody>
          <a:bodyPr wrap="none" anchor="ctr"/>
          <a:lstStyle/>
          <a:p>
            <a:pPr fontAlgn="auto">
              <a:spcBef>
                <a:spcPts val="0"/>
              </a:spcBef>
              <a:spcAft>
                <a:spcPts val="0"/>
              </a:spcAft>
              <a:defRPr/>
            </a:pPr>
            <a:endParaRPr lang="en-US" b="1" dirty="0">
              <a:cs typeface="+mn-cs"/>
            </a:endParaRPr>
          </a:p>
          <a:p>
            <a:pPr fontAlgn="auto">
              <a:spcBef>
                <a:spcPts val="0"/>
              </a:spcBef>
              <a:spcAft>
                <a:spcPts val="0"/>
              </a:spcAft>
              <a:defRPr/>
            </a:pPr>
            <a:endParaRPr lang="en-US" sz="2800" b="1" dirty="0">
              <a:solidFill>
                <a:srgbClr val="FF0000"/>
              </a:solidFill>
              <a:effectLst>
                <a:outerShdw blurRad="38100" dist="38100" dir="2700000" algn="tl">
                  <a:srgbClr val="000000"/>
                </a:outerShdw>
              </a:effectLst>
              <a:cs typeface="+mn-cs"/>
            </a:endParaRPr>
          </a:p>
          <a:p>
            <a:pPr fontAlgn="auto">
              <a:spcBef>
                <a:spcPts val="0"/>
              </a:spcBef>
              <a:spcAft>
                <a:spcPts val="0"/>
              </a:spcAft>
              <a:defRPr/>
            </a:pPr>
            <a:endParaRPr lang="en-US" sz="2800" b="1" dirty="0">
              <a:solidFill>
                <a:srgbClr val="FF0000"/>
              </a:solidFill>
              <a:effectLst>
                <a:outerShdw blurRad="38100" dist="38100" dir="2700000" algn="tl">
                  <a:srgbClr val="000000"/>
                </a:outerShdw>
              </a:effectLst>
              <a:cs typeface="+mn-cs"/>
            </a:endParaRPr>
          </a:p>
          <a:p>
            <a:pPr fontAlgn="auto">
              <a:spcBef>
                <a:spcPts val="0"/>
              </a:spcBef>
              <a:spcAft>
                <a:spcPts val="0"/>
              </a:spcAft>
              <a:defRPr/>
            </a:pPr>
            <a:endParaRPr lang="en-US" sz="2800" b="1" dirty="0">
              <a:cs typeface="+mn-cs"/>
            </a:endParaRPr>
          </a:p>
          <a:p>
            <a:pPr fontAlgn="auto">
              <a:spcBef>
                <a:spcPts val="0"/>
              </a:spcBef>
              <a:spcAft>
                <a:spcPts val="0"/>
              </a:spcAft>
              <a:defRPr/>
            </a:pPr>
            <a:endParaRPr lang="en-US" sz="2800" b="1" dirty="0">
              <a:cs typeface="+mn-cs"/>
            </a:endParaRPr>
          </a:p>
          <a:p>
            <a:pPr fontAlgn="auto">
              <a:spcBef>
                <a:spcPts val="0"/>
              </a:spcBef>
              <a:spcAft>
                <a:spcPts val="0"/>
              </a:spcAft>
              <a:defRPr/>
            </a:pPr>
            <a:r>
              <a:rPr lang="en-US" sz="2800" b="1" dirty="0">
                <a:solidFill>
                  <a:srgbClr val="FF0000"/>
                </a:solidFill>
                <a:effectLst>
                  <a:outerShdw blurRad="38100" dist="38100" dir="2700000" algn="tl">
                    <a:srgbClr val="000000"/>
                  </a:outerShdw>
                </a:effectLst>
                <a:cs typeface="+mn-cs"/>
              </a:rPr>
              <a:t>Monetary Rule</a:t>
            </a:r>
          </a:p>
          <a:p>
            <a:pPr fontAlgn="auto">
              <a:spcBef>
                <a:spcPts val="0"/>
              </a:spcBef>
              <a:spcAft>
                <a:spcPts val="0"/>
              </a:spcAft>
              <a:defRPr/>
            </a:pPr>
            <a:r>
              <a:rPr lang="en-US" sz="2800" b="1" dirty="0">
                <a:cs typeface="+mn-cs"/>
              </a:rPr>
              <a:t>Motto:</a:t>
            </a:r>
            <a:r>
              <a:rPr lang="en-US" b="1" dirty="0">
                <a:cs typeface="+mn-cs"/>
              </a:rPr>
              <a:t> </a:t>
            </a:r>
          </a:p>
          <a:p>
            <a:pPr fontAlgn="auto">
              <a:spcBef>
                <a:spcPts val="0"/>
              </a:spcBef>
              <a:spcAft>
                <a:spcPts val="0"/>
              </a:spcAft>
              <a:defRPr/>
            </a:pPr>
            <a:r>
              <a:rPr lang="en-US" sz="2800" b="1" dirty="0">
                <a:solidFill>
                  <a:srgbClr val="FF0000"/>
                </a:solidFill>
                <a:effectLst>
                  <a:outerShdw blurRad="38100" dist="38100" dir="2700000" algn="tl">
                    <a:srgbClr val="000000"/>
                  </a:outerShdw>
                </a:effectLst>
                <a:cs typeface="+mn-cs"/>
              </a:rPr>
              <a:t>“Increase</a:t>
            </a:r>
            <a:r>
              <a:rPr lang="en-US" b="1" dirty="0">
                <a:solidFill>
                  <a:srgbClr val="FF0000"/>
                </a:solidFill>
                <a:effectLst>
                  <a:outerShdw blurRad="38100" dist="38100" dir="2700000" algn="tl">
                    <a:srgbClr val="000000"/>
                  </a:outerShdw>
                </a:effectLst>
                <a:cs typeface="+mn-cs"/>
              </a:rPr>
              <a:t>  </a:t>
            </a:r>
            <a:r>
              <a:rPr lang="en-US" sz="2400" b="1" dirty="0">
                <a:solidFill>
                  <a:srgbClr val="FF0000"/>
                </a:solidFill>
                <a:effectLst>
                  <a:outerShdw blurRad="38100" dist="38100" dir="2700000" algn="tl">
                    <a:srgbClr val="000000"/>
                  </a:outerShdw>
                </a:effectLst>
                <a:cs typeface="+mn-cs"/>
              </a:rPr>
              <a:t>the </a:t>
            </a:r>
            <a:r>
              <a:rPr lang="en-US" sz="2800" b="1" dirty="0">
                <a:solidFill>
                  <a:srgbClr val="FF0000"/>
                </a:solidFill>
                <a:effectLst>
                  <a:outerShdw blurRad="38100" dist="38100" dir="2700000" algn="tl">
                    <a:srgbClr val="000000"/>
                  </a:outerShdw>
                </a:effectLst>
                <a:cs typeface="+mn-cs"/>
              </a:rPr>
              <a:t>MS 3-5</a:t>
            </a:r>
            <a:r>
              <a:rPr lang="en-US" b="1" dirty="0">
                <a:solidFill>
                  <a:srgbClr val="FF0000"/>
                </a:solidFill>
                <a:effectLst>
                  <a:outerShdw blurRad="38100" dist="38100" dir="2700000" algn="tl">
                    <a:srgbClr val="000000"/>
                  </a:outerShdw>
                </a:effectLst>
                <a:cs typeface="+mn-cs"/>
              </a:rPr>
              <a:t>% </a:t>
            </a:r>
            <a:r>
              <a:rPr lang="en-US" sz="2800" b="1" dirty="0">
                <a:solidFill>
                  <a:srgbClr val="FF0000"/>
                </a:solidFill>
                <a:effectLst>
                  <a:outerShdw blurRad="38100" dist="38100" dir="2700000" algn="tl">
                    <a:srgbClr val="000000"/>
                  </a:outerShdw>
                </a:effectLst>
                <a:cs typeface="+mn-cs"/>
              </a:rPr>
              <a:t>year”</a:t>
            </a:r>
          </a:p>
          <a:p>
            <a:pPr fontAlgn="auto">
              <a:spcBef>
                <a:spcPts val="0"/>
              </a:spcBef>
              <a:spcAft>
                <a:spcPts val="0"/>
              </a:spcAft>
              <a:defRPr/>
            </a:pPr>
            <a:r>
              <a:rPr lang="en-US" sz="3600" b="1" dirty="0">
                <a:effectLst>
                  <a:outerShdw blurRad="38100" dist="38100" dir="2700000" algn="tl">
                    <a:srgbClr val="FFFFFF"/>
                  </a:outerShdw>
                </a:effectLst>
                <a:cs typeface="+mn-cs"/>
              </a:rPr>
              <a:t>       </a:t>
            </a:r>
            <a:r>
              <a:rPr lang="en-US" sz="3600" b="1" dirty="0">
                <a:solidFill>
                  <a:srgbClr val="FF0000"/>
                </a:solidFill>
                <a:effectLst>
                  <a:outerShdw blurRad="38100" dist="38100" dir="2700000" algn="tl">
                    <a:srgbClr val="000000"/>
                  </a:outerShdw>
                </a:effectLst>
                <a:cs typeface="+mn-cs"/>
              </a:rPr>
              <a:t>M</a:t>
            </a:r>
            <a:r>
              <a:rPr lang="en-US" sz="2800" b="1" dirty="0">
                <a:effectLst>
                  <a:outerShdw blurRad="38100" dist="38100" dir="2700000" algn="tl">
                    <a:srgbClr val="FFFFFF"/>
                  </a:outerShdw>
                </a:effectLst>
                <a:cs typeface="+mn-cs"/>
              </a:rPr>
              <a:t> X </a:t>
            </a:r>
            <a:r>
              <a:rPr lang="en-US" sz="3600" b="1" dirty="0">
                <a:effectLst>
                  <a:outerShdw blurRad="38100" dist="38100" dir="2700000" algn="tl">
                    <a:srgbClr val="FFFFFF"/>
                  </a:outerShdw>
                </a:effectLst>
                <a:cs typeface="+mn-cs"/>
              </a:rPr>
              <a:t>V</a:t>
            </a:r>
            <a:r>
              <a:rPr lang="en-US" sz="2800" b="1" dirty="0">
                <a:solidFill>
                  <a:schemeClr val="bg1"/>
                </a:solidFill>
                <a:effectLst>
                  <a:outerShdw blurRad="38100" dist="38100" dir="2700000" algn="tl">
                    <a:srgbClr val="000000"/>
                  </a:outerShdw>
                </a:effectLst>
                <a:cs typeface="+mn-cs"/>
              </a:rPr>
              <a:t> </a:t>
            </a:r>
            <a:r>
              <a:rPr lang="en-US" sz="2800" b="1" dirty="0">
                <a:effectLst>
                  <a:outerShdw blurRad="38100" dist="38100" dir="2700000" algn="tl">
                    <a:srgbClr val="FFFFFF"/>
                  </a:outerShdw>
                </a:effectLst>
                <a:cs typeface="+mn-cs"/>
              </a:rPr>
              <a:t>= </a:t>
            </a:r>
            <a:r>
              <a:rPr lang="en-US" sz="3600" b="1" dirty="0">
                <a:solidFill>
                  <a:srgbClr val="FF0000"/>
                </a:solidFill>
                <a:effectLst>
                  <a:outerShdw blurRad="38100" dist="38100" dir="2700000" algn="tl">
                    <a:srgbClr val="000000"/>
                  </a:outerShdw>
                </a:effectLst>
                <a:cs typeface="+mn-cs"/>
              </a:rPr>
              <a:t>P</a:t>
            </a:r>
            <a:r>
              <a:rPr lang="en-US" sz="2800" b="1" dirty="0">
                <a:effectLst>
                  <a:outerShdw blurRad="38100" dist="38100" dir="2700000" algn="tl">
                    <a:srgbClr val="FFFFFF"/>
                  </a:outerShdw>
                </a:effectLst>
                <a:cs typeface="+mn-cs"/>
              </a:rPr>
              <a:t> X </a:t>
            </a:r>
            <a:r>
              <a:rPr lang="en-US" sz="3600" b="1" dirty="0">
                <a:effectLst>
                  <a:outerShdw blurRad="38100" dist="38100" dir="2700000" algn="tl">
                    <a:srgbClr val="FFFFFF"/>
                  </a:outerShdw>
                </a:effectLst>
                <a:cs typeface="+mn-cs"/>
              </a:rPr>
              <a:t>Q</a:t>
            </a:r>
          </a:p>
          <a:p>
            <a:pPr fontAlgn="auto">
              <a:spcBef>
                <a:spcPts val="0"/>
              </a:spcBef>
              <a:spcAft>
                <a:spcPts val="0"/>
              </a:spcAft>
              <a:defRPr/>
            </a:pPr>
            <a:endParaRPr lang="en-US" b="1" dirty="0">
              <a:effectLst>
                <a:outerShdw blurRad="38100" dist="38100" dir="2700000" algn="tl">
                  <a:srgbClr val="FFFFFF"/>
                </a:outerShdw>
              </a:effectLst>
              <a:cs typeface="+mn-cs"/>
            </a:endParaRPr>
          </a:p>
        </p:txBody>
      </p:sp>
      <p:sp>
        <p:nvSpPr>
          <p:cNvPr id="38919" name="Line 6"/>
          <p:cNvSpPr>
            <a:spLocks noChangeShapeType="1"/>
          </p:cNvSpPr>
          <p:nvPr/>
        </p:nvSpPr>
        <p:spPr bwMode="auto">
          <a:xfrm>
            <a:off x="3935413" y="4897438"/>
            <a:ext cx="0" cy="361950"/>
          </a:xfrm>
          <a:prstGeom prst="line">
            <a:avLst/>
          </a:prstGeom>
          <a:noFill/>
          <a:ln w="76200">
            <a:solidFill>
              <a:srgbClr val="FF0000"/>
            </a:solidFill>
            <a:round/>
            <a:headEnd/>
            <a:tailEnd/>
          </a:ln>
        </p:spPr>
        <p:txBody>
          <a:bodyPr wrap="none" anchor="ctr"/>
          <a:lstStyle/>
          <a:p>
            <a:endParaRPr lang="en-US"/>
          </a:p>
        </p:txBody>
      </p:sp>
      <p:sp>
        <p:nvSpPr>
          <p:cNvPr id="38920" name="Line 8"/>
          <p:cNvSpPr>
            <a:spLocks noChangeShapeType="1"/>
          </p:cNvSpPr>
          <p:nvPr/>
        </p:nvSpPr>
        <p:spPr bwMode="auto">
          <a:xfrm flipV="1">
            <a:off x="5373688" y="4857750"/>
            <a:ext cx="0" cy="457200"/>
          </a:xfrm>
          <a:prstGeom prst="line">
            <a:avLst/>
          </a:prstGeom>
          <a:noFill/>
          <a:ln w="76200">
            <a:solidFill>
              <a:srgbClr val="FF0000"/>
            </a:solidFill>
            <a:round/>
            <a:headEnd/>
            <a:tailEnd type="stealth" w="med" len="med"/>
          </a:ln>
        </p:spPr>
        <p:txBody>
          <a:bodyPr wrap="none" anchor="ctr"/>
          <a:lstStyle/>
          <a:p>
            <a:endParaRPr lang="en-US"/>
          </a:p>
        </p:txBody>
      </p:sp>
      <p:sp>
        <p:nvSpPr>
          <p:cNvPr id="260107" name="Rectangle 11"/>
          <p:cNvSpPr>
            <a:spLocks noChangeArrowheads="1"/>
          </p:cNvSpPr>
          <p:nvPr/>
        </p:nvSpPr>
        <p:spPr bwMode="auto">
          <a:xfrm>
            <a:off x="5594350" y="3303588"/>
            <a:ext cx="1344613" cy="377825"/>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2400" b="1" dirty="0">
                <a:solidFill>
                  <a:srgbClr val="FF0000"/>
                </a:solidFill>
                <a:effectLst>
                  <a:outerShdw blurRad="38100" dist="38100" dir="2700000" algn="tl">
                    <a:srgbClr val="000000"/>
                  </a:outerShdw>
                </a:effectLst>
                <a:latin typeface="Verdana" pitchFamily="34" charset="0"/>
                <a:cs typeface="+mn-cs"/>
              </a:rPr>
              <a:t>3-5%</a:t>
            </a:r>
          </a:p>
        </p:txBody>
      </p:sp>
      <p:sp>
        <p:nvSpPr>
          <p:cNvPr id="260108" name="Rectangle 12"/>
          <p:cNvSpPr>
            <a:spLocks noChangeArrowheads="1"/>
          </p:cNvSpPr>
          <p:nvPr/>
        </p:nvSpPr>
        <p:spPr bwMode="auto">
          <a:xfrm>
            <a:off x="3467100" y="5505450"/>
            <a:ext cx="3143250" cy="26670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2000" b="1">
                <a:solidFill>
                  <a:srgbClr val="FF0000"/>
                </a:solidFill>
                <a:effectLst>
                  <a:outerShdw blurRad="38100" dist="38100" dir="2700000" algn="tl">
                    <a:srgbClr val="000000"/>
                  </a:outerShdw>
                </a:effectLst>
                <a:latin typeface="Verdana" pitchFamily="34" charset="0"/>
                <a:cs typeface="+mn-cs"/>
              </a:rPr>
              <a:t>Quantity theory of Money</a:t>
            </a:r>
          </a:p>
        </p:txBody>
      </p:sp>
      <p:sp>
        <p:nvSpPr>
          <p:cNvPr id="260109" name="Rectangle 13"/>
          <p:cNvSpPr>
            <a:spLocks noChangeArrowheads="1"/>
          </p:cNvSpPr>
          <p:nvPr/>
        </p:nvSpPr>
        <p:spPr bwMode="auto">
          <a:xfrm>
            <a:off x="3086100" y="5829300"/>
            <a:ext cx="4095750" cy="381000"/>
          </a:xfrm>
          <a:prstGeom prst="rect">
            <a:avLst/>
          </a:prstGeom>
          <a:noFill/>
          <a:ln w="76200" algn="ctr">
            <a:noFill/>
            <a:miter lim="800000"/>
            <a:headEnd/>
            <a:tailEnd/>
          </a:ln>
          <a:effectLst/>
        </p:spPr>
        <p:txBody>
          <a:bodyPr wrap="none" anchor="ctr"/>
          <a:lstStyle/>
          <a:p>
            <a:pPr algn="ctr" fontAlgn="auto">
              <a:spcBef>
                <a:spcPts val="0"/>
              </a:spcBef>
              <a:spcAft>
                <a:spcPts val="0"/>
              </a:spcAft>
              <a:defRPr/>
            </a:pPr>
            <a:r>
              <a:rPr lang="en-US" sz="2800" b="1">
                <a:solidFill>
                  <a:srgbClr val="FF0000"/>
                </a:solidFill>
                <a:effectLst>
                  <a:outerShdw blurRad="38100" dist="38100" dir="2700000" algn="tl">
                    <a:srgbClr val="000000"/>
                  </a:outerShdw>
                </a:effectLst>
                <a:latin typeface="Verdana" pitchFamily="34" charset="0"/>
                <a:cs typeface="+mn-cs"/>
              </a:rPr>
              <a:t>Equation of Exchange</a:t>
            </a:r>
          </a:p>
        </p:txBody>
      </p:sp>
      <p:pic>
        <p:nvPicPr>
          <p:cNvPr id="38924" name="Picture 22" descr="divider red neon"/>
          <p:cNvPicPr>
            <a:picLocks noChangeAspect="1" noChangeArrowheads="1" noCrop="1"/>
          </p:cNvPicPr>
          <p:nvPr/>
        </p:nvPicPr>
        <p:blipFill>
          <a:blip r:embed="rId6"/>
          <a:srcRect/>
          <a:stretch>
            <a:fillRect/>
          </a:stretch>
        </p:blipFill>
        <p:spPr bwMode="auto">
          <a:xfrm>
            <a:off x="3889375" y="5221288"/>
            <a:ext cx="1528763" cy="123825"/>
          </a:xfrm>
          <a:prstGeom prst="rect">
            <a:avLst/>
          </a:prstGeom>
          <a:noFill/>
          <a:ln w="9525">
            <a:noFill/>
            <a:miter lim="800000"/>
            <a:headEnd/>
            <a:tailEnd/>
          </a:ln>
        </p:spPr>
      </p:pic>
      <p:pic>
        <p:nvPicPr>
          <p:cNvPr id="260120" name="Picture 24" descr="alarm waking man c5"/>
          <p:cNvPicPr>
            <a:picLocks noChangeAspect="1" noChangeArrowheads="1" noCrop="1"/>
          </p:cNvPicPr>
          <p:nvPr/>
        </p:nvPicPr>
        <p:blipFill>
          <a:blip r:embed="rId7"/>
          <a:srcRect/>
          <a:stretch>
            <a:fillRect/>
          </a:stretch>
        </p:blipFill>
        <p:spPr bwMode="auto">
          <a:xfrm>
            <a:off x="3505200" y="1295400"/>
            <a:ext cx="2163763" cy="1752600"/>
          </a:xfrm>
          <a:prstGeom prst="rect">
            <a:avLst/>
          </a:prstGeom>
          <a:noFill/>
          <a:ln w="9525">
            <a:noFill/>
            <a:miter lim="800000"/>
            <a:headEnd/>
            <a:tailEnd/>
          </a:ln>
        </p:spPr>
      </p:pic>
      <p:pic>
        <p:nvPicPr>
          <p:cNvPr id="260127" name="do n3102.wav">
            <a:hlinkClick r:id="" action="ppaction://media"/>
          </p:cNvPr>
          <p:cNvPicPr>
            <a:picLocks noRot="1" noChangeAspect="1" noChangeArrowheads="1"/>
          </p:cNvPicPr>
          <p:nvPr>
            <a:wavAudioFile r:embed="rId1" name="do nothing I would do nothing.wav"/>
          </p:nvPr>
        </p:nvPicPr>
        <p:blipFill>
          <a:blip r:embed="rId8"/>
          <a:srcRect/>
          <a:stretch>
            <a:fillRect/>
          </a:stretch>
        </p:blipFill>
        <p:spPr bwMode="auto">
          <a:xfrm>
            <a:off x="0" y="6553200"/>
            <a:ext cx="304800" cy="304800"/>
          </a:xfrm>
          <a:prstGeom prst="rect">
            <a:avLst/>
          </a:prstGeom>
          <a:noFill/>
          <a:ln w="9525">
            <a:noFill/>
            <a:miter lim="800000"/>
            <a:headEnd/>
            <a:tailEnd/>
          </a:ln>
        </p:spPr>
      </p:pic>
      <p:pic>
        <p:nvPicPr>
          <p:cNvPr id="260130" name="badh3117.wav">
            <a:hlinkClick r:id="" action="ppaction://media"/>
          </p:cNvPr>
          <p:cNvPicPr>
            <a:picLocks noGrp="1" noRot="1" noChangeAspect="1" noChangeArrowheads="1"/>
          </p:cNvPicPr>
          <p:nvPr>
            <p:ph sz="quarter" idx="3"/>
            <a:wavAudioFile r:embed="rId2" name="badhair governemnt.wav"/>
          </p:nvPr>
        </p:nvPicPr>
        <p:blipFill>
          <a:blip r:embed="rId8"/>
          <a:srcRect/>
          <a:stretch>
            <a:fillRect/>
          </a:stretch>
        </p:blipFill>
        <p:spPr>
          <a:xfrm>
            <a:off x="1654175" y="6553200"/>
            <a:ext cx="304800" cy="304800"/>
          </a:xfrm>
        </p:spPr>
      </p:pic>
      <p:pic>
        <p:nvPicPr>
          <p:cNvPr id="38928" name="Picture 43" descr="milton Friedman only"/>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52438" y="3346450"/>
            <a:ext cx="1879600" cy="2355850"/>
          </a:xfrm>
          <a:prstGeom prst="rect">
            <a:avLst/>
          </a:prstGeom>
          <a:noFill/>
          <a:ln w="9525">
            <a:noFill/>
            <a:miter lim="800000"/>
            <a:headEnd/>
            <a:tailEnd/>
          </a:ln>
        </p:spPr>
      </p:pic>
      <p:sp>
        <p:nvSpPr>
          <p:cNvPr id="38929" name="WordArt 114"/>
          <p:cNvSpPr>
            <a:spLocks noChangeArrowheads="1" noChangeShapeType="1" noTextEdit="1"/>
          </p:cNvSpPr>
          <p:nvPr/>
        </p:nvSpPr>
        <p:spPr bwMode="auto">
          <a:xfrm>
            <a:off x="914400" y="119063"/>
            <a:ext cx="7077075" cy="469900"/>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FF0000"/>
                </a:solidFill>
                <a:effectLst>
                  <a:outerShdw dist="35921" dir="2700000" sy="50000" kx="2115830" algn="bl" rotWithShape="0">
                    <a:srgbClr val="C0C0C0">
                      <a:alpha val="79999"/>
                    </a:srgbClr>
                  </a:outerShdw>
                </a:effectLst>
                <a:latin typeface="Arial Black"/>
              </a:rPr>
              <a:t>Monetarists [new Classicals]</a:t>
            </a:r>
          </a:p>
        </p:txBody>
      </p:sp>
      <p:sp>
        <p:nvSpPr>
          <p:cNvPr id="19" name="WordArt 114"/>
          <p:cNvSpPr>
            <a:spLocks noChangeArrowheads="1" noChangeShapeType="1" noTextEdit="1"/>
          </p:cNvSpPr>
          <p:nvPr/>
        </p:nvSpPr>
        <p:spPr bwMode="auto">
          <a:xfrm>
            <a:off x="381000" y="762000"/>
            <a:ext cx="8305800" cy="469900"/>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“Government intervention is bad.”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0110"/>
                                        </p:tgtEl>
                                        <p:attrNameLst>
                                          <p:attrName>style.visibility</p:attrName>
                                        </p:attrNameLst>
                                      </p:cBhvr>
                                      <p:to>
                                        <p:strVal val="visible"/>
                                      </p:to>
                                    </p:set>
                                    <p:anim calcmode="lin" valueType="num">
                                      <p:cBhvr>
                                        <p:cTn id="7" dur="500" fill="hold"/>
                                        <p:tgtEl>
                                          <p:spTgt spid="260110"/>
                                        </p:tgtEl>
                                        <p:attrNameLst>
                                          <p:attrName>ppt_w</p:attrName>
                                        </p:attrNameLst>
                                      </p:cBhvr>
                                      <p:tavLst>
                                        <p:tav tm="0">
                                          <p:val>
                                            <p:fltVal val="0"/>
                                          </p:val>
                                        </p:tav>
                                        <p:tav tm="100000">
                                          <p:val>
                                            <p:strVal val="#ppt_w"/>
                                          </p:val>
                                        </p:tav>
                                      </p:tavLst>
                                    </p:anim>
                                    <p:anim calcmode="lin" valueType="num">
                                      <p:cBhvr>
                                        <p:cTn id="8" dur="500" fill="hold"/>
                                        <p:tgtEl>
                                          <p:spTgt spid="260110"/>
                                        </p:tgtEl>
                                        <p:attrNameLst>
                                          <p:attrName>ppt_h</p:attrName>
                                        </p:attrNameLst>
                                      </p:cBhvr>
                                      <p:tavLst>
                                        <p:tav tm="0">
                                          <p:val>
                                            <p:fltVal val="0"/>
                                          </p:val>
                                        </p:tav>
                                        <p:tav tm="100000">
                                          <p:val>
                                            <p:strVal val="#ppt_h"/>
                                          </p:val>
                                        </p:tav>
                                      </p:tavLst>
                                    </p:anim>
                                  </p:childTnLst>
                                </p:cTn>
                              </p:par>
                              <p:par>
                                <p:cTn id="9" presetID="9" presetClass="entr" presetSubtype="0" fill="hold" nodeType="withEffect">
                                  <p:stCondLst>
                                    <p:cond delay="0"/>
                                  </p:stCondLst>
                                  <p:childTnLst>
                                    <p:set>
                                      <p:cBhvr>
                                        <p:cTn id="10" dur="1" fill="hold">
                                          <p:stCondLst>
                                            <p:cond delay="0"/>
                                          </p:stCondLst>
                                        </p:cTn>
                                        <p:tgtEl>
                                          <p:spTgt spid="260123"/>
                                        </p:tgtEl>
                                        <p:attrNameLst>
                                          <p:attrName>style.visibility</p:attrName>
                                        </p:attrNameLst>
                                      </p:cBhvr>
                                      <p:to>
                                        <p:strVal val="visible"/>
                                      </p:to>
                                    </p:set>
                                    <p:animEffect transition="in" filter="dissolve">
                                      <p:cBhvr>
                                        <p:cTn id="11" dur="500"/>
                                        <p:tgtEl>
                                          <p:spTgt spid="260123"/>
                                        </p:tgtEl>
                                      </p:cBhvr>
                                    </p:animEffect>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260120"/>
                                        </p:tgtEl>
                                        <p:attrNameLst>
                                          <p:attrName>style.visibility</p:attrName>
                                        </p:attrNameLst>
                                      </p:cBhvr>
                                      <p:to>
                                        <p:strVal val="visible"/>
                                      </p:to>
                                    </p:set>
                                    <p:animEffect transition="in" filter="dissolve">
                                      <p:cBhvr>
                                        <p:cTn id="15" dur="500"/>
                                        <p:tgtEl>
                                          <p:spTgt spid="260120"/>
                                        </p:tgtEl>
                                      </p:cBhvr>
                                    </p:animEffect>
                                  </p:childTnLst>
                                </p:cTn>
                              </p:par>
                            </p:childTnLst>
                          </p:cTn>
                        </p:par>
                        <p:par>
                          <p:cTn id="16" fill="hold" nodeType="afterGroup">
                            <p:stCondLst>
                              <p:cond delay="1000"/>
                            </p:stCondLst>
                            <p:childTnLst>
                              <p:par>
                                <p:cTn id="17" presetID="1" presetClass="mediacall" presetSubtype="0" fill="hold" nodeType="afterEffect">
                                  <p:stCondLst>
                                    <p:cond delay="0"/>
                                  </p:stCondLst>
                                  <p:childTnLst>
                                    <p:cmd type="call" cmd="playFrom(0.0)">
                                      <p:cBhvr>
                                        <p:cTn id="18" dur="1500" fill="hold"/>
                                        <p:tgtEl>
                                          <p:spTgt spid="260127"/>
                                        </p:tgtEl>
                                      </p:cBhvr>
                                    </p:cmd>
                                  </p:childTnLst>
                                </p:cTn>
                              </p:par>
                              <p:par>
                                <p:cTn id="19" presetID="9"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7491" fill="hold"/>
                                        <p:tgtEl>
                                          <p:spTgt spid="2601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6" fill="hold" display="0">
                  <p:stCondLst>
                    <p:cond delay="indefinite"/>
                  </p:stCondLst>
                  <p:endCondLst>
                    <p:cond evt="onNext" delay="0">
                      <p:tgtEl>
                        <p:sldTgt/>
                      </p:tgtEl>
                    </p:cond>
                    <p:cond evt="onPrev" delay="0">
                      <p:tgtEl>
                        <p:sldTgt/>
                      </p:tgtEl>
                    </p:cond>
                    <p:cond evt="onStopAudio" delay="0">
                      <p:tgtEl>
                        <p:sldTgt/>
                      </p:tgtEl>
                    </p:cond>
                  </p:endCondLst>
                </p:cTn>
                <p:tgtEl>
                  <p:spTgt spid="260127"/>
                </p:tgtEl>
              </p:cMediaNode>
            </p:audio>
            <p:audio>
              <p:cMediaNode showWhenStopped="0">
                <p:cTn id="27" fill="hold" display="0">
                  <p:stCondLst>
                    <p:cond delay="indefinite"/>
                  </p:stCondLst>
                  <p:endCondLst>
                    <p:cond evt="onNext" delay="0">
                      <p:tgtEl>
                        <p:sldTgt/>
                      </p:tgtEl>
                    </p:cond>
                    <p:cond evt="onPrev" delay="0">
                      <p:tgtEl>
                        <p:sldTgt/>
                      </p:tgtEl>
                    </p:cond>
                    <p:cond evt="onStopAudio" delay="0">
                      <p:tgtEl>
                        <p:sldTgt/>
                      </p:tgtEl>
                    </p:cond>
                  </p:endCondLst>
                </p:cTn>
                <p:tgtEl>
                  <p:spTgt spid="260130"/>
                </p:tgtEl>
              </p:cMediaNode>
            </p:audio>
          </p:childTnLst>
        </p:cTn>
      </p:par>
    </p:tnLst>
    <p:bldLst>
      <p:bldP spid="260110" grpId="0"/>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37" descr="1 a flag background"/>
          <p:cNvPicPr>
            <a:picLocks noChangeAspect="1" noChangeArrowheads="1"/>
          </p:cNvPicPr>
          <p:nvPr/>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39939" name="Rectangle 12"/>
          <p:cNvSpPr>
            <a:spLocks noChangeArrowheads="1"/>
          </p:cNvSpPr>
          <p:nvPr/>
        </p:nvSpPr>
        <p:spPr bwMode="auto">
          <a:xfrm>
            <a:off x="0" y="0"/>
            <a:ext cx="9144000" cy="6858000"/>
          </a:xfrm>
          <a:prstGeom prst="rect">
            <a:avLst/>
          </a:prstGeom>
          <a:noFill/>
          <a:ln w="76200" cmpd="tri">
            <a:solidFill>
              <a:srgbClr val="FF0000"/>
            </a:solidFill>
            <a:miter lim="800000"/>
            <a:headEnd/>
            <a:tailEnd/>
          </a:ln>
        </p:spPr>
        <p:txBody>
          <a:bodyPr wrap="none" anchor="ctr"/>
          <a:lstStyle/>
          <a:p>
            <a:endParaRPr lang="en-US">
              <a:latin typeface="Calibri" pitchFamily="34" charset="0"/>
            </a:endParaRPr>
          </a:p>
        </p:txBody>
      </p:sp>
      <p:sp>
        <p:nvSpPr>
          <p:cNvPr id="336899" name="Rectangle 3"/>
          <p:cNvSpPr>
            <a:spLocks noGrp="1" noChangeArrowheads="1"/>
          </p:cNvSpPr>
          <p:nvPr>
            <p:ph type="body" idx="1"/>
          </p:nvPr>
        </p:nvSpPr>
        <p:spPr>
          <a:xfrm>
            <a:off x="0" y="2971800"/>
            <a:ext cx="9144000" cy="3886200"/>
          </a:xfrm>
        </p:spPr>
        <p:txBody>
          <a:bodyPr rtlCol="0">
            <a:normAutofit/>
          </a:bodyPr>
          <a:lstStyle/>
          <a:p>
            <a:pPr eaLnBrk="1" fontAlgn="auto" hangingPunct="1">
              <a:spcAft>
                <a:spcPts val="0"/>
              </a:spcAft>
              <a:buFont typeface="Arial" pitchFamily="34" charset="0"/>
              <a:buChar char="•"/>
              <a:defRPr/>
            </a:pPr>
            <a:r>
              <a:rPr lang="en-US" b="1" dirty="0" smtClean="0">
                <a:solidFill>
                  <a:srgbClr val="FF0000"/>
                </a:solidFill>
                <a:effectLst>
                  <a:outerShdw blurRad="38100" dist="38100" dir="2700000" algn="tl">
                    <a:srgbClr val="000000"/>
                  </a:outerShdw>
                </a:effectLst>
                <a:latin typeface="Verdana" pitchFamily="34" charset="0"/>
              </a:rPr>
              <a:t>No G</a:t>
            </a:r>
            <a:r>
              <a:rPr lang="en-US" b="1" dirty="0" smtClean="0">
                <a:latin typeface="Verdana" pitchFamily="34" charset="0"/>
              </a:rPr>
              <a:t> </a:t>
            </a:r>
            <a:r>
              <a:rPr lang="en-US" sz="2800" b="1" dirty="0" smtClean="0">
                <a:latin typeface="Verdana" pitchFamily="34" charset="0"/>
              </a:rPr>
              <a:t>intervention except to</a:t>
            </a:r>
            <a:r>
              <a:rPr lang="en-US" b="1" dirty="0" smtClean="0">
                <a:latin typeface="Verdana" pitchFamily="34" charset="0"/>
              </a:rPr>
              <a:t> </a:t>
            </a:r>
            <a:r>
              <a:rPr lang="en-US" b="1" dirty="0" smtClean="0">
                <a:solidFill>
                  <a:srgbClr val="0000FF"/>
                </a:solidFill>
                <a:effectLst>
                  <a:outerShdw blurRad="38100" dist="38100" dir="2700000" algn="tl">
                    <a:srgbClr val="000000"/>
                  </a:outerShdw>
                </a:effectLst>
                <a:latin typeface="Verdana" pitchFamily="34" charset="0"/>
              </a:rPr>
              <a:t>increase AS</a:t>
            </a:r>
          </a:p>
          <a:p>
            <a:pPr eaLnBrk="1" fontAlgn="auto" hangingPunct="1">
              <a:spcAft>
                <a:spcPts val="0"/>
              </a:spcAft>
              <a:buFont typeface="Arial" pitchFamily="34" charset="0"/>
              <a:buChar char="•"/>
              <a:defRPr/>
            </a:pPr>
            <a:r>
              <a:rPr lang="en-US" b="1" dirty="0" smtClean="0">
                <a:effectLst>
                  <a:outerShdw blurRad="38100" dist="38100" dir="2700000" algn="tl">
                    <a:srgbClr val="FFFFFF"/>
                  </a:outerShdw>
                </a:effectLst>
                <a:latin typeface="Verdana" pitchFamily="34" charset="0"/>
              </a:rPr>
              <a:t>Founder:       </a:t>
            </a:r>
            <a:r>
              <a:rPr lang="en-US" b="1" dirty="0" smtClean="0">
                <a:solidFill>
                  <a:srgbClr val="0000FF"/>
                </a:solidFill>
                <a:effectLst>
                  <a:outerShdw blurRad="38100" dist="38100" dir="2700000" algn="tl">
                    <a:srgbClr val="000000"/>
                  </a:outerShdw>
                </a:effectLst>
                <a:latin typeface="Verdana" pitchFamily="34" charset="0"/>
              </a:rPr>
              <a:t>Ronald Reagan</a:t>
            </a:r>
          </a:p>
          <a:p>
            <a:pPr eaLnBrk="1" fontAlgn="auto" hangingPunct="1">
              <a:spcAft>
                <a:spcPts val="0"/>
              </a:spcAft>
              <a:buFont typeface="Arial" pitchFamily="34" charset="0"/>
              <a:buChar char="•"/>
              <a:defRPr/>
            </a:pPr>
            <a:r>
              <a:rPr lang="en-US" sz="2800" b="1" dirty="0" smtClean="0">
                <a:latin typeface="Verdana" pitchFamily="34" charset="0"/>
              </a:rPr>
              <a:t>Bible:</a:t>
            </a:r>
            <a:r>
              <a:rPr lang="en-US" b="1" dirty="0" smtClean="0">
                <a:latin typeface="Verdana" pitchFamily="34" charset="0"/>
              </a:rPr>
              <a:t> </a:t>
            </a:r>
            <a:r>
              <a:rPr lang="en-US" sz="2800" b="1" u="sng" dirty="0" smtClean="0">
                <a:solidFill>
                  <a:srgbClr val="0000FF"/>
                </a:solidFill>
                <a:effectLst>
                  <a:outerShdw blurRad="38100" dist="38100" dir="2700000" algn="tl">
                    <a:srgbClr val="000000"/>
                  </a:outerShdw>
                </a:effectLst>
                <a:latin typeface="Verdana" pitchFamily="34" charset="0"/>
              </a:rPr>
              <a:t>Wealth of Nations</a:t>
            </a:r>
            <a:r>
              <a:rPr lang="en-US" b="1" dirty="0" smtClean="0">
                <a:latin typeface="Verdana" pitchFamily="34" charset="0"/>
              </a:rPr>
              <a:t> </a:t>
            </a:r>
            <a:r>
              <a:rPr lang="en-US" sz="2400" b="1" dirty="0" smtClean="0">
                <a:latin typeface="Verdana" pitchFamily="34" charset="0"/>
              </a:rPr>
              <a:t>[</a:t>
            </a:r>
            <a:r>
              <a:rPr lang="en-US" sz="2000" b="1" dirty="0" smtClean="0">
                <a:latin typeface="Verdana" pitchFamily="34" charset="0"/>
              </a:rPr>
              <a:t>also</a:t>
            </a:r>
            <a:r>
              <a:rPr lang="en-US" sz="2400" b="1" dirty="0" smtClean="0">
                <a:latin typeface="Verdana" pitchFamily="34" charset="0"/>
              </a:rPr>
              <a:t> </a:t>
            </a:r>
            <a:r>
              <a:rPr lang="en-US" sz="2400" b="1" dirty="0" smtClean="0">
                <a:solidFill>
                  <a:srgbClr val="0000FF"/>
                </a:solidFill>
                <a:effectLst>
                  <a:outerShdw blurRad="38100" dist="38100" dir="2700000" algn="tl">
                    <a:srgbClr val="000000"/>
                  </a:outerShdw>
                </a:effectLst>
                <a:latin typeface="Verdana" pitchFamily="34" charset="0"/>
              </a:rPr>
              <a:t>“</a:t>
            </a:r>
            <a:r>
              <a:rPr lang="en-US" sz="2400" b="1" dirty="0" err="1" smtClean="0">
                <a:solidFill>
                  <a:srgbClr val="0000FF"/>
                </a:solidFill>
                <a:effectLst>
                  <a:outerShdw blurRad="38100" dist="38100" dir="2700000" algn="tl">
                    <a:srgbClr val="000000"/>
                  </a:outerShdw>
                </a:effectLst>
                <a:latin typeface="Verdana" pitchFamily="34" charset="0"/>
              </a:rPr>
              <a:t>Laffer</a:t>
            </a:r>
            <a:r>
              <a:rPr lang="en-US" sz="2400" b="1" dirty="0" smtClean="0">
                <a:solidFill>
                  <a:srgbClr val="0000FF"/>
                </a:solidFill>
                <a:effectLst>
                  <a:outerShdw blurRad="38100" dist="38100" dir="2700000" algn="tl">
                    <a:srgbClr val="000000"/>
                  </a:outerShdw>
                </a:effectLst>
                <a:latin typeface="Verdana" pitchFamily="34" charset="0"/>
              </a:rPr>
              <a:t> curve”</a:t>
            </a:r>
            <a:r>
              <a:rPr lang="en-US" sz="2400" b="1" dirty="0" smtClean="0">
                <a:latin typeface="Verdana" pitchFamily="34" charset="0"/>
              </a:rPr>
              <a:t>)</a:t>
            </a:r>
          </a:p>
          <a:p>
            <a:pPr eaLnBrk="1" fontAlgn="auto" hangingPunct="1">
              <a:spcAft>
                <a:spcPts val="0"/>
              </a:spcAft>
              <a:buFont typeface="Arial" pitchFamily="34" charset="0"/>
              <a:buChar char="•"/>
              <a:defRPr/>
            </a:pPr>
            <a:r>
              <a:rPr lang="en-US" sz="2800" b="1" dirty="0" smtClean="0">
                <a:latin typeface="Verdana" pitchFamily="34" charset="0"/>
              </a:rPr>
              <a:t>Macro Stabilization Policy: </a:t>
            </a:r>
          </a:p>
          <a:p>
            <a:pPr eaLnBrk="1" fontAlgn="auto" hangingPunct="1">
              <a:spcAft>
                <a:spcPts val="0"/>
              </a:spcAft>
              <a:buFontTx/>
              <a:buNone/>
              <a:defRPr/>
            </a:pPr>
            <a:r>
              <a:rPr lang="en-US" sz="2800" b="1" dirty="0" smtClean="0">
                <a:latin typeface="Verdana" pitchFamily="34" charset="0"/>
              </a:rPr>
              <a:t>   </a:t>
            </a:r>
            <a:r>
              <a:rPr lang="en-US" sz="2800" b="1" dirty="0" smtClean="0">
                <a:solidFill>
                  <a:srgbClr val="0000FF"/>
                </a:solidFill>
                <a:effectLst>
                  <a:outerShdw blurRad="38100" dist="38100" dir="2700000" algn="tl">
                    <a:srgbClr val="000000"/>
                  </a:outerShdw>
                </a:effectLst>
                <a:latin typeface="Verdana" pitchFamily="34" charset="0"/>
              </a:rPr>
              <a:t>“Decrease T and G regulations.”</a:t>
            </a:r>
          </a:p>
          <a:p>
            <a:pPr eaLnBrk="1" fontAlgn="auto" hangingPunct="1">
              <a:spcAft>
                <a:spcPts val="0"/>
              </a:spcAft>
              <a:buFont typeface="Arial" pitchFamily="34" charset="0"/>
              <a:buChar char="•"/>
              <a:defRPr/>
            </a:pPr>
            <a:r>
              <a:rPr lang="en-US" sz="2800" b="1" dirty="0" smtClean="0">
                <a:latin typeface="Verdana" pitchFamily="34" charset="0"/>
              </a:rPr>
              <a:t>Motto: </a:t>
            </a:r>
            <a:r>
              <a:rPr lang="en-US" sz="2800" b="1" dirty="0" smtClean="0">
                <a:solidFill>
                  <a:srgbClr val="0000FF"/>
                </a:solidFill>
                <a:effectLst>
                  <a:outerShdw blurRad="38100" dist="38100" dir="2700000" algn="tl">
                    <a:srgbClr val="000000"/>
                  </a:outerShdw>
                </a:effectLst>
                <a:latin typeface="Verdana" pitchFamily="34" charset="0"/>
              </a:rPr>
              <a:t>“Get the G off our backs and   watch the AS curve shift right.”</a:t>
            </a:r>
            <a:r>
              <a:rPr lang="en-US" sz="2800" b="1" dirty="0" smtClean="0">
                <a:latin typeface="Verdana" pitchFamily="34" charset="0"/>
              </a:rPr>
              <a:t> </a:t>
            </a:r>
          </a:p>
        </p:txBody>
      </p:sp>
      <p:sp>
        <p:nvSpPr>
          <p:cNvPr id="336901" name="Rectangle 5"/>
          <p:cNvSpPr>
            <a:spLocks noChangeArrowheads="1"/>
          </p:cNvSpPr>
          <p:nvPr/>
        </p:nvSpPr>
        <p:spPr bwMode="auto">
          <a:xfrm>
            <a:off x="176213" y="1874838"/>
            <a:ext cx="1855787" cy="427037"/>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dirty="0">
                <a:solidFill>
                  <a:srgbClr val="0000FF"/>
                </a:solidFill>
                <a:effectLst>
                  <a:outerShdw blurRad="38100" dist="38100" dir="2700000" algn="tl">
                    <a:srgbClr val="000000"/>
                  </a:outerShdw>
                </a:effectLst>
                <a:cs typeface="+mn-cs"/>
              </a:rPr>
              <a:t>Arthur </a:t>
            </a:r>
            <a:r>
              <a:rPr lang="en-US" b="1" dirty="0" err="1">
                <a:solidFill>
                  <a:srgbClr val="0000FF"/>
                </a:solidFill>
                <a:effectLst>
                  <a:outerShdw blurRad="38100" dist="38100" dir="2700000" algn="tl">
                    <a:srgbClr val="000000"/>
                  </a:outerShdw>
                </a:effectLst>
                <a:cs typeface="+mn-cs"/>
              </a:rPr>
              <a:t>Laffer</a:t>
            </a:r>
            <a:endParaRPr lang="en-US" b="1" dirty="0">
              <a:solidFill>
                <a:srgbClr val="0000FF"/>
              </a:solidFill>
              <a:effectLst>
                <a:outerShdw blurRad="38100" dist="38100" dir="2700000" algn="tl">
                  <a:srgbClr val="000000"/>
                </a:outerShdw>
              </a:effectLst>
              <a:cs typeface="+mn-cs"/>
            </a:endParaRPr>
          </a:p>
        </p:txBody>
      </p:sp>
      <p:pic>
        <p:nvPicPr>
          <p:cNvPr id="39942" name="Picture 6" descr="Laffer Curve 5"/>
          <p:cNvPicPr>
            <a:picLocks noChangeAspect="1" noChangeArrowheads="1"/>
          </p:cNvPicPr>
          <p:nvPr/>
        </p:nvPicPr>
        <p:blipFill>
          <a:blip r:embed="rId8"/>
          <a:srcRect/>
          <a:stretch>
            <a:fillRect/>
          </a:stretch>
        </p:blipFill>
        <p:spPr bwMode="auto">
          <a:xfrm>
            <a:off x="5248275" y="671513"/>
            <a:ext cx="3411538" cy="1754187"/>
          </a:xfrm>
          <a:prstGeom prst="rect">
            <a:avLst/>
          </a:prstGeom>
          <a:noFill/>
          <a:ln w="38100">
            <a:solidFill>
              <a:srgbClr val="0000FF"/>
            </a:solidFill>
            <a:miter lim="800000"/>
            <a:headEnd/>
            <a:tailEnd/>
          </a:ln>
        </p:spPr>
      </p:pic>
      <p:sp>
        <p:nvSpPr>
          <p:cNvPr id="336903" name="Rectangle 7"/>
          <p:cNvSpPr>
            <a:spLocks noChangeArrowheads="1"/>
          </p:cNvSpPr>
          <p:nvPr/>
        </p:nvSpPr>
        <p:spPr bwMode="auto">
          <a:xfrm>
            <a:off x="5300663" y="2492375"/>
            <a:ext cx="3376612" cy="350838"/>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solidFill>
                  <a:srgbClr val="0000FF"/>
                </a:solidFill>
                <a:effectLst>
                  <a:outerShdw blurRad="38100" dist="38100" dir="2700000" algn="tl">
                    <a:srgbClr val="000000"/>
                  </a:outerShdw>
                </a:effectLst>
                <a:cs typeface="+mn-cs"/>
              </a:rPr>
              <a:t>Laffer Curve</a:t>
            </a:r>
          </a:p>
        </p:txBody>
      </p:sp>
      <p:pic>
        <p:nvPicPr>
          <p:cNvPr id="39944" name="Picture 8" descr="Reagan cowboy"/>
          <p:cNvPicPr>
            <a:picLocks noChangeAspect="1" noChangeArrowheads="1"/>
          </p:cNvPicPr>
          <p:nvPr/>
        </p:nvPicPr>
        <p:blipFill>
          <a:blip r:embed="rId9"/>
          <a:srcRect/>
          <a:stretch>
            <a:fillRect/>
          </a:stretch>
        </p:blipFill>
        <p:spPr bwMode="auto">
          <a:xfrm>
            <a:off x="8059738" y="1404938"/>
            <a:ext cx="333375" cy="420687"/>
          </a:xfrm>
          <a:prstGeom prst="rect">
            <a:avLst/>
          </a:prstGeom>
          <a:noFill/>
          <a:ln w="9525">
            <a:noFill/>
            <a:miter lim="800000"/>
            <a:headEnd/>
            <a:tailEnd/>
          </a:ln>
        </p:spPr>
      </p:pic>
      <p:pic>
        <p:nvPicPr>
          <p:cNvPr id="39945" name="Picture 9" descr="1 a bullet gets bigger"/>
          <p:cNvPicPr>
            <a:picLocks noChangeAspect="1" noChangeArrowheads="1"/>
          </p:cNvPicPr>
          <p:nvPr/>
        </p:nvPicPr>
        <p:blipFill>
          <a:blip r:embed="rId10"/>
          <a:srcRect/>
          <a:stretch>
            <a:fillRect/>
          </a:stretch>
        </p:blipFill>
        <p:spPr bwMode="auto">
          <a:xfrm>
            <a:off x="6867525" y="782638"/>
            <a:ext cx="247650" cy="247650"/>
          </a:xfrm>
          <a:prstGeom prst="rect">
            <a:avLst/>
          </a:prstGeom>
          <a:noFill/>
          <a:ln w="9525">
            <a:noFill/>
            <a:miter lim="800000"/>
            <a:headEnd/>
            <a:tailEnd/>
          </a:ln>
        </p:spPr>
      </p:pic>
      <p:pic>
        <p:nvPicPr>
          <p:cNvPr id="39946" name="Picture 10" descr="1 aaa ball colored"/>
          <p:cNvPicPr>
            <a:picLocks noChangeAspect="1" noChangeArrowheads="1" noCrop="1"/>
          </p:cNvPicPr>
          <p:nvPr/>
        </p:nvPicPr>
        <p:blipFill>
          <a:blip r:embed="rId11"/>
          <a:srcRect/>
          <a:stretch>
            <a:fillRect/>
          </a:stretch>
        </p:blipFill>
        <p:spPr bwMode="auto">
          <a:xfrm>
            <a:off x="7740650" y="1176338"/>
            <a:ext cx="260350" cy="195262"/>
          </a:xfrm>
          <a:prstGeom prst="rect">
            <a:avLst/>
          </a:prstGeom>
          <a:noFill/>
          <a:ln w="9525">
            <a:noFill/>
            <a:miter lim="800000"/>
            <a:headEnd/>
            <a:tailEnd/>
          </a:ln>
        </p:spPr>
      </p:pic>
      <p:pic>
        <p:nvPicPr>
          <p:cNvPr id="39947" name="Picture 11" descr="1 aaa balls"/>
          <p:cNvPicPr>
            <a:picLocks noChangeAspect="1" noChangeArrowheads="1" noCrop="1"/>
          </p:cNvPicPr>
          <p:nvPr/>
        </p:nvPicPr>
        <p:blipFill>
          <a:blip r:embed="rId12"/>
          <a:srcRect/>
          <a:stretch>
            <a:fillRect/>
          </a:stretch>
        </p:blipFill>
        <p:spPr bwMode="auto">
          <a:xfrm>
            <a:off x="6070600" y="1171575"/>
            <a:ext cx="177800" cy="177800"/>
          </a:xfrm>
          <a:prstGeom prst="rect">
            <a:avLst/>
          </a:prstGeom>
          <a:noFill/>
          <a:ln w="9525">
            <a:noFill/>
            <a:miter lim="800000"/>
            <a:headEnd/>
            <a:tailEnd/>
          </a:ln>
        </p:spPr>
      </p:pic>
      <p:sp>
        <p:nvSpPr>
          <p:cNvPr id="39948" name="Line 13"/>
          <p:cNvSpPr>
            <a:spLocks noChangeShapeType="1"/>
          </p:cNvSpPr>
          <p:nvPr/>
        </p:nvSpPr>
        <p:spPr bwMode="auto">
          <a:xfrm>
            <a:off x="2566988" y="811213"/>
            <a:ext cx="0" cy="1562100"/>
          </a:xfrm>
          <a:prstGeom prst="line">
            <a:avLst/>
          </a:prstGeom>
          <a:noFill/>
          <a:ln w="38100">
            <a:solidFill>
              <a:schemeClr val="tx1"/>
            </a:solidFill>
            <a:round/>
            <a:headEnd/>
            <a:tailEnd/>
          </a:ln>
        </p:spPr>
        <p:txBody>
          <a:bodyPr/>
          <a:lstStyle/>
          <a:p>
            <a:endParaRPr lang="en-US"/>
          </a:p>
        </p:txBody>
      </p:sp>
      <p:sp>
        <p:nvSpPr>
          <p:cNvPr id="39949" name="Line 14"/>
          <p:cNvSpPr>
            <a:spLocks noChangeShapeType="1"/>
          </p:cNvSpPr>
          <p:nvPr/>
        </p:nvSpPr>
        <p:spPr bwMode="auto">
          <a:xfrm>
            <a:off x="2551113" y="2389188"/>
            <a:ext cx="2286000" cy="0"/>
          </a:xfrm>
          <a:prstGeom prst="line">
            <a:avLst/>
          </a:prstGeom>
          <a:noFill/>
          <a:ln w="38100">
            <a:solidFill>
              <a:schemeClr val="tx1"/>
            </a:solidFill>
            <a:round/>
            <a:headEnd/>
            <a:tailEnd/>
          </a:ln>
        </p:spPr>
        <p:txBody>
          <a:bodyPr/>
          <a:lstStyle/>
          <a:p>
            <a:endParaRPr lang="en-US"/>
          </a:p>
        </p:txBody>
      </p:sp>
      <p:sp>
        <p:nvSpPr>
          <p:cNvPr id="39950" name="Line 15"/>
          <p:cNvSpPr>
            <a:spLocks noChangeShapeType="1"/>
          </p:cNvSpPr>
          <p:nvPr/>
        </p:nvSpPr>
        <p:spPr bwMode="auto">
          <a:xfrm>
            <a:off x="3186113" y="973138"/>
            <a:ext cx="1179512" cy="1150937"/>
          </a:xfrm>
          <a:prstGeom prst="line">
            <a:avLst/>
          </a:prstGeom>
          <a:noFill/>
          <a:ln w="38100">
            <a:solidFill>
              <a:srgbClr val="0000FF"/>
            </a:solidFill>
            <a:round/>
            <a:headEnd/>
            <a:tailEnd/>
          </a:ln>
        </p:spPr>
        <p:txBody>
          <a:bodyPr/>
          <a:lstStyle/>
          <a:p>
            <a:endParaRPr lang="en-US"/>
          </a:p>
        </p:txBody>
      </p:sp>
      <p:sp>
        <p:nvSpPr>
          <p:cNvPr id="39951" name="Arc 16"/>
          <p:cNvSpPr>
            <a:spLocks/>
          </p:cNvSpPr>
          <p:nvPr/>
        </p:nvSpPr>
        <p:spPr bwMode="auto">
          <a:xfrm flipV="1">
            <a:off x="2979738" y="796925"/>
            <a:ext cx="1598612" cy="1296988"/>
          </a:xfrm>
          <a:custGeom>
            <a:avLst/>
            <a:gdLst>
              <a:gd name="T0" fmla="*/ 0 w 21484"/>
              <a:gd name="T1" fmla="*/ 0 h 21600"/>
              <a:gd name="T2" fmla="*/ 2147483647 w 21484"/>
              <a:gd name="T3" fmla="*/ 2147483647 h 21600"/>
              <a:gd name="T4" fmla="*/ 0 w 21484"/>
              <a:gd name="T5" fmla="*/ 2147483647 h 21600"/>
              <a:gd name="T6" fmla="*/ 0 60000 65536"/>
              <a:gd name="T7" fmla="*/ 0 60000 65536"/>
              <a:gd name="T8" fmla="*/ 0 60000 65536"/>
              <a:gd name="T9" fmla="*/ 0 w 21484"/>
              <a:gd name="T10" fmla="*/ 0 h 21600"/>
              <a:gd name="T11" fmla="*/ 21484 w 21484"/>
              <a:gd name="T12" fmla="*/ 21600 h 21600"/>
            </a:gdLst>
            <a:ahLst/>
            <a:cxnLst>
              <a:cxn ang="T6">
                <a:pos x="T0" y="T1"/>
              </a:cxn>
              <a:cxn ang="T7">
                <a:pos x="T2" y="T3"/>
              </a:cxn>
              <a:cxn ang="T8">
                <a:pos x="T4" y="T5"/>
              </a:cxn>
            </a:cxnLst>
            <a:rect l="T9" t="T10" r="T11" b="T12"/>
            <a:pathLst>
              <a:path w="21484" h="21600" fill="none" extrusionOk="0">
                <a:moveTo>
                  <a:pt x="-1" y="0"/>
                </a:moveTo>
                <a:cubicBezTo>
                  <a:pt x="11063" y="0"/>
                  <a:pt x="20338" y="8359"/>
                  <a:pt x="21483" y="19364"/>
                </a:cubicBezTo>
              </a:path>
              <a:path w="21484" h="21600" stroke="0" extrusionOk="0">
                <a:moveTo>
                  <a:pt x="-1" y="0"/>
                </a:moveTo>
                <a:cubicBezTo>
                  <a:pt x="11063" y="0"/>
                  <a:pt x="20338" y="8359"/>
                  <a:pt x="21483" y="19364"/>
                </a:cubicBezTo>
                <a:lnTo>
                  <a:pt x="0" y="21600"/>
                </a:lnTo>
                <a:lnTo>
                  <a:pt x="-1" y="0"/>
                </a:lnTo>
                <a:close/>
              </a:path>
            </a:pathLst>
          </a:custGeom>
          <a:noFill/>
          <a:ln w="38100">
            <a:solidFill>
              <a:srgbClr val="0000FF"/>
            </a:solidFill>
            <a:round/>
            <a:headEnd/>
            <a:tailEnd/>
          </a:ln>
        </p:spPr>
        <p:txBody>
          <a:bodyPr wrap="none" anchor="ctr"/>
          <a:lstStyle/>
          <a:p>
            <a:endParaRPr lang="en-US"/>
          </a:p>
        </p:txBody>
      </p:sp>
      <p:sp>
        <p:nvSpPr>
          <p:cNvPr id="39952" name="Arc 17"/>
          <p:cNvSpPr>
            <a:spLocks/>
          </p:cNvSpPr>
          <p:nvPr/>
        </p:nvSpPr>
        <p:spPr bwMode="auto">
          <a:xfrm flipV="1">
            <a:off x="2630488" y="479425"/>
            <a:ext cx="1508125" cy="1282700"/>
          </a:xfrm>
          <a:custGeom>
            <a:avLst/>
            <a:gdLst>
              <a:gd name="T0" fmla="*/ 2147483647 w 20268"/>
              <a:gd name="T1" fmla="*/ 0 h 21373"/>
              <a:gd name="T2" fmla="*/ 2147483647 w 20268"/>
              <a:gd name="T3" fmla="*/ 2147483647 h 21373"/>
              <a:gd name="T4" fmla="*/ 0 w 20268"/>
              <a:gd name="T5" fmla="*/ 2147483647 h 21373"/>
              <a:gd name="T6" fmla="*/ 0 60000 65536"/>
              <a:gd name="T7" fmla="*/ 0 60000 65536"/>
              <a:gd name="T8" fmla="*/ 0 60000 65536"/>
              <a:gd name="T9" fmla="*/ 0 w 20268"/>
              <a:gd name="T10" fmla="*/ 0 h 21373"/>
              <a:gd name="T11" fmla="*/ 20268 w 20268"/>
              <a:gd name="T12" fmla="*/ 21373 h 21373"/>
            </a:gdLst>
            <a:ahLst/>
            <a:cxnLst>
              <a:cxn ang="T6">
                <a:pos x="T0" y="T1"/>
              </a:cxn>
              <a:cxn ang="T7">
                <a:pos x="T2" y="T3"/>
              </a:cxn>
              <a:cxn ang="T8">
                <a:pos x="T4" y="T5"/>
              </a:cxn>
            </a:cxnLst>
            <a:rect l="T9" t="T10" r="T11" b="T12"/>
            <a:pathLst>
              <a:path w="20268" h="21373" fill="none" extrusionOk="0">
                <a:moveTo>
                  <a:pt x="3120" y="-1"/>
                </a:moveTo>
                <a:cubicBezTo>
                  <a:pt x="10952" y="1142"/>
                  <a:pt x="17531" y="6478"/>
                  <a:pt x="20267" y="13905"/>
                </a:cubicBezTo>
              </a:path>
              <a:path w="20268" h="21373" stroke="0" extrusionOk="0">
                <a:moveTo>
                  <a:pt x="3120" y="-1"/>
                </a:moveTo>
                <a:cubicBezTo>
                  <a:pt x="10952" y="1142"/>
                  <a:pt x="17531" y="6478"/>
                  <a:pt x="20267" y="13905"/>
                </a:cubicBezTo>
                <a:lnTo>
                  <a:pt x="0" y="21373"/>
                </a:lnTo>
                <a:lnTo>
                  <a:pt x="3120" y="-1"/>
                </a:lnTo>
                <a:close/>
              </a:path>
            </a:pathLst>
          </a:custGeom>
          <a:noFill/>
          <a:ln w="38100">
            <a:solidFill>
              <a:srgbClr val="FF0000"/>
            </a:solidFill>
            <a:round/>
            <a:headEnd/>
            <a:tailEnd/>
          </a:ln>
        </p:spPr>
        <p:txBody>
          <a:bodyPr wrap="none" anchor="ctr"/>
          <a:lstStyle/>
          <a:p>
            <a:endParaRPr lang="en-US"/>
          </a:p>
        </p:txBody>
      </p:sp>
      <p:sp>
        <p:nvSpPr>
          <p:cNvPr id="336914" name="Rectangle 18"/>
          <p:cNvSpPr>
            <a:spLocks noChangeArrowheads="1"/>
          </p:cNvSpPr>
          <p:nvPr/>
        </p:nvSpPr>
        <p:spPr bwMode="auto">
          <a:xfrm>
            <a:off x="3908425" y="601663"/>
            <a:ext cx="1017588" cy="311150"/>
          </a:xfrm>
          <a:prstGeom prst="rect">
            <a:avLst/>
          </a:prstGeom>
          <a:noFill/>
          <a:ln w="76200">
            <a:noFill/>
            <a:miter lim="800000"/>
            <a:headEnd/>
            <a:tailEnd/>
          </a:ln>
          <a:effectLst/>
        </p:spPr>
        <p:txBody>
          <a:bodyPr wrap="none" anchor="ctr"/>
          <a:lstStyle/>
          <a:p>
            <a:pPr fontAlgn="auto">
              <a:spcBef>
                <a:spcPts val="0"/>
              </a:spcBef>
              <a:spcAft>
                <a:spcPts val="0"/>
              </a:spcAft>
              <a:defRPr/>
            </a:pPr>
            <a:r>
              <a:rPr lang="en-US" sz="1600" b="1">
                <a:solidFill>
                  <a:srgbClr val="FF0000"/>
                </a:solidFill>
                <a:effectLst>
                  <a:outerShdw blurRad="38100" dist="38100" dir="2700000" algn="tl">
                    <a:srgbClr val="000000"/>
                  </a:outerShdw>
                </a:effectLst>
                <a:cs typeface="+mn-cs"/>
              </a:rPr>
              <a:t>AS</a:t>
            </a:r>
            <a:r>
              <a:rPr lang="en-US" sz="1400" b="1">
                <a:solidFill>
                  <a:srgbClr val="FF0000"/>
                </a:solidFill>
                <a:effectLst>
                  <a:outerShdw blurRad="38100" dist="38100" dir="2700000" algn="tl">
                    <a:srgbClr val="000000"/>
                  </a:outerShdw>
                </a:effectLst>
                <a:cs typeface="+mn-cs"/>
              </a:rPr>
              <a:t>2</a:t>
            </a:r>
            <a:r>
              <a:rPr lang="en-US" sz="1600" b="1">
                <a:effectLst>
                  <a:outerShdw blurRad="38100" dist="38100" dir="2700000" algn="tl">
                    <a:srgbClr val="FFFFFF"/>
                  </a:outerShdw>
                </a:effectLst>
                <a:cs typeface="+mn-cs"/>
              </a:rPr>
              <a:t> </a:t>
            </a:r>
            <a:r>
              <a:rPr lang="en-US" sz="1600" b="1">
                <a:solidFill>
                  <a:srgbClr val="0000FF"/>
                </a:solidFill>
                <a:effectLst>
                  <a:outerShdw blurRad="38100" dist="38100" dir="2700000" algn="tl">
                    <a:srgbClr val="000000"/>
                  </a:outerShdw>
                </a:effectLst>
                <a:cs typeface="+mn-cs"/>
              </a:rPr>
              <a:t>AS</a:t>
            </a:r>
            <a:r>
              <a:rPr lang="en-US" sz="1400" b="1">
                <a:solidFill>
                  <a:srgbClr val="0000FF"/>
                </a:solidFill>
                <a:effectLst>
                  <a:outerShdw blurRad="38100" dist="38100" dir="2700000" algn="tl">
                    <a:srgbClr val="000000"/>
                  </a:outerShdw>
                </a:effectLst>
                <a:cs typeface="+mn-cs"/>
              </a:rPr>
              <a:t>1</a:t>
            </a:r>
          </a:p>
        </p:txBody>
      </p:sp>
      <p:sp>
        <p:nvSpPr>
          <p:cNvPr id="336915" name="Rectangle 19"/>
          <p:cNvSpPr>
            <a:spLocks noChangeArrowheads="1"/>
          </p:cNvSpPr>
          <p:nvPr/>
        </p:nvSpPr>
        <p:spPr bwMode="auto">
          <a:xfrm>
            <a:off x="3024188" y="722313"/>
            <a:ext cx="323850" cy="236537"/>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600" b="1">
                <a:solidFill>
                  <a:srgbClr val="0000FF"/>
                </a:solidFill>
                <a:effectLst>
                  <a:outerShdw blurRad="38100" dist="38100" dir="2700000" algn="tl">
                    <a:srgbClr val="000000"/>
                  </a:outerShdw>
                </a:effectLst>
                <a:latin typeface="Verdana" pitchFamily="34" charset="0"/>
                <a:cs typeface="+mn-cs"/>
              </a:rPr>
              <a:t>AD</a:t>
            </a:r>
          </a:p>
        </p:txBody>
      </p:sp>
      <p:sp>
        <p:nvSpPr>
          <p:cNvPr id="39955" name="Line 20"/>
          <p:cNvSpPr>
            <a:spLocks noChangeShapeType="1"/>
          </p:cNvSpPr>
          <p:nvPr/>
        </p:nvSpPr>
        <p:spPr bwMode="auto">
          <a:xfrm flipH="1">
            <a:off x="2566988" y="1460500"/>
            <a:ext cx="1076325" cy="0"/>
          </a:xfrm>
          <a:prstGeom prst="line">
            <a:avLst/>
          </a:prstGeom>
          <a:noFill/>
          <a:ln w="38100">
            <a:solidFill>
              <a:srgbClr val="008000"/>
            </a:solidFill>
            <a:prstDash val="sysDot"/>
            <a:round/>
            <a:headEnd/>
            <a:tailEnd type="stealth" w="med" len="med"/>
          </a:ln>
        </p:spPr>
        <p:txBody>
          <a:bodyPr/>
          <a:lstStyle/>
          <a:p>
            <a:endParaRPr lang="en-US"/>
          </a:p>
        </p:txBody>
      </p:sp>
      <p:sp>
        <p:nvSpPr>
          <p:cNvPr id="39956" name="Line 21"/>
          <p:cNvSpPr>
            <a:spLocks noChangeShapeType="1"/>
          </p:cNvSpPr>
          <p:nvPr/>
        </p:nvSpPr>
        <p:spPr bwMode="auto">
          <a:xfrm flipH="1">
            <a:off x="3657600" y="1489075"/>
            <a:ext cx="14288" cy="885825"/>
          </a:xfrm>
          <a:prstGeom prst="line">
            <a:avLst/>
          </a:prstGeom>
          <a:noFill/>
          <a:ln w="38100">
            <a:solidFill>
              <a:srgbClr val="FF0000"/>
            </a:solidFill>
            <a:prstDash val="sysDot"/>
            <a:round/>
            <a:headEnd/>
            <a:tailEnd type="stealth" w="med" len="med"/>
          </a:ln>
        </p:spPr>
        <p:txBody>
          <a:bodyPr/>
          <a:lstStyle/>
          <a:p>
            <a:endParaRPr lang="en-US"/>
          </a:p>
        </p:txBody>
      </p:sp>
      <p:pic>
        <p:nvPicPr>
          <p:cNvPr id="39957" name="Picture 22" descr="1 aaaa bullet"/>
          <p:cNvPicPr>
            <a:picLocks noChangeAspect="1" noChangeArrowheads="1" noCrop="1"/>
          </p:cNvPicPr>
          <p:nvPr/>
        </p:nvPicPr>
        <p:blipFill>
          <a:blip r:embed="rId13"/>
          <a:srcRect/>
          <a:stretch>
            <a:fillRect/>
          </a:stretch>
        </p:blipFill>
        <p:spPr bwMode="auto">
          <a:xfrm>
            <a:off x="3535363" y="1366838"/>
            <a:ext cx="304800" cy="228600"/>
          </a:xfrm>
          <a:prstGeom prst="rect">
            <a:avLst/>
          </a:prstGeom>
          <a:noFill/>
          <a:ln w="9525">
            <a:noFill/>
            <a:miter lim="800000"/>
            <a:headEnd/>
            <a:tailEnd/>
          </a:ln>
        </p:spPr>
      </p:pic>
      <p:sp>
        <p:nvSpPr>
          <p:cNvPr id="336919" name="Rectangle 23"/>
          <p:cNvSpPr>
            <a:spLocks noChangeArrowheads="1"/>
          </p:cNvSpPr>
          <p:nvPr/>
        </p:nvSpPr>
        <p:spPr bwMode="auto">
          <a:xfrm>
            <a:off x="3317875" y="2419350"/>
            <a:ext cx="1062038" cy="279400"/>
          </a:xfrm>
          <a:prstGeom prst="rect">
            <a:avLst/>
          </a:prstGeom>
          <a:noFill/>
          <a:ln w="76200">
            <a:noFill/>
            <a:miter lim="800000"/>
            <a:headEnd/>
            <a:tailEnd/>
          </a:ln>
          <a:effectLst/>
        </p:spPr>
        <p:txBody>
          <a:bodyPr wrap="none" anchor="ctr"/>
          <a:lstStyle/>
          <a:p>
            <a:pPr fontAlgn="auto">
              <a:spcBef>
                <a:spcPts val="0"/>
              </a:spcBef>
              <a:spcAft>
                <a:spcPts val="0"/>
              </a:spcAft>
              <a:defRPr/>
            </a:pPr>
            <a:r>
              <a:rPr lang="en-US" sz="1600" b="1">
                <a:solidFill>
                  <a:srgbClr val="FF0000"/>
                </a:solidFill>
                <a:effectLst>
                  <a:outerShdw blurRad="38100" dist="38100" dir="2700000" algn="tl">
                    <a:srgbClr val="000000"/>
                  </a:outerShdw>
                </a:effectLst>
                <a:cs typeface="+mn-cs"/>
              </a:rPr>
              <a:t>10%</a:t>
            </a:r>
            <a:r>
              <a:rPr lang="en-US" sz="1600" b="1">
                <a:effectLst>
                  <a:outerShdw blurRad="38100" dist="38100" dir="2700000" algn="tl">
                    <a:srgbClr val="FFFFFF"/>
                  </a:outerShdw>
                </a:effectLst>
                <a:cs typeface="+mn-cs"/>
              </a:rPr>
              <a:t>  </a:t>
            </a:r>
            <a:r>
              <a:rPr lang="en-US" sz="1600" b="1">
                <a:solidFill>
                  <a:srgbClr val="0000FF"/>
                </a:solidFill>
                <a:effectLst>
                  <a:outerShdw blurRad="38100" dist="38100" dir="2700000" algn="tl">
                    <a:srgbClr val="000000"/>
                  </a:outerShdw>
                </a:effectLst>
                <a:cs typeface="+mn-cs"/>
              </a:rPr>
              <a:t>5%</a:t>
            </a:r>
          </a:p>
        </p:txBody>
      </p:sp>
      <p:sp>
        <p:nvSpPr>
          <p:cNvPr id="39959" name="Line 24"/>
          <p:cNvSpPr>
            <a:spLocks noChangeShapeType="1"/>
          </p:cNvSpPr>
          <p:nvPr/>
        </p:nvSpPr>
        <p:spPr bwMode="auto">
          <a:xfrm flipH="1">
            <a:off x="3997325" y="1814513"/>
            <a:ext cx="14288" cy="574675"/>
          </a:xfrm>
          <a:prstGeom prst="line">
            <a:avLst/>
          </a:prstGeom>
          <a:noFill/>
          <a:ln w="38100">
            <a:solidFill>
              <a:srgbClr val="0000FF"/>
            </a:solidFill>
            <a:prstDash val="sysDot"/>
            <a:round/>
            <a:headEnd/>
            <a:tailEnd type="stealth" w="med" len="med"/>
          </a:ln>
        </p:spPr>
        <p:txBody>
          <a:bodyPr/>
          <a:lstStyle/>
          <a:p>
            <a:endParaRPr lang="en-US"/>
          </a:p>
        </p:txBody>
      </p:sp>
      <p:sp>
        <p:nvSpPr>
          <p:cNvPr id="39960" name="Line 25"/>
          <p:cNvSpPr>
            <a:spLocks noChangeShapeType="1"/>
          </p:cNvSpPr>
          <p:nvPr/>
        </p:nvSpPr>
        <p:spPr bwMode="auto">
          <a:xfrm flipH="1">
            <a:off x="2566988" y="1798638"/>
            <a:ext cx="1430337" cy="0"/>
          </a:xfrm>
          <a:prstGeom prst="line">
            <a:avLst/>
          </a:prstGeom>
          <a:noFill/>
          <a:ln w="38100">
            <a:solidFill>
              <a:srgbClr val="0000FF"/>
            </a:solidFill>
            <a:prstDash val="sysDot"/>
            <a:round/>
            <a:headEnd/>
            <a:tailEnd type="stealth" w="med" len="med"/>
          </a:ln>
        </p:spPr>
        <p:txBody>
          <a:bodyPr/>
          <a:lstStyle/>
          <a:p>
            <a:endParaRPr lang="en-US"/>
          </a:p>
        </p:txBody>
      </p:sp>
      <p:sp>
        <p:nvSpPr>
          <p:cNvPr id="336922" name="Rectangle 26"/>
          <p:cNvSpPr>
            <a:spLocks noChangeArrowheads="1"/>
          </p:cNvSpPr>
          <p:nvPr/>
        </p:nvSpPr>
        <p:spPr bwMode="auto">
          <a:xfrm>
            <a:off x="2146300" y="1282700"/>
            <a:ext cx="384175" cy="6191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000" b="1" dirty="0">
                <a:solidFill>
                  <a:srgbClr val="008000"/>
                </a:solidFill>
                <a:effectLst>
                  <a:outerShdw blurRad="38100" dist="38100" dir="2700000" algn="tl">
                    <a:srgbClr val="000000"/>
                  </a:outerShdw>
                </a:effectLst>
                <a:cs typeface="+mn-cs"/>
              </a:rPr>
              <a:t>10</a:t>
            </a:r>
            <a:r>
              <a:rPr lang="en-US" sz="1400" b="1" dirty="0">
                <a:solidFill>
                  <a:srgbClr val="008000"/>
                </a:solidFill>
                <a:effectLst>
                  <a:outerShdw blurRad="38100" dist="38100" dir="2700000" algn="tl">
                    <a:srgbClr val="000000"/>
                  </a:outerShdw>
                </a:effectLst>
                <a:cs typeface="+mn-cs"/>
              </a:rPr>
              <a:t>%</a:t>
            </a:r>
          </a:p>
          <a:p>
            <a:pPr algn="ctr" fontAlgn="auto">
              <a:spcBef>
                <a:spcPts val="0"/>
              </a:spcBef>
              <a:spcAft>
                <a:spcPts val="0"/>
              </a:spcAft>
              <a:defRPr/>
            </a:pPr>
            <a:r>
              <a:rPr lang="en-US" sz="2000" b="1" dirty="0">
                <a:solidFill>
                  <a:srgbClr val="0000FF"/>
                </a:solidFill>
                <a:effectLst>
                  <a:outerShdw blurRad="38100" dist="38100" dir="2700000" algn="tl">
                    <a:srgbClr val="000000"/>
                  </a:outerShdw>
                </a:effectLst>
                <a:cs typeface="+mn-cs"/>
              </a:rPr>
              <a:t>2</a:t>
            </a:r>
            <a:r>
              <a:rPr lang="en-US" sz="1600" b="1" dirty="0">
                <a:solidFill>
                  <a:srgbClr val="0000FF"/>
                </a:solidFill>
                <a:effectLst>
                  <a:outerShdw blurRad="38100" dist="38100" dir="2700000" algn="tl">
                    <a:srgbClr val="000000"/>
                  </a:outerShdw>
                </a:effectLst>
                <a:cs typeface="+mn-cs"/>
              </a:rPr>
              <a:t>%</a:t>
            </a:r>
          </a:p>
        </p:txBody>
      </p:sp>
      <p:pic>
        <p:nvPicPr>
          <p:cNvPr id="336928" name="reag3133.wav">
            <a:hlinkClick r:id="" action="ppaction://media"/>
          </p:cNvPr>
          <p:cNvPicPr>
            <a:picLocks noRot="1" noChangeAspect="1" noChangeArrowheads="1"/>
          </p:cNvPicPr>
          <p:nvPr>
            <a:wavAudioFile r:embed="rId1" name="reagan_tear_down_wall_x.wav"/>
          </p:nvPr>
        </p:nvPicPr>
        <p:blipFill>
          <a:blip r:embed="rId14"/>
          <a:srcRect/>
          <a:stretch>
            <a:fillRect/>
          </a:stretch>
        </p:blipFill>
        <p:spPr bwMode="auto">
          <a:xfrm>
            <a:off x="8839200" y="6553200"/>
            <a:ext cx="304800" cy="304800"/>
          </a:xfrm>
          <a:prstGeom prst="rect">
            <a:avLst/>
          </a:prstGeom>
          <a:noFill/>
          <a:ln w="9525">
            <a:noFill/>
            <a:miter lim="800000"/>
            <a:headEnd/>
            <a:tailEnd/>
          </a:ln>
        </p:spPr>
      </p:pic>
      <p:pic>
        <p:nvPicPr>
          <p:cNvPr id="336929" name="Laff3133.wav">
            <a:hlinkClick r:id="" action="ppaction://media"/>
          </p:cNvPr>
          <p:cNvPicPr>
            <a:picLocks noRot="1" noChangeAspect="1" noChangeArrowheads="1"/>
          </p:cNvPicPr>
          <p:nvPr>
            <a:wavAudioFile r:embed="rId2" name="Laffer curve.wav"/>
          </p:nvPr>
        </p:nvPicPr>
        <p:blipFill>
          <a:blip r:embed="rId14"/>
          <a:srcRect/>
          <a:stretch>
            <a:fillRect/>
          </a:stretch>
        </p:blipFill>
        <p:spPr bwMode="auto">
          <a:xfrm>
            <a:off x="0" y="6553200"/>
            <a:ext cx="304800" cy="304800"/>
          </a:xfrm>
          <a:prstGeom prst="rect">
            <a:avLst/>
          </a:prstGeom>
          <a:noFill/>
          <a:ln w="9525">
            <a:noFill/>
            <a:miter lim="800000"/>
            <a:headEnd/>
            <a:tailEnd/>
          </a:ln>
        </p:spPr>
      </p:pic>
      <p:pic>
        <p:nvPicPr>
          <p:cNvPr id="336930" name="Picture 34" descr="Gorbachev"/>
          <p:cNvPicPr>
            <a:picLocks noChangeAspect="1" noChangeArrowheads="1"/>
          </p:cNvPicPr>
          <p:nvPr/>
        </p:nvPicPr>
        <p:blipFill>
          <a:blip r:embed="rId15"/>
          <a:srcRect/>
          <a:stretch>
            <a:fillRect/>
          </a:stretch>
        </p:blipFill>
        <p:spPr bwMode="auto">
          <a:xfrm>
            <a:off x="2478088" y="3465513"/>
            <a:ext cx="830262" cy="830262"/>
          </a:xfrm>
          <a:prstGeom prst="rect">
            <a:avLst/>
          </a:prstGeom>
          <a:noFill/>
          <a:ln w="19050">
            <a:solidFill>
              <a:srgbClr val="0000FF"/>
            </a:solidFill>
            <a:miter lim="800000"/>
            <a:headEnd/>
            <a:tailEnd/>
          </a:ln>
        </p:spPr>
      </p:pic>
      <p:pic>
        <p:nvPicPr>
          <p:cNvPr id="336932" name="back3133.wav">
            <a:hlinkClick r:id="" action="ppaction://media"/>
          </p:cNvPr>
          <p:cNvPicPr>
            <a:picLocks noRot="1" noChangeAspect="1" noChangeArrowheads="1"/>
          </p:cNvPicPr>
          <p:nvPr>
            <a:wavAudioFile r:embed="rId3" name="back just get off my back man.wav"/>
          </p:nvPr>
        </p:nvPicPr>
        <p:blipFill>
          <a:blip r:embed="rId16"/>
          <a:srcRect/>
          <a:stretch>
            <a:fillRect/>
          </a:stretch>
        </p:blipFill>
        <p:spPr bwMode="auto">
          <a:xfrm>
            <a:off x="895350" y="6553200"/>
            <a:ext cx="304800" cy="304800"/>
          </a:xfrm>
          <a:prstGeom prst="rect">
            <a:avLst/>
          </a:prstGeom>
          <a:noFill/>
          <a:ln w="9525">
            <a:noFill/>
            <a:miter lim="800000"/>
            <a:headEnd/>
            <a:tailEnd/>
          </a:ln>
        </p:spPr>
      </p:pic>
      <p:pic>
        <p:nvPicPr>
          <p:cNvPr id="336934" name="Picture 38" descr="Berlin Wall"/>
          <p:cNvPicPr>
            <a:picLocks noChangeAspect="1" noChangeArrowheads="1"/>
          </p:cNvPicPr>
          <p:nvPr/>
        </p:nvPicPr>
        <p:blipFill>
          <a:blip r:embed="rId17"/>
          <a:srcRect/>
          <a:stretch>
            <a:fillRect/>
          </a:stretch>
        </p:blipFill>
        <p:spPr bwMode="auto">
          <a:xfrm>
            <a:off x="7143750" y="3451225"/>
            <a:ext cx="1154113" cy="865188"/>
          </a:xfrm>
          <a:prstGeom prst="rect">
            <a:avLst/>
          </a:prstGeom>
          <a:noFill/>
          <a:ln w="9525">
            <a:noFill/>
            <a:miter lim="800000"/>
            <a:headEnd/>
            <a:tailEnd/>
          </a:ln>
        </p:spPr>
      </p:pic>
      <p:pic>
        <p:nvPicPr>
          <p:cNvPr id="39967" name="Picture 37" descr="http://graphics8.nytimes.com/images/2008/03/25/timestopics/topics_laffer_395.jpg"/>
          <p:cNvPicPr>
            <a:picLocks noChangeAspect="1" noChangeArrowheads="1"/>
          </p:cNvPicPr>
          <p:nvPr/>
        </p:nvPicPr>
        <p:blipFill>
          <a:blip r:embed="rId18"/>
          <a:srcRect/>
          <a:stretch>
            <a:fillRect/>
          </a:stretch>
        </p:blipFill>
        <p:spPr bwMode="auto">
          <a:xfrm>
            <a:off x="0" y="646113"/>
            <a:ext cx="2152650" cy="1198562"/>
          </a:xfrm>
          <a:prstGeom prst="rect">
            <a:avLst/>
          </a:prstGeom>
          <a:noFill/>
          <a:ln w="9525">
            <a:noFill/>
            <a:miter lim="800000"/>
            <a:headEnd/>
            <a:tailEnd/>
          </a:ln>
        </p:spPr>
      </p:pic>
      <p:sp>
        <p:nvSpPr>
          <p:cNvPr id="39968" name="WordArt 114"/>
          <p:cNvSpPr>
            <a:spLocks noChangeArrowheads="1" noChangeShapeType="1" noTextEdit="1"/>
          </p:cNvSpPr>
          <p:nvPr/>
        </p:nvSpPr>
        <p:spPr bwMode="auto">
          <a:xfrm>
            <a:off x="715963" y="87313"/>
            <a:ext cx="7712075" cy="469900"/>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FF0000"/>
                </a:solidFill>
                <a:effectLst>
                  <a:outerShdw dist="35921" dir="2700000" sy="50000" kx="2115830" algn="bl" rotWithShape="0">
                    <a:srgbClr val="C0C0C0">
                      <a:alpha val="79999"/>
                    </a:srgbClr>
                  </a:outerShdw>
                </a:effectLst>
                <a:latin typeface="Arial Black"/>
              </a:rPr>
              <a:t>Supply-Side Fiscal Policy – 1980-1992</a:t>
            </a:r>
          </a:p>
        </p:txBody>
      </p:sp>
      <p:pic>
        <p:nvPicPr>
          <p:cNvPr id="39969" name="Picture 29" descr="arrow green up pretty"/>
          <p:cNvPicPr>
            <a:picLocks noChangeAspect="1" noChangeArrowheads="1" noCrop="1"/>
          </p:cNvPicPr>
          <p:nvPr/>
        </p:nvPicPr>
        <p:blipFill>
          <a:blip r:embed="rId19"/>
          <a:srcRect/>
          <a:stretch>
            <a:fillRect/>
          </a:stretch>
        </p:blipFill>
        <p:spPr bwMode="auto">
          <a:xfrm>
            <a:off x="3665538" y="2166938"/>
            <a:ext cx="358775" cy="225425"/>
          </a:xfrm>
          <a:prstGeom prst="rect">
            <a:avLst/>
          </a:prstGeom>
          <a:noFill/>
          <a:ln w="9525">
            <a:noFill/>
            <a:miter lim="800000"/>
            <a:headEnd/>
            <a:tailEnd/>
          </a:ln>
        </p:spPr>
      </p:pic>
      <p:pic>
        <p:nvPicPr>
          <p:cNvPr id="39970" name="Picture 29" descr="arrow green up pretty"/>
          <p:cNvPicPr>
            <a:picLocks noChangeAspect="1" noChangeArrowheads="1" noCrop="1"/>
          </p:cNvPicPr>
          <p:nvPr/>
        </p:nvPicPr>
        <p:blipFill>
          <a:blip r:embed="rId19"/>
          <a:srcRect/>
          <a:stretch>
            <a:fillRect/>
          </a:stretch>
        </p:blipFill>
        <p:spPr bwMode="auto">
          <a:xfrm rot="5400000">
            <a:off x="2603500" y="1524000"/>
            <a:ext cx="358775" cy="225425"/>
          </a:xfrm>
          <a:prstGeom prst="rect">
            <a:avLst/>
          </a:prstGeom>
          <a:noFill/>
          <a:ln w="9525">
            <a:noFill/>
            <a:miter lim="800000"/>
            <a:headEnd/>
            <a:tailEnd/>
          </a:ln>
        </p:spPr>
      </p:pic>
      <p:pic>
        <p:nvPicPr>
          <p:cNvPr id="39971" name="Picture 29" descr="arrow green up pretty"/>
          <p:cNvPicPr>
            <a:picLocks noChangeAspect="1" noChangeArrowheads="1" noCrop="1"/>
          </p:cNvPicPr>
          <p:nvPr/>
        </p:nvPicPr>
        <p:blipFill>
          <a:blip r:embed="rId19"/>
          <a:srcRect/>
          <a:stretch>
            <a:fillRect/>
          </a:stretch>
        </p:blipFill>
        <p:spPr bwMode="auto">
          <a:xfrm>
            <a:off x="3733800" y="1371600"/>
            <a:ext cx="533400" cy="225425"/>
          </a:xfrm>
          <a:prstGeom prst="rect">
            <a:avLst/>
          </a:prstGeom>
          <a:noFill/>
          <a:ln w="9525">
            <a:noFill/>
            <a:miter lim="800000"/>
            <a:headEnd/>
            <a:tailEnd/>
          </a:ln>
        </p:spPr>
      </p:pic>
      <p:pic>
        <p:nvPicPr>
          <p:cNvPr id="36" name="Gov 3133.wav">
            <a:hlinkClick r:id="" action="ppaction://media"/>
          </p:cNvPr>
          <p:cNvPicPr>
            <a:picLocks noRot="1" noChangeAspect="1"/>
          </p:cNvPicPr>
          <p:nvPr>
            <a:wavAudioFile r:embed="rId4" name="Gov off the backs of the people.wav"/>
          </p:nvPr>
        </p:nvPicPr>
        <p:blipFill>
          <a:blip r:embed="rId20"/>
          <a:srcRect/>
          <a:stretch>
            <a:fillRect/>
          </a:stretch>
        </p:blipFill>
        <p:spPr bwMode="auto">
          <a:xfrm>
            <a:off x="0" y="56388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888" fill="hold"/>
                                        <p:tgtEl>
                                          <p:spTgt spid="336929"/>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36899"/>
                                        </p:tgtEl>
                                        <p:attrNameLst>
                                          <p:attrName>style.visibility</p:attrName>
                                        </p:attrNameLst>
                                      </p:cBhvr>
                                      <p:to>
                                        <p:strVal val="visible"/>
                                      </p:to>
                                    </p:set>
                                    <p:animEffect transition="in" filter="dissolve">
                                      <p:cBhvr>
                                        <p:cTn id="11" dur="500"/>
                                        <p:tgtEl>
                                          <p:spTgt spid="336899"/>
                                        </p:tgtEl>
                                      </p:cBhvr>
                                    </p:animEffect>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336930"/>
                                        </p:tgtEl>
                                        <p:attrNameLst>
                                          <p:attrName>style.visibility</p:attrName>
                                        </p:attrNameLst>
                                      </p:cBhvr>
                                      <p:to>
                                        <p:strVal val="visible"/>
                                      </p:to>
                                    </p:set>
                                    <p:animEffect transition="in" filter="dissolve">
                                      <p:cBhvr>
                                        <p:cTn id="15" dur="500"/>
                                        <p:tgtEl>
                                          <p:spTgt spid="336930"/>
                                        </p:tgtEl>
                                      </p:cBhvr>
                                    </p:animEffect>
                                  </p:childTnLst>
                                </p:cTn>
                              </p:par>
                            </p:childTnLst>
                          </p:cTn>
                        </p:par>
                        <p:par>
                          <p:cTn id="16" fill="hold" nodeType="afterGroup">
                            <p:stCondLst>
                              <p:cond delay="1000"/>
                            </p:stCondLst>
                            <p:childTnLst>
                              <p:par>
                                <p:cTn id="17" presetID="23" presetClass="entr" presetSubtype="288" fill="hold" nodeType="afterEffect">
                                  <p:stCondLst>
                                    <p:cond delay="0"/>
                                  </p:stCondLst>
                                  <p:childTnLst>
                                    <p:set>
                                      <p:cBhvr>
                                        <p:cTn id="18" dur="1" fill="hold">
                                          <p:stCondLst>
                                            <p:cond delay="0"/>
                                          </p:stCondLst>
                                        </p:cTn>
                                        <p:tgtEl>
                                          <p:spTgt spid="336934"/>
                                        </p:tgtEl>
                                        <p:attrNameLst>
                                          <p:attrName>style.visibility</p:attrName>
                                        </p:attrNameLst>
                                      </p:cBhvr>
                                      <p:to>
                                        <p:strVal val="visible"/>
                                      </p:to>
                                    </p:set>
                                    <p:anim calcmode="lin" valueType="num">
                                      <p:cBhvr>
                                        <p:cTn id="19" dur="500" fill="hold"/>
                                        <p:tgtEl>
                                          <p:spTgt spid="336934"/>
                                        </p:tgtEl>
                                        <p:attrNameLst>
                                          <p:attrName>ppt_w</p:attrName>
                                        </p:attrNameLst>
                                      </p:cBhvr>
                                      <p:tavLst>
                                        <p:tav tm="0">
                                          <p:val>
                                            <p:strVal val="4/3*#ppt_w"/>
                                          </p:val>
                                        </p:tav>
                                        <p:tav tm="100000">
                                          <p:val>
                                            <p:strVal val="#ppt_w"/>
                                          </p:val>
                                        </p:tav>
                                      </p:tavLst>
                                    </p:anim>
                                    <p:anim calcmode="lin" valueType="num">
                                      <p:cBhvr>
                                        <p:cTn id="20" dur="500" fill="hold"/>
                                        <p:tgtEl>
                                          <p:spTgt spid="336934"/>
                                        </p:tgtEl>
                                        <p:attrNameLst>
                                          <p:attrName>ppt_h</p:attrName>
                                        </p:attrNameLst>
                                      </p:cBhvr>
                                      <p:tavLst>
                                        <p:tav tm="0">
                                          <p:val>
                                            <p:strVal val="4/3*#ppt_h"/>
                                          </p:val>
                                        </p:tav>
                                        <p:tav tm="100000">
                                          <p:val>
                                            <p:strVal val="#ppt_h"/>
                                          </p:val>
                                        </p:tav>
                                      </p:tavLst>
                                    </p:anim>
                                  </p:childTnLst>
                                </p:cTn>
                              </p:par>
                            </p:childTnLst>
                          </p:cTn>
                        </p:par>
                        <p:par>
                          <p:cTn id="21" fill="hold" nodeType="afterGroup">
                            <p:stCondLst>
                              <p:cond delay="1500"/>
                            </p:stCondLst>
                            <p:childTnLst>
                              <p:par>
                                <p:cTn id="22" presetID="1" presetClass="mediacall" presetSubtype="0" fill="hold" nodeType="afterEffect">
                                  <p:stCondLst>
                                    <p:cond delay="0"/>
                                  </p:stCondLst>
                                  <p:childTnLst>
                                    <p:cmd type="call" cmd="playFrom(0.0)">
                                      <p:cBhvr>
                                        <p:cTn id="23" dur="6136" fill="hold"/>
                                        <p:tgtEl>
                                          <p:spTgt spid="336928"/>
                                        </p:tgtEl>
                                      </p:cBhvr>
                                    </p:cmd>
                                  </p:childTnLst>
                                </p:cTn>
                              </p:par>
                            </p:childTnLst>
                          </p:cTn>
                        </p:par>
                        <p:par>
                          <p:cTn id="24" fill="hold" nodeType="afterGroup">
                            <p:stCondLst>
                              <p:cond delay="7636"/>
                            </p:stCondLst>
                            <p:childTnLst>
                              <p:par>
                                <p:cTn id="25" presetID="1" presetClass="mediacall" presetSubtype="0" fill="hold" nodeType="afterEffect">
                                  <p:stCondLst>
                                    <p:cond delay="0"/>
                                  </p:stCondLst>
                                  <p:childTnLst>
                                    <p:cmd type="call" cmd="playFrom(0.0)">
                                      <p:cBhvr>
                                        <p:cTn id="26" dur="1750" fill="hold"/>
                                        <p:tgtEl>
                                          <p:spTgt spid="336932"/>
                                        </p:tgtEl>
                                      </p:cBhvr>
                                    </p:cmd>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19207"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1" fill="hold" display="0">
                  <p:stCondLst>
                    <p:cond delay="indefinite"/>
                  </p:stCondLst>
                  <p:endCondLst>
                    <p:cond evt="onNext" delay="0">
                      <p:tgtEl>
                        <p:sldTgt/>
                      </p:tgtEl>
                    </p:cond>
                    <p:cond evt="onPrev" delay="0">
                      <p:tgtEl>
                        <p:sldTgt/>
                      </p:tgtEl>
                    </p:cond>
                    <p:cond evt="onStopAudio" delay="0">
                      <p:tgtEl>
                        <p:sldTgt/>
                      </p:tgtEl>
                    </p:cond>
                  </p:endCondLst>
                </p:cTn>
                <p:tgtEl>
                  <p:spTgt spid="336929"/>
                </p:tgtEl>
              </p:cMediaNode>
            </p:audio>
            <p:audio>
              <p:cMediaNode showWhenStopped="0">
                <p:cTn id="32" fill="hold" display="0">
                  <p:stCondLst>
                    <p:cond delay="indefinite"/>
                  </p:stCondLst>
                  <p:endCondLst>
                    <p:cond evt="onNext" delay="0">
                      <p:tgtEl>
                        <p:sldTgt/>
                      </p:tgtEl>
                    </p:cond>
                    <p:cond evt="onPrev" delay="0">
                      <p:tgtEl>
                        <p:sldTgt/>
                      </p:tgtEl>
                    </p:cond>
                    <p:cond evt="onStopAudio" delay="0">
                      <p:tgtEl>
                        <p:sldTgt/>
                      </p:tgtEl>
                    </p:cond>
                  </p:endCondLst>
                </p:cTn>
                <p:tgtEl>
                  <p:spTgt spid="336928"/>
                </p:tgtEl>
              </p:cMediaNode>
            </p:audio>
            <p:audio>
              <p:cMediaNode showWhenStopped="0">
                <p:cTn id="33" fill="hold" display="0">
                  <p:stCondLst>
                    <p:cond delay="indefinite"/>
                  </p:stCondLst>
                  <p:endCondLst>
                    <p:cond evt="onNext" delay="0">
                      <p:tgtEl>
                        <p:sldTgt/>
                      </p:tgtEl>
                    </p:cond>
                    <p:cond evt="onPrev" delay="0">
                      <p:tgtEl>
                        <p:sldTgt/>
                      </p:tgtEl>
                    </p:cond>
                    <p:cond evt="onStopAudio" delay="0">
                      <p:tgtEl>
                        <p:sldTgt/>
                      </p:tgtEl>
                    </p:cond>
                  </p:endCondLst>
                </p:cTn>
                <p:tgtEl>
                  <p:spTgt spid="336932"/>
                </p:tgtEl>
              </p:cMediaNode>
            </p:audio>
            <p:audio>
              <p:cMediaNode showWhenStopped="0">
                <p:cTn id="34" fill="hold" display="0">
                  <p:stCondLst>
                    <p:cond delay="indefinite"/>
                  </p:stCondLst>
                  <p:endCondLst>
                    <p:cond evt="onNext" delay="0">
                      <p:tgtEl>
                        <p:sldTgt/>
                      </p:tgtEl>
                    </p:cond>
                    <p:cond evt="onPrev" delay="0">
                      <p:tgtEl>
                        <p:sldTgt/>
                      </p:tgtEl>
                    </p:cond>
                    <p:cond evt="onStopAudio" delay="0">
                      <p:tgtEl>
                        <p:sldTgt/>
                      </p:tgtEl>
                    </p:cond>
                  </p:endCondLst>
                </p:cTn>
                <p:tgtEl>
                  <p:spTgt spid="36"/>
                </p:tgtEl>
              </p:cMediaNode>
            </p:audio>
          </p:childTnLst>
        </p:cTn>
      </p:par>
    </p:tnLst>
    <p:bldLst>
      <p:bldP spid="33689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28" name="WordArt 28"/>
          <p:cNvSpPr>
            <a:spLocks noChangeArrowheads="1" noChangeShapeType="1" noTextEdit="1"/>
          </p:cNvSpPr>
          <p:nvPr/>
        </p:nvSpPr>
        <p:spPr bwMode="auto">
          <a:xfrm>
            <a:off x="2032000" y="165100"/>
            <a:ext cx="4889500" cy="558800"/>
          </a:xfrm>
          <a:prstGeom prst="rect">
            <a:avLst/>
          </a:prstGeom>
        </p:spPr>
        <p:txBody>
          <a:bodyPr wrap="none" fromWordArt="1">
            <a:prstTxWarp prst="textPlain">
              <a:avLst>
                <a:gd name="adj" fmla="val 50000"/>
              </a:avLst>
            </a:prstTxWarp>
          </a:bodyPr>
          <a:lstStyle/>
          <a:p>
            <a:r>
              <a:rPr lang="en-US" sz="3600" b="1" kern="10">
                <a:ln w="9525">
                  <a:noFill/>
                  <a:round/>
                  <a:headEnd/>
                  <a:tailEnd/>
                </a:ln>
                <a:effectLst>
                  <a:outerShdw dist="35921" dir="2700000" algn="ctr" rotWithShape="0">
                    <a:srgbClr val="C0C0C0">
                      <a:alpha val="79999"/>
                    </a:srgbClr>
                  </a:outerShdw>
                </a:effectLst>
                <a:latin typeface="Arial Black"/>
              </a:rPr>
              <a:t>THE LAFFER CURVE</a:t>
            </a:r>
          </a:p>
        </p:txBody>
      </p:sp>
      <p:sp>
        <p:nvSpPr>
          <p:cNvPr id="1029" name="WordArt 28"/>
          <p:cNvSpPr>
            <a:spLocks noChangeArrowheads="1" noChangeShapeType="1" noTextEdit="1"/>
          </p:cNvSpPr>
          <p:nvPr/>
        </p:nvSpPr>
        <p:spPr bwMode="auto">
          <a:xfrm>
            <a:off x="2127250" y="6103938"/>
            <a:ext cx="4889500" cy="558800"/>
          </a:xfrm>
          <a:prstGeom prst="rect">
            <a:avLst/>
          </a:prstGeom>
        </p:spPr>
        <p:txBody>
          <a:bodyPr wrap="none" fromWordArt="1">
            <a:prstTxWarp prst="textPlain">
              <a:avLst>
                <a:gd name="adj" fmla="val 50000"/>
              </a:avLst>
            </a:prstTxWarp>
          </a:bodyPr>
          <a:lstStyle/>
          <a:p>
            <a:r>
              <a:rPr lang="en-US" sz="3600" b="1" kern="10">
                <a:ln w="9525">
                  <a:noFill/>
                  <a:round/>
                  <a:headEnd/>
                  <a:tailEnd/>
                </a:ln>
                <a:effectLst>
                  <a:outerShdw dist="35921" dir="2700000" algn="ctr" rotWithShape="0">
                    <a:srgbClr val="C0C0C0">
                      <a:alpha val="79999"/>
                    </a:srgbClr>
                  </a:outerShdw>
                </a:effectLst>
                <a:latin typeface="Arial Black"/>
              </a:rPr>
              <a:t>“VooDoo” Economics</a:t>
            </a:r>
          </a:p>
        </p:txBody>
      </p:sp>
    </p:spTree>
    <p:controls>
      <mc:AlternateContent xmlns:mc="http://schemas.openxmlformats.org/markup-compatibility/2006">
        <mc:Choice xmlns:v="urn:schemas-microsoft-com:vml" Requires="v">
          <p:control spid="1028" name="ShockwaveFlash1" r:id="rId2" imgW="7648560" imgH="5087880"/>
        </mc:Choice>
        <mc:Fallback>
          <p:control name="ShockwaveFlash1" r:id="rId2" imgW="7648560" imgH="5087880">
            <p:pic>
              <p:nvPicPr>
                <p:cNvPr id="2" name="ShockwaveFlash1"/>
                <p:cNvPicPr preferRelativeResize="0">
                  <a:picLocks noChangeArrowheads="1" noChangeShapeType="1"/>
                </p:cNvPicPr>
                <p:nvPr/>
              </p:nvPicPr>
              <p:blipFill>
                <a:blip r:embed="rId5"/>
                <a:srcRect/>
                <a:stretch>
                  <a:fillRect/>
                </a:stretch>
              </p:blipFill>
              <p:spPr bwMode="auto">
                <a:xfrm>
                  <a:off x="747713" y="847725"/>
                  <a:ext cx="7646987" cy="5087938"/>
                </a:xfrm>
                <a:prstGeom prst="rect">
                  <a:avLst/>
                </a:prstGeom>
                <a:noFill/>
                <a:ln>
                  <a:noFill/>
                </a:ln>
                <a:effectLst/>
                <a:extLst>
                  <a:ext uri="{91240B29-F687-4F45-9708-019B960494DF}">
                    <a14:hiddenLine xmlns:a14="http://schemas.microsoft.com/office/drawing/2010/main" w="127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40962" name="Freeform 19"/>
          <p:cNvSpPr>
            <a:spLocks/>
          </p:cNvSpPr>
          <p:nvPr/>
        </p:nvSpPr>
        <p:spPr bwMode="auto">
          <a:xfrm flipH="1">
            <a:off x="3543300" y="1055688"/>
            <a:ext cx="3114675" cy="4044950"/>
          </a:xfrm>
          <a:custGeom>
            <a:avLst/>
            <a:gdLst>
              <a:gd name="T0" fmla="*/ 0 w 2069"/>
              <a:gd name="T1" fmla="*/ 0 h 2218"/>
              <a:gd name="T2" fmla="*/ 2147483647 w 2069"/>
              <a:gd name="T3" fmla="*/ 2147483647 h 2218"/>
              <a:gd name="T4" fmla="*/ 2147483647 w 2069"/>
              <a:gd name="T5" fmla="*/ 2147483647 h 2218"/>
              <a:gd name="T6" fmla="*/ 2147483647 w 2069"/>
              <a:gd name="T7" fmla="*/ 2147483647 h 2218"/>
              <a:gd name="T8" fmla="*/ 2147483647 w 2069"/>
              <a:gd name="T9" fmla="*/ 2147483647 h 2218"/>
              <a:gd name="T10" fmla="*/ 2147483647 w 2069"/>
              <a:gd name="T11" fmla="*/ 2147483647 h 2218"/>
              <a:gd name="T12" fmla="*/ 2147483647 w 2069"/>
              <a:gd name="T13" fmla="*/ 2147483647 h 2218"/>
              <a:gd name="T14" fmla="*/ 2147483647 w 2069"/>
              <a:gd name="T15" fmla="*/ 2147483647 h 2218"/>
              <a:gd name="T16" fmla="*/ 2147483647 w 2069"/>
              <a:gd name="T17" fmla="*/ 2147483647 h 2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9"/>
              <a:gd name="T28" fmla="*/ 0 h 2218"/>
              <a:gd name="T29" fmla="*/ 2069 w 2069"/>
              <a:gd name="T30" fmla="*/ 2218 h 2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9" h="2218">
                <a:moveTo>
                  <a:pt x="0" y="0"/>
                </a:moveTo>
                <a:lnTo>
                  <a:pt x="170" y="356"/>
                </a:lnTo>
                <a:lnTo>
                  <a:pt x="369" y="696"/>
                </a:lnTo>
                <a:lnTo>
                  <a:pt x="596" y="1012"/>
                </a:lnTo>
                <a:lnTo>
                  <a:pt x="847" y="1308"/>
                </a:lnTo>
                <a:lnTo>
                  <a:pt x="1120" y="1577"/>
                </a:lnTo>
                <a:lnTo>
                  <a:pt x="1416" y="1818"/>
                </a:lnTo>
                <a:lnTo>
                  <a:pt x="1733" y="2033"/>
                </a:lnTo>
                <a:lnTo>
                  <a:pt x="2068" y="2217"/>
                </a:lnTo>
              </a:path>
            </a:pathLst>
          </a:custGeom>
          <a:noFill/>
          <a:ln w="76200" cap="rnd">
            <a:solidFill>
              <a:schemeClr val="tx1"/>
            </a:solidFill>
            <a:round/>
            <a:headEnd/>
            <a:tailEnd/>
          </a:ln>
        </p:spPr>
        <p:txBody>
          <a:bodyPr/>
          <a:lstStyle/>
          <a:p>
            <a:endParaRPr lang="en-US"/>
          </a:p>
        </p:txBody>
      </p:sp>
      <p:sp>
        <p:nvSpPr>
          <p:cNvPr id="40963" name="Line 2"/>
          <p:cNvSpPr>
            <a:spLocks noChangeShapeType="1"/>
          </p:cNvSpPr>
          <p:nvPr/>
        </p:nvSpPr>
        <p:spPr bwMode="auto">
          <a:xfrm flipH="1">
            <a:off x="2779713" y="3913188"/>
            <a:ext cx="2243137" cy="0"/>
          </a:xfrm>
          <a:prstGeom prst="line">
            <a:avLst/>
          </a:prstGeom>
          <a:noFill/>
          <a:ln w="28575">
            <a:solidFill>
              <a:schemeClr val="tx1"/>
            </a:solidFill>
            <a:prstDash val="dash"/>
            <a:round/>
            <a:headEnd/>
            <a:tailEnd type="stealth" w="med" len="med"/>
          </a:ln>
        </p:spPr>
        <p:txBody>
          <a:bodyPr/>
          <a:lstStyle/>
          <a:p>
            <a:endParaRPr lang="en-US"/>
          </a:p>
        </p:txBody>
      </p:sp>
      <p:sp>
        <p:nvSpPr>
          <p:cNvPr id="302083" name="Line 3"/>
          <p:cNvSpPr>
            <a:spLocks noChangeShapeType="1"/>
          </p:cNvSpPr>
          <p:nvPr/>
        </p:nvSpPr>
        <p:spPr bwMode="auto">
          <a:xfrm flipH="1">
            <a:off x="2792413" y="3913188"/>
            <a:ext cx="3230562" cy="0"/>
          </a:xfrm>
          <a:prstGeom prst="line">
            <a:avLst/>
          </a:prstGeom>
          <a:noFill/>
          <a:ln w="28575">
            <a:solidFill>
              <a:srgbClr val="008000"/>
            </a:solidFill>
            <a:prstDash val="dash"/>
            <a:round/>
            <a:headEnd/>
            <a:tailEnd type="stealth" w="med" len="med"/>
          </a:ln>
        </p:spPr>
        <p:txBody>
          <a:bodyPr/>
          <a:lstStyle/>
          <a:p>
            <a:endParaRPr lang="en-US"/>
          </a:p>
        </p:txBody>
      </p:sp>
      <p:sp>
        <p:nvSpPr>
          <p:cNvPr id="302084" name="Line 4"/>
          <p:cNvSpPr>
            <a:spLocks noChangeShapeType="1"/>
          </p:cNvSpPr>
          <p:nvPr/>
        </p:nvSpPr>
        <p:spPr bwMode="auto">
          <a:xfrm flipH="1">
            <a:off x="2779713" y="3290888"/>
            <a:ext cx="2743200" cy="0"/>
          </a:xfrm>
          <a:prstGeom prst="line">
            <a:avLst/>
          </a:prstGeom>
          <a:noFill/>
          <a:ln w="28575">
            <a:solidFill>
              <a:srgbClr val="008000"/>
            </a:solidFill>
            <a:prstDash val="dash"/>
            <a:round/>
            <a:headEnd/>
            <a:tailEnd type="stealth" w="med" len="med"/>
          </a:ln>
        </p:spPr>
        <p:txBody>
          <a:bodyPr/>
          <a:lstStyle/>
          <a:p>
            <a:endParaRPr lang="en-US"/>
          </a:p>
        </p:txBody>
      </p:sp>
      <p:sp>
        <p:nvSpPr>
          <p:cNvPr id="40966" name="Line 5"/>
          <p:cNvSpPr>
            <a:spLocks noChangeShapeType="1"/>
          </p:cNvSpPr>
          <p:nvPr/>
        </p:nvSpPr>
        <p:spPr bwMode="auto">
          <a:xfrm>
            <a:off x="5022850" y="3889375"/>
            <a:ext cx="0" cy="1731963"/>
          </a:xfrm>
          <a:prstGeom prst="line">
            <a:avLst/>
          </a:prstGeom>
          <a:noFill/>
          <a:ln w="28575">
            <a:solidFill>
              <a:schemeClr val="tx1"/>
            </a:solidFill>
            <a:prstDash val="dash"/>
            <a:round/>
            <a:headEnd/>
            <a:tailEnd type="stealth" w="med" len="med"/>
          </a:ln>
        </p:spPr>
        <p:txBody>
          <a:bodyPr/>
          <a:lstStyle/>
          <a:p>
            <a:endParaRPr lang="en-US"/>
          </a:p>
        </p:txBody>
      </p:sp>
      <p:sp>
        <p:nvSpPr>
          <p:cNvPr id="302086" name="Line 6"/>
          <p:cNvSpPr>
            <a:spLocks noChangeShapeType="1"/>
          </p:cNvSpPr>
          <p:nvPr/>
        </p:nvSpPr>
        <p:spPr bwMode="auto">
          <a:xfrm>
            <a:off x="6196013" y="3919538"/>
            <a:ext cx="0" cy="1701800"/>
          </a:xfrm>
          <a:prstGeom prst="line">
            <a:avLst/>
          </a:prstGeom>
          <a:noFill/>
          <a:ln w="28575">
            <a:solidFill>
              <a:srgbClr val="008000"/>
            </a:solidFill>
            <a:prstDash val="dash"/>
            <a:round/>
            <a:headEnd/>
            <a:tailEnd type="stealth" w="med" len="med"/>
          </a:ln>
        </p:spPr>
        <p:txBody>
          <a:bodyPr/>
          <a:lstStyle/>
          <a:p>
            <a:endParaRPr lang="en-US"/>
          </a:p>
        </p:txBody>
      </p:sp>
      <p:sp>
        <p:nvSpPr>
          <p:cNvPr id="302087" name="Line 7"/>
          <p:cNvSpPr>
            <a:spLocks noChangeShapeType="1"/>
          </p:cNvSpPr>
          <p:nvPr/>
        </p:nvSpPr>
        <p:spPr bwMode="auto">
          <a:xfrm>
            <a:off x="5518150" y="3267075"/>
            <a:ext cx="0" cy="2354263"/>
          </a:xfrm>
          <a:prstGeom prst="line">
            <a:avLst/>
          </a:prstGeom>
          <a:noFill/>
          <a:ln w="28575">
            <a:solidFill>
              <a:srgbClr val="008000"/>
            </a:solidFill>
            <a:prstDash val="dash"/>
            <a:round/>
            <a:headEnd/>
            <a:tailEnd type="stealth" w="med" len="med"/>
          </a:ln>
        </p:spPr>
        <p:txBody>
          <a:bodyPr/>
          <a:lstStyle/>
          <a:p>
            <a:endParaRPr lang="en-US"/>
          </a:p>
        </p:txBody>
      </p:sp>
      <p:sp>
        <p:nvSpPr>
          <p:cNvPr id="40969" name="Freeform 9"/>
          <p:cNvSpPr>
            <a:spLocks/>
          </p:cNvSpPr>
          <p:nvPr/>
        </p:nvSpPr>
        <p:spPr bwMode="auto">
          <a:xfrm>
            <a:off x="3317875" y="1292225"/>
            <a:ext cx="3332163" cy="3790950"/>
          </a:xfrm>
          <a:custGeom>
            <a:avLst/>
            <a:gdLst>
              <a:gd name="T0" fmla="*/ 0 w 2069"/>
              <a:gd name="T1" fmla="*/ 0 h 2218"/>
              <a:gd name="T2" fmla="*/ 2147483647 w 2069"/>
              <a:gd name="T3" fmla="*/ 2147483647 h 2218"/>
              <a:gd name="T4" fmla="*/ 2147483647 w 2069"/>
              <a:gd name="T5" fmla="*/ 2147483647 h 2218"/>
              <a:gd name="T6" fmla="*/ 2147483647 w 2069"/>
              <a:gd name="T7" fmla="*/ 2147483647 h 2218"/>
              <a:gd name="T8" fmla="*/ 2147483647 w 2069"/>
              <a:gd name="T9" fmla="*/ 2147483647 h 2218"/>
              <a:gd name="T10" fmla="*/ 2147483647 w 2069"/>
              <a:gd name="T11" fmla="*/ 2147483647 h 2218"/>
              <a:gd name="T12" fmla="*/ 2147483647 w 2069"/>
              <a:gd name="T13" fmla="*/ 2147483647 h 2218"/>
              <a:gd name="T14" fmla="*/ 2147483647 w 2069"/>
              <a:gd name="T15" fmla="*/ 2147483647 h 2218"/>
              <a:gd name="T16" fmla="*/ 2147483647 w 2069"/>
              <a:gd name="T17" fmla="*/ 2147483647 h 2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9"/>
              <a:gd name="T28" fmla="*/ 0 h 2218"/>
              <a:gd name="T29" fmla="*/ 2069 w 2069"/>
              <a:gd name="T30" fmla="*/ 2218 h 2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9" h="2218">
                <a:moveTo>
                  <a:pt x="0" y="0"/>
                </a:moveTo>
                <a:lnTo>
                  <a:pt x="170" y="356"/>
                </a:lnTo>
                <a:lnTo>
                  <a:pt x="369" y="696"/>
                </a:lnTo>
                <a:lnTo>
                  <a:pt x="596" y="1012"/>
                </a:lnTo>
                <a:lnTo>
                  <a:pt x="847" y="1308"/>
                </a:lnTo>
                <a:lnTo>
                  <a:pt x="1120" y="1577"/>
                </a:lnTo>
                <a:lnTo>
                  <a:pt x="1416" y="1818"/>
                </a:lnTo>
                <a:lnTo>
                  <a:pt x="1733" y="2033"/>
                </a:lnTo>
                <a:lnTo>
                  <a:pt x="2068" y="2217"/>
                </a:lnTo>
              </a:path>
            </a:pathLst>
          </a:custGeom>
          <a:noFill/>
          <a:ln w="76200" cap="rnd">
            <a:solidFill>
              <a:schemeClr val="tx1"/>
            </a:solidFill>
            <a:round/>
            <a:headEnd/>
            <a:tailEnd/>
          </a:ln>
        </p:spPr>
        <p:txBody>
          <a:bodyPr/>
          <a:lstStyle/>
          <a:p>
            <a:endParaRPr lang="en-US"/>
          </a:p>
        </p:txBody>
      </p:sp>
      <p:grpSp>
        <p:nvGrpSpPr>
          <p:cNvPr id="40970" name="Group 10"/>
          <p:cNvGrpSpPr>
            <a:grpSpLocks/>
          </p:cNvGrpSpPr>
          <p:nvPr/>
        </p:nvGrpSpPr>
        <p:grpSpPr bwMode="auto">
          <a:xfrm>
            <a:off x="2746375" y="1093788"/>
            <a:ext cx="5248275" cy="4576762"/>
            <a:chOff x="1802" y="569"/>
            <a:chExt cx="3306" cy="2883"/>
          </a:xfrm>
        </p:grpSpPr>
        <p:sp>
          <p:nvSpPr>
            <p:cNvPr id="40994" name="Line 11"/>
            <p:cNvSpPr>
              <a:spLocks noChangeShapeType="1"/>
            </p:cNvSpPr>
            <p:nvPr/>
          </p:nvSpPr>
          <p:spPr bwMode="auto">
            <a:xfrm>
              <a:off x="1806" y="569"/>
              <a:ext cx="0" cy="2883"/>
            </a:xfrm>
            <a:prstGeom prst="line">
              <a:avLst/>
            </a:prstGeom>
            <a:noFill/>
            <a:ln w="50800">
              <a:solidFill>
                <a:schemeClr val="tx1"/>
              </a:solidFill>
              <a:round/>
              <a:headEnd/>
              <a:tailEnd/>
            </a:ln>
          </p:spPr>
          <p:txBody>
            <a:bodyPr wrap="none" anchor="ctr"/>
            <a:lstStyle/>
            <a:p>
              <a:endParaRPr lang="en-US"/>
            </a:p>
          </p:txBody>
        </p:sp>
        <p:sp>
          <p:nvSpPr>
            <p:cNvPr id="40995" name="Line 12"/>
            <p:cNvSpPr>
              <a:spLocks noChangeShapeType="1"/>
            </p:cNvSpPr>
            <p:nvPr/>
          </p:nvSpPr>
          <p:spPr bwMode="auto">
            <a:xfrm>
              <a:off x="1802" y="3438"/>
              <a:ext cx="3306" cy="0"/>
            </a:xfrm>
            <a:prstGeom prst="line">
              <a:avLst/>
            </a:prstGeom>
            <a:noFill/>
            <a:ln w="50800">
              <a:solidFill>
                <a:schemeClr val="tx1"/>
              </a:solidFill>
              <a:round/>
              <a:headEnd/>
              <a:tailEnd/>
            </a:ln>
          </p:spPr>
          <p:txBody>
            <a:bodyPr wrap="none" anchor="ctr"/>
            <a:lstStyle/>
            <a:p>
              <a:endParaRPr lang="en-US"/>
            </a:p>
          </p:txBody>
        </p:sp>
      </p:grpSp>
      <p:sp>
        <p:nvSpPr>
          <p:cNvPr id="40971" name="Rectangle 13"/>
          <p:cNvSpPr>
            <a:spLocks noChangeArrowheads="1"/>
          </p:cNvSpPr>
          <p:nvPr/>
        </p:nvSpPr>
        <p:spPr bwMode="auto">
          <a:xfrm>
            <a:off x="2517775" y="5607050"/>
            <a:ext cx="296863" cy="336550"/>
          </a:xfrm>
          <a:prstGeom prst="rect">
            <a:avLst/>
          </a:prstGeom>
          <a:noFill/>
          <a:ln w="12700">
            <a:noFill/>
            <a:miter lim="800000"/>
            <a:headEnd/>
            <a:tailEnd/>
          </a:ln>
        </p:spPr>
        <p:txBody>
          <a:bodyPr wrap="none" lIns="90488" tIns="44450" rIns="90488" bIns="44450">
            <a:spAutoFit/>
          </a:bodyPr>
          <a:lstStyle/>
          <a:p>
            <a:pPr eaLnBrk="0" hangingPunct="0"/>
            <a:r>
              <a:rPr lang="en-US" sz="1600" b="1">
                <a:latin typeface="Helvetica"/>
              </a:rPr>
              <a:t>0</a:t>
            </a:r>
          </a:p>
        </p:txBody>
      </p:sp>
      <p:sp>
        <p:nvSpPr>
          <p:cNvPr id="40972" name="Rectangle 14"/>
          <p:cNvSpPr>
            <a:spLocks noChangeArrowheads="1"/>
          </p:cNvSpPr>
          <p:nvPr/>
        </p:nvSpPr>
        <p:spPr bwMode="auto">
          <a:xfrm>
            <a:off x="2133600" y="1905000"/>
            <a:ext cx="641350" cy="520700"/>
          </a:xfrm>
          <a:prstGeom prst="rect">
            <a:avLst/>
          </a:prstGeom>
          <a:noFill/>
          <a:ln w="12700">
            <a:noFill/>
            <a:miter lim="800000"/>
            <a:headEnd/>
            <a:tailEnd/>
          </a:ln>
        </p:spPr>
        <p:txBody>
          <a:bodyPr wrap="none" lIns="90488" tIns="44450" rIns="90488" bIns="44450">
            <a:spAutoFit/>
          </a:bodyPr>
          <a:lstStyle/>
          <a:p>
            <a:pPr eaLnBrk="0" hangingPunct="0"/>
            <a:r>
              <a:rPr lang="en-US" sz="2800" b="1"/>
              <a:t>PL</a:t>
            </a:r>
          </a:p>
        </p:txBody>
      </p:sp>
      <p:sp>
        <p:nvSpPr>
          <p:cNvPr id="302095" name="Rectangle 15"/>
          <p:cNvSpPr>
            <a:spLocks noChangeArrowheads="1"/>
          </p:cNvSpPr>
          <p:nvPr/>
        </p:nvSpPr>
        <p:spPr bwMode="auto">
          <a:xfrm>
            <a:off x="6719888" y="5610225"/>
            <a:ext cx="1522412"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effectLst>
                  <a:outerShdw blurRad="38100" dist="38100" dir="2700000" algn="tl">
                    <a:srgbClr val="FFFFFF"/>
                  </a:outerShdw>
                </a:effectLst>
                <a:latin typeface="+mn-lt"/>
                <a:cs typeface="+mn-cs"/>
              </a:rPr>
              <a:t>Real GDP</a:t>
            </a:r>
          </a:p>
        </p:txBody>
      </p:sp>
      <p:sp>
        <p:nvSpPr>
          <p:cNvPr id="302096" name="Freeform 16"/>
          <p:cNvSpPr>
            <a:spLocks/>
          </p:cNvSpPr>
          <p:nvPr/>
        </p:nvSpPr>
        <p:spPr bwMode="auto">
          <a:xfrm>
            <a:off x="4213225" y="1349375"/>
            <a:ext cx="3138488" cy="3227388"/>
          </a:xfrm>
          <a:custGeom>
            <a:avLst/>
            <a:gdLst>
              <a:gd name="T0" fmla="*/ 0 w 2069"/>
              <a:gd name="T1" fmla="*/ 0 h 2218"/>
              <a:gd name="T2" fmla="*/ 2147483647 w 2069"/>
              <a:gd name="T3" fmla="*/ 2147483647 h 2218"/>
              <a:gd name="T4" fmla="*/ 2147483647 w 2069"/>
              <a:gd name="T5" fmla="*/ 2147483647 h 2218"/>
              <a:gd name="T6" fmla="*/ 2147483647 w 2069"/>
              <a:gd name="T7" fmla="*/ 2147483647 h 2218"/>
              <a:gd name="T8" fmla="*/ 2147483647 w 2069"/>
              <a:gd name="T9" fmla="*/ 2147483647 h 2218"/>
              <a:gd name="T10" fmla="*/ 2147483647 w 2069"/>
              <a:gd name="T11" fmla="*/ 2147483647 h 2218"/>
              <a:gd name="T12" fmla="*/ 2147483647 w 2069"/>
              <a:gd name="T13" fmla="*/ 2147483647 h 2218"/>
              <a:gd name="T14" fmla="*/ 2147483647 w 2069"/>
              <a:gd name="T15" fmla="*/ 2147483647 h 2218"/>
              <a:gd name="T16" fmla="*/ 2147483647 w 2069"/>
              <a:gd name="T17" fmla="*/ 2147483647 h 2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9"/>
              <a:gd name="T28" fmla="*/ 0 h 2218"/>
              <a:gd name="T29" fmla="*/ 2069 w 2069"/>
              <a:gd name="T30" fmla="*/ 2218 h 2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9" h="2218">
                <a:moveTo>
                  <a:pt x="0" y="0"/>
                </a:moveTo>
                <a:lnTo>
                  <a:pt x="170" y="356"/>
                </a:lnTo>
                <a:lnTo>
                  <a:pt x="369" y="696"/>
                </a:lnTo>
                <a:lnTo>
                  <a:pt x="596" y="1012"/>
                </a:lnTo>
                <a:lnTo>
                  <a:pt x="847" y="1308"/>
                </a:lnTo>
                <a:lnTo>
                  <a:pt x="1120" y="1577"/>
                </a:lnTo>
                <a:lnTo>
                  <a:pt x="1416" y="1818"/>
                </a:lnTo>
                <a:lnTo>
                  <a:pt x="1733" y="2033"/>
                </a:lnTo>
                <a:lnTo>
                  <a:pt x="2068" y="2217"/>
                </a:lnTo>
              </a:path>
            </a:pathLst>
          </a:custGeom>
          <a:noFill/>
          <a:ln w="76200" cap="rnd">
            <a:solidFill>
              <a:srgbClr val="008000"/>
            </a:solidFill>
            <a:round/>
            <a:headEnd/>
            <a:tailEnd/>
          </a:ln>
        </p:spPr>
        <p:txBody>
          <a:bodyPr/>
          <a:lstStyle/>
          <a:p>
            <a:endParaRPr lang="en-US"/>
          </a:p>
        </p:txBody>
      </p:sp>
      <p:sp>
        <p:nvSpPr>
          <p:cNvPr id="302097" name="Rectangle 17"/>
          <p:cNvSpPr>
            <a:spLocks noChangeArrowheads="1"/>
          </p:cNvSpPr>
          <p:nvPr/>
        </p:nvSpPr>
        <p:spPr bwMode="auto">
          <a:xfrm>
            <a:off x="2971800" y="838200"/>
            <a:ext cx="815975" cy="520700"/>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800" b="1" dirty="0">
                <a:effectLst>
                  <a:outerShdw blurRad="38100" dist="38100" dir="2700000" algn="tl">
                    <a:srgbClr val="FFFFFF"/>
                  </a:outerShdw>
                </a:effectLst>
                <a:latin typeface="Arial" pitchFamily="34" charset="0"/>
                <a:cs typeface="Arial" pitchFamily="34" charset="0"/>
              </a:rPr>
              <a:t>AD</a:t>
            </a:r>
            <a:r>
              <a:rPr lang="en-US" sz="2400" b="1" baseline="-25000" dirty="0">
                <a:effectLst>
                  <a:outerShdw blurRad="38100" dist="38100" dir="2700000" algn="tl">
                    <a:srgbClr val="FFFFFF"/>
                  </a:outerShdw>
                </a:effectLst>
                <a:latin typeface="Arial" pitchFamily="34" charset="0"/>
                <a:cs typeface="Arial" pitchFamily="34" charset="0"/>
              </a:rPr>
              <a:t>1</a:t>
            </a:r>
          </a:p>
        </p:txBody>
      </p:sp>
      <p:sp>
        <p:nvSpPr>
          <p:cNvPr id="302098" name="Rectangle 18"/>
          <p:cNvSpPr>
            <a:spLocks noChangeArrowheads="1"/>
          </p:cNvSpPr>
          <p:nvPr/>
        </p:nvSpPr>
        <p:spPr bwMode="auto">
          <a:xfrm>
            <a:off x="3862388" y="890588"/>
            <a:ext cx="815975" cy="520700"/>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800" b="1" dirty="0">
                <a:solidFill>
                  <a:srgbClr val="008000"/>
                </a:solidFill>
                <a:effectLst>
                  <a:outerShdw blurRad="38100" dist="38100" dir="2700000" algn="tl">
                    <a:srgbClr val="000000"/>
                  </a:outerShdw>
                </a:effectLst>
                <a:latin typeface="Arial" pitchFamily="34" charset="0"/>
                <a:cs typeface="Arial" pitchFamily="34" charset="0"/>
              </a:rPr>
              <a:t>AD</a:t>
            </a:r>
            <a:r>
              <a:rPr lang="en-US" sz="2400" b="1" baseline="-25000" dirty="0">
                <a:solidFill>
                  <a:srgbClr val="008000"/>
                </a:solidFill>
                <a:effectLst>
                  <a:outerShdw blurRad="38100" dist="38100" dir="2700000" algn="tl">
                    <a:srgbClr val="000000"/>
                  </a:outerShdw>
                </a:effectLst>
                <a:latin typeface="Arial" pitchFamily="34" charset="0"/>
                <a:cs typeface="Arial" pitchFamily="34" charset="0"/>
              </a:rPr>
              <a:t>2</a:t>
            </a:r>
          </a:p>
        </p:txBody>
      </p:sp>
      <p:sp>
        <p:nvSpPr>
          <p:cNvPr id="302100" name="Freeform 20"/>
          <p:cNvSpPr>
            <a:spLocks/>
          </p:cNvSpPr>
          <p:nvPr/>
        </p:nvSpPr>
        <p:spPr bwMode="auto">
          <a:xfrm flipH="1">
            <a:off x="4705350" y="1270000"/>
            <a:ext cx="2747963" cy="4056063"/>
          </a:xfrm>
          <a:custGeom>
            <a:avLst/>
            <a:gdLst>
              <a:gd name="T0" fmla="*/ 0 w 2069"/>
              <a:gd name="T1" fmla="*/ 0 h 2218"/>
              <a:gd name="T2" fmla="*/ 2147483647 w 2069"/>
              <a:gd name="T3" fmla="*/ 2147483647 h 2218"/>
              <a:gd name="T4" fmla="*/ 2147483647 w 2069"/>
              <a:gd name="T5" fmla="*/ 2147483647 h 2218"/>
              <a:gd name="T6" fmla="*/ 2147483647 w 2069"/>
              <a:gd name="T7" fmla="*/ 2147483647 h 2218"/>
              <a:gd name="T8" fmla="*/ 2147483647 w 2069"/>
              <a:gd name="T9" fmla="*/ 2147483647 h 2218"/>
              <a:gd name="T10" fmla="*/ 2147483647 w 2069"/>
              <a:gd name="T11" fmla="*/ 2147483647 h 2218"/>
              <a:gd name="T12" fmla="*/ 2147483647 w 2069"/>
              <a:gd name="T13" fmla="*/ 2147483647 h 2218"/>
              <a:gd name="T14" fmla="*/ 2147483647 w 2069"/>
              <a:gd name="T15" fmla="*/ 2147483647 h 2218"/>
              <a:gd name="T16" fmla="*/ 2147483647 w 2069"/>
              <a:gd name="T17" fmla="*/ 2147483647 h 2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9"/>
              <a:gd name="T28" fmla="*/ 0 h 2218"/>
              <a:gd name="T29" fmla="*/ 2069 w 2069"/>
              <a:gd name="T30" fmla="*/ 2218 h 2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9" h="2218">
                <a:moveTo>
                  <a:pt x="0" y="0"/>
                </a:moveTo>
                <a:lnTo>
                  <a:pt x="170" y="356"/>
                </a:lnTo>
                <a:lnTo>
                  <a:pt x="369" y="696"/>
                </a:lnTo>
                <a:lnTo>
                  <a:pt x="596" y="1012"/>
                </a:lnTo>
                <a:lnTo>
                  <a:pt x="847" y="1308"/>
                </a:lnTo>
                <a:lnTo>
                  <a:pt x="1120" y="1577"/>
                </a:lnTo>
                <a:lnTo>
                  <a:pt x="1416" y="1818"/>
                </a:lnTo>
                <a:lnTo>
                  <a:pt x="1733" y="2033"/>
                </a:lnTo>
                <a:lnTo>
                  <a:pt x="2068" y="2217"/>
                </a:lnTo>
              </a:path>
            </a:pathLst>
          </a:custGeom>
          <a:noFill/>
          <a:ln w="76200" cap="rnd">
            <a:solidFill>
              <a:srgbClr val="008000"/>
            </a:solidFill>
            <a:round/>
            <a:headEnd/>
            <a:tailEnd/>
          </a:ln>
        </p:spPr>
        <p:txBody>
          <a:bodyPr/>
          <a:lstStyle/>
          <a:p>
            <a:endParaRPr lang="en-US"/>
          </a:p>
        </p:txBody>
      </p:sp>
      <p:sp>
        <p:nvSpPr>
          <p:cNvPr id="302101" name="Rectangle 21"/>
          <p:cNvSpPr>
            <a:spLocks noChangeArrowheads="1"/>
          </p:cNvSpPr>
          <p:nvPr/>
        </p:nvSpPr>
        <p:spPr bwMode="auto">
          <a:xfrm>
            <a:off x="6421438" y="617538"/>
            <a:ext cx="795337" cy="520700"/>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800" b="1" dirty="0">
                <a:effectLst>
                  <a:outerShdw blurRad="38100" dist="38100" dir="2700000" algn="tl">
                    <a:srgbClr val="FFFFFF"/>
                  </a:outerShdw>
                </a:effectLst>
                <a:latin typeface="Arial" pitchFamily="34" charset="0"/>
                <a:cs typeface="Arial" pitchFamily="34" charset="0"/>
              </a:rPr>
              <a:t>AS</a:t>
            </a:r>
            <a:r>
              <a:rPr lang="en-US" sz="2400" b="1" baseline="-25000" dirty="0">
                <a:effectLst>
                  <a:outerShdw blurRad="38100" dist="38100" dir="2700000" algn="tl">
                    <a:srgbClr val="FFFFFF"/>
                  </a:outerShdw>
                </a:effectLst>
                <a:latin typeface="Arial" pitchFamily="34" charset="0"/>
                <a:cs typeface="Arial" pitchFamily="34" charset="0"/>
              </a:rPr>
              <a:t>1</a:t>
            </a:r>
          </a:p>
        </p:txBody>
      </p:sp>
      <p:sp>
        <p:nvSpPr>
          <p:cNvPr id="302102" name="Rectangle 22"/>
          <p:cNvSpPr>
            <a:spLocks noChangeArrowheads="1"/>
          </p:cNvSpPr>
          <p:nvPr/>
        </p:nvSpPr>
        <p:spPr bwMode="auto">
          <a:xfrm>
            <a:off x="7239000" y="793750"/>
            <a:ext cx="814388" cy="520700"/>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800" b="1" dirty="0">
                <a:solidFill>
                  <a:srgbClr val="008000"/>
                </a:solidFill>
                <a:effectLst>
                  <a:outerShdw blurRad="38100" dist="38100" dir="2700000" algn="tl">
                    <a:srgbClr val="000000"/>
                  </a:outerShdw>
                </a:effectLst>
                <a:latin typeface="Arial" pitchFamily="34" charset="0"/>
                <a:cs typeface="Arial" pitchFamily="34" charset="0"/>
              </a:rPr>
              <a:t>AS</a:t>
            </a:r>
            <a:r>
              <a:rPr lang="en-US" sz="2400" b="1" baseline="-25000" dirty="0">
                <a:solidFill>
                  <a:srgbClr val="008000"/>
                </a:solidFill>
                <a:effectLst>
                  <a:outerShdw blurRad="38100" dist="38100" dir="2700000" algn="tl">
                    <a:srgbClr val="000000"/>
                  </a:outerShdw>
                </a:effectLst>
                <a:latin typeface="Arial" pitchFamily="34" charset="0"/>
                <a:cs typeface="Arial" pitchFamily="34" charset="0"/>
              </a:rPr>
              <a:t>2</a:t>
            </a:r>
          </a:p>
        </p:txBody>
      </p:sp>
      <p:sp>
        <p:nvSpPr>
          <p:cNvPr id="302103" name="Text Box 23"/>
          <p:cNvSpPr txBox="1">
            <a:spLocks noChangeArrowheads="1"/>
          </p:cNvSpPr>
          <p:nvPr/>
        </p:nvSpPr>
        <p:spPr bwMode="auto">
          <a:xfrm>
            <a:off x="2209800" y="3703638"/>
            <a:ext cx="608013" cy="400050"/>
          </a:xfrm>
          <a:prstGeom prst="rect">
            <a:avLst/>
          </a:prstGeom>
          <a:noFill/>
          <a:ln w="12700">
            <a:noFill/>
            <a:miter lim="800000"/>
            <a:headEnd/>
            <a:tailEnd/>
          </a:ln>
        </p:spPr>
        <p:txBody>
          <a:bodyPr wrap="none">
            <a:spAutoFit/>
          </a:bodyPr>
          <a:lstStyle/>
          <a:p>
            <a:r>
              <a:rPr lang="en-US" sz="2000" b="1"/>
              <a:t>PL</a:t>
            </a:r>
            <a:r>
              <a:rPr lang="en-US" sz="2000" b="1" baseline="-25000"/>
              <a:t>1</a:t>
            </a:r>
          </a:p>
        </p:txBody>
      </p:sp>
      <p:sp>
        <p:nvSpPr>
          <p:cNvPr id="302104" name="Text Box 24"/>
          <p:cNvSpPr txBox="1">
            <a:spLocks noChangeArrowheads="1"/>
          </p:cNvSpPr>
          <p:nvPr/>
        </p:nvSpPr>
        <p:spPr bwMode="auto">
          <a:xfrm>
            <a:off x="2209800" y="3087688"/>
            <a:ext cx="608013" cy="400050"/>
          </a:xfrm>
          <a:prstGeom prst="rect">
            <a:avLst/>
          </a:prstGeom>
          <a:noFill/>
          <a:ln w="12700">
            <a:noFill/>
            <a:miter lim="800000"/>
            <a:headEnd/>
            <a:tailEnd/>
          </a:ln>
        </p:spPr>
        <p:txBody>
          <a:bodyPr wrap="none">
            <a:spAutoFit/>
          </a:bodyPr>
          <a:lstStyle/>
          <a:p>
            <a:pPr fontAlgn="auto">
              <a:spcBef>
                <a:spcPts val="0"/>
              </a:spcBef>
              <a:spcAft>
                <a:spcPts val="0"/>
              </a:spcAft>
              <a:defRPr/>
            </a:pPr>
            <a:r>
              <a:rPr lang="en-US" sz="2000" b="1" dirty="0">
                <a:solidFill>
                  <a:srgbClr val="008000"/>
                </a:solidFill>
                <a:effectLst>
                  <a:outerShdw blurRad="38100" dist="38100" dir="2700000" algn="tl">
                    <a:srgbClr val="000000">
                      <a:alpha val="43137"/>
                    </a:srgbClr>
                  </a:outerShdw>
                </a:effectLst>
                <a:latin typeface="Arial" pitchFamily="34" charset="0"/>
                <a:cs typeface="Arial" pitchFamily="34" charset="0"/>
              </a:rPr>
              <a:t>PL</a:t>
            </a:r>
            <a:r>
              <a:rPr lang="en-US" sz="2000" b="1" baseline="-25000" dirty="0">
                <a:solidFill>
                  <a:srgbClr val="008000"/>
                </a:solidFill>
                <a:effectLst>
                  <a:outerShdw blurRad="38100" dist="38100" dir="2700000" algn="tl">
                    <a:srgbClr val="000000">
                      <a:alpha val="43137"/>
                    </a:srgbClr>
                  </a:outerShdw>
                </a:effectLst>
                <a:latin typeface="Arial" pitchFamily="34" charset="0"/>
                <a:cs typeface="Arial" pitchFamily="34" charset="0"/>
              </a:rPr>
              <a:t>2</a:t>
            </a:r>
          </a:p>
        </p:txBody>
      </p:sp>
      <p:sp>
        <p:nvSpPr>
          <p:cNvPr id="302105" name="Text Box 25"/>
          <p:cNvSpPr txBox="1">
            <a:spLocks noChangeArrowheads="1"/>
          </p:cNvSpPr>
          <p:nvPr/>
        </p:nvSpPr>
        <p:spPr bwMode="auto">
          <a:xfrm>
            <a:off x="2214563" y="3702050"/>
            <a:ext cx="612775" cy="400050"/>
          </a:xfrm>
          <a:prstGeom prst="rect">
            <a:avLst/>
          </a:prstGeom>
          <a:noFill/>
          <a:ln w="12700">
            <a:noFill/>
            <a:miter lim="800000"/>
            <a:headEnd/>
            <a:tailEnd/>
          </a:ln>
          <a:effectLst/>
        </p:spPr>
        <p:txBody>
          <a:bodyPr>
            <a:spAutoFit/>
          </a:bodyPr>
          <a:lstStyle/>
          <a:p>
            <a:pPr fontAlgn="auto">
              <a:spcBef>
                <a:spcPts val="0"/>
              </a:spcBef>
              <a:spcAft>
                <a:spcPts val="0"/>
              </a:spcAft>
              <a:defRPr/>
            </a:pPr>
            <a:r>
              <a:rPr lang="en-US" sz="2000" b="1" dirty="0">
                <a:solidFill>
                  <a:srgbClr val="008000"/>
                </a:solidFill>
                <a:effectLst>
                  <a:outerShdw blurRad="38100" dist="38100" dir="2700000" algn="tl">
                    <a:srgbClr val="000000"/>
                  </a:outerShdw>
                </a:effectLst>
                <a:latin typeface="Arial" pitchFamily="34" charset="0"/>
                <a:cs typeface="Arial" pitchFamily="34" charset="0"/>
              </a:rPr>
              <a:t>PL</a:t>
            </a:r>
            <a:r>
              <a:rPr lang="en-US" sz="2000" b="1" baseline="-25000" dirty="0">
                <a:solidFill>
                  <a:srgbClr val="008000"/>
                </a:solidFill>
                <a:effectLst>
                  <a:outerShdw blurRad="38100" dist="38100" dir="2700000" algn="tl">
                    <a:srgbClr val="000000"/>
                  </a:outerShdw>
                </a:effectLst>
                <a:latin typeface="Arial" pitchFamily="34" charset="0"/>
                <a:cs typeface="Arial" pitchFamily="34" charset="0"/>
              </a:rPr>
              <a:t>3</a:t>
            </a:r>
          </a:p>
        </p:txBody>
      </p:sp>
      <p:sp>
        <p:nvSpPr>
          <p:cNvPr id="40983" name="Text Box 26"/>
          <p:cNvSpPr txBox="1">
            <a:spLocks noChangeArrowheads="1"/>
          </p:cNvSpPr>
          <p:nvPr/>
        </p:nvSpPr>
        <p:spPr bwMode="auto">
          <a:xfrm>
            <a:off x="4800600" y="5608638"/>
            <a:ext cx="517525" cy="461962"/>
          </a:xfrm>
          <a:prstGeom prst="rect">
            <a:avLst/>
          </a:prstGeom>
          <a:noFill/>
          <a:ln w="12700">
            <a:noFill/>
            <a:miter lim="800000"/>
            <a:headEnd/>
            <a:tailEnd/>
          </a:ln>
        </p:spPr>
        <p:txBody>
          <a:bodyPr wrap="none">
            <a:spAutoFit/>
          </a:bodyPr>
          <a:lstStyle/>
          <a:p>
            <a:r>
              <a:rPr lang="en-US" sz="2400" b="1"/>
              <a:t>Q</a:t>
            </a:r>
            <a:r>
              <a:rPr lang="en-US" sz="2000" b="1" baseline="-25000"/>
              <a:t>1</a:t>
            </a:r>
          </a:p>
        </p:txBody>
      </p:sp>
      <p:sp>
        <p:nvSpPr>
          <p:cNvPr id="302107" name="Text Box 27"/>
          <p:cNvSpPr txBox="1">
            <a:spLocks noChangeArrowheads="1"/>
          </p:cNvSpPr>
          <p:nvPr/>
        </p:nvSpPr>
        <p:spPr bwMode="auto">
          <a:xfrm>
            <a:off x="5343525" y="5614988"/>
            <a:ext cx="509588" cy="461962"/>
          </a:xfrm>
          <a:prstGeom prst="rect">
            <a:avLst/>
          </a:prstGeom>
          <a:noFill/>
          <a:ln w="12700">
            <a:noFill/>
            <a:miter lim="800000"/>
            <a:headEnd/>
            <a:tailEnd/>
          </a:ln>
          <a:effectLst/>
        </p:spPr>
        <p:txBody>
          <a:bodyPr wrap="none">
            <a:spAutoFit/>
          </a:bodyPr>
          <a:lstStyle/>
          <a:p>
            <a:pPr fontAlgn="auto">
              <a:spcBef>
                <a:spcPts val="0"/>
              </a:spcBef>
              <a:spcAft>
                <a:spcPts val="0"/>
              </a:spcAft>
              <a:defRPr/>
            </a:pPr>
            <a:r>
              <a:rPr lang="en-US" sz="2400" b="1" dirty="0">
                <a:solidFill>
                  <a:srgbClr val="008000"/>
                </a:solidFill>
                <a:effectLst>
                  <a:outerShdw blurRad="38100" dist="38100" dir="2700000" algn="tl">
                    <a:srgbClr val="000000"/>
                  </a:outerShdw>
                </a:effectLst>
                <a:latin typeface="Arial" pitchFamily="34" charset="0"/>
                <a:cs typeface="Arial" pitchFamily="34" charset="0"/>
              </a:rPr>
              <a:t>Q</a:t>
            </a:r>
            <a:r>
              <a:rPr lang="en-US" sz="2000" b="1" baseline="-25000" dirty="0">
                <a:solidFill>
                  <a:srgbClr val="008000"/>
                </a:solidFill>
                <a:effectLst>
                  <a:outerShdw blurRad="38100" dist="38100" dir="2700000" algn="tl">
                    <a:srgbClr val="000000"/>
                  </a:outerShdw>
                </a:effectLst>
                <a:latin typeface="+mn-lt"/>
                <a:cs typeface="+mn-cs"/>
              </a:rPr>
              <a:t>2</a:t>
            </a:r>
          </a:p>
        </p:txBody>
      </p:sp>
      <p:sp>
        <p:nvSpPr>
          <p:cNvPr id="302108" name="Text Box 28"/>
          <p:cNvSpPr txBox="1">
            <a:spLocks noChangeArrowheads="1"/>
          </p:cNvSpPr>
          <p:nvPr/>
        </p:nvSpPr>
        <p:spPr bwMode="auto">
          <a:xfrm>
            <a:off x="6026150" y="5614988"/>
            <a:ext cx="509588" cy="461962"/>
          </a:xfrm>
          <a:prstGeom prst="rect">
            <a:avLst/>
          </a:prstGeom>
          <a:noFill/>
          <a:ln w="12700">
            <a:noFill/>
            <a:miter lim="800000"/>
            <a:headEnd/>
            <a:tailEnd/>
          </a:ln>
          <a:effectLst/>
        </p:spPr>
        <p:txBody>
          <a:bodyPr wrap="none">
            <a:spAutoFit/>
          </a:bodyPr>
          <a:lstStyle/>
          <a:p>
            <a:pPr fontAlgn="auto">
              <a:spcBef>
                <a:spcPts val="0"/>
              </a:spcBef>
              <a:spcAft>
                <a:spcPts val="0"/>
              </a:spcAft>
              <a:defRPr/>
            </a:pPr>
            <a:r>
              <a:rPr lang="en-US" sz="2400" b="1" dirty="0">
                <a:solidFill>
                  <a:srgbClr val="008000"/>
                </a:solidFill>
                <a:effectLst>
                  <a:outerShdw blurRad="38100" dist="38100" dir="2700000" algn="tl">
                    <a:srgbClr val="000000"/>
                  </a:outerShdw>
                </a:effectLst>
                <a:latin typeface="Arial" pitchFamily="34" charset="0"/>
                <a:cs typeface="Arial" pitchFamily="34" charset="0"/>
              </a:rPr>
              <a:t>Q</a:t>
            </a:r>
            <a:r>
              <a:rPr lang="en-US" sz="2000" b="1" baseline="-25000" dirty="0">
                <a:solidFill>
                  <a:srgbClr val="008000"/>
                </a:solidFill>
                <a:effectLst>
                  <a:outerShdw blurRad="38100" dist="38100" dir="2700000" algn="tl">
                    <a:srgbClr val="000000"/>
                  </a:outerShdw>
                </a:effectLst>
                <a:latin typeface="+mn-lt"/>
                <a:cs typeface="+mn-cs"/>
              </a:rPr>
              <a:t>3</a:t>
            </a:r>
          </a:p>
        </p:txBody>
      </p:sp>
      <p:sp>
        <p:nvSpPr>
          <p:cNvPr id="40986" name="Oval 29"/>
          <p:cNvSpPr>
            <a:spLocks noChangeArrowheads="1"/>
          </p:cNvSpPr>
          <p:nvPr/>
        </p:nvSpPr>
        <p:spPr bwMode="auto">
          <a:xfrm>
            <a:off x="4956175" y="3840163"/>
            <a:ext cx="136525" cy="136525"/>
          </a:xfrm>
          <a:prstGeom prst="ellipse">
            <a:avLst/>
          </a:prstGeom>
          <a:solidFill>
            <a:srgbClr val="FAFD00"/>
          </a:solidFill>
          <a:ln w="25400">
            <a:solidFill>
              <a:schemeClr val="tx1"/>
            </a:solidFill>
            <a:round/>
            <a:headEnd/>
            <a:tailEnd/>
          </a:ln>
        </p:spPr>
        <p:txBody>
          <a:bodyPr wrap="none" anchor="ctr"/>
          <a:lstStyle/>
          <a:p>
            <a:endParaRPr lang="en-US">
              <a:latin typeface="Calibri" pitchFamily="34" charset="0"/>
            </a:endParaRPr>
          </a:p>
        </p:txBody>
      </p:sp>
      <p:sp>
        <p:nvSpPr>
          <p:cNvPr id="302110" name="Oval 30"/>
          <p:cNvSpPr>
            <a:spLocks noChangeArrowheads="1"/>
          </p:cNvSpPr>
          <p:nvPr/>
        </p:nvSpPr>
        <p:spPr bwMode="auto">
          <a:xfrm>
            <a:off x="5451475" y="3217863"/>
            <a:ext cx="136525" cy="136525"/>
          </a:xfrm>
          <a:prstGeom prst="ellipse">
            <a:avLst/>
          </a:prstGeom>
          <a:solidFill>
            <a:srgbClr val="99FF99"/>
          </a:solidFill>
          <a:ln w="25400">
            <a:solidFill>
              <a:srgbClr val="008000"/>
            </a:solidFill>
            <a:round/>
            <a:headEnd/>
            <a:tailEnd/>
          </a:ln>
        </p:spPr>
        <p:txBody>
          <a:bodyPr wrap="none" anchor="ctr"/>
          <a:lstStyle/>
          <a:p>
            <a:pPr algn="ctr"/>
            <a:endParaRPr lang="en-US">
              <a:solidFill>
                <a:schemeClr val="folHlink"/>
              </a:solidFill>
              <a:latin typeface="Verdana" pitchFamily="34" charset="0"/>
            </a:endParaRPr>
          </a:p>
        </p:txBody>
      </p:sp>
      <p:sp>
        <p:nvSpPr>
          <p:cNvPr id="302111" name="Oval 31"/>
          <p:cNvSpPr>
            <a:spLocks noChangeArrowheads="1"/>
          </p:cNvSpPr>
          <p:nvPr/>
        </p:nvSpPr>
        <p:spPr bwMode="auto">
          <a:xfrm>
            <a:off x="6124575" y="3814763"/>
            <a:ext cx="136525" cy="136525"/>
          </a:xfrm>
          <a:prstGeom prst="ellipse">
            <a:avLst/>
          </a:prstGeom>
          <a:solidFill>
            <a:srgbClr val="FAFD00"/>
          </a:solidFill>
          <a:ln w="25400">
            <a:solidFill>
              <a:schemeClr val="tx1"/>
            </a:solidFill>
            <a:round/>
            <a:headEnd/>
            <a:tailEnd/>
          </a:ln>
        </p:spPr>
        <p:txBody>
          <a:bodyPr wrap="none" anchor="ctr"/>
          <a:lstStyle/>
          <a:p>
            <a:endParaRPr lang="en-US">
              <a:latin typeface="Calibri" pitchFamily="34" charset="0"/>
            </a:endParaRPr>
          </a:p>
        </p:txBody>
      </p:sp>
      <p:sp>
        <p:nvSpPr>
          <p:cNvPr id="302112" name="Rectangle 32" descr="Papyrus"/>
          <p:cNvSpPr>
            <a:spLocks noChangeArrowheads="1"/>
          </p:cNvSpPr>
          <p:nvPr/>
        </p:nvSpPr>
        <p:spPr bwMode="auto">
          <a:xfrm>
            <a:off x="733425" y="6040438"/>
            <a:ext cx="7781925" cy="711200"/>
          </a:xfrm>
          <a:prstGeom prst="rect">
            <a:avLst/>
          </a:prstGeom>
          <a:noFill/>
          <a:ln w="12700" algn="ctr">
            <a:noFill/>
            <a:miter lim="800000"/>
            <a:headEnd/>
            <a:tailEnd/>
          </a:ln>
          <a:effectLst/>
        </p:spPr>
        <p:txBody>
          <a:bodyPr wrap="none" anchor="ctr"/>
          <a:lstStyle/>
          <a:p>
            <a:pPr fontAlgn="auto">
              <a:spcBef>
                <a:spcPts val="0"/>
              </a:spcBef>
              <a:spcAft>
                <a:spcPts val="0"/>
              </a:spcAft>
              <a:defRPr/>
            </a:pPr>
            <a:r>
              <a:rPr lang="en-US" sz="2800" b="1">
                <a:effectLst>
                  <a:outerShdw blurRad="38100" dist="38100" dir="2700000" algn="tl">
                    <a:srgbClr val="FFFFFF"/>
                  </a:outerShdw>
                </a:effectLst>
                <a:cs typeface="+mn-cs"/>
              </a:rPr>
              <a:t>Can  sustain  a  much  greater increase in AD </a:t>
            </a:r>
          </a:p>
          <a:p>
            <a:pPr fontAlgn="auto">
              <a:spcBef>
                <a:spcPts val="0"/>
              </a:spcBef>
              <a:spcAft>
                <a:spcPts val="0"/>
              </a:spcAft>
              <a:defRPr/>
            </a:pPr>
            <a:r>
              <a:rPr lang="en-US" sz="2800" b="1">
                <a:effectLst>
                  <a:outerShdw blurRad="38100" dist="38100" dir="2700000" algn="tl">
                    <a:srgbClr val="FFFFFF"/>
                  </a:outerShdw>
                </a:effectLst>
                <a:cs typeface="+mn-cs"/>
              </a:rPr>
              <a:t>if the AS curve is  also  shifting  to  the right.</a:t>
            </a:r>
          </a:p>
        </p:txBody>
      </p:sp>
      <p:pic>
        <p:nvPicPr>
          <p:cNvPr id="302113" name="Picture 33" descr="arrow green rt"/>
          <p:cNvPicPr>
            <a:picLocks noChangeAspect="1" noChangeArrowheads="1" noCrop="1"/>
          </p:cNvPicPr>
          <p:nvPr/>
        </p:nvPicPr>
        <p:blipFill>
          <a:blip r:embed="rId3"/>
          <a:srcRect/>
          <a:stretch>
            <a:fillRect/>
          </a:stretch>
        </p:blipFill>
        <p:spPr bwMode="auto">
          <a:xfrm>
            <a:off x="4448175" y="3086100"/>
            <a:ext cx="952500" cy="381000"/>
          </a:xfrm>
          <a:prstGeom prst="rect">
            <a:avLst/>
          </a:prstGeom>
          <a:noFill/>
          <a:ln w="9525">
            <a:noFill/>
            <a:miter lim="800000"/>
            <a:headEnd/>
            <a:tailEnd/>
          </a:ln>
        </p:spPr>
      </p:pic>
      <p:pic>
        <p:nvPicPr>
          <p:cNvPr id="302114" name="Picture 34" descr="arrow green rt"/>
          <p:cNvPicPr>
            <a:picLocks noChangeAspect="1" noChangeArrowheads="1" noCrop="1"/>
          </p:cNvPicPr>
          <p:nvPr/>
        </p:nvPicPr>
        <p:blipFill>
          <a:blip r:embed="rId3"/>
          <a:srcRect/>
          <a:stretch>
            <a:fillRect/>
          </a:stretch>
        </p:blipFill>
        <p:spPr bwMode="auto">
          <a:xfrm>
            <a:off x="5073650" y="3689350"/>
            <a:ext cx="1047750" cy="419100"/>
          </a:xfrm>
          <a:prstGeom prst="rect">
            <a:avLst/>
          </a:prstGeom>
          <a:noFill/>
          <a:ln w="9525">
            <a:noFill/>
            <a:miter lim="800000"/>
            <a:headEnd/>
            <a:tailEnd/>
          </a:ln>
        </p:spPr>
      </p:pic>
      <p:pic>
        <p:nvPicPr>
          <p:cNvPr id="302115" name="Picture 35" descr="1 aaa bullet"/>
          <p:cNvPicPr>
            <a:picLocks noChangeAspect="1" noChangeArrowheads="1" noCrop="1"/>
          </p:cNvPicPr>
          <p:nvPr/>
        </p:nvPicPr>
        <p:blipFill>
          <a:blip r:embed="rId4"/>
          <a:srcRect/>
          <a:stretch>
            <a:fillRect/>
          </a:stretch>
        </p:blipFill>
        <p:spPr bwMode="auto">
          <a:xfrm>
            <a:off x="6115050" y="3790950"/>
            <a:ext cx="171450" cy="171450"/>
          </a:xfrm>
          <a:prstGeom prst="rect">
            <a:avLst/>
          </a:prstGeom>
          <a:noFill/>
          <a:ln w="9525">
            <a:noFill/>
            <a:miter lim="800000"/>
            <a:headEnd/>
            <a:tailEnd/>
          </a:ln>
        </p:spPr>
      </p:pic>
      <p:sp>
        <p:nvSpPr>
          <p:cNvPr id="40993" name="WordArt 114"/>
          <p:cNvSpPr>
            <a:spLocks noChangeArrowheads="1" noChangeShapeType="1" noTextEdit="1"/>
          </p:cNvSpPr>
          <p:nvPr/>
        </p:nvSpPr>
        <p:spPr bwMode="auto">
          <a:xfrm>
            <a:off x="715963" y="87313"/>
            <a:ext cx="7712075" cy="469900"/>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FF0000"/>
                </a:solidFill>
                <a:effectLst>
                  <a:outerShdw dist="35921" dir="2700000" sy="50000" kx="2115830" algn="bl" rotWithShape="0">
                    <a:srgbClr val="C0C0C0">
                      <a:alpha val="79999"/>
                    </a:srgbClr>
                  </a:outerShdw>
                </a:effectLst>
                <a:latin typeface="Arial Black"/>
              </a:rPr>
              <a:t>Supply-Side Fiscal Policy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2112"/>
                                        </p:tgtEl>
                                        <p:attrNameLst>
                                          <p:attrName>style.visibility</p:attrName>
                                        </p:attrNameLst>
                                      </p:cBhvr>
                                      <p:to>
                                        <p:strVal val="visible"/>
                                      </p:to>
                                    </p:set>
                                    <p:anim calcmode="lin" valueType="num">
                                      <p:cBhvr additive="base">
                                        <p:cTn id="7" dur="500" fill="hold"/>
                                        <p:tgtEl>
                                          <p:spTgt spid="302112"/>
                                        </p:tgtEl>
                                        <p:attrNameLst>
                                          <p:attrName>ppt_x</p:attrName>
                                        </p:attrNameLst>
                                      </p:cBhvr>
                                      <p:tavLst>
                                        <p:tav tm="0">
                                          <p:val>
                                            <p:strVal val="0-#ppt_w/2"/>
                                          </p:val>
                                        </p:tav>
                                        <p:tav tm="100000">
                                          <p:val>
                                            <p:strVal val="#ppt_x"/>
                                          </p:val>
                                        </p:tav>
                                      </p:tavLst>
                                    </p:anim>
                                    <p:anim calcmode="lin" valueType="num">
                                      <p:cBhvr additive="base">
                                        <p:cTn id="8" dur="500" fill="hold"/>
                                        <p:tgtEl>
                                          <p:spTgt spid="3021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02113"/>
                                        </p:tgtEl>
                                        <p:attrNameLst>
                                          <p:attrName>style.visibility</p:attrName>
                                        </p:attrNameLst>
                                      </p:cBhvr>
                                      <p:to>
                                        <p:strVal val="visible"/>
                                      </p:to>
                                    </p:set>
                                    <p:animEffect transition="in" filter="dissolve">
                                      <p:cBhvr>
                                        <p:cTn id="13" dur="500"/>
                                        <p:tgtEl>
                                          <p:spTgt spid="302113"/>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302096"/>
                                        </p:tgtEl>
                                        <p:attrNameLst>
                                          <p:attrName>style.visibility</p:attrName>
                                        </p:attrNameLst>
                                      </p:cBhvr>
                                      <p:to>
                                        <p:strVal val="visible"/>
                                      </p:to>
                                    </p:set>
                                    <p:animEffect transition="in" filter="wipe(up)">
                                      <p:cBhvr>
                                        <p:cTn id="17" dur="500"/>
                                        <p:tgtEl>
                                          <p:spTgt spid="302096"/>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302098"/>
                                        </p:tgtEl>
                                        <p:attrNameLst>
                                          <p:attrName>style.visibility</p:attrName>
                                        </p:attrNameLst>
                                      </p:cBhvr>
                                      <p:to>
                                        <p:strVal val="visible"/>
                                      </p:to>
                                    </p:set>
                                    <p:animEffect transition="in" filter="dissolve">
                                      <p:cBhvr>
                                        <p:cTn id="21" dur="500"/>
                                        <p:tgtEl>
                                          <p:spTgt spid="302098"/>
                                        </p:tgtEl>
                                      </p:cBhvr>
                                    </p:animEffect>
                                  </p:childTnLst>
                                </p:cTn>
                              </p:par>
                            </p:childTnLst>
                          </p:cTn>
                        </p:par>
                        <p:par>
                          <p:cTn id="22" fill="hold" nodeType="afterGroup">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302110"/>
                                        </p:tgtEl>
                                        <p:attrNameLst>
                                          <p:attrName>style.visibility</p:attrName>
                                        </p:attrNameLst>
                                      </p:cBhvr>
                                      <p:to>
                                        <p:strVal val="visible"/>
                                      </p:to>
                                    </p:set>
                                    <p:animEffect transition="in" filter="dissolve">
                                      <p:cBhvr>
                                        <p:cTn id="25" dur="500"/>
                                        <p:tgtEl>
                                          <p:spTgt spid="302110"/>
                                        </p:tgtEl>
                                      </p:cBhvr>
                                    </p:animEffect>
                                  </p:childTnLst>
                                </p:cTn>
                              </p:par>
                            </p:childTnLst>
                          </p:cTn>
                        </p:par>
                        <p:par>
                          <p:cTn id="26" fill="hold" nodeType="afterGroup">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302087"/>
                                        </p:tgtEl>
                                        <p:attrNameLst>
                                          <p:attrName>style.visibility</p:attrName>
                                        </p:attrNameLst>
                                      </p:cBhvr>
                                      <p:to>
                                        <p:strVal val="visible"/>
                                      </p:to>
                                    </p:set>
                                    <p:animEffect transition="in" filter="wipe(up)">
                                      <p:cBhvr>
                                        <p:cTn id="29" dur="2000"/>
                                        <p:tgtEl>
                                          <p:spTgt spid="302087"/>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302084"/>
                                        </p:tgtEl>
                                        <p:attrNameLst>
                                          <p:attrName>style.visibility</p:attrName>
                                        </p:attrNameLst>
                                      </p:cBhvr>
                                      <p:to>
                                        <p:strVal val="visible"/>
                                      </p:to>
                                    </p:set>
                                    <p:animEffect transition="in" filter="wipe(right)">
                                      <p:cBhvr>
                                        <p:cTn id="32" dur="2000"/>
                                        <p:tgtEl>
                                          <p:spTgt spid="302084"/>
                                        </p:tgtEl>
                                      </p:cBhvr>
                                    </p:animEffect>
                                  </p:childTnLst>
                                </p:cTn>
                              </p:par>
                            </p:childTnLst>
                          </p:cTn>
                        </p:par>
                        <p:par>
                          <p:cTn id="33" fill="hold" nodeType="afterGroup">
                            <p:stCondLst>
                              <p:cond delay="4000"/>
                            </p:stCondLst>
                            <p:childTnLst>
                              <p:par>
                                <p:cTn id="34" presetID="9" presetClass="entr" presetSubtype="0" fill="hold" grpId="0" nodeType="afterEffect">
                                  <p:stCondLst>
                                    <p:cond delay="0"/>
                                  </p:stCondLst>
                                  <p:childTnLst>
                                    <p:set>
                                      <p:cBhvr>
                                        <p:cTn id="35" dur="1" fill="hold">
                                          <p:stCondLst>
                                            <p:cond delay="0"/>
                                          </p:stCondLst>
                                        </p:cTn>
                                        <p:tgtEl>
                                          <p:spTgt spid="302107"/>
                                        </p:tgtEl>
                                        <p:attrNameLst>
                                          <p:attrName>style.visibility</p:attrName>
                                        </p:attrNameLst>
                                      </p:cBhvr>
                                      <p:to>
                                        <p:strVal val="visible"/>
                                      </p:to>
                                    </p:set>
                                    <p:animEffect transition="in" filter="dissolve">
                                      <p:cBhvr>
                                        <p:cTn id="36" dur="500"/>
                                        <p:tgtEl>
                                          <p:spTgt spid="302107"/>
                                        </p:tgtEl>
                                      </p:cBhvr>
                                    </p:animEffect>
                                  </p:childTnLst>
                                </p:cTn>
                              </p:par>
                            </p:childTnLst>
                          </p:cTn>
                        </p:par>
                        <p:par>
                          <p:cTn id="37" fill="hold" nodeType="afterGroup">
                            <p:stCondLst>
                              <p:cond delay="4500"/>
                            </p:stCondLst>
                            <p:childTnLst>
                              <p:par>
                                <p:cTn id="38" presetID="9" presetClass="entr" presetSubtype="0" fill="hold" grpId="0" nodeType="afterEffect">
                                  <p:stCondLst>
                                    <p:cond delay="0"/>
                                  </p:stCondLst>
                                  <p:childTnLst>
                                    <p:set>
                                      <p:cBhvr>
                                        <p:cTn id="39" dur="1" fill="hold">
                                          <p:stCondLst>
                                            <p:cond delay="0"/>
                                          </p:stCondLst>
                                        </p:cTn>
                                        <p:tgtEl>
                                          <p:spTgt spid="302104"/>
                                        </p:tgtEl>
                                        <p:attrNameLst>
                                          <p:attrName>style.visibility</p:attrName>
                                        </p:attrNameLst>
                                      </p:cBhvr>
                                      <p:to>
                                        <p:strVal val="visible"/>
                                      </p:to>
                                    </p:set>
                                    <p:animEffect transition="in" filter="dissolve">
                                      <p:cBhvr>
                                        <p:cTn id="40" dur="500"/>
                                        <p:tgtEl>
                                          <p:spTgt spid="30210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302114"/>
                                        </p:tgtEl>
                                        <p:attrNameLst>
                                          <p:attrName>style.visibility</p:attrName>
                                        </p:attrNameLst>
                                      </p:cBhvr>
                                      <p:to>
                                        <p:strVal val="visible"/>
                                      </p:to>
                                    </p:set>
                                    <p:animEffect transition="in" filter="dissolve">
                                      <p:cBhvr>
                                        <p:cTn id="45" dur="500"/>
                                        <p:tgtEl>
                                          <p:spTgt spid="302114"/>
                                        </p:tgtEl>
                                      </p:cBhvr>
                                    </p:animEffect>
                                  </p:childTnLst>
                                </p:cTn>
                              </p:par>
                              <p:par>
                                <p:cTn id="46" presetID="10" presetClass="exit" presetSubtype="0" fill="hold" grpId="0" nodeType="withEffect">
                                  <p:stCondLst>
                                    <p:cond delay="0"/>
                                  </p:stCondLst>
                                  <p:childTnLst>
                                    <p:animEffect transition="out" filter="fade">
                                      <p:cBhvr>
                                        <p:cTn id="47" dur="2000"/>
                                        <p:tgtEl>
                                          <p:spTgt spid="302103"/>
                                        </p:tgtEl>
                                      </p:cBhvr>
                                    </p:animEffect>
                                    <p:set>
                                      <p:cBhvr>
                                        <p:cTn id="48" dur="1" fill="hold">
                                          <p:stCondLst>
                                            <p:cond delay="1999"/>
                                          </p:stCondLst>
                                        </p:cTn>
                                        <p:tgtEl>
                                          <p:spTgt spid="302103"/>
                                        </p:tgtEl>
                                        <p:attrNameLst>
                                          <p:attrName>style.visibility</p:attrName>
                                        </p:attrNameLst>
                                      </p:cBhvr>
                                      <p:to>
                                        <p:strVal val="hidden"/>
                                      </p:to>
                                    </p:set>
                                  </p:childTnLst>
                                </p:cTn>
                              </p:par>
                            </p:childTnLst>
                          </p:cTn>
                        </p:par>
                        <p:par>
                          <p:cTn id="49" fill="hold" nodeType="afterGroup">
                            <p:stCondLst>
                              <p:cond delay="2000"/>
                            </p:stCondLst>
                            <p:childTnLst>
                              <p:par>
                                <p:cTn id="50" presetID="22" presetClass="entr" presetSubtype="1" fill="hold" grpId="0" nodeType="afterEffect">
                                  <p:stCondLst>
                                    <p:cond delay="0"/>
                                  </p:stCondLst>
                                  <p:childTnLst>
                                    <p:set>
                                      <p:cBhvr>
                                        <p:cTn id="51" dur="1" fill="hold">
                                          <p:stCondLst>
                                            <p:cond delay="0"/>
                                          </p:stCondLst>
                                        </p:cTn>
                                        <p:tgtEl>
                                          <p:spTgt spid="302100"/>
                                        </p:tgtEl>
                                        <p:attrNameLst>
                                          <p:attrName>style.visibility</p:attrName>
                                        </p:attrNameLst>
                                      </p:cBhvr>
                                      <p:to>
                                        <p:strVal val="visible"/>
                                      </p:to>
                                    </p:set>
                                    <p:animEffect transition="in" filter="wipe(up)">
                                      <p:cBhvr>
                                        <p:cTn id="52" dur="2000"/>
                                        <p:tgtEl>
                                          <p:spTgt spid="302100"/>
                                        </p:tgtEl>
                                      </p:cBhvr>
                                    </p:animEffect>
                                  </p:childTnLst>
                                </p:cTn>
                              </p:par>
                            </p:childTnLst>
                          </p:cTn>
                        </p:par>
                        <p:par>
                          <p:cTn id="53" fill="hold" nodeType="afterGroup">
                            <p:stCondLst>
                              <p:cond delay="4000"/>
                            </p:stCondLst>
                            <p:childTnLst>
                              <p:par>
                                <p:cTn id="54" presetID="9" presetClass="entr" presetSubtype="0" fill="hold" grpId="0" nodeType="afterEffect">
                                  <p:stCondLst>
                                    <p:cond delay="0"/>
                                  </p:stCondLst>
                                  <p:childTnLst>
                                    <p:set>
                                      <p:cBhvr>
                                        <p:cTn id="55" dur="1" fill="hold">
                                          <p:stCondLst>
                                            <p:cond delay="0"/>
                                          </p:stCondLst>
                                        </p:cTn>
                                        <p:tgtEl>
                                          <p:spTgt spid="302102"/>
                                        </p:tgtEl>
                                        <p:attrNameLst>
                                          <p:attrName>style.visibility</p:attrName>
                                        </p:attrNameLst>
                                      </p:cBhvr>
                                      <p:to>
                                        <p:strVal val="visible"/>
                                      </p:to>
                                    </p:set>
                                    <p:animEffect transition="in" filter="dissolve">
                                      <p:cBhvr>
                                        <p:cTn id="56" dur="500"/>
                                        <p:tgtEl>
                                          <p:spTgt spid="302102"/>
                                        </p:tgtEl>
                                      </p:cBhvr>
                                    </p:animEffect>
                                  </p:childTnLst>
                                </p:cTn>
                              </p:par>
                            </p:childTnLst>
                          </p:cTn>
                        </p:par>
                        <p:par>
                          <p:cTn id="57" fill="hold" nodeType="afterGroup">
                            <p:stCondLst>
                              <p:cond delay="4500"/>
                            </p:stCondLst>
                            <p:childTnLst>
                              <p:par>
                                <p:cTn id="58" presetID="9" presetClass="entr" presetSubtype="0" fill="hold" grpId="0" nodeType="afterEffect">
                                  <p:stCondLst>
                                    <p:cond delay="0"/>
                                  </p:stCondLst>
                                  <p:childTnLst>
                                    <p:set>
                                      <p:cBhvr>
                                        <p:cTn id="59" dur="1" fill="hold">
                                          <p:stCondLst>
                                            <p:cond delay="0"/>
                                          </p:stCondLst>
                                        </p:cTn>
                                        <p:tgtEl>
                                          <p:spTgt spid="302111"/>
                                        </p:tgtEl>
                                        <p:attrNameLst>
                                          <p:attrName>style.visibility</p:attrName>
                                        </p:attrNameLst>
                                      </p:cBhvr>
                                      <p:to>
                                        <p:strVal val="visible"/>
                                      </p:to>
                                    </p:set>
                                    <p:animEffect transition="in" filter="dissolve">
                                      <p:cBhvr>
                                        <p:cTn id="60" dur="500"/>
                                        <p:tgtEl>
                                          <p:spTgt spid="302111"/>
                                        </p:tgtEl>
                                      </p:cBhvr>
                                    </p:animEffect>
                                  </p:childTnLst>
                                </p:cTn>
                              </p:par>
                            </p:childTnLst>
                          </p:cTn>
                        </p:par>
                        <p:par>
                          <p:cTn id="61" fill="hold" nodeType="afterGroup">
                            <p:stCondLst>
                              <p:cond delay="5000"/>
                            </p:stCondLst>
                            <p:childTnLst>
                              <p:par>
                                <p:cTn id="62" presetID="9" presetClass="entr" presetSubtype="0" fill="hold" nodeType="afterEffect">
                                  <p:stCondLst>
                                    <p:cond delay="0"/>
                                  </p:stCondLst>
                                  <p:childTnLst>
                                    <p:set>
                                      <p:cBhvr>
                                        <p:cTn id="63" dur="1" fill="hold">
                                          <p:stCondLst>
                                            <p:cond delay="0"/>
                                          </p:stCondLst>
                                        </p:cTn>
                                        <p:tgtEl>
                                          <p:spTgt spid="302115"/>
                                        </p:tgtEl>
                                        <p:attrNameLst>
                                          <p:attrName>style.visibility</p:attrName>
                                        </p:attrNameLst>
                                      </p:cBhvr>
                                      <p:to>
                                        <p:strVal val="visible"/>
                                      </p:to>
                                    </p:set>
                                    <p:animEffect transition="in" filter="dissolve">
                                      <p:cBhvr>
                                        <p:cTn id="64" dur="500"/>
                                        <p:tgtEl>
                                          <p:spTgt spid="302115"/>
                                        </p:tgtEl>
                                      </p:cBhvr>
                                    </p:animEffect>
                                  </p:childTnLst>
                                </p:cTn>
                              </p:par>
                            </p:childTnLst>
                          </p:cTn>
                        </p:par>
                        <p:par>
                          <p:cTn id="65" fill="hold" nodeType="afterGroup">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02086"/>
                                        </p:tgtEl>
                                        <p:attrNameLst>
                                          <p:attrName>style.visibility</p:attrName>
                                        </p:attrNameLst>
                                      </p:cBhvr>
                                      <p:to>
                                        <p:strVal val="visible"/>
                                      </p:to>
                                    </p:set>
                                    <p:animEffect transition="in" filter="wipe(up)">
                                      <p:cBhvr>
                                        <p:cTn id="68" dur="2000"/>
                                        <p:tgtEl>
                                          <p:spTgt spid="302086"/>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302083"/>
                                        </p:tgtEl>
                                        <p:attrNameLst>
                                          <p:attrName>style.visibility</p:attrName>
                                        </p:attrNameLst>
                                      </p:cBhvr>
                                      <p:to>
                                        <p:strVal val="visible"/>
                                      </p:to>
                                    </p:set>
                                    <p:animEffect transition="in" filter="wipe(right)">
                                      <p:cBhvr>
                                        <p:cTn id="71" dur="2000"/>
                                        <p:tgtEl>
                                          <p:spTgt spid="302083"/>
                                        </p:tgtEl>
                                      </p:cBhvr>
                                    </p:animEffect>
                                  </p:childTnLst>
                                </p:cTn>
                              </p:par>
                            </p:childTnLst>
                          </p:cTn>
                        </p:par>
                        <p:par>
                          <p:cTn id="72" fill="hold" nodeType="afterGroup">
                            <p:stCondLst>
                              <p:cond delay="7500"/>
                            </p:stCondLst>
                            <p:childTnLst>
                              <p:par>
                                <p:cTn id="73" presetID="9" presetClass="entr" presetSubtype="0" fill="hold" grpId="0" nodeType="afterEffect">
                                  <p:stCondLst>
                                    <p:cond delay="0"/>
                                  </p:stCondLst>
                                  <p:childTnLst>
                                    <p:set>
                                      <p:cBhvr>
                                        <p:cTn id="74" dur="1" fill="hold">
                                          <p:stCondLst>
                                            <p:cond delay="0"/>
                                          </p:stCondLst>
                                        </p:cTn>
                                        <p:tgtEl>
                                          <p:spTgt spid="302108"/>
                                        </p:tgtEl>
                                        <p:attrNameLst>
                                          <p:attrName>style.visibility</p:attrName>
                                        </p:attrNameLst>
                                      </p:cBhvr>
                                      <p:to>
                                        <p:strVal val="visible"/>
                                      </p:to>
                                    </p:set>
                                    <p:animEffect transition="in" filter="dissolve">
                                      <p:cBhvr>
                                        <p:cTn id="75" dur="500"/>
                                        <p:tgtEl>
                                          <p:spTgt spid="302108"/>
                                        </p:tgtEl>
                                      </p:cBhvr>
                                    </p:animEffect>
                                  </p:childTnLst>
                                </p:cTn>
                              </p:par>
                            </p:childTnLst>
                          </p:cTn>
                        </p:par>
                        <p:par>
                          <p:cTn id="76" fill="hold" nodeType="afterGroup">
                            <p:stCondLst>
                              <p:cond delay="8000"/>
                            </p:stCondLst>
                            <p:childTnLst>
                              <p:par>
                                <p:cTn id="77" presetID="9" presetClass="entr" presetSubtype="0" fill="hold" grpId="0" nodeType="afterEffect">
                                  <p:stCondLst>
                                    <p:cond delay="0"/>
                                  </p:stCondLst>
                                  <p:childTnLst>
                                    <p:set>
                                      <p:cBhvr>
                                        <p:cTn id="78" dur="1" fill="hold">
                                          <p:stCondLst>
                                            <p:cond delay="0"/>
                                          </p:stCondLst>
                                        </p:cTn>
                                        <p:tgtEl>
                                          <p:spTgt spid="302105"/>
                                        </p:tgtEl>
                                        <p:attrNameLst>
                                          <p:attrName>style.visibility</p:attrName>
                                        </p:attrNameLst>
                                      </p:cBhvr>
                                      <p:to>
                                        <p:strVal val="visible"/>
                                      </p:to>
                                    </p:set>
                                    <p:animEffect transition="in" filter="dissolve">
                                      <p:cBhvr>
                                        <p:cTn id="79" dur="500"/>
                                        <p:tgtEl>
                                          <p:spTgt spid="302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animBg="1"/>
      <p:bldP spid="302084" grpId="0" animBg="1"/>
      <p:bldP spid="302086" grpId="0" animBg="1"/>
      <p:bldP spid="302087" grpId="0" animBg="1"/>
      <p:bldP spid="302096" grpId="0" animBg="1"/>
      <p:bldP spid="302098" grpId="0" autoUpdateAnimBg="0"/>
      <p:bldP spid="302100" grpId="0" animBg="1"/>
      <p:bldP spid="302102" grpId="0" autoUpdateAnimBg="0"/>
      <p:bldP spid="302103" grpId="0"/>
      <p:bldP spid="302104" grpId="0" autoUpdateAnimBg="0"/>
      <p:bldP spid="302105" grpId="0"/>
      <p:bldP spid="302107" grpId="0" autoUpdateAnimBg="0"/>
      <p:bldP spid="302108" grpId="0" autoUpdateAnimBg="0"/>
      <p:bldP spid="302110" grpId="0" animBg="1"/>
      <p:bldP spid="302111" grpId="0" animBg="1"/>
      <p:bldP spid="3021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55027" name="Picture 51" descr="divider inflation line_of_fire"/>
          <p:cNvPicPr>
            <a:picLocks noChangeAspect="1" noChangeArrowheads="1" noCrop="1"/>
          </p:cNvPicPr>
          <p:nvPr/>
        </p:nvPicPr>
        <p:blipFill>
          <a:blip r:embed="rId7"/>
          <a:srcRect/>
          <a:stretch>
            <a:fillRect/>
          </a:stretch>
        </p:blipFill>
        <p:spPr bwMode="auto">
          <a:xfrm>
            <a:off x="5711825" y="5605463"/>
            <a:ext cx="744538" cy="350837"/>
          </a:xfrm>
          <a:prstGeom prst="rect">
            <a:avLst/>
          </a:prstGeom>
          <a:noFill/>
          <a:ln w="9525">
            <a:noFill/>
            <a:miter lim="800000"/>
            <a:headEnd/>
            <a:tailEnd/>
          </a:ln>
        </p:spPr>
      </p:pic>
      <p:sp>
        <p:nvSpPr>
          <p:cNvPr id="255024" name="Line 48"/>
          <p:cNvSpPr>
            <a:spLocks noChangeShapeType="1"/>
          </p:cNvSpPr>
          <p:nvPr/>
        </p:nvSpPr>
        <p:spPr bwMode="auto">
          <a:xfrm>
            <a:off x="6421438" y="3262313"/>
            <a:ext cx="0" cy="2681287"/>
          </a:xfrm>
          <a:prstGeom prst="line">
            <a:avLst/>
          </a:prstGeom>
          <a:noFill/>
          <a:ln w="38100">
            <a:solidFill>
              <a:srgbClr val="009900"/>
            </a:solidFill>
            <a:prstDash val="dash"/>
            <a:round/>
            <a:headEnd/>
            <a:tailEnd type="stealth" w="med" len="med"/>
          </a:ln>
        </p:spPr>
        <p:txBody>
          <a:bodyPr/>
          <a:lstStyle/>
          <a:p>
            <a:endParaRPr lang="en-US"/>
          </a:p>
        </p:txBody>
      </p:sp>
      <p:sp>
        <p:nvSpPr>
          <p:cNvPr id="254978" name="Line 2"/>
          <p:cNvSpPr>
            <a:spLocks noChangeShapeType="1"/>
          </p:cNvSpPr>
          <p:nvPr/>
        </p:nvSpPr>
        <p:spPr bwMode="auto">
          <a:xfrm flipH="1">
            <a:off x="3317875" y="3140075"/>
            <a:ext cx="2393950" cy="20638"/>
          </a:xfrm>
          <a:prstGeom prst="line">
            <a:avLst/>
          </a:prstGeom>
          <a:noFill/>
          <a:ln w="38100">
            <a:solidFill>
              <a:srgbClr val="009900"/>
            </a:solidFill>
            <a:prstDash val="dash"/>
            <a:round/>
            <a:headEnd/>
            <a:tailEnd type="stealth" w="med" len="med"/>
          </a:ln>
        </p:spPr>
        <p:txBody>
          <a:bodyPr wrap="none" anchor="ctr"/>
          <a:lstStyle/>
          <a:p>
            <a:endParaRPr lang="en-US"/>
          </a:p>
        </p:txBody>
      </p:sp>
      <p:sp>
        <p:nvSpPr>
          <p:cNvPr id="254979" name="Rectangle 3"/>
          <p:cNvSpPr>
            <a:spLocks noChangeArrowheads="1"/>
          </p:cNvSpPr>
          <p:nvPr/>
        </p:nvSpPr>
        <p:spPr bwMode="auto">
          <a:xfrm>
            <a:off x="0" y="52388"/>
            <a:ext cx="9144000" cy="515937"/>
          </a:xfrm>
          <a:prstGeom prst="rect">
            <a:avLst/>
          </a:prstGeom>
          <a:noFill/>
          <a:ln w="12700">
            <a:noFill/>
            <a:miter lim="800000"/>
            <a:headEnd/>
            <a:tailEnd/>
          </a:ln>
          <a:effectLst/>
        </p:spPr>
        <p:txBody>
          <a:bodyPr lIns="90488" tIns="44450" rIns="90488" bIns="44450">
            <a:spAutoFit/>
          </a:bodyPr>
          <a:lstStyle/>
          <a:p>
            <a:pPr algn="r" eaLnBrk="0" fontAlgn="auto" hangingPunct="0">
              <a:spcBef>
                <a:spcPts val="0"/>
              </a:spcBef>
              <a:spcAft>
                <a:spcPts val="0"/>
              </a:spcAft>
              <a:defRPr/>
            </a:pPr>
            <a:r>
              <a:rPr lang="en-US" b="1" dirty="0">
                <a:solidFill>
                  <a:schemeClr val="bg1"/>
                </a:solidFill>
                <a:effectLst>
                  <a:outerShdw blurRad="38100" dist="38100" dir="2700000" algn="tl">
                    <a:srgbClr val="000000"/>
                  </a:outerShdw>
                </a:effectLst>
                <a:cs typeface="+mn-cs"/>
              </a:rPr>
              <a:t>                                                                     </a:t>
            </a:r>
            <a:r>
              <a:rPr lang="en-US" sz="2000" b="1" dirty="0">
                <a:effectLst>
                  <a:outerShdw blurRad="38100" dist="38100" dir="2700000" algn="tl">
                    <a:srgbClr val="FFFFFF"/>
                  </a:outerShdw>
                </a:effectLst>
                <a:cs typeface="+mn-cs"/>
              </a:rPr>
              <a:t>increase/decrease in </a:t>
            </a:r>
            <a:r>
              <a:rPr lang="en-US" sz="2800" b="1" dirty="0">
                <a:effectLst>
                  <a:outerShdw blurRad="38100" dist="38100" dir="2700000" algn="tl">
                    <a:srgbClr val="FFFFFF"/>
                  </a:outerShdw>
                </a:effectLst>
                <a:latin typeface="Arial" pitchFamily="34" charset="0"/>
                <a:cs typeface="Arial" pitchFamily="34" charset="0"/>
              </a:rPr>
              <a:t>AD</a:t>
            </a:r>
          </a:p>
        </p:txBody>
      </p:sp>
      <p:sp>
        <p:nvSpPr>
          <p:cNvPr id="41990" name="Line 4"/>
          <p:cNvSpPr>
            <a:spLocks noChangeShapeType="1"/>
          </p:cNvSpPr>
          <p:nvPr/>
        </p:nvSpPr>
        <p:spPr bwMode="auto">
          <a:xfrm>
            <a:off x="5692775" y="1755775"/>
            <a:ext cx="0" cy="4187825"/>
          </a:xfrm>
          <a:prstGeom prst="line">
            <a:avLst/>
          </a:prstGeom>
          <a:noFill/>
          <a:ln w="76200">
            <a:solidFill>
              <a:schemeClr val="tx1"/>
            </a:solidFill>
            <a:round/>
            <a:headEnd/>
            <a:tailEnd/>
          </a:ln>
        </p:spPr>
        <p:txBody>
          <a:bodyPr wrap="none" anchor="ctr"/>
          <a:lstStyle/>
          <a:p>
            <a:endParaRPr lang="en-US"/>
          </a:p>
        </p:txBody>
      </p:sp>
      <p:sp>
        <p:nvSpPr>
          <p:cNvPr id="41991" name="Line 5"/>
          <p:cNvSpPr>
            <a:spLocks noChangeShapeType="1"/>
          </p:cNvSpPr>
          <p:nvPr/>
        </p:nvSpPr>
        <p:spPr bwMode="auto">
          <a:xfrm flipH="1">
            <a:off x="3317875" y="4035425"/>
            <a:ext cx="2386013" cy="0"/>
          </a:xfrm>
          <a:prstGeom prst="line">
            <a:avLst/>
          </a:prstGeom>
          <a:noFill/>
          <a:ln w="38100">
            <a:solidFill>
              <a:schemeClr val="tx1"/>
            </a:solidFill>
            <a:prstDash val="dash"/>
            <a:round/>
            <a:headEnd/>
            <a:tailEnd type="stealth" w="med" len="med"/>
          </a:ln>
        </p:spPr>
        <p:txBody>
          <a:bodyPr wrap="none" anchor="ctr"/>
          <a:lstStyle/>
          <a:p>
            <a:endParaRPr lang="en-US"/>
          </a:p>
        </p:txBody>
      </p:sp>
      <p:sp>
        <p:nvSpPr>
          <p:cNvPr id="41992" name="Rectangle 6"/>
          <p:cNvSpPr>
            <a:spLocks noChangeArrowheads="1"/>
          </p:cNvSpPr>
          <p:nvPr/>
        </p:nvSpPr>
        <p:spPr bwMode="auto">
          <a:xfrm>
            <a:off x="3067050" y="5878513"/>
            <a:ext cx="379413" cy="515937"/>
          </a:xfrm>
          <a:prstGeom prst="rect">
            <a:avLst/>
          </a:prstGeom>
          <a:noFill/>
          <a:ln w="12700">
            <a:noFill/>
            <a:miter lim="800000"/>
            <a:headEnd/>
            <a:tailEnd/>
          </a:ln>
        </p:spPr>
        <p:txBody>
          <a:bodyPr lIns="90488" tIns="44450" rIns="90488" bIns="44450">
            <a:spAutoFit/>
          </a:bodyPr>
          <a:lstStyle/>
          <a:p>
            <a:pPr eaLnBrk="0" hangingPunct="0"/>
            <a:r>
              <a:rPr lang="en-US" sz="2800" b="1"/>
              <a:t>0</a:t>
            </a:r>
          </a:p>
        </p:txBody>
      </p:sp>
      <p:sp>
        <p:nvSpPr>
          <p:cNvPr id="254983" name="Rectangle 7"/>
          <p:cNvSpPr>
            <a:spLocks noChangeArrowheads="1"/>
          </p:cNvSpPr>
          <p:nvPr/>
        </p:nvSpPr>
        <p:spPr bwMode="auto">
          <a:xfrm>
            <a:off x="2114550" y="3762375"/>
            <a:ext cx="1308100" cy="458788"/>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400" b="1" dirty="0">
                <a:effectLst>
                  <a:outerShdw blurRad="38100" dist="38100" dir="2700000" algn="tl">
                    <a:srgbClr val="FFFFFF"/>
                  </a:outerShdw>
                </a:effectLst>
                <a:latin typeface="Arial" pitchFamily="34" charset="0"/>
                <a:cs typeface="Arial" pitchFamily="34" charset="0"/>
              </a:rPr>
              <a:t>PL</a:t>
            </a:r>
            <a:r>
              <a:rPr lang="en-US" sz="2000" b="1" dirty="0">
                <a:effectLst>
                  <a:outerShdw blurRad="38100" dist="38100" dir="2700000" algn="tl">
                    <a:srgbClr val="FFFFFF"/>
                  </a:outerShdw>
                </a:effectLst>
                <a:latin typeface="Arial" pitchFamily="34" charset="0"/>
                <a:cs typeface="Arial" pitchFamily="34" charset="0"/>
              </a:rPr>
              <a:t>1</a:t>
            </a:r>
            <a:r>
              <a:rPr lang="en-US" b="1" dirty="0">
                <a:effectLst>
                  <a:outerShdw blurRad="38100" dist="38100" dir="2700000" algn="tl">
                    <a:srgbClr val="FFFFFF"/>
                  </a:outerShdw>
                </a:effectLst>
                <a:latin typeface="Arial" pitchFamily="34" charset="0"/>
                <a:cs typeface="Arial" pitchFamily="34" charset="0"/>
              </a:rPr>
              <a:t>[2</a:t>
            </a:r>
            <a:r>
              <a:rPr lang="en-US" sz="1600" b="1" dirty="0">
                <a:effectLst>
                  <a:outerShdw blurRad="38100" dist="38100" dir="2700000" algn="tl">
                    <a:srgbClr val="FFFFFF"/>
                  </a:outerShdw>
                </a:effectLst>
                <a:latin typeface="Arial" pitchFamily="34" charset="0"/>
                <a:cs typeface="Arial" pitchFamily="34" charset="0"/>
              </a:rPr>
              <a:t>%</a:t>
            </a:r>
            <a:r>
              <a:rPr lang="en-US" b="1" dirty="0">
                <a:effectLst>
                  <a:outerShdw blurRad="38100" dist="38100" dir="2700000" algn="tl">
                    <a:srgbClr val="FFFFFF"/>
                  </a:outerShdw>
                </a:effectLst>
                <a:latin typeface="Arial" pitchFamily="34" charset="0"/>
                <a:cs typeface="Arial" pitchFamily="34" charset="0"/>
              </a:rPr>
              <a:t>]</a:t>
            </a:r>
            <a:endParaRPr lang="en-US" b="1" baseline="-25000" dirty="0">
              <a:effectLst>
                <a:outerShdw blurRad="38100" dist="38100" dir="2700000" algn="tl">
                  <a:srgbClr val="FFFFFF"/>
                </a:outerShdw>
              </a:effectLst>
              <a:latin typeface="Arial" pitchFamily="34" charset="0"/>
              <a:cs typeface="Arial" pitchFamily="34" charset="0"/>
            </a:endParaRPr>
          </a:p>
        </p:txBody>
      </p:sp>
      <p:sp>
        <p:nvSpPr>
          <p:cNvPr id="254984" name="Rectangle 8"/>
          <p:cNvSpPr>
            <a:spLocks noChangeArrowheads="1"/>
          </p:cNvSpPr>
          <p:nvPr/>
        </p:nvSpPr>
        <p:spPr bwMode="auto">
          <a:xfrm>
            <a:off x="6578600" y="1706563"/>
            <a:ext cx="777875"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dirty="0">
                <a:effectLst>
                  <a:outerShdw blurRad="38100" dist="38100" dir="2700000" algn="tl">
                    <a:srgbClr val="FFFFFF"/>
                  </a:outerShdw>
                </a:effectLst>
                <a:latin typeface="Verdana" pitchFamily="34" charset="0"/>
                <a:cs typeface="+mn-cs"/>
              </a:rPr>
              <a:t>AS</a:t>
            </a:r>
            <a:r>
              <a:rPr lang="en-US" b="1" baseline="-25000" dirty="0">
                <a:effectLst>
                  <a:outerShdw blurRad="38100" dist="38100" dir="2700000" algn="tl">
                    <a:srgbClr val="FFFFFF"/>
                  </a:outerShdw>
                </a:effectLst>
                <a:latin typeface="Verdana" pitchFamily="34" charset="0"/>
                <a:cs typeface="+mn-cs"/>
              </a:rPr>
              <a:t>1</a:t>
            </a:r>
          </a:p>
        </p:txBody>
      </p:sp>
      <p:sp>
        <p:nvSpPr>
          <p:cNvPr id="254985" name="Rectangle 9"/>
          <p:cNvSpPr>
            <a:spLocks noChangeArrowheads="1"/>
          </p:cNvSpPr>
          <p:nvPr/>
        </p:nvSpPr>
        <p:spPr bwMode="auto">
          <a:xfrm>
            <a:off x="5232400" y="771525"/>
            <a:ext cx="1065213"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effectLst>
                  <a:outerShdw blurRad="38100" dist="38100" dir="2700000" algn="tl">
                    <a:srgbClr val="FFFFFF"/>
                  </a:outerShdw>
                </a:effectLst>
                <a:latin typeface="Verdana" pitchFamily="34" charset="0"/>
                <a:cs typeface="+mn-cs"/>
              </a:rPr>
              <a:t>LRAS</a:t>
            </a:r>
          </a:p>
        </p:txBody>
      </p:sp>
      <p:sp>
        <p:nvSpPr>
          <p:cNvPr id="41996" name="Freeform 10"/>
          <p:cNvSpPr>
            <a:spLocks/>
          </p:cNvSpPr>
          <p:nvPr/>
        </p:nvSpPr>
        <p:spPr bwMode="auto">
          <a:xfrm>
            <a:off x="4716463" y="2089150"/>
            <a:ext cx="3130550" cy="3249613"/>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cap="rnd">
            <a:solidFill>
              <a:schemeClr val="tx1"/>
            </a:solidFill>
            <a:round/>
            <a:headEnd/>
            <a:tailEnd/>
          </a:ln>
        </p:spPr>
        <p:txBody>
          <a:bodyPr/>
          <a:lstStyle/>
          <a:p>
            <a:endParaRPr lang="en-US"/>
          </a:p>
        </p:txBody>
      </p:sp>
      <p:sp>
        <p:nvSpPr>
          <p:cNvPr id="254987" name="Rectangle 11"/>
          <p:cNvSpPr>
            <a:spLocks noChangeArrowheads="1"/>
          </p:cNvSpPr>
          <p:nvPr/>
        </p:nvSpPr>
        <p:spPr bwMode="auto">
          <a:xfrm>
            <a:off x="4384675" y="1730375"/>
            <a:ext cx="814388"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dirty="0">
                <a:effectLst>
                  <a:outerShdw blurRad="38100" dist="38100" dir="2700000" algn="tl">
                    <a:srgbClr val="FFFFFF"/>
                  </a:outerShdw>
                </a:effectLst>
                <a:latin typeface="Verdana" pitchFamily="34" charset="0"/>
                <a:cs typeface="+mn-cs"/>
              </a:rPr>
              <a:t>AD</a:t>
            </a:r>
            <a:r>
              <a:rPr lang="en-US" b="1" baseline="-25000" dirty="0">
                <a:effectLst>
                  <a:outerShdw blurRad="38100" dist="38100" dir="2700000" algn="tl">
                    <a:srgbClr val="FFFFFF"/>
                  </a:outerShdw>
                </a:effectLst>
                <a:latin typeface="Verdana" pitchFamily="34" charset="0"/>
                <a:cs typeface="+mn-cs"/>
              </a:rPr>
              <a:t>1</a:t>
            </a:r>
          </a:p>
        </p:txBody>
      </p:sp>
      <p:sp>
        <p:nvSpPr>
          <p:cNvPr id="254988" name="Rectangle 12"/>
          <p:cNvSpPr>
            <a:spLocks noChangeArrowheads="1"/>
          </p:cNvSpPr>
          <p:nvPr/>
        </p:nvSpPr>
        <p:spPr bwMode="auto">
          <a:xfrm>
            <a:off x="5734050" y="3843338"/>
            <a:ext cx="384175"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dirty="0">
                <a:effectLst>
                  <a:outerShdw blurRad="38100" dist="38100" dir="2700000" algn="tl">
                    <a:srgbClr val="FFFFFF"/>
                  </a:outerShdw>
                </a:effectLst>
                <a:latin typeface="Verdana" pitchFamily="34" charset="0"/>
                <a:cs typeface="+mn-cs"/>
              </a:rPr>
              <a:t>a</a:t>
            </a:r>
          </a:p>
        </p:txBody>
      </p:sp>
      <p:sp>
        <p:nvSpPr>
          <p:cNvPr id="254989" name="Rectangle 13"/>
          <p:cNvSpPr>
            <a:spLocks noChangeArrowheads="1"/>
          </p:cNvSpPr>
          <p:nvPr/>
        </p:nvSpPr>
        <p:spPr bwMode="auto">
          <a:xfrm>
            <a:off x="5465763" y="5929313"/>
            <a:ext cx="623887" cy="515937"/>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800" b="1">
                <a:effectLst>
                  <a:outerShdw blurRad="38100" dist="38100" dir="2700000" algn="tl">
                    <a:srgbClr val="FFFFFF"/>
                  </a:outerShdw>
                </a:effectLst>
                <a:latin typeface="Verdana" pitchFamily="34" charset="0"/>
                <a:cs typeface="+mn-cs"/>
              </a:rPr>
              <a:t>Y</a:t>
            </a:r>
            <a:r>
              <a:rPr lang="en-US" sz="2000" b="1">
                <a:effectLst>
                  <a:outerShdw blurRad="38100" dist="38100" dir="2700000" algn="tl">
                    <a:srgbClr val="FFFFFF"/>
                  </a:outerShdw>
                </a:effectLst>
                <a:latin typeface="Verdana" pitchFamily="34" charset="0"/>
                <a:cs typeface="+mn-cs"/>
              </a:rPr>
              <a:t>1</a:t>
            </a:r>
            <a:endParaRPr lang="en-US" sz="2000" b="1" baseline="-25000">
              <a:effectLst>
                <a:outerShdw blurRad="38100" dist="38100" dir="2700000" algn="tl">
                  <a:srgbClr val="FFFFFF"/>
                </a:outerShdw>
              </a:effectLst>
              <a:latin typeface="Verdana" pitchFamily="34" charset="0"/>
              <a:cs typeface="+mn-cs"/>
            </a:endParaRPr>
          </a:p>
        </p:txBody>
      </p:sp>
      <p:sp>
        <p:nvSpPr>
          <p:cNvPr id="254990" name="Rectangle 14"/>
          <p:cNvSpPr>
            <a:spLocks noChangeArrowheads="1"/>
          </p:cNvSpPr>
          <p:nvPr/>
        </p:nvSpPr>
        <p:spPr bwMode="auto">
          <a:xfrm>
            <a:off x="2514600" y="2438400"/>
            <a:ext cx="685800" cy="515938"/>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800" b="1" dirty="0">
                <a:effectLst>
                  <a:outerShdw blurRad="38100" dist="38100" dir="2700000" algn="tl">
                    <a:srgbClr val="FFFFFF"/>
                  </a:outerShdw>
                </a:effectLst>
                <a:cs typeface="+mn-cs"/>
              </a:rPr>
              <a:t>PL</a:t>
            </a:r>
          </a:p>
        </p:txBody>
      </p:sp>
      <p:sp>
        <p:nvSpPr>
          <p:cNvPr id="254991" name="Rectangle 15"/>
          <p:cNvSpPr>
            <a:spLocks noChangeArrowheads="1"/>
          </p:cNvSpPr>
          <p:nvPr/>
        </p:nvSpPr>
        <p:spPr bwMode="auto">
          <a:xfrm>
            <a:off x="7113588" y="5943600"/>
            <a:ext cx="1725612" cy="520700"/>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800" b="1" dirty="0">
                <a:effectLst>
                  <a:outerShdw blurRad="38100" dist="38100" dir="2700000" algn="tl">
                    <a:srgbClr val="FFFFFF"/>
                  </a:outerShdw>
                </a:effectLst>
                <a:cs typeface="+mn-cs"/>
              </a:rPr>
              <a:t>RGDP</a:t>
            </a:r>
          </a:p>
        </p:txBody>
      </p:sp>
      <p:sp>
        <p:nvSpPr>
          <p:cNvPr id="42002" name="Freeform 16"/>
          <p:cNvSpPr>
            <a:spLocks/>
          </p:cNvSpPr>
          <p:nvPr/>
        </p:nvSpPr>
        <p:spPr bwMode="auto">
          <a:xfrm flipH="1">
            <a:off x="3633788" y="2058988"/>
            <a:ext cx="3240087" cy="3116262"/>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cap="rnd">
            <a:solidFill>
              <a:schemeClr val="tx1"/>
            </a:solidFill>
            <a:round/>
            <a:headEnd/>
            <a:tailEnd/>
          </a:ln>
        </p:spPr>
        <p:txBody>
          <a:bodyPr/>
          <a:lstStyle/>
          <a:p>
            <a:endParaRPr lang="en-US"/>
          </a:p>
        </p:txBody>
      </p:sp>
      <p:grpSp>
        <p:nvGrpSpPr>
          <p:cNvPr id="42003" name="Group 17"/>
          <p:cNvGrpSpPr>
            <a:grpSpLocks/>
          </p:cNvGrpSpPr>
          <p:nvPr/>
        </p:nvGrpSpPr>
        <p:grpSpPr bwMode="auto">
          <a:xfrm>
            <a:off x="3275013" y="2411413"/>
            <a:ext cx="5022850" cy="3570287"/>
            <a:chOff x="2076" y="900"/>
            <a:chExt cx="3151" cy="2868"/>
          </a:xfrm>
        </p:grpSpPr>
        <p:sp>
          <p:nvSpPr>
            <p:cNvPr id="42030" name="Line 18"/>
            <p:cNvSpPr>
              <a:spLocks noChangeShapeType="1"/>
            </p:cNvSpPr>
            <p:nvPr/>
          </p:nvSpPr>
          <p:spPr bwMode="auto">
            <a:xfrm>
              <a:off x="2080" y="3742"/>
              <a:ext cx="3147" cy="0"/>
            </a:xfrm>
            <a:prstGeom prst="line">
              <a:avLst/>
            </a:prstGeom>
            <a:noFill/>
            <a:ln w="76200">
              <a:solidFill>
                <a:schemeClr val="tx1"/>
              </a:solidFill>
              <a:round/>
              <a:headEnd/>
              <a:tailEnd/>
            </a:ln>
          </p:spPr>
          <p:txBody>
            <a:bodyPr wrap="none" anchor="ctr"/>
            <a:lstStyle/>
            <a:p>
              <a:endParaRPr lang="en-US"/>
            </a:p>
          </p:txBody>
        </p:sp>
        <p:sp>
          <p:nvSpPr>
            <p:cNvPr id="42031" name="Line 19"/>
            <p:cNvSpPr>
              <a:spLocks noChangeShapeType="1"/>
            </p:cNvSpPr>
            <p:nvPr/>
          </p:nvSpPr>
          <p:spPr bwMode="auto">
            <a:xfrm>
              <a:off x="2076" y="900"/>
              <a:ext cx="0" cy="2868"/>
            </a:xfrm>
            <a:prstGeom prst="line">
              <a:avLst/>
            </a:prstGeom>
            <a:noFill/>
            <a:ln w="76200">
              <a:solidFill>
                <a:schemeClr val="tx1"/>
              </a:solidFill>
              <a:round/>
              <a:headEnd/>
              <a:tailEnd/>
            </a:ln>
          </p:spPr>
          <p:txBody>
            <a:bodyPr wrap="none" anchor="ctr"/>
            <a:lstStyle/>
            <a:p>
              <a:endParaRPr lang="en-US"/>
            </a:p>
          </p:txBody>
        </p:sp>
      </p:grpSp>
      <p:sp>
        <p:nvSpPr>
          <p:cNvPr id="254997" name="Freeform 21"/>
          <p:cNvSpPr>
            <a:spLocks/>
          </p:cNvSpPr>
          <p:nvPr/>
        </p:nvSpPr>
        <p:spPr bwMode="auto">
          <a:xfrm>
            <a:off x="5946775" y="2128838"/>
            <a:ext cx="3048000" cy="2701925"/>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a:solidFill>
              <a:srgbClr val="009900"/>
            </a:solidFill>
            <a:round/>
            <a:headEnd/>
            <a:tailEnd/>
          </a:ln>
        </p:spPr>
        <p:txBody>
          <a:bodyPr/>
          <a:lstStyle/>
          <a:p>
            <a:endParaRPr lang="en-US"/>
          </a:p>
        </p:txBody>
      </p:sp>
      <p:sp>
        <p:nvSpPr>
          <p:cNvPr id="254999" name="Rectangle 23"/>
          <p:cNvSpPr>
            <a:spLocks noChangeArrowheads="1"/>
          </p:cNvSpPr>
          <p:nvPr/>
        </p:nvSpPr>
        <p:spPr bwMode="auto">
          <a:xfrm>
            <a:off x="6434138" y="2911475"/>
            <a:ext cx="393700"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solidFill>
                  <a:srgbClr val="009900"/>
                </a:solidFill>
                <a:effectLst>
                  <a:outerShdw blurRad="38100" dist="38100" dir="2700000" algn="tl">
                    <a:srgbClr val="000000"/>
                  </a:outerShdw>
                </a:effectLst>
                <a:latin typeface="Verdana" pitchFamily="34" charset="0"/>
                <a:cs typeface="+mn-cs"/>
              </a:rPr>
              <a:t>b</a:t>
            </a:r>
          </a:p>
        </p:txBody>
      </p:sp>
      <p:sp>
        <p:nvSpPr>
          <p:cNvPr id="255000" name="Line 24"/>
          <p:cNvSpPr>
            <a:spLocks noChangeShapeType="1"/>
          </p:cNvSpPr>
          <p:nvPr/>
        </p:nvSpPr>
        <p:spPr bwMode="auto">
          <a:xfrm flipH="1">
            <a:off x="3297238" y="3138488"/>
            <a:ext cx="2362200" cy="26987"/>
          </a:xfrm>
          <a:prstGeom prst="line">
            <a:avLst/>
          </a:prstGeom>
          <a:noFill/>
          <a:ln w="38100">
            <a:solidFill>
              <a:srgbClr val="009900"/>
            </a:solidFill>
            <a:prstDash val="dash"/>
            <a:round/>
            <a:headEnd/>
            <a:tailEnd type="stealth" w="med" len="med"/>
          </a:ln>
        </p:spPr>
        <p:txBody>
          <a:bodyPr wrap="none" anchor="ctr"/>
          <a:lstStyle/>
          <a:p>
            <a:endParaRPr lang="en-US"/>
          </a:p>
        </p:txBody>
      </p:sp>
      <p:sp>
        <p:nvSpPr>
          <p:cNvPr id="255001" name="Freeform 25"/>
          <p:cNvSpPr>
            <a:spLocks/>
          </p:cNvSpPr>
          <p:nvPr/>
        </p:nvSpPr>
        <p:spPr bwMode="auto">
          <a:xfrm flipH="1">
            <a:off x="3489325" y="1370013"/>
            <a:ext cx="3065463" cy="3216275"/>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a:solidFill>
              <a:srgbClr val="FF0000"/>
            </a:solidFill>
            <a:round/>
            <a:headEnd/>
            <a:tailEnd/>
          </a:ln>
        </p:spPr>
        <p:txBody>
          <a:bodyPr/>
          <a:lstStyle/>
          <a:p>
            <a:endParaRPr lang="en-US"/>
          </a:p>
        </p:txBody>
      </p:sp>
      <p:sp>
        <p:nvSpPr>
          <p:cNvPr id="255003" name="Rectangle 27"/>
          <p:cNvSpPr>
            <a:spLocks noChangeArrowheads="1"/>
          </p:cNvSpPr>
          <p:nvPr/>
        </p:nvSpPr>
        <p:spPr bwMode="auto">
          <a:xfrm>
            <a:off x="2098675" y="2887663"/>
            <a:ext cx="1430338" cy="458787"/>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400" b="1" dirty="0">
                <a:effectLst>
                  <a:outerShdw blurRad="38100" dist="38100" dir="2700000" algn="tl">
                    <a:srgbClr val="FFFFFF"/>
                  </a:outerShdw>
                </a:effectLst>
                <a:latin typeface="Arial" pitchFamily="34" charset="0"/>
                <a:cs typeface="Arial" pitchFamily="34" charset="0"/>
              </a:rPr>
              <a:t>PL</a:t>
            </a:r>
            <a:r>
              <a:rPr lang="en-US" sz="2000" b="1" dirty="0">
                <a:effectLst>
                  <a:outerShdw blurRad="38100" dist="38100" dir="2700000" algn="tl">
                    <a:srgbClr val="FFFFFF"/>
                  </a:outerShdw>
                </a:effectLst>
                <a:latin typeface="Arial" pitchFamily="34" charset="0"/>
                <a:cs typeface="Arial" pitchFamily="34" charset="0"/>
              </a:rPr>
              <a:t>2</a:t>
            </a:r>
            <a:r>
              <a:rPr lang="en-US" b="1" dirty="0">
                <a:effectLst>
                  <a:outerShdw blurRad="38100" dist="38100" dir="2700000" algn="tl">
                    <a:srgbClr val="FFFFFF"/>
                  </a:outerShdw>
                </a:effectLst>
                <a:latin typeface="Arial" pitchFamily="34" charset="0"/>
                <a:cs typeface="Arial" pitchFamily="34" charset="0"/>
              </a:rPr>
              <a:t>[6</a:t>
            </a:r>
            <a:r>
              <a:rPr lang="en-US" sz="1600" b="1" dirty="0">
                <a:effectLst>
                  <a:outerShdw blurRad="38100" dist="38100" dir="2700000" algn="tl">
                    <a:srgbClr val="FFFFFF"/>
                  </a:outerShdw>
                </a:effectLst>
                <a:latin typeface="Arial" pitchFamily="34" charset="0"/>
                <a:cs typeface="Arial" pitchFamily="34" charset="0"/>
              </a:rPr>
              <a:t>%</a:t>
            </a:r>
            <a:r>
              <a:rPr lang="en-US" b="1" dirty="0">
                <a:effectLst>
                  <a:outerShdw blurRad="38100" dist="38100" dir="2700000" algn="tl">
                    <a:srgbClr val="FFFFFF"/>
                  </a:outerShdw>
                </a:effectLst>
                <a:latin typeface="Arial" pitchFamily="34" charset="0"/>
                <a:cs typeface="Arial" pitchFamily="34" charset="0"/>
              </a:rPr>
              <a:t>]</a:t>
            </a:r>
            <a:endParaRPr lang="en-US" b="1" baseline="-25000" dirty="0">
              <a:effectLst>
                <a:outerShdw blurRad="38100" dist="38100" dir="2700000" algn="tl">
                  <a:srgbClr val="FFFFFF"/>
                </a:outerShdw>
              </a:effectLst>
              <a:latin typeface="Arial" pitchFamily="34" charset="0"/>
              <a:cs typeface="Arial" pitchFamily="34" charset="0"/>
            </a:endParaRPr>
          </a:p>
        </p:txBody>
      </p:sp>
      <p:sp>
        <p:nvSpPr>
          <p:cNvPr id="255005" name="Rectangle 29"/>
          <p:cNvSpPr>
            <a:spLocks noChangeArrowheads="1"/>
          </p:cNvSpPr>
          <p:nvPr/>
        </p:nvSpPr>
        <p:spPr bwMode="auto">
          <a:xfrm>
            <a:off x="5629275" y="1741488"/>
            <a:ext cx="814388"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solidFill>
                  <a:srgbClr val="009900"/>
                </a:solidFill>
                <a:effectLst>
                  <a:outerShdw blurRad="38100" dist="38100" dir="2700000" algn="tl">
                    <a:srgbClr val="000000"/>
                  </a:outerShdw>
                </a:effectLst>
                <a:latin typeface="Verdana" pitchFamily="34" charset="0"/>
                <a:cs typeface="+mn-cs"/>
              </a:rPr>
              <a:t>AD</a:t>
            </a:r>
            <a:r>
              <a:rPr lang="en-US" b="1" baseline="-25000">
                <a:solidFill>
                  <a:srgbClr val="009900"/>
                </a:solidFill>
                <a:effectLst>
                  <a:outerShdw blurRad="38100" dist="38100" dir="2700000" algn="tl">
                    <a:srgbClr val="000000"/>
                  </a:outerShdw>
                </a:effectLst>
                <a:latin typeface="Verdana" pitchFamily="34" charset="0"/>
                <a:cs typeface="+mn-cs"/>
              </a:rPr>
              <a:t>2</a:t>
            </a:r>
          </a:p>
        </p:txBody>
      </p:sp>
      <p:sp>
        <p:nvSpPr>
          <p:cNvPr id="255006" name="Rectangle 30"/>
          <p:cNvSpPr>
            <a:spLocks noChangeArrowheads="1"/>
          </p:cNvSpPr>
          <p:nvPr/>
        </p:nvSpPr>
        <p:spPr bwMode="auto">
          <a:xfrm>
            <a:off x="6321425" y="985838"/>
            <a:ext cx="777875"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solidFill>
                  <a:srgbClr val="FF0000"/>
                </a:solidFill>
                <a:effectLst>
                  <a:outerShdw blurRad="38100" dist="38100" dir="2700000" algn="tl">
                    <a:srgbClr val="000000"/>
                  </a:outerShdw>
                </a:effectLst>
                <a:latin typeface="Verdana" pitchFamily="34" charset="0"/>
                <a:cs typeface="+mn-cs"/>
              </a:rPr>
              <a:t>AS</a:t>
            </a:r>
            <a:r>
              <a:rPr lang="en-US" b="1" baseline="-25000">
                <a:solidFill>
                  <a:srgbClr val="FF0000"/>
                </a:solidFill>
                <a:effectLst>
                  <a:outerShdw blurRad="38100" dist="38100" dir="2700000" algn="tl">
                    <a:srgbClr val="000000"/>
                  </a:outerShdw>
                </a:effectLst>
                <a:latin typeface="Verdana" pitchFamily="34" charset="0"/>
                <a:cs typeface="+mn-cs"/>
              </a:rPr>
              <a:t>2</a:t>
            </a:r>
          </a:p>
        </p:txBody>
      </p:sp>
      <p:sp>
        <p:nvSpPr>
          <p:cNvPr id="255007" name="Rectangle 31"/>
          <p:cNvSpPr>
            <a:spLocks noChangeArrowheads="1"/>
          </p:cNvSpPr>
          <p:nvPr/>
        </p:nvSpPr>
        <p:spPr bwMode="auto">
          <a:xfrm>
            <a:off x="5313363" y="2760663"/>
            <a:ext cx="350837" cy="454025"/>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b="1">
                <a:effectLst>
                  <a:outerShdw blurRad="38100" dist="38100" dir="2700000" algn="tl">
                    <a:srgbClr val="FFFFFF"/>
                  </a:outerShdw>
                </a:effectLst>
                <a:latin typeface="Verdana" pitchFamily="34" charset="0"/>
                <a:cs typeface="+mn-cs"/>
              </a:rPr>
              <a:t>c</a:t>
            </a:r>
          </a:p>
        </p:txBody>
      </p:sp>
      <p:pic>
        <p:nvPicPr>
          <p:cNvPr id="255009" name="Picture 33" descr="2bullet"/>
          <p:cNvPicPr>
            <a:picLocks noChangeAspect="1" noChangeArrowheads="1" noCrop="1"/>
          </p:cNvPicPr>
          <p:nvPr/>
        </p:nvPicPr>
        <p:blipFill>
          <a:blip r:embed="rId8"/>
          <a:srcRect/>
          <a:stretch>
            <a:fillRect/>
          </a:stretch>
        </p:blipFill>
        <p:spPr bwMode="auto">
          <a:xfrm>
            <a:off x="5592763" y="3040063"/>
            <a:ext cx="190500" cy="190500"/>
          </a:xfrm>
          <a:prstGeom prst="rect">
            <a:avLst/>
          </a:prstGeom>
          <a:noFill/>
          <a:ln w="9525">
            <a:noFill/>
            <a:miter lim="800000"/>
            <a:headEnd/>
            <a:tailEnd/>
          </a:ln>
        </p:spPr>
      </p:pic>
      <p:pic>
        <p:nvPicPr>
          <p:cNvPr id="255011" name="Picture 35" descr="arrow green up pretty"/>
          <p:cNvPicPr>
            <a:picLocks noChangeAspect="1" noChangeArrowheads="1" noCrop="1"/>
          </p:cNvPicPr>
          <p:nvPr/>
        </p:nvPicPr>
        <p:blipFill>
          <a:blip r:embed="rId9"/>
          <a:srcRect/>
          <a:stretch>
            <a:fillRect/>
          </a:stretch>
        </p:blipFill>
        <p:spPr bwMode="auto">
          <a:xfrm>
            <a:off x="3325813" y="3182938"/>
            <a:ext cx="439737" cy="869950"/>
          </a:xfrm>
          <a:prstGeom prst="rect">
            <a:avLst/>
          </a:prstGeom>
          <a:noFill/>
          <a:ln w="9525">
            <a:noFill/>
            <a:miter lim="800000"/>
            <a:headEnd/>
            <a:tailEnd/>
          </a:ln>
        </p:spPr>
      </p:pic>
      <p:pic>
        <p:nvPicPr>
          <p:cNvPr id="255013" name="Picture 37" descr="arrow left red"/>
          <p:cNvPicPr>
            <a:picLocks noChangeAspect="1" noChangeArrowheads="1" noCrop="1"/>
          </p:cNvPicPr>
          <p:nvPr/>
        </p:nvPicPr>
        <p:blipFill>
          <a:blip r:embed="rId10"/>
          <a:srcRect/>
          <a:stretch>
            <a:fillRect/>
          </a:stretch>
        </p:blipFill>
        <p:spPr bwMode="auto">
          <a:xfrm>
            <a:off x="5753100" y="2984500"/>
            <a:ext cx="650875" cy="260350"/>
          </a:xfrm>
          <a:prstGeom prst="rect">
            <a:avLst/>
          </a:prstGeom>
          <a:noFill/>
          <a:ln w="9525">
            <a:noFill/>
            <a:miter lim="800000"/>
            <a:headEnd/>
            <a:tailEnd/>
          </a:ln>
        </p:spPr>
      </p:pic>
      <p:sp>
        <p:nvSpPr>
          <p:cNvPr id="255014" name="Rectangle 38"/>
          <p:cNvSpPr>
            <a:spLocks noChangeArrowheads="1"/>
          </p:cNvSpPr>
          <p:nvPr/>
        </p:nvSpPr>
        <p:spPr bwMode="auto">
          <a:xfrm>
            <a:off x="203200" y="838200"/>
            <a:ext cx="3776663" cy="1498600"/>
          </a:xfrm>
          <a:prstGeom prst="rect">
            <a:avLst/>
          </a:prstGeom>
          <a:solidFill>
            <a:schemeClr val="tx1"/>
          </a:solidFill>
          <a:ln w="57150" cmpd="thickThin">
            <a:solidFill>
              <a:srgbClr val="FF0000"/>
            </a:solidFill>
            <a:miter lim="800000"/>
            <a:headEnd/>
            <a:tailEnd/>
          </a:ln>
          <a:effectLst/>
        </p:spPr>
        <p:txBody>
          <a:bodyPr wrap="none" anchor="ctr"/>
          <a:lstStyle/>
          <a:p>
            <a:pPr fontAlgn="auto">
              <a:spcBef>
                <a:spcPts val="0"/>
              </a:spcBef>
              <a:spcAft>
                <a:spcPts val="0"/>
              </a:spcAft>
              <a:defRPr/>
            </a:pPr>
            <a:r>
              <a:rPr lang="en-US" sz="2000" b="1" dirty="0">
                <a:solidFill>
                  <a:schemeClr val="bg1"/>
                </a:solidFill>
                <a:cs typeface="+mn-cs"/>
              </a:rPr>
              <a:t>If there is an</a:t>
            </a:r>
            <a:r>
              <a:rPr lang="en-US" sz="2000" b="1" dirty="0">
                <a:cs typeface="+mn-cs"/>
              </a:rPr>
              <a:t> </a:t>
            </a:r>
            <a:r>
              <a:rPr lang="en-US" sz="2400" b="1" dirty="0">
                <a:solidFill>
                  <a:srgbClr val="FF0000"/>
                </a:solidFill>
                <a:effectLst>
                  <a:outerShdw blurRad="38100" dist="38100" dir="2700000" algn="tl">
                    <a:srgbClr val="FFFFFF"/>
                  </a:outerShdw>
                </a:effectLst>
                <a:cs typeface="+mn-cs"/>
              </a:rPr>
              <a:t>unanticipated</a:t>
            </a:r>
            <a:r>
              <a:rPr lang="en-US" sz="2000" b="1" dirty="0">
                <a:cs typeface="+mn-cs"/>
              </a:rPr>
              <a:t>,</a:t>
            </a:r>
          </a:p>
          <a:p>
            <a:pPr fontAlgn="auto">
              <a:spcBef>
                <a:spcPts val="0"/>
              </a:spcBef>
              <a:spcAft>
                <a:spcPts val="0"/>
              </a:spcAft>
              <a:defRPr/>
            </a:pPr>
            <a:r>
              <a:rPr lang="en-US" sz="2000" b="1" dirty="0">
                <a:solidFill>
                  <a:srgbClr val="99FF99"/>
                </a:solidFill>
                <a:effectLst>
                  <a:outerShdw blurRad="38100" dist="38100" dir="2700000" algn="tl">
                    <a:srgbClr val="FFFFFF"/>
                  </a:outerShdw>
                </a:effectLst>
                <a:cs typeface="+mn-cs"/>
              </a:rPr>
              <a:t>increase in  AD</a:t>
            </a:r>
            <a:r>
              <a:rPr lang="en-US" sz="2000" b="1" dirty="0">
                <a:solidFill>
                  <a:schemeClr val="bg1"/>
                </a:solidFill>
                <a:cs typeface="+mn-cs"/>
              </a:rPr>
              <a:t>,  then  </a:t>
            </a:r>
            <a:r>
              <a:rPr lang="en-US" sz="2000" b="1" dirty="0">
                <a:solidFill>
                  <a:srgbClr val="99FF99"/>
                </a:solidFill>
                <a:effectLst>
                  <a:outerShdw blurRad="38100" dist="38100" dir="2700000" algn="tl">
                    <a:srgbClr val="FFFFFF"/>
                  </a:outerShdw>
                </a:effectLst>
                <a:cs typeface="+mn-cs"/>
              </a:rPr>
              <a:t>PL</a:t>
            </a:r>
            <a:r>
              <a:rPr lang="en-US" sz="2000" b="1" dirty="0">
                <a:solidFill>
                  <a:schemeClr val="bg1"/>
                </a:solidFill>
                <a:cs typeface="+mn-cs"/>
              </a:rPr>
              <a:t>, </a:t>
            </a:r>
            <a:r>
              <a:rPr lang="en-US" sz="2000" b="1" dirty="0">
                <a:solidFill>
                  <a:srgbClr val="99FF99"/>
                </a:solidFill>
                <a:effectLst>
                  <a:outerShdw blurRad="38100" dist="38100" dir="2700000" algn="tl">
                    <a:srgbClr val="FFFFFF"/>
                  </a:outerShdw>
                </a:effectLst>
                <a:cs typeface="+mn-cs"/>
              </a:rPr>
              <a:t>Y</a:t>
            </a:r>
            <a:r>
              <a:rPr lang="en-US" sz="2000" b="1" dirty="0">
                <a:solidFill>
                  <a:schemeClr val="bg1"/>
                </a:solidFill>
                <a:cs typeface="+mn-cs"/>
              </a:rPr>
              <a:t>,  </a:t>
            </a:r>
          </a:p>
          <a:p>
            <a:pPr fontAlgn="auto">
              <a:spcBef>
                <a:spcPts val="0"/>
              </a:spcBef>
              <a:spcAft>
                <a:spcPts val="0"/>
              </a:spcAft>
              <a:defRPr/>
            </a:pPr>
            <a:r>
              <a:rPr lang="en-US" sz="2000" b="1" dirty="0">
                <a:solidFill>
                  <a:schemeClr val="bg1"/>
                </a:solidFill>
                <a:cs typeface="+mn-cs"/>
              </a:rPr>
              <a:t>and </a:t>
            </a:r>
            <a:r>
              <a:rPr lang="en-US" sz="2000" b="1" dirty="0">
                <a:solidFill>
                  <a:srgbClr val="99FF99"/>
                </a:solidFill>
                <a:effectLst>
                  <a:outerShdw blurRad="38100" dist="38100" dir="2700000" algn="tl">
                    <a:srgbClr val="FFFFFF"/>
                  </a:outerShdw>
                </a:effectLst>
                <a:cs typeface="+mn-cs"/>
              </a:rPr>
              <a:t>employment increase</a:t>
            </a:r>
            <a:r>
              <a:rPr lang="en-US" sz="2000" b="1" dirty="0">
                <a:solidFill>
                  <a:schemeClr val="bg1"/>
                </a:solidFill>
                <a:effectLst>
                  <a:outerShdw blurRad="38100" dist="38100" dir="2700000" algn="tl">
                    <a:srgbClr val="808080"/>
                  </a:outerShdw>
                </a:effectLst>
                <a:cs typeface="+mn-cs"/>
              </a:rPr>
              <a:t> </a:t>
            </a:r>
            <a:r>
              <a:rPr lang="en-US" sz="2000" b="1" dirty="0">
                <a:solidFill>
                  <a:srgbClr val="99FF99"/>
                </a:solidFill>
                <a:effectLst>
                  <a:outerShdw blurRad="38100" dist="38100" dir="2700000" algn="tl">
                    <a:srgbClr val="FFFFFF"/>
                  </a:outerShdw>
                </a:effectLst>
                <a:cs typeface="+mn-cs"/>
              </a:rPr>
              <a:t>in  </a:t>
            </a:r>
          </a:p>
          <a:p>
            <a:pPr fontAlgn="auto">
              <a:spcBef>
                <a:spcPts val="0"/>
              </a:spcBef>
              <a:spcAft>
                <a:spcPts val="0"/>
              </a:spcAft>
              <a:defRPr/>
            </a:pPr>
            <a:r>
              <a:rPr lang="en-US" sz="2000" b="1" dirty="0">
                <a:solidFill>
                  <a:srgbClr val="99FF99"/>
                </a:solidFill>
                <a:effectLst>
                  <a:outerShdw blurRad="38100" dist="38100" dir="2700000" algn="tl">
                    <a:srgbClr val="FFFFFF"/>
                  </a:outerShdw>
                </a:effectLst>
                <a:cs typeface="+mn-cs"/>
              </a:rPr>
              <a:t>SR</a:t>
            </a:r>
            <a:r>
              <a:rPr lang="en-US" sz="2000" b="1" dirty="0">
                <a:solidFill>
                  <a:schemeClr val="bg1"/>
                </a:solidFill>
                <a:cs typeface="+mn-cs"/>
              </a:rPr>
              <a:t>,  but </a:t>
            </a:r>
            <a:r>
              <a:rPr lang="en-US" sz="2000" b="1" dirty="0">
                <a:solidFill>
                  <a:srgbClr val="99FF99"/>
                </a:solidFill>
                <a:effectLst>
                  <a:outerShdw blurRad="38100" dist="38100" dir="2700000" algn="tl">
                    <a:srgbClr val="FFFFFF"/>
                  </a:outerShdw>
                </a:effectLst>
                <a:cs typeface="+mn-cs"/>
              </a:rPr>
              <a:t>only  PL in the  LR</a:t>
            </a:r>
            <a:r>
              <a:rPr lang="en-US" sz="2000" b="1" dirty="0">
                <a:solidFill>
                  <a:schemeClr val="bg1"/>
                </a:solidFill>
                <a:cs typeface="+mn-cs"/>
              </a:rPr>
              <a:t>.</a:t>
            </a:r>
          </a:p>
        </p:txBody>
      </p:sp>
      <p:pic>
        <p:nvPicPr>
          <p:cNvPr id="255015" name="Picture 39" descr="arrow red rt"/>
          <p:cNvPicPr>
            <a:picLocks noChangeAspect="1" noChangeArrowheads="1" noCrop="1"/>
          </p:cNvPicPr>
          <p:nvPr/>
        </p:nvPicPr>
        <p:blipFill>
          <a:blip r:embed="rId11"/>
          <a:srcRect/>
          <a:stretch>
            <a:fillRect/>
          </a:stretch>
        </p:blipFill>
        <p:spPr bwMode="auto">
          <a:xfrm>
            <a:off x="5727700" y="2963863"/>
            <a:ext cx="727075" cy="290512"/>
          </a:xfrm>
          <a:prstGeom prst="rect">
            <a:avLst/>
          </a:prstGeom>
          <a:noFill/>
          <a:ln w="9525">
            <a:noFill/>
            <a:miter lim="800000"/>
            <a:headEnd/>
            <a:tailEnd/>
          </a:ln>
        </p:spPr>
      </p:pic>
      <p:sp>
        <p:nvSpPr>
          <p:cNvPr id="255016" name="Rectangle 40"/>
          <p:cNvSpPr>
            <a:spLocks noChangeArrowheads="1"/>
          </p:cNvSpPr>
          <p:nvPr/>
        </p:nvSpPr>
        <p:spPr bwMode="auto">
          <a:xfrm>
            <a:off x="6735763" y="2859088"/>
            <a:ext cx="2286000" cy="4794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400" b="1" dirty="0">
                <a:solidFill>
                  <a:srgbClr val="FF0000"/>
                </a:solidFill>
                <a:effectLst>
                  <a:outerShdw blurRad="38100" dist="38100" dir="2700000" algn="tl">
                    <a:srgbClr val="000000"/>
                  </a:outerShdw>
                </a:effectLst>
                <a:cs typeface="+mn-cs"/>
              </a:rPr>
              <a:t>Unanticipated</a:t>
            </a:r>
          </a:p>
        </p:txBody>
      </p:sp>
      <p:pic>
        <p:nvPicPr>
          <p:cNvPr id="42018" name="Picture 41" descr="1 aaaa bullet"/>
          <p:cNvPicPr>
            <a:picLocks noChangeAspect="1" noChangeArrowheads="1" noCrop="1"/>
          </p:cNvPicPr>
          <p:nvPr/>
        </p:nvPicPr>
        <p:blipFill>
          <a:blip r:embed="rId12"/>
          <a:srcRect/>
          <a:stretch>
            <a:fillRect/>
          </a:stretch>
        </p:blipFill>
        <p:spPr bwMode="auto">
          <a:xfrm>
            <a:off x="5516563" y="3929063"/>
            <a:ext cx="379412" cy="285750"/>
          </a:xfrm>
          <a:prstGeom prst="rect">
            <a:avLst/>
          </a:prstGeom>
          <a:noFill/>
          <a:ln w="9525">
            <a:noFill/>
            <a:miter lim="800000"/>
            <a:headEnd/>
            <a:tailEnd/>
          </a:ln>
        </p:spPr>
      </p:pic>
      <p:pic>
        <p:nvPicPr>
          <p:cNvPr id="255019" name="Picture 43" descr="1 aaaaa bullet"/>
          <p:cNvPicPr>
            <a:picLocks noChangeAspect="1" noChangeArrowheads="1" noCrop="1"/>
          </p:cNvPicPr>
          <p:nvPr/>
        </p:nvPicPr>
        <p:blipFill>
          <a:blip r:embed="rId13"/>
          <a:srcRect/>
          <a:stretch>
            <a:fillRect/>
          </a:stretch>
        </p:blipFill>
        <p:spPr bwMode="auto">
          <a:xfrm>
            <a:off x="6229350" y="2989263"/>
            <a:ext cx="385763" cy="288925"/>
          </a:xfrm>
          <a:prstGeom prst="rect">
            <a:avLst/>
          </a:prstGeom>
          <a:noFill/>
          <a:ln w="9525">
            <a:noFill/>
            <a:miter lim="800000"/>
            <a:headEnd/>
            <a:tailEnd/>
          </a:ln>
        </p:spPr>
      </p:pic>
      <p:pic>
        <p:nvPicPr>
          <p:cNvPr id="255021" name="Picture 45" descr="arrow green up pretty"/>
          <p:cNvPicPr>
            <a:picLocks noChangeAspect="1" noChangeArrowheads="1" noCrop="1"/>
          </p:cNvPicPr>
          <p:nvPr/>
        </p:nvPicPr>
        <p:blipFill>
          <a:blip r:embed="rId14"/>
          <a:srcRect/>
          <a:stretch>
            <a:fillRect/>
          </a:stretch>
        </p:blipFill>
        <p:spPr bwMode="auto">
          <a:xfrm rot="5225804">
            <a:off x="5280819" y="3412332"/>
            <a:ext cx="858837" cy="304800"/>
          </a:xfrm>
          <a:prstGeom prst="rect">
            <a:avLst/>
          </a:prstGeom>
          <a:noFill/>
          <a:ln w="9525">
            <a:noFill/>
            <a:miter lim="800000"/>
            <a:headEnd/>
            <a:tailEnd/>
          </a:ln>
        </p:spPr>
      </p:pic>
      <p:sp>
        <p:nvSpPr>
          <p:cNvPr id="255023" name="Rectangle 47"/>
          <p:cNvSpPr>
            <a:spLocks noChangeArrowheads="1"/>
          </p:cNvSpPr>
          <p:nvPr/>
        </p:nvSpPr>
        <p:spPr bwMode="auto">
          <a:xfrm>
            <a:off x="123825" y="4775200"/>
            <a:ext cx="3065463" cy="1077913"/>
          </a:xfrm>
          <a:prstGeom prst="rect">
            <a:avLst/>
          </a:prstGeom>
          <a:solidFill>
            <a:schemeClr val="tx1"/>
          </a:solidFill>
          <a:ln w="57150" cmpd="thickThin">
            <a:solidFill>
              <a:srgbClr val="99FF99"/>
            </a:solidFill>
            <a:miter lim="800000"/>
            <a:headEnd/>
            <a:tailEnd/>
          </a:ln>
          <a:effectLst/>
        </p:spPr>
        <p:txBody>
          <a:bodyPr wrap="none" anchor="ctr"/>
          <a:lstStyle/>
          <a:p>
            <a:pPr fontAlgn="auto">
              <a:spcBef>
                <a:spcPts val="0"/>
              </a:spcBef>
              <a:spcAft>
                <a:spcPts val="0"/>
              </a:spcAft>
              <a:defRPr/>
            </a:pPr>
            <a:r>
              <a:rPr lang="en-US" sz="2000" b="1">
                <a:solidFill>
                  <a:schemeClr val="bg1"/>
                </a:solidFill>
                <a:cs typeface="+mn-cs"/>
              </a:rPr>
              <a:t>If the increase in AD is</a:t>
            </a:r>
          </a:p>
          <a:p>
            <a:pPr fontAlgn="auto">
              <a:spcBef>
                <a:spcPts val="0"/>
              </a:spcBef>
              <a:spcAft>
                <a:spcPts val="0"/>
              </a:spcAft>
              <a:defRPr/>
            </a:pPr>
            <a:r>
              <a:rPr lang="en-US" b="1">
                <a:solidFill>
                  <a:srgbClr val="99FF99"/>
                </a:solidFill>
                <a:effectLst>
                  <a:outerShdw blurRad="38100" dist="38100" dir="2700000" algn="tl">
                    <a:srgbClr val="FFFFFF"/>
                  </a:outerShdw>
                </a:effectLst>
                <a:cs typeface="+mn-cs"/>
              </a:rPr>
              <a:t>anticipated</a:t>
            </a:r>
            <a:r>
              <a:rPr lang="en-US" sz="2000" b="1">
                <a:solidFill>
                  <a:schemeClr val="bg1"/>
                </a:solidFill>
                <a:cs typeface="+mn-cs"/>
              </a:rPr>
              <a:t>,  only  PL </a:t>
            </a:r>
          </a:p>
          <a:p>
            <a:pPr fontAlgn="auto">
              <a:spcBef>
                <a:spcPts val="0"/>
              </a:spcBef>
              <a:spcAft>
                <a:spcPts val="0"/>
              </a:spcAft>
              <a:defRPr/>
            </a:pPr>
            <a:r>
              <a:rPr lang="en-US" sz="2000" b="1">
                <a:solidFill>
                  <a:schemeClr val="bg1"/>
                </a:solidFill>
                <a:cs typeface="+mn-cs"/>
              </a:rPr>
              <a:t>increases.</a:t>
            </a:r>
          </a:p>
        </p:txBody>
      </p:sp>
      <p:pic>
        <p:nvPicPr>
          <p:cNvPr id="255025" name="Picture 49" descr="arrow green rt"/>
          <p:cNvPicPr>
            <a:picLocks noChangeAspect="1" noChangeArrowheads="1" noCrop="1"/>
          </p:cNvPicPr>
          <p:nvPr/>
        </p:nvPicPr>
        <p:blipFill>
          <a:blip r:embed="rId15"/>
          <a:srcRect/>
          <a:stretch>
            <a:fillRect/>
          </a:stretch>
        </p:blipFill>
        <p:spPr bwMode="auto">
          <a:xfrm>
            <a:off x="5734050" y="5330825"/>
            <a:ext cx="666750" cy="266700"/>
          </a:xfrm>
          <a:prstGeom prst="rect">
            <a:avLst/>
          </a:prstGeom>
          <a:noFill/>
          <a:ln w="9525">
            <a:noFill/>
            <a:miter lim="800000"/>
            <a:headEnd/>
            <a:tailEnd/>
          </a:ln>
        </p:spPr>
      </p:pic>
      <p:sp>
        <p:nvSpPr>
          <p:cNvPr id="255026" name="Rectangle 50"/>
          <p:cNvSpPr>
            <a:spLocks noChangeArrowheads="1"/>
          </p:cNvSpPr>
          <p:nvPr/>
        </p:nvSpPr>
        <p:spPr bwMode="auto">
          <a:xfrm>
            <a:off x="6172200" y="5964238"/>
            <a:ext cx="436563" cy="4159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800" b="1">
                <a:solidFill>
                  <a:srgbClr val="009900"/>
                </a:solidFill>
                <a:effectLst>
                  <a:outerShdw blurRad="38100" dist="38100" dir="2700000" algn="tl">
                    <a:srgbClr val="000000"/>
                  </a:outerShdw>
                </a:effectLst>
                <a:cs typeface="+mn-cs"/>
              </a:rPr>
              <a:t>Y</a:t>
            </a:r>
            <a:r>
              <a:rPr lang="en-US" sz="2000" b="1">
                <a:solidFill>
                  <a:srgbClr val="009900"/>
                </a:solidFill>
                <a:effectLst>
                  <a:outerShdw blurRad="38100" dist="38100" dir="2700000" algn="tl">
                    <a:srgbClr val="000000"/>
                  </a:outerShdw>
                </a:effectLst>
                <a:cs typeface="+mn-cs"/>
              </a:rPr>
              <a:t>2</a:t>
            </a:r>
          </a:p>
        </p:txBody>
      </p:sp>
      <p:pic>
        <p:nvPicPr>
          <p:cNvPr id="255029" name="gome3211.wav">
            <a:hlinkClick r:id="" action="ppaction://media"/>
          </p:cNvPr>
          <p:cNvPicPr>
            <a:picLocks noRot="1" noChangeAspect="1" noChangeArrowheads="1"/>
          </p:cNvPicPr>
          <p:nvPr>
            <a:wavAudioFile r:embed="rId1" name="gomer_golly.wav"/>
          </p:nvPr>
        </p:nvPicPr>
        <p:blipFill>
          <a:blip r:embed="rId16"/>
          <a:srcRect/>
          <a:stretch>
            <a:fillRect/>
          </a:stretch>
        </p:blipFill>
        <p:spPr bwMode="auto">
          <a:xfrm>
            <a:off x="0" y="6553200"/>
            <a:ext cx="304800" cy="304800"/>
          </a:xfrm>
          <a:prstGeom prst="rect">
            <a:avLst/>
          </a:prstGeom>
          <a:noFill/>
          <a:ln w="9525">
            <a:noFill/>
            <a:miter lim="800000"/>
            <a:headEnd/>
            <a:tailEnd/>
          </a:ln>
        </p:spPr>
      </p:pic>
      <p:pic>
        <p:nvPicPr>
          <p:cNvPr id="255030" name="gome3212.wav">
            <a:hlinkClick r:id="" action="ppaction://media"/>
          </p:cNvPr>
          <p:cNvPicPr>
            <a:picLocks noRot="1" noChangeAspect="1" noChangeArrowheads="1"/>
          </p:cNvPicPr>
          <p:nvPr>
            <a:wavAudioFile r:embed="rId2" name="gomer_surprise.wav"/>
          </p:nvPr>
        </p:nvPicPr>
        <p:blipFill>
          <a:blip r:embed="rId16"/>
          <a:srcRect/>
          <a:stretch>
            <a:fillRect/>
          </a:stretch>
        </p:blipFill>
        <p:spPr bwMode="auto">
          <a:xfrm>
            <a:off x="777875" y="6553200"/>
            <a:ext cx="304800" cy="304800"/>
          </a:xfrm>
          <a:prstGeom prst="rect">
            <a:avLst/>
          </a:prstGeom>
          <a:noFill/>
          <a:ln w="9525">
            <a:noFill/>
            <a:miter lim="800000"/>
            <a:headEnd/>
            <a:tailEnd/>
          </a:ln>
        </p:spPr>
      </p:pic>
      <p:pic>
        <p:nvPicPr>
          <p:cNvPr id="255031" name="Anti3211.wav">
            <a:hlinkClick r:id="" action="ppaction://media"/>
          </p:cNvPr>
          <p:cNvPicPr>
            <a:picLocks noRot="1" noChangeAspect="1" noChangeArrowheads="1"/>
          </p:cNvPicPr>
          <p:nvPr>
            <a:wavAudioFile r:embed="rId3" name="Anticipation of Carly  only the word.wav"/>
          </p:nvPr>
        </p:nvPicPr>
        <p:blipFill>
          <a:blip r:embed="rId16"/>
          <a:srcRect/>
          <a:stretch>
            <a:fillRect/>
          </a:stretch>
        </p:blipFill>
        <p:spPr bwMode="auto">
          <a:xfrm>
            <a:off x="1428750" y="6553200"/>
            <a:ext cx="304800" cy="304800"/>
          </a:xfrm>
          <a:prstGeom prst="rect">
            <a:avLst/>
          </a:prstGeom>
          <a:noFill/>
          <a:ln w="9525">
            <a:noFill/>
            <a:miter lim="800000"/>
            <a:headEnd/>
            <a:tailEnd/>
          </a:ln>
        </p:spPr>
      </p:pic>
      <p:sp>
        <p:nvSpPr>
          <p:cNvPr id="255020" name="Rectangle 44"/>
          <p:cNvSpPr>
            <a:spLocks noChangeArrowheads="1"/>
          </p:cNvSpPr>
          <p:nvPr/>
        </p:nvSpPr>
        <p:spPr bwMode="auto">
          <a:xfrm>
            <a:off x="3357563" y="3287713"/>
            <a:ext cx="1736725" cy="554037"/>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400" b="1" dirty="0">
                <a:solidFill>
                  <a:srgbClr val="009900"/>
                </a:solidFill>
                <a:effectLst>
                  <a:outerShdw blurRad="38100" dist="38100" dir="2700000" algn="tl">
                    <a:srgbClr val="000000"/>
                  </a:outerShdw>
                </a:effectLst>
                <a:cs typeface="+mn-cs"/>
              </a:rPr>
              <a:t>Anticipated</a:t>
            </a:r>
          </a:p>
        </p:txBody>
      </p:sp>
      <p:sp>
        <p:nvSpPr>
          <p:cNvPr id="42028" name="WordArt 114"/>
          <p:cNvSpPr>
            <a:spLocks noChangeArrowheads="1" noChangeShapeType="1" noTextEdit="1"/>
          </p:cNvSpPr>
          <p:nvPr/>
        </p:nvSpPr>
        <p:spPr bwMode="auto">
          <a:xfrm>
            <a:off x="182563" y="168275"/>
            <a:ext cx="5608637" cy="388938"/>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Anticipated or Unanticipated</a:t>
            </a:r>
          </a:p>
        </p:txBody>
      </p:sp>
      <p:pic>
        <p:nvPicPr>
          <p:cNvPr id="42029" name="Picture 30" descr="clown swirling"/>
          <p:cNvPicPr>
            <a:picLocks noChangeAspect="1" noChangeArrowheads="1" noCrop="1"/>
          </p:cNvPicPr>
          <p:nvPr/>
        </p:nvPicPr>
        <p:blipFill>
          <a:blip r:embed="rId17"/>
          <a:srcRect/>
          <a:stretch>
            <a:fillRect/>
          </a:stretch>
        </p:blipFill>
        <p:spPr bwMode="auto">
          <a:xfrm>
            <a:off x="5029200" y="762000"/>
            <a:ext cx="1276350" cy="1276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5014"/>
                                        </p:tgtEl>
                                        <p:attrNameLst>
                                          <p:attrName>style.visibility</p:attrName>
                                        </p:attrNameLst>
                                      </p:cBhvr>
                                      <p:to>
                                        <p:strVal val="visible"/>
                                      </p:to>
                                    </p:set>
                                    <p:animEffect transition="in" filter="dissolve">
                                      <p:cBhvr>
                                        <p:cTn id="7" dur="500"/>
                                        <p:tgtEl>
                                          <p:spTgt spid="255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88" fill="hold" grpId="1" nodeType="clickEffect">
                                  <p:stCondLst>
                                    <p:cond delay="0"/>
                                  </p:stCondLst>
                                  <p:childTnLst>
                                    <p:set>
                                      <p:cBhvr>
                                        <p:cTn id="11" dur="1" fill="hold">
                                          <p:stCondLst>
                                            <p:cond delay="0"/>
                                          </p:stCondLst>
                                        </p:cTn>
                                        <p:tgtEl>
                                          <p:spTgt spid="255016">
                                            <p:txEl>
                                              <p:pRg st="0" end="0"/>
                                            </p:txEl>
                                          </p:spTgt>
                                        </p:tgtEl>
                                        <p:attrNameLst>
                                          <p:attrName>style.visibility</p:attrName>
                                        </p:attrNameLst>
                                      </p:cBhvr>
                                      <p:to>
                                        <p:strVal val="visible"/>
                                      </p:to>
                                    </p:set>
                                    <p:anim calcmode="lin" valueType="num">
                                      <p:cBhvr>
                                        <p:cTn id="12" dur="3000" fill="hold"/>
                                        <p:tgtEl>
                                          <p:spTgt spid="255016">
                                            <p:txEl>
                                              <p:pRg st="0" end="0"/>
                                            </p:txEl>
                                          </p:spTgt>
                                        </p:tgtEl>
                                        <p:attrNameLst>
                                          <p:attrName>ppt_w</p:attrName>
                                        </p:attrNameLst>
                                      </p:cBhvr>
                                      <p:tavLst>
                                        <p:tav tm="0">
                                          <p:val>
                                            <p:strVal val="4/3*#ppt_w"/>
                                          </p:val>
                                        </p:tav>
                                        <p:tav tm="100000">
                                          <p:val>
                                            <p:strVal val="#ppt_w"/>
                                          </p:val>
                                        </p:tav>
                                      </p:tavLst>
                                    </p:anim>
                                    <p:anim calcmode="lin" valueType="num">
                                      <p:cBhvr>
                                        <p:cTn id="13" dur="3000" fill="hold"/>
                                        <p:tgtEl>
                                          <p:spTgt spid="255016">
                                            <p:txEl>
                                              <p:pRg st="0" end="0"/>
                                            </p:txEl>
                                          </p:spTgt>
                                        </p:tgtEl>
                                        <p:attrNameLst>
                                          <p:attrName>ppt_h</p:attrName>
                                        </p:attrNameLst>
                                      </p:cBhvr>
                                      <p:tavLst>
                                        <p:tav tm="0">
                                          <p:val>
                                            <p:strVal val="4/3*#ppt_h"/>
                                          </p:val>
                                        </p:tav>
                                        <p:tav tm="100000">
                                          <p:val>
                                            <p:strVal val="#ppt_h"/>
                                          </p:val>
                                        </p:tav>
                                      </p:tavLst>
                                    </p:anim>
                                  </p:childTnLst>
                                </p:cTn>
                              </p:par>
                              <p:par>
                                <p:cTn id="14" presetID="1" presetClass="mediacall" presetSubtype="0" fill="hold" nodeType="withEffect">
                                  <p:stCondLst>
                                    <p:cond delay="0"/>
                                  </p:stCondLst>
                                  <p:childTnLst>
                                    <p:cmd type="call" cmd="playFrom(0.0)">
                                      <p:cBhvr>
                                        <p:cTn id="15" dur="2912" fill="hold"/>
                                        <p:tgtEl>
                                          <p:spTgt spid="255030"/>
                                        </p:tgtEl>
                                      </p:cBhvr>
                                    </p:cmd>
                                  </p:childTnLst>
                                </p:cTn>
                              </p:par>
                            </p:childTnLst>
                          </p:cTn>
                        </p:par>
                        <p:par>
                          <p:cTn id="16" fill="hold" nodeType="afterGroup">
                            <p:stCondLst>
                              <p:cond delay="3000"/>
                            </p:stCondLst>
                            <p:childTnLst>
                              <p:par>
                                <p:cTn id="17" presetID="22" presetClass="entr" presetSubtype="8" fill="hold" nodeType="afterEffect">
                                  <p:stCondLst>
                                    <p:cond delay="0"/>
                                  </p:stCondLst>
                                  <p:childTnLst>
                                    <p:set>
                                      <p:cBhvr>
                                        <p:cTn id="18" dur="1" fill="hold">
                                          <p:stCondLst>
                                            <p:cond delay="0"/>
                                          </p:stCondLst>
                                        </p:cTn>
                                        <p:tgtEl>
                                          <p:spTgt spid="255015"/>
                                        </p:tgtEl>
                                        <p:attrNameLst>
                                          <p:attrName>style.visibility</p:attrName>
                                        </p:attrNameLst>
                                      </p:cBhvr>
                                      <p:to>
                                        <p:strVal val="visible"/>
                                      </p:to>
                                    </p:set>
                                    <p:animEffect transition="in" filter="wipe(left)">
                                      <p:cBhvr>
                                        <p:cTn id="19" dur="2000"/>
                                        <p:tgtEl>
                                          <p:spTgt spid="255015"/>
                                        </p:tgtEl>
                                      </p:cBhvr>
                                    </p:animEffect>
                                  </p:childTnLst>
                                </p:cTn>
                              </p:par>
                            </p:childTnLst>
                          </p:cTn>
                        </p:par>
                        <p:par>
                          <p:cTn id="20" fill="hold" nodeType="afterGroup">
                            <p:stCondLst>
                              <p:cond delay="5000"/>
                            </p:stCondLst>
                            <p:childTnLst>
                              <p:par>
                                <p:cTn id="21" presetID="22" presetClass="entr" presetSubtype="8" fill="hold" grpId="0" nodeType="afterEffect">
                                  <p:stCondLst>
                                    <p:cond delay="0"/>
                                  </p:stCondLst>
                                  <p:childTnLst>
                                    <p:set>
                                      <p:cBhvr>
                                        <p:cTn id="22" dur="1" fill="hold">
                                          <p:stCondLst>
                                            <p:cond delay="0"/>
                                          </p:stCondLst>
                                        </p:cTn>
                                        <p:tgtEl>
                                          <p:spTgt spid="254997"/>
                                        </p:tgtEl>
                                        <p:attrNameLst>
                                          <p:attrName>style.visibility</p:attrName>
                                        </p:attrNameLst>
                                      </p:cBhvr>
                                      <p:to>
                                        <p:strVal val="visible"/>
                                      </p:to>
                                    </p:set>
                                    <p:animEffect transition="in" filter="wipe(left)">
                                      <p:cBhvr>
                                        <p:cTn id="23" dur="2000"/>
                                        <p:tgtEl>
                                          <p:spTgt spid="254997"/>
                                        </p:tgtEl>
                                      </p:cBhvr>
                                    </p:animEffect>
                                  </p:childTnLst>
                                </p:cTn>
                              </p:par>
                            </p:childTnLst>
                          </p:cTn>
                        </p:par>
                        <p:par>
                          <p:cTn id="24" fill="hold" nodeType="afterGroup">
                            <p:stCondLst>
                              <p:cond delay="7000"/>
                            </p:stCondLst>
                            <p:childTnLst>
                              <p:par>
                                <p:cTn id="25" presetID="9" presetClass="entr" presetSubtype="0" fill="hold" grpId="0" nodeType="afterEffect">
                                  <p:stCondLst>
                                    <p:cond delay="0"/>
                                  </p:stCondLst>
                                  <p:childTnLst>
                                    <p:set>
                                      <p:cBhvr>
                                        <p:cTn id="26" dur="1" fill="hold">
                                          <p:stCondLst>
                                            <p:cond delay="0"/>
                                          </p:stCondLst>
                                        </p:cTn>
                                        <p:tgtEl>
                                          <p:spTgt spid="255005"/>
                                        </p:tgtEl>
                                        <p:attrNameLst>
                                          <p:attrName>style.visibility</p:attrName>
                                        </p:attrNameLst>
                                      </p:cBhvr>
                                      <p:to>
                                        <p:strVal val="visible"/>
                                      </p:to>
                                    </p:set>
                                    <p:animEffect transition="in" filter="dissolve">
                                      <p:cBhvr>
                                        <p:cTn id="27" dur="500"/>
                                        <p:tgtEl>
                                          <p:spTgt spid="255005"/>
                                        </p:tgtEl>
                                      </p:cBhvr>
                                    </p:animEffect>
                                  </p:childTnLst>
                                </p:cTn>
                              </p:par>
                            </p:childTnLst>
                          </p:cTn>
                        </p:par>
                        <p:par>
                          <p:cTn id="28" fill="hold" nodeType="afterGroup">
                            <p:stCondLst>
                              <p:cond delay="7500"/>
                            </p:stCondLst>
                            <p:childTnLst>
                              <p:par>
                                <p:cTn id="29" presetID="9" presetClass="entr" presetSubtype="0" fill="hold" nodeType="afterEffect">
                                  <p:stCondLst>
                                    <p:cond delay="0"/>
                                  </p:stCondLst>
                                  <p:childTnLst>
                                    <p:set>
                                      <p:cBhvr>
                                        <p:cTn id="30" dur="1" fill="hold">
                                          <p:stCondLst>
                                            <p:cond delay="0"/>
                                          </p:stCondLst>
                                        </p:cTn>
                                        <p:tgtEl>
                                          <p:spTgt spid="255019"/>
                                        </p:tgtEl>
                                        <p:attrNameLst>
                                          <p:attrName>style.visibility</p:attrName>
                                        </p:attrNameLst>
                                      </p:cBhvr>
                                      <p:to>
                                        <p:strVal val="visible"/>
                                      </p:to>
                                    </p:set>
                                    <p:animEffect transition="in" filter="dissolve">
                                      <p:cBhvr>
                                        <p:cTn id="31" dur="500"/>
                                        <p:tgtEl>
                                          <p:spTgt spid="255019"/>
                                        </p:tgtEl>
                                      </p:cBhvr>
                                    </p:animEffect>
                                  </p:childTnLst>
                                </p:cTn>
                              </p:par>
                            </p:childTnLst>
                          </p:cTn>
                        </p:par>
                        <p:par>
                          <p:cTn id="32" fill="hold" nodeType="afterGroup">
                            <p:stCondLst>
                              <p:cond delay="8000"/>
                            </p:stCondLst>
                            <p:childTnLst>
                              <p:par>
                                <p:cTn id="33" presetID="9" presetClass="entr" presetSubtype="0" fill="hold" nodeType="afterEffect">
                                  <p:stCondLst>
                                    <p:cond delay="0"/>
                                  </p:stCondLst>
                                  <p:childTnLst>
                                    <p:set>
                                      <p:cBhvr>
                                        <p:cTn id="34" dur="1" fill="hold">
                                          <p:stCondLst>
                                            <p:cond delay="0"/>
                                          </p:stCondLst>
                                        </p:cTn>
                                        <p:tgtEl>
                                          <p:spTgt spid="255025"/>
                                        </p:tgtEl>
                                        <p:attrNameLst>
                                          <p:attrName>style.visibility</p:attrName>
                                        </p:attrNameLst>
                                      </p:cBhvr>
                                      <p:to>
                                        <p:strVal val="visible"/>
                                      </p:to>
                                    </p:set>
                                    <p:animEffect transition="in" filter="dissolve">
                                      <p:cBhvr>
                                        <p:cTn id="35" dur="500"/>
                                        <p:tgtEl>
                                          <p:spTgt spid="255025"/>
                                        </p:tgtEl>
                                      </p:cBhvr>
                                    </p:animEffect>
                                  </p:childTnLst>
                                </p:cTn>
                              </p:par>
                            </p:childTnLst>
                          </p:cTn>
                        </p:par>
                        <p:par>
                          <p:cTn id="36" fill="hold" nodeType="afterGroup">
                            <p:stCondLst>
                              <p:cond delay="8500"/>
                            </p:stCondLst>
                            <p:childTnLst>
                              <p:par>
                                <p:cTn id="37" presetID="9" presetClass="entr" presetSubtype="0" fill="hold" grpId="0" nodeType="afterEffect">
                                  <p:stCondLst>
                                    <p:cond delay="0"/>
                                  </p:stCondLst>
                                  <p:childTnLst>
                                    <p:set>
                                      <p:cBhvr>
                                        <p:cTn id="38" dur="1" fill="hold">
                                          <p:stCondLst>
                                            <p:cond delay="0"/>
                                          </p:stCondLst>
                                        </p:cTn>
                                        <p:tgtEl>
                                          <p:spTgt spid="255024"/>
                                        </p:tgtEl>
                                        <p:attrNameLst>
                                          <p:attrName>style.visibility</p:attrName>
                                        </p:attrNameLst>
                                      </p:cBhvr>
                                      <p:to>
                                        <p:strVal val="visible"/>
                                      </p:to>
                                    </p:set>
                                    <p:animEffect transition="in" filter="dissolve">
                                      <p:cBhvr>
                                        <p:cTn id="39" dur="500"/>
                                        <p:tgtEl>
                                          <p:spTgt spid="255024"/>
                                        </p:tgtEl>
                                      </p:cBhvr>
                                    </p:animEffect>
                                  </p:childTnLst>
                                </p:cTn>
                              </p:par>
                            </p:childTnLst>
                          </p:cTn>
                        </p:par>
                        <p:par>
                          <p:cTn id="40" fill="hold" nodeType="afterGroup">
                            <p:stCondLst>
                              <p:cond delay="9000"/>
                            </p:stCondLst>
                            <p:childTnLst>
                              <p:par>
                                <p:cTn id="41" presetID="9" presetClass="entr" presetSubtype="0" fill="hold" nodeType="afterEffect">
                                  <p:stCondLst>
                                    <p:cond delay="0"/>
                                  </p:stCondLst>
                                  <p:childTnLst>
                                    <p:set>
                                      <p:cBhvr>
                                        <p:cTn id="42" dur="1" fill="hold">
                                          <p:stCondLst>
                                            <p:cond delay="0"/>
                                          </p:stCondLst>
                                        </p:cTn>
                                        <p:tgtEl>
                                          <p:spTgt spid="255027"/>
                                        </p:tgtEl>
                                        <p:attrNameLst>
                                          <p:attrName>style.visibility</p:attrName>
                                        </p:attrNameLst>
                                      </p:cBhvr>
                                      <p:to>
                                        <p:strVal val="visible"/>
                                      </p:to>
                                    </p:set>
                                    <p:animEffect transition="in" filter="dissolve">
                                      <p:cBhvr>
                                        <p:cTn id="43" dur="500"/>
                                        <p:tgtEl>
                                          <p:spTgt spid="25502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55026"/>
                                        </p:tgtEl>
                                        <p:attrNameLst>
                                          <p:attrName>style.visibility</p:attrName>
                                        </p:attrNameLst>
                                      </p:cBhvr>
                                      <p:to>
                                        <p:strVal val="visible"/>
                                      </p:to>
                                    </p:set>
                                    <p:animEffect transition="in" filter="dissolve">
                                      <p:cBhvr>
                                        <p:cTn id="46" dur="500"/>
                                        <p:tgtEl>
                                          <p:spTgt spid="255026"/>
                                        </p:tgtEl>
                                      </p:cBhvr>
                                    </p:animEffect>
                                  </p:childTnLst>
                                </p:cTn>
                              </p:par>
                            </p:childTnLst>
                          </p:cTn>
                        </p:par>
                        <p:par>
                          <p:cTn id="47" fill="hold" nodeType="afterGroup">
                            <p:stCondLst>
                              <p:cond delay="9500"/>
                            </p:stCondLst>
                            <p:childTnLst>
                              <p:par>
                                <p:cTn id="48" presetID="9" presetClass="entr" presetSubtype="0" fill="hold" grpId="0" nodeType="afterEffect">
                                  <p:stCondLst>
                                    <p:cond delay="0"/>
                                  </p:stCondLst>
                                  <p:childTnLst>
                                    <p:set>
                                      <p:cBhvr>
                                        <p:cTn id="49" dur="1" fill="hold">
                                          <p:stCondLst>
                                            <p:cond delay="0"/>
                                          </p:stCondLst>
                                        </p:cTn>
                                        <p:tgtEl>
                                          <p:spTgt spid="254999"/>
                                        </p:tgtEl>
                                        <p:attrNameLst>
                                          <p:attrName>style.visibility</p:attrName>
                                        </p:attrNameLst>
                                      </p:cBhvr>
                                      <p:to>
                                        <p:strVal val="visible"/>
                                      </p:to>
                                    </p:set>
                                    <p:animEffect transition="in" filter="dissolve">
                                      <p:cBhvr>
                                        <p:cTn id="50" dur="500"/>
                                        <p:tgtEl>
                                          <p:spTgt spid="254999"/>
                                        </p:tgtEl>
                                      </p:cBhvr>
                                    </p:animEffect>
                                  </p:childTnLst>
                                </p:cTn>
                              </p:par>
                            </p:childTnLst>
                          </p:cTn>
                        </p:par>
                        <p:par>
                          <p:cTn id="51" fill="hold" nodeType="afterGroup">
                            <p:stCondLst>
                              <p:cond delay="10000"/>
                            </p:stCondLst>
                            <p:childTnLst>
                              <p:par>
                                <p:cTn id="52" presetID="22" presetClass="entr" presetSubtype="2" fill="hold" grpId="0" nodeType="afterEffect">
                                  <p:stCondLst>
                                    <p:cond delay="0"/>
                                  </p:stCondLst>
                                  <p:childTnLst>
                                    <p:set>
                                      <p:cBhvr>
                                        <p:cTn id="53" dur="1" fill="hold">
                                          <p:stCondLst>
                                            <p:cond delay="0"/>
                                          </p:stCondLst>
                                        </p:cTn>
                                        <p:tgtEl>
                                          <p:spTgt spid="254978"/>
                                        </p:tgtEl>
                                        <p:attrNameLst>
                                          <p:attrName>style.visibility</p:attrName>
                                        </p:attrNameLst>
                                      </p:cBhvr>
                                      <p:to>
                                        <p:strVal val="visible"/>
                                      </p:to>
                                    </p:set>
                                    <p:animEffect transition="in" filter="wipe(right)">
                                      <p:cBhvr>
                                        <p:cTn id="54" dur="2000"/>
                                        <p:tgtEl>
                                          <p:spTgt spid="254978"/>
                                        </p:tgtEl>
                                      </p:cBhvr>
                                    </p:animEffect>
                                  </p:childTnLst>
                                </p:cTn>
                              </p:par>
                              <p:par>
                                <p:cTn id="55" presetID="1" presetClass="mediacall" presetSubtype="0" fill="hold" nodeType="withEffect">
                                  <p:stCondLst>
                                    <p:cond delay="0"/>
                                  </p:stCondLst>
                                  <p:childTnLst>
                                    <p:cmd type="call" cmd="playFrom(0.0)">
                                      <p:cBhvr>
                                        <p:cTn id="56" dur="1352" fill="hold"/>
                                        <p:tgtEl>
                                          <p:spTgt spid="255029"/>
                                        </p:tgtEl>
                                      </p:cBhvr>
                                    </p:cmd>
                                  </p:childTnLst>
                                </p:cTn>
                              </p:par>
                            </p:childTnLst>
                          </p:cTn>
                        </p:par>
                        <p:par>
                          <p:cTn id="57" fill="hold" nodeType="afterGroup">
                            <p:stCondLst>
                              <p:cond delay="12000"/>
                            </p:stCondLst>
                            <p:childTnLst>
                              <p:par>
                                <p:cTn id="58" presetID="9" presetClass="entr" presetSubtype="0" fill="hold" grpId="0" nodeType="afterEffect">
                                  <p:stCondLst>
                                    <p:cond delay="0"/>
                                  </p:stCondLst>
                                  <p:childTnLst>
                                    <p:set>
                                      <p:cBhvr>
                                        <p:cTn id="59" dur="1" fill="hold">
                                          <p:stCondLst>
                                            <p:cond delay="0"/>
                                          </p:stCondLst>
                                        </p:cTn>
                                        <p:tgtEl>
                                          <p:spTgt spid="255003"/>
                                        </p:tgtEl>
                                        <p:attrNameLst>
                                          <p:attrName>style.visibility</p:attrName>
                                        </p:attrNameLst>
                                      </p:cBhvr>
                                      <p:to>
                                        <p:strVal val="visible"/>
                                      </p:to>
                                    </p:set>
                                    <p:animEffect transition="in" filter="dissolve">
                                      <p:cBhvr>
                                        <p:cTn id="60" dur="500"/>
                                        <p:tgtEl>
                                          <p:spTgt spid="255003"/>
                                        </p:tgtEl>
                                      </p:cBhvr>
                                    </p:animEffect>
                                  </p:childTnLst>
                                </p:cTn>
                              </p:par>
                            </p:childTnLst>
                          </p:cTn>
                        </p:par>
                        <p:par>
                          <p:cTn id="61" fill="hold" nodeType="afterGroup">
                            <p:stCondLst>
                              <p:cond delay="12500"/>
                            </p:stCondLst>
                            <p:childTnLst>
                              <p:par>
                                <p:cTn id="62" presetID="9" presetClass="entr" presetSubtype="0" fill="hold" nodeType="afterEffect">
                                  <p:stCondLst>
                                    <p:cond delay="0"/>
                                  </p:stCondLst>
                                  <p:childTnLst>
                                    <p:set>
                                      <p:cBhvr>
                                        <p:cTn id="63" dur="1" fill="hold">
                                          <p:stCondLst>
                                            <p:cond delay="0"/>
                                          </p:stCondLst>
                                        </p:cTn>
                                        <p:tgtEl>
                                          <p:spTgt spid="255011"/>
                                        </p:tgtEl>
                                        <p:attrNameLst>
                                          <p:attrName>style.visibility</p:attrName>
                                        </p:attrNameLst>
                                      </p:cBhvr>
                                      <p:to>
                                        <p:strVal val="visible"/>
                                      </p:to>
                                    </p:set>
                                    <p:animEffect transition="in" filter="dissolve">
                                      <p:cBhvr>
                                        <p:cTn id="64" dur="1000"/>
                                        <p:tgtEl>
                                          <p:spTgt spid="25501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255013"/>
                                        </p:tgtEl>
                                        <p:attrNameLst>
                                          <p:attrName>style.visibility</p:attrName>
                                        </p:attrNameLst>
                                      </p:cBhvr>
                                      <p:to>
                                        <p:strVal val="visible"/>
                                      </p:to>
                                    </p:set>
                                    <p:animEffect transition="in" filter="dissolve">
                                      <p:cBhvr>
                                        <p:cTn id="69" dur="1000"/>
                                        <p:tgtEl>
                                          <p:spTgt spid="255013"/>
                                        </p:tgtEl>
                                      </p:cBhvr>
                                    </p:animEffect>
                                  </p:childTnLst>
                                </p:cTn>
                              </p:par>
                              <p:par>
                                <p:cTn id="70" presetID="10" presetClass="exit" presetSubtype="0" fill="hold" nodeType="withEffect">
                                  <p:stCondLst>
                                    <p:cond delay="0"/>
                                  </p:stCondLst>
                                  <p:childTnLst>
                                    <p:animEffect transition="out" filter="fade">
                                      <p:cBhvr>
                                        <p:cTn id="71" dur="2000"/>
                                        <p:tgtEl>
                                          <p:spTgt spid="255015"/>
                                        </p:tgtEl>
                                      </p:cBhvr>
                                    </p:animEffect>
                                    <p:set>
                                      <p:cBhvr>
                                        <p:cTn id="72" dur="1" fill="hold">
                                          <p:stCondLst>
                                            <p:cond delay="1999"/>
                                          </p:stCondLst>
                                        </p:cTn>
                                        <p:tgtEl>
                                          <p:spTgt spid="255015"/>
                                        </p:tgtEl>
                                        <p:attrNameLst>
                                          <p:attrName>style.visibility</p:attrName>
                                        </p:attrNameLst>
                                      </p:cBhvr>
                                      <p:to>
                                        <p:strVal val="hidden"/>
                                      </p:to>
                                    </p:set>
                                  </p:childTnLst>
                                </p:cTn>
                              </p:par>
                            </p:childTnLst>
                          </p:cTn>
                        </p:par>
                        <p:par>
                          <p:cTn id="73" fill="hold" nodeType="afterGroup">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255001"/>
                                        </p:tgtEl>
                                        <p:attrNameLst>
                                          <p:attrName>style.visibility</p:attrName>
                                        </p:attrNameLst>
                                      </p:cBhvr>
                                      <p:to>
                                        <p:strVal val="visible"/>
                                      </p:to>
                                    </p:set>
                                    <p:animEffect transition="in" filter="wipe(left)">
                                      <p:cBhvr>
                                        <p:cTn id="76" dur="2000"/>
                                        <p:tgtEl>
                                          <p:spTgt spid="255001"/>
                                        </p:tgtEl>
                                      </p:cBhvr>
                                    </p:animEffect>
                                  </p:childTnLst>
                                </p:cTn>
                              </p:par>
                            </p:childTnLst>
                          </p:cTn>
                        </p:par>
                        <p:par>
                          <p:cTn id="77" fill="hold" nodeType="afterGroup">
                            <p:stCondLst>
                              <p:cond delay="4000"/>
                            </p:stCondLst>
                            <p:childTnLst>
                              <p:par>
                                <p:cTn id="78" presetID="9" presetClass="entr" presetSubtype="0" fill="hold" grpId="0" nodeType="afterEffect">
                                  <p:stCondLst>
                                    <p:cond delay="0"/>
                                  </p:stCondLst>
                                  <p:childTnLst>
                                    <p:set>
                                      <p:cBhvr>
                                        <p:cTn id="79" dur="1" fill="hold">
                                          <p:stCondLst>
                                            <p:cond delay="0"/>
                                          </p:stCondLst>
                                        </p:cTn>
                                        <p:tgtEl>
                                          <p:spTgt spid="255006"/>
                                        </p:tgtEl>
                                        <p:attrNameLst>
                                          <p:attrName>style.visibility</p:attrName>
                                        </p:attrNameLst>
                                      </p:cBhvr>
                                      <p:to>
                                        <p:strVal val="visible"/>
                                      </p:to>
                                    </p:set>
                                    <p:animEffect transition="in" filter="dissolve">
                                      <p:cBhvr>
                                        <p:cTn id="80" dur="500"/>
                                        <p:tgtEl>
                                          <p:spTgt spid="255006"/>
                                        </p:tgtEl>
                                      </p:cBhvr>
                                    </p:animEffect>
                                  </p:childTnLst>
                                </p:cTn>
                              </p:par>
                              <p:par>
                                <p:cTn id="81" presetID="10" presetClass="exit" presetSubtype="0" fill="hold" nodeType="withEffect">
                                  <p:stCondLst>
                                    <p:cond delay="0"/>
                                  </p:stCondLst>
                                  <p:childTnLst>
                                    <p:animEffect transition="out" filter="fade">
                                      <p:cBhvr>
                                        <p:cTn id="82" dur="2000"/>
                                        <p:tgtEl>
                                          <p:spTgt spid="255027"/>
                                        </p:tgtEl>
                                      </p:cBhvr>
                                    </p:animEffect>
                                    <p:set>
                                      <p:cBhvr>
                                        <p:cTn id="83" dur="1" fill="hold">
                                          <p:stCondLst>
                                            <p:cond delay="1999"/>
                                          </p:stCondLst>
                                        </p:cTn>
                                        <p:tgtEl>
                                          <p:spTgt spid="255027"/>
                                        </p:tgtEl>
                                        <p:attrNameLst>
                                          <p:attrName>style.visibility</p:attrName>
                                        </p:attrNameLst>
                                      </p:cBhvr>
                                      <p:to>
                                        <p:strVal val="hidden"/>
                                      </p:to>
                                    </p:set>
                                  </p:childTnLst>
                                </p:cTn>
                              </p:par>
                            </p:childTnLst>
                          </p:cTn>
                        </p:par>
                        <p:par>
                          <p:cTn id="84" fill="hold" nodeType="afterGroup">
                            <p:stCondLst>
                              <p:cond delay="6000"/>
                            </p:stCondLst>
                            <p:childTnLst>
                              <p:par>
                                <p:cTn id="85" presetID="9" presetClass="entr" presetSubtype="0" fill="hold" nodeType="afterEffect">
                                  <p:stCondLst>
                                    <p:cond delay="0"/>
                                  </p:stCondLst>
                                  <p:childTnLst>
                                    <p:set>
                                      <p:cBhvr>
                                        <p:cTn id="86" dur="1" fill="hold">
                                          <p:stCondLst>
                                            <p:cond delay="0"/>
                                          </p:stCondLst>
                                        </p:cTn>
                                        <p:tgtEl>
                                          <p:spTgt spid="255009"/>
                                        </p:tgtEl>
                                        <p:attrNameLst>
                                          <p:attrName>style.visibility</p:attrName>
                                        </p:attrNameLst>
                                      </p:cBhvr>
                                      <p:to>
                                        <p:strVal val="visible"/>
                                      </p:to>
                                    </p:set>
                                    <p:animEffect transition="in" filter="dissolve">
                                      <p:cBhvr>
                                        <p:cTn id="87" dur="500"/>
                                        <p:tgtEl>
                                          <p:spTgt spid="255009"/>
                                        </p:tgtEl>
                                      </p:cBhvr>
                                    </p:animEffect>
                                  </p:childTnLst>
                                </p:cTn>
                              </p:par>
                              <p:par>
                                <p:cTn id="88" presetID="10" presetClass="exit" presetSubtype="0" fill="hold" grpId="0" nodeType="withEffect">
                                  <p:stCondLst>
                                    <p:cond delay="0"/>
                                  </p:stCondLst>
                                  <p:childTnLst>
                                    <p:animEffect transition="out" filter="fade">
                                      <p:cBhvr>
                                        <p:cTn id="89" dur="2000"/>
                                        <p:tgtEl>
                                          <p:spTgt spid="255016">
                                            <p:txEl>
                                              <p:pRg st="0" end="0"/>
                                            </p:txEl>
                                          </p:spTgt>
                                        </p:tgtEl>
                                      </p:cBhvr>
                                    </p:animEffect>
                                    <p:set>
                                      <p:cBhvr>
                                        <p:cTn id="90" dur="1" fill="hold">
                                          <p:stCondLst>
                                            <p:cond delay="1999"/>
                                          </p:stCondLst>
                                        </p:cTn>
                                        <p:tgtEl>
                                          <p:spTgt spid="255016">
                                            <p:txEl>
                                              <p:pRg st="0" end="0"/>
                                            </p:txEl>
                                          </p:spTgt>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2000"/>
                                        <p:tgtEl>
                                          <p:spTgt spid="254997"/>
                                        </p:tgtEl>
                                      </p:cBhvr>
                                    </p:animEffect>
                                    <p:set>
                                      <p:cBhvr>
                                        <p:cTn id="93" dur="1" fill="hold">
                                          <p:stCondLst>
                                            <p:cond delay="1999"/>
                                          </p:stCondLst>
                                        </p:cTn>
                                        <p:tgtEl>
                                          <p:spTgt spid="254997"/>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2000"/>
                                        <p:tgtEl>
                                          <p:spTgt spid="255013"/>
                                        </p:tgtEl>
                                      </p:cBhvr>
                                    </p:animEffect>
                                    <p:set>
                                      <p:cBhvr>
                                        <p:cTn id="96" dur="1" fill="hold">
                                          <p:stCondLst>
                                            <p:cond delay="1999"/>
                                          </p:stCondLst>
                                        </p:cTn>
                                        <p:tgtEl>
                                          <p:spTgt spid="255013"/>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2000"/>
                                        <p:tgtEl>
                                          <p:spTgt spid="255024"/>
                                        </p:tgtEl>
                                      </p:cBhvr>
                                    </p:animEffect>
                                    <p:set>
                                      <p:cBhvr>
                                        <p:cTn id="99" dur="1" fill="hold">
                                          <p:stCondLst>
                                            <p:cond delay="1999"/>
                                          </p:stCondLst>
                                        </p:cTn>
                                        <p:tgtEl>
                                          <p:spTgt spid="255024"/>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2000"/>
                                        <p:tgtEl>
                                          <p:spTgt spid="255026"/>
                                        </p:tgtEl>
                                      </p:cBhvr>
                                    </p:animEffect>
                                    <p:set>
                                      <p:cBhvr>
                                        <p:cTn id="102" dur="1" fill="hold">
                                          <p:stCondLst>
                                            <p:cond delay="1999"/>
                                          </p:stCondLst>
                                        </p:cTn>
                                        <p:tgtEl>
                                          <p:spTgt spid="255026"/>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2000"/>
                                        <p:tgtEl>
                                          <p:spTgt spid="255025"/>
                                        </p:tgtEl>
                                      </p:cBhvr>
                                    </p:animEffect>
                                    <p:set>
                                      <p:cBhvr>
                                        <p:cTn id="105" dur="1" fill="hold">
                                          <p:stCondLst>
                                            <p:cond delay="1999"/>
                                          </p:stCondLst>
                                        </p:cTn>
                                        <p:tgtEl>
                                          <p:spTgt spid="255025"/>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2000"/>
                                        <p:tgtEl>
                                          <p:spTgt spid="255019"/>
                                        </p:tgtEl>
                                      </p:cBhvr>
                                    </p:animEffect>
                                    <p:set>
                                      <p:cBhvr>
                                        <p:cTn id="108" dur="1" fill="hold">
                                          <p:stCondLst>
                                            <p:cond delay="1999"/>
                                          </p:stCondLst>
                                        </p:cTn>
                                        <p:tgtEl>
                                          <p:spTgt spid="255019"/>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2000"/>
                                        <p:tgtEl>
                                          <p:spTgt spid="255005"/>
                                        </p:tgtEl>
                                      </p:cBhvr>
                                    </p:animEffect>
                                    <p:set>
                                      <p:cBhvr>
                                        <p:cTn id="111" dur="1" fill="hold">
                                          <p:stCondLst>
                                            <p:cond delay="1999"/>
                                          </p:stCondLst>
                                        </p:cTn>
                                        <p:tgtEl>
                                          <p:spTgt spid="255005"/>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54999"/>
                                        </p:tgtEl>
                                        <p:attrNameLst>
                                          <p:attrName>style.visibility</p:attrName>
                                        </p:attrNameLst>
                                      </p:cBhvr>
                                      <p:to>
                                        <p:strVal val="hidden"/>
                                      </p:to>
                                    </p:set>
                                  </p:childTnLst>
                                </p:cTn>
                              </p:par>
                              <p:par>
                                <p:cTn id="114" presetID="9" presetClass="entr" presetSubtype="0" fill="hold" grpId="0" nodeType="withEffect">
                                  <p:stCondLst>
                                    <p:cond delay="0"/>
                                  </p:stCondLst>
                                  <p:childTnLst>
                                    <p:set>
                                      <p:cBhvr>
                                        <p:cTn id="115" dur="1" fill="hold">
                                          <p:stCondLst>
                                            <p:cond delay="0"/>
                                          </p:stCondLst>
                                        </p:cTn>
                                        <p:tgtEl>
                                          <p:spTgt spid="255007"/>
                                        </p:tgtEl>
                                        <p:attrNameLst>
                                          <p:attrName>style.visibility</p:attrName>
                                        </p:attrNameLst>
                                      </p:cBhvr>
                                      <p:to>
                                        <p:strVal val="visible"/>
                                      </p:to>
                                    </p:set>
                                    <p:animEffect transition="in" filter="dissolve">
                                      <p:cBhvr>
                                        <p:cTn id="116" dur="500"/>
                                        <p:tgtEl>
                                          <p:spTgt spid="255007"/>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9" presetClass="entr" presetSubtype="0" fill="hold" grpId="0" nodeType="clickEffect">
                                  <p:stCondLst>
                                    <p:cond delay="0"/>
                                  </p:stCondLst>
                                  <p:childTnLst>
                                    <p:set>
                                      <p:cBhvr>
                                        <p:cTn id="120" dur="1" fill="hold">
                                          <p:stCondLst>
                                            <p:cond delay="0"/>
                                          </p:stCondLst>
                                        </p:cTn>
                                        <p:tgtEl>
                                          <p:spTgt spid="255023"/>
                                        </p:tgtEl>
                                        <p:attrNameLst>
                                          <p:attrName>style.visibility</p:attrName>
                                        </p:attrNameLst>
                                      </p:cBhvr>
                                      <p:to>
                                        <p:strVal val="visible"/>
                                      </p:to>
                                    </p:set>
                                    <p:animEffect transition="in" filter="dissolve">
                                      <p:cBhvr>
                                        <p:cTn id="121" dur="500"/>
                                        <p:tgtEl>
                                          <p:spTgt spid="255023"/>
                                        </p:tgtEl>
                                      </p:cBhvr>
                                    </p:animEffect>
                                  </p:childTnLst>
                                </p:cTn>
                              </p:par>
                              <p:par>
                                <p:cTn id="122" presetID="1" presetClass="exit" presetSubtype="0" fill="hold" grpId="1" nodeType="withEffect">
                                  <p:stCondLst>
                                    <p:cond delay="0"/>
                                  </p:stCondLst>
                                  <p:childTnLst>
                                    <p:set>
                                      <p:cBhvr>
                                        <p:cTn id="123" dur="1" fill="hold">
                                          <p:stCondLst>
                                            <p:cond delay="0"/>
                                          </p:stCondLst>
                                        </p:cTn>
                                        <p:tgtEl>
                                          <p:spTgt spid="255001"/>
                                        </p:tgtEl>
                                        <p:attrNameLst>
                                          <p:attrName>style.visibility</p:attrName>
                                        </p:attrNameLst>
                                      </p:cBhvr>
                                      <p:to>
                                        <p:strVal val="hidden"/>
                                      </p:to>
                                    </p:set>
                                  </p:childTnLst>
                                </p:cTn>
                              </p:par>
                            </p:childTnLst>
                          </p:cTn>
                        </p:par>
                        <p:par>
                          <p:cTn id="124" fill="hold" nodeType="afterGroup">
                            <p:stCondLst>
                              <p:cond delay="500"/>
                            </p:stCondLst>
                            <p:childTnLst>
                              <p:par>
                                <p:cTn id="125" presetID="1" presetClass="exit" presetSubtype="0" fill="hold" grpId="1" nodeType="afterEffect">
                                  <p:stCondLst>
                                    <p:cond delay="0"/>
                                  </p:stCondLst>
                                  <p:childTnLst>
                                    <p:set>
                                      <p:cBhvr>
                                        <p:cTn id="126" dur="1" fill="hold">
                                          <p:stCondLst>
                                            <p:cond delay="0"/>
                                          </p:stCondLst>
                                        </p:cTn>
                                        <p:tgtEl>
                                          <p:spTgt spid="255006"/>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254978"/>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2000"/>
                                        <p:tgtEl>
                                          <p:spTgt spid="255011"/>
                                        </p:tgtEl>
                                      </p:cBhvr>
                                    </p:animEffect>
                                    <p:set>
                                      <p:cBhvr>
                                        <p:cTn id="131" dur="1" fill="hold">
                                          <p:stCondLst>
                                            <p:cond delay="1999"/>
                                          </p:stCondLst>
                                        </p:cTn>
                                        <p:tgtEl>
                                          <p:spTgt spid="255011"/>
                                        </p:tgtEl>
                                        <p:attrNameLst>
                                          <p:attrName>style.visibility</p:attrName>
                                        </p:attrNameLst>
                                      </p:cBhvr>
                                      <p:to>
                                        <p:strVal val="hidden"/>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3" presetClass="entr" presetSubtype="288" fill="hold" grpId="0" nodeType="clickEffect">
                                  <p:stCondLst>
                                    <p:cond delay="0"/>
                                  </p:stCondLst>
                                  <p:childTnLst>
                                    <p:set>
                                      <p:cBhvr>
                                        <p:cTn id="135" dur="1" fill="hold">
                                          <p:stCondLst>
                                            <p:cond delay="0"/>
                                          </p:stCondLst>
                                        </p:cTn>
                                        <p:tgtEl>
                                          <p:spTgt spid="255020"/>
                                        </p:tgtEl>
                                        <p:attrNameLst>
                                          <p:attrName>style.visibility</p:attrName>
                                        </p:attrNameLst>
                                      </p:cBhvr>
                                      <p:to>
                                        <p:strVal val="visible"/>
                                      </p:to>
                                    </p:set>
                                    <p:anim calcmode="lin" valueType="num">
                                      <p:cBhvr>
                                        <p:cTn id="136" dur="3000" fill="hold"/>
                                        <p:tgtEl>
                                          <p:spTgt spid="255020"/>
                                        </p:tgtEl>
                                        <p:attrNameLst>
                                          <p:attrName>ppt_w</p:attrName>
                                        </p:attrNameLst>
                                      </p:cBhvr>
                                      <p:tavLst>
                                        <p:tav tm="0">
                                          <p:val>
                                            <p:strVal val="4/3*#ppt_w"/>
                                          </p:val>
                                        </p:tav>
                                        <p:tav tm="100000">
                                          <p:val>
                                            <p:strVal val="#ppt_w"/>
                                          </p:val>
                                        </p:tav>
                                      </p:tavLst>
                                    </p:anim>
                                    <p:anim calcmode="lin" valueType="num">
                                      <p:cBhvr>
                                        <p:cTn id="137" dur="3000" fill="hold"/>
                                        <p:tgtEl>
                                          <p:spTgt spid="255020"/>
                                        </p:tgtEl>
                                        <p:attrNameLst>
                                          <p:attrName>ppt_h</p:attrName>
                                        </p:attrNameLst>
                                      </p:cBhvr>
                                      <p:tavLst>
                                        <p:tav tm="0">
                                          <p:val>
                                            <p:strVal val="4/3*#ppt_h"/>
                                          </p:val>
                                        </p:tav>
                                        <p:tav tm="100000">
                                          <p:val>
                                            <p:strVal val="#ppt_h"/>
                                          </p:val>
                                        </p:tav>
                                      </p:tavLst>
                                    </p:anim>
                                  </p:childTnLst>
                                </p:cTn>
                              </p:par>
                              <p:par>
                                <p:cTn id="138" presetID="1" presetClass="mediacall" presetSubtype="0" fill="hold" nodeType="withEffect">
                                  <p:stCondLst>
                                    <p:cond delay="0"/>
                                  </p:stCondLst>
                                  <p:childTnLst>
                                    <p:cmd type="call" cmd="playFrom(0.0)">
                                      <p:cBhvr>
                                        <p:cTn id="139" dur="3563" fill="hold"/>
                                        <p:tgtEl>
                                          <p:spTgt spid="255031"/>
                                        </p:tgtEl>
                                      </p:cBhvr>
                                    </p:cmd>
                                  </p:childTnLst>
                                </p:cTn>
                              </p:par>
                            </p:childTnLst>
                          </p:cTn>
                        </p:par>
                        <p:par>
                          <p:cTn id="140" fill="hold" nodeType="afterGroup">
                            <p:stCondLst>
                              <p:cond delay="3563"/>
                            </p:stCondLst>
                            <p:childTnLst>
                              <p:par>
                                <p:cTn id="141" presetID="9" presetClass="entr" presetSubtype="0" fill="hold" nodeType="afterEffect">
                                  <p:stCondLst>
                                    <p:cond delay="0"/>
                                  </p:stCondLst>
                                  <p:childTnLst>
                                    <p:set>
                                      <p:cBhvr>
                                        <p:cTn id="142" dur="1" fill="hold">
                                          <p:stCondLst>
                                            <p:cond delay="0"/>
                                          </p:stCondLst>
                                        </p:cTn>
                                        <p:tgtEl>
                                          <p:spTgt spid="255021"/>
                                        </p:tgtEl>
                                        <p:attrNameLst>
                                          <p:attrName>style.visibility</p:attrName>
                                        </p:attrNameLst>
                                      </p:cBhvr>
                                      <p:to>
                                        <p:strVal val="visible"/>
                                      </p:to>
                                    </p:set>
                                    <p:animEffect transition="in" filter="dissolve">
                                      <p:cBhvr>
                                        <p:cTn id="143" dur="500"/>
                                        <p:tgtEl>
                                          <p:spTgt spid="255021"/>
                                        </p:tgtEl>
                                      </p:cBhvr>
                                    </p:animEffect>
                                  </p:childTnLst>
                                  <p:subTnLst>
                                    <p:audio>
                                      <p:cMediaNode>
                                        <p:cTn display="0" masterRel="sameClick">
                                          <p:stCondLst>
                                            <p:cond evt="begin" delay="0">
                                              <p:tn val="141"/>
                                            </p:cond>
                                          </p:stCondLst>
                                          <p:endCondLst>
                                            <p:cond evt="onStopAudio" delay="0">
                                              <p:tgtEl>
                                                <p:sldTgt/>
                                              </p:tgtEl>
                                            </p:cond>
                                          </p:endCondLst>
                                        </p:cTn>
                                        <p:tgtEl>
                                          <p:sndTgt r:embed="rId6" name="I have forseen it.wav"/>
                                        </p:tgtEl>
                                      </p:cMediaNode>
                                    </p:audio>
                                  </p:subTnLst>
                                </p:cTn>
                              </p:par>
                              <p:par>
                                <p:cTn id="144" presetID="22" presetClass="entr" presetSubtype="2" fill="hold" grpId="0" nodeType="withEffect">
                                  <p:stCondLst>
                                    <p:cond delay="0"/>
                                  </p:stCondLst>
                                  <p:childTnLst>
                                    <p:set>
                                      <p:cBhvr>
                                        <p:cTn id="145" dur="1" fill="hold">
                                          <p:stCondLst>
                                            <p:cond delay="0"/>
                                          </p:stCondLst>
                                        </p:cTn>
                                        <p:tgtEl>
                                          <p:spTgt spid="255000"/>
                                        </p:tgtEl>
                                        <p:attrNameLst>
                                          <p:attrName>style.visibility</p:attrName>
                                        </p:attrNameLst>
                                      </p:cBhvr>
                                      <p:to>
                                        <p:strVal val="visible"/>
                                      </p:to>
                                    </p:set>
                                    <p:animEffect transition="in" filter="wipe(right)">
                                      <p:cBhvr>
                                        <p:cTn id="146" dur="2000"/>
                                        <p:tgtEl>
                                          <p:spTgt spid="25500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7" fill="hold" display="0">
                  <p:stCondLst>
                    <p:cond delay="indefinite"/>
                  </p:stCondLst>
                  <p:endCondLst>
                    <p:cond evt="onNext" delay="0">
                      <p:tgtEl>
                        <p:sldTgt/>
                      </p:tgtEl>
                    </p:cond>
                    <p:cond evt="onPrev" delay="0">
                      <p:tgtEl>
                        <p:sldTgt/>
                      </p:tgtEl>
                    </p:cond>
                    <p:cond evt="onStopAudio" delay="0">
                      <p:tgtEl>
                        <p:sldTgt/>
                      </p:tgtEl>
                    </p:cond>
                  </p:endCondLst>
                </p:cTn>
                <p:tgtEl>
                  <p:spTgt spid="255029"/>
                </p:tgtEl>
              </p:cMediaNode>
            </p:audio>
            <p:audio>
              <p:cMediaNode showWhenStopped="0">
                <p:cTn id="148" fill="hold" display="0">
                  <p:stCondLst>
                    <p:cond delay="indefinite"/>
                  </p:stCondLst>
                  <p:endCondLst>
                    <p:cond evt="onNext" delay="0">
                      <p:tgtEl>
                        <p:sldTgt/>
                      </p:tgtEl>
                    </p:cond>
                    <p:cond evt="onPrev" delay="0">
                      <p:tgtEl>
                        <p:sldTgt/>
                      </p:tgtEl>
                    </p:cond>
                    <p:cond evt="onStopAudio" delay="0">
                      <p:tgtEl>
                        <p:sldTgt/>
                      </p:tgtEl>
                    </p:cond>
                  </p:endCondLst>
                </p:cTn>
                <p:tgtEl>
                  <p:spTgt spid="255030"/>
                </p:tgtEl>
              </p:cMediaNode>
            </p:audio>
            <p:audio>
              <p:cMediaNode showWhenStopped="0">
                <p:cTn id="149" fill="hold" display="0">
                  <p:stCondLst>
                    <p:cond delay="indefinite"/>
                  </p:stCondLst>
                  <p:endCondLst>
                    <p:cond evt="onNext" delay="0">
                      <p:tgtEl>
                        <p:sldTgt/>
                      </p:tgtEl>
                    </p:cond>
                    <p:cond evt="onPrev" delay="0">
                      <p:tgtEl>
                        <p:sldTgt/>
                      </p:tgtEl>
                    </p:cond>
                    <p:cond evt="onStopAudio" delay="0">
                      <p:tgtEl>
                        <p:sldTgt/>
                      </p:tgtEl>
                    </p:cond>
                  </p:endCondLst>
                </p:cTn>
                <p:tgtEl>
                  <p:spTgt spid="255031"/>
                </p:tgtEl>
              </p:cMediaNode>
            </p:audio>
          </p:childTnLst>
        </p:cTn>
      </p:par>
    </p:tnLst>
    <p:bldLst>
      <p:bldP spid="255024" grpId="0" animBg="1"/>
      <p:bldP spid="255024" grpId="1" animBg="1"/>
      <p:bldP spid="254978" grpId="0" animBg="1"/>
      <p:bldP spid="254978" grpId="1" animBg="1"/>
      <p:bldP spid="254997" grpId="0" animBg="1"/>
      <p:bldP spid="254997" grpId="1" animBg="1"/>
      <p:bldP spid="254999" grpId="0" autoUpdateAnimBg="0"/>
      <p:bldP spid="254999" grpId="1"/>
      <p:bldP spid="255000" grpId="0" animBg="1"/>
      <p:bldP spid="255001" grpId="0" animBg="1"/>
      <p:bldP spid="255001" grpId="1" animBg="1"/>
      <p:bldP spid="255003" grpId="0" autoUpdateAnimBg="0"/>
      <p:bldP spid="255005" grpId="0" autoUpdateAnimBg="0"/>
      <p:bldP spid="255005" grpId="1"/>
      <p:bldP spid="255006" grpId="0" autoUpdateAnimBg="0"/>
      <p:bldP spid="255006" grpId="1"/>
      <p:bldP spid="255007" grpId="0" autoUpdateAnimBg="0"/>
      <p:bldP spid="255014" grpId="0" animBg="1"/>
      <p:bldP spid="255016" grpId="0" build="allAtOnce"/>
      <p:bldP spid="255016" grpId="1" build="allAtOnce"/>
      <p:bldP spid="255023" grpId="0" animBg="1"/>
      <p:bldP spid="255026" grpId="0"/>
      <p:bldP spid="255026" grpId="1"/>
      <p:bldP spid="25502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57079" name="Line 55"/>
          <p:cNvSpPr>
            <a:spLocks noChangeShapeType="1"/>
          </p:cNvSpPr>
          <p:nvPr/>
        </p:nvSpPr>
        <p:spPr bwMode="auto">
          <a:xfrm flipH="1">
            <a:off x="3330575" y="4648200"/>
            <a:ext cx="2289175" cy="30163"/>
          </a:xfrm>
          <a:prstGeom prst="line">
            <a:avLst/>
          </a:prstGeom>
          <a:noFill/>
          <a:ln w="38100">
            <a:solidFill>
              <a:srgbClr val="FF5050"/>
            </a:solidFill>
            <a:prstDash val="dash"/>
            <a:round/>
            <a:headEnd/>
            <a:tailEnd type="stealth" w="med" len="med"/>
          </a:ln>
        </p:spPr>
        <p:txBody>
          <a:bodyPr wrap="none" anchor="ctr"/>
          <a:lstStyle/>
          <a:p>
            <a:endParaRPr lang="en-US"/>
          </a:p>
        </p:txBody>
      </p:sp>
      <p:sp>
        <p:nvSpPr>
          <p:cNvPr id="257026" name="Line 2"/>
          <p:cNvSpPr>
            <a:spLocks noChangeShapeType="1"/>
          </p:cNvSpPr>
          <p:nvPr/>
        </p:nvSpPr>
        <p:spPr bwMode="auto">
          <a:xfrm>
            <a:off x="4918075" y="4622800"/>
            <a:ext cx="0" cy="1341438"/>
          </a:xfrm>
          <a:prstGeom prst="line">
            <a:avLst/>
          </a:prstGeom>
          <a:noFill/>
          <a:ln w="38100">
            <a:solidFill>
              <a:srgbClr val="FF0000"/>
            </a:solidFill>
            <a:prstDash val="dash"/>
            <a:round/>
            <a:headEnd/>
            <a:tailEnd type="stealth" w="med" len="med"/>
          </a:ln>
        </p:spPr>
        <p:txBody>
          <a:bodyPr/>
          <a:lstStyle/>
          <a:p>
            <a:endParaRPr lang="en-US"/>
          </a:p>
        </p:txBody>
      </p:sp>
      <p:sp>
        <p:nvSpPr>
          <p:cNvPr id="257027" name="Line 3"/>
          <p:cNvSpPr>
            <a:spLocks noChangeShapeType="1"/>
          </p:cNvSpPr>
          <p:nvPr/>
        </p:nvSpPr>
        <p:spPr bwMode="auto">
          <a:xfrm flipH="1">
            <a:off x="3276600" y="4654550"/>
            <a:ext cx="1535113" cy="20638"/>
          </a:xfrm>
          <a:prstGeom prst="line">
            <a:avLst/>
          </a:prstGeom>
          <a:noFill/>
          <a:ln w="38100">
            <a:solidFill>
              <a:srgbClr val="FF0000"/>
            </a:solidFill>
            <a:prstDash val="dash"/>
            <a:round/>
            <a:headEnd/>
            <a:tailEnd type="stealth" w="med" len="med"/>
          </a:ln>
        </p:spPr>
        <p:txBody>
          <a:bodyPr wrap="none" anchor="ctr"/>
          <a:lstStyle/>
          <a:p>
            <a:endParaRPr lang="en-US"/>
          </a:p>
        </p:txBody>
      </p:sp>
      <p:sp>
        <p:nvSpPr>
          <p:cNvPr id="257028" name="Rectangle 4"/>
          <p:cNvSpPr>
            <a:spLocks noChangeArrowheads="1"/>
          </p:cNvSpPr>
          <p:nvPr/>
        </p:nvSpPr>
        <p:spPr bwMode="auto">
          <a:xfrm>
            <a:off x="0" y="-55563"/>
            <a:ext cx="9144000" cy="515938"/>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sz="2000" b="1">
                <a:effectLst>
                  <a:outerShdw blurRad="38100" dist="38100" dir="2700000" algn="tl">
                    <a:srgbClr val="FFFFFF"/>
                  </a:outerShdw>
                </a:effectLst>
                <a:cs typeface="+mn-cs"/>
              </a:rPr>
              <a:t>                                                                                    increase/decrease in </a:t>
            </a:r>
            <a:r>
              <a:rPr lang="en-US" sz="2800" b="1">
                <a:effectLst>
                  <a:outerShdw blurRad="38100" dist="38100" dir="2700000" algn="tl">
                    <a:srgbClr val="FFFFFF"/>
                  </a:outerShdw>
                </a:effectLst>
                <a:latin typeface="+mn-lt"/>
                <a:cs typeface="+mn-cs"/>
              </a:rPr>
              <a:t>AD</a:t>
            </a:r>
          </a:p>
        </p:txBody>
      </p:sp>
      <p:sp>
        <p:nvSpPr>
          <p:cNvPr id="43014" name="Line 5"/>
          <p:cNvSpPr>
            <a:spLocks noChangeShapeType="1"/>
          </p:cNvSpPr>
          <p:nvPr/>
        </p:nvSpPr>
        <p:spPr bwMode="auto">
          <a:xfrm>
            <a:off x="5692775" y="1755775"/>
            <a:ext cx="0" cy="4187825"/>
          </a:xfrm>
          <a:prstGeom prst="line">
            <a:avLst/>
          </a:prstGeom>
          <a:noFill/>
          <a:ln w="76200">
            <a:solidFill>
              <a:schemeClr val="tx1"/>
            </a:solidFill>
            <a:round/>
            <a:headEnd/>
            <a:tailEnd/>
          </a:ln>
        </p:spPr>
        <p:txBody>
          <a:bodyPr wrap="none" anchor="ctr"/>
          <a:lstStyle/>
          <a:p>
            <a:endParaRPr lang="en-US"/>
          </a:p>
        </p:txBody>
      </p:sp>
      <p:sp>
        <p:nvSpPr>
          <p:cNvPr id="43015" name="Line 6"/>
          <p:cNvSpPr>
            <a:spLocks noChangeShapeType="1"/>
          </p:cNvSpPr>
          <p:nvPr/>
        </p:nvSpPr>
        <p:spPr bwMode="auto">
          <a:xfrm flipH="1">
            <a:off x="3317875" y="4035425"/>
            <a:ext cx="2386013" cy="0"/>
          </a:xfrm>
          <a:prstGeom prst="line">
            <a:avLst/>
          </a:prstGeom>
          <a:noFill/>
          <a:ln w="38100">
            <a:solidFill>
              <a:schemeClr val="tx1"/>
            </a:solidFill>
            <a:prstDash val="dash"/>
            <a:round/>
            <a:headEnd/>
            <a:tailEnd type="stealth" w="med" len="med"/>
          </a:ln>
        </p:spPr>
        <p:txBody>
          <a:bodyPr wrap="none" anchor="ctr"/>
          <a:lstStyle/>
          <a:p>
            <a:endParaRPr lang="en-US"/>
          </a:p>
        </p:txBody>
      </p:sp>
      <p:sp>
        <p:nvSpPr>
          <p:cNvPr id="43016" name="Rectangle 7"/>
          <p:cNvSpPr>
            <a:spLocks noChangeArrowheads="1"/>
          </p:cNvSpPr>
          <p:nvPr/>
        </p:nvSpPr>
        <p:spPr bwMode="auto">
          <a:xfrm>
            <a:off x="3054350" y="5894388"/>
            <a:ext cx="379413" cy="515937"/>
          </a:xfrm>
          <a:prstGeom prst="rect">
            <a:avLst/>
          </a:prstGeom>
          <a:noFill/>
          <a:ln w="12700">
            <a:noFill/>
            <a:miter lim="800000"/>
            <a:headEnd/>
            <a:tailEnd/>
          </a:ln>
        </p:spPr>
        <p:txBody>
          <a:bodyPr wrap="none" lIns="90488" tIns="44450" rIns="90488" bIns="44450">
            <a:spAutoFit/>
          </a:bodyPr>
          <a:lstStyle/>
          <a:p>
            <a:pPr eaLnBrk="0" hangingPunct="0"/>
            <a:r>
              <a:rPr lang="en-US" sz="2800" b="1"/>
              <a:t>0</a:t>
            </a:r>
          </a:p>
        </p:txBody>
      </p:sp>
      <p:sp>
        <p:nvSpPr>
          <p:cNvPr id="257032" name="Rectangle 8"/>
          <p:cNvSpPr>
            <a:spLocks noChangeArrowheads="1"/>
          </p:cNvSpPr>
          <p:nvPr/>
        </p:nvSpPr>
        <p:spPr bwMode="auto">
          <a:xfrm>
            <a:off x="2141538" y="3762375"/>
            <a:ext cx="1287462" cy="458788"/>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400" b="1" dirty="0">
                <a:effectLst>
                  <a:outerShdw blurRad="38100" dist="38100" dir="2700000" algn="tl">
                    <a:srgbClr val="FFFFFF"/>
                  </a:outerShdw>
                </a:effectLst>
                <a:latin typeface="Arial" pitchFamily="34" charset="0"/>
                <a:cs typeface="Arial" pitchFamily="34" charset="0"/>
              </a:rPr>
              <a:t>PL</a:t>
            </a:r>
            <a:r>
              <a:rPr lang="en-US" sz="2000" b="1" dirty="0">
                <a:effectLst>
                  <a:outerShdw blurRad="38100" dist="38100" dir="2700000" algn="tl">
                    <a:srgbClr val="FFFFFF"/>
                  </a:outerShdw>
                </a:effectLst>
                <a:latin typeface="Arial" pitchFamily="34" charset="0"/>
                <a:cs typeface="Arial" pitchFamily="34" charset="0"/>
              </a:rPr>
              <a:t>1</a:t>
            </a:r>
            <a:r>
              <a:rPr lang="en-US" b="1" dirty="0">
                <a:effectLst>
                  <a:outerShdw blurRad="38100" dist="38100" dir="2700000" algn="tl">
                    <a:srgbClr val="FFFFFF"/>
                  </a:outerShdw>
                </a:effectLst>
                <a:latin typeface="Arial" pitchFamily="34" charset="0"/>
                <a:cs typeface="Arial" pitchFamily="34" charset="0"/>
              </a:rPr>
              <a:t>[6</a:t>
            </a:r>
            <a:r>
              <a:rPr lang="en-US" sz="1600" b="1" dirty="0">
                <a:effectLst>
                  <a:outerShdw blurRad="38100" dist="38100" dir="2700000" algn="tl">
                    <a:srgbClr val="FFFFFF"/>
                  </a:outerShdw>
                </a:effectLst>
                <a:latin typeface="Arial" pitchFamily="34" charset="0"/>
                <a:cs typeface="Arial" pitchFamily="34" charset="0"/>
              </a:rPr>
              <a:t>%</a:t>
            </a:r>
            <a:r>
              <a:rPr lang="en-US" b="1" dirty="0">
                <a:effectLst>
                  <a:outerShdw blurRad="38100" dist="38100" dir="2700000" algn="tl">
                    <a:srgbClr val="FFFFFF"/>
                  </a:outerShdw>
                </a:effectLst>
                <a:latin typeface="Arial" pitchFamily="34" charset="0"/>
                <a:cs typeface="Arial" pitchFamily="34" charset="0"/>
              </a:rPr>
              <a:t>]</a:t>
            </a:r>
            <a:endParaRPr lang="en-US" b="1" baseline="-25000" dirty="0">
              <a:effectLst>
                <a:outerShdw blurRad="38100" dist="38100" dir="2700000" algn="tl">
                  <a:srgbClr val="FFFFFF"/>
                </a:outerShdw>
              </a:effectLst>
              <a:latin typeface="Arial" pitchFamily="34" charset="0"/>
              <a:cs typeface="Arial" pitchFamily="34" charset="0"/>
            </a:endParaRPr>
          </a:p>
        </p:txBody>
      </p:sp>
      <p:sp>
        <p:nvSpPr>
          <p:cNvPr id="257033" name="Rectangle 9"/>
          <p:cNvSpPr>
            <a:spLocks noChangeArrowheads="1"/>
          </p:cNvSpPr>
          <p:nvPr/>
        </p:nvSpPr>
        <p:spPr bwMode="auto">
          <a:xfrm>
            <a:off x="7119938" y="1371600"/>
            <a:ext cx="825500" cy="520700"/>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800" b="1" dirty="0">
                <a:solidFill>
                  <a:srgbClr val="FF0000"/>
                </a:solidFill>
                <a:effectLst>
                  <a:outerShdw blurRad="38100" dist="38100" dir="2700000" algn="tl">
                    <a:srgbClr val="000000"/>
                  </a:outerShdw>
                </a:effectLst>
                <a:latin typeface="Verdana" pitchFamily="34" charset="0"/>
                <a:cs typeface="+mn-cs"/>
              </a:rPr>
              <a:t>AS</a:t>
            </a:r>
            <a:r>
              <a:rPr lang="en-US" b="1" baseline="-25000" dirty="0">
                <a:solidFill>
                  <a:srgbClr val="FF0000"/>
                </a:solidFill>
                <a:effectLst>
                  <a:outerShdw blurRad="38100" dist="38100" dir="2700000" algn="tl">
                    <a:srgbClr val="000000"/>
                  </a:outerShdw>
                </a:effectLst>
                <a:latin typeface="Verdana" pitchFamily="34" charset="0"/>
                <a:cs typeface="+mn-cs"/>
              </a:rPr>
              <a:t>2</a:t>
            </a:r>
          </a:p>
        </p:txBody>
      </p:sp>
      <p:sp>
        <p:nvSpPr>
          <p:cNvPr id="257034" name="Rectangle 10"/>
          <p:cNvSpPr>
            <a:spLocks noChangeArrowheads="1"/>
          </p:cNvSpPr>
          <p:nvPr/>
        </p:nvSpPr>
        <p:spPr bwMode="auto">
          <a:xfrm>
            <a:off x="5232400" y="771525"/>
            <a:ext cx="1065213"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effectLst>
                  <a:outerShdw blurRad="38100" dist="38100" dir="2700000" algn="tl">
                    <a:srgbClr val="FFFFFF"/>
                  </a:outerShdw>
                </a:effectLst>
                <a:latin typeface="Verdana" pitchFamily="34" charset="0"/>
                <a:cs typeface="+mn-cs"/>
              </a:rPr>
              <a:t>LRAS</a:t>
            </a:r>
          </a:p>
        </p:txBody>
      </p:sp>
      <p:sp>
        <p:nvSpPr>
          <p:cNvPr id="43020" name="Freeform 11"/>
          <p:cNvSpPr>
            <a:spLocks/>
          </p:cNvSpPr>
          <p:nvPr/>
        </p:nvSpPr>
        <p:spPr bwMode="auto">
          <a:xfrm>
            <a:off x="4662488" y="1936750"/>
            <a:ext cx="3184525" cy="3402013"/>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cap="rnd">
            <a:solidFill>
              <a:schemeClr val="tx1"/>
            </a:solidFill>
            <a:round/>
            <a:headEnd/>
            <a:tailEnd/>
          </a:ln>
        </p:spPr>
        <p:txBody>
          <a:bodyPr/>
          <a:lstStyle/>
          <a:p>
            <a:endParaRPr lang="en-US"/>
          </a:p>
        </p:txBody>
      </p:sp>
      <p:sp>
        <p:nvSpPr>
          <p:cNvPr id="257036" name="Rectangle 12"/>
          <p:cNvSpPr>
            <a:spLocks noChangeArrowheads="1"/>
          </p:cNvSpPr>
          <p:nvPr/>
        </p:nvSpPr>
        <p:spPr bwMode="auto">
          <a:xfrm>
            <a:off x="4314825" y="1489075"/>
            <a:ext cx="930275" cy="520700"/>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800" b="1" dirty="0">
                <a:effectLst>
                  <a:outerShdw blurRad="38100" dist="38100" dir="2700000" algn="tl">
                    <a:srgbClr val="FFFFFF"/>
                  </a:outerShdw>
                </a:effectLst>
                <a:latin typeface="Verdana" pitchFamily="34" charset="0"/>
                <a:cs typeface="+mn-cs"/>
              </a:rPr>
              <a:t>AD</a:t>
            </a:r>
            <a:r>
              <a:rPr lang="en-US" sz="2800" b="1" baseline="-25000" dirty="0">
                <a:effectLst>
                  <a:outerShdw blurRad="38100" dist="38100" dir="2700000" algn="tl">
                    <a:srgbClr val="FFFFFF"/>
                  </a:outerShdw>
                </a:effectLst>
                <a:latin typeface="Verdana" pitchFamily="34" charset="0"/>
                <a:cs typeface="+mn-cs"/>
              </a:rPr>
              <a:t>1</a:t>
            </a:r>
          </a:p>
        </p:txBody>
      </p:sp>
      <p:sp>
        <p:nvSpPr>
          <p:cNvPr id="257037" name="Rectangle 13"/>
          <p:cNvSpPr>
            <a:spLocks noChangeArrowheads="1"/>
          </p:cNvSpPr>
          <p:nvPr/>
        </p:nvSpPr>
        <p:spPr bwMode="auto">
          <a:xfrm>
            <a:off x="5776913" y="3727450"/>
            <a:ext cx="384175"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effectLst>
                  <a:outerShdw blurRad="38100" dist="38100" dir="2700000" algn="tl">
                    <a:srgbClr val="FFFFFF"/>
                  </a:outerShdw>
                </a:effectLst>
                <a:latin typeface="Verdana" pitchFamily="34" charset="0"/>
                <a:cs typeface="+mn-cs"/>
              </a:rPr>
              <a:t>a</a:t>
            </a:r>
          </a:p>
        </p:txBody>
      </p:sp>
      <p:sp>
        <p:nvSpPr>
          <p:cNvPr id="257038" name="Rectangle 14"/>
          <p:cNvSpPr>
            <a:spLocks noChangeArrowheads="1"/>
          </p:cNvSpPr>
          <p:nvPr/>
        </p:nvSpPr>
        <p:spPr bwMode="auto">
          <a:xfrm>
            <a:off x="5465763" y="5929313"/>
            <a:ext cx="623887" cy="515937"/>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800" b="1">
                <a:effectLst>
                  <a:outerShdw blurRad="38100" dist="38100" dir="2700000" algn="tl">
                    <a:srgbClr val="FFFFFF"/>
                  </a:outerShdw>
                </a:effectLst>
                <a:latin typeface="Verdana" pitchFamily="34" charset="0"/>
                <a:cs typeface="+mn-cs"/>
              </a:rPr>
              <a:t>Y</a:t>
            </a:r>
            <a:r>
              <a:rPr lang="en-US" sz="2000" b="1">
                <a:effectLst>
                  <a:outerShdw blurRad="38100" dist="38100" dir="2700000" algn="tl">
                    <a:srgbClr val="FFFFFF"/>
                  </a:outerShdw>
                </a:effectLst>
                <a:latin typeface="Verdana" pitchFamily="34" charset="0"/>
                <a:cs typeface="+mn-cs"/>
              </a:rPr>
              <a:t>1</a:t>
            </a:r>
            <a:endParaRPr lang="en-US" sz="2000" b="1" baseline="-25000">
              <a:effectLst>
                <a:outerShdw blurRad="38100" dist="38100" dir="2700000" algn="tl">
                  <a:srgbClr val="FFFFFF"/>
                </a:outerShdw>
              </a:effectLst>
              <a:latin typeface="Verdana" pitchFamily="34" charset="0"/>
              <a:cs typeface="+mn-cs"/>
            </a:endParaRPr>
          </a:p>
        </p:txBody>
      </p:sp>
      <p:sp>
        <p:nvSpPr>
          <p:cNvPr id="257039" name="Rectangle 15"/>
          <p:cNvSpPr>
            <a:spLocks noChangeArrowheads="1"/>
          </p:cNvSpPr>
          <p:nvPr/>
        </p:nvSpPr>
        <p:spPr bwMode="auto">
          <a:xfrm>
            <a:off x="2590800" y="2514600"/>
            <a:ext cx="685800" cy="520700"/>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800" b="1" dirty="0">
                <a:effectLst>
                  <a:outerShdw blurRad="38100" dist="38100" dir="2700000" algn="tl">
                    <a:srgbClr val="FFFFFF"/>
                  </a:outerShdw>
                </a:effectLst>
                <a:cs typeface="+mn-cs"/>
              </a:rPr>
              <a:t>PL</a:t>
            </a:r>
          </a:p>
        </p:txBody>
      </p:sp>
      <p:sp>
        <p:nvSpPr>
          <p:cNvPr id="43025" name="Freeform 17"/>
          <p:cNvSpPr>
            <a:spLocks/>
          </p:cNvSpPr>
          <p:nvPr/>
        </p:nvSpPr>
        <p:spPr bwMode="auto">
          <a:xfrm flipH="1">
            <a:off x="3633788" y="1854200"/>
            <a:ext cx="3325812" cy="3321050"/>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cap="rnd">
            <a:solidFill>
              <a:schemeClr val="tx1"/>
            </a:solidFill>
            <a:round/>
            <a:headEnd/>
            <a:tailEnd/>
          </a:ln>
        </p:spPr>
        <p:txBody>
          <a:bodyPr/>
          <a:lstStyle/>
          <a:p>
            <a:endParaRPr lang="en-US"/>
          </a:p>
        </p:txBody>
      </p:sp>
      <p:grpSp>
        <p:nvGrpSpPr>
          <p:cNvPr id="43026" name="Group 18"/>
          <p:cNvGrpSpPr>
            <a:grpSpLocks/>
          </p:cNvGrpSpPr>
          <p:nvPr/>
        </p:nvGrpSpPr>
        <p:grpSpPr bwMode="auto">
          <a:xfrm>
            <a:off x="3295650" y="1428750"/>
            <a:ext cx="5002213" cy="4552950"/>
            <a:chOff x="2076" y="900"/>
            <a:chExt cx="3151" cy="2868"/>
          </a:xfrm>
        </p:grpSpPr>
        <p:sp>
          <p:nvSpPr>
            <p:cNvPr id="43053" name="Line 19"/>
            <p:cNvSpPr>
              <a:spLocks noChangeShapeType="1"/>
            </p:cNvSpPr>
            <p:nvPr/>
          </p:nvSpPr>
          <p:spPr bwMode="auto">
            <a:xfrm>
              <a:off x="2080" y="3742"/>
              <a:ext cx="3147" cy="0"/>
            </a:xfrm>
            <a:prstGeom prst="line">
              <a:avLst/>
            </a:prstGeom>
            <a:noFill/>
            <a:ln w="76200">
              <a:solidFill>
                <a:schemeClr val="tx1"/>
              </a:solidFill>
              <a:round/>
              <a:headEnd/>
              <a:tailEnd/>
            </a:ln>
          </p:spPr>
          <p:txBody>
            <a:bodyPr wrap="none" anchor="ctr"/>
            <a:lstStyle/>
            <a:p>
              <a:endParaRPr lang="en-US"/>
            </a:p>
          </p:txBody>
        </p:sp>
        <p:sp>
          <p:nvSpPr>
            <p:cNvPr id="43054" name="Line 20"/>
            <p:cNvSpPr>
              <a:spLocks noChangeShapeType="1"/>
            </p:cNvSpPr>
            <p:nvPr/>
          </p:nvSpPr>
          <p:spPr bwMode="auto">
            <a:xfrm>
              <a:off x="2076" y="900"/>
              <a:ext cx="0" cy="2868"/>
            </a:xfrm>
            <a:prstGeom prst="line">
              <a:avLst/>
            </a:prstGeom>
            <a:noFill/>
            <a:ln w="76200">
              <a:solidFill>
                <a:schemeClr val="tx1"/>
              </a:solidFill>
              <a:round/>
              <a:headEnd/>
              <a:tailEnd/>
            </a:ln>
          </p:spPr>
          <p:txBody>
            <a:bodyPr wrap="none" anchor="ctr"/>
            <a:lstStyle/>
            <a:p>
              <a:endParaRPr lang="en-US"/>
            </a:p>
          </p:txBody>
        </p:sp>
      </p:grpSp>
      <p:sp>
        <p:nvSpPr>
          <p:cNvPr id="257046" name="Freeform 22"/>
          <p:cNvSpPr>
            <a:spLocks/>
          </p:cNvSpPr>
          <p:nvPr/>
        </p:nvSpPr>
        <p:spPr bwMode="auto">
          <a:xfrm>
            <a:off x="3735388" y="2384425"/>
            <a:ext cx="3182937" cy="3402013"/>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a:solidFill>
              <a:srgbClr val="FF0000"/>
            </a:solidFill>
            <a:round/>
            <a:headEnd/>
            <a:tailEnd/>
          </a:ln>
        </p:spPr>
        <p:txBody>
          <a:bodyPr/>
          <a:lstStyle/>
          <a:p>
            <a:endParaRPr lang="en-US"/>
          </a:p>
        </p:txBody>
      </p:sp>
      <p:sp>
        <p:nvSpPr>
          <p:cNvPr id="257047" name="Rectangle 23"/>
          <p:cNvSpPr>
            <a:spLocks noChangeArrowheads="1"/>
          </p:cNvSpPr>
          <p:nvPr/>
        </p:nvSpPr>
        <p:spPr bwMode="auto">
          <a:xfrm>
            <a:off x="4476750" y="4344988"/>
            <a:ext cx="393700"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solidFill>
                  <a:srgbClr val="FF0000"/>
                </a:solidFill>
                <a:effectLst>
                  <a:outerShdw blurRad="38100" dist="38100" dir="2700000" algn="tl">
                    <a:srgbClr val="000000"/>
                  </a:outerShdw>
                </a:effectLst>
                <a:latin typeface="Verdana" pitchFamily="34" charset="0"/>
                <a:cs typeface="+mn-cs"/>
              </a:rPr>
              <a:t>b</a:t>
            </a:r>
          </a:p>
        </p:txBody>
      </p:sp>
      <p:sp>
        <p:nvSpPr>
          <p:cNvPr id="257049" name="Freeform 25"/>
          <p:cNvSpPr>
            <a:spLocks/>
          </p:cNvSpPr>
          <p:nvPr/>
        </p:nvSpPr>
        <p:spPr bwMode="auto">
          <a:xfrm flipH="1">
            <a:off x="4462463" y="1766888"/>
            <a:ext cx="2900362" cy="3506787"/>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a:solidFill>
              <a:srgbClr val="FF0000"/>
            </a:solidFill>
            <a:round/>
            <a:headEnd/>
            <a:tailEnd/>
          </a:ln>
        </p:spPr>
        <p:txBody>
          <a:bodyPr/>
          <a:lstStyle/>
          <a:p>
            <a:endParaRPr lang="en-US"/>
          </a:p>
        </p:txBody>
      </p:sp>
      <p:sp>
        <p:nvSpPr>
          <p:cNvPr id="257050" name="Rectangle 26"/>
          <p:cNvSpPr>
            <a:spLocks noChangeArrowheads="1"/>
          </p:cNvSpPr>
          <p:nvPr/>
        </p:nvSpPr>
        <p:spPr bwMode="auto">
          <a:xfrm>
            <a:off x="2128838" y="4343400"/>
            <a:ext cx="1223962" cy="458788"/>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400" b="1" dirty="0">
                <a:solidFill>
                  <a:srgbClr val="FF0000"/>
                </a:solidFill>
                <a:effectLst>
                  <a:outerShdw blurRad="38100" dist="38100" dir="2700000" algn="tl">
                    <a:srgbClr val="000000"/>
                  </a:outerShdw>
                </a:effectLst>
                <a:latin typeface="Arial" pitchFamily="34" charset="0"/>
                <a:cs typeface="Arial" pitchFamily="34" charset="0"/>
              </a:rPr>
              <a:t>PL</a:t>
            </a:r>
            <a:r>
              <a:rPr lang="en-US" sz="2000" b="1" dirty="0">
                <a:solidFill>
                  <a:srgbClr val="FF0000"/>
                </a:solidFill>
                <a:effectLst>
                  <a:outerShdw blurRad="38100" dist="38100" dir="2700000" algn="tl">
                    <a:srgbClr val="000000"/>
                  </a:outerShdw>
                </a:effectLst>
                <a:latin typeface="Arial" pitchFamily="34" charset="0"/>
                <a:cs typeface="Arial" pitchFamily="34" charset="0"/>
              </a:rPr>
              <a:t>2</a:t>
            </a:r>
            <a:r>
              <a:rPr lang="en-US" b="1" dirty="0">
                <a:solidFill>
                  <a:srgbClr val="FF0000"/>
                </a:solidFill>
                <a:effectLst>
                  <a:outerShdw blurRad="38100" dist="38100" dir="2700000" algn="tl">
                    <a:srgbClr val="000000"/>
                  </a:outerShdw>
                </a:effectLst>
                <a:latin typeface="Arial" pitchFamily="34" charset="0"/>
                <a:cs typeface="Arial" pitchFamily="34" charset="0"/>
              </a:rPr>
              <a:t>[2</a:t>
            </a:r>
            <a:r>
              <a:rPr lang="en-US" sz="1600" b="1" dirty="0">
                <a:solidFill>
                  <a:srgbClr val="FF0000"/>
                </a:solidFill>
                <a:effectLst>
                  <a:outerShdw blurRad="38100" dist="38100" dir="2700000" algn="tl">
                    <a:srgbClr val="000000"/>
                  </a:outerShdw>
                </a:effectLst>
                <a:latin typeface="Arial" pitchFamily="34" charset="0"/>
                <a:cs typeface="Arial" pitchFamily="34" charset="0"/>
              </a:rPr>
              <a:t>%</a:t>
            </a:r>
            <a:r>
              <a:rPr lang="en-US" b="1" dirty="0">
                <a:solidFill>
                  <a:srgbClr val="FF0000"/>
                </a:solidFill>
                <a:effectLst>
                  <a:outerShdw blurRad="38100" dist="38100" dir="2700000" algn="tl">
                    <a:srgbClr val="000000"/>
                  </a:outerShdw>
                </a:effectLst>
                <a:latin typeface="Arial" pitchFamily="34" charset="0"/>
                <a:cs typeface="Arial" pitchFamily="34" charset="0"/>
              </a:rPr>
              <a:t>]</a:t>
            </a:r>
            <a:endParaRPr lang="en-US" b="1" baseline="-25000" dirty="0">
              <a:solidFill>
                <a:srgbClr val="FF0000"/>
              </a:solidFill>
              <a:effectLst>
                <a:outerShdw blurRad="38100" dist="38100" dir="2700000" algn="tl">
                  <a:srgbClr val="000000"/>
                </a:outerShdw>
              </a:effectLst>
              <a:latin typeface="Arial" pitchFamily="34" charset="0"/>
              <a:cs typeface="Arial" pitchFamily="34" charset="0"/>
            </a:endParaRPr>
          </a:p>
        </p:txBody>
      </p:sp>
      <p:sp>
        <p:nvSpPr>
          <p:cNvPr id="257051" name="Rectangle 27"/>
          <p:cNvSpPr>
            <a:spLocks noChangeArrowheads="1"/>
          </p:cNvSpPr>
          <p:nvPr/>
        </p:nvSpPr>
        <p:spPr bwMode="auto">
          <a:xfrm>
            <a:off x="3408363" y="1947863"/>
            <a:ext cx="930275" cy="520700"/>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800" b="1" dirty="0">
                <a:solidFill>
                  <a:srgbClr val="FF0000"/>
                </a:solidFill>
                <a:effectLst>
                  <a:outerShdw blurRad="38100" dist="38100" dir="2700000" algn="tl">
                    <a:srgbClr val="000000"/>
                  </a:outerShdw>
                </a:effectLst>
                <a:latin typeface="Verdana" pitchFamily="34" charset="0"/>
                <a:cs typeface="+mn-cs"/>
              </a:rPr>
              <a:t>AD</a:t>
            </a:r>
            <a:r>
              <a:rPr lang="en-US" sz="2800" b="1" baseline="-25000" dirty="0">
                <a:solidFill>
                  <a:srgbClr val="FF0000"/>
                </a:solidFill>
                <a:effectLst>
                  <a:outerShdw blurRad="38100" dist="38100" dir="2700000" algn="tl">
                    <a:srgbClr val="000000"/>
                  </a:outerShdw>
                </a:effectLst>
                <a:latin typeface="Verdana" pitchFamily="34" charset="0"/>
                <a:cs typeface="+mn-cs"/>
              </a:rPr>
              <a:t>2</a:t>
            </a:r>
          </a:p>
        </p:txBody>
      </p:sp>
      <p:sp>
        <p:nvSpPr>
          <p:cNvPr id="257052" name="Rectangle 28"/>
          <p:cNvSpPr>
            <a:spLocks noChangeArrowheads="1"/>
          </p:cNvSpPr>
          <p:nvPr/>
        </p:nvSpPr>
        <p:spPr bwMode="auto">
          <a:xfrm>
            <a:off x="6508750" y="1390650"/>
            <a:ext cx="825500" cy="520700"/>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800" b="1" dirty="0">
                <a:effectLst>
                  <a:outerShdw blurRad="38100" dist="38100" dir="2700000" algn="tl">
                    <a:srgbClr val="FFFFFF"/>
                  </a:outerShdw>
                </a:effectLst>
                <a:latin typeface="Verdana" pitchFamily="34" charset="0"/>
                <a:cs typeface="+mn-cs"/>
              </a:rPr>
              <a:t>AS</a:t>
            </a:r>
            <a:r>
              <a:rPr lang="en-US" b="1" baseline="-25000" dirty="0">
                <a:effectLst>
                  <a:outerShdw blurRad="38100" dist="38100" dir="2700000" algn="tl">
                    <a:srgbClr val="FFFFFF"/>
                  </a:outerShdw>
                </a:effectLst>
                <a:latin typeface="Verdana" pitchFamily="34" charset="0"/>
                <a:cs typeface="+mn-cs"/>
              </a:rPr>
              <a:t>1</a:t>
            </a:r>
          </a:p>
        </p:txBody>
      </p:sp>
      <p:sp>
        <p:nvSpPr>
          <p:cNvPr id="257053" name="Rectangle 29"/>
          <p:cNvSpPr>
            <a:spLocks noChangeArrowheads="1"/>
          </p:cNvSpPr>
          <p:nvPr/>
        </p:nvSpPr>
        <p:spPr bwMode="auto">
          <a:xfrm>
            <a:off x="5746750" y="4443413"/>
            <a:ext cx="350838" cy="454025"/>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b="1">
                <a:effectLst>
                  <a:outerShdw blurRad="38100" dist="38100" dir="2700000" algn="tl">
                    <a:srgbClr val="FFFFFF"/>
                  </a:outerShdw>
                </a:effectLst>
                <a:latin typeface="Verdana" pitchFamily="34" charset="0"/>
                <a:cs typeface="+mn-cs"/>
              </a:rPr>
              <a:t>c</a:t>
            </a:r>
          </a:p>
        </p:txBody>
      </p:sp>
      <p:pic>
        <p:nvPicPr>
          <p:cNvPr id="257057" name="Picture 33" descr="arrow left red"/>
          <p:cNvPicPr>
            <a:picLocks noChangeAspect="1" noChangeArrowheads="1" noCrop="1"/>
          </p:cNvPicPr>
          <p:nvPr/>
        </p:nvPicPr>
        <p:blipFill>
          <a:blip r:embed="rId7"/>
          <a:srcRect/>
          <a:stretch>
            <a:fillRect/>
          </a:stretch>
        </p:blipFill>
        <p:spPr bwMode="auto">
          <a:xfrm>
            <a:off x="5021263" y="4508500"/>
            <a:ext cx="650875" cy="260350"/>
          </a:xfrm>
          <a:prstGeom prst="rect">
            <a:avLst/>
          </a:prstGeom>
          <a:noFill/>
          <a:ln w="9525">
            <a:noFill/>
            <a:miter lim="800000"/>
            <a:headEnd/>
            <a:tailEnd/>
          </a:ln>
        </p:spPr>
      </p:pic>
      <p:sp>
        <p:nvSpPr>
          <p:cNvPr id="257058" name="Rectangle 34"/>
          <p:cNvSpPr>
            <a:spLocks noChangeArrowheads="1"/>
          </p:cNvSpPr>
          <p:nvPr/>
        </p:nvSpPr>
        <p:spPr bwMode="auto">
          <a:xfrm>
            <a:off x="136525" y="506413"/>
            <a:ext cx="3765550" cy="1482725"/>
          </a:xfrm>
          <a:prstGeom prst="rect">
            <a:avLst/>
          </a:prstGeom>
          <a:solidFill>
            <a:schemeClr val="tx1"/>
          </a:solidFill>
          <a:ln w="57150" cmpd="thickThin">
            <a:solidFill>
              <a:srgbClr val="FF7C80"/>
            </a:solidFill>
            <a:miter lim="800000"/>
            <a:headEnd/>
            <a:tailEnd/>
          </a:ln>
          <a:effectLst/>
        </p:spPr>
        <p:txBody>
          <a:bodyPr wrap="none" anchor="ctr"/>
          <a:lstStyle/>
          <a:p>
            <a:pPr fontAlgn="auto">
              <a:spcBef>
                <a:spcPts val="0"/>
              </a:spcBef>
              <a:spcAft>
                <a:spcPts val="0"/>
              </a:spcAft>
              <a:defRPr/>
            </a:pPr>
            <a:r>
              <a:rPr lang="en-US" sz="2000" b="1" dirty="0">
                <a:solidFill>
                  <a:schemeClr val="bg1"/>
                </a:solidFill>
                <a:cs typeface="+mn-cs"/>
              </a:rPr>
              <a:t>If there is an </a:t>
            </a:r>
            <a:r>
              <a:rPr lang="en-US" sz="2400" b="1" dirty="0">
                <a:solidFill>
                  <a:srgbClr val="FF7C80"/>
                </a:solidFill>
                <a:effectLst>
                  <a:outerShdw blurRad="38100" dist="38100" dir="2700000" algn="tl">
                    <a:srgbClr val="FFFFFF"/>
                  </a:outerShdw>
                </a:effectLst>
                <a:cs typeface="+mn-cs"/>
              </a:rPr>
              <a:t>unanticipated</a:t>
            </a:r>
            <a:r>
              <a:rPr lang="en-US" sz="2000" b="1" dirty="0">
                <a:solidFill>
                  <a:schemeClr val="bg1"/>
                </a:solidFill>
                <a:cs typeface="+mn-cs"/>
              </a:rPr>
              <a:t>,</a:t>
            </a:r>
          </a:p>
          <a:p>
            <a:pPr fontAlgn="auto">
              <a:spcBef>
                <a:spcPts val="0"/>
              </a:spcBef>
              <a:spcAft>
                <a:spcPts val="0"/>
              </a:spcAft>
              <a:defRPr/>
            </a:pPr>
            <a:r>
              <a:rPr lang="en-US" sz="2000" b="1" dirty="0">
                <a:solidFill>
                  <a:srgbClr val="FF7C80"/>
                </a:solidFill>
                <a:effectLst>
                  <a:outerShdw blurRad="38100" dist="38100" dir="2700000" algn="tl">
                    <a:srgbClr val="FFFFFF"/>
                  </a:outerShdw>
                </a:effectLst>
                <a:cs typeface="+mn-cs"/>
              </a:rPr>
              <a:t>decrease in  AD</a:t>
            </a:r>
            <a:r>
              <a:rPr lang="en-US" sz="2000" b="1" dirty="0">
                <a:solidFill>
                  <a:schemeClr val="bg1"/>
                </a:solidFill>
                <a:cs typeface="+mn-cs"/>
              </a:rPr>
              <a:t>,  then  </a:t>
            </a:r>
            <a:r>
              <a:rPr lang="en-US" sz="2000" b="1" dirty="0">
                <a:solidFill>
                  <a:srgbClr val="FF7C80"/>
                </a:solidFill>
                <a:effectLst>
                  <a:outerShdw blurRad="38100" dist="38100" dir="2700000" algn="tl">
                    <a:srgbClr val="FFFFFF"/>
                  </a:outerShdw>
                </a:effectLst>
                <a:cs typeface="+mn-cs"/>
              </a:rPr>
              <a:t>PL</a:t>
            </a:r>
            <a:r>
              <a:rPr lang="en-US" sz="2000" b="1" dirty="0">
                <a:solidFill>
                  <a:schemeClr val="bg1"/>
                </a:solidFill>
                <a:cs typeface="+mn-cs"/>
              </a:rPr>
              <a:t>, </a:t>
            </a:r>
            <a:r>
              <a:rPr lang="en-US" sz="2000" b="1" dirty="0">
                <a:solidFill>
                  <a:srgbClr val="FF7C80"/>
                </a:solidFill>
                <a:effectLst>
                  <a:outerShdw blurRad="38100" dist="38100" dir="2700000" algn="tl">
                    <a:srgbClr val="FFFFFF"/>
                  </a:outerShdw>
                </a:effectLst>
                <a:cs typeface="+mn-cs"/>
              </a:rPr>
              <a:t>Y</a:t>
            </a:r>
            <a:r>
              <a:rPr lang="en-US" sz="2000" b="1" dirty="0">
                <a:solidFill>
                  <a:schemeClr val="bg1"/>
                </a:solidFill>
                <a:cs typeface="+mn-cs"/>
              </a:rPr>
              <a:t>,  </a:t>
            </a:r>
          </a:p>
          <a:p>
            <a:pPr fontAlgn="auto">
              <a:spcBef>
                <a:spcPts val="0"/>
              </a:spcBef>
              <a:spcAft>
                <a:spcPts val="0"/>
              </a:spcAft>
              <a:defRPr/>
            </a:pPr>
            <a:r>
              <a:rPr lang="en-US" sz="2000" b="1" dirty="0">
                <a:solidFill>
                  <a:schemeClr val="bg1"/>
                </a:solidFill>
                <a:cs typeface="+mn-cs"/>
              </a:rPr>
              <a:t>and </a:t>
            </a:r>
            <a:r>
              <a:rPr lang="en-US" sz="2000" b="1" dirty="0">
                <a:solidFill>
                  <a:srgbClr val="FF7C80"/>
                </a:solidFill>
                <a:effectLst>
                  <a:outerShdw blurRad="38100" dist="38100" dir="2700000" algn="tl">
                    <a:srgbClr val="FFFFFF"/>
                  </a:outerShdw>
                </a:effectLst>
                <a:cs typeface="+mn-cs"/>
              </a:rPr>
              <a:t>employment decrease in  </a:t>
            </a:r>
          </a:p>
          <a:p>
            <a:pPr fontAlgn="auto">
              <a:spcBef>
                <a:spcPts val="0"/>
              </a:spcBef>
              <a:spcAft>
                <a:spcPts val="0"/>
              </a:spcAft>
              <a:defRPr/>
            </a:pPr>
            <a:r>
              <a:rPr lang="en-US" sz="2000" b="1" dirty="0">
                <a:solidFill>
                  <a:srgbClr val="FF7C80"/>
                </a:solidFill>
                <a:effectLst>
                  <a:outerShdw blurRad="38100" dist="38100" dir="2700000" algn="tl">
                    <a:srgbClr val="FFFFFF"/>
                  </a:outerShdw>
                </a:effectLst>
                <a:cs typeface="+mn-cs"/>
              </a:rPr>
              <a:t>SR</a:t>
            </a:r>
            <a:r>
              <a:rPr lang="en-US" sz="2000" b="1" dirty="0">
                <a:solidFill>
                  <a:schemeClr val="bg1"/>
                </a:solidFill>
                <a:cs typeface="+mn-cs"/>
              </a:rPr>
              <a:t>,  but  </a:t>
            </a:r>
            <a:r>
              <a:rPr lang="en-US" sz="2000" b="1" dirty="0">
                <a:solidFill>
                  <a:srgbClr val="FF7C80"/>
                </a:solidFill>
                <a:effectLst>
                  <a:outerShdw blurRad="38100" dist="38100" dir="2700000" algn="tl">
                    <a:srgbClr val="FFFFFF"/>
                  </a:outerShdw>
                </a:effectLst>
                <a:cs typeface="+mn-cs"/>
              </a:rPr>
              <a:t>only  PL in the  LR</a:t>
            </a:r>
            <a:r>
              <a:rPr lang="en-US" sz="2000" b="1" dirty="0">
                <a:solidFill>
                  <a:schemeClr val="bg1"/>
                </a:solidFill>
                <a:cs typeface="+mn-cs"/>
              </a:rPr>
              <a:t>.</a:t>
            </a:r>
          </a:p>
        </p:txBody>
      </p:sp>
      <p:pic>
        <p:nvPicPr>
          <p:cNvPr id="257059" name="Picture 35" descr="arrow red rt"/>
          <p:cNvPicPr>
            <a:picLocks noChangeAspect="1" noChangeArrowheads="1" noCrop="1"/>
          </p:cNvPicPr>
          <p:nvPr/>
        </p:nvPicPr>
        <p:blipFill>
          <a:blip r:embed="rId8"/>
          <a:srcRect/>
          <a:stretch>
            <a:fillRect/>
          </a:stretch>
        </p:blipFill>
        <p:spPr bwMode="auto">
          <a:xfrm>
            <a:off x="4984750" y="4500563"/>
            <a:ext cx="622300" cy="249237"/>
          </a:xfrm>
          <a:prstGeom prst="rect">
            <a:avLst/>
          </a:prstGeom>
          <a:noFill/>
          <a:ln w="9525">
            <a:noFill/>
            <a:miter lim="800000"/>
            <a:headEnd/>
            <a:tailEnd/>
          </a:ln>
        </p:spPr>
      </p:pic>
      <p:sp>
        <p:nvSpPr>
          <p:cNvPr id="257060" name="Rectangle 36"/>
          <p:cNvSpPr>
            <a:spLocks noChangeArrowheads="1"/>
          </p:cNvSpPr>
          <p:nvPr/>
        </p:nvSpPr>
        <p:spPr bwMode="auto">
          <a:xfrm>
            <a:off x="3382963" y="3689350"/>
            <a:ext cx="2073275" cy="300038"/>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solidFill>
                  <a:srgbClr val="FF0000"/>
                </a:solidFill>
                <a:effectLst>
                  <a:outerShdw blurRad="38100" dist="38100" dir="2700000" algn="tl">
                    <a:srgbClr val="000000"/>
                  </a:outerShdw>
                </a:effectLst>
                <a:cs typeface="+mn-cs"/>
              </a:rPr>
              <a:t>Unanticipated</a:t>
            </a:r>
          </a:p>
        </p:txBody>
      </p:sp>
      <p:pic>
        <p:nvPicPr>
          <p:cNvPr id="43038" name="Picture 37" descr="1 aaaa bullet"/>
          <p:cNvPicPr>
            <a:picLocks noChangeAspect="1" noChangeArrowheads="1" noCrop="1"/>
          </p:cNvPicPr>
          <p:nvPr/>
        </p:nvPicPr>
        <p:blipFill>
          <a:blip r:embed="rId9"/>
          <a:srcRect/>
          <a:stretch>
            <a:fillRect/>
          </a:stretch>
        </p:blipFill>
        <p:spPr bwMode="auto">
          <a:xfrm>
            <a:off x="5503863" y="3905250"/>
            <a:ext cx="379412" cy="285750"/>
          </a:xfrm>
          <a:prstGeom prst="rect">
            <a:avLst/>
          </a:prstGeom>
          <a:noFill/>
          <a:ln w="9525">
            <a:noFill/>
            <a:miter lim="800000"/>
            <a:headEnd/>
            <a:tailEnd/>
          </a:ln>
        </p:spPr>
      </p:pic>
      <p:sp>
        <p:nvSpPr>
          <p:cNvPr id="257063" name="Rectangle 39"/>
          <p:cNvSpPr>
            <a:spLocks noChangeArrowheads="1"/>
          </p:cNvSpPr>
          <p:nvPr/>
        </p:nvSpPr>
        <p:spPr bwMode="auto">
          <a:xfrm>
            <a:off x="6383338" y="3994150"/>
            <a:ext cx="2501900" cy="500063"/>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3200" b="1" dirty="0">
                <a:solidFill>
                  <a:srgbClr val="009900"/>
                </a:solidFill>
                <a:effectLst>
                  <a:outerShdw blurRad="38100" dist="38100" dir="2700000" algn="tl">
                    <a:srgbClr val="000000"/>
                  </a:outerShdw>
                </a:effectLst>
                <a:cs typeface="+mn-cs"/>
              </a:rPr>
              <a:t>Anticipated</a:t>
            </a:r>
          </a:p>
        </p:txBody>
      </p:sp>
      <p:sp>
        <p:nvSpPr>
          <p:cNvPr id="257065" name="Rectangle 41"/>
          <p:cNvSpPr>
            <a:spLocks noChangeArrowheads="1"/>
          </p:cNvSpPr>
          <p:nvPr/>
        </p:nvSpPr>
        <p:spPr bwMode="auto">
          <a:xfrm>
            <a:off x="0" y="4962525"/>
            <a:ext cx="3016250" cy="1077913"/>
          </a:xfrm>
          <a:prstGeom prst="rect">
            <a:avLst/>
          </a:prstGeom>
          <a:solidFill>
            <a:schemeClr val="tx1"/>
          </a:solidFill>
          <a:ln w="57150" cmpd="thickThin">
            <a:solidFill>
              <a:srgbClr val="99FF99"/>
            </a:solidFill>
            <a:miter lim="800000"/>
            <a:headEnd/>
            <a:tailEnd/>
          </a:ln>
          <a:effectLst/>
        </p:spPr>
        <p:txBody>
          <a:bodyPr wrap="none" anchor="ctr"/>
          <a:lstStyle/>
          <a:p>
            <a:pPr fontAlgn="auto">
              <a:spcBef>
                <a:spcPts val="0"/>
              </a:spcBef>
              <a:spcAft>
                <a:spcPts val="0"/>
              </a:spcAft>
              <a:defRPr/>
            </a:pPr>
            <a:r>
              <a:rPr lang="en-US" sz="2000" b="1">
                <a:solidFill>
                  <a:schemeClr val="bg1"/>
                </a:solidFill>
                <a:cs typeface="+mn-cs"/>
              </a:rPr>
              <a:t>If the decrease in AD is</a:t>
            </a:r>
          </a:p>
          <a:p>
            <a:pPr fontAlgn="auto">
              <a:spcBef>
                <a:spcPts val="0"/>
              </a:spcBef>
              <a:spcAft>
                <a:spcPts val="0"/>
              </a:spcAft>
              <a:defRPr/>
            </a:pPr>
            <a:r>
              <a:rPr lang="en-US" b="1">
                <a:solidFill>
                  <a:srgbClr val="99FF99"/>
                </a:solidFill>
                <a:effectLst>
                  <a:outerShdw blurRad="38100" dist="38100" dir="2700000" algn="tl">
                    <a:srgbClr val="FFFFFF"/>
                  </a:outerShdw>
                </a:effectLst>
                <a:cs typeface="+mn-cs"/>
              </a:rPr>
              <a:t>anticipated</a:t>
            </a:r>
            <a:r>
              <a:rPr lang="en-US" sz="2000" b="1">
                <a:solidFill>
                  <a:schemeClr val="bg1"/>
                </a:solidFill>
                <a:cs typeface="+mn-cs"/>
              </a:rPr>
              <a:t>,  only  PL </a:t>
            </a:r>
          </a:p>
          <a:p>
            <a:pPr fontAlgn="auto">
              <a:spcBef>
                <a:spcPts val="0"/>
              </a:spcBef>
              <a:spcAft>
                <a:spcPts val="0"/>
              </a:spcAft>
              <a:defRPr/>
            </a:pPr>
            <a:r>
              <a:rPr lang="en-US" sz="2000" b="1">
                <a:solidFill>
                  <a:schemeClr val="bg1"/>
                </a:solidFill>
                <a:cs typeface="+mn-cs"/>
              </a:rPr>
              <a:t>decreases.</a:t>
            </a:r>
          </a:p>
        </p:txBody>
      </p:sp>
      <p:pic>
        <p:nvPicPr>
          <p:cNvPr id="257067" name="Picture 43" descr="arrow left red"/>
          <p:cNvPicPr>
            <a:picLocks noChangeAspect="1" noChangeArrowheads="1" noCrop="1"/>
          </p:cNvPicPr>
          <p:nvPr/>
        </p:nvPicPr>
        <p:blipFill>
          <a:blip r:embed="rId10"/>
          <a:srcRect/>
          <a:stretch>
            <a:fillRect/>
          </a:stretch>
        </p:blipFill>
        <p:spPr bwMode="auto">
          <a:xfrm>
            <a:off x="4967288" y="5602288"/>
            <a:ext cx="666750" cy="266700"/>
          </a:xfrm>
          <a:prstGeom prst="rect">
            <a:avLst/>
          </a:prstGeom>
          <a:noFill/>
          <a:ln w="9525">
            <a:noFill/>
            <a:miter lim="800000"/>
            <a:headEnd/>
            <a:tailEnd/>
          </a:ln>
        </p:spPr>
      </p:pic>
      <p:pic>
        <p:nvPicPr>
          <p:cNvPr id="257068" name="Picture 44" descr="arrow red down"/>
          <p:cNvPicPr>
            <a:picLocks noChangeAspect="1" noChangeArrowheads="1" noCrop="1"/>
          </p:cNvPicPr>
          <p:nvPr/>
        </p:nvPicPr>
        <p:blipFill>
          <a:blip r:embed="rId11"/>
          <a:srcRect/>
          <a:stretch>
            <a:fillRect/>
          </a:stretch>
        </p:blipFill>
        <p:spPr bwMode="auto">
          <a:xfrm rot="-5400000">
            <a:off x="3207544" y="4226719"/>
            <a:ext cx="668337" cy="244475"/>
          </a:xfrm>
          <a:prstGeom prst="rect">
            <a:avLst/>
          </a:prstGeom>
          <a:noFill/>
          <a:ln w="9525">
            <a:noFill/>
            <a:miter lim="800000"/>
            <a:headEnd/>
            <a:tailEnd/>
          </a:ln>
        </p:spPr>
      </p:pic>
      <p:pic>
        <p:nvPicPr>
          <p:cNvPr id="257069" name="Picture 45" descr="1 aaa ball colored"/>
          <p:cNvPicPr>
            <a:picLocks noChangeAspect="1" noChangeArrowheads="1" noCrop="1"/>
          </p:cNvPicPr>
          <p:nvPr/>
        </p:nvPicPr>
        <p:blipFill>
          <a:blip r:embed="rId12"/>
          <a:srcRect/>
          <a:stretch>
            <a:fillRect/>
          </a:stretch>
        </p:blipFill>
        <p:spPr bwMode="auto">
          <a:xfrm>
            <a:off x="4770438" y="4521200"/>
            <a:ext cx="279400" cy="279400"/>
          </a:xfrm>
          <a:prstGeom prst="rect">
            <a:avLst/>
          </a:prstGeom>
          <a:noFill/>
          <a:ln w="9525">
            <a:noFill/>
            <a:miter lim="800000"/>
            <a:headEnd/>
            <a:tailEnd/>
          </a:ln>
        </p:spPr>
      </p:pic>
      <p:pic>
        <p:nvPicPr>
          <p:cNvPr id="257055" name="Picture 31" descr="2bullet"/>
          <p:cNvPicPr>
            <a:picLocks noChangeAspect="1" noChangeArrowheads="1" noCrop="1"/>
          </p:cNvPicPr>
          <p:nvPr/>
        </p:nvPicPr>
        <p:blipFill>
          <a:blip r:embed="rId13"/>
          <a:srcRect/>
          <a:stretch>
            <a:fillRect/>
          </a:stretch>
        </p:blipFill>
        <p:spPr bwMode="auto">
          <a:xfrm>
            <a:off x="5600700" y="4552950"/>
            <a:ext cx="190500" cy="190500"/>
          </a:xfrm>
          <a:prstGeom prst="rect">
            <a:avLst/>
          </a:prstGeom>
          <a:noFill/>
          <a:ln w="9525">
            <a:noFill/>
            <a:miter lim="800000"/>
            <a:headEnd/>
            <a:tailEnd/>
          </a:ln>
        </p:spPr>
      </p:pic>
      <p:sp>
        <p:nvSpPr>
          <p:cNvPr id="257071" name="Rectangle 47"/>
          <p:cNvSpPr>
            <a:spLocks noChangeArrowheads="1"/>
          </p:cNvSpPr>
          <p:nvPr/>
        </p:nvSpPr>
        <p:spPr bwMode="auto">
          <a:xfrm>
            <a:off x="4779963" y="5984875"/>
            <a:ext cx="352425" cy="395288"/>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800" b="1">
                <a:solidFill>
                  <a:srgbClr val="FF5050"/>
                </a:solidFill>
                <a:effectLst>
                  <a:outerShdw blurRad="38100" dist="38100" dir="2700000" algn="tl">
                    <a:srgbClr val="000000"/>
                  </a:outerShdw>
                </a:effectLst>
                <a:cs typeface="+mn-cs"/>
              </a:rPr>
              <a:t>Y</a:t>
            </a:r>
            <a:r>
              <a:rPr lang="en-US" sz="2000" b="1">
                <a:solidFill>
                  <a:srgbClr val="FF5050"/>
                </a:solidFill>
                <a:effectLst>
                  <a:outerShdw blurRad="38100" dist="38100" dir="2700000" algn="tl">
                    <a:srgbClr val="000000"/>
                  </a:outerShdw>
                </a:effectLst>
                <a:cs typeface="+mn-cs"/>
              </a:rPr>
              <a:t>2</a:t>
            </a:r>
          </a:p>
        </p:txBody>
      </p:sp>
      <p:pic>
        <p:nvPicPr>
          <p:cNvPr id="257073" name="gome3258.wav">
            <a:hlinkClick r:id="" action="ppaction://media"/>
          </p:cNvPr>
          <p:cNvPicPr>
            <a:picLocks noRot="1" noChangeAspect="1" noChangeArrowheads="1"/>
          </p:cNvPicPr>
          <p:nvPr>
            <a:wavAudioFile r:embed="rId1" name="gomer_golly.wav"/>
          </p:nvPr>
        </p:nvPicPr>
        <p:blipFill>
          <a:blip r:embed="rId14"/>
          <a:srcRect/>
          <a:stretch>
            <a:fillRect/>
          </a:stretch>
        </p:blipFill>
        <p:spPr bwMode="auto">
          <a:xfrm>
            <a:off x="601663" y="6553200"/>
            <a:ext cx="304800" cy="304800"/>
          </a:xfrm>
          <a:prstGeom prst="rect">
            <a:avLst/>
          </a:prstGeom>
          <a:noFill/>
          <a:ln w="9525">
            <a:noFill/>
            <a:miter lim="800000"/>
            <a:headEnd/>
            <a:tailEnd/>
          </a:ln>
        </p:spPr>
      </p:pic>
      <p:pic>
        <p:nvPicPr>
          <p:cNvPr id="257074" name="Anti3258.wav">
            <a:hlinkClick r:id="" action="ppaction://media"/>
          </p:cNvPr>
          <p:cNvPicPr>
            <a:picLocks noRot="1" noChangeAspect="1" noChangeArrowheads="1"/>
          </p:cNvPicPr>
          <p:nvPr>
            <a:wavAudioFile r:embed="rId2" name="Anticipation of Carly.wav"/>
          </p:nvPr>
        </p:nvPicPr>
        <p:blipFill>
          <a:blip r:embed="rId14"/>
          <a:srcRect/>
          <a:stretch>
            <a:fillRect/>
          </a:stretch>
        </p:blipFill>
        <p:spPr bwMode="auto">
          <a:xfrm>
            <a:off x="1125538" y="6553200"/>
            <a:ext cx="304800" cy="304800"/>
          </a:xfrm>
          <a:prstGeom prst="rect">
            <a:avLst/>
          </a:prstGeom>
          <a:noFill/>
          <a:ln w="9525">
            <a:noFill/>
            <a:miter lim="800000"/>
            <a:headEnd/>
            <a:tailEnd/>
          </a:ln>
        </p:spPr>
      </p:pic>
      <p:pic>
        <p:nvPicPr>
          <p:cNvPr id="257078" name="curs3258.wav">
            <a:hlinkClick r:id="" action="ppaction://media"/>
          </p:cNvPr>
          <p:cNvPicPr>
            <a:picLocks noRot="1" noChangeAspect="1" noChangeArrowheads="1"/>
          </p:cNvPicPr>
          <p:nvPr>
            <a:wavAudioFile r:embed="rId3" name="curses foiled again.wav"/>
          </p:nvPr>
        </p:nvPicPr>
        <p:blipFill>
          <a:blip r:embed="rId14"/>
          <a:srcRect/>
          <a:stretch>
            <a:fillRect/>
          </a:stretch>
        </p:blipFill>
        <p:spPr bwMode="auto">
          <a:xfrm>
            <a:off x="1633538" y="6553200"/>
            <a:ext cx="304800" cy="304800"/>
          </a:xfrm>
          <a:prstGeom prst="rect">
            <a:avLst/>
          </a:prstGeom>
          <a:noFill/>
          <a:ln w="9525">
            <a:noFill/>
            <a:miter lim="800000"/>
            <a:headEnd/>
            <a:tailEnd/>
          </a:ln>
        </p:spPr>
      </p:pic>
      <p:sp>
        <p:nvSpPr>
          <p:cNvPr id="257080" name="Rectangle 56"/>
          <p:cNvSpPr>
            <a:spLocks noChangeArrowheads="1"/>
          </p:cNvSpPr>
          <p:nvPr/>
        </p:nvSpPr>
        <p:spPr bwMode="auto">
          <a:xfrm>
            <a:off x="7113588" y="5953125"/>
            <a:ext cx="931862" cy="393700"/>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000" b="1">
                <a:effectLst>
                  <a:outerShdw blurRad="38100" dist="38100" dir="2700000" algn="tl">
                    <a:srgbClr val="FFFFFF"/>
                  </a:outerShdw>
                </a:effectLst>
                <a:cs typeface="+mn-cs"/>
              </a:rPr>
              <a:t>RGDP</a:t>
            </a:r>
          </a:p>
        </p:txBody>
      </p:sp>
      <p:pic>
        <p:nvPicPr>
          <p:cNvPr id="47" name="Picture 110" descr="arrow left  red flash.gif"/>
          <p:cNvPicPr>
            <a:picLocks noChangeAspect="1"/>
          </p:cNvPicPr>
          <p:nvPr/>
        </p:nvPicPr>
        <p:blipFill>
          <a:blip r:embed="rId11"/>
          <a:srcRect/>
          <a:stretch>
            <a:fillRect/>
          </a:stretch>
        </p:blipFill>
        <p:spPr bwMode="auto">
          <a:xfrm rot="-5400000">
            <a:off x="5460207" y="4252119"/>
            <a:ext cx="496887" cy="200025"/>
          </a:xfrm>
          <a:prstGeom prst="rect">
            <a:avLst/>
          </a:prstGeom>
          <a:noFill/>
          <a:ln w="9525">
            <a:noFill/>
            <a:miter lim="800000"/>
            <a:headEnd/>
            <a:tailEnd/>
          </a:ln>
        </p:spPr>
      </p:pic>
      <p:sp>
        <p:nvSpPr>
          <p:cNvPr id="43051" name="WordArt 114"/>
          <p:cNvSpPr>
            <a:spLocks noChangeArrowheads="1" noChangeShapeType="1" noTextEdit="1"/>
          </p:cNvSpPr>
          <p:nvPr/>
        </p:nvSpPr>
        <p:spPr bwMode="auto">
          <a:xfrm>
            <a:off x="246063" y="73025"/>
            <a:ext cx="5611812" cy="388938"/>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Anticipated or Unanticipated</a:t>
            </a:r>
          </a:p>
        </p:txBody>
      </p:sp>
      <p:pic>
        <p:nvPicPr>
          <p:cNvPr id="43052" name="Picture 30" descr="clown swirling"/>
          <p:cNvPicPr>
            <a:picLocks noChangeAspect="1" noChangeArrowheads="1" noCrop="1"/>
          </p:cNvPicPr>
          <p:nvPr/>
        </p:nvPicPr>
        <p:blipFill>
          <a:blip r:embed="rId15"/>
          <a:srcRect/>
          <a:stretch>
            <a:fillRect/>
          </a:stretch>
        </p:blipFill>
        <p:spPr bwMode="auto">
          <a:xfrm>
            <a:off x="5029200" y="762000"/>
            <a:ext cx="1276350" cy="1276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7058"/>
                                        </p:tgtEl>
                                        <p:attrNameLst>
                                          <p:attrName>style.visibility</p:attrName>
                                        </p:attrNameLst>
                                      </p:cBhvr>
                                      <p:to>
                                        <p:strVal val="visible"/>
                                      </p:to>
                                    </p:set>
                                    <p:animEffect transition="in" filter="dissolve">
                                      <p:cBhvr>
                                        <p:cTn id="7" dur="500"/>
                                        <p:tgtEl>
                                          <p:spTgt spid="257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88" fill="hold" grpId="1" nodeType="clickEffect">
                                  <p:stCondLst>
                                    <p:cond delay="0"/>
                                  </p:stCondLst>
                                  <p:childTnLst>
                                    <p:set>
                                      <p:cBhvr>
                                        <p:cTn id="11" dur="1" fill="hold">
                                          <p:stCondLst>
                                            <p:cond delay="0"/>
                                          </p:stCondLst>
                                        </p:cTn>
                                        <p:tgtEl>
                                          <p:spTgt spid="257060">
                                            <p:txEl>
                                              <p:pRg st="0" end="0"/>
                                            </p:txEl>
                                          </p:spTgt>
                                        </p:tgtEl>
                                        <p:attrNameLst>
                                          <p:attrName>style.visibility</p:attrName>
                                        </p:attrNameLst>
                                      </p:cBhvr>
                                      <p:to>
                                        <p:strVal val="visible"/>
                                      </p:to>
                                    </p:set>
                                    <p:anim calcmode="lin" valueType="num">
                                      <p:cBhvr>
                                        <p:cTn id="12" dur="2000" fill="hold"/>
                                        <p:tgtEl>
                                          <p:spTgt spid="257060">
                                            <p:txEl>
                                              <p:pRg st="0" end="0"/>
                                            </p:txEl>
                                          </p:spTgt>
                                        </p:tgtEl>
                                        <p:attrNameLst>
                                          <p:attrName>ppt_w</p:attrName>
                                        </p:attrNameLst>
                                      </p:cBhvr>
                                      <p:tavLst>
                                        <p:tav tm="0">
                                          <p:val>
                                            <p:strVal val="4/3*#ppt_w"/>
                                          </p:val>
                                        </p:tav>
                                        <p:tav tm="100000">
                                          <p:val>
                                            <p:strVal val="#ppt_w"/>
                                          </p:val>
                                        </p:tav>
                                      </p:tavLst>
                                    </p:anim>
                                    <p:anim calcmode="lin" valueType="num">
                                      <p:cBhvr>
                                        <p:cTn id="13" dur="2000" fill="hold"/>
                                        <p:tgtEl>
                                          <p:spTgt spid="257060">
                                            <p:txEl>
                                              <p:pRg st="0" end="0"/>
                                            </p:txEl>
                                          </p:spTgt>
                                        </p:tgtEl>
                                        <p:attrNameLst>
                                          <p:attrName>ppt_h</p:attrName>
                                        </p:attrNameLst>
                                      </p:cBhvr>
                                      <p:tavLst>
                                        <p:tav tm="0">
                                          <p:val>
                                            <p:strVal val="4/3*#ppt_h"/>
                                          </p:val>
                                        </p:tav>
                                        <p:tav tm="100000">
                                          <p:val>
                                            <p:strVal val="#ppt_h"/>
                                          </p:val>
                                        </p:tav>
                                      </p:tavLst>
                                    </p:anim>
                                  </p:childTnLst>
                                </p:cTn>
                              </p:par>
                              <p:par>
                                <p:cTn id="14" presetID="1" presetClass="mediacall" presetSubtype="0" fill="hold" nodeType="withEffect">
                                  <p:stCondLst>
                                    <p:cond delay="0"/>
                                  </p:stCondLst>
                                  <p:childTnLst>
                                    <p:cmd type="call" cmd="playFrom(0.0)">
                                      <p:cBhvr>
                                        <p:cTn id="15" dur="2122" fill="hold"/>
                                        <p:tgtEl>
                                          <p:spTgt spid="257078"/>
                                        </p:tgtEl>
                                      </p:cBhvr>
                                    </p:cmd>
                                  </p:childTnLst>
                                </p:cTn>
                              </p:par>
                            </p:childTnLst>
                          </p:cTn>
                        </p:par>
                        <p:par>
                          <p:cTn id="16" fill="hold" nodeType="afterGroup">
                            <p:stCondLst>
                              <p:cond delay="2122"/>
                            </p:stCondLst>
                            <p:childTnLst>
                              <p:par>
                                <p:cTn id="17" presetID="23" presetClass="entr" presetSubtype="16" fill="hold" nodeType="afterEffect">
                                  <p:stCondLst>
                                    <p:cond delay="0"/>
                                  </p:stCondLst>
                                  <p:childTnLst>
                                    <p:set>
                                      <p:cBhvr>
                                        <p:cTn id="18" dur="1" fill="hold">
                                          <p:stCondLst>
                                            <p:cond delay="0"/>
                                          </p:stCondLst>
                                        </p:cTn>
                                        <p:tgtEl>
                                          <p:spTgt spid="257057"/>
                                        </p:tgtEl>
                                        <p:attrNameLst>
                                          <p:attrName>style.visibility</p:attrName>
                                        </p:attrNameLst>
                                      </p:cBhvr>
                                      <p:to>
                                        <p:strVal val="visible"/>
                                      </p:to>
                                    </p:set>
                                    <p:anim calcmode="lin" valueType="num">
                                      <p:cBhvr>
                                        <p:cTn id="19" dur="500" fill="hold"/>
                                        <p:tgtEl>
                                          <p:spTgt spid="257057"/>
                                        </p:tgtEl>
                                        <p:attrNameLst>
                                          <p:attrName>ppt_w</p:attrName>
                                        </p:attrNameLst>
                                      </p:cBhvr>
                                      <p:tavLst>
                                        <p:tav tm="0">
                                          <p:val>
                                            <p:fltVal val="0"/>
                                          </p:val>
                                        </p:tav>
                                        <p:tav tm="100000">
                                          <p:val>
                                            <p:strVal val="#ppt_w"/>
                                          </p:val>
                                        </p:tav>
                                      </p:tavLst>
                                    </p:anim>
                                    <p:anim calcmode="lin" valueType="num">
                                      <p:cBhvr>
                                        <p:cTn id="20" dur="500" fill="hold"/>
                                        <p:tgtEl>
                                          <p:spTgt spid="257057"/>
                                        </p:tgtEl>
                                        <p:attrNameLst>
                                          <p:attrName>ppt_h</p:attrName>
                                        </p:attrNameLst>
                                      </p:cBhvr>
                                      <p:tavLst>
                                        <p:tav tm="0">
                                          <p:val>
                                            <p:fltVal val="0"/>
                                          </p:val>
                                        </p:tav>
                                        <p:tav tm="100000">
                                          <p:val>
                                            <p:strVal val="#ppt_h"/>
                                          </p:val>
                                        </p:tav>
                                      </p:tavLst>
                                    </p:anim>
                                  </p:childTnLst>
                                </p:cTn>
                              </p:par>
                            </p:childTnLst>
                          </p:cTn>
                        </p:par>
                        <p:par>
                          <p:cTn id="21" fill="hold" nodeType="afterGroup">
                            <p:stCondLst>
                              <p:cond delay="2622"/>
                            </p:stCondLst>
                            <p:childTnLst>
                              <p:par>
                                <p:cTn id="22" presetID="22" presetClass="entr" presetSubtype="8" fill="hold" grpId="0" nodeType="afterEffect">
                                  <p:stCondLst>
                                    <p:cond delay="0"/>
                                  </p:stCondLst>
                                  <p:childTnLst>
                                    <p:set>
                                      <p:cBhvr>
                                        <p:cTn id="23" dur="1" fill="hold">
                                          <p:stCondLst>
                                            <p:cond delay="0"/>
                                          </p:stCondLst>
                                        </p:cTn>
                                        <p:tgtEl>
                                          <p:spTgt spid="257046"/>
                                        </p:tgtEl>
                                        <p:attrNameLst>
                                          <p:attrName>style.visibility</p:attrName>
                                        </p:attrNameLst>
                                      </p:cBhvr>
                                      <p:to>
                                        <p:strVal val="visible"/>
                                      </p:to>
                                    </p:set>
                                    <p:animEffect transition="in" filter="wipe(left)">
                                      <p:cBhvr>
                                        <p:cTn id="24" dur="2000"/>
                                        <p:tgtEl>
                                          <p:spTgt spid="257046"/>
                                        </p:tgtEl>
                                      </p:cBhvr>
                                    </p:animEffect>
                                  </p:childTnLst>
                                </p:cTn>
                              </p:par>
                            </p:childTnLst>
                          </p:cTn>
                        </p:par>
                        <p:par>
                          <p:cTn id="25" fill="hold" nodeType="afterGroup">
                            <p:stCondLst>
                              <p:cond delay="4622"/>
                            </p:stCondLst>
                            <p:childTnLst>
                              <p:par>
                                <p:cTn id="26" presetID="9" presetClass="entr" presetSubtype="0" fill="hold" grpId="0" nodeType="afterEffect">
                                  <p:stCondLst>
                                    <p:cond delay="0"/>
                                  </p:stCondLst>
                                  <p:childTnLst>
                                    <p:set>
                                      <p:cBhvr>
                                        <p:cTn id="27" dur="1" fill="hold">
                                          <p:stCondLst>
                                            <p:cond delay="0"/>
                                          </p:stCondLst>
                                        </p:cTn>
                                        <p:tgtEl>
                                          <p:spTgt spid="257051"/>
                                        </p:tgtEl>
                                        <p:attrNameLst>
                                          <p:attrName>style.visibility</p:attrName>
                                        </p:attrNameLst>
                                      </p:cBhvr>
                                      <p:to>
                                        <p:strVal val="visible"/>
                                      </p:to>
                                    </p:set>
                                    <p:animEffect transition="in" filter="dissolve">
                                      <p:cBhvr>
                                        <p:cTn id="28" dur="500"/>
                                        <p:tgtEl>
                                          <p:spTgt spid="257051"/>
                                        </p:tgtEl>
                                      </p:cBhvr>
                                    </p:animEffect>
                                  </p:childTnLst>
                                </p:cTn>
                              </p:par>
                            </p:childTnLst>
                          </p:cTn>
                        </p:par>
                        <p:par>
                          <p:cTn id="29" fill="hold" nodeType="afterGroup">
                            <p:stCondLst>
                              <p:cond delay="5122"/>
                            </p:stCondLst>
                            <p:childTnLst>
                              <p:par>
                                <p:cTn id="30" presetID="9" presetClass="entr" presetSubtype="0" fill="hold" nodeType="afterEffect">
                                  <p:stCondLst>
                                    <p:cond delay="0"/>
                                  </p:stCondLst>
                                  <p:childTnLst>
                                    <p:set>
                                      <p:cBhvr>
                                        <p:cTn id="31" dur="1" fill="hold">
                                          <p:stCondLst>
                                            <p:cond delay="0"/>
                                          </p:stCondLst>
                                        </p:cTn>
                                        <p:tgtEl>
                                          <p:spTgt spid="257069"/>
                                        </p:tgtEl>
                                        <p:attrNameLst>
                                          <p:attrName>style.visibility</p:attrName>
                                        </p:attrNameLst>
                                      </p:cBhvr>
                                      <p:to>
                                        <p:strVal val="visible"/>
                                      </p:to>
                                    </p:set>
                                    <p:animEffect transition="in" filter="dissolve">
                                      <p:cBhvr>
                                        <p:cTn id="32" dur="500"/>
                                        <p:tgtEl>
                                          <p:spTgt spid="257069"/>
                                        </p:tgtEl>
                                      </p:cBhvr>
                                    </p:animEffect>
                                  </p:childTnLst>
                                </p:cTn>
                              </p:par>
                            </p:childTnLst>
                          </p:cTn>
                        </p:par>
                        <p:par>
                          <p:cTn id="33" fill="hold" nodeType="afterGroup">
                            <p:stCondLst>
                              <p:cond delay="5622"/>
                            </p:stCondLst>
                            <p:childTnLst>
                              <p:par>
                                <p:cTn id="34" presetID="9" presetClass="entr" presetSubtype="0" fill="hold" grpId="0" nodeType="afterEffect">
                                  <p:stCondLst>
                                    <p:cond delay="0"/>
                                  </p:stCondLst>
                                  <p:childTnLst>
                                    <p:set>
                                      <p:cBhvr>
                                        <p:cTn id="35" dur="1" fill="hold">
                                          <p:stCondLst>
                                            <p:cond delay="0"/>
                                          </p:stCondLst>
                                        </p:cTn>
                                        <p:tgtEl>
                                          <p:spTgt spid="257026"/>
                                        </p:tgtEl>
                                        <p:attrNameLst>
                                          <p:attrName>style.visibility</p:attrName>
                                        </p:attrNameLst>
                                      </p:cBhvr>
                                      <p:to>
                                        <p:strVal val="visible"/>
                                      </p:to>
                                    </p:set>
                                    <p:animEffect transition="in" filter="dissolve">
                                      <p:cBhvr>
                                        <p:cTn id="36" dur="1000"/>
                                        <p:tgtEl>
                                          <p:spTgt spid="257026"/>
                                        </p:tgtEl>
                                      </p:cBhvr>
                                    </p:animEffect>
                                  </p:childTnLst>
                                </p:cTn>
                              </p:par>
                            </p:childTnLst>
                          </p:cTn>
                        </p:par>
                        <p:par>
                          <p:cTn id="37" fill="hold" nodeType="afterGroup">
                            <p:stCondLst>
                              <p:cond delay="6622"/>
                            </p:stCondLst>
                            <p:childTnLst>
                              <p:par>
                                <p:cTn id="38" presetID="9" presetClass="entr" presetSubtype="0" fill="hold" nodeType="afterEffect">
                                  <p:stCondLst>
                                    <p:cond delay="0"/>
                                  </p:stCondLst>
                                  <p:childTnLst>
                                    <p:set>
                                      <p:cBhvr>
                                        <p:cTn id="39" dur="1" fill="hold">
                                          <p:stCondLst>
                                            <p:cond delay="0"/>
                                          </p:stCondLst>
                                        </p:cTn>
                                        <p:tgtEl>
                                          <p:spTgt spid="257071">
                                            <p:txEl>
                                              <p:pRg st="0" end="0"/>
                                            </p:txEl>
                                          </p:spTgt>
                                        </p:tgtEl>
                                        <p:attrNameLst>
                                          <p:attrName>style.visibility</p:attrName>
                                        </p:attrNameLst>
                                      </p:cBhvr>
                                      <p:to>
                                        <p:strVal val="visible"/>
                                      </p:to>
                                    </p:set>
                                    <p:animEffect transition="in" filter="dissolve">
                                      <p:cBhvr>
                                        <p:cTn id="40" dur="500"/>
                                        <p:tgtEl>
                                          <p:spTgt spid="257071">
                                            <p:txEl>
                                              <p:pRg st="0" end="0"/>
                                            </p:txEl>
                                          </p:spTgt>
                                        </p:tgtEl>
                                      </p:cBhvr>
                                    </p:animEffect>
                                  </p:childTnLst>
                                </p:cTn>
                              </p:par>
                            </p:childTnLst>
                          </p:cTn>
                        </p:par>
                        <p:par>
                          <p:cTn id="41" fill="hold" nodeType="afterGroup">
                            <p:stCondLst>
                              <p:cond delay="7122"/>
                            </p:stCondLst>
                            <p:childTnLst>
                              <p:par>
                                <p:cTn id="42" presetID="9" presetClass="entr" presetSubtype="0" fill="hold" nodeType="afterEffect">
                                  <p:stCondLst>
                                    <p:cond delay="0"/>
                                  </p:stCondLst>
                                  <p:childTnLst>
                                    <p:set>
                                      <p:cBhvr>
                                        <p:cTn id="43" dur="1" fill="hold">
                                          <p:stCondLst>
                                            <p:cond delay="0"/>
                                          </p:stCondLst>
                                        </p:cTn>
                                        <p:tgtEl>
                                          <p:spTgt spid="257067"/>
                                        </p:tgtEl>
                                        <p:attrNameLst>
                                          <p:attrName>style.visibility</p:attrName>
                                        </p:attrNameLst>
                                      </p:cBhvr>
                                      <p:to>
                                        <p:strVal val="visible"/>
                                      </p:to>
                                    </p:set>
                                    <p:animEffect transition="in" filter="dissolve">
                                      <p:cBhvr>
                                        <p:cTn id="44" dur="500"/>
                                        <p:tgtEl>
                                          <p:spTgt spid="25706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57047"/>
                                        </p:tgtEl>
                                        <p:attrNameLst>
                                          <p:attrName>style.visibility</p:attrName>
                                        </p:attrNameLst>
                                      </p:cBhvr>
                                      <p:to>
                                        <p:strVal val="visible"/>
                                      </p:to>
                                    </p:set>
                                    <p:animEffect transition="in" filter="dissolve">
                                      <p:cBhvr>
                                        <p:cTn id="47" dur="500"/>
                                        <p:tgtEl>
                                          <p:spTgt spid="257047"/>
                                        </p:tgtEl>
                                      </p:cBhvr>
                                    </p:animEffect>
                                  </p:childTnLst>
                                </p:cTn>
                              </p:par>
                            </p:childTnLst>
                          </p:cTn>
                        </p:par>
                        <p:par>
                          <p:cTn id="48" fill="hold" nodeType="afterGroup">
                            <p:stCondLst>
                              <p:cond delay="7622"/>
                            </p:stCondLst>
                            <p:childTnLst>
                              <p:par>
                                <p:cTn id="49" presetID="22" presetClass="entr" presetSubtype="2" fill="hold" grpId="0" nodeType="afterEffect">
                                  <p:stCondLst>
                                    <p:cond delay="0"/>
                                  </p:stCondLst>
                                  <p:childTnLst>
                                    <p:set>
                                      <p:cBhvr>
                                        <p:cTn id="50" dur="1" fill="hold">
                                          <p:stCondLst>
                                            <p:cond delay="0"/>
                                          </p:stCondLst>
                                        </p:cTn>
                                        <p:tgtEl>
                                          <p:spTgt spid="257027"/>
                                        </p:tgtEl>
                                        <p:attrNameLst>
                                          <p:attrName>style.visibility</p:attrName>
                                        </p:attrNameLst>
                                      </p:cBhvr>
                                      <p:to>
                                        <p:strVal val="visible"/>
                                      </p:to>
                                    </p:set>
                                    <p:animEffect transition="in" filter="wipe(right)">
                                      <p:cBhvr>
                                        <p:cTn id="51" dur="1000"/>
                                        <p:tgtEl>
                                          <p:spTgt spid="257027"/>
                                        </p:tgtEl>
                                      </p:cBhvr>
                                    </p:animEffect>
                                  </p:childTnLst>
                                </p:cTn>
                              </p:par>
                            </p:childTnLst>
                          </p:cTn>
                        </p:par>
                        <p:par>
                          <p:cTn id="52" fill="hold" nodeType="afterGroup">
                            <p:stCondLst>
                              <p:cond delay="8622"/>
                            </p:stCondLst>
                            <p:childTnLst>
                              <p:par>
                                <p:cTn id="53" presetID="9" presetClass="entr" presetSubtype="0" fill="hold" grpId="0" nodeType="afterEffect">
                                  <p:stCondLst>
                                    <p:cond delay="0"/>
                                  </p:stCondLst>
                                  <p:childTnLst>
                                    <p:set>
                                      <p:cBhvr>
                                        <p:cTn id="54" dur="1" fill="hold">
                                          <p:stCondLst>
                                            <p:cond delay="0"/>
                                          </p:stCondLst>
                                        </p:cTn>
                                        <p:tgtEl>
                                          <p:spTgt spid="257050"/>
                                        </p:tgtEl>
                                        <p:attrNameLst>
                                          <p:attrName>style.visibility</p:attrName>
                                        </p:attrNameLst>
                                      </p:cBhvr>
                                      <p:to>
                                        <p:strVal val="visible"/>
                                      </p:to>
                                    </p:set>
                                    <p:animEffect transition="in" filter="dissolve">
                                      <p:cBhvr>
                                        <p:cTn id="55" dur="500"/>
                                        <p:tgtEl>
                                          <p:spTgt spid="257050"/>
                                        </p:tgtEl>
                                      </p:cBhvr>
                                    </p:animEffect>
                                  </p:childTnLst>
                                </p:cTn>
                              </p:par>
                            </p:childTnLst>
                          </p:cTn>
                        </p:par>
                        <p:par>
                          <p:cTn id="56" fill="hold" nodeType="afterGroup">
                            <p:stCondLst>
                              <p:cond delay="9122"/>
                            </p:stCondLst>
                            <p:childTnLst>
                              <p:par>
                                <p:cTn id="57" presetID="9" presetClass="entr" presetSubtype="0" fill="hold" nodeType="afterEffect">
                                  <p:stCondLst>
                                    <p:cond delay="0"/>
                                  </p:stCondLst>
                                  <p:childTnLst>
                                    <p:set>
                                      <p:cBhvr>
                                        <p:cTn id="58" dur="1" fill="hold">
                                          <p:stCondLst>
                                            <p:cond delay="0"/>
                                          </p:stCondLst>
                                        </p:cTn>
                                        <p:tgtEl>
                                          <p:spTgt spid="257068"/>
                                        </p:tgtEl>
                                        <p:attrNameLst>
                                          <p:attrName>style.visibility</p:attrName>
                                        </p:attrNameLst>
                                      </p:cBhvr>
                                      <p:to>
                                        <p:strVal val="visible"/>
                                      </p:to>
                                    </p:set>
                                    <p:animEffect transition="in" filter="dissolve">
                                      <p:cBhvr>
                                        <p:cTn id="59" dur="500"/>
                                        <p:tgtEl>
                                          <p:spTgt spid="257068"/>
                                        </p:tgtEl>
                                      </p:cBhvr>
                                    </p:animEffect>
                                  </p:childTnLst>
                                </p:cTn>
                              </p:par>
                            </p:childTnLst>
                          </p:cTn>
                        </p:par>
                        <p:par>
                          <p:cTn id="60" fill="hold" nodeType="afterGroup">
                            <p:stCondLst>
                              <p:cond delay="9622"/>
                            </p:stCondLst>
                            <p:childTnLst>
                              <p:par>
                                <p:cTn id="61" presetID="1" presetClass="mediacall" presetSubtype="0" fill="hold" nodeType="afterEffect">
                                  <p:stCondLst>
                                    <p:cond delay="0"/>
                                  </p:stCondLst>
                                  <p:childTnLst>
                                    <p:cmd type="call" cmd="playFrom(0.0)">
                                      <p:cBhvr>
                                        <p:cTn id="62" dur="1352" fill="hold"/>
                                        <p:tgtEl>
                                          <p:spTgt spid="257073"/>
                                        </p:tgtEl>
                                      </p:cBhvr>
                                    </p:cmd>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257059"/>
                                        </p:tgtEl>
                                        <p:attrNameLst>
                                          <p:attrName>style.visibility</p:attrName>
                                        </p:attrNameLst>
                                      </p:cBhvr>
                                      <p:to>
                                        <p:strVal val="visible"/>
                                      </p:to>
                                    </p:set>
                                    <p:animEffect transition="in" filter="dissolve">
                                      <p:cBhvr>
                                        <p:cTn id="67" dur="2000"/>
                                        <p:tgtEl>
                                          <p:spTgt spid="257059"/>
                                        </p:tgtEl>
                                      </p:cBhvr>
                                    </p:animEffect>
                                  </p:childTnLst>
                                </p:cTn>
                              </p:par>
                            </p:childTnLst>
                          </p:cTn>
                        </p:par>
                        <p:par>
                          <p:cTn id="68" fill="hold" nodeType="afterGroup">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257049"/>
                                        </p:tgtEl>
                                        <p:attrNameLst>
                                          <p:attrName>style.visibility</p:attrName>
                                        </p:attrNameLst>
                                      </p:cBhvr>
                                      <p:to>
                                        <p:strVal val="visible"/>
                                      </p:to>
                                    </p:set>
                                    <p:animEffect transition="in" filter="wipe(left)">
                                      <p:cBhvr>
                                        <p:cTn id="71" dur="2000"/>
                                        <p:tgtEl>
                                          <p:spTgt spid="257049"/>
                                        </p:tgtEl>
                                      </p:cBhvr>
                                    </p:animEffect>
                                  </p:childTnLst>
                                </p:cTn>
                              </p:par>
                            </p:childTnLst>
                          </p:cTn>
                        </p:par>
                        <p:par>
                          <p:cTn id="72" fill="hold" nodeType="afterGroup">
                            <p:stCondLst>
                              <p:cond delay="4000"/>
                            </p:stCondLst>
                            <p:childTnLst>
                              <p:par>
                                <p:cTn id="73" presetID="9" presetClass="entr" presetSubtype="0" fill="hold" grpId="0" nodeType="afterEffect">
                                  <p:stCondLst>
                                    <p:cond delay="0"/>
                                  </p:stCondLst>
                                  <p:childTnLst>
                                    <p:set>
                                      <p:cBhvr>
                                        <p:cTn id="74" dur="1" fill="hold">
                                          <p:stCondLst>
                                            <p:cond delay="0"/>
                                          </p:stCondLst>
                                        </p:cTn>
                                        <p:tgtEl>
                                          <p:spTgt spid="257033"/>
                                        </p:tgtEl>
                                        <p:attrNameLst>
                                          <p:attrName>style.visibility</p:attrName>
                                        </p:attrNameLst>
                                      </p:cBhvr>
                                      <p:to>
                                        <p:strVal val="visible"/>
                                      </p:to>
                                    </p:set>
                                    <p:animEffect transition="in" filter="dissolve">
                                      <p:cBhvr>
                                        <p:cTn id="75" dur="500"/>
                                        <p:tgtEl>
                                          <p:spTgt spid="257033"/>
                                        </p:tgtEl>
                                      </p:cBhvr>
                                    </p:animEffect>
                                  </p:childTnLst>
                                </p:cTn>
                              </p:par>
                            </p:childTnLst>
                          </p:cTn>
                        </p:par>
                        <p:par>
                          <p:cTn id="76" fill="hold" nodeType="afterGroup">
                            <p:stCondLst>
                              <p:cond delay="4500"/>
                            </p:stCondLst>
                            <p:childTnLst>
                              <p:par>
                                <p:cTn id="77" presetID="9" presetClass="entr" presetSubtype="0" fill="hold" nodeType="afterEffect">
                                  <p:stCondLst>
                                    <p:cond delay="0"/>
                                  </p:stCondLst>
                                  <p:childTnLst>
                                    <p:set>
                                      <p:cBhvr>
                                        <p:cTn id="78" dur="1" fill="hold">
                                          <p:stCondLst>
                                            <p:cond delay="0"/>
                                          </p:stCondLst>
                                        </p:cTn>
                                        <p:tgtEl>
                                          <p:spTgt spid="257055"/>
                                        </p:tgtEl>
                                        <p:attrNameLst>
                                          <p:attrName>style.visibility</p:attrName>
                                        </p:attrNameLst>
                                      </p:cBhvr>
                                      <p:to>
                                        <p:strVal val="visible"/>
                                      </p:to>
                                    </p:set>
                                    <p:animEffect transition="in" filter="dissolve">
                                      <p:cBhvr>
                                        <p:cTn id="79" dur="500"/>
                                        <p:tgtEl>
                                          <p:spTgt spid="257055"/>
                                        </p:tgtEl>
                                      </p:cBhvr>
                                    </p:animEffect>
                                  </p:childTnLst>
                                </p:cTn>
                              </p:par>
                              <p:par>
                                <p:cTn id="80" presetID="10" presetClass="exit" presetSubtype="0" fill="hold" grpId="0" nodeType="withEffect">
                                  <p:stCondLst>
                                    <p:cond delay="0"/>
                                  </p:stCondLst>
                                  <p:childTnLst>
                                    <p:animEffect transition="out" filter="fade">
                                      <p:cBhvr>
                                        <p:cTn id="81" dur="2000"/>
                                        <p:tgtEl>
                                          <p:spTgt spid="257060">
                                            <p:txEl>
                                              <p:pRg st="0" end="0"/>
                                            </p:txEl>
                                          </p:spTgt>
                                        </p:tgtEl>
                                      </p:cBhvr>
                                    </p:animEffect>
                                    <p:set>
                                      <p:cBhvr>
                                        <p:cTn id="82" dur="1" fill="hold">
                                          <p:stCondLst>
                                            <p:cond delay="1999"/>
                                          </p:stCondLst>
                                        </p:cTn>
                                        <p:tgtEl>
                                          <p:spTgt spid="257060">
                                            <p:txEl>
                                              <p:pRg st="0" end="0"/>
                                            </p:txEl>
                                          </p:spTgt>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2000"/>
                                        <p:tgtEl>
                                          <p:spTgt spid="257046"/>
                                        </p:tgtEl>
                                      </p:cBhvr>
                                    </p:animEffect>
                                    <p:set>
                                      <p:cBhvr>
                                        <p:cTn id="85" dur="1" fill="hold">
                                          <p:stCondLst>
                                            <p:cond delay="1999"/>
                                          </p:stCondLst>
                                        </p:cTn>
                                        <p:tgtEl>
                                          <p:spTgt spid="257046"/>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000"/>
                                        <p:tgtEl>
                                          <p:spTgt spid="257057"/>
                                        </p:tgtEl>
                                      </p:cBhvr>
                                    </p:animEffect>
                                    <p:set>
                                      <p:cBhvr>
                                        <p:cTn id="88" dur="1" fill="hold">
                                          <p:stCondLst>
                                            <p:cond delay="1999"/>
                                          </p:stCondLst>
                                        </p:cTn>
                                        <p:tgtEl>
                                          <p:spTgt spid="257057"/>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2000"/>
                                        <p:tgtEl>
                                          <p:spTgt spid="257026"/>
                                        </p:tgtEl>
                                      </p:cBhvr>
                                    </p:animEffect>
                                    <p:set>
                                      <p:cBhvr>
                                        <p:cTn id="91" dur="1" fill="hold">
                                          <p:stCondLst>
                                            <p:cond delay="1999"/>
                                          </p:stCondLst>
                                        </p:cTn>
                                        <p:tgtEl>
                                          <p:spTgt spid="257026"/>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2000"/>
                                        <p:tgtEl>
                                          <p:spTgt spid="257071">
                                            <p:txEl>
                                              <p:pRg st="0" end="0"/>
                                            </p:txEl>
                                          </p:spTgt>
                                        </p:tgtEl>
                                      </p:cBhvr>
                                    </p:animEffect>
                                    <p:set>
                                      <p:cBhvr>
                                        <p:cTn id="94" dur="1" fill="hold">
                                          <p:stCondLst>
                                            <p:cond delay="1999"/>
                                          </p:stCondLst>
                                        </p:cTn>
                                        <p:tgtEl>
                                          <p:spTgt spid="257071">
                                            <p:txEl>
                                              <p:pRg st="0" end="0"/>
                                            </p:txEl>
                                          </p:spTgt>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000"/>
                                        <p:tgtEl>
                                          <p:spTgt spid="257067"/>
                                        </p:tgtEl>
                                      </p:cBhvr>
                                    </p:animEffect>
                                    <p:set>
                                      <p:cBhvr>
                                        <p:cTn id="97" dur="1" fill="hold">
                                          <p:stCondLst>
                                            <p:cond delay="1999"/>
                                          </p:stCondLst>
                                        </p:cTn>
                                        <p:tgtEl>
                                          <p:spTgt spid="257067"/>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2000"/>
                                        <p:tgtEl>
                                          <p:spTgt spid="257069"/>
                                        </p:tgtEl>
                                      </p:cBhvr>
                                    </p:animEffect>
                                    <p:set>
                                      <p:cBhvr>
                                        <p:cTn id="100" dur="1" fill="hold">
                                          <p:stCondLst>
                                            <p:cond delay="1999"/>
                                          </p:stCondLst>
                                        </p:cTn>
                                        <p:tgtEl>
                                          <p:spTgt spid="257069"/>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2000"/>
                                        <p:tgtEl>
                                          <p:spTgt spid="257051"/>
                                        </p:tgtEl>
                                      </p:cBhvr>
                                    </p:animEffect>
                                    <p:set>
                                      <p:cBhvr>
                                        <p:cTn id="103" dur="1" fill="hold">
                                          <p:stCondLst>
                                            <p:cond delay="1999"/>
                                          </p:stCondLst>
                                        </p:cTn>
                                        <p:tgtEl>
                                          <p:spTgt spid="257051"/>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2000"/>
                                        <p:tgtEl>
                                          <p:spTgt spid="257047"/>
                                        </p:tgtEl>
                                      </p:cBhvr>
                                    </p:animEffect>
                                    <p:set>
                                      <p:cBhvr>
                                        <p:cTn id="106" dur="1" fill="hold">
                                          <p:stCondLst>
                                            <p:cond delay="1999"/>
                                          </p:stCondLst>
                                        </p:cTn>
                                        <p:tgtEl>
                                          <p:spTgt spid="257047"/>
                                        </p:tgtEl>
                                        <p:attrNameLst>
                                          <p:attrName>style.visibility</p:attrName>
                                        </p:attrNameLst>
                                      </p:cBhvr>
                                      <p:to>
                                        <p:strVal val="hidden"/>
                                      </p:to>
                                    </p:set>
                                  </p:childTnLst>
                                </p:cTn>
                              </p:par>
                            </p:childTnLst>
                          </p:cTn>
                        </p:par>
                        <p:par>
                          <p:cTn id="107" fill="hold" nodeType="afterGroup">
                            <p:stCondLst>
                              <p:cond delay="6500"/>
                            </p:stCondLst>
                            <p:childTnLst>
                              <p:par>
                                <p:cTn id="108" presetID="9" presetClass="entr" presetSubtype="0" fill="hold" grpId="0" nodeType="afterEffect">
                                  <p:stCondLst>
                                    <p:cond delay="0"/>
                                  </p:stCondLst>
                                  <p:childTnLst>
                                    <p:set>
                                      <p:cBhvr>
                                        <p:cTn id="109" dur="1" fill="hold">
                                          <p:stCondLst>
                                            <p:cond delay="0"/>
                                          </p:stCondLst>
                                        </p:cTn>
                                        <p:tgtEl>
                                          <p:spTgt spid="257053"/>
                                        </p:tgtEl>
                                        <p:attrNameLst>
                                          <p:attrName>style.visibility</p:attrName>
                                        </p:attrNameLst>
                                      </p:cBhvr>
                                      <p:to>
                                        <p:strVal val="visible"/>
                                      </p:to>
                                    </p:set>
                                    <p:animEffect transition="in" filter="dissolve">
                                      <p:cBhvr>
                                        <p:cTn id="110" dur="500"/>
                                        <p:tgtEl>
                                          <p:spTgt spid="257053"/>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257065"/>
                                        </p:tgtEl>
                                        <p:attrNameLst>
                                          <p:attrName>style.visibility</p:attrName>
                                        </p:attrNameLst>
                                      </p:cBhvr>
                                      <p:to>
                                        <p:strVal val="visible"/>
                                      </p:to>
                                    </p:set>
                                    <p:animEffect transition="in" filter="dissolve">
                                      <p:cBhvr>
                                        <p:cTn id="115" dur="500"/>
                                        <p:tgtEl>
                                          <p:spTgt spid="257065"/>
                                        </p:tgtEl>
                                      </p:cBhvr>
                                    </p:animEffect>
                                  </p:childTnLst>
                                </p:cTn>
                              </p:par>
                              <p:par>
                                <p:cTn id="116" presetID="10" presetClass="exit" presetSubtype="0" fill="hold" nodeType="withEffect">
                                  <p:stCondLst>
                                    <p:cond delay="0"/>
                                  </p:stCondLst>
                                  <p:childTnLst>
                                    <p:animEffect transition="out" filter="fade">
                                      <p:cBhvr>
                                        <p:cTn id="117" dur="2000"/>
                                        <p:tgtEl>
                                          <p:spTgt spid="257068"/>
                                        </p:tgtEl>
                                      </p:cBhvr>
                                    </p:animEffect>
                                    <p:set>
                                      <p:cBhvr>
                                        <p:cTn id="118" dur="1" fill="hold">
                                          <p:stCondLst>
                                            <p:cond delay="1999"/>
                                          </p:stCondLst>
                                        </p:cTn>
                                        <p:tgtEl>
                                          <p:spTgt spid="257068"/>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257049"/>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57033"/>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2000"/>
                                        <p:tgtEl>
                                          <p:spTgt spid="257059"/>
                                        </p:tgtEl>
                                      </p:cBhvr>
                                    </p:animEffect>
                                    <p:set>
                                      <p:cBhvr>
                                        <p:cTn id="125" dur="1" fill="hold">
                                          <p:stCondLst>
                                            <p:cond delay="1999"/>
                                          </p:stCondLst>
                                        </p:cTn>
                                        <p:tgtEl>
                                          <p:spTgt spid="257059"/>
                                        </p:tgtEl>
                                        <p:attrNameLst>
                                          <p:attrName>style.visibility</p:attrName>
                                        </p:attrNameLst>
                                      </p:cBhvr>
                                      <p:to>
                                        <p:strVal val="hidden"/>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3" presetClass="entr" presetSubtype="288" fill="hold" grpId="0" nodeType="clickEffect">
                                  <p:stCondLst>
                                    <p:cond delay="0"/>
                                  </p:stCondLst>
                                  <p:childTnLst>
                                    <p:set>
                                      <p:cBhvr>
                                        <p:cTn id="129" dur="1" fill="hold">
                                          <p:stCondLst>
                                            <p:cond delay="0"/>
                                          </p:stCondLst>
                                        </p:cTn>
                                        <p:tgtEl>
                                          <p:spTgt spid="257063"/>
                                        </p:tgtEl>
                                        <p:attrNameLst>
                                          <p:attrName>style.visibility</p:attrName>
                                        </p:attrNameLst>
                                      </p:cBhvr>
                                      <p:to>
                                        <p:strVal val="visible"/>
                                      </p:to>
                                    </p:set>
                                    <p:anim calcmode="lin" valueType="num">
                                      <p:cBhvr>
                                        <p:cTn id="130" dur="2000" fill="hold"/>
                                        <p:tgtEl>
                                          <p:spTgt spid="257063"/>
                                        </p:tgtEl>
                                        <p:attrNameLst>
                                          <p:attrName>ppt_w</p:attrName>
                                        </p:attrNameLst>
                                      </p:cBhvr>
                                      <p:tavLst>
                                        <p:tav tm="0">
                                          <p:val>
                                            <p:strVal val="4/3*#ppt_w"/>
                                          </p:val>
                                        </p:tav>
                                        <p:tav tm="100000">
                                          <p:val>
                                            <p:strVal val="#ppt_w"/>
                                          </p:val>
                                        </p:tav>
                                      </p:tavLst>
                                    </p:anim>
                                    <p:anim calcmode="lin" valueType="num">
                                      <p:cBhvr>
                                        <p:cTn id="131" dur="2000" fill="hold"/>
                                        <p:tgtEl>
                                          <p:spTgt spid="257063"/>
                                        </p:tgtEl>
                                        <p:attrNameLst>
                                          <p:attrName>ppt_h</p:attrName>
                                        </p:attrNameLst>
                                      </p:cBhvr>
                                      <p:tavLst>
                                        <p:tav tm="0">
                                          <p:val>
                                            <p:strVal val="4/3*#ppt_h"/>
                                          </p:val>
                                        </p:tav>
                                        <p:tav tm="100000">
                                          <p:val>
                                            <p:strVal val="#ppt_h"/>
                                          </p:val>
                                        </p:tav>
                                      </p:tavLst>
                                    </p:anim>
                                  </p:childTnLst>
                                </p:cTn>
                              </p:par>
                              <p:par>
                                <p:cTn id="132" presetID="1" presetClass="mediacall" presetSubtype="0" fill="hold" nodeType="withEffect">
                                  <p:stCondLst>
                                    <p:cond delay="0"/>
                                  </p:stCondLst>
                                  <p:childTnLst>
                                    <p:cmd type="call" cmd="playFrom(0.0)">
                                      <p:cBhvr>
                                        <p:cTn id="133" dur="5280" fill="hold"/>
                                        <p:tgtEl>
                                          <p:spTgt spid="257074"/>
                                        </p:tgtEl>
                                      </p:cBhvr>
                                    </p:cmd>
                                  </p:childTnLst>
                                </p:cTn>
                              </p:par>
                              <p:par>
                                <p:cTn id="134" presetID="1" presetClass="exit" presetSubtype="0" fill="hold" grpId="1" nodeType="withEffect">
                                  <p:stCondLst>
                                    <p:cond delay="0"/>
                                  </p:stCondLst>
                                  <p:childTnLst>
                                    <p:set>
                                      <p:cBhvr>
                                        <p:cTn id="135" dur="1" fill="hold">
                                          <p:stCondLst>
                                            <p:cond delay="0"/>
                                          </p:stCondLst>
                                        </p:cTn>
                                        <p:tgtEl>
                                          <p:spTgt spid="257027"/>
                                        </p:tgtEl>
                                        <p:attrNameLst>
                                          <p:attrName>style.visibility</p:attrName>
                                        </p:attrNameLst>
                                      </p:cBhvr>
                                      <p:to>
                                        <p:strVal val="hidden"/>
                                      </p:to>
                                    </p:set>
                                  </p:childTnLst>
                                </p:cTn>
                              </p:par>
                            </p:childTnLst>
                          </p:cTn>
                        </p:par>
                        <p:par>
                          <p:cTn id="136" fill="hold" nodeType="afterGroup">
                            <p:stCondLst>
                              <p:cond delay="5280"/>
                            </p:stCondLst>
                            <p:childTnLst>
                              <p:par>
                                <p:cTn id="137" presetID="22" presetClass="entr" presetSubtype="1" fill="hold" nodeType="afterEffect">
                                  <p:stCondLst>
                                    <p:cond delay="0"/>
                                  </p:stCondLst>
                                  <p:childTnLst>
                                    <p:set>
                                      <p:cBhvr>
                                        <p:cTn id="138" dur="1" fill="hold">
                                          <p:stCondLst>
                                            <p:cond delay="0"/>
                                          </p:stCondLst>
                                        </p:cTn>
                                        <p:tgtEl>
                                          <p:spTgt spid="47"/>
                                        </p:tgtEl>
                                        <p:attrNameLst>
                                          <p:attrName>style.visibility</p:attrName>
                                        </p:attrNameLst>
                                      </p:cBhvr>
                                      <p:to>
                                        <p:strVal val="visible"/>
                                      </p:to>
                                    </p:set>
                                    <p:animEffect transition="in" filter="wipe(up)">
                                      <p:cBhvr>
                                        <p:cTn id="139" dur="1000"/>
                                        <p:tgtEl>
                                          <p:spTgt spid="47"/>
                                        </p:tgtEl>
                                      </p:cBhvr>
                                    </p:animEffect>
                                  </p:childTnLst>
                                  <p:subTnLst>
                                    <p:audio>
                                      <p:cMediaNode>
                                        <p:cTn display="0" masterRel="sameClick">
                                          <p:stCondLst>
                                            <p:cond evt="begin" delay="0">
                                              <p:tn val="137"/>
                                            </p:cond>
                                          </p:stCondLst>
                                          <p:endCondLst>
                                            <p:cond evt="onStopAudio" delay="0">
                                              <p:tgtEl>
                                                <p:sldTgt/>
                                              </p:tgtEl>
                                            </p:cond>
                                          </p:endCondLst>
                                        </p:cTn>
                                        <p:tgtEl>
                                          <p:sndTgt r:embed="rId6" name="I have forseen it.wav"/>
                                        </p:tgtEl>
                                      </p:cMediaNode>
                                    </p:audio>
                                  </p:subTnLst>
                                </p:cTn>
                              </p:par>
                            </p:childTnLst>
                          </p:cTn>
                        </p:par>
                        <p:par>
                          <p:cTn id="140" fill="hold" nodeType="afterGroup">
                            <p:stCondLst>
                              <p:cond delay="6280"/>
                            </p:stCondLst>
                            <p:childTnLst>
                              <p:par>
                                <p:cTn id="141" presetID="22" presetClass="entr" presetSubtype="2" fill="hold" grpId="0" nodeType="afterEffect">
                                  <p:stCondLst>
                                    <p:cond delay="0"/>
                                  </p:stCondLst>
                                  <p:childTnLst>
                                    <p:set>
                                      <p:cBhvr>
                                        <p:cTn id="142" dur="1" fill="hold">
                                          <p:stCondLst>
                                            <p:cond delay="0"/>
                                          </p:stCondLst>
                                        </p:cTn>
                                        <p:tgtEl>
                                          <p:spTgt spid="257079"/>
                                        </p:tgtEl>
                                        <p:attrNameLst>
                                          <p:attrName>style.visibility</p:attrName>
                                        </p:attrNameLst>
                                      </p:cBhvr>
                                      <p:to>
                                        <p:strVal val="visible"/>
                                      </p:to>
                                    </p:set>
                                    <p:animEffect transition="in" filter="wipe(right)">
                                      <p:cBhvr>
                                        <p:cTn id="143" dur="2000"/>
                                        <p:tgtEl>
                                          <p:spTgt spid="25707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4" fill="hold" display="0">
                  <p:stCondLst>
                    <p:cond delay="indefinite"/>
                  </p:stCondLst>
                  <p:endCondLst>
                    <p:cond evt="onNext" delay="0">
                      <p:tgtEl>
                        <p:sldTgt/>
                      </p:tgtEl>
                    </p:cond>
                    <p:cond evt="onPrev" delay="0">
                      <p:tgtEl>
                        <p:sldTgt/>
                      </p:tgtEl>
                    </p:cond>
                    <p:cond evt="onStopAudio" delay="0">
                      <p:tgtEl>
                        <p:sldTgt/>
                      </p:tgtEl>
                    </p:cond>
                  </p:endCondLst>
                </p:cTn>
                <p:tgtEl>
                  <p:spTgt spid="257073"/>
                </p:tgtEl>
              </p:cMediaNode>
            </p:audio>
            <p:audio>
              <p:cMediaNode showWhenStopped="0">
                <p:cTn id="145" fill="hold" display="0">
                  <p:stCondLst>
                    <p:cond delay="indefinite"/>
                  </p:stCondLst>
                  <p:endCondLst>
                    <p:cond evt="onNext" delay="0">
                      <p:tgtEl>
                        <p:sldTgt/>
                      </p:tgtEl>
                    </p:cond>
                    <p:cond evt="onPrev" delay="0">
                      <p:tgtEl>
                        <p:sldTgt/>
                      </p:tgtEl>
                    </p:cond>
                    <p:cond evt="onStopAudio" delay="0">
                      <p:tgtEl>
                        <p:sldTgt/>
                      </p:tgtEl>
                    </p:cond>
                  </p:endCondLst>
                </p:cTn>
                <p:tgtEl>
                  <p:spTgt spid="257074"/>
                </p:tgtEl>
              </p:cMediaNode>
            </p:audio>
            <p:audio>
              <p:cMediaNode showWhenStopped="0">
                <p:cTn id="146" fill="hold" display="0">
                  <p:stCondLst>
                    <p:cond delay="indefinite"/>
                  </p:stCondLst>
                  <p:endCondLst>
                    <p:cond evt="onNext" delay="0">
                      <p:tgtEl>
                        <p:sldTgt/>
                      </p:tgtEl>
                    </p:cond>
                    <p:cond evt="onPrev" delay="0">
                      <p:tgtEl>
                        <p:sldTgt/>
                      </p:tgtEl>
                    </p:cond>
                    <p:cond evt="onStopAudio" delay="0">
                      <p:tgtEl>
                        <p:sldTgt/>
                      </p:tgtEl>
                    </p:cond>
                  </p:endCondLst>
                </p:cTn>
                <p:tgtEl>
                  <p:spTgt spid="257078"/>
                </p:tgtEl>
              </p:cMediaNode>
            </p:audio>
          </p:childTnLst>
        </p:cTn>
      </p:par>
    </p:tnLst>
    <p:bldLst>
      <p:bldP spid="257079" grpId="0" animBg="1"/>
      <p:bldP spid="257026" grpId="0" animBg="1"/>
      <p:bldP spid="257026" grpId="1" animBg="1"/>
      <p:bldP spid="257027" grpId="0" animBg="1"/>
      <p:bldP spid="257027" grpId="1" animBg="1"/>
      <p:bldP spid="257033" grpId="0"/>
      <p:bldP spid="257033" grpId="1"/>
      <p:bldP spid="257046" grpId="0" animBg="1"/>
      <p:bldP spid="257046" grpId="1" animBg="1"/>
      <p:bldP spid="257047" grpId="0" autoUpdateAnimBg="0"/>
      <p:bldP spid="257047" grpId="1"/>
      <p:bldP spid="257049" grpId="0" animBg="1"/>
      <p:bldP spid="257049" grpId="1" animBg="1"/>
      <p:bldP spid="257050" grpId="0" autoUpdateAnimBg="0"/>
      <p:bldP spid="257051" grpId="0" autoUpdateAnimBg="0"/>
      <p:bldP spid="257051" grpId="1"/>
      <p:bldP spid="257053" grpId="0" autoUpdateAnimBg="0"/>
      <p:bldP spid="257060" grpId="0" build="allAtOnce"/>
      <p:bldP spid="257060" grpId="1" build="allAtOnce"/>
      <p:bldP spid="257063" grpId="0"/>
      <p:bldP spid="257065" grpId="0" animBg="1"/>
      <p:bldP spid="257071"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0" descr="1 a flag background"/>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p:spPr>
      </p:pic>
      <p:sp>
        <p:nvSpPr>
          <p:cNvPr id="8195" name="Rectangle 8"/>
          <p:cNvSpPr>
            <a:spLocks noChangeArrowheads="1"/>
          </p:cNvSpPr>
          <p:nvPr/>
        </p:nvSpPr>
        <p:spPr bwMode="auto">
          <a:xfrm>
            <a:off x="0" y="0"/>
            <a:ext cx="9144000" cy="6858000"/>
          </a:xfrm>
          <a:prstGeom prst="rect">
            <a:avLst/>
          </a:prstGeom>
          <a:noFill/>
          <a:ln w="76200" cmpd="tri">
            <a:noFill/>
            <a:miter lim="800000"/>
            <a:headEnd/>
            <a:tailEnd/>
          </a:ln>
        </p:spPr>
        <p:txBody>
          <a:bodyPr wrap="none" anchor="ctr"/>
          <a:lstStyle/>
          <a:p>
            <a:endParaRPr lang="en-US">
              <a:latin typeface="Calibri" pitchFamily="34" charset="0"/>
            </a:endParaRPr>
          </a:p>
        </p:txBody>
      </p:sp>
      <p:sp>
        <p:nvSpPr>
          <p:cNvPr id="270339" name="Rectangle 3"/>
          <p:cNvSpPr>
            <a:spLocks noGrp="1" noChangeArrowheads="1"/>
          </p:cNvSpPr>
          <p:nvPr>
            <p:ph type="body" idx="1"/>
          </p:nvPr>
        </p:nvSpPr>
        <p:spPr>
          <a:xfrm>
            <a:off x="0" y="2667000"/>
            <a:ext cx="9144000" cy="4191000"/>
          </a:xfrm>
        </p:spPr>
        <p:txBody>
          <a:bodyPr rtlCol="0">
            <a:normAutofit/>
          </a:bodyPr>
          <a:lstStyle/>
          <a:p>
            <a:pPr eaLnBrk="1" fontAlgn="auto" hangingPunct="1">
              <a:spcAft>
                <a:spcPts val="0"/>
              </a:spcAft>
              <a:buFont typeface="Arial" pitchFamily="34" charset="0"/>
              <a:buChar char="•"/>
              <a:defRPr/>
            </a:pPr>
            <a:r>
              <a:rPr lang="en-US" b="1" dirty="0" smtClean="0">
                <a:solidFill>
                  <a:srgbClr val="660066"/>
                </a:solidFill>
                <a:effectLst>
                  <a:outerShdw blurRad="38100" dist="38100" dir="2700000" algn="tl">
                    <a:srgbClr val="C0C0C0"/>
                  </a:outerShdw>
                </a:effectLst>
                <a:latin typeface="Verdana" pitchFamily="34" charset="0"/>
              </a:rPr>
              <a:t>No G</a:t>
            </a:r>
            <a:r>
              <a:rPr lang="en-US" b="1" dirty="0" smtClean="0">
                <a:latin typeface="Verdana" pitchFamily="34" charset="0"/>
              </a:rPr>
              <a:t> </a:t>
            </a:r>
            <a:r>
              <a:rPr lang="en-US" sz="2800" b="1" dirty="0" smtClean="0">
                <a:latin typeface="Verdana" pitchFamily="34" charset="0"/>
              </a:rPr>
              <a:t>intervention in the macro economy</a:t>
            </a:r>
          </a:p>
          <a:p>
            <a:pPr eaLnBrk="1" fontAlgn="auto" hangingPunct="1">
              <a:spcAft>
                <a:spcPts val="0"/>
              </a:spcAft>
              <a:buFont typeface="Arial" pitchFamily="34" charset="0"/>
              <a:buChar char="•"/>
              <a:defRPr/>
            </a:pPr>
            <a:r>
              <a:rPr lang="en-US" sz="2800" b="1" dirty="0" smtClean="0">
                <a:latin typeface="Verdana" pitchFamily="34" charset="0"/>
              </a:rPr>
              <a:t>Bible: </a:t>
            </a:r>
            <a:r>
              <a:rPr lang="en-US" b="1" dirty="0" smtClean="0">
                <a:solidFill>
                  <a:srgbClr val="660066"/>
                </a:solidFill>
                <a:effectLst>
                  <a:outerShdw blurRad="38100" dist="38100" dir="2700000" algn="tl">
                    <a:srgbClr val="C0C0C0"/>
                  </a:outerShdw>
                </a:effectLst>
                <a:latin typeface="Arial Black" pitchFamily="34" charset="0"/>
              </a:rPr>
              <a:t>Wealth of Nations</a:t>
            </a:r>
          </a:p>
          <a:p>
            <a:pPr eaLnBrk="1" fontAlgn="auto" hangingPunct="1">
              <a:spcAft>
                <a:spcPts val="0"/>
              </a:spcAft>
              <a:buFont typeface="Arial" pitchFamily="34" charset="0"/>
              <a:buChar char="•"/>
              <a:defRPr/>
            </a:pPr>
            <a:r>
              <a:rPr lang="en-US" sz="2800" b="1" dirty="0" smtClean="0">
                <a:latin typeface="Verdana" pitchFamily="34" charset="0"/>
              </a:rPr>
              <a:t>Macro Stabilization policy: </a:t>
            </a:r>
            <a:r>
              <a:rPr lang="en-US" sz="2800" b="1" dirty="0" smtClean="0">
                <a:solidFill>
                  <a:srgbClr val="660066"/>
                </a:solidFill>
                <a:effectLst>
                  <a:outerShdw blurRad="38100" dist="38100" dir="2700000" algn="tl">
                    <a:srgbClr val="C0C0C0"/>
                  </a:outerShdw>
                </a:effectLst>
                <a:latin typeface="Verdana" pitchFamily="34" charset="0"/>
              </a:rPr>
              <a:t>Monetary rule</a:t>
            </a:r>
          </a:p>
          <a:p>
            <a:pPr eaLnBrk="1" fontAlgn="auto" hangingPunct="1">
              <a:spcAft>
                <a:spcPts val="0"/>
              </a:spcAft>
              <a:buFont typeface="Arial" pitchFamily="34" charset="0"/>
              <a:buChar char="•"/>
              <a:defRPr/>
            </a:pPr>
            <a:r>
              <a:rPr lang="en-US" sz="2800" b="1" dirty="0" smtClean="0">
                <a:latin typeface="Verdana" pitchFamily="34" charset="0"/>
              </a:rPr>
              <a:t>Motto:</a:t>
            </a:r>
            <a:r>
              <a:rPr lang="en-US" sz="2400" b="1" dirty="0" smtClean="0">
                <a:latin typeface="Verdana" pitchFamily="34" charset="0"/>
              </a:rPr>
              <a:t>  </a:t>
            </a:r>
            <a:r>
              <a:rPr lang="en-US" sz="2400" b="1" dirty="0" smtClean="0">
                <a:solidFill>
                  <a:srgbClr val="660066"/>
                </a:solidFill>
                <a:effectLst>
                  <a:outerShdw blurRad="38100" dist="38100" dir="2700000" algn="tl">
                    <a:srgbClr val="C0C0C0"/>
                  </a:outerShdw>
                </a:effectLst>
                <a:latin typeface="Verdana" pitchFamily="34" charset="0"/>
              </a:rPr>
              <a:t>“We know what the G is going to do (</a:t>
            </a:r>
            <a:r>
              <a:rPr lang="en-US" sz="2400" b="1" u="sng" dirty="0" smtClean="0">
                <a:solidFill>
                  <a:srgbClr val="660066"/>
                </a:solidFill>
                <a:effectLst>
                  <a:outerShdw blurRad="38100" dist="38100" dir="2700000" algn="tl">
                    <a:srgbClr val="C0C0C0"/>
                  </a:outerShdw>
                </a:effectLst>
                <a:latin typeface="Maiandra GD" pitchFamily="34" charset="0"/>
              </a:rPr>
              <a:t>expectations</a:t>
            </a:r>
            <a:r>
              <a:rPr lang="en-US" sz="2400" b="1" dirty="0" smtClean="0">
                <a:solidFill>
                  <a:srgbClr val="660066"/>
                </a:solidFill>
                <a:effectLst>
                  <a:outerShdw blurRad="38100" dist="38100" dir="2700000" algn="tl">
                    <a:srgbClr val="C0C0C0"/>
                  </a:outerShdw>
                </a:effectLst>
                <a:latin typeface="Verdana" pitchFamily="34" charset="0"/>
              </a:rPr>
              <a:t>) &amp; we will act in a </a:t>
            </a:r>
            <a:r>
              <a:rPr lang="en-US" sz="2400" b="1" u="sng" dirty="0" smtClean="0">
                <a:solidFill>
                  <a:srgbClr val="660066"/>
                </a:solidFill>
                <a:effectLst>
                  <a:outerShdw blurRad="38100" dist="38100" dir="2700000" algn="tl">
                    <a:srgbClr val="C0C0C0"/>
                  </a:outerShdw>
                </a:effectLst>
                <a:latin typeface="Maiandra GD" pitchFamily="34" charset="0"/>
              </a:rPr>
              <a:t>rational</a:t>
            </a:r>
            <a:r>
              <a:rPr lang="en-US" sz="2400" b="1" dirty="0" smtClean="0">
                <a:solidFill>
                  <a:srgbClr val="660066"/>
                </a:solidFill>
                <a:effectLst>
                  <a:outerShdw blurRad="38100" dist="38100" dir="2700000" algn="tl">
                    <a:srgbClr val="C0C0C0"/>
                  </a:outerShdw>
                </a:effectLst>
                <a:latin typeface="Verdana" pitchFamily="34" charset="0"/>
              </a:rPr>
              <a:t> manner to offset fiscal/monetary policies.”</a:t>
            </a:r>
          </a:p>
          <a:p>
            <a:pPr eaLnBrk="1" fontAlgn="auto" hangingPunct="1">
              <a:spcAft>
                <a:spcPts val="0"/>
              </a:spcAft>
              <a:buFont typeface="Arial" pitchFamily="34" charset="0"/>
              <a:buChar char="•"/>
              <a:defRPr/>
            </a:pPr>
            <a:r>
              <a:rPr lang="en-US" sz="2400" b="1" dirty="0" smtClean="0">
                <a:solidFill>
                  <a:srgbClr val="660066"/>
                </a:solidFill>
                <a:effectLst>
                  <a:outerShdw blurRad="38100" dist="38100" dir="2700000" algn="tl">
                    <a:srgbClr val="C0C0C0"/>
                  </a:outerShdw>
                </a:effectLst>
                <a:latin typeface="Verdana" pitchFamily="34" charset="0"/>
              </a:rPr>
              <a:t>Fiscal </a:t>
            </a:r>
            <a:r>
              <a:rPr lang="en-US" sz="2000" b="1" dirty="0" smtClean="0">
                <a:solidFill>
                  <a:srgbClr val="660066"/>
                </a:solidFill>
                <a:effectLst>
                  <a:outerShdw blurRad="38100" dist="38100" dir="2700000" algn="tl">
                    <a:srgbClr val="C0C0C0"/>
                  </a:outerShdw>
                </a:effectLst>
                <a:latin typeface="Verdana" pitchFamily="34" charset="0"/>
              </a:rPr>
              <a:t>and </a:t>
            </a:r>
            <a:r>
              <a:rPr lang="en-US" sz="2400" b="1" dirty="0" smtClean="0">
                <a:solidFill>
                  <a:srgbClr val="660066"/>
                </a:solidFill>
                <a:effectLst>
                  <a:outerShdw blurRad="38100" dist="38100" dir="2700000" algn="tl">
                    <a:srgbClr val="C0C0C0"/>
                  </a:outerShdw>
                </a:effectLst>
                <a:latin typeface="Verdana" pitchFamily="34" charset="0"/>
              </a:rPr>
              <a:t>monetary policy only hurt the economy.</a:t>
            </a:r>
          </a:p>
        </p:txBody>
      </p:sp>
      <p:sp>
        <p:nvSpPr>
          <p:cNvPr id="270342" name="Rectangle 6"/>
          <p:cNvSpPr>
            <a:spLocks noChangeArrowheads="1"/>
          </p:cNvSpPr>
          <p:nvPr/>
        </p:nvSpPr>
        <p:spPr bwMode="auto">
          <a:xfrm>
            <a:off x="76200" y="2463800"/>
            <a:ext cx="1600200" cy="3397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dirty="0">
                <a:solidFill>
                  <a:srgbClr val="660066"/>
                </a:solidFill>
                <a:effectLst>
                  <a:outerShdw blurRad="38100" dist="38100" dir="2700000" algn="tl">
                    <a:srgbClr val="C0C0C0"/>
                  </a:outerShdw>
                </a:effectLst>
                <a:cs typeface="+mn-cs"/>
              </a:rPr>
              <a:t>Robert Lucas</a:t>
            </a:r>
          </a:p>
        </p:txBody>
      </p:sp>
      <p:pic>
        <p:nvPicPr>
          <p:cNvPr id="8198" name="Picture 9" descr="man quizzizal"/>
          <p:cNvPicPr>
            <a:picLocks noChangeAspect="1" noChangeArrowheads="1" noCrop="1"/>
          </p:cNvPicPr>
          <p:nvPr/>
        </p:nvPicPr>
        <p:blipFill>
          <a:blip r:embed="rId7"/>
          <a:srcRect/>
          <a:stretch>
            <a:fillRect/>
          </a:stretch>
        </p:blipFill>
        <p:spPr bwMode="auto">
          <a:xfrm>
            <a:off x="1625600" y="831850"/>
            <a:ext cx="1646238" cy="1646238"/>
          </a:xfrm>
          <a:prstGeom prst="rect">
            <a:avLst/>
          </a:prstGeom>
          <a:noFill/>
          <a:ln w="9525">
            <a:noFill/>
            <a:miter lim="800000"/>
            <a:headEnd/>
            <a:tailEnd/>
          </a:ln>
        </p:spPr>
      </p:pic>
      <p:sp>
        <p:nvSpPr>
          <p:cNvPr id="270347" name="AutoShape 11" descr="Parchment"/>
          <p:cNvSpPr>
            <a:spLocks noChangeArrowheads="1"/>
          </p:cNvSpPr>
          <p:nvPr/>
        </p:nvSpPr>
        <p:spPr bwMode="auto">
          <a:xfrm>
            <a:off x="3319463" y="601663"/>
            <a:ext cx="3575050" cy="1339850"/>
          </a:xfrm>
          <a:prstGeom prst="wedgeRoundRectCallout">
            <a:avLst>
              <a:gd name="adj1" fmla="val -58569"/>
              <a:gd name="adj2" fmla="val -6870"/>
              <a:gd name="adj3" fmla="val 16667"/>
            </a:avLst>
          </a:prstGeom>
          <a:blipFill dpi="0" rotWithShape="1">
            <a:blip r:embed="rId8" cstate="print"/>
            <a:srcRect/>
            <a:tile tx="0" ty="0" sx="100000" sy="100000" flip="none" algn="tl"/>
          </a:blipFill>
          <a:ln w="28575">
            <a:solidFill>
              <a:srgbClr val="FF0000"/>
            </a:solidFill>
            <a:miter lim="800000"/>
            <a:headEnd/>
            <a:tailEnd/>
          </a:ln>
          <a:effectLst/>
          <a:scene3d>
            <a:camera prst="orthographicFront"/>
            <a:lightRig rig="threePt" dir="t"/>
          </a:scene3d>
          <a:sp3d>
            <a:bevelT/>
          </a:sp3d>
        </p:spPr>
        <p:txBody>
          <a:bodyPr/>
          <a:lstStyle/>
          <a:p>
            <a:pPr fontAlgn="auto">
              <a:spcBef>
                <a:spcPts val="0"/>
              </a:spcBef>
              <a:spcAft>
                <a:spcPts val="0"/>
              </a:spcAft>
              <a:defRPr/>
            </a:pPr>
            <a:r>
              <a:rPr lang="en-US" sz="1600" b="1" dirty="0">
                <a:cs typeface="+mn-cs"/>
              </a:rPr>
              <a:t>“We  know  what  the  G is  going  </a:t>
            </a:r>
          </a:p>
          <a:p>
            <a:pPr fontAlgn="auto">
              <a:spcBef>
                <a:spcPts val="0"/>
              </a:spcBef>
              <a:spcAft>
                <a:spcPts val="0"/>
              </a:spcAft>
              <a:defRPr/>
            </a:pPr>
            <a:r>
              <a:rPr lang="en-US" sz="1600" b="1" dirty="0">
                <a:cs typeface="+mn-cs"/>
              </a:rPr>
              <a:t>to do [</a:t>
            </a:r>
            <a:r>
              <a:rPr lang="en-US" b="1" dirty="0">
                <a:solidFill>
                  <a:srgbClr val="660066"/>
                </a:solidFill>
                <a:effectLst>
                  <a:outerShdw blurRad="38100" dist="38100" dir="2700000" algn="tl">
                    <a:srgbClr val="000000"/>
                  </a:outerShdw>
                </a:effectLst>
                <a:cs typeface="+mn-cs"/>
              </a:rPr>
              <a:t>expectations</a:t>
            </a:r>
            <a:r>
              <a:rPr lang="en-US" sz="1600" b="1" dirty="0">
                <a:cs typeface="+mn-cs"/>
              </a:rPr>
              <a:t>] and</a:t>
            </a:r>
            <a:r>
              <a:rPr lang="en-US" sz="800" b="1" dirty="0">
                <a:cs typeface="+mn-cs"/>
              </a:rPr>
              <a:t> </a:t>
            </a:r>
            <a:r>
              <a:rPr lang="en-US" sz="1600" b="1" dirty="0">
                <a:cs typeface="+mn-cs"/>
              </a:rPr>
              <a:t>we will </a:t>
            </a:r>
          </a:p>
          <a:p>
            <a:pPr fontAlgn="auto">
              <a:spcBef>
                <a:spcPts val="0"/>
              </a:spcBef>
              <a:spcAft>
                <a:spcPts val="0"/>
              </a:spcAft>
              <a:defRPr/>
            </a:pPr>
            <a:r>
              <a:rPr lang="en-US" sz="1600" b="1" dirty="0">
                <a:cs typeface="+mn-cs"/>
              </a:rPr>
              <a:t>act  in  a   </a:t>
            </a:r>
            <a:r>
              <a:rPr lang="en-US" b="1" dirty="0">
                <a:solidFill>
                  <a:srgbClr val="660066"/>
                </a:solidFill>
                <a:effectLst>
                  <a:outerShdw blurRad="38100" dist="38100" dir="2700000" algn="tl">
                    <a:srgbClr val="000000"/>
                  </a:outerShdw>
                </a:effectLst>
                <a:cs typeface="+mn-cs"/>
              </a:rPr>
              <a:t>rational</a:t>
            </a:r>
            <a:r>
              <a:rPr lang="en-US" sz="1600" b="1" dirty="0">
                <a:solidFill>
                  <a:srgbClr val="660066"/>
                </a:solidFill>
                <a:effectLst>
                  <a:outerShdw blurRad="38100" dist="38100" dir="2700000" algn="tl">
                    <a:srgbClr val="000000"/>
                  </a:outerShdw>
                </a:effectLst>
                <a:cs typeface="+mn-cs"/>
              </a:rPr>
              <a:t>   </a:t>
            </a:r>
            <a:r>
              <a:rPr lang="en-US" sz="1600" b="1" dirty="0">
                <a:cs typeface="+mn-cs"/>
              </a:rPr>
              <a:t>manner   to  </a:t>
            </a:r>
          </a:p>
          <a:p>
            <a:pPr fontAlgn="auto">
              <a:spcBef>
                <a:spcPts val="0"/>
              </a:spcBef>
              <a:spcAft>
                <a:spcPts val="0"/>
              </a:spcAft>
              <a:defRPr/>
            </a:pPr>
            <a:r>
              <a:rPr lang="en-US" sz="1600" b="1" dirty="0">
                <a:cs typeface="+mn-cs"/>
              </a:rPr>
              <a:t>offset  their  policies.</a:t>
            </a:r>
          </a:p>
        </p:txBody>
      </p:sp>
      <p:pic>
        <p:nvPicPr>
          <p:cNvPr id="8200" name="Picture 16" descr="rat_2"/>
          <p:cNvPicPr>
            <a:picLocks noChangeAspect="1" noChangeArrowheads="1" noCrop="1"/>
          </p:cNvPicPr>
          <p:nvPr/>
        </p:nvPicPr>
        <p:blipFill>
          <a:blip r:embed="rId9"/>
          <a:srcRect/>
          <a:stretch>
            <a:fillRect/>
          </a:stretch>
        </p:blipFill>
        <p:spPr bwMode="auto">
          <a:xfrm>
            <a:off x="7113588" y="577850"/>
            <a:ext cx="1057275" cy="762000"/>
          </a:xfrm>
          <a:prstGeom prst="rect">
            <a:avLst/>
          </a:prstGeom>
          <a:noFill/>
          <a:ln w="9525">
            <a:noFill/>
            <a:miter lim="800000"/>
            <a:headEnd/>
            <a:tailEnd/>
          </a:ln>
        </p:spPr>
      </p:pic>
      <p:pic>
        <p:nvPicPr>
          <p:cNvPr id="8201" name="Picture 17" descr="x"/>
          <p:cNvPicPr>
            <a:picLocks noChangeAspect="1" noChangeArrowheads="1" noCrop="1"/>
          </p:cNvPicPr>
          <p:nvPr/>
        </p:nvPicPr>
        <p:blipFill>
          <a:blip r:embed="rId10"/>
          <a:srcRect/>
          <a:stretch>
            <a:fillRect/>
          </a:stretch>
        </p:blipFill>
        <p:spPr bwMode="auto">
          <a:xfrm>
            <a:off x="7953375" y="527050"/>
            <a:ext cx="1062038" cy="782638"/>
          </a:xfrm>
          <a:prstGeom prst="rect">
            <a:avLst/>
          </a:prstGeom>
          <a:noFill/>
          <a:ln w="9525">
            <a:noFill/>
            <a:miter lim="800000"/>
            <a:headEnd/>
            <a:tailEnd/>
          </a:ln>
        </p:spPr>
      </p:pic>
      <p:pic>
        <p:nvPicPr>
          <p:cNvPr id="270355" name="Anti1604.wav">
            <a:hlinkClick r:id="" action="ppaction://media"/>
          </p:cNvPr>
          <p:cNvPicPr>
            <a:picLocks noRot="1" noChangeAspect="1" noChangeArrowheads="1"/>
          </p:cNvPicPr>
          <p:nvPr>
            <a:wavAudioFile r:embed="rId1" name="Anticipation only the word.wav"/>
          </p:nvPr>
        </p:nvPicPr>
        <p:blipFill>
          <a:blip r:embed="rId11"/>
          <a:srcRect/>
          <a:stretch>
            <a:fillRect/>
          </a:stretch>
        </p:blipFill>
        <p:spPr bwMode="auto">
          <a:xfrm>
            <a:off x="0" y="6553200"/>
            <a:ext cx="304800" cy="304800"/>
          </a:xfrm>
          <a:prstGeom prst="rect">
            <a:avLst/>
          </a:prstGeom>
          <a:noFill/>
          <a:ln w="9525">
            <a:noFill/>
            <a:miter lim="800000"/>
            <a:headEnd/>
            <a:tailEnd/>
          </a:ln>
        </p:spPr>
      </p:pic>
      <p:pic>
        <p:nvPicPr>
          <p:cNvPr id="270358" name="hurt1604.wav">
            <a:hlinkClick r:id="" action="ppaction://media"/>
          </p:cNvPr>
          <p:cNvPicPr>
            <a:picLocks noRot="1" noChangeAspect="1" noChangeArrowheads="1"/>
          </p:cNvPicPr>
          <p:nvPr>
            <a:wavAudioFile r:embed="rId2" name="hurt Ow, that hurt.wav"/>
          </p:nvPr>
        </p:nvPicPr>
        <p:blipFill>
          <a:blip r:embed="rId11"/>
          <a:srcRect/>
          <a:stretch>
            <a:fillRect/>
          </a:stretch>
        </p:blipFill>
        <p:spPr bwMode="auto">
          <a:xfrm>
            <a:off x="892175" y="6553200"/>
            <a:ext cx="304800" cy="304800"/>
          </a:xfrm>
          <a:prstGeom prst="rect">
            <a:avLst/>
          </a:prstGeom>
          <a:noFill/>
          <a:ln w="9525">
            <a:noFill/>
            <a:miter lim="800000"/>
            <a:headEnd/>
            <a:tailEnd/>
          </a:ln>
        </p:spPr>
      </p:pic>
      <p:pic>
        <p:nvPicPr>
          <p:cNvPr id="270359" name="hurt1605.wav">
            <a:hlinkClick r:id="" action="ppaction://media"/>
          </p:cNvPr>
          <p:cNvPicPr>
            <a:picLocks noRot="1" noChangeAspect="1" noChangeArrowheads="1"/>
          </p:cNvPicPr>
          <p:nvPr>
            <a:wavAudioFile r:embed="rId3" name="hurt OK, that hurt.wav"/>
          </p:nvPr>
        </p:nvPicPr>
        <p:blipFill>
          <a:blip r:embed="rId11"/>
          <a:srcRect/>
          <a:stretch>
            <a:fillRect/>
          </a:stretch>
        </p:blipFill>
        <p:spPr bwMode="auto">
          <a:xfrm>
            <a:off x="1343025" y="6553200"/>
            <a:ext cx="304800" cy="304800"/>
          </a:xfrm>
          <a:prstGeom prst="rect">
            <a:avLst/>
          </a:prstGeom>
          <a:noFill/>
          <a:ln w="9525">
            <a:noFill/>
            <a:miter lim="800000"/>
            <a:headEnd/>
            <a:tailEnd/>
          </a:ln>
        </p:spPr>
      </p:pic>
      <p:sp>
        <p:nvSpPr>
          <p:cNvPr id="8205" name="WordArt 114"/>
          <p:cNvSpPr>
            <a:spLocks noChangeArrowheads="1" noChangeShapeType="1" noTextEdit="1"/>
          </p:cNvSpPr>
          <p:nvPr/>
        </p:nvSpPr>
        <p:spPr bwMode="auto">
          <a:xfrm>
            <a:off x="1327150" y="95250"/>
            <a:ext cx="7235825" cy="390525"/>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kern="10" dirty="0">
                <a:ln w="28575">
                  <a:solidFill>
                    <a:srgbClr val="000000"/>
                  </a:solidFill>
                  <a:round/>
                  <a:headEnd/>
                  <a:tailEnd/>
                </a:ln>
                <a:solidFill>
                  <a:srgbClr val="FF0000"/>
                </a:solidFill>
                <a:effectLst>
                  <a:outerShdw blurRad="50800" dist="38100" dir="2700000" algn="tl" rotWithShape="0">
                    <a:prstClr val="black">
                      <a:alpha val="40000"/>
                    </a:prstClr>
                  </a:outerShdw>
                </a:effectLst>
                <a:latin typeface="Arial Black"/>
              </a:rPr>
              <a:t>Rational Expectations [RATEX]</a:t>
            </a:r>
          </a:p>
        </p:txBody>
      </p:sp>
      <p:pic>
        <p:nvPicPr>
          <p:cNvPr id="8206" name="Picture 15" descr="lucas_robert_print.jpg"/>
          <p:cNvPicPr>
            <a:picLocks noChangeAspect="1"/>
          </p:cNvPicPr>
          <p:nvPr/>
        </p:nvPicPr>
        <p:blipFill>
          <a:blip r:embed="rId12"/>
          <a:srcRect/>
          <a:stretch>
            <a:fillRect/>
          </a:stretch>
        </p:blipFill>
        <p:spPr bwMode="auto">
          <a:xfrm>
            <a:off x="133350" y="457200"/>
            <a:ext cx="1543050" cy="2057400"/>
          </a:xfrm>
          <a:prstGeom prst="rect">
            <a:avLst/>
          </a:prstGeom>
          <a:noFill/>
          <a:ln w="9525">
            <a:noFill/>
            <a:miter lim="800000"/>
            <a:headEnd/>
            <a:tailEnd/>
          </a:ln>
        </p:spPr>
      </p:pic>
      <p:sp>
        <p:nvSpPr>
          <p:cNvPr id="15" name="TextBox 14"/>
          <p:cNvSpPr txBox="1">
            <a:spLocks noChangeArrowheads="1"/>
          </p:cNvSpPr>
          <p:nvPr/>
        </p:nvSpPr>
        <p:spPr bwMode="auto">
          <a:xfrm>
            <a:off x="133350" y="5970588"/>
            <a:ext cx="9010650" cy="446087"/>
          </a:xfrm>
          <a:prstGeom prst="rect">
            <a:avLst/>
          </a:prstGeom>
          <a:noFill/>
          <a:ln w="9525">
            <a:noFill/>
            <a:miter lim="800000"/>
            <a:headEnd/>
            <a:tailEnd/>
          </a:ln>
        </p:spPr>
        <p:txBody>
          <a:bodyPr>
            <a:spAutoFit/>
          </a:bodyPr>
          <a:lstStyle/>
          <a:p>
            <a:r>
              <a:rPr lang="en-US" sz="2300" b="1"/>
              <a:t>Most economists believe that his conclusions were overstated.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Effect transition="in" filter="dissolve">
                                      <p:cBhvr>
                                        <p:cTn id="7" dur="500"/>
                                        <p:tgtEl>
                                          <p:spTgt spid="270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70339">
                                            <p:txEl>
                                              <p:pRg st="1" end="1"/>
                                            </p:txEl>
                                          </p:spTgt>
                                        </p:tgtEl>
                                        <p:attrNameLst>
                                          <p:attrName>style.visibility</p:attrName>
                                        </p:attrNameLst>
                                      </p:cBhvr>
                                      <p:to>
                                        <p:strVal val="visible"/>
                                      </p:to>
                                    </p:set>
                                    <p:animEffect transition="in" filter="dissolve">
                                      <p:cBhvr>
                                        <p:cTn id="12" dur="500"/>
                                        <p:tgtEl>
                                          <p:spTgt spid="270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70339">
                                            <p:txEl>
                                              <p:pRg st="2" end="2"/>
                                            </p:txEl>
                                          </p:spTgt>
                                        </p:tgtEl>
                                        <p:attrNameLst>
                                          <p:attrName>style.visibility</p:attrName>
                                        </p:attrNameLst>
                                      </p:cBhvr>
                                      <p:to>
                                        <p:strVal val="visible"/>
                                      </p:to>
                                    </p:set>
                                    <p:animEffect transition="in" filter="dissolve">
                                      <p:cBhvr>
                                        <p:cTn id="17" dur="500"/>
                                        <p:tgtEl>
                                          <p:spTgt spid="270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70339">
                                            <p:txEl>
                                              <p:pRg st="3" end="3"/>
                                            </p:txEl>
                                          </p:spTgt>
                                        </p:tgtEl>
                                        <p:attrNameLst>
                                          <p:attrName>style.visibility</p:attrName>
                                        </p:attrNameLst>
                                      </p:cBhvr>
                                      <p:to>
                                        <p:strVal val="visible"/>
                                      </p:to>
                                    </p:set>
                                    <p:animEffect transition="in" filter="dissolve">
                                      <p:cBhvr>
                                        <p:cTn id="22" dur="500"/>
                                        <p:tgtEl>
                                          <p:spTgt spid="270339">
                                            <p:txEl>
                                              <p:pRg st="3" end="3"/>
                                            </p:txEl>
                                          </p:spTgt>
                                        </p:tgtEl>
                                      </p:cBhvr>
                                    </p:animEffect>
                                  </p:childTnLst>
                                </p:cTn>
                              </p:par>
                            </p:childTnLst>
                          </p:cTn>
                        </p:par>
                        <p:par>
                          <p:cTn id="23" fill="hold" nodeType="afterGroup">
                            <p:stCondLst>
                              <p:cond delay="500"/>
                            </p:stCondLst>
                            <p:childTnLst>
                              <p:par>
                                <p:cTn id="24" presetID="1" presetClass="mediacall" presetSubtype="0" fill="hold" nodeType="afterEffect">
                                  <p:stCondLst>
                                    <p:cond delay="0"/>
                                  </p:stCondLst>
                                  <p:childTnLst>
                                    <p:cmd type="call" cmd="playFrom(0.0)">
                                      <p:cBhvr>
                                        <p:cTn id="25" dur="3563" fill="hold"/>
                                        <p:tgtEl>
                                          <p:spTgt spid="270355"/>
                                        </p:tgtEl>
                                      </p:cBhvr>
                                    </p:cmd>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270339">
                                            <p:txEl>
                                              <p:pRg st="4" end="4"/>
                                            </p:txEl>
                                          </p:spTgt>
                                        </p:tgtEl>
                                        <p:attrNameLst>
                                          <p:attrName>style.visibility</p:attrName>
                                        </p:attrNameLst>
                                      </p:cBhvr>
                                      <p:to>
                                        <p:strVal val="visible"/>
                                      </p:to>
                                    </p:set>
                                    <p:animEffect transition="in" filter="dissolve">
                                      <p:cBhvr>
                                        <p:cTn id="30" dur="500"/>
                                        <p:tgtEl>
                                          <p:spTgt spid="27033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mediacall" presetSubtype="0" fill="hold" nodeType="clickEffect">
                                  <p:stCondLst>
                                    <p:cond delay="0"/>
                                  </p:stCondLst>
                                  <p:childTnLst>
                                    <p:cmd type="call" cmd="playFrom(0.0)">
                                      <p:cBhvr>
                                        <p:cTn id="34" dur="1929" fill="hold"/>
                                        <p:tgtEl>
                                          <p:spTgt spid="270358"/>
                                        </p:tgtEl>
                                      </p:cBhvr>
                                    </p:cmd>
                                  </p:childTnLst>
                                </p:cTn>
                              </p:par>
                            </p:childTnLst>
                          </p:cTn>
                        </p:par>
                        <p:par>
                          <p:cTn id="35" fill="hold" nodeType="afterGroup">
                            <p:stCondLst>
                              <p:cond delay="1929"/>
                            </p:stCondLst>
                            <p:childTnLst>
                              <p:par>
                                <p:cTn id="36" presetID="1" presetClass="mediacall" presetSubtype="0" fill="hold" nodeType="afterEffect">
                                  <p:stCondLst>
                                    <p:cond delay="0"/>
                                  </p:stCondLst>
                                  <p:childTnLst>
                                    <p:cmd type="call" cmd="playFrom(0.0)">
                                      <p:cBhvr>
                                        <p:cTn id="37" dur="2735" fill="hold"/>
                                        <p:tgtEl>
                                          <p:spTgt spid="270359"/>
                                        </p:tgtEl>
                                      </p:cBhvr>
                                    </p:cmd>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3" fill="hold" display="0">
                  <p:stCondLst>
                    <p:cond delay="indefinite"/>
                  </p:stCondLst>
                  <p:endCondLst>
                    <p:cond evt="onNext" delay="0">
                      <p:tgtEl>
                        <p:sldTgt/>
                      </p:tgtEl>
                    </p:cond>
                    <p:cond evt="onPrev" delay="0">
                      <p:tgtEl>
                        <p:sldTgt/>
                      </p:tgtEl>
                    </p:cond>
                    <p:cond evt="onStopAudio" delay="0">
                      <p:tgtEl>
                        <p:sldTgt/>
                      </p:tgtEl>
                    </p:cond>
                  </p:endCondLst>
                </p:cTn>
                <p:tgtEl>
                  <p:spTgt spid="270355"/>
                </p:tgtEl>
              </p:cMediaNode>
            </p:audio>
            <p:audio>
              <p:cMediaNode showWhenStopped="0">
                <p:cTn id="44" fill="hold" display="0">
                  <p:stCondLst>
                    <p:cond delay="indefinite"/>
                  </p:stCondLst>
                  <p:endCondLst>
                    <p:cond evt="onNext" delay="0">
                      <p:tgtEl>
                        <p:sldTgt/>
                      </p:tgtEl>
                    </p:cond>
                    <p:cond evt="onPrev" delay="0">
                      <p:tgtEl>
                        <p:sldTgt/>
                      </p:tgtEl>
                    </p:cond>
                    <p:cond evt="onStopAudio" delay="0">
                      <p:tgtEl>
                        <p:sldTgt/>
                      </p:tgtEl>
                    </p:cond>
                  </p:endCondLst>
                </p:cTn>
                <p:tgtEl>
                  <p:spTgt spid="270358"/>
                </p:tgtEl>
              </p:cMediaNode>
            </p:audio>
            <p:audio>
              <p:cMediaNode showWhenStopped="0">
                <p:cTn id="45" fill="hold" display="0">
                  <p:stCondLst>
                    <p:cond delay="indefinite"/>
                  </p:stCondLst>
                  <p:endCondLst>
                    <p:cond evt="onNext" delay="0">
                      <p:tgtEl>
                        <p:sldTgt/>
                      </p:tgtEl>
                    </p:cond>
                    <p:cond evt="onPrev" delay="0">
                      <p:tgtEl>
                        <p:sldTgt/>
                      </p:tgtEl>
                    </p:cond>
                    <p:cond evt="onStopAudio" delay="0">
                      <p:tgtEl>
                        <p:sldTgt/>
                      </p:tgtEl>
                    </p:cond>
                  </p:endCondLst>
                </p:cTn>
                <p:tgtEl>
                  <p:spTgt spid="270359"/>
                </p:tgtEl>
              </p:cMediaNode>
            </p:audio>
          </p:childTnLst>
        </p:cTn>
      </p:par>
    </p:tnLst>
    <p:bldLst>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63866" name="Rectangle 26"/>
          <p:cNvSpPr>
            <a:spLocks noChangeArrowheads="1"/>
          </p:cNvSpPr>
          <p:nvPr/>
        </p:nvSpPr>
        <p:spPr bwMode="auto">
          <a:xfrm>
            <a:off x="100013" y="4851400"/>
            <a:ext cx="8923337" cy="1906588"/>
          </a:xfrm>
          <a:prstGeom prst="rect">
            <a:avLst/>
          </a:prstGeom>
          <a:solidFill>
            <a:srgbClr val="0000CC"/>
          </a:solidFill>
          <a:ln w="57150" cmpd="thickThin">
            <a:solidFill>
              <a:srgbClr val="FF0000"/>
            </a:solidFill>
            <a:miter lim="800000"/>
            <a:headEnd/>
            <a:tailEnd/>
          </a:ln>
          <a:effectLst/>
        </p:spPr>
        <p:txBody>
          <a:bodyPr wrap="none" anchor="ctr"/>
          <a:lstStyle/>
          <a:p>
            <a:pPr fontAlgn="auto">
              <a:spcBef>
                <a:spcPts val="0"/>
              </a:spcBef>
              <a:spcAft>
                <a:spcPts val="0"/>
              </a:spcAft>
              <a:defRPr/>
            </a:pPr>
            <a:r>
              <a:rPr lang="en-US" sz="3200" b="1" dirty="0">
                <a:solidFill>
                  <a:schemeClr val="bg1"/>
                </a:solidFill>
                <a:effectLst>
                  <a:outerShdw blurRad="38100" dist="38100" dir="2700000" algn="tl">
                    <a:srgbClr val="000000"/>
                  </a:outerShdw>
                </a:effectLst>
                <a:cs typeface="+mn-cs"/>
              </a:rPr>
              <a:t>[</a:t>
            </a:r>
            <a:r>
              <a:rPr lang="en-US" sz="3200" b="1" dirty="0">
                <a:solidFill>
                  <a:srgbClr val="FFFF00"/>
                </a:solidFill>
                <a:effectLst>
                  <a:outerShdw blurRad="38100" dist="38100" dir="2700000" algn="tl">
                    <a:srgbClr val="000000"/>
                  </a:outerShdw>
                </a:effectLst>
                <a:cs typeface="+mn-cs"/>
              </a:rPr>
              <a:t>AD</a:t>
            </a:r>
            <a:r>
              <a:rPr lang="en-US" sz="2800" b="1" dirty="0">
                <a:solidFill>
                  <a:srgbClr val="FFFF00"/>
                </a:solidFill>
                <a:effectLst>
                  <a:outerShdw blurRad="38100" dist="38100" dir="2700000" algn="tl">
                    <a:srgbClr val="000000"/>
                  </a:outerShdw>
                </a:effectLst>
                <a:cs typeface="+mn-cs"/>
              </a:rPr>
              <a:t>1</a:t>
            </a:r>
            <a:r>
              <a:rPr lang="en-US" sz="3200" b="1" dirty="0">
                <a:solidFill>
                  <a:schemeClr val="bg1"/>
                </a:solidFill>
                <a:effectLst>
                  <a:outerShdw blurRad="38100" dist="38100" dir="2700000" algn="tl">
                    <a:srgbClr val="000000"/>
                  </a:outerShdw>
                </a:effectLst>
                <a:cs typeface="+mn-cs"/>
              </a:rPr>
              <a:t> to </a:t>
            </a:r>
            <a:r>
              <a:rPr lang="en-US" sz="3200" b="1" dirty="0">
                <a:solidFill>
                  <a:srgbClr val="FFFF00"/>
                </a:solidFill>
                <a:effectLst>
                  <a:outerShdw blurRad="38100" dist="38100" dir="2700000" algn="tl">
                    <a:srgbClr val="000000"/>
                  </a:outerShdw>
                </a:effectLst>
                <a:cs typeface="+mn-cs"/>
              </a:rPr>
              <a:t>AD</a:t>
            </a:r>
            <a:r>
              <a:rPr lang="en-US" sz="2800" b="1" dirty="0">
                <a:solidFill>
                  <a:srgbClr val="FFFF00"/>
                </a:solidFill>
                <a:effectLst>
                  <a:outerShdw blurRad="38100" dist="38100" dir="2700000" algn="tl">
                    <a:srgbClr val="000000"/>
                  </a:outerShdw>
                </a:effectLst>
                <a:cs typeface="+mn-cs"/>
              </a:rPr>
              <a:t>2</a:t>
            </a:r>
            <a:r>
              <a:rPr lang="en-US" sz="3200" b="1" dirty="0">
                <a:solidFill>
                  <a:schemeClr val="bg1"/>
                </a:solidFill>
                <a:effectLst>
                  <a:outerShdw blurRad="38100" dist="38100" dir="2700000" algn="tl">
                    <a:srgbClr val="000000"/>
                  </a:outerShdw>
                </a:effectLst>
                <a:cs typeface="+mn-cs"/>
              </a:rPr>
              <a:t> beginning at E1]</a:t>
            </a:r>
            <a:endParaRPr lang="en-US" sz="1000" b="1" dirty="0">
              <a:solidFill>
                <a:schemeClr val="bg1"/>
              </a:solidFill>
              <a:effectLst>
                <a:outerShdw blurRad="38100" dist="38100" dir="2700000" algn="tl">
                  <a:srgbClr val="000000"/>
                </a:outerShdw>
              </a:effectLst>
              <a:cs typeface="+mn-cs"/>
            </a:endParaRPr>
          </a:p>
          <a:p>
            <a:pPr fontAlgn="auto">
              <a:spcBef>
                <a:spcPts val="0"/>
              </a:spcBef>
              <a:spcAft>
                <a:spcPts val="0"/>
              </a:spcAft>
              <a:defRPr/>
            </a:pPr>
            <a:endParaRPr lang="en-US" sz="3200" b="1" dirty="0">
              <a:solidFill>
                <a:schemeClr val="bg1"/>
              </a:solidFill>
              <a:effectLst>
                <a:outerShdw blurRad="38100" dist="38100" dir="2700000" algn="tl">
                  <a:srgbClr val="000000"/>
                </a:outerShdw>
              </a:effectLst>
              <a:cs typeface="+mn-cs"/>
            </a:endParaRPr>
          </a:p>
          <a:p>
            <a:pPr fontAlgn="auto">
              <a:spcBef>
                <a:spcPts val="0"/>
              </a:spcBef>
              <a:spcAft>
                <a:spcPts val="0"/>
              </a:spcAft>
              <a:defRPr/>
            </a:pPr>
            <a:r>
              <a:rPr lang="en-US" b="1" dirty="0">
                <a:solidFill>
                  <a:schemeClr val="bg1"/>
                </a:solidFill>
                <a:cs typeface="+mn-cs"/>
              </a:rPr>
              <a:t>  1. What if this shift is </a:t>
            </a:r>
            <a:r>
              <a:rPr lang="en-US" b="1" dirty="0">
                <a:solidFill>
                  <a:srgbClr val="99FF99"/>
                </a:solidFill>
                <a:effectLst>
                  <a:outerShdw blurRad="38100" dist="38100" dir="2700000" algn="tl">
                    <a:srgbClr val="000000"/>
                  </a:outerShdw>
                </a:effectLst>
                <a:cs typeface="+mn-cs"/>
              </a:rPr>
              <a:t>anticipated</a:t>
            </a:r>
            <a:r>
              <a:rPr lang="en-US" b="1" dirty="0">
                <a:solidFill>
                  <a:schemeClr val="bg1"/>
                </a:solidFill>
                <a:cs typeface="+mn-cs"/>
              </a:rPr>
              <a:t>, we would go from E</a:t>
            </a:r>
            <a:r>
              <a:rPr lang="en-US" sz="1600" b="1" dirty="0">
                <a:solidFill>
                  <a:schemeClr val="bg1"/>
                </a:solidFill>
                <a:cs typeface="+mn-cs"/>
              </a:rPr>
              <a:t>1</a:t>
            </a:r>
            <a:r>
              <a:rPr lang="en-US" b="1" dirty="0">
                <a:solidFill>
                  <a:schemeClr val="bg1"/>
                </a:solidFill>
                <a:cs typeface="+mn-cs"/>
              </a:rPr>
              <a:t> to (E</a:t>
            </a:r>
            <a:r>
              <a:rPr lang="en-US" sz="1600" b="1" dirty="0">
                <a:solidFill>
                  <a:schemeClr val="bg1"/>
                </a:solidFill>
                <a:cs typeface="+mn-cs"/>
              </a:rPr>
              <a:t>2</a:t>
            </a:r>
            <a:r>
              <a:rPr lang="en-US" b="1" dirty="0">
                <a:solidFill>
                  <a:schemeClr val="bg1"/>
                </a:solidFill>
                <a:cs typeface="+mn-cs"/>
              </a:rPr>
              <a:t>/E</a:t>
            </a:r>
            <a:r>
              <a:rPr lang="en-US" sz="1600" b="1" dirty="0">
                <a:solidFill>
                  <a:schemeClr val="bg1"/>
                </a:solidFill>
                <a:cs typeface="+mn-cs"/>
              </a:rPr>
              <a:t>3</a:t>
            </a:r>
            <a:r>
              <a:rPr lang="en-US" b="1" dirty="0">
                <a:solidFill>
                  <a:schemeClr val="bg1"/>
                </a:solidFill>
                <a:cs typeface="+mn-cs"/>
              </a:rPr>
              <a:t>).</a:t>
            </a:r>
          </a:p>
          <a:p>
            <a:pPr fontAlgn="auto">
              <a:spcBef>
                <a:spcPts val="0"/>
              </a:spcBef>
              <a:spcAft>
                <a:spcPts val="0"/>
              </a:spcAft>
              <a:defRPr/>
            </a:pPr>
            <a:r>
              <a:rPr lang="en-US" b="1" dirty="0">
                <a:solidFill>
                  <a:schemeClr val="bg1"/>
                </a:solidFill>
                <a:cs typeface="+mn-cs"/>
              </a:rPr>
              <a:t>  2. What if this shift is </a:t>
            </a:r>
            <a:r>
              <a:rPr lang="en-US" b="1" dirty="0">
                <a:solidFill>
                  <a:srgbClr val="FF7C80"/>
                </a:solidFill>
                <a:effectLst>
                  <a:outerShdw blurRad="38100" dist="38100" dir="2700000" algn="tl">
                    <a:srgbClr val="000000"/>
                  </a:outerShdw>
                </a:effectLst>
                <a:cs typeface="+mn-cs"/>
              </a:rPr>
              <a:t>unanticipated</a:t>
            </a:r>
            <a:r>
              <a:rPr lang="en-US" b="1" dirty="0">
                <a:solidFill>
                  <a:schemeClr val="bg1"/>
                </a:solidFill>
                <a:cs typeface="+mn-cs"/>
              </a:rPr>
              <a:t>, we would go from E</a:t>
            </a:r>
            <a:r>
              <a:rPr lang="en-US" sz="1600" b="1" dirty="0">
                <a:solidFill>
                  <a:schemeClr val="bg1"/>
                </a:solidFill>
                <a:cs typeface="+mn-cs"/>
              </a:rPr>
              <a:t>1</a:t>
            </a:r>
            <a:r>
              <a:rPr lang="en-US" b="1" dirty="0">
                <a:solidFill>
                  <a:schemeClr val="bg1"/>
                </a:solidFill>
                <a:cs typeface="+mn-cs"/>
              </a:rPr>
              <a:t> to (E</a:t>
            </a:r>
            <a:r>
              <a:rPr lang="en-US" sz="1600" b="1" dirty="0">
                <a:solidFill>
                  <a:schemeClr val="bg1"/>
                </a:solidFill>
                <a:cs typeface="+mn-cs"/>
              </a:rPr>
              <a:t>2</a:t>
            </a:r>
            <a:r>
              <a:rPr lang="en-US" b="1" dirty="0">
                <a:solidFill>
                  <a:schemeClr val="bg1"/>
                </a:solidFill>
                <a:cs typeface="+mn-cs"/>
              </a:rPr>
              <a:t>/E</a:t>
            </a:r>
            <a:r>
              <a:rPr lang="en-US" sz="1600" b="1" dirty="0">
                <a:solidFill>
                  <a:schemeClr val="bg1"/>
                </a:solidFill>
                <a:cs typeface="+mn-cs"/>
              </a:rPr>
              <a:t>3</a:t>
            </a:r>
            <a:r>
              <a:rPr lang="en-US" b="1" dirty="0">
                <a:solidFill>
                  <a:schemeClr val="bg1"/>
                </a:solidFill>
                <a:cs typeface="+mn-cs"/>
              </a:rPr>
              <a:t>) to (E</a:t>
            </a:r>
            <a:r>
              <a:rPr lang="en-US" sz="1400" b="1" dirty="0">
                <a:solidFill>
                  <a:schemeClr val="bg1"/>
                </a:solidFill>
                <a:cs typeface="+mn-cs"/>
              </a:rPr>
              <a:t>2</a:t>
            </a:r>
            <a:r>
              <a:rPr lang="en-US" b="1" dirty="0">
                <a:solidFill>
                  <a:schemeClr val="bg1"/>
                </a:solidFill>
                <a:cs typeface="+mn-cs"/>
              </a:rPr>
              <a:t>/E</a:t>
            </a:r>
            <a:r>
              <a:rPr lang="en-US" sz="1400" b="1" dirty="0">
                <a:solidFill>
                  <a:schemeClr val="bg1"/>
                </a:solidFill>
                <a:cs typeface="+mn-cs"/>
              </a:rPr>
              <a:t>3</a:t>
            </a:r>
            <a:r>
              <a:rPr lang="en-US" b="1" dirty="0">
                <a:solidFill>
                  <a:schemeClr val="bg1"/>
                </a:solidFill>
                <a:cs typeface="+mn-cs"/>
              </a:rPr>
              <a:t>).</a:t>
            </a:r>
          </a:p>
          <a:p>
            <a:pPr fontAlgn="auto">
              <a:spcBef>
                <a:spcPts val="0"/>
              </a:spcBef>
              <a:spcAft>
                <a:spcPts val="0"/>
              </a:spcAft>
              <a:defRPr/>
            </a:pPr>
            <a:endParaRPr lang="en-US" b="1" dirty="0">
              <a:solidFill>
                <a:schemeClr val="bg1"/>
              </a:solidFill>
              <a:cs typeface="+mn-cs"/>
            </a:endParaRPr>
          </a:p>
        </p:txBody>
      </p:sp>
      <p:pic>
        <p:nvPicPr>
          <p:cNvPr id="44035" name="Picture 24" descr="Clown AD-AS"/>
          <p:cNvPicPr>
            <a:picLocks noChangeAspect="1" noChangeArrowheads="1"/>
          </p:cNvPicPr>
          <p:nvPr/>
        </p:nvPicPr>
        <p:blipFill>
          <a:blip r:embed="rId4"/>
          <a:srcRect/>
          <a:stretch>
            <a:fillRect/>
          </a:stretch>
        </p:blipFill>
        <p:spPr bwMode="auto">
          <a:xfrm>
            <a:off x="617538" y="206375"/>
            <a:ext cx="3035300" cy="3067050"/>
          </a:xfrm>
          <a:prstGeom prst="rect">
            <a:avLst/>
          </a:prstGeom>
          <a:noFill/>
          <a:ln w="38100">
            <a:solidFill>
              <a:srgbClr val="FF0000"/>
            </a:solidFill>
            <a:miter lim="800000"/>
            <a:headEnd/>
            <a:tailEnd/>
          </a:ln>
        </p:spPr>
      </p:pic>
      <p:sp>
        <p:nvSpPr>
          <p:cNvPr id="163845" name="Rectangle 5" descr="Papyrus"/>
          <p:cNvSpPr>
            <a:spLocks noChangeArrowheads="1"/>
          </p:cNvSpPr>
          <p:nvPr/>
        </p:nvSpPr>
        <p:spPr bwMode="auto">
          <a:xfrm>
            <a:off x="3690938" y="0"/>
            <a:ext cx="5453062" cy="1524000"/>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sz="2000" b="1" dirty="0">
                <a:solidFill>
                  <a:srgbClr val="FC0128"/>
                </a:solidFill>
                <a:effectLst>
                  <a:outerShdw blurRad="38100" dist="38100" dir="2700000" algn="tl">
                    <a:srgbClr val="000000"/>
                  </a:outerShdw>
                </a:effectLst>
                <a:latin typeface="Verdana" pitchFamily="34" charset="0"/>
                <a:cs typeface="+mn-cs"/>
              </a:rPr>
              <a:t>   </a:t>
            </a:r>
            <a:r>
              <a:rPr lang="en-US" sz="2000" b="1" dirty="0">
                <a:solidFill>
                  <a:srgbClr val="FF0000"/>
                </a:solidFill>
                <a:effectLst>
                  <a:outerShdw blurRad="38100" dist="38100" dir="2700000" algn="tl">
                    <a:srgbClr val="000000"/>
                  </a:outerShdw>
                </a:effectLst>
                <a:latin typeface="Verdana" pitchFamily="34" charset="0"/>
                <a:cs typeface="+mn-cs"/>
              </a:rPr>
              <a:t>A</a:t>
            </a:r>
            <a:r>
              <a:rPr lang="en-US" b="1" dirty="0">
                <a:solidFill>
                  <a:srgbClr val="FF0000"/>
                </a:solidFill>
                <a:effectLst>
                  <a:outerShdw blurRad="38100" dist="38100" dir="2700000" algn="tl">
                    <a:srgbClr val="000000"/>
                  </a:outerShdw>
                </a:effectLst>
                <a:latin typeface="Verdana" pitchFamily="34" charset="0"/>
                <a:cs typeface="+mn-cs"/>
              </a:rPr>
              <a:t>daptive </a:t>
            </a:r>
            <a:r>
              <a:rPr lang="en-US" sz="1600" b="1" dirty="0">
                <a:solidFill>
                  <a:srgbClr val="FF0000"/>
                </a:solidFill>
                <a:effectLst>
                  <a:outerShdw blurRad="38100" dist="38100" dir="2700000" algn="tl">
                    <a:srgbClr val="000000"/>
                  </a:outerShdw>
                </a:effectLst>
                <a:latin typeface="Verdana" pitchFamily="34" charset="0"/>
                <a:cs typeface="+mn-cs"/>
              </a:rPr>
              <a:t>[“Unanticipated”]</a:t>
            </a:r>
            <a:r>
              <a:rPr lang="en-US" sz="2000" b="1" dirty="0">
                <a:solidFill>
                  <a:srgbClr val="FF0000"/>
                </a:solidFill>
                <a:effectLst>
                  <a:outerShdw blurRad="38100" dist="38100" dir="2700000" algn="tl">
                    <a:srgbClr val="000000"/>
                  </a:outerShdw>
                </a:effectLst>
                <a:latin typeface="Verdana" pitchFamily="34" charset="0"/>
                <a:cs typeface="+mn-cs"/>
              </a:rPr>
              <a:t> E</a:t>
            </a:r>
            <a:r>
              <a:rPr lang="en-US" b="1" dirty="0">
                <a:solidFill>
                  <a:srgbClr val="FF0000"/>
                </a:solidFill>
                <a:effectLst>
                  <a:outerShdw blurRad="38100" dist="38100" dir="2700000" algn="tl">
                    <a:srgbClr val="000000"/>
                  </a:outerShdw>
                </a:effectLst>
                <a:latin typeface="Verdana" pitchFamily="34" charset="0"/>
                <a:cs typeface="+mn-cs"/>
              </a:rPr>
              <a:t>xpectations</a:t>
            </a:r>
          </a:p>
          <a:p>
            <a:pPr algn="ctr" fontAlgn="auto">
              <a:spcBef>
                <a:spcPts val="0"/>
              </a:spcBef>
              <a:spcAft>
                <a:spcPts val="0"/>
              </a:spcAft>
              <a:defRPr/>
            </a:pPr>
            <a:r>
              <a:rPr lang="en-US" sz="2000" dirty="0">
                <a:latin typeface="Verdana" pitchFamily="34" charset="0"/>
                <a:cs typeface="+mn-cs"/>
              </a:rPr>
              <a:t>v.</a:t>
            </a:r>
          </a:p>
          <a:p>
            <a:pPr algn="ctr" fontAlgn="auto">
              <a:spcBef>
                <a:spcPts val="0"/>
              </a:spcBef>
              <a:spcAft>
                <a:spcPts val="0"/>
              </a:spcAft>
              <a:defRPr/>
            </a:pPr>
            <a:r>
              <a:rPr lang="en-US" b="1" dirty="0">
                <a:solidFill>
                  <a:srgbClr val="009900"/>
                </a:solidFill>
                <a:effectLst>
                  <a:outerShdw blurRad="38100" dist="38100" dir="2700000" algn="tl">
                    <a:srgbClr val="000000"/>
                  </a:outerShdw>
                </a:effectLst>
                <a:latin typeface="Verdana" pitchFamily="34" charset="0"/>
                <a:cs typeface="+mn-cs"/>
              </a:rPr>
              <a:t>RATEX [“Anticipated”]</a:t>
            </a:r>
          </a:p>
          <a:p>
            <a:pPr algn="ctr" fontAlgn="auto">
              <a:spcBef>
                <a:spcPts val="0"/>
              </a:spcBef>
              <a:spcAft>
                <a:spcPts val="0"/>
              </a:spcAft>
              <a:defRPr/>
            </a:pPr>
            <a:endParaRPr lang="en-US" sz="2000" dirty="0">
              <a:solidFill>
                <a:srgbClr val="009900"/>
              </a:solidFill>
              <a:latin typeface="Verdana" pitchFamily="34" charset="0"/>
              <a:cs typeface="+mn-cs"/>
            </a:endParaRPr>
          </a:p>
          <a:p>
            <a:pPr algn="ctr" fontAlgn="auto">
              <a:spcBef>
                <a:spcPts val="0"/>
              </a:spcBef>
              <a:spcAft>
                <a:spcPts val="0"/>
              </a:spcAft>
              <a:defRPr/>
            </a:pPr>
            <a:endParaRPr lang="en-US" sz="2000" dirty="0">
              <a:solidFill>
                <a:srgbClr val="006600"/>
              </a:solidFill>
              <a:latin typeface="Verdana" pitchFamily="34" charset="0"/>
              <a:cs typeface="+mn-cs"/>
            </a:endParaRPr>
          </a:p>
        </p:txBody>
      </p:sp>
      <p:sp>
        <p:nvSpPr>
          <p:cNvPr id="163850" name="Line 10"/>
          <p:cNvSpPr>
            <a:spLocks noChangeShapeType="1"/>
          </p:cNvSpPr>
          <p:nvPr/>
        </p:nvSpPr>
        <p:spPr bwMode="auto">
          <a:xfrm flipV="1">
            <a:off x="1954213" y="1822450"/>
            <a:ext cx="406400" cy="385763"/>
          </a:xfrm>
          <a:prstGeom prst="line">
            <a:avLst/>
          </a:prstGeom>
          <a:noFill/>
          <a:ln w="76200">
            <a:solidFill>
              <a:srgbClr val="FF0000"/>
            </a:solidFill>
            <a:round/>
            <a:headEnd/>
            <a:tailEnd type="stealth" w="med" len="med"/>
          </a:ln>
        </p:spPr>
        <p:txBody>
          <a:bodyPr/>
          <a:lstStyle/>
          <a:p>
            <a:endParaRPr lang="en-US"/>
          </a:p>
        </p:txBody>
      </p:sp>
      <p:sp>
        <p:nvSpPr>
          <p:cNvPr id="44038" name="Rectangle 12"/>
          <p:cNvSpPr>
            <a:spLocks noChangeArrowheads="1"/>
          </p:cNvSpPr>
          <p:nvPr/>
        </p:nvSpPr>
        <p:spPr bwMode="auto">
          <a:xfrm>
            <a:off x="2992438" y="2541588"/>
            <a:ext cx="539750" cy="311150"/>
          </a:xfrm>
          <a:prstGeom prst="rect">
            <a:avLst/>
          </a:prstGeom>
          <a:solidFill>
            <a:schemeClr val="bg1"/>
          </a:solidFill>
          <a:ln w="76200">
            <a:noFill/>
            <a:miter lim="800000"/>
            <a:headEnd/>
            <a:tailEnd/>
          </a:ln>
        </p:spPr>
        <p:txBody>
          <a:bodyPr wrap="none" anchor="ctr"/>
          <a:lstStyle/>
          <a:p>
            <a:pPr algn="ctr"/>
            <a:r>
              <a:rPr lang="en-US" b="1">
                <a:latin typeface="Verdana" pitchFamily="34" charset="0"/>
              </a:rPr>
              <a:t>AD</a:t>
            </a:r>
            <a:r>
              <a:rPr lang="en-US" sz="2000" b="1">
                <a:latin typeface="Verdana" pitchFamily="34" charset="0"/>
              </a:rPr>
              <a:t>1</a:t>
            </a:r>
          </a:p>
        </p:txBody>
      </p:sp>
      <p:sp>
        <p:nvSpPr>
          <p:cNvPr id="163854" name="Line 14"/>
          <p:cNvSpPr>
            <a:spLocks noChangeShapeType="1"/>
          </p:cNvSpPr>
          <p:nvPr/>
        </p:nvSpPr>
        <p:spPr bwMode="auto">
          <a:xfrm flipV="1">
            <a:off x="6958013" y="6142038"/>
            <a:ext cx="325437" cy="0"/>
          </a:xfrm>
          <a:prstGeom prst="line">
            <a:avLst/>
          </a:prstGeom>
          <a:noFill/>
          <a:ln w="38100">
            <a:solidFill>
              <a:srgbClr val="FFFF00"/>
            </a:solidFill>
            <a:round/>
            <a:headEnd/>
            <a:tailEnd/>
          </a:ln>
        </p:spPr>
        <p:txBody>
          <a:bodyPr/>
          <a:lstStyle/>
          <a:p>
            <a:endParaRPr lang="en-US"/>
          </a:p>
        </p:txBody>
      </p:sp>
      <p:sp>
        <p:nvSpPr>
          <p:cNvPr id="163855" name="Line 15"/>
          <p:cNvSpPr>
            <a:spLocks noChangeShapeType="1"/>
          </p:cNvSpPr>
          <p:nvPr/>
        </p:nvSpPr>
        <p:spPr bwMode="auto">
          <a:xfrm>
            <a:off x="6959600" y="6416675"/>
            <a:ext cx="263525" cy="0"/>
          </a:xfrm>
          <a:prstGeom prst="line">
            <a:avLst/>
          </a:prstGeom>
          <a:noFill/>
          <a:ln w="38100">
            <a:solidFill>
              <a:srgbClr val="FFFF00"/>
            </a:solidFill>
            <a:round/>
            <a:headEnd/>
            <a:tailEnd/>
          </a:ln>
        </p:spPr>
        <p:txBody>
          <a:bodyPr/>
          <a:lstStyle/>
          <a:p>
            <a:endParaRPr lang="en-US"/>
          </a:p>
        </p:txBody>
      </p:sp>
      <p:sp>
        <p:nvSpPr>
          <p:cNvPr id="163856" name="Rectangle 16" descr="Papyrus"/>
          <p:cNvSpPr>
            <a:spLocks noChangeArrowheads="1"/>
          </p:cNvSpPr>
          <p:nvPr/>
        </p:nvSpPr>
        <p:spPr bwMode="auto">
          <a:xfrm>
            <a:off x="0" y="3328988"/>
            <a:ext cx="9144000" cy="1376362"/>
          </a:xfrm>
          <a:prstGeom prst="rect">
            <a:avLst/>
          </a:prstGeom>
          <a:noFill/>
          <a:ln w="12700">
            <a:noFill/>
            <a:miter lim="800000"/>
            <a:headEnd/>
            <a:tailEnd/>
          </a:ln>
          <a:effectLst/>
        </p:spPr>
        <p:txBody>
          <a:bodyPr wrap="none" anchor="ctr"/>
          <a:lstStyle/>
          <a:p>
            <a:pPr fontAlgn="auto">
              <a:spcBef>
                <a:spcPts val="0"/>
              </a:spcBef>
              <a:spcAft>
                <a:spcPts val="0"/>
              </a:spcAft>
              <a:defRPr/>
            </a:pPr>
            <a:r>
              <a:rPr lang="en-US" b="1">
                <a:solidFill>
                  <a:srgbClr val="0066FF"/>
                </a:solidFill>
                <a:effectLst>
                  <a:outerShdw blurRad="38100" dist="38100" dir="2700000" algn="tl">
                    <a:srgbClr val="000000"/>
                  </a:outerShdw>
                </a:effectLst>
                <a:latin typeface="Verdana" pitchFamily="34" charset="0"/>
                <a:cs typeface="+mn-cs"/>
              </a:rPr>
              <a:t>Natural Rate Hypothesis</a:t>
            </a:r>
            <a:r>
              <a:rPr lang="en-US" sz="2000" b="1">
                <a:effectLst>
                  <a:outerShdw blurRad="38100" dist="38100" dir="2700000" algn="tl">
                    <a:srgbClr val="FFFFFF"/>
                  </a:outerShdw>
                </a:effectLst>
                <a:latin typeface="Verdana" pitchFamily="34" charset="0"/>
                <a:cs typeface="+mn-cs"/>
              </a:rPr>
              <a:t>  [AD1 to AD2 beginning at E1]</a:t>
            </a:r>
          </a:p>
          <a:p>
            <a:pPr fontAlgn="auto">
              <a:spcBef>
                <a:spcPts val="0"/>
              </a:spcBef>
              <a:spcAft>
                <a:spcPts val="0"/>
              </a:spcAft>
              <a:defRPr/>
            </a:pPr>
            <a:r>
              <a:rPr lang="en-US" b="1">
                <a:solidFill>
                  <a:srgbClr val="FF0000"/>
                </a:solidFill>
                <a:effectLst>
                  <a:outerShdw blurRad="38100" dist="38100" dir="2700000" algn="tl">
                    <a:srgbClr val="000000"/>
                  </a:outerShdw>
                </a:effectLst>
                <a:latin typeface="Verdana" pitchFamily="34" charset="0"/>
                <a:cs typeface="+mn-cs"/>
              </a:rPr>
              <a:t>Adaptive Expectations</a:t>
            </a:r>
            <a:r>
              <a:rPr lang="en-US" b="1">
                <a:effectLst>
                  <a:outerShdw blurRad="38100" dist="38100" dir="2700000" algn="tl">
                    <a:srgbClr val="FFFFFF"/>
                  </a:outerShdw>
                </a:effectLst>
                <a:latin typeface="Verdana" pitchFamily="34" charset="0"/>
                <a:cs typeface="+mn-cs"/>
              </a:rPr>
              <a:t>[</a:t>
            </a:r>
            <a:r>
              <a:rPr lang="en-US" b="1">
                <a:solidFill>
                  <a:srgbClr val="FF0000"/>
                </a:solidFill>
                <a:effectLst>
                  <a:outerShdw blurRad="38100" dist="38100" dir="2700000" algn="tl">
                    <a:srgbClr val="000000"/>
                  </a:outerShdw>
                </a:effectLst>
                <a:latin typeface="Verdana" pitchFamily="34" charset="0"/>
                <a:cs typeface="+mn-cs"/>
              </a:rPr>
              <a:t>“f</a:t>
            </a:r>
            <a:r>
              <a:rPr lang="en-US" sz="1600" b="1">
                <a:solidFill>
                  <a:srgbClr val="FF0000"/>
                </a:solidFill>
                <a:effectLst>
                  <a:outerShdw blurRad="38100" dist="38100" dir="2700000" algn="tl">
                    <a:srgbClr val="000000"/>
                  </a:outerShdw>
                </a:effectLst>
                <a:latin typeface="Verdana" pitchFamily="34" charset="0"/>
                <a:cs typeface="+mn-cs"/>
              </a:rPr>
              <a:t>ooled</a:t>
            </a:r>
            <a:r>
              <a:rPr lang="en-US" b="1">
                <a:solidFill>
                  <a:srgbClr val="FF0000"/>
                </a:solidFill>
                <a:effectLst>
                  <a:outerShdw blurRad="38100" dist="38100" dir="2700000" algn="tl">
                    <a:srgbClr val="000000"/>
                  </a:outerShdw>
                </a:effectLst>
                <a:latin typeface="Verdana" pitchFamily="34" charset="0"/>
                <a:cs typeface="+mn-cs"/>
              </a:rPr>
              <a:t>”</a:t>
            </a:r>
            <a:r>
              <a:rPr lang="en-US" b="1">
                <a:effectLst>
                  <a:outerShdw blurRad="38100" dist="38100" dir="2700000" algn="tl">
                    <a:srgbClr val="FFFFFF"/>
                  </a:outerShdw>
                </a:effectLst>
                <a:latin typeface="Verdana" pitchFamily="34" charset="0"/>
                <a:cs typeface="+mn-cs"/>
              </a:rPr>
              <a:t>, </a:t>
            </a:r>
            <a:r>
              <a:rPr lang="en-US" b="1">
                <a:solidFill>
                  <a:srgbClr val="FF0000"/>
                </a:solidFill>
                <a:effectLst>
                  <a:outerShdw blurRad="38100" dist="38100" dir="2700000" algn="tl">
                    <a:srgbClr val="000000"/>
                  </a:outerShdw>
                </a:effectLst>
                <a:latin typeface="Verdana" pitchFamily="34" charset="0"/>
                <a:cs typeface="+mn-cs"/>
              </a:rPr>
              <a:t>“caught </a:t>
            </a:r>
            <a:r>
              <a:rPr lang="en-US" sz="1600" b="1">
                <a:solidFill>
                  <a:srgbClr val="FF0000"/>
                </a:solidFill>
                <a:effectLst>
                  <a:outerShdw blurRad="38100" dist="38100" dir="2700000" algn="tl">
                    <a:srgbClr val="000000"/>
                  </a:outerShdw>
                </a:effectLst>
                <a:latin typeface="Verdana" pitchFamily="34" charset="0"/>
                <a:cs typeface="+mn-cs"/>
              </a:rPr>
              <a:t>off guard</a:t>
            </a:r>
            <a:r>
              <a:rPr lang="en-US" b="1">
                <a:solidFill>
                  <a:srgbClr val="FF0000"/>
                </a:solidFill>
                <a:effectLst>
                  <a:outerShdw blurRad="38100" dist="38100" dir="2700000" algn="tl">
                    <a:srgbClr val="000000"/>
                  </a:outerShdw>
                </a:effectLst>
                <a:latin typeface="Verdana" pitchFamily="34" charset="0"/>
                <a:cs typeface="+mn-cs"/>
              </a:rPr>
              <a:t>”</a:t>
            </a:r>
            <a:r>
              <a:rPr lang="en-US" b="1">
                <a:effectLst>
                  <a:outerShdw blurRad="38100" dist="38100" dir="2700000" algn="tl">
                    <a:srgbClr val="FFFFFF"/>
                  </a:outerShdw>
                </a:effectLst>
                <a:latin typeface="Verdana" pitchFamily="34" charset="0"/>
                <a:cs typeface="+mn-cs"/>
              </a:rPr>
              <a:t>, </a:t>
            </a:r>
            <a:r>
              <a:rPr lang="en-US" sz="1400" b="1">
                <a:effectLst>
                  <a:outerShdw blurRad="38100" dist="38100" dir="2700000" algn="tl">
                    <a:srgbClr val="FFFFFF"/>
                  </a:outerShdw>
                </a:effectLst>
                <a:latin typeface="Verdana" pitchFamily="34" charset="0"/>
                <a:cs typeface="+mn-cs"/>
              </a:rPr>
              <a:t>or </a:t>
            </a:r>
            <a:r>
              <a:rPr lang="en-US" b="1">
                <a:solidFill>
                  <a:srgbClr val="FF0000"/>
                </a:solidFill>
                <a:effectLst>
                  <a:outerShdw blurRad="38100" dist="38100" dir="2700000" algn="tl">
                    <a:srgbClr val="000000"/>
                  </a:outerShdw>
                </a:effectLst>
                <a:latin typeface="Verdana" pitchFamily="34" charset="0"/>
                <a:cs typeface="+mn-cs"/>
              </a:rPr>
              <a:t>“Unanticipated”</a:t>
            </a:r>
            <a:r>
              <a:rPr lang="en-US" b="1">
                <a:effectLst>
                  <a:outerShdw blurRad="38100" dist="38100" dir="2700000" algn="tl">
                    <a:srgbClr val="FFFFFF"/>
                  </a:outerShdw>
                </a:effectLst>
                <a:latin typeface="Verdana" pitchFamily="34" charset="0"/>
                <a:cs typeface="+mn-cs"/>
              </a:rPr>
              <a:t>]</a:t>
            </a:r>
          </a:p>
          <a:p>
            <a:pPr fontAlgn="auto">
              <a:spcBef>
                <a:spcPts val="0"/>
              </a:spcBef>
              <a:spcAft>
                <a:spcPts val="0"/>
              </a:spcAft>
              <a:defRPr/>
            </a:pPr>
            <a:r>
              <a:rPr lang="en-US" b="1">
                <a:solidFill>
                  <a:srgbClr val="009900"/>
                </a:solidFill>
                <a:effectLst>
                  <a:outerShdw blurRad="38100" dist="38100" dir="2700000" algn="tl">
                    <a:srgbClr val="000000"/>
                  </a:outerShdw>
                </a:effectLst>
                <a:latin typeface="Verdana" pitchFamily="34" charset="0"/>
                <a:cs typeface="+mn-cs"/>
              </a:rPr>
              <a:t>Rational Expectations</a:t>
            </a:r>
            <a:r>
              <a:rPr lang="en-US" b="1">
                <a:solidFill>
                  <a:schemeClr val="tx2"/>
                </a:solidFill>
                <a:effectLst>
                  <a:outerShdw blurRad="38100" dist="38100" dir="2700000" algn="tl">
                    <a:srgbClr val="FFFFFF"/>
                  </a:outerShdw>
                </a:effectLst>
                <a:latin typeface="Verdana" pitchFamily="34" charset="0"/>
                <a:cs typeface="+mn-cs"/>
              </a:rPr>
              <a:t> </a:t>
            </a:r>
            <a:r>
              <a:rPr lang="en-US" b="1">
                <a:effectLst>
                  <a:outerShdw blurRad="38100" dist="38100" dir="2700000" algn="tl">
                    <a:srgbClr val="FFFFFF"/>
                  </a:outerShdw>
                </a:effectLst>
                <a:latin typeface="Verdana" pitchFamily="34" charset="0"/>
                <a:cs typeface="+mn-cs"/>
              </a:rPr>
              <a:t>[“most people are not fooled”,</a:t>
            </a:r>
            <a:r>
              <a:rPr lang="en-US" sz="1600" b="1">
                <a:solidFill>
                  <a:schemeClr val="bg1"/>
                </a:solidFill>
                <a:effectLst>
                  <a:outerShdw blurRad="38100" dist="38100" dir="2700000" algn="tl">
                    <a:srgbClr val="000000"/>
                  </a:outerShdw>
                </a:effectLst>
                <a:latin typeface="Verdana" pitchFamily="34" charset="0"/>
                <a:cs typeface="+mn-cs"/>
              </a:rPr>
              <a:t> </a:t>
            </a:r>
            <a:r>
              <a:rPr lang="en-US" sz="1600" b="1">
                <a:effectLst>
                  <a:outerShdw blurRad="38100" dist="38100" dir="2700000" algn="tl">
                    <a:srgbClr val="FFFFFF"/>
                  </a:outerShdw>
                </a:effectLst>
                <a:latin typeface="Verdana" pitchFamily="34" charset="0"/>
                <a:cs typeface="+mn-cs"/>
              </a:rPr>
              <a:t>or</a:t>
            </a:r>
            <a:r>
              <a:rPr lang="en-US" sz="1600" b="1">
                <a:solidFill>
                  <a:schemeClr val="tx2"/>
                </a:solidFill>
                <a:effectLst>
                  <a:outerShdw blurRad="38100" dist="38100" dir="2700000" algn="tl">
                    <a:srgbClr val="FFFFFF"/>
                  </a:outerShdw>
                </a:effectLst>
                <a:latin typeface="Verdana" pitchFamily="34" charset="0"/>
                <a:cs typeface="+mn-cs"/>
              </a:rPr>
              <a:t> </a:t>
            </a:r>
            <a:r>
              <a:rPr lang="en-US" b="1">
                <a:solidFill>
                  <a:srgbClr val="009900"/>
                </a:solidFill>
                <a:effectLst>
                  <a:outerShdw blurRad="38100" dist="38100" dir="2700000" algn="tl">
                    <a:srgbClr val="000000"/>
                  </a:outerShdw>
                </a:effectLst>
                <a:latin typeface="Verdana" pitchFamily="34" charset="0"/>
                <a:cs typeface="+mn-cs"/>
              </a:rPr>
              <a:t>“Anticipated”</a:t>
            </a:r>
            <a:r>
              <a:rPr lang="en-US" b="1">
                <a:effectLst>
                  <a:outerShdw blurRad="38100" dist="38100" dir="2700000" algn="tl">
                    <a:srgbClr val="FFFFFF"/>
                  </a:outerShdw>
                </a:effectLst>
                <a:latin typeface="Verdana" pitchFamily="34" charset="0"/>
                <a:cs typeface="+mn-cs"/>
              </a:rPr>
              <a:t>]</a:t>
            </a:r>
          </a:p>
          <a:p>
            <a:pPr fontAlgn="auto">
              <a:spcBef>
                <a:spcPts val="0"/>
              </a:spcBef>
              <a:spcAft>
                <a:spcPts val="0"/>
              </a:spcAft>
              <a:defRPr/>
            </a:pPr>
            <a:r>
              <a:rPr lang="en-US" sz="2000" b="1">
                <a:solidFill>
                  <a:srgbClr val="FF0000"/>
                </a:solidFill>
                <a:effectLst>
                  <a:outerShdw blurRad="38100" dist="38100" dir="2700000" algn="tl">
                    <a:srgbClr val="000000"/>
                  </a:outerShdw>
                </a:effectLst>
                <a:latin typeface="Verdana" pitchFamily="34" charset="0"/>
                <a:cs typeface="+mn-cs"/>
              </a:rPr>
              <a:t>Rational Expectations</a:t>
            </a:r>
            <a:r>
              <a:rPr lang="en-US" sz="2000" b="1">
                <a:solidFill>
                  <a:schemeClr val="tx2"/>
                </a:solidFill>
                <a:effectLst>
                  <a:outerShdw blurRad="38100" dist="38100" dir="2700000" algn="tl">
                    <a:srgbClr val="FFFFFF"/>
                  </a:outerShdw>
                </a:effectLst>
                <a:latin typeface="Verdana" pitchFamily="34" charset="0"/>
                <a:cs typeface="+mn-cs"/>
              </a:rPr>
              <a:t> </a:t>
            </a:r>
            <a:r>
              <a:rPr lang="en-US" sz="2000" b="1">
                <a:effectLst>
                  <a:outerShdw blurRad="38100" dist="38100" dir="2700000" algn="tl">
                    <a:srgbClr val="FFFFFF"/>
                  </a:outerShdw>
                </a:effectLst>
                <a:latin typeface="Verdana" pitchFamily="34" charset="0"/>
                <a:cs typeface="+mn-cs"/>
              </a:rPr>
              <a:t>[</a:t>
            </a:r>
            <a:r>
              <a:rPr lang="en-US" sz="2000" b="1">
                <a:solidFill>
                  <a:srgbClr val="FF0000"/>
                </a:solidFill>
                <a:effectLst>
                  <a:outerShdw blurRad="38100" dist="38100" dir="2700000" algn="tl">
                    <a:srgbClr val="000000"/>
                  </a:outerShdw>
                </a:effectLst>
                <a:latin typeface="Verdana" pitchFamily="34" charset="0"/>
                <a:cs typeface="+mn-cs"/>
              </a:rPr>
              <a:t>“unanticipated”</a:t>
            </a:r>
            <a:r>
              <a:rPr lang="en-US" sz="2000" b="1">
                <a:solidFill>
                  <a:schemeClr val="tx2"/>
                </a:solidFill>
                <a:effectLst>
                  <a:outerShdw blurRad="38100" dist="38100" dir="2700000" algn="tl">
                    <a:srgbClr val="FFFFFF"/>
                  </a:outerShdw>
                </a:effectLst>
                <a:latin typeface="Verdana" pitchFamily="34" charset="0"/>
                <a:cs typeface="+mn-cs"/>
              </a:rPr>
              <a:t> </a:t>
            </a:r>
            <a:r>
              <a:rPr lang="en-US" sz="2000" b="1">
                <a:effectLst>
                  <a:outerShdw blurRad="38100" dist="38100" dir="2700000" algn="tl">
                    <a:srgbClr val="FFFFFF"/>
                  </a:outerShdw>
                </a:effectLst>
                <a:latin typeface="Verdana" pitchFamily="34" charset="0"/>
                <a:cs typeface="+mn-cs"/>
              </a:rPr>
              <a:t>or</a:t>
            </a:r>
            <a:r>
              <a:rPr lang="en-US" sz="2000" b="1">
                <a:solidFill>
                  <a:schemeClr val="bg1"/>
                </a:solidFill>
                <a:effectLst>
                  <a:outerShdw blurRad="38100" dist="38100" dir="2700000" algn="tl">
                    <a:srgbClr val="000000"/>
                  </a:outerShdw>
                </a:effectLst>
                <a:latin typeface="Verdana" pitchFamily="34" charset="0"/>
                <a:cs typeface="+mn-cs"/>
              </a:rPr>
              <a:t> </a:t>
            </a:r>
            <a:r>
              <a:rPr lang="en-US" sz="2000" b="1">
                <a:solidFill>
                  <a:srgbClr val="FF0000"/>
                </a:solidFill>
                <a:effectLst>
                  <a:outerShdw blurRad="38100" dist="38100" dir="2700000" algn="tl">
                    <a:srgbClr val="000000"/>
                  </a:outerShdw>
                </a:effectLst>
                <a:latin typeface="Verdana" pitchFamily="34" charset="0"/>
                <a:cs typeface="+mn-cs"/>
              </a:rPr>
              <a:t>“surprise</a:t>
            </a:r>
            <a:r>
              <a:rPr lang="en-US" sz="2000" b="1">
                <a:solidFill>
                  <a:srgbClr val="FF7C80"/>
                </a:solidFill>
                <a:effectLst>
                  <a:outerShdw blurRad="38100" dist="38100" dir="2700000" algn="tl">
                    <a:srgbClr val="000000"/>
                  </a:outerShdw>
                </a:effectLst>
                <a:latin typeface="Verdana" pitchFamily="34" charset="0"/>
                <a:cs typeface="+mn-cs"/>
              </a:rPr>
              <a:t>”</a:t>
            </a:r>
            <a:r>
              <a:rPr lang="en-US" sz="2000" b="1">
                <a:solidFill>
                  <a:schemeClr val="tx2"/>
                </a:solidFill>
                <a:effectLst>
                  <a:outerShdw blurRad="38100" dist="38100" dir="2700000" algn="tl">
                    <a:srgbClr val="FFFFFF"/>
                  </a:outerShdw>
                </a:effectLst>
                <a:latin typeface="Verdana" pitchFamily="34" charset="0"/>
                <a:cs typeface="+mn-cs"/>
              </a:rPr>
              <a:t> </a:t>
            </a:r>
            <a:r>
              <a:rPr lang="en-US" sz="2000" b="1">
                <a:effectLst>
                  <a:outerShdw blurRad="38100" dist="38100" dir="2700000" algn="tl">
                    <a:srgbClr val="FFFFFF"/>
                  </a:outerShdw>
                </a:effectLst>
                <a:latin typeface="Verdana" pitchFamily="34" charset="0"/>
                <a:cs typeface="+mn-cs"/>
              </a:rPr>
              <a:t>policies]</a:t>
            </a:r>
          </a:p>
          <a:p>
            <a:pPr fontAlgn="auto">
              <a:spcBef>
                <a:spcPts val="0"/>
              </a:spcBef>
              <a:spcAft>
                <a:spcPts val="0"/>
              </a:spcAft>
              <a:defRPr/>
            </a:pPr>
            <a:r>
              <a:rPr lang="en-US" sz="1600" b="1">
                <a:effectLst>
                  <a:outerShdw blurRad="38100" dist="38100" dir="2700000" algn="tl">
                    <a:srgbClr val="FFFFFF"/>
                  </a:outerShdw>
                </a:effectLst>
                <a:latin typeface="Verdana" pitchFamily="34" charset="0"/>
                <a:cs typeface="+mn-cs"/>
              </a:rPr>
              <a:t>[With </a:t>
            </a:r>
            <a:r>
              <a:rPr lang="en-US" sz="1600" b="1">
                <a:solidFill>
                  <a:srgbClr val="009900"/>
                </a:solidFill>
                <a:effectLst>
                  <a:outerShdw blurRad="38100" dist="38100" dir="2700000" algn="tl">
                    <a:srgbClr val="000000"/>
                  </a:outerShdw>
                </a:effectLst>
                <a:latin typeface="Verdana" pitchFamily="34" charset="0"/>
                <a:cs typeface="+mn-cs"/>
              </a:rPr>
              <a:t>RATEX</a:t>
            </a:r>
            <a:r>
              <a:rPr lang="en-US" sz="1600" b="1">
                <a:effectLst>
                  <a:outerShdw blurRad="38100" dist="38100" dir="2700000" algn="tl">
                    <a:srgbClr val="FFFFFF"/>
                  </a:outerShdw>
                </a:effectLst>
                <a:latin typeface="Verdana" pitchFamily="34" charset="0"/>
                <a:cs typeface="+mn-cs"/>
              </a:rPr>
              <a:t>, only </a:t>
            </a:r>
            <a:r>
              <a:rPr lang="en-US" sz="1600" b="1">
                <a:solidFill>
                  <a:srgbClr val="FF0000"/>
                </a:solidFill>
                <a:effectLst>
                  <a:outerShdw blurRad="38100" dist="38100" dir="2700000" algn="tl">
                    <a:srgbClr val="000000"/>
                  </a:outerShdw>
                </a:effectLst>
                <a:latin typeface="Verdana" pitchFamily="34" charset="0"/>
                <a:cs typeface="+mn-cs"/>
              </a:rPr>
              <a:t>unanticipated</a:t>
            </a:r>
            <a:r>
              <a:rPr lang="en-US" sz="1600" b="1">
                <a:effectLst>
                  <a:outerShdw blurRad="38100" dist="38100" dir="2700000" algn="tl">
                    <a:srgbClr val="FFFFFF"/>
                  </a:outerShdw>
                </a:effectLst>
                <a:latin typeface="Verdana" pitchFamily="34" charset="0"/>
                <a:cs typeface="+mn-cs"/>
              </a:rPr>
              <a:t> (</a:t>
            </a:r>
            <a:r>
              <a:rPr lang="en-US" sz="1600" b="1">
                <a:solidFill>
                  <a:srgbClr val="FF0000"/>
                </a:solidFill>
                <a:effectLst>
                  <a:outerShdw blurRad="38100" dist="38100" dir="2700000" algn="tl">
                    <a:srgbClr val="000000"/>
                  </a:outerShdw>
                </a:effectLst>
                <a:latin typeface="Verdana" pitchFamily="34" charset="0"/>
                <a:cs typeface="+mn-cs"/>
              </a:rPr>
              <a:t>surprise</a:t>
            </a:r>
            <a:r>
              <a:rPr lang="en-US" sz="1600" b="1">
                <a:effectLst>
                  <a:outerShdw blurRad="38100" dist="38100" dir="2700000" algn="tl">
                    <a:srgbClr val="FFFFFF"/>
                  </a:outerShdw>
                </a:effectLst>
                <a:latin typeface="Verdana" pitchFamily="34" charset="0"/>
                <a:cs typeface="+mn-cs"/>
              </a:rPr>
              <a:t>) policies can influence Y &amp; employ.]</a:t>
            </a:r>
          </a:p>
        </p:txBody>
      </p:sp>
      <p:pic>
        <p:nvPicPr>
          <p:cNvPr id="163849" name="Picture 9" descr="fortune teller"/>
          <p:cNvPicPr>
            <a:picLocks noChangeAspect="1" noChangeArrowheads="1" noCrop="1"/>
          </p:cNvPicPr>
          <p:nvPr/>
        </p:nvPicPr>
        <p:blipFill>
          <a:blip r:embed="rId5"/>
          <a:srcRect/>
          <a:stretch>
            <a:fillRect/>
          </a:stretch>
        </p:blipFill>
        <p:spPr bwMode="auto">
          <a:xfrm>
            <a:off x="1814513" y="1501775"/>
            <a:ext cx="242887" cy="576263"/>
          </a:xfrm>
          <a:prstGeom prst="rect">
            <a:avLst/>
          </a:prstGeom>
          <a:noFill/>
          <a:ln w="9525">
            <a:noFill/>
            <a:miter lim="800000"/>
            <a:headEnd/>
            <a:tailEnd/>
          </a:ln>
        </p:spPr>
      </p:pic>
      <p:pic>
        <p:nvPicPr>
          <p:cNvPr id="44043" name="Picture 17" descr="clown swirling"/>
          <p:cNvPicPr>
            <a:picLocks noChangeAspect="1" noChangeArrowheads="1" noCrop="1"/>
          </p:cNvPicPr>
          <p:nvPr/>
        </p:nvPicPr>
        <p:blipFill>
          <a:blip r:embed="rId6"/>
          <a:srcRect/>
          <a:stretch>
            <a:fillRect/>
          </a:stretch>
        </p:blipFill>
        <p:spPr bwMode="auto">
          <a:xfrm>
            <a:off x="1327150" y="0"/>
            <a:ext cx="1087438" cy="1087438"/>
          </a:xfrm>
          <a:prstGeom prst="rect">
            <a:avLst/>
          </a:prstGeom>
          <a:noFill/>
          <a:ln w="9525">
            <a:noFill/>
            <a:miter lim="800000"/>
            <a:headEnd/>
            <a:tailEnd/>
          </a:ln>
        </p:spPr>
      </p:pic>
      <p:sp>
        <p:nvSpPr>
          <p:cNvPr id="44044" name="Rectangle 13"/>
          <p:cNvSpPr>
            <a:spLocks noChangeArrowheads="1"/>
          </p:cNvSpPr>
          <p:nvPr/>
        </p:nvSpPr>
        <p:spPr bwMode="auto">
          <a:xfrm>
            <a:off x="3013075" y="2101850"/>
            <a:ext cx="603250" cy="352425"/>
          </a:xfrm>
          <a:prstGeom prst="rect">
            <a:avLst/>
          </a:prstGeom>
          <a:solidFill>
            <a:schemeClr val="bg1"/>
          </a:solidFill>
          <a:ln w="76200">
            <a:noFill/>
            <a:miter lim="800000"/>
            <a:headEnd/>
            <a:tailEnd/>
          </a:ln>
        </p:spPr>
        <p:txBody>
          <a:bodyPr wrap="none" anchor="ctr"/>
          <a:lstStyle/>
          <a:p>
            <a:pPr algn="ctr"/>
            <a:r>
              <a:rPr lang="en-US" b="1">
                <a:latin typeface="Verdana" pitchFamily="34" charset="0"/>
              </a:rPr>
              <a:t>AD</a:t>
            </a:r>
            <a:r>
              <a:rPr lang="en-US" sz="2000" b="1">
                <a:latin typeface="Verdana" pitchFamily="34" charset="0"/>
              </a:rPr>
              <a:t>2</a:t>
            </a:r>
          </a:p>
        </p:txBody>
      </p:sp>
      <p:pic>
        <p:nvPicPr>
          <p:cNvPr id="44045" name="Picture 23" descr="1 aaa ball red"/>
          <p:cNvPicPr>
            <a:picLocks noChangeAspect="1" noChangeArrowheads="1" noCrop="1"/>
          </p:cNvPicPr>
          <p:nvPr/>
        </p:nvPicPr>
        <p:blipFill>
          <a:blip r:embed="rId7"/>
          <a:srcRect/>
          <a:stretch>
            <a:fillRect/>
          </a:stretch>
        </p:blipFill>
        <p:spPr bwMode="auto">
          <a:xfrm>
            <a:off x="1811338" y="2154238"/>
            <a:ext cx="171450" cy="171450"/>
          </a:xfrm>
          <a:prstGeom prst="rect">
            <a:avLst/>
          </a:prstGeom>
          <a:noFill/>
          <a:ln w="9525">
            <a:noFill/>
            <a:miter lim="800000"/>
            <a:headEnd/>
            <a:tailEnd/>
          </a:ln>
        </p:spPr>
      </p:pic>
      <p:sp>
        <p:nvSpPr>
          <p:cNvPr id="163851" name="Line 11"/>
          <p:cNvSpPr>
            <a:spLocks noChangeShapeType="1"/>
          </p:cNvSpPr>
          <p:nvPr/>
        </p:nvSpPr>
        <p:spPr bwMode="auto">
          <a:xfrm flipH="1" flipV="1">
            <a:off x="1952625" y="1355725"/>
            <a:ext cx="406400" cy="427038"/>
          </a:xfrm>
          <a:prstGeom prst="line">
            <a:avLst/>
          </a:prstGeom>
          <a:noFill/>
          <a:ln w="76200">
            <a:solidFill>
              <a:srgbClr val="FF0000"/>
            </a:solidFill>
            <a:round/>
            <a:headEnd/>
            <a:tailEnd type="stealth" w="med" len="med"/>
          </a:ln>
        </p:spPr>
        <p:txBody>
          <a:bodyPr/>
          <a:lstStyle/>
          <a:p>
            <a:endParaRPr lang="en-US"/>
          </a:p>
        </p:txBody>
      </p:sp>
      <p:sp>
        <p:nvSpPr>
          <p:cNvPr id="163865" name="Rectangle 25"/>
          <p:cNvSpPr>
            <a:spLocks noChangeArrowheads="1"/>
          </p:cNvSpPr>
          <p:nvPr/>
        </p:nvSpPr>
        <p:spPr bwMode="auto">
          <a:xfrm>
            <a:off x="28575" y="1195388"/>
            <a:ext cx="606425" cy="1150937"/>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600" b="1">
                <a:effectLst>
                  <a:outerShdw blurRad="38100" dist="38100" dir="2700000" algn="tl">
                    <a:srgbClr val="FFFFFF"/>
                  </a:outerShdw>
                </a:effectLst>
                <a:latin typeface="Verdana" pitchFamily="34" charset="0"/>
                <a:cs typeface="+mn-cs"/>
              </a:rPr>
              <a:t>110</a:t>
            </a:r>
          </a:p>
          <a:p>
            <a:pPr algn="ctr" fontAlgn="auto">
              <a:spcBef>
                <a:spcPts val="0"/>
              </a:spcBef>
              <a:spcAft>
                <a:spcPts val="0"/>
              </a:spcAft>
              <a:defRPr/>
            </a:pPr>
            <a:endParaRPr lang="en-US" sz="1200" b="1">
              <a:effectLst>
                <a:outerShdw blurRad="38100" dist="38100" dir="2700000" algn="tl">
                  <a:srgbClr val="FFFFFF"/>
                </a:outerShdw>
              </a:effectLst>
              <a:latin typeface="Verdana" pitchFamily="34" charset="0"/>
              <a:cs typeface="+mn-cs"/>
            </a:endParaRPr>
          </a:p>
          <a:p>
            <a:pPr algn="ctr" fontAlgn="auto">
              <a:spcBef>
                <a:spcPts val="0"/>
              </a:spcBef>
              <a:spcAft>
                <a:spcPts val="0"/>
              </a:spcAft>
              <a:defRPr/>
            </a:pPr>
            <a:r>
              <a:rPr lang="en-US" sz="1600" b="1">
                <a:effectLst>
                  <a:outerShdw blurRad="38100" dist="38100" dir="2700000" algn="tl">
                    <a:srgbClr val="FFFFFF"/>
                  </a:outerShdw>
                </a:effectLst>
                <a:latin typeface="Verdana" pitchFamily="34" charset="0"/>
                <a:cs typeface="+mn-cs"/>
              </a:rPr>
              <a:t>105</a:t>
            </a:r>
          </a:p>
          <a:p>
            <a:pPr algn="ctr" fontAlgn="auto">
              <a:spcBef>
                <a:spcPts val="0"/>
              </a:spcBef>
              <a:spcAft>
                <a:spcPts val="0"/>
              </a:spcAft>
              <a:defRPr/>
            </a:pPr>
            <a:endParaRPr lang="en-US" sz="1200" b="1">
              <a:effectLst>
                <a:outerShdw blurRad="38100" dist="38100" dir="2700000" algn="tl">
                  <a:srgbClr val="FFFFFF"/>
                </a:outerShdw>
              </a:effectLst>
              <a:latin typeface="Verdana" pitchFamily="34" charset="0"/>
              <a:cs typeface="+mn-cs"/>
            </a:endParaRPr>
          </a:p>
          <a:p>
            <a:pPr algn="ctr" fontAlgn="auto">
              <a:spcBef>
                <a:spcPts val="0"/>
              </a:spcBef>
              <a:spcAft>
                <a:spcPts val="0"/>
              </a:spcAft>
              <a:defRPr/>
            </a:pPr>
            <a:r>
              <a:rPr lang="en-US" sz="1600" b="1">
                <a:effectLst>
                  <a:outerShdw blurRad="38100" dist="38100" dir="2700000" algn="tl">
                    <a:srgbClr val="FFFFFF"/>
                  </a:outerShdw>
                </a:effectLst>
                <a:latin typeface="Verdana" pitchFamily="34" charset="0"/>
                <a:cs typeface="+mn-cs"/>
              </a:rPr>
              <a:t>100</a:t>
            </a:r>
          </a:p>
        </p:txBody>
      </p:sp>
      <p:sp>
        <p:nvSpPr>
          <p:cNvPr id="163867" name="Oval 27"/>
          <p:cNvSpPr>
            <a:spLocks noChangeArrowheads="1"/>
          </p:cNvSpPr>
          <p:nvPr/>
        </p:nvSpPr>
        <p:spPr bwMode="auto">
          <a:xfrm>
            <a:off x="2019300" y="1184275"/>
            <a:ext cx="206375" cy="279400"/>
          </a:xfrm>
          <a:prstGeom prst="ellipse">
            <a:avLst/>
          </a:prstGeom>
          <a:solidFill>
            <a:schemeClr val="bg1"/>
          </a:solidFill>
          <a:ln w="12700">
            <a:noFill/>
            <a:round/>
            <a:headEnd/>
            <a:tailEnd/>
          </a:ln>
          <a:effectLst/>
        </p:spPr>
        <p:txBody>
          <a:bodyPr wrap="none" anchor="ctr"/>
          <a:lstStyle/>
          <a:p>
            <a:pPr algn="ctr" fontAlgn="auto">
              <a:spcBef>
                <a:spcPts val="0"/>
              </a:spcBef>
              <a:spcAft>
                <a:spcPts val="0"/>
              </a:spcAft>
              <a:defRPr/>
            </a:pPr>
            <a:r>
              <a:rPr lang="en-US" sz="1600" b="1">
                <a:effectLst>
                  <a:outerShdw blurRad="38100" dist="38100" dir="2700000" algn="tl">
                    <a:srgbClr val="C0C0C0"/>
                  </a:outerShdw>
                </a:effectLst>
                <a:latin typeface="Verdana" pitchFamily="34" charset="0"/>
                <a:cs typeface="+mn-cs"/>
              </a:rPr>
              <a:t>E</a:t>
            </a:r>
            <a:r>
              <a:rPr lang="en-US" sz="1400" b="1">
                <a:effectLst>
                  <a:outerShdw blurRad="38100" dist="38100" dir="2700000" algn="tl">
                    <a:srgbClr val="C0C0C0"/>
                  </a:outerShdw>
                </a:effectLst>
                <a:latin typeface="Verdana" pitchFamily="34" charset="0"/>
                <a:cs typeface="+mn-cs"/>
              </a:rPr>
              <a:t>3</a:t>
            </a:r>
            <a:endParaRPr lang="en-US" sz="1600" b="1">
              <a:effectLst>
                <a:outerShdw blurRad="38100" dist="38100" dir="2700000" algn="tl">
                  <a:srgbClr val="C0C0C0"/>
                </a:outerShdw>
              </a:effectLst>
              <a:latin typeface="Verdana" pitchFamily="34" charset="0"/>
              <a:cs typeface="+mn-cs"/>
            </a:endParaRPr>
          </a:p>
        </p:txBody>
      </p:sp>
      <p:sp>
        <p:nvSpPr>
          <p:cNvPr id="163868" name="Oval 28"/>
          <p:cNvSpPr>
            <a:spLocks noChangeArrowheads="1"/>
          </p:cNvSpPr>
          <p:nvPr/>
        </p:nvSpPr>
        <p:spPr bwMode="auto">
          <a:xfrm>
            <a:off x="2389188" y="1681163"/>
            <a:ext cx="250825" cy="192087"/>
          </a:xfrm>
          <a:prstGeom prst="ellipse">
            <a:avLst/>
          </a:prstGeom>
          <a:solidFill>
            <a:schemeClr val="bg1"/>
          </a:solidFill>
          <a:ln w="12700">
            <a:noFill/>
            <a:round/>
            <a:headEnd/>
            <a:tailEnd/>
          </a:ln>
          <a:effectLst/>
        </p:spPr>
        <p:txBody>
          <a:bodyPr wrap="none" anchor="ctr"/>
          <a:lstStyle/>
          <a:p>
            <a:pPr algn="ctr" fontAlgn="auto">
              <a:spcBef>
                <a:spcPts val="0"/>
              </a:spcBef>
              <a:spcAft>
                <a:spcPts val="0"/>
              </a:spcAft>
              <a:defRPr/>
            </a:pPr>
            <a:r>
              <a:rPr lang="en-US" sz="1600" b="1">
                <a:effectLst>
                  <a:outerShdw blurRad="38100" dist="38100" dir="2700000" algn="tl">
                    <a:srgbClr val="C0C0C0"/>
                  </a:outerShdw>
                </a:effectLst>
                <a:latin typeface="Verdana" pitchFamily="34" charset="0"/>
                <a:cs typeface="+mn-cs"/>
              </a:rPr>
              <a:t>E</a:t>
            </a:r>
            <a:r>
              <a:rPr lang="en-US" sz="1400" b="1">
                <a:effectLst>
                  <a:outerShdw blurRad="38100" dist="38100" dir="2700000" algn="tl">
                    <a:srgbClr val="C0C0C0"/>
                  </a:outerShdw>
                </a:effectLst>
                <a:latin typeface="Verdana" pitchFamily="34" charset="0"/>
                <a:cs typeface="+mn-cs"/>
              </a:rPr>
              <a:t>2</a:t>
            </a:r>
            <a:endParaRPr lang="en-US" sz="1600" b="1">
              <a:effectLst>
                <a:outerShdw blurRad="38100" dist="38100" dir="2700000" algn="tl">
                  <a:srgbClr val="C0C0C0"/>
                </a:outerShdw>
              </a:effectLst>
              <a:latin typeface="Verdana" pitchFamily="34" charset="0"/>
              <a:cs typeface="+mn-cs"/>
            </a:endParaRPr>
          </a:p>
        </p:txBody>
      </p:sp>
      <p:sp>
        <p:nvSpPr>
          <p:cNvPr id="163869" name="Oval 29"/>
          <p:cNvSpPr>
            <a:spLocks noChangeArrowheads="1"/>
          </p:cNvSpPr>
          <p:nvPr/>
        </p:nvSpPr>
        <p:spPr bwMode="auto">
          <a:xfrm>
            <a:off x="2005013" y="2152650"/>
            <a:ext cx="222250" cy="177800"/>
          </a:xfrm>
          <a:prstGeom prst="ellipse">
            <a:avLst/>
          </a:prstGeom>
          <a:solidFill>
            <a:schemeClr val="bg1"/>
          </a:solidFill>
          <a:ln w="76200">
            <a:noFill/>
            <a:round/>
            <a:headEnd/>
            <a:tailEnd/>
          </a:ln>
          <a:effectLst/>
        </p:spPr>
        <p:txBody>
          <a:bodyPr wrap="none" anchor="ctr"/>
          <a:lstStyle/>
          <a:p>
            <a:pPr algn="ctr" fontAlgn="auto">
              <a:spcBef>
                <a:spcPts val="0"/>
              </a:spcBef>
              <a:spcAft>
                <a:spcPts val="0"/>
              </a:spcAft>
              <a:defRPr/>
            </a:pPr>
            <a:r>
              <a:rPr lang="en-US" sz="1600" b="1">
                <a:effectLst>
                  <a:outerShdw blurRad="38100" dist="38100" dir="2700000" algn="tl">
                    <a:srgbClr val="C0C0C0"/>
                  </a:outerShdw>
                </a:effectLst>
                <a:latin typeface="Verdana" pitchFamily="34" charset="0"/>
                <a:cs typeface="+mn-cs"/>
              </a:rPr>
              <a:t>E</a:t>
            </a:r>
            <a:r>
              <a:rPr lang="en-US" sz="1400" b="1">
                <a:effectLst>
                  <a:outerShdw blurRad="38100" dist="38100" dir="2700000" algn="tl">
                    <a:srgbClr val="C0C0C0"/>
                  </a:outerShdw>
                </a:effectLst>
                <a:latin typeface="Verdana" pitchFamily="34" charset="0"/>
                <a:cs typeface="+mn-cs"/>
              </a:rPr>
              <a:t>1</a:t>
            </a:r>
            <a:endParaRPr lang="en-US" sz="1600" b="1">
              <a:effectLst>
                <a:outerShdw blurRad="38100" dist="38100" dir="2700000" algn="tl">
                  <a:srgbClr val="C0C0C0"/>
                </a:outerShdw>
              </a:effectLst>
              <a:latin typeface="Verdana" pitchFamily="34" charset="0"/>
              <a:cs typeface="+mn-cs"/>
            </a:endParaRPr>
          </a:p>
        </p:txBody>
      </p:sp>
      <p:sp>
        <p:nvSpPr>
          <p:cNvPr id="163870" name="Line 30"/>
          <p:cNvSpPr>
            <a:spLocks noChangeShapeType="1"/>
          </p:cNvSpPr>
          <p:nvPr/>
        </p:nvSpPr>
        <p:spPr bwMode="auto">
          <a:xfrm>
            <a:off x="8359775" y="6419850"/>
            <a:ext cx="339725" cy="0"/>
          </a:xfrm>
          <a:prstGeom prst="line">
            <a:avLst/>
          </a:prstGeom>
          <a:noFill/>
          <a:ln w="38100">
            <a:solidFill>
              <a:srgbClr val="FFFF00"/>
            </a:solidFill>
            <a:round/>
            <a:headEnd/>
            <a:tailEnd/>
          </a:ln>
        </p:spPr>
        <p:txBody>
          <a:bodyPr/>
          <a:lstStyle/>
          <a:p>
            <a:endParaRPr lang="en-US"/>
          </a:p>
        </p:txBody>
      </p:sp>
      <p:sp>
        <p:nvSpPr>
          <p:cNvPr id="163871" name="Rectangle 31"/>
          <p:cNvSpPr>
            <a:spLocks noChangeArrowheads="1"/>
          </p:cNvSpPr>
          <p:nvPr/>
        </p:nvSpPr>
        <p:spPr bwMode="auto">
          <a:xfrm>
            <a:off x="649288" y="3030538"/>
            <a:ext cx="2979737" cy="190500"/>
          </a:xfrm>
          <a:prstGeom prst="rect">
            <a:avLst/>
          </a:prstGeom>
          <a:solidFill>
            <a:schemeClr val="bg1"/>
          </a:solidFill>
          <a:ln w="76200">
            <a:noFill/>
            <a:miter lim="800000"/>
            <a:headEnd/>
            <a:tailEnd/>
          </a:ln>
          <a:effectLst/>
        </p:spPr>
        <p:txBody>
          <a:bodyPr wrap="none" anchor="ctr"/>
          <a:lstStyle/>
          <a:p>
            <a:pPr fontAlgn="auto">
              <a:spcBef>
                <a:spcPts val="0"/>
              </a:spcBef>
              <a:spcAft>
                <a:spcPts val="0"/>
              </a:spcAft>
              <a:defRPr/>
            </a:pPr>
            <a:r>
              <a:rPr lang="en-US" sz="1200" b="1">
                <a:effectLst>
                  <a:outerShdw blurRad="38100" dist="38100" dir="2700000" algn="tl">
                    <a:srgbClr val="C0C0C0"/>
                  </a:outerShdw>
                </a:effectLst>
                <a:latin typeface="Verdana" pitchFamily="34" charset="0"/>
                <a:cs typeface="+mn-cs"/>
              </a:rPr>
              <a:t>   8.0  </a:t>
            </a:r>
            <a:r>
              <a:rPr lang="en-US" sz="1200" b="1">
                <a:solidFill>
                  <a:srgbClr val="FF0000"/>
                </a:solidFill>
                <a:effectLst>
                  <a:outerShdw blurRad="38100" dist="38100" dir="2700000" algn="tl">
                    <a:srgbClr val="C0C0C0"/>
                  </a:outerShdw>
                </a:effectLst>
                <a:latin typeface="Verdana" pitchFamily="34" charset="0"/>
                <a:cs typeface="+mn-cs"/>
              </a:rPr>
              <a:t>8.5</a:t>
            </a:r>
            <a:r>
              <a:rPr lang="en-US" sz="1200" b="1">
                <a:effectLst>
                  <a:outerShdw blurRad="38100" dist="38100" dir="2700000" algn="tl">
                    <a:srgbClr val="C0C0C0"/>
                  </a:outerShdw>
                </a:effectLst>
                <a:latin typeface="Verdana" pitchFamily="34" charset="0"/>
                <a:cs typeface="+mn-cs"/>
              </a:rPr>
              <a:t>   </a:t>
            </a:r>
            <a:r>
              <a:rPr lang="en-US" sz="1200" b="1">
                <a:solidFill>
                  <a:srgbClr val="0000FF"/>
                </a:solidFill>
                <a:effectLst>
                  <a:outerShdw blurRad="38100" dist="38100" dir="2700000" algn="tl">
                    <a:srgbClr val="C0C0C0"/>
                  </a:outerShdw>
                </a:effectLst>
                <a:latin typeface="Verdana" pitchFamily="34" charset="0"/>
                <a:cs typeface="+mn-cs"/>
              </a:rPr>
              <a:t>9.0</a:t>
            </a:r>
            <a:r>
              <a:rPr lang="en-US" sz="1200" b="1">
                <a:effectLst>
                  <a:outerShdw blurRad="38100" dist="38100" dir="2700000" algn="tl">
                    <a:srgbClr val="C0C0C0"/>
                  </a:outerShdw>
                </a:effectLst>
                <a:latin typeface="Verdana" pitchFamily="34" charset="0"/>
                <a:cs typeface="+mn-cs"/>
              </a:rPr>
              <a:t>  10.5.11.0 11.5</a:t>
            </a:r>
          </a:p>
        </p:txBody>
      </p:sp>
      <p:pic>
        <p:nvPicPr>
          <p:cNvPr id="163874" name="A sw900.wav">
            <a:hlinkClick r:id="" action="ppaction://media"/>
          </p:cNvPr>
          <p:cNvPicPr>
            <a:picLocks noRot="1" noChangeAspect="1" noChangeArrowheads="1"/>
          </p:cNvPicPr>
          <p:nvPr>
            <a:wavAudioFile r:embed="rId1" name="A sword clang.wav"/>
          </p:nvPr>
        </p:nvPicPr>
        <p:blipFill>
          <a:blip r:embed="rId8"/>
          <a:srcRect/>
          <a:stretch>
            <a:fillRect/>
          </a:stretch>
        </p:blipFill>
        <p:spPr bwMode="auto">
          <a:xfrm>
            <a:off x="8839200" y="1071563"/>
            <a:ext cx="304800" cy="304800"/>
          </a:xfrm>
          <a:prstGeom prst="rect">
            <a:avLst/>
          </a:prstGeom>
          <a:noFill/>
          <a:ln w="9525">
            <a:noFill/>
            <a:miter lim="800000"/>
            <a:headEnd/>
            <a:tailEnd/>
          </a:ln>
        </p:spPr>
      </p:pic>
      <p:pic>
        <p:nvPicPr>
          <p:cNvPr id="163875" name="A sw901.wav">
            <a:hlinkClick r:id="" action="ppaction://media"/>
          </p:cNvPr>
          <p:cNvPicPr>
            <a:picLocks noRot="1" noChangeAspect="1" noChangeArrowheads="1"/>
          </p:cNvPicPr>
          <p:nvPr>
            <a:wavAudioFile r:embed="rId1" name="A sword clang.wav"/>
          </p:nvPr>
        </p:nvPicPr>
        <p:blipFill>
          <a:blip r:embed="rId8"/>
          <a:srcRect/>
          <a:stretch>
            <a:fillRect/>
          </a:stretch>
        </p:blipFill>
        <p:spPr bwMode="auto">
          <a:xfrm>
            <a:off x="8839200" y="1598613"/>
            <a:ext cx="304800" cy="304800"/>
          </a:xfrm>
          <a:prstGeom prst="rect">
            <a:avLst/>
          </a:prstGeom>
          <a:noFill/>
          <a:ln w="9525">
            <a:noFill/>
            <a:miter lim="800000"/>
            <a:headEnd/>
            <a:tailEnd/>
          </a:ln>
        </p:spPr>
      </p:pic>
      <p:pic>
        <p:nvPicPr>
          <p:cNvPr id="163876" name="A sw910.wav">
            <a:hlinkClick r:id="" action="ppaction://media"/>
          </p:cNvPr>
          <p:cNvPicPr>
            <a:picLocks noRot="1" noChangeAspect="1" noChangeArrowheads="1"/>
          </p:cNvPicPr>
          <p:nvPr>
            <a:wavAudioFile r:embed="rId1" name="A sword clang.wav"/>
          </p:nvPr>
        </p:nvPicPr>
        <p:blipFill>
          <a:blip r:embed="rId8"/>
          <a:srcRect/>
          <a:stretch>
            <a:fillRect/>
          </a:stretch>
        </p:blipFill>
        <p:spPr bwMode="auto">
          <a:xfrm>
            <a:off x="0" y="6553200"/>
            <a:ext cx="304800" cy="304800"/>
          </a:xfrm>
          <a:prstGeom prst="rect">
            <a:avLst/>
          </a:prstGeom>
          <a:noFill/>
          <a:ln w="9525">
            <a:noFill/>
            <a:miter lim="800000"/>
            <a:headEnd/>
            <a:tailEnd/>
          </a:ln>
        </p:spPr>
      </p:pic>
      <p:sp>
        <p:nvSpPr>
          <p:cNvPr id="163846" name="Rectangle 6" descr="Papyrus"/>
          <p:cNvSpPr>
            <a:spLocks noChangeArrowheads="1"/>
          </p:cNvSpPr>
          <p:nvPr/>
        </p:nvSpPr>
        <p:spPr bwMode="auto">
          <a:xfrm>
            <a:off x="3694113" y="2097088"/>
            <a:ext cx="5449887" cy="1231900"/>
          </a:xfrm>
          <a:prstGeom prst="rect">
            <a:avLst/>
          </a:prstGeom>
          <a:noFill/>
          <a:ln w="12700">
            <a:noFill/>
            <a:miter lim="800000"/>
            <a:headEnd/>
            <a:tailEnd/>
          </a:ln>
          <a:effectLst/>
        </p:spPr>
        <p:txBody>
          <a:bodyPr wrap="none" anchor="ctr"/>
          <a:lstStyle/>
          <a:p>
            <a:pPr fontAlgn="auto">
              <a:spcBef>
                <a:spcPts val="0"/>
              </a:spcBef>
              <a:spcAft>
                <a:spcPts val="0"/>
              </a:spcAft>
              <a:defRPr/>
            </a:pPr>
            <a:r>
              <a:rPr lang="en-US" dirty="0">
                <a:latin typeface="Verdana" pitchFamily="34" charset="0"/>
                <a:cs typeface="+mn-cs"/>
              </a:rPr>
              <a:t>[Whether</a:t>
            </a:r>
            <a:r>
              <a:rPr lang="en-US" dirty="0">
                <a:solidFill>
                  <a:schemeClr val="bg1"/>
                </a:solidFill>
                <a:latin typeface="Verdana" pitchFamily="34" charset="0"/>
                <a:cs typeface="+mn-cs"/>
              </a:rPr>
              <a:t>  </a:t>
            </a:r>
            <a:r>
              <a:rPr lang="en-US" sz="2000" b="1" dirty="0">
                <a:solidFill>
                  <a:srgbClr val="0066FF"/>
                </a:solidFill>
                <a:effectLst>
                  <a:outerShdw blurRad="38100" dist="38100" dir="2700000" algn="tl">
                    <a:srgbClr val="000000"/>
                  </a:outerShdw>
                </a:effectLst>
                <a:latin typeface="Verdana" pitchFamily="34" charset="0"/>
                <a:cs typeface="+mn-cs"/>
              </a:rPr>
              <a:t>“expectations”</a:t>
            </a:r>
            <a:r>
              <a:rPr lang="en-US" dirty="0">
                <a:latin typeface="Verdana" pitchFamily="34" charset="0"/>
                <a:cs typeface="+mn-cs"/>
              </a:rPr>
              <a:t>  </a:t>
            </a:r>
            <a:r>
              <a:rPr lang="en-US" sz="2000" dirty="0">
                <a:latin typeface="Verdana" pitchFamily="34" charset="0"/>
                <a:cs typeface="+mn-cs"/>
              </a:rPr>
              <a:t>are formed</a:t>
            </a:r>
            <a:r>
              <a:rPr lang="en-US" dirty="0">
                <a:latin typeface="Times New Roman" pitchFamily="18" charset="0"/>
                <a:cs typeface="+mn-cs"/>
              </a:rPr>
              <a:t> </a:t>
            </a:r>
          </a:p>
          <a:p>
            <a:pPr fontAlgn="auto">
              <a:spcBef>
                <a:spcPts val="0"/>
              </a:spcBef>
              <a:spcAft>
                <a:spcPts val="0"/>
              </a:spcAft>
              <a:defRPr/>
            </a:pPr>
            <a:r>
              <a:rPr lang="en-US" b="1" dirty="0">
                <a:solidFill>
                  <a:srgbClr val="FF0000"/>
                </a:solidFill>
                <a:effectLst>
                  <a:outerShdw blurRad="38100" dist="38100" dir="2700000" algn="tl">
                    <a:srgbClr val="000000"/>
                  </a:outerShdw>
                </a:effectLst>
                <a:latin typeface="Verdana" pitchFamily="34" charset="0"/>
                <a:cs typeface="+mn-cs"/>
              </a:rPr>
              <a:t>“adaptively”</a:t>
            </a:r>
            <a:r>
              <a:rPr lang="en-US" b="1" dirty="0">
                <a:solidFill>
                  <a:srgbClr val="FF7C80"/>
                </a:solidFill>
                <a:effectLst>
                  <a:outerShdw blurRad="38100" dist="38100" dir="2700000" algn="tl">
                    <a:srgbClr val="000000"/>
                  </a:outerShdw>
                </a:effectLst>
                <a:latin typeface="Verdana" pitchFamily="34" charset="0"/>
                <a:cs typeface="+mn-cs"/>
              </a:rPr>
              <a:t> </a:t>
            </a:r>
            <a:r>
              <a:rPr lang="en-US" dirty="0">
                <a:latin typeface="Times New Roman" pitchFamily="18" charset="0"/>
                <a:cs typeface="+mn-cs"/>
              </a:rPr>
              <a:t> </a:t>
            </a:r>
            <a:r>
              <a:rPr lang="en-US" b="1" dirty="0">
                <a:cs typeface="+mn-cs"/>
              </a:rPr>
              <a:t>or</a:t>
            </a:r>
            <a:r>
              <a:rPr lang="en-US" dirty="0">
                <a:latin typeface="Times New Roman" pitchFamily="18" charset="0"/>
                <a:cs typeface="+mn-cs"/>
              </a:rPr>
              <a:t>  </a:t>
            </a:r>
            <a:r>
              <a:rPr lang="en-US" sz="2800" b="1" dirty="0">
                <a:solidFill>
                  <a:srgbClr val="009900"/>
                </a:solidFill>
                <a:effectLst>
                  <a:outerShdw blurRad="38100" dist="38100" dir="2700000" algn="tl">
                    <a:srgbClr val="000000"/>
                  </a:outerShdw>
                </a:effectLst>
                <a:latin typeface="Verdana" pitchFamily="34" charset="0"/>
                <a:cs typeface="+mn-cs"/>
              </a:rPr>
              <a:t>“rationally”</a:t>
            </a:r>
            <a:r>
              <a:rPr lang="en-US" sz="2800" b="1" dirty="0">
                <a:solidFill>
                  <a:srgbClr val="006600"/>
                </a:solidFill>
                <a:latin typeface="Times New Roman" pitchFamily="18" charset="0"/>
                <a:cs typeface="+mn-cs"/>
              </a:rPr>
              <a:t>  </a:t>
            </a:r>
            <a:r>
              <a:rPr lang="en-US" dirty="0">
                <a:latin typeface="Times New Roman" pitchFamily="18" charset="0"/>
                <a:cs typeface="+mn-cs"/>
              </a:rPr>
              <a:t> </a:t>
            </a:r>
          </a:p>
          <a:p>
            <a:pPr fontAlgn="auto">
              <a:spcBef>
                <a:spcPts val="0"/>
              </a:spcBef>
              <a:spcAft>
                <a:spcPts val="0"/>
              </a:spcAft>
              <a:defRPr/>
            </a:pPr>
            <a:r>
              <a:rPr lang="en-US" dirty="0">
                <a:latin typeface="Verdana" pitchFamily="34" charset="0"/>
                <a:cs typeface="+mn-cs"/>
              </a:rPr>
              <a:t>is a hotly contested econ debate.]</a:t>
            </a:r>
          </a:p>
        </p:txBody>
      </p:sp>
      <p:pic>
        <p:nvPicPr>
          <p:cNvPr id="44057" name="Picture 7" descr="fortune teller"/>
          <p:cNvPicPr>
            <a:picLocks noChangeAspect="1" noChangeArrowheads="1" noCrop="1"/>
          </p:cNvPicPr>
          <p:nvPr/>
        </p:nvPicPr>
        <p:blipFill>
          <a:blip r:embed="rId9"/>
          <a:srcRect/>
          <a:stretch>
            <a:fillRect/>
          </a:stretch>
        </p:blipFill>
        <p:spPr bwMode="auto">
          <a:xfrm>
            <a:off x="6172200" y="914400"/>
            <a:ext cx="533400" cy="12906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3846"/>
                                        </p:tgtEl>
                                        <p:attrNameLst>
                                          <p:attrName>style.visibility</p:attrName>
                                        </p:attrNameLst>
                                      </p:cBhvr>
                                      <p:to>
                                        <p:strVal val="visible"/>
                                      </p:to>
                                    </p:set>
                                    <p:anim calcmode="lin" valueType="num">
                                      <p:cBhvr>
                                        <p:cTn id="7" dur="5000" fill="hold"/>
                                        <p:tgtEl>
                                          <p:spTgt spid="163846"/>
                                        </p:tgtEl>
                                        <p:attrNameLst>
                                          <p:attrName>ppt_w</p:attrName>
                                        </p:attrNameLst>
                                      </p:cBhvr>
                                      <p:tavLst>
                                        <p:tav tm="0">
                                          <p:val>
                                            <p:fltVal val="0"/>
                                          </p:val>
                                        </p:tav>
                                        <p:tav tm="100000">
                                          <p:val>
                                            <p:strVal val="#ppt_w"/>
                                          </p:val>
                                        </p:tav>
                                      </p:tavLst>
                                    </p:anim>
                                    <p:anim calcmode="lin" valueType="num">
                                      <p:cBhvr>
                                        <p:cTn id="8" dur="5000" fill="hold"/>
                                        <p:tgtEl>
                                          <p:spTgt spid="1638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63856">
                                            <p:txEl>
                                              <p:pRg st="0" end="0"/>
                                            </p:txEl>
                                          </p:spTgt>
                                        </p:tgtEl>
                                        <p:attrNameLst>
                                          <p:attrName>style.visibility</p:attrName>
                                        </p:attrNameLst>
                                      </p:cBhvr>
                                      <p:to>
                                        <p:strVal val="visible"/>
                                      </p:to>
                                    </p:set>
                                    <p:animEffect transition="in" filter="fade">
                                      <p:cBhvr>
                                        <p:cTn id="13" dur="2000"/>
                                        <p:tgtEl>
                                          <p:spTgt spid="16385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63856">
                                            <p:txEl>
                                              <p:pRg st="1" end="1"/>
                                            </p:txEl>
                                          </p:spTgt>
                                        </p:tgtEl>
                                        <p:attrNameLst>
                                          <p:attrName>style.visibility</p:attrName>
                                        </p:attrNameLst>
                                      </p:cBhvr>
                                      <p:to>
                                        <p:strVal val="visible"/>
                                      </p:to>
                                    </p:set>
                                    <p:animEffect transition="in" filter="fade">
                                      <p:cBhvr>
                                        <p:cTn id="18" dur="2000"/>
                                        <p:tgtEl>
                                          <p:spTgt spid="163856">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63856">
                                            <p:txEl>
                                              <p:pRg st="2" end="2"/>
                                            </p:txEl>
                                          </p:spTgt>
                                        </p:tgtEl>
                                        <p:attrNameLst>
                                          <p:attrName>style.visibility</p:attrName>
                                        </p:attrNameLst>
                                      </p:cBhvr>
                                      <p:to>
                                        <p:strVal val="visible"/>
                                      </p:to>
                                    </p:set>
                                    <p:animEffect transition="in" filter="fade">
                                      <p:cBhvr>
                                        <p:cTn id="23" dur="2000"/>
                                        <p:tgtEl>
                                          <p:spTgt spid="163856">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63856">
                                            <p:txEl>
                                              <p:pRg st="3" end="3"/>
                                            </p:txEl>
                                          </p:spTgt>
                                        </p:tgtEl>
                                        <p:attrNameLst>
                                          <p:attrName>style.visibility</p:attrName>
                                        </p:attrNameLst>
                                      </p:cBhvr>
                                      <p:to>
                                        <p:strVal val="visible"/>
                                      </p:to>
                                    </p:set>
                                    <p:animEffect transition="in" filter="fade">
                                      <p:cBhvr>
                                        <p:cTn id="28" dur="2000"/>
                                        <p:tgtEl>
                                          <p:spTgt spid="163856">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63856">
                                            <p:txEl>
                                              <p:pRg st="4" end="4"/>
                                            </p:txEl>
                                          </p:spTgt>
                                        </p:tgtEl>
                                        <p:attrNameLst>
                                          <p:attrName>style.visibility</p:attrName>
                                        </p:attrNameLst>
                                      </p:cBhvr>
                                      <p:to>
                                        <p:strVal val="visible"/>
                                      </p:to>
                                    </p:set>
                                    <p:animEffect transition="in" filter="fade">
                                      <p:cBhvr>
                                        <p:cTn id="33" dur="2000"/>
                                        <p:tgtEl>
                                          <p:spTgt spid="163856">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3866"/>
                                        </p:tgtEl>
                                        <p:attrNameLst>
                                          <p:attrName>style.visibility</p:attrName>
                                        </p:attrNameLst>
                                      </p:cBhvr>
                                      <p:to>
                                        <p:strVal val="visible"/>
                                      </p:to>
                                    </p:set>
                                    <p:animEffect transition="in" filter="wipe(left)">
                                      <p:cBhvr>
                                        <p:cTn id="38" dur="1000"/>
                                        <p:tgtEl>
                                          <p:spTgt spid="16386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163849"/>
                                        </p:tgtEl>
                                        <p:attrNameLst>
                                          <p:attrName>style.visibility</p:attrName>
                                        </p:attrNameLst>
                                      </p:cBhvr>
                                      <p:to>
                                        <p:strVal val="visible"/>
                                      </p:to>
                                    </p:set>
                                    <p:animEffect transition="in" filter="wipe(down)">
                                      <p:cBhvr>
                                        <p:cTn id="43" dur="2000"/>
                                        <p:tgtEl>
                                          <p:spTgt spid="163849"/>
                                        </p:tgtEl>
                                      </p:cBhvr>
                                    </p:animEffect>
                                  </p:childTnLst>
                                </p:cTn>
                              </p:par>
                              <p:par>
                                <p:cTn id="44" presetID="1" presetClass="mediacall" presetSubtype="0" fill="hold" nodeType="withEffect">
                                  <p:stCondLst>
                                    <p:cond delay="0"/>
                                  </p:stCondLst>
                                  <p:childTnLst>
                                    <p:cmd type="call" cmd="playFrom(0.0)">
                                      <p:cBhvr>
                                        <p:cTn id="45" dur="322" fill="hold"/>
                                        <p:tgtEl>
                                          <p:spTgt spid="163876"/>
                                        </p:tgtEl>
                                      </p:cBhvr>
                                    </p:cmd>
                                  </p:childTnLst>
                                </p:cTn>
                              </p:par>
                            </p:childTnLst>
                          </p:cTn>
                        </p:par>
                        <p:par>
                          <p:cTn id="46" fill="hold" nodeType="afterGroup">
                            <p:stCondLst>
                              <p:cond delay="2000"/>
                            </p:stCondLst>
                            <p:childTnLst>
                              <p:par>
                                <p:cTn id="47" presetID="2" presetClass="entr" presetSubtype="2" fill="hold" grpId="0" nodeType="afterEffect">
                                  <p:stCondLst>
                                    <p:cond delay="0"/>
                                  </p:stCondLst>
                                  <p:childTnLst>
                                    <p:set>
                                      <p:cBhvr>
                                        <p:cTn id="48" dur="1" fill="hold">
                                          <p:stCondLst>
                                            <p:cond delay="0"/>
                                          </p:stCondLst>
                                        </p:cTn>
                                        <p:tgtEl>
                                          <p:spTgt spid="163854"/>
                                        </p:tgtEl>
                                        <p:attrNameLst>
                                          <p:attrName>style.visibility</p:attrName>
                                        </p:attrNameLst>
                                      </p:cBhvr>
                                      <p:to>
                                        <p:strVal val="visible"/>
                                      </p:to>
                                    </p:set>
                                    <p:anim calcmode="lin" valueType="num">
                                      <p:cBhvr additive="base">
                                        <p:cTn id="49" dur="500" fill="hold"/>
                                        <p:tgtEl>
                                          <p:spTgt spid="163854"/>
                                        </p:tgtEl>
                                        <p:attrNameLst>
                                          <p:attrName>ppt_x</p:attrName>
                                        </p:attrNameLst>
                                      </p:cBhvr>
                                      <p:tavLst>
                                        <p:tav tm="0">
                                          <p:val>
                                            <p:strVal val="1+#ppt_w/2"/>
                                          </p:val>
                                        </p:tav>
                                        <p:tav tm="100000">
                                          <p:val>
                                            <p:strVal val="#ppt_x"/>
                                          </p:val>
                                        </p:tav>
                                      </p:tavLst>
                                    </p:anim>
                                    <p:anim calcmode="lin" valueType="num">
                                      <p:cBhvr additive="base">
                                        <p:cTn id="50" dur="500" fill="hold"/>
                                        <p:tgtEl>
                                          <p:spTgt spid="16385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63850"/>
                                        </p:tgtEl>
                                        <p:attrNameLst>
                                          <p:attrName>style.visibility</p:attrName>
                                        </p:attrNameLst>
                                      </p:cBhvr>
                                      <p:to>
                                        <p:strVal val="visible"/>
                                      </p:to>
                                    </p:set>
                                    <p:animEffect transition="in" filter="wipe(down)">
                                      <p:cBhvr>
                                        <p:cTn id="55" dur="2000"/>
                                        <p:tgtEl>
                                          <p:spTgt spid="163850"/>
                                        </p:tgtEl>
                                      </p:cBhvr>
                                    </p:animEffect>
                                  </p:childTnLst>
                                </p:cTn>
                              </p:par>
                              <p:par>
                                <p:cTn id="56" presetID="1" presetClass="mediacall" presetSubtype="0" fill="hold" nodeType="withEffect">
                                  <p:stCondLst>
                                    <p:cond delay="0"/>
                                  </p:stCondLst>
                                  <p:childTnLst>
                                    <p:cmd type="call" cmd="playFrom(0.0)">
                                      <p:cBhvr>
                                        <p:cTn id="57" dur="322" fill="hold"/>
                                        <p:tgtEl>
                                          <p:spTgt spid="163874"/>
                                        </p:tgtEl>
                                      </p:cBhvr>
                                    </p:cmd>
                                  </p:childTnLst>
                                </p:cTn>
                              </p:par>
                            </p:childTnLst>
                          </p:cTn>
                        </p:par>
                        <p:par>
                          <p:cTn id="58" fill="hold" nodeType="afterGroup">
                            <p:stCondLst>
                              <p:cond delay="2000"/>
                            </p:stCondLst>
                            <p:childTnLst>
                              <p:par>
                                <p:cTn id="59" presetID="2" presetClass="entr" presetSubtype="2" fill="hold" grpId="0" nodeType="afterEffect">
                                  <p:stCondLst>
                                    <p:cond delay="0"/>
                                  </p:stCondLst>
                                  <p:childTnLst>
                                    <p:set>
                                      <p:cBhvr>
                                        <p:cTn id="60" dur="1" fill="hold">
                                          <p:stCondLst>
                                            <p:cond delay="0"/>
                                          </p:stCondLst>
                                        </p:cTn>
                                        <p:tgtEl>
                                          <p:spTgt spid="163855"/>
                                        </p:tgtEl>
                                        <p:attrNameLst>
                                          <p:attrName>style.visibility</p:attrName>
                                        </p:attrNameLst>
                                      </p:cBhvr>
                                      <p:to>
                                        <p:strVal val="visible"/>
                                      </p:to>
                                    </p:set>
                                    <p:anim calcmode="lin" valueType="num">
                                      <p:cBhvr additive="base">
                                        <p:cTn id="61" dur="500" fill="hold"/>
                                        <p:tgtEl>
                                          <p:spTgt spid="163855"/>
                                        </p:tgtEl>
                                        <p:attrNameLst>
                                          <p:attrName>ppt_x</p:attrName>
                                        </p:attrNameLst>
                                      </p:cBhvr>
                                      <p:tavLst>
                                        <p:tav tm="0">
                                          <p:val>
                                            <p:strVal val="1+#ppt_w/2"/>
                                          </p:val>
                                        </p:tav>
                                        <p:tav tm="100000">
                                          <p:val>
                                            <p:strVal val="#ppt_x"/>
                                          </p:val>
                                        </p:tav>
                                      </p:tavLst>
                                    </p:anim>
                                    <p:anim calcmode="lin" valueType="num">
                                      <p:cBhvr additive="base">
                                        <p:cTn id="62" dur="500" fill="hold"/>
                                        <p:tgtEl>
                                          <p:spTgt spid="163855"/>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63851"/>
                                        </p:tgtEl>
                                        <p:attrNameLst>
                                          <p:attrName>style.visibility</p:attrName>
                                        </p:attrNameLst>
                                      </p:cBhvr>
                                      <p:to>
                                        <p:strVal val="visible"/>
                                      </p:to>
                                    </p:set>
                                    <p:animEffect transition="in" filter="wipe(down)">
                                      <p:cBhvr>
                                        <p:cTn id="67" dur="2000"/>
                                        <p:tgtEl>
                                          <p:spTgt spid="163851"/>
                                        </p:tgtEl>
                                      </p:cBhvr>
                                    </p:animEffect>
                                  </p:childTnLst>
                                </p:cTn>
                              </p:par>
                              <p:par>
                                <p:cTn id="68" presetID="1" presetClass="mediacall" presetSubtype="0" fill="hold" nodeType="withEffect">
                                  <p:stCondLst>
                                    <p:cond delay="0"/>
                                  </p:stCondLst>
                                  <p:childTnLst>
                                    <p:cmd type="call" cmd="playFrom(0.0)">
                                      <p:cBhvr>
                                        <p:cTn id="69" dur="322" fill="hold"/>
                                        <p:tgtEl>
                                          <p:spTgt spid="163875"/>
                                        </p:tgtEl>
                                      </p:cBhvr>
                                    </p:cmd>
                                  </p:childTnLst>
                                </p:cTn>
                              </p:par>
                            </p:childTnLst>
                          </p:cTn>
                        </p:par>
                        <p:par>
                          <p:cTn id="70" fill="hold" nodeType="afterGroup">
                            <p:stCondLst>
                              <p:cond delay="2000"/>
                            </p:stCondLst>
                            <p:childTnLst>
                              <p:par>
                                <p:cTn id="71" presetID="2" presetClass="entr" presetSubtype="2" fill="hold" grpId="0" nodeType="afterEffect">
                                  <p:stCondLst>
                                    <p:cond delay="0"/>
                                  </p:stCondLst>
                                  <p:childTnLst>
                                    <p:set>
                                      <p:cBhvr>
                                        <p:cTn id="72" dur="1" fill="hold">
                                          <p:stCondLst>
                                            <p:cond delay="0"/>
                                          </p:stCondLst>
                                        </p:cTn>
                                        <p:tgtEl>
                                          <p:spTgt spid="163870"/>
                                        </p:tgtEl>
                                        <p:attrNameLst>
                                          <p:attrName>style.visibility</p:attrName>
                                        </p:attrNameLst>
                                      </p:cBhvr>
                                      <p:to>
                                        <p:strVal val="visible"/>
                                      </p:to>
                                    </p:set>
                                    <p:anim calcmode="lin" valueType="num">
                                      <p:cBhvr additive="base">
                                        <p:cTn id="73" dur="500" fill="hold"/>
                                        <p:tgtEl>
                                          <p:spTgt spid="163870"/>
                                        </p:tgtEl>
                                        <p:attrNameLst>
                                          <p:attrName>ppt_x</p:attrName>
                                        </p:attrNameLst>
                                      </p:cBhvr>
                                      <p:tavLst>
                                        <p:tav tm="0">
                                          <p:val>
                                            <p:strVal val="1+#ppt_w/2"/>
                                          </p:val>
                                        </p:tav>
                                        <p:tav tm="100000">
                                          <p:val>
                                            <p:strVal val="#ppt_x"/>
                                          </p:val>
                                        </p:tav>
                                      </p:tavLst>
                                    </p:anim>
                                    <p:anim calcmode="lin" valueType="num">
                                      <p:cBhvr additive="base">
                                        <p:cTn id="74" dur="500" fill="hold"/>
                                        <p:tgtEl>
                                          <p:spTgt spid="1638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5" fill="hold" display="0">
                  <p:stCondLst>
                    <p:cond delay="indefinite"/>
                  </p:stCondLst>
                  <p:endCondLst>
                    <p:cond evt="onNext" delay="0">
                      <p:tgtEl>
                        <p:sldTgt/>
                      </p:tgtEl>
                    </p:cond>
                    <p:cond evt="onPrev" delay="0">
                      <p:tgtEl>
                        <p:sldTgt/>
                      </p:tgtEl>
                    </p:cond>
                    <p:cond evt="onStopAudio" delay="0">
                      <p:tgtEl>
                        <p:sldTgt/>
                      </p:tgtEl>
                    </p:cond>
                  </p:endCondLst>
                </p:cTn>
                <p:tgtEl>
                  <p:spTgt spid="163874"/>
                </p:tgtEl>
              </p:cMediaNode>
            </p:audio>
            <p:audio>
              <p:cMediaNode showWhenStopped="0">
                <p:cTn id="76" fill="hold" display="0">
                  <p:stCondLst>
                    <p:cond delay="indefinite"/>
                  </p:stCondLst>
                  <p:endCondLst>
                    <p:cond evt="onNext" delay="0">
                      <p:tgtEl>
                        <p:sldTgt/>
                      </p:tgtEl>
                    </p:cond>
                    <p:cond evt="onPrev" delay="0">
                      <p:tgtEl>
                        <p:sldTgt/>
                      </p:tgtEl>
                    </p:cond>
                    <p:cond evt="onStopAudio" delay="0">
                      <p:tgtEl>
                        <p:sldTgt/>
                      </p:tgtEl>
                    </p:cond>
                  </p:endCondLst>
                </p:cTn>
                <p:tgtEl>
                  <p:spTgt spid="163875"/>
                </p:tgtEl>
              </p:cMediaNode>
            </p:audio>
            <p:audio>
              <p:cMediaNode showWhenStopped="0">
                <p:cTn id="77" fill="hold" display="0">
                  <p:stCondLst>
                    <p:cond delay="indefinite"/>
                  </p:stCondLst>
                  <p:endCondLst>
                    <p:cond evt="onNext" delay="0">
                      <p:tgtEl>
                        <p:sldTgt/>
                      </p:tgtEl>
                    </p:cond>
                    <p:cond evt="onPrev" delay="0">
                      <p:tgtEl>
                        <p:sldTgt/>
                      </p:tgtEl>
                    </p:cond>
                    <p:cond evt="onStopAudio" delay="0">
                      <p:tgtEl>
                        <p:sldTgt/>
                      </p:tgtEl>
                    </p:cond>
                  </p:endCondLst>
                </p:cTn>
                <p:tgtEl>
                  <p:spTgt spid="163876"/>
                </p:tgtEl>
              </p:cMediaNode>
            </p:audio>
          </p:childTnLst>
        </p:cTn>
      </p:par>
    </p:tnLst>
    <p:bldLst>
      <p:bldP spid="163866" grpId="0" animBg="1"/>
      <p:bldP spid="163850" grpId="0" animBg="1"/>
      <p:bldP spid="163854" grpId="0" animBg="1"/>
      <p:bldP spid="163855" grpId="0" animBg="1"/>
      <p:bldP spid="163851" grpId="0" animBg="1"/>
      <p:bldP spid="163870" grpId="0" animBg="1"/>
      <p:bldP spid="16384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9941" name="Rectangle 21"/>
          <p:cNvSpPr>
            <a:spLocks noChangeArrowheads="1"/>
          </p:cNvSpPr>
          <p:nvPr/>
        </p:nvSpPr>
        <p:spPr bwMode="auto">
          <a:xfrm>
            <a:off x="157163" y="4048125"/>
            <a:ext cx="8804275" cy="1609725"/>
          </a:xfrm>
          <a:prstGeom prst="rect">
            <a:avLst/>
          </a:prstGeom>
          <a:solidFill>
            <a:srgbClr val="0000CC"/>
          </a:solidFill>
          <a:ln w="57150" cmpd="thickThin">
            <a:solidFill>
              <a:schemeClr val="bg1"/>
            </a:solidFill>
            <a:miter lim="800000"/>
            <a:headEnd/>
            <a:tailEnd/>
          </a:ln>
          <a:effectLst/>
        </p:spPr>
        <p:txBody>
          <a:bodyPr wrap="none" anchor="ctr"/>
          <a:lstStyle/>
          <a:p>
            <a:pPr fontAlgn="auto">
              <a:spcBef>
                <a:spcPts val="0"/>
              </a:spcBef>
              <a:spcAft>
                <a:spcPts val="0"/>
              </a:spcAft>
              <a:defRPr/>
            </a:pPr>
            <a:r>
              <a:rPr lang="en-US" sz="2800" b="1" dirty="0">
                <a:solidFill>
                  <a:schemeClr val="bg1"/>
                </a:solidFill>
                <a:latin typeface="Verdana" pitchFamily="34" charset="0"/>
                <a:cs typeface="+mn-cs"/>
              </a:rPr>
              <a:t>[</a:t>
            </a:r>
            <a:r>
              <a:rPr lang="en-US" sz="2800" b="1" dirty="0">
                <a:solidFill>
                  <a:srgbClr val="FFFF00"/>
                </a:solidFill>
                <a:effectLst>
                  <a:outerShdw blurRad="38100" dist="38100" dir="2700000" algn="tl">
                    <a:srgbClr val="000000"/>
                  </a:outerShdw>
                </a:effectLst>
                <a:latin typeface="Verdana" pitchFamily="34" charset="0"/>
                <a:cs typeface="+mn-cs"/>
              </a:rPr>
              <a:t>AD2 to AD1</a:t>
            </a:r>
            <a:r>
              <a:rPr lang="en-US" sz="2800" b="1" dirty="0">
                <a:solidFill>
                  <a:srgbClr val="FFFF00"/>
                </a:solidFill>
                <a:latin typeface="Verdana" pitchFamily="34" charset="0"/>
                <a:cs typeface="+mn-cs"/>
              </a:rPr>
              <a:t> </a:t>
            </a:r>
            <a:r>
              <a:rPr lang="en-US" sz="2800" b="1" dirty="0">
                <a:solidFill>
                  <a:schemeClr val="bg1"/>
                </a:solidFill>
                <a:latin typeface="Verdana" pitchFamily="34" charset="0"/>
                <a:cs typeface="+mn-cs"/>
              </a:rPr>
              <a:t>beginning at </a:t>
            </a:r>
            <a:r>
              <a:rPr lang="en-US" sz="2800" b="1" dirty="0">
                <a:solidFill>
                  <a:srgbClr val="FFFF00"/>
                </a:solidFill>
                <a:effectLst>
                  <a:outerShdw blurRad="38100" dist="38100" dir="2700000" algn="tl">
                    <a:srgbClr val="000000"/>
                  </a:outerShdw>
                </a:effectLst>
                <a:latin typeface="Verdana" pitchFamily="34" charset="0"/>
                <a:cs typeface="+mn-cs"/>
              </a:rPr>
              <a:t>E</a:t>
            </a:r>
            <a:r>
              <a:rPr lang="en-US" b="1" dirty="0">
                <a:solidFill>
                  <a:srgbClr val="FFFF00"/>
                </a:solidFill>
                <a:effectLst>
                  <a:outerShdw blurRad="38100" dist="38100" dir="2700000" algn="tl">
                    <a:srgbClr val="000000"/>
                  </a:outerShdw>
                </a:effectLst>
                <a:latin typeface="Verdana" pitchFamily="34" charset="0"/>
                <a:cs typeface="+mn-cs"/>
              </a:rPr>
              <a:t>3</a:t>
            </a:r>
            <a:r>
              <a:rPr lang="en-US" sz="2800" b="1" dirty="0">
                <a:solidFill>
                  <a:schemeClr val="bg1"/>
                </a:solidFill>
                <a:latin typeface="Verdana" pitchFamily="34" charset="0"/>
                <a:cs typeface="+mn-cs"/>
              </a:rPr>
              <a:t>]</a:t>
            </a:r>
          </a:p>
          <a:p>
            <a:pPr fontAlgn="auto">
              <a:spcBef>
                <a:spcPts val="0"/>
              </a:spcBef>
              <a:spcAft>
                <a:spcPts val="0"/>
              </a:spcAft>
              <a:defRPr/>
            </a:pPr>
            <a:r>
              <a:rPr lang="en-US" sz="2000" b="1" dirty="0">
                <a:latin typeface="Verdana" pitchFamily="34" charset="0"/>
                <a:cs typeface="+mn-cs"/>
              </a:rPr>
              <a:t> </a:t>
            </a:r>
            <a:r>
              <a:rPr lang="en-US" sz="2000" b="1" dirty="0">
                <a:solidFill>
                  <a:schemeClr val="bg1"/>
                </a:solidFill>
                <a:cs typeface="+mn-cs"/>
              </a:rPr>
              <a:t>1. What if </a:t>
            </a:r>
            <a:r>
              <a:rPr lang="en-US" sz="2000" b="1" dirty="0">
                <a:solidFill>
                  <a:srgbClr val="FFFF00"/>
                </a:solidFill>
                <a:effectLst>
                  <a:outerShdw blurRad="38100" dist="38100" dir="2700000" algn="tl">
                    <a:srgbClr val="000000"/>
                  </a:outerShdw>
                </a:effectLst>
                <a:cs typeface="+mn-cs"/>
              </a:rPr>
              <a:t>prices are inflexible down</a:t>
            </a:r>
            <a:r>
              <a:rPr lang="en-US" sz="2000" b="1" dirty="0">
                <a:solidFill>
                  <a:schemeClr val="bg1"/>
                </a:solidFill>
                <a:cs typeface="+mn-cs"/>
              </a:rPr>
              <a:t>? [</a:t>
            </a:r>
            <a:r>
              <a:rPr lang="en-US" sz="2000" b="1" dirty="0">
                <a:solidFill>
                  <a:schemeClr val="bg1"/>
                </a:solidFill>
                <a:effectLst>
                  <a:outerShdw blurRad="38100" dist="38100" dir="2700000" algn="tl">
                    <a:srgbClr val="000000"/>
                  </a:outerShdw>
                </a:effectLst>
                <a:cs typeface="+mn-cs"/>
              </a:rPr>
              <a:t>“R”</a:t>
            </a:r>
            <a:r>
              <a:rPr lang="en-US" sz="2000" b="1" dirty="0">
                <a:solidFill>
                  <a:schemeClr val="bg1"/>
                </a:solidFill>
                <a:cs typeface="+mn-cs"/>
              </a:rPr>
              <a:t>]</a:t>
            </a:r>
          </a:p>
          <a:p>
            <a:pPr fontAlgn="auto">
              <a:spcBef>
                <a:spcPts val="0"/>
              </a:spcBef>
              <a:spcAft>
                <a:spcPts val="0"/>
              </a:spcAft>
              <a:defRPr/>
            </a:pPr>
            <a:r>
              <a:rPr lang="en-US" sz="2000" b="1" dirty="0">
                <a:solidFill>
                  <a:schemeClr val="bg1"/>
                </a:solidFill>
                <a:cs typeface="+mn-cs"/>
              </a:rPr>
              <a:t> </a:t>
            </a:r>
            <a:r>
              <a:rPr lang="en-US" sz="800" b="1" dirty="0">
                <a:solidFill>
                  <a:schemeClr val="bg1"/>
                </a:solidFill>
                <a:cs typeface="+mn-cs"/>
              </a:rPr>
              <a:t> </a:t>
            </a:r>
            <a:r>
              <a:rPr lang="en-US" sz="2000" b="1" dirty="0">
                <a:solidFill>
                  <a:schemeClr val="bg1"/>
                </a:solidFill>
                <a:cs typeface="+mn-cs"/>
              </a:rPr>
              <a:t>2. What if </a:t>
            </a:r>
            <a:r>
              <a:rPr lang="en-US" sz="2000" b="1" dirty="0">
                <a:solidFill>
                  <a:srgbClr val="FFFF00"/>
                </a:solidFill>
                <a:effectLst>
                  <a:outerShdw blurRad="38100" dist="38100" dir="2700000" algn="tl">
                    <a:srgbClr val="000000"/>
                  </a:outerShdw>
                </a:effectLst>
                <a:cs typeface="+mn-cs"/>
              </a:rPr>
              <a:t>prices are flexible down but wages are not</a:t>
            </a:r>
            <a:r>
              <a:rPr lang="en-US" sz="2000" b="1" dirty="0">
                <a:solidFill>
                  <a:schemeClr val="bg1"/>
                </a:solidFill>
                <a:cs typeface="+mn-cs"/>
              </a:rPr>
              <a:t>? [</a:t>
            </a:r>
            <a:r>
              <a:rPr lang="en-US" sz="2000" b="1" dirty="0">
                <a:solidFill>
                  <a:schemeClr val="bg1"/>
                </a:solidFill>
                <a:effectLst>
                  <a:outerShdw blurRad="38100" dist="38100" dir="2700000" algn="tl">
                    <a:srgbClr val="000000"/>
                  </a:outerShdw>
                </a:effectLst>
                <a:cs typeface="+mn-cs"/>
              </a:rPr>
              <a:t>“R”</a:t>
            </a:r>
            <a:r>
              <a:rPr lang="en-US" sz="2000" b="1" dirty="0">
                <a:solidFill>
                  <a:schemeClr val="bg1"/>
                </a:solidFill>
                <a:cs typeface="+mn-cs"/>
              </a:rPr>
              <a:t>]</a:t>
            </a:r>
          </a:p>
          <a:p>
            <a:pPr fontAlgn="auto">
              <a:spcBef>
                <a:spcPts val="0"/>
              </a:spcBef>
              <a:spcAft>
                <a:spcPts val="0"/>
              </a:spcAft>
              <a:defRPr/>
            </a:pPr>
            <a:r>
              <a:rPr lang="en-US" sz="2000" b="1" dirty="0">
                <a:solidFill>
                  <a:schemeClr val="bg1"/>
                </a:solidFill>
                <a:cs typeface="+mn-cs"/>
              </a:rPr>
              <a:t> </a:t>
            </a:r>
            <a:r>
              <a:rPr lang="en-US" sz="900" b="1" dirty="0">
                <a:solidFill>
                  <a:schemeClr val="bg1"/>
                </a:solidFill>
                <a:cs typeface="+mn-cs"/>
              </a:rPr>
              <a:t> </a:t>
            </a:r>
            <a:r>
              <a:rPr lang="en-US" sz="2000" b="1" dirty="0">
                <a:solidFill>
                  <a:schemeClr val="bg1"/>
                </a:solidFill>
                <a:cs typeface="+mn-cs"/>
              </a:rPr>
              <a:t>3. What if </a:t>
            </a:r>
            <a:r>
              <a:rPr lang="en-US" sz="2000" b="1" dirty="0">
                <a:solidFill>
                  <a:srgbClr val="FFFF00"/>
                </a:solidFill>
                <a:effectLst>
                  <a:outerShdw blurRad="38100" dist="38100" dir="2700000" algn="tl">
                    <a:srgbClr val="000000"/>
                  </a:outerShdw>
                </a:effectLst>
                <a:cs typeface="+mn-cs"/>
              </a:rPr>
              <a:t>both prices &amp; wages </a:t>
            </a:r>
            <a:r>
              <a:rPr lang="en-US" b="1" dirty="0">
                <a:solidFill>
                  <a:srgbClr val="FFFF00"/>
                </a:solidFill>
                <a:effectLst>
                  <a:outerShdw blurRad="38100" dist="38100" dir="2700000" algn="tl">
                    <a:srgbClr val="000000"/>
                  </a:outerShdw>
                </a:effectLst>
                <a:cs typeface="+mn-cs"/>
              </a:rPr>
              <a:t>are </a:t>
            </a:r>
            <a:r>
              <a:rPr lang="en-US" sz="2000" b="1" dirty="0">
                <a:solidFill>
                  <a:srgbClr val="FFFF00"/>
                </a:solidFill>
                <a:effectLst>
                  <a:outerShdw blurRad="38100" dist="38100" dir="2700000" algn="tl">
                    <a:srgbClr val="000000"/>
                  </a:outerShdw>
                </a:effectLst>
                <a:cs typeface="+mn-cs"/>
              </a:rPr>
              <a:t>flexible </a:t>
            </a:r>
            <a:r>
              <a:rPr lang="en-US" b="1" dirty="0">
                <a:solidFill>
                  <a:srgbClr val="FFFF00"/>
                </a:solidFill>
                <a:effectLst>
                  <a:outerShdw blurRad="38100" dist="38100" dir="2700000" algn="tl">
                    <a:srgbClr val="000000"/>
                  </a:outerShdw>
                </a:effectLst>
                <a:cs typeface="+mn-cs"/>
              </a:rPr>
              <a:t>down</a:t>
            </a:r>
            <a:r>
              <a:rPr lang="en-US" b="1" dirty="0">
                <a:solidFill>
                  <a:schemeClr val="bg1"/>
                </a:solidFill>
                <a:cs typeface="+mn-cs"/>
              </a:rPr>
              <a:t>?</a:t>
            </a:r>
            <a:r>
              <a:rPr lang="en-US" sz="2000" b="1" dirty="0">
                <a:solidFill>
                  <a:schemeClr val="bg1"/>
                </a:solidFill>
                <a:cs typeface="+mn-cs"/>
              </a:rPr>
              <a:t> [“F.E.”]</a:t>
            </a:r>
          </a:p>
        </p:txBody>
      </p:sp>
      <p:pic>
        <p:nvPicPr>
          <p:cNvPr id="45059" name="Picture 19" descr="Clown AD-AS"/>
          <p:cNvPicPr>
            <a:picLocks noChangeAspect="1" noChangeArrowheads="1"/>
          </p:cNvPicPr>
          <p:nvPr/>
        </p:nvPicPr>
        <p:blipFill>
          <a:blip r:embed="rId5"/>
          <a:srcRect/>
          <a:stretch>
            <a:fillRect/>
          </a:stretch>
        </p:blipFill>
        <p:spPr bwMode="auto">
          <a:xfrm>
            <a:off x="566738" y="200025"/>
            <a:ext cx="3194050" cy="3476625"/>
          </a:xfrm>
          <a:prstGeom prst="rect">
            <a:avLst/>
          </a:prstGeom>
          <a:noFill/>
          <a:ln w="38100">
            <a:solidFill>
              <a:schemeClr val="tx1"/>
            </a:solidFill>
            <a:miter lim="800000"/>
            <a:headEnd/>
            <a:tailEnd/>
          </a:ln>
        </p:spPr>
      </p:pic>
      <p:sp>
        <p:nvSpPr>
          <p:cNvPr id="209923" name="Rectangle 3" descr="Papyrus"/>
          <p:cNvSpPr>
            <a:spLocks noChangeArrowheads="1"/>
          </p:cNvSpPr>
          <p:nvPr/>
        </p:nvSpPr>
        <p:spPr bwMode="auto">
          <a:xfrm>
            <a:off x="3827463" y="0"/>
            <a:ext cx="5316537" cy="2133600"/>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b="1" dirty="0">
                <a:solidFill>
                  <a:schemeClr val="tx2"/>
                </a:solidFill>
                <a:effectLst>
                  <a:outerShdw blurRad="38100" dist="38100" dir="2700000" algn="tl">
                    <a:srgbClr val="FFFFFF"/>
                  </a:outerShdw>
                </a:effectLst>
                <a:cs typeface="+mn-cs"/>
              </a:rPr>
              <a:t>Adaptiv</a:t>
            </a:r>
            <a:r>
              <a:rPr lang="en-US" dirty="0">
                <a:solidFill>
                  <a:schemeClr val="tx2"/>
                </a:solidFill>
                <a:effectLst>
                  <a:outerShdw blurRad="38100" dist="38100" dir="2700000" algn="tl">
                    <a:srgbClr val="FFFFFF"/>
                  </a:outerShdw>
                </a:effectLst>
                <a:cs typeface="+mn-cs"/>
              </a:rPr>
              <a:t>e</a:t>
            </a:r>
            <a:r>
              <a:rPr lang="en-US" sz="2000" dirty="0">
                <a:solidFill>
                  <a:schemeClr val="tx2"/>
                </a:solidFill>
                <a:effectLst>
                  <a:outerShdw blurRad="38100" dist="38100" dir="2700000" algn="tl">
                    <a:srgbClr val="FFFFFF"/>
                  </a:outerShdw>
                </a:effectLst>
                <a:cs typeface="+mn-cs"/>
              </a:rPr>
              <a:t> [</a:t>
            </a:r>
            <a:r>
              <a:rPr lang="en-US" sz="2000" b="1" dirty="0">
                <a:solidFill>
                  <a:srgbClr val="FF0000"/>
                </a:solidFill>
                <a:effectLst>
                  <a:outerShdw blurRad="38100" dist="38100" dir="2700000" algn="tl">
                    <a:srgbClr val="000000"/>
                  </a:outerShdw>
                </a:effectLst>
                <a:cs typeface="+mn-cs"/>
              </a:rPr>
              <a:t>“Unanticipated</a:t>
            </a:r>
            <a:r>
              <a:rPr lang="en-US" sz="2000" dirty="0">
                <a:solidFill>
                  <a:schemeClr val="tx2"/>
                </a:solidFill>
                <a:effectLst>
                  <a:outerShdw blurRad="38100" dist="38100" dir="2700000" algn="tl">
                    <a:srgbClr val="FFFFFF"/>
                  </a:outerShdw>
                </a:effectLst>
                <a:cs typeface="+mn-cs"/>
              </a:rPr>
              <a:t>” ] </a:t>
            </a:r>
            <a:r>
              <a:rPr lang="en-US" sz="2000" b="1" dirty="0">
                <a:solidFill>
                  <a:schemeClr val="tx2"/>
                </a:solidFill>
                <a:effectLst>
                  <a:outerShdw blurRad="38100" dist="38100" dir="2700000" algn="tl">
                    <a:srgbClr val="FFFFFF"/>
                  </a:outerShdw>
                </a:effectLst>
                <a:cs typeface="+mn-cs"/>
              </a:rPr>
              <a:t>Expectations</a:t>
            </a:r>
          </a:p>
          <a:p>
            <a:pPr algn="ctr" fontAlgn="auto">
              <a:spcBef>
                <a:spcPts val="0"/>
              </a:spcBef>
              <a:spcAft>
                <a:spcPts val="0"/>
              </a:spcAft>
              <a:defRPr/>
            </a:pPr>
            <a:r>
              <a:rPr lang="en-US" sz="2000" dirty="0">
                <a:cs typeface="+mn-cs"/>
              </a:rPr>
              <a:t>v.</a:t>
            </a:r>
          </a:p>
          <a:p>
            <a:pPr algn="ctr" fontAlgn="auto">
              <a:spcBef>
                <a:spcPts val="0"/>
              </a:spcBef>
              <a:spcAft>
                <a:spcPts val="0"/>
              </a:spcAft>
              <a:defRPr/>
            </a:pPr>
            <a:r>
              <a:rPr lang="en-US" sz="2000" b="1" dirty="0">
                <a:solidFill>
                  <a:srgbClr val="3333FF"/>
                </a:solidFill>
                <a:effectLst>
                  <a:outerShdw blurRad="38100" dist="38100" dir="2700000" algn="tl">
                    <a:srgbClr val="000000"/>
                  </a:outerShdw>
                </a:effectLst>
                <a:cs typeface="+mn-cs"/>
              </a:rPr>
              <a:t>RATEX [“Anticipated”]</a:t>
            </a:r>
          </a:p>
          <a:p>
            <a:pPr algn="ctr" fontAlgn="auto">
              <a:spcBef>
                <a:spcPts val="0"/>
              </a:spcBef>
              <a:spcAft>
                <a:spcPts val="0"/>
              </a:spcAft>
              <a:defRPr/>
            </a:pPr>
            <a:endParaRPr lang="en-US" sz="2000" b="1" dirty="0">
              <a:solidFill>
                <a:srgbClr val="003300"/>
              </a:solidFill>
              <a:effectLst>
                <a:outerShdw blurRad="38100" dist="38100" dir="2700000" algn="tl">
                  <a:srgbClr val="000000"/>
                </a:outerShdw>
              </a:effectLst>
              <a:cs typeface="+mn-cs"/>
            </a:endParaRPr>
          </a:p>
          <a:p>
            <a:pPr algn="ctr" fontAlgn="auto">
              <a:spcBef>
                <a:spcPts val="0"/>
              </a:spcBef>
              <a:spcAft>
                <a:spcPts val="0"/>
              </a:spcAft>
              <a:defRPr/>
            </a:pPr>
            <a:endParaRPr lang="en-US" sz="2000" b="1" dirty="0">
              <a:solidFill>
                <a:srgbClr val="006600"/>
              </a:solidFill>
              <a:effectLst>
                <a:outerShdw blurRad="38100" dist="38100" dir="2700000" algn="tl">
                  <a:srgbClr val="000000"/>
                </a:outerShdw>
              </a:effectLst>
              <a:cs typeface="+mn-cs"/>
            </a:endParaRPr>
          </a:p>
          <a:p>
            <a:pPr algn="ctr" fontAlgn="auto">
              <a:spcBef>
                <a:spcPts val="0"/>
              </a:spcBef>
              <a:spcAft>
                <a:spcPts val="0"/>
              </a:spcAft>
              <a:defRPr/>
            </a:pPr>
            <a:endParaRPr lang="en-US" sz="2000" b="1" dirty="0">
              <a:solidFill>
                <a:srgbClr val="006600"/>
              </a:solidFill>
              <a:effectLst>
                <a:outerShdw blurRad="38100" dist="38100" dir="2700000" algn="tl">
                  <a:srgbClr val="000000"/>
                </a:outerShdw>
              </a:effectLst>
              <a:cs typeface="+mn-cs"/>
            </a:endParaRPr>
          </a:p>
          <a:p>
            <a:pPr algn="ctr" fontAlgn="auto">
              <a:spcBef>
                <a:spcPts val="0"/>
              </a:spcBef>
              <a:spcAft>
                <a:spcPts val="0"/>
              </a:spcAft>
              <a:defRPr/>
            </a:pPr>
            <a:endParaRPr lang="en-US" sz="2000" dirty="0">
              <a:solidFill>
                <a:srgbClr val="006600"/>
              </a:solidFill>
              <a:cs typeface="+mn-cs"/>
            </a:endParaRPr>
          </a:p>
        </p:txBody>
      </p:sp>
      <p:sp>
        <p:nvSpPr>
          <p:cNvPr id="209924" name="Rectangle 4" descr="Papyrus"/>
          <p:cNvSpPr>
            <a:spLocks noChangeArrowheads="1"/>
          </p:cNvSpPr>
          <p:nvPr/>
        </p:nvSpPr>
        <p:spPr bwMode="auto">
          <a:xfrm>
            <a:off x="3810000" y="2193925"/>
            <a:ext cx="5221288" cy="1692275"/>
          </a:xfrm>
          <a:prstGeom prst="rect">
            <a:avLst/>
          </a:prstGeom>
          <a:noFill/>
          <a:ln w="12700">
            <a:noFill/>
            <a:miter lim="800000"/>
            <a:headEnd/>
            <a:tailEnd/>
          </a:ln>
          <a:effectLst/>
        </p:spPr>
        <p:txBody>
          <a:bodyPr wrap="none" anchor="ctr"/>
          <a:lstStyle/>
          <a:p>
            <a:pPr fontAlgn="auto">
              <a:spcBef>
                <a:spcPts val="0"/>
              </a:spcBef>
              <a:spcAft>
                <a:spcPts val="0"/>
              </a:spcAft>
              <a:defRPr/>
            </a:pPr>
            <a:r>
              <a:rPr lang="en-US" sz="2400" dirty="0">
                <a:solidFill>
                  <a:srgbClr val="000000"/>
                </a:solidFill>
                <a:cs typeface="+mn-cs"/>
              </a:rPr>
              <a:t>[Whether </a:t>
            </a:r>
            <a:r>
              <a:rPr lang="en-US" sz="2400" b="1" dirty="0">
                <a:solidFill>
                  <a:srgbClr val="000000"/>
                </a:solidFill>
                <a:effectLst>
                  <a:outerShdw blurRad="38100" dist="38100" dir="2700000" algn="tl">
                    <a:srgbClr val="FFFFFF"/>
                  </a:outerShdw>
                </a:effectLst>
                <a:cs typeface="+mn-cs"/>
              </a:rPr>
              <a:t>“expectations”</a:t>
            </a:r>
            <a:r>
              <a:rPr lang="en-US" sz="2400" dirty="0">
                <a:solidFill>
                  <a:srgbClr val="000000"/>
                </a:solidFill>
                <a:cs typeface="+mn-cs"/>
              </a:rPr>
              <a:t> are formed</a:t>
            </a:r>
            <a:r>
              <a:rPr lang="en-US" sz="2400" dirty="0">
                <a:cs typeface="+mn-cs"/>
              </a:rPr>
              <a:t> </a:t>
            </a:r>
          </a:p>
          <a:p>
            <a:pPr fontAlgn="auto">
              <a:spcBef>
                <a:spcPts val="0"/>
              </a:spcBef>
              <a:spcAft>
                <a:spcPts val="0"/>
              </a:spcAft>
              <a:defRPr/>
            </a:pPr>
            <a:r>
              <a:rPr lang="en-US" sz="2800" b="1" dirty="0">
                <a:solidFill>
                  <a:srgbClr val="FF0000"/>
                </a:solidFill>
                <a:effectLst>
                  <a:outerShdw blurRad="38100" dist="38100" dir="2700000" algn="tl">
                    <a:srgbClr val="000000"/>
                  </a:outerShdw>
                </a:effectLst>
                <a:cs typeface="+mn-cs"/>
              </a:rPr>
              <a:t>“adaptively</a:t>
            </a:r>
            <a:r>
              <a:rPr lang="en-US" b="1" dirty="0">
                <a:solidFill>
                  <a:srgbClr val="FF0000"/>
                </a:solidFill>
                <a:effectLst>
                  <a:outerShdw blurRad="38100" dist="38100" dir="2700000" algn="tl">
                    <a:srgbClr val="000000"/>
                  </a:outerShdw>
                </a:effectLst>
                <a:cs typeface="+mn-cs"/>
              </a:rPr>
              <a:t>”</a:t>
            </a:r>
            <a:r>
              <a:rPr lang="en-US" dirty="0">
                <a:latin typeface="Times New Roman" pitchFamily="18" charset="0"/>
                <a:cs typeface="+mn-cs"/>
              </a:rPr>
              <a:t> </a:t>
            </a:r>
            <a:r>
              <a:rPr lang="en-US" sz="2000" b="1" dirty="0">
                <a:cs typeface="+mn-cs"/>
              </a:rPr>
              <a:t>or</a:t>
            </a:r>
            <a:r>
              <a:rPr lang="en-US" sz="2000" dirty="0">
                <a:latin typeface="Times New Roman" pitchFamily="18" charset="0"/>
                <a:cs typeface="+mn-cs"/>
              </a:rPr>
              <a:t> </a:t>
            </a:r>
            <a:r>
              <a:rPr lang="en-US" sz="2800" b="1" dirty="0">
                <a:solidFill>
                  <a:srgbClr val="009900"/>
                </a:solidFill>
                <a:effectLst>
                  <a:outerShdw blurRad="38100" dist="38100" dir="2700000" algn="tl">
                    <a:srgbClr val="000000"/>
                  </a:outerShdw>
                </a:effectLst>
                <a:cs typeface="+mn-cs"/>
              </a:rPr>
              <a:t>“rationally”</a:t>
            </a:r>
            <a:r>
              <a:rPr lang="en-US" sz="2800" b="1" dirty="0">
                <a:solidFill>
                  <a:srgbClr val="006600"/>
                </a:solidFill>
                <a:latin typeface="Times New Roman" pitchFamily="18" charset="0"/>
                <a:cs typeface="+mn-cs"/>
              </a:rPr>
              <a:t> </a:t>
            </a:r>
            <a:r>
              <a:rPr lang="en-US" sz="2400" dirty="0">
                <a:solidFill>
                  <a:srgbClr val="000000"/>
                </a:solidFill>
                <a:latin typeface="Arial" pitchFamily="34" charset="0"/>
                <a:cs typeface="Arial" pitchFamily="34" charset="0"/>
              </a:rPr>
              <a:t>is a</a:t>
            </a:r>
            <a:r>
              <a:rPr lang="en-US" sz="2400" dirty="0">
                <a:solidFill>
                  <a:srgbClr val="000000"/>
                </a:solidFill>
                <a:latin typeface="Times New Roman" pitchFamily="18" charset="0"/>
                <a:cs typeface="+mn-cs"/>
              </a:rPr>
              <a:t> </a:t>
            </a:r>
          </a:p>
          <a:p>
            <a:pPr fontAlgn="auto">
              <a:spcBef>
                <a:spcPts val="0"/>
              </a:spcBef>
              <a:spcAft>
                <a:spcPts val="0"/>
              </a:spcAft>
              <a:defRPr/>
            </a:pPr>
            <a:r>
              <a:rPr lang="en-US" sz="2000" dirty="0">
                <a:solidFill>
                  <a:srgbClr val="000000"/>
                </a:solidFill>
                <a:effectLst>
                  <a:outerShdw blurRad="38100" dist="38100" dir="2700000" algn="tl">
                    <a:srgbClr val="FFFFFF"/>
                  </a:outerShdw>
                </a:effectLst>
                <a:cs typeface="+mn-cs"/>
              </a:rPr>
              <a:t>hotly contested debate</a:t>
            </a:r>
            <a:r>
              <a:rPr lang="en-US" sz="2000" dirty="0">
                <a:solidFill>
                  <a:srgbClr val="000000"/>
                </a:solidFill>
                <a:cs typeface="+mn-cs"/>
              </a:rPr>
              <a:t> among</a:t>
            </a:r>
            <a:r>
              <a:rPr lang="en-US" sz="2000" dirty="0">
                <a:solidFill>
                  <a:schemeClr val="bg1"/>
                </a:solidFill>
                <a:cs typeface="+mn-cs"/>
              </a:rPr>
              <a:t> </a:t>
            </a:r>
            <a:r>
              <a:rPr lang="en-US" sz="2000" dirty="0">
                <a:solidFill>
                  <a:srgbClr val="000000"/>
                </a:solidFill>
                <a:cs typeface="+mn-cs"/>
              </a:rPr>
              <a:t>economists.]</a:t>
            </a:r>
          </a:p>
        </p:txBody>
      </p:sp>
      <p:pic>
        <p:nvPicPr>
          <p:cNvPr id="45062" name="Picture 16" descr="clown swirling"/>
          <p:cNvPicPr>
            <a:picLocks noChangeAspect="1" noChangeArrowheads="1" noCrop="1"/>
          </p:cNvPicPr>
          <p:nvPr/>
        </p:nvPicPr>
        <p:blipFill>
          <a:blip r:embed="rId6"/>
          <a:srcRect/>
          <a:stretch>
            <a:fillRect/>
          </a:stretch>
        </p:blipFill>
        <p:spPr bwMode="auto">
          <a:xfrm>
            <a:off x="1438275" y="215900"/>
            <a:ext cx="898525" cy="898525"/>
          </a:xfrm>
          <a:prstGeom prst="rect">
            <a:avLst/>
          </a:prstGeom>
          <a:noFill/>
          <a:ln w="9525">
            <a:noFill/>
            <a:miter lim="800000"/>
            <a:headEnd/>
            <a:tailEnd/>
          </a:ln>
        </p:spPr>
      </p:pic>
      <p:pic>
        <p:nvPicPr>
          <p:cNvPr id="209938" name="Picture 18" descr="1 aaa ball red"/>
          <p:cNvPicPr>
            <a:picLocks noChangeAspect="1" noChangeArrowheads="1" noCrop="1"/>
          </p:cNvPicPr>
          <p:nvPr/>
        </p:nvPicPr>
        <p:blipFill>
          <a:blip r:embed="rId7"/>
          <a:srcRect/>
          <a:stretch>
            <a:fillRect/>
          </a:stretch>
        </p:blipFill>
        <p:spPr bwMode="auto">
          <a:xfrm>
            <a:off x="1838325" y="1439863"/>
            <a:ext cx="171450" cy="171450"/>
          </a:xfrm>
          <a:prstGeom prst="rect">
            <a:avLst/>
          </a:prstGeom>
          <a:noFill/>
          <a:ln w="9525">
            <a:noFill/>
            <a:miter lim="800000"/>
            <a:headEnd/>
            <a:tailEnd/>
          </a:ln>
        </p:spPr>
      </p:pic>
      <p:sp>
        <p:nvSpPr>
          <p:cNvPr id="209940" name="Rectangle 20"/>
          <p:cNvSpPr>
            <a:spLocks noChangeArrowheads="1"/>
          </p:cNvSpPr>
          <p:nvPr/>
        </p:nvSpPr>
        <p:spPr bwMode="auto">
          <a:xfrm>
            <a:off x="0" y="1247775"/>
            <a:ext cx="534988" cy="120967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600" b="1">
                <a:effectLst>
                  <a:outerShdw blurRad="38100" dist="38100" dir="2700000" algn="tl">
                    <a:srgbClr val="FFFFFF"/>
                  </a:outerShdw>
                </a:effectLst>
                <a:latin typeface="Verdana" pitchFamily="34" charset="0"/>
                <a:cs typeface="+mn-cs"/>
              </a:rPr>
              <a:t>110</a:t>
            </a:r>
          </a:p>
          <a:p>
            <a:pPr algn="ctr" fontAlgn="auto">
              <a:spcBef>
                <a:spcPts val="0"/>
              </a:spcBef>
              <a:spcAft>
                <a:spcPts val="0"/>
              </a:spcAft>
              <a:defRPr/>
            </a:pPr>
            <a:endParaRPr lang="en-US" sz="1600" b="1">
              <a:effectLst>
                <a:outerShdw blurRad="38100" dist="38100" dir="2700000" algn="tl">
                  <a:srgbClr val="FFFFFF"/>
                </a:outerShdw>
              </a:effectLst>
              <a:latin typeface="Verdana" pitchFamily="34" charset="0"/>
              <a:cs typeface="+mn-cs"/>
            </a:endParaRPr>
          </a:p>
          <a:p>
            <a:pPr algn="ctr" fontAlgn="auto">
              <a:spcBef>
                <a:spcPts val="0"/>
              </a:spcBef>
              <a:spcAft>
                <a:spcPts val="0"/>
              </a:spcAft>
              <a:defRPr/>
            </a:pPr>
            <a:r>
              <a:rPr lang="en-US" sz="1600" b="1">
                <a:effectLst>
                  <a:outerShdw blurRad="38100" dist="38100" dir="2700000" algn="tl">
                    <a:srgbClr val="FFFFFF"/>
                  </a:outerShdw>
                </a:effectLst>
                <a:latin typeface="Verdana" pitchFamily="34" charset="0"/>
                <a:cs typeface="+mn-cs"/>
              </a:rPr>
              <a:t>105</a:t>
            </a:r>
          </a:p>
          <a:p>
            <a:pPr algn="ctr" fontAlgn="auto">
              <a:spcBef>
                <a:spcPts val="0"/>
              </a:spcBef>
              <a:spcAft>
                <a:spcPts val="0"/>
              </a:spcAft>
              <a:defRPr/>
            </a:pPr>
            <a:endParaRPr lang="en-US" sz="1600" b="1">
              <a:effectLst>
                <a:outerShdw blurRad="38100" dist="38100" dir="2700000" algn="tl">
                  <a:srgbClr val="FFFFFF"/>
                </a:outerShdw>
              </a:effectLst>
              <a:latin typeface="Verdana" pitchFamily="34" charset="0"/>
              <a:cs typeface="+mn-cs"/>
            </a:endParaRPr>
          </a:p>
          <a:p>
            <a:pPr algn="ctr" fontAlgn="auto">
              <a:spcBef>
                <a:spcPts val="0"/>
              </a:spcBef>
              <a:spcAft>
                <a:spcPts val="0"/>
              </a:spcAft>
              <a:defRPr/>
            </a:pPr>
            <a:r>
              <a:rPr lang="en-US" sz="1600" b="1">
                <a:effectLst>
                  <a:outerShdw blurRad="38100" dist="38100" dir="2700000" algn="tl">
                    <a:srgbClr val="FFFFFF"/>
                  </a:outerShdw>
                </a:effectLst>
                <a:latin typeface="Verdana" pitchFamily="34" charset="0"/>
                <a:cs typeface="+mn-cs"/>
              </a:rPr>
              <a:t>100</a:t>
            </a:r>
          </a:p>
        </p:txBody>
      </p:sp>
      <p:sp>
        <p:nvSpPr>
          <p:cNvPr id="209942" name="Rectangle 22"/>
          <p:cNvSpPr>
            <a:spLocks noChangeArrowheads="1"/>
          </p:cNvSpPr>
          <p:nvPr/>
        </p:nvSpPr>
        <p:spPr bwMode="auto">
          <a:xfrm>
            <a:off x="560388" y="3390900"/>
            <a:ext cx="3186112" cy="307975"/>
          </a:xfrm>
          <a:prstGeom prst="rect">
            <a:avLst/>
          </a:prstGeom>
          <a:solidFill>
            <a:schemeClr val="bg1"/>
          </a:solidFill>
          <a:ln w="76200">
            <a:noFill/>
            <a:miter lim="800000"/>
            <a:headEnd/>
            <a:tailEnd/>
          </a:ln>
          <a:effectLst/>
        </p:spPr>
        <p:txBody>
          <a:bodyPr wrap="none" anchor="ctr"/>
          <a:lstStyle/>
          <a:p>
            <a:pPr fontAlgn="auto">
              <a:spcBef>
                <a:spcPts val="0"/>
              </a:spcBef>
              <a:spcAft>
                <a:spcPts val="0"/>
              </a:spcAft>
              <a:defRPr/>
            </a:pPr>
            <a:r>
              <a:rPr lang="en-US" sz="1400" b="1">
                <a:effectLst>
                  <a:outerShdw blurRad="38100" dist="38100" dir="2700000" algn="tl">
                    <a:srgbClr val="C0C0C0"/>
                  </a:outerShdw>
                </a:effectLst>
                <a:cs typeface="+mn-cs"/>
              </a:rPr>
              <a:t>   8.0  </a:t>
            </a:r>
            <a:r>
              <a:rPr lang="en-US" sz="1400" b="1">
                <a:solidFill>
                  <a:srgbClr val="FF0000"/>
                </a:solidFill>
                <a:effectLst>
                  <a:outerShdw blurRad="38100" dist="38100" dir="2700000" algn="tl">
                    <a:srgbClr val="C0C0C0"/>
                  </a:outerShdw>
                </a:effectLst>
                <a:cs typeface="+mn-cs"/>
              </a:rPr>
              <a:t>8.5</a:t>
            </a:r>
            <a:r>
              <a:rPr lang="en-US" sz="1400" b="1">
                <a:effectLst>
                  <a:outerShdw blurRad="38100" dist="38100" dir="2700000" algn="tl">
                    <a:srgbClr val="C0C0C0"/>
                  </a:outerShdw>
                </a:effectLst>
                <a:cs typeface="+mn-cs"/>
              </a:rPr>
              <a:t>   </a:t>
            </a:r>
            <a:r>
              <a:rPr lang="en-US" sz="1400" b="1">
                <a:solidFill>
                  <a:srgbClr val="0000FF"/>
                </a:solidFill>
                <a:effectLst>
                  <a:outerShdw blurRad="38100" dist="38100" dir="2700000" algn="tl">
                    <a:srgbClr val="C0C0C0"/>
                  </a:outerShdw>
                </a:effectLst>
                <a:cs typeface="+mn-cs"/>
              </a:rPr>
              <a:t>9.0</a:t>
            </a:r>
            <a:r>
              <a:rPr lang="en-US" sz="1400" b="1">
                <a:effectLst>
                  <a:outerShdw blurRad="38100" dist="38100" dir="2700000" algn="tl">
                    <a:srgbClr val="C0C0C0"/>
                  </a:outerShdw>
                </a:effectLst>
                <a:cs typeface="+mn-cs"/>
              </a:rPr>
              <a:t>  10.5.11.0 11.5</a:t>
            </a:r>
          </a:p>
        </p:txBody>
      </p:sp>
      <p:pic>
        <p:nvPicPr>
          <p:cNvPr id="209943" name="Picture 23" descr="arrow left red"/>
          <p:cNvPicPr>
            <a:picLocks noChangeAspect="1" noChangeArrowheads="1" noCrop="1"/>
          </p:cNvPicPr>
          <p:nvPr/>
        </p:nvPicPr>
        <p:blipFill>
          <a:blip r:embed="rId8"/>
          <a:srcRect/>
          <a:stretch>
            <a:fillRect/>
          </a:stretch>
        </p:blipFill>
        <p:spPr bwMode="auto">
          <a:xfrm>
            <a:off x="1171575" y="1400175"/>
            <a:ext cx="666750" cy="266700"/>
          </a:xfrm>
          <a:prstGeom prst="rect">
            <a:avLst/>
          </a:prstGeom>
          <a:noFill/>
          <a:ln w="9525">
            <a:noFill/>
            <a:miter lim="800000"/>
            <a:headEnd/>
            <a:tailEnd/>
          </a:ln>
        </p:spPr>
      </p:pic>
      <p:sp>
        <p:nvSpPr>
          <p:cNvPr id="209944" name="Oval 24"/>
          <p:cNvSpPr>
            <a:spLocks noChangeArrowheads="1"/>
          </p:cNvSpPr>
          <p:nvPr/>
        </p:nvSpPr>
        <p:spPr bwMode="auto">
          <a:xfrm>
            <a:off x="2033588" y="1284288"/>
            <a:ext cx="206375" cy="133350"/>
          </a:xfrm>
          <a:prstGeom prst="ellipse">
            <a:avLst/>
          </a:prstGeom>
          <a:solidFill>
            <a:schemeClr val="bg1"/>
          </a:solidFill>
          <a:ln w="76200">
            <a:noFill/>
            <a:round/>
            <a:headEnd/>
            <a:tailEnd/>
          </a:ln>
          <a:effectLst/>
        </p:spPr>
        <p:txBody>
          <a:bodyPr wrap="none" anchor="ctr"/>
          <a:lstStyle/>
          <a:p>
            <a:pPr algn="ctr" fontAlgn="auto">
              <a:spcBef>
                <a:spcPts val="0"/>
              </a:spcBef>
              <a:spcAft>
                <a:spcPts val="0"/>
              </a:spcAft>
              <a:defRPr/>
            </a:pPr>
            <a:r>
              <a:rPr lang="en-US" sz="1600" b="1">
                <a:effectLst>
                  <a:outerShdw blurRad="38100" dist="38100" dir="2700000" algn="tl">
                    <a:srgbClr val="C0C0C0"/>
                  </a:outerShdw>
                </a:effectLst>
                <a:cs typeface="+mn-cs"/>
              </a:rPr>
              <a:t>E</a:t>
            </a:r>
            <a:r>
              <a:rPr lang="en-US" sz="1200" b="1">
                <a:effectLst>
                  <a:outerShdw blurRad="38100" dist="38100" dir="2700000" algn="tl">
                    <a:srgbClr val="C0C0C0"/>
                  </a:outerShdw>
                </a:effectLst>
                <a:cs typeface="+mn-cs"/>
              </a:rPr>
              <a:t>3</a:t>
            </a:r>
          </a:p>
        </p:txBody>
      </p:sp>
      <p:sp>
        <p:nvSpPr>
          <p:cNvPr id="209945" name="Oval 25"/>
          <p:cNvSpPr>
            <a:spLocks noChangeArrowheads="1"/>
          </p:cNvSpPr>
          <p:nvPr/>
        </p:nvSpPr>
        <p:spPr bwMode="auto">
          <a:xfrm>
            <a:off x="855663" y="1360488"/>
            <a:ext cx="296862" cy="238125"/>
          </a:xfrm>
          <a:prstGeom prst="ellipse">
            <a:avLst/>
          </a:prstGeom>
          <a:solidFill>
            <a:schemeClr val="bg1"/>
          </a:solidFill>
          <a:ln w="76200">
            <a:noFill/>
            <a:round/>
            <a:headEnd/>
            <a:tailEnd/>
          </a:ln>
          <a:effectLst/>
        </p:spPr>
        <p:txBody>
          <a:bodyPr wrap="none" anchor="ctr"/>
          <a:lstStyle/>
          <a:p>
            <a:pPr algn="ctr" fontAlgn="auto">
              <a:spcBef>
                <a:spcPts val="0"/>
              </a:spcBef>
              <a:spcAft>
                <a:spcPts val="0"/>
              </a:spcAft>
              <a:defRPr/>
            </a:pPr>
            <a:r>
              <a:rPr lang="en-US" sz="1600" b="1">
                <a:effectLst>
                  <a:outerShdw blurRad="38100" dist="38100" dir="2700000" algn="tl">
                    <a:srgbClr val="C0C0C0"/>
                  </a:outerShdw>
                </a:effectLst>
                <a:cs typeface="+mn-cs"/>
              </a:rPr>
              <a:t>E</a:t>
            </a:r>
            <a:r>
              <a:rPr lang="en-US" sz="1200" b="1">
                <a:effectLst>
                  <a:outerShdw blurRad="38100" dist="38100" dir="2700000" algn="tl">
                    <a:srgbClr val="C0C0C0"/>
                  </a:outerShdw>
                </a:effectLst>
                <a:cs typeface="+mn-cs"/>
              </a:rPr>
              <a:t>4</a:t>
            </a:r>
          </a:p>
        </p:txBody>
      </p:sp>
      <p:sp>
        <p:nvSpPr>
          <p:cNvPr id="209947" name="Oval 27"/>
          <p:cNvSpPr>
            <a:spLocks noChangeArrowheads="1"/>
          </p:cNvSpPr>
          <p:nvPr/>
        </p:nvSpPr>
        <p:spPr bwMode="auto">
          <a:xfrm>
            <a:off x="2030413" y="2439988"/>
            <a:ext cx="225425" cy="190500"/>
          </a:xfrm>
          <a:prstGeom prst="ellipse">
            <a:avLst/>
          </a:prstGeom>
          <a:solidFill>
            <a:schemeClr val="bg1"/>
          </a:solidFill>
          <a:ln w="76200">
            <a:noFill/>
            <a:round/>
            <a:headEnd/>
            <a:tailEnd/>
          </a:ln>
          <a:effectLst/>
        </p:spPr>
        <p:txBody>
          <a:bodyPr wrap="none" anchor="ctr"/>
          <a:lstStyle/>
          <a:p>
            <a:pPr algn="ctr" fontAlgn="auto">
              <a:spcBef>
                <a:spcPts val="0"/>
              </a:spcBef>
              <a:spcAft>
                <a:spcPts val="0"/>
              </a:spcAft>
              <a:defRPr/>
            </a:pPr>
            <a:r>
              <a:rPr lang="en-US" sz="1600" b="1">
                <a:effectLst>
                  <a:outerShdw blurRad="38100" dist="38100" dir="2700000" algn="tl">
                    <a:srgbClr val="C0C0C0"/>
                  </a:outerShdw>
                </a:effectLst>
                <a:cs typeface="+mn-cs"/>
              </a:rPr>
              <a:t>E</a:t>
            </a:r>
            <a:r>
              <a:rPr lang="en-US" sz="1400" b="1">
                <a:effectLst>
                  <a:outerShdw blurRad="38100" dist="38100" dir="2700000" algn="tl">
                    <a:srgbClr val="C0C0C0"/>
                  </a:outerShdw>
                </a:effectLst>
                <a:cs typeface="+mn-cs"/>
              </a:rPr>
              <a:t>1</a:t>
            </a:r>
            <a:endParaRPr lang="en-US" sz="1600" b="1">
              <a:effectLst>
                <a:outerShdw blurRad="38100" dist="38100" dir="2700000" algn="tl">
                  <a:srgbClr val="C0C0C0"/>
                </a:outerShdw>
              </a:effectLst>
              <a:cs typeface="+mn-cs"/>
            </a:endParaRPr>
          </a:p>
        </p:txBody>
      </p:sp>
      <p:sp>
        <p:nvSpPr>
          <p:cNvPr id="209949" name="Oval 29"/>
          <p:cNvSpPr>
            <a:spLocks noChangeArrowheads="1"/>
          </p:cNvSpPr>
          <p:nvPr/>
        </p:nvSpPr>
        <p:spPr bwMode="auto">
          <a:xfrm>
            <a:off x="2411413" y="1733550"/>
            <a:ext cx="236537" cy="142875"/>
          </a:xfrm>
          <a:prstGeom prst="ellipse">
            <a:avLst/>
          </a:prstGeom>
          <a:solidFill>
            <a:schemeClr val="bg1"/>
          </a:solidFill>
          <a:ln w="76200">
            <a:noFill/>
            <a:round/>
            <a:headEnd/>
            <a:tailEnd/>
          </a:ln>
          <a:effectLst/>
        </p:spPr>
        <p:txBody>
          <a:bodyPr wrap="none" anchor="ctr"/>
          <a:lstStyle/>
          <a:p>
            <a:pPr algn="ctr" fontAlgn="auto">
              <a:spcBef>
                <a:spcPts val="0"/>
              </a:spcBef>
              <a:spcAft>
                <a:spcPts val="0"/>
              </a:spcAft>
              <a:defRPr/>
            </a:pPr>
            <a:r>
              <a:rPr lang="en-US" sz="1600" b="1">
                <a:effectLst>
                  <a:outerShdw blurRad="38100" dist="38100" dir="2700000" algn="tl">
                    <a:srgbClr val="C0C0C0"/>
                  </a:outerShdw>
                </a:effectLst>
                <a:cs typeface="+mn-cs"/>
              </a:rPr>
              <a:t>E</a:t>
            </a:r>
            <a:r>
              <a:rPr lang="en-US" sz="1200" b="1">
                <a:effectLst>
                  <a:outerShdw blurRad="38100" dist="38100" dir="2700000" algn="tl">
                    <a:srgbClr val="C0C0C0"/>
                  </a:outerShdw>
                </a:effectLst>
                <a:cs typeface="+mn-cs"/>
              </a:rPr>
              <a:t>2</a:t>
            </a:r>
            <a:endParaRPr lang="en-US" sz="1600" b="1">
              <a:effectLst>
                <a:outerShdw blurRad="38100" dist="38100" dir="2700000" algn="tl">
                  <a:srgbClr val="C0C0C0"/>
                </a:outerShdw>
              </a:effectLst>
              <a:cs typeface="+mn-cs"/>
            </a:endParaRPr>
          </a:p>
        </p:txBody>
      </p:sp>
      <p:sp>
        <p:nvSpPr>
          <p:cNvPr id="209950" name="Rectangle 30"/>
          <p:cNvSpPr>
            <a:spLocks noChangeArrowheads="1"/>
          </p:cNvSpPr>
          <p:nvPr/>
        </p:nvSpPr>
        <p:spPr bwMode="auto">
          <a:xfrm>
            <a:off x="3052763" y="2163763"/>
            <a:ext cx="593725" cy="344487"/>
          </a:xfrm>
          <a:prstGeom prst="rect">
            <a:avLst/>
          </a:prstGeom>
          <a:solidFill>
            <a:schemeClr val="bg1"/>
          </a:solidFill>
          <a:ln w="76200">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C0C0C0"/>
                  </a:outerShdw>
                </a:effectLst>
                <a:cs typeface="+mn-cs"/>
              </a:rPr>
              <a:t>AD</a:t>
            </a:r>
            <a:r>
              <a:rPr lang="en-US" sz="2000" b="1">
                <a:effectLst>
                  <a:outerShdw blurRad="38100" dist="38100" dir="2700000" algn="tl">
                    <a:srgbClr val="C0C0C0"/>
                  </a:outerShdw>
                </a:effectLst>
                <a:cs typeface="+mn-cs"/>
              </a:rPr>
              <a:t>2</a:t>
            </a:r>
            <a:endParaRPr lang="en-US" b="1">
              <a:effectLst>
                <a:outerShdw blurRad="38100" dist="38100" dir="2700000" algn="tl">
                  <a:srgbClr val="C0C0C0"/>
                </a:outerShdw>
              </a:effectLst>
              <a:cs typeface="+mn-cs"/>
            </a:endParaRPr>
          </a:p>
        </p:txBody>
      </p:sp>
      <p:sp>
        <p:nvSpPr>
          <p:cNvPr id="209951" name="Rectangle 31"/>
          <p:cNvSpPr>
            <a:spLocks noChangeArrowheads="1"/>
          </p:cNvSpPr>
          <p:nvPr/>
        </p:nvSpPr>
        <p:spPr bwMode="auto">
          <a:xfrm>
            <a:off x="2933700" y="2686050"/>
            <a:ext cx="723900" cy="392113"/>
          </a:xfrm>
          <a:prstGeom prst="rect">
            <a:avLst/>
          </a:prstGeom>
          <a:solidFill>
            <a:schemeClr val="bg1"/>
          </a:solidFill>
          <a:ln w="76200">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C0C0C0"/>
                  </a:outerShdw>
                </a:effectLst>
                <a:cs typeface="+mn-cs"/>
              </a:rPr>
              <a:t>AD</a:t>
            </a:r>
            <a:r>
              <a:rPr lang="en-US" sz="2000" b="1">
                <a:effectLst>
                  <a:outerShdw blurRad="38100" dist="38100" dir="2700000" algn="tl">
                    <a:srgbClr val="C0C0C0"/>
                  </a:outerShdw>
                </a:effectLst>
                <a:cs typeface="+mn-cs"/>
              </a:rPr>
              <a:t>1</a:t>
            </a:r>
            <a:endParaRPr lang="en-US" b="1">
              <a:effectLst>
                <a:outerShdw blurRad="38100" dist="38100" dir="2700000" algn="tl">
                  <a:srgbClr val="C0C0C0"/>
                </a:outerShdw>
              </a:effectLst>
              <a:cs typeface="+mn-cs"/>
            </a:endParaRPr>
          </a:p>
        </p:txBody>
      </p:sp>
      <p:pic>
        <p:nvPicPr>
          <p:cNvPr id="209952" name="Picture 32" descr="1 a bullet gets bigger"/>
          <p:cNvPicPr>
            <a:picLocks noChangeAspect="1" noChangeArrowheads="1"/>
          </p:cNvPicPr>
          <p:nvPr/>
        </p:nvPicPr>
        <p:blipFill>
          <a:blip r:embed="rId7"/>
          <a:srcRect/>
          <a:stretch>
            <a:fillRect/>
          </a:stretch>
        </p:blipFill>
        <p:spPr bwMode="auto">
          <a:xfrm>
            <a:off x="1800225" y="2403475"/>
            <a:ext cx="234950" cy="234950"/>
          </a:xfrm>
          <a:prstGeom prst="rect">
            <a:avLst/>
          </a:prstGeom>
          <a:noFill/>
          <a:ln w="9525">
            <a:noFill/>
            <a:miter lim="800000"/>
            <a:headEnd/>
            <a:tailEnd/>
          </a:ln>
        </p:spPr>
      </p:pic>
      <p:sp>
        <p:nvSpPr>
          <p:cNvPr id="45074" name="Oval 33"/>
          <p:cNvSpPr>
            <a:spLocks noChangeArrowheads="1"/>
          </p:cNvSpPr>
          <p:nvPr/>
        </p:nvSpPr>
        <p:spPr bwMode="auto">
          <a:xfrm>
            <a:off x="1376363" y="1816100"/>
            <a:ext cx="166687" cy="153988"/>
          </a:xfrm>
          <a:prstGeom prst="ellipse">
            <a:avLst/>
          </a:prstGeom>
          <a:solidFill>
            <a:schemeClr val="bg1"/>
          </a:solidFill>
          <a:ln w="76200">
            <a:noFill/>
            <a:round/>
            <a:headEnd/>
            <a:tailEnd/>
          </a:ln>
        </p:spPr>
        <p:txBody>
          <a:bodyPr wrap="none" anchor="ctr"/>
          <a:lstStyle/>
          <a:p>
            <a:endParaRPr lang="en-US">
              <a:latin typeface="Calibri" pitchFamily="34" charset="0"/>
            </a:endParaRPr>
          </a:p>
        </p:txBody>
      </p:sp>
      <p:sp>
        <p:nvSpPr>
          <p:cNvPr id="209948" name="Oval 28"/>
          <p:cNvSpPr>
            <a:spLocks noChangeArrowheads="1"/>
          </p:cNvSpPr>
          <p:nvPr/>
        </p:nvSpPr>
        <p:spPr bwMode="auto">
          <a:xfrm>
            <a:off x="1198563" y="1860550"/>
            <a:ext cx="236537" cy="153988"/>
          </a:xfrm>
          <a:prstGeom prst="ellipse">
            <a:avLst/>
          </a:prstGeom>
          <a:solidFill>
            <a:schemeClr val="bg1"/>
          </a:solidFill>
          <a:ln w="76200">
            <a:noFill/>
            <a:round/>
            <a:headEnd/>
            <a:tailEnd/>
          </a:ln>
          <a:effectLst/>
        </p:spPr>
        <p:txBody>
          <a:bodyPr wrap="none" anchor="ctr"/>
          <a:lstStyle/>
          <a:p>
            <a:pPr algn="ctr" fontAlgn="auto">
              <a:spcBef>
                <a:spcPts val="0"/>
              </a:spcBef>
              <a:spcAft>
                <a:spcPts val="0"/>
              </a:spcAft>
              <a:defRPr/>
            </a:pPr>
            <a:r>
              <a:rPr lang="en-US" sz="1600" b="1">
                <a:effectLst>
                  <a:outerShdw blurRad="38100" dist="38100" dir="2700000" algn="tl">
                    <a:srgbClr val="C0C0C0"/>
                  </a:outerShdw>
                </a:effectLst>
                <a:cs typeface="+mn-cs"/>
              </a:rPr>
              <a:t>E</a:t>
            </a:r>
            <a:r>
              <a:rPr lang="en-US" sz="1200" b="1">
                <a:effectLst>
                  <a:outerShdw blurRad="38100" dist="38100" dir="2700000" algn="tl">
                    <a:srgbClr val="C0C0C0"/>
                  </a:outerShdw>
                </a:effectLst>
                <a:cs typeface="+mn-cs"/>
              </a:rPr>
              <a:t>5</a:t>
            </a:r>
          </a:p>
        </p:txBody>
      </p:sp>
      <p:sp>
        <p:nvSpPr>
          <p:cNvPr id="209932" name="Line 12"/>
          <p:cNvSpPr>
            <a:spLocks noChangeShapeType="1"/>
          </p:cNvSpPr>
          <p:nvPr/>
        </p:nvSpPr>
        <p:spPr bwMode="auto">
          <a:xfrm flipH="1">
            <a:off x="1425575" y="1611313"/>
            <a:ext cx="400050" cy="433387"/>
          </a:xfrm>
          <a:prstGeom prst="line">
            <a:avLst/>
          </a:prstGeom>
          <a:noFill/>
          <a:ln w="76200">
            <a:solidFill>
              <a:srgbClr val="FF0000"/>
            </a:solidFill>
            <a:round/>
            <a:headEnd/>
            <a:tailEnd type="stealth" w="med" len="med"/>
          </a:ln>
        </p:spPr>
        <p:txBody>
          <a:bodyPr/>
          <a:lstStyle/>
          <a:p>
            <a:endParaRPr lang="en-US"/>
          </a:p>
        </p:txBody>
      </p:sp>
      <p:pic>
        <p:nvPicPr>
          <p:cNvPr id="209954" name="Picture 34" descr="Arrow se"/>
          <p:cNvPicPr>
            <a:picLocks noChangeAspect="1" noChangeArrowheads="1" noCrop="1"/>
          </p:cNvPicPr>
          <p:nvPr/>
        </p:nvPicPr>
        <p:blipFill>
          <a:blip r:embed="rId9"/>
          <a:srcRect/>
          <a:stretch>
            <a:fillRect/>
          </a:stretch>
        </p:blipFill>
        <p:spPr bwMode="auto">
          <a:xfrm>
            <a:off x="1346200" y="2009775"/>
            <a:ext cx="585788" cy="527050"/>
          </a:xfrm>
          <a:prstGeom prst="rect">
            <a:avLst/>
          </a:prstGeom>
          <a:noFill/>
          <a:ln w="9525">
            <a:noFill/>
            <a:miter lim="800000"/>
            <a:headEnd/>
            <a:tailEnd/>
          </a:ln>
        </p:spPr>
      </p:pic>
      <p:sp>
        <p:nvSpPr>
          <p:cNvPr id="209955" name="Rectangle 35"/>
          <p:cNvSpPr>
            <a:spLocks noChangeArrowheads="1"/>
          </p:cNvSpPr>
          <p:nvPr/>
        </p:nvSpPr>
        <p:spPr bwMode="auto">
          <a:xfrm>
            <a:off x="5543550" y="4633913"/>
            <a:ext cx="1697038" cy="266700"/>
          </a:xfrm>
          <a:prstGeom prst="rect">
            <a:avLst/>
          </a:prstGeom>
          <a:noFill/>
          <a:ln w="76200">
            <a:noFill/>
            <a:miter lim="800000"/>
            <a:headEnd/>
            <a:tailEnd/>
          </a:ln>
          <a:effectLst/>
        </p:spPr>
        <p:txBody>
          <a:bodyPr wrap="none" anchor="ctr"/>
          <a:lstStyle/>
          <a:p>
            <a:pPr fontAlgn="auto">
              <a:spcBef>
                <a:spcPts val="0"/>
              </a:spcBef>
              <a:spcAft>
                <a:spcPts val="0"/>
              </a:spcAft>
              <a:defRPr/>
            </a:pPr>
            <a:r>
              <a:rPr lang="en-US" b="1">
                <a:solidFill>
                  <a:srgbClr val="99FF99"/>
                </a:solidFill>
                <a:effectLst>
                  <a:outerShdw blurRad="38100" dist="38100" dir="2700000" algn="tl">
                    <a:srgbClr val="000000"/>
                  </a:outerShdw>
                </a:effectLst>
                <a:latin typeface="Verdana" pitchFamily="34" charset="0"/>
                <a:cs typeface="+mn-cs"/>
              </a:rPr>
              <a:t>E</a:t>
            </a:r>
            <a:r>
              <a:rPr lang="en-US" sz="2000" b="1">
                <a:solidFill>
                  <a:srgbClr val="99FF99"/>
                </a:solidFill>
                <a:effectLst>
                  <a:outerShdw blurRad="38100" dist="38100" dir="2700000" algn="tl">
                    <a:srgbClr val="000000"/>
                  </a:outerShdw>
                </a:effectLst>
                <a:latin typeface="Verdana" pitchFamily="34" charset="0"/>
                <a:cs typeface="+mn-cs"/>
              </a:rPr>
              <a:t>3</a:t>
            </a:r>
            <a:r>
              <a:rPr lang="en-US" b="1">
                <a:solidFill>
                  <a:srgbClr val="99FF99"/>
                </a:solidFill>
                <a:effectLst>
                  <a:outerShdw blurRad="38100" dist="38100" dir="2700000" algn="tl">
                    <a:srgbClr val="000000"/>
                  </a:outerShdw>
                </a:effectLst>
                <a:latin typeface="Verdana" pitchFamily="34" charset="0"/>
                <a:cs typeface="+mn-cs"/>
              </a:rPr>
              <a:t> to E</a:t>
            </a:r>
            <a:r>
              <a:rPr lang="en-US" sz="2000" b="1">
                <a:solidFill>
                  <a:srgbClr val="99FF99"/>
                </a:solidFill>
                <a:effectLst>
                  <a:outerShdw blurRad="38100" dist="38100" dir="2700000" algn="tl">
                    <a:srgbClr val="000000"/>
                  </a:outerShdw>
                </a:effectLst>
                <a:latin typeface="Verdana" pitchFamily="34" charset="0"/>
                <a:cs typeface="+mn-cs"/>
              </a:rPr>
              <a:t>4</a:t>
            </a:r>
          </a:p>
        </p:txBody>
      </p:sp>
      <p:sp>
        <p:nvSpPr>
          <p:cNvPr id="209956" name="Rectangle 36"/>
          <p:cNvSpPr>
            <a:spLocks noChangeArrowheads="1"/>
          </p:cNvSpPr>
          <p:nvPr/>
        </p:nvSpPr>
        <p:spPr bwMode="auto">
          <a:xfrm>
            <a:off x="7532688" y="4960938"/>
            <a:ext cx="1311275" cy="26670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solidFill>
                  <a:srgbClr val="99FF99"/>
                </a:solidFill>
                <a:effectLst>
                  <a:outerShdw blurRad="38100" dist="38100" dir="2700000" algn="tl">
                    <a:srgbClr val="000000"/>
                  </a:outerShdw>
                </a:effectLst>
                <a:latin typeface="Verdana" pitchFamily="34" charset="0"/>
                <a:cs typeface="+mn-cs"/>
              </a:rPr>
              <a:t>E</a:t>
            </a:r>
            <a:r>
              <a:rPr lang="en-US" sz="2000" b="1">
                <a:solidFill>
                  <a:srgbClr val="99FF99"/>
                </a:solidFill>
                <a:effectLst>
                  <a:outerShdw blurRad="38100" dist="38100" dir="2700000" algn="tl">
                    <a:srgbClr val="000000"/>
                  </a:outerShdw>
                </a:effectLst>
                <a:latin typeface="Verdana" pitchFamily="34" charset="0"/>
                <a:cs typeface="+mn-cs"/>
              </a:rPr>
              <a:t>3 to </a:t>
            </a:r>
            <a:r>
              <a:rPr lang="en-US" b="1">
                <a:solidFill>
                  <a:srgbClr val="99FF99"/>
                </a:solidFill>
                <a:effectLst>
                  <a:outerShdw blurRad="38100" dist="38100" dir="2700000" algn="tl">
                    <a:srgbClr val="000000"/>
                  </a:outerShdw>
                </a:effectLst>
                <a:latin typeface="Verdana" pitchFamily="34" charset="0"/>
                <a:cs typeface="+mn-cs"/>
              </a:rPr>
              <a:t>E</a:t>
            </a:r>
            <a:r>
              <a:rPr lang="en-US" sz="2000" b="1">
                <a:solidFill>
                  <a:srgbClr val="99FF99"/>
                </a:solidFill>
                <a:effectLst>
                  <a:outerShdw blurRad="38100" dist="38100" dir="2700000" algn="tl">
                    <a:srgbClr val="000000"/>
                  </a:outerShdw>
                </a:effectLst>
                <a:latin typeface="Verdana" pitchFamily="34" charset="0"/>
                <a:cs typeface="+mn-cs"/>
              </a:rPr>
              <a:t>5</a:t>
            </a:r>
          </a:p>
        </p:txBody>
      </p:sp>
      <p:sp>
        <p:nvSpPr>
          <p:cNvPr id="209957" name="Rectangle 37"/>
          <p:cNvSpPr>
            <a:spLocks noChangeArrowheads="1"/>
          </p:cNvSpPr>
          <p:nvPr/>
        </p:nvSpPr>
        <p:spPr bwMode="auto">
          <a:xfrm>
            <a:off x="7243763" y="5232400"/>
            <a:ext cx="1592262" cy="32385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000" b="1">
                <a:solidFill>
                  <a:srgbClr val="99FF99"/>
                </a:solidFill>
                <a:effectLst>
                  <a:outerShdw blurRad="38100" dist="38100" dir="2700000" algn="tl">
                    <a:srgbClr val="000000"/>
                  </a:outerShdw>
                </a:effectLst>
                <a:latin typeface="Verdana" pitchFamily="34" charset="0"/>
                <a:cs typeface="+mn-cs"/>
              </a:rPr>
              <a:t>E</a:t>
            </a:r>
            <a:r>
              <a:rPr lang="en-US" sz="1600" b="1">
                <a:solidFill>
                  <a:srgbClr val="99FF99"/>
                </a:solidFill>
                <a:effectLst>
                  <a:outerShdw blurRad="38100" dist="38100" dir="2700000" algn="tl">
                    <a:srgbClr val="000000"/>
                  </a:outerShdw>
                </a:effectLst>
                <a:latin typeface="Verdana" pitchFamily="34" charset="0"/>
                <a:cs typeface="+mn-cs"/>
              </a:rPr>
              <a:t>3 to </a:t>
            </a:r>
            <a:r>
              <a:rPr lang="en-US" sz="2000" b="1">
                <a:solidFill>
                  <a:srgbClr val="99FF99"/>
                </a:solidFill>
                <a:effectLst>
                  <a:outerShdw blurRad="38100" dist="38100" dir="2700000" algn="tl">
                    <a:srgbClr val="000000"/>
                  </a:outerShdw>
                </a:effectLst>
                <a:latin typeface="Verdana" pitchFamily="34" charset="0"/>
                <a:cs typeface="+mn-cs"/>
              </a:rPr>
              <a:t>E</a:t>
            </a:r>
            <a:r>
              <a:rPr lang="en-US" sz="1600" b="1">
                <a:solidFill>
                  <a:srgbClr val="99FF99"/>
                </a:solidFill>
                <a:effectLst>
                  <a:outerShdw blurRad="38100" dist="38100" dir="2700000" algn="tl">
                    <a:srgbClr val="000000"/>
                  </a:outerShdw>
                </a:effectLst>
                <a:latin typeface="Verdana" pitchFamily="34" charset="0"/>
                <a:cs typeface="+mn-cs"/>
              </a:rPr>
              <a:t>5 to </a:t>
            </a:r>
            <a:r>
              <a:rPr lang="en-US" sz="2000" b="1">
                <a:solidFill>
                  <a:srgbClr val="99FF99"/>
                </a:solidFill>
                <a:effectLst>
                  <a:outerShdw blurRad="38100" dist="38100" dir="2700000" algn="tl">
                    <a:srgbClr val="000000"/>
                  </a:outerShdw>
                </a:effectLst>
                <a:latin typeface="Verdana" pitchFamily="34" charset="0"/>
                <a:cs typeface="+mn-cs"/>
              </a:rPr>
              <a:t>E</a:t>
            </a:r>
            <a:r>
              <a:rPr lang="en-US" sz="1600" b="1">
                <a:solidFill>
                  <a:srgbClr val="99FF99"/>
                </a:solidFill>
                <a:effectLst>
                  <a:outerShdw blurRad="38100" dist="38100" dir="2700000" algn="tl">
                    <a:srgbClr val="000000"/>
                  </a:outerShdw>
                </a:effectLst>
                <a:latin typeface="Verdana" pitchFamily="34" charset="0"/>
                <a:cs typeface="+mn-cs"/>
              </a:rPr>
              <a:t>1</a:t>
            </a:r>
          </a:p>
        </p:txBody>
      </p:sp>
      <p:sp>
        <p:nvSpPr>
          <p:cNvPr id="209933" name="Line 13"/>
          <p:cNvSpPr>
            <a:spLocks noChangeShapeType="1"/>
          </p:cNvSpPr>
          <p:nvPr/>
        </p:nvSpPr>
        <p:spPr bwMode="auto">
          <a:xfrm flipH="1">
            <a:off x="1436688" y="1585913"/>
            <a:ext cx="428625" cy="447675"/>
          </a:xfrm>
          <a:prstGeom prst="line">
            <a:avLst/>
          </a:prstGeom>
          <a:noFill/>
          <a:ln w="76200">
            <a:solidFill>
              <a:srgbClr val="FF0000"/>
            </a:solidFill>
            <a:round/>
            <a:headEnd/>
            <a:tailEnd type="stealth" w="med" len="med"/>
          </a:ln>
        </p:spPr>
        <p:txBody>
          <a:bodyPr/>
          <a:lstStyle/>
          <a:p>
            <a:endParaRPr lang="en-US"/>
          </a:p>
        </p:txBody>
      </p:sp>
      <p:pic>
        <p:nvPicPr>
          <p:cNvPr id="209962" name="A sw910.wav">
            <a:hlinkClick r:id="" action="ppaction://media"/>
          </p:cNvPr>
          <p:cNvPicPr>
            <a:picLocks noRot="1" noChangeAspect="1" noChangeArrowheads="1"/>
          </p:cNvPicPr>
          <p:nvPr>
            <a:wavAudioFile r:embed="rId1" name="A sword clang.wav"/>
          </p:nvPr>
        </p:nvPicPr>
        <p:blipFill>
          <a:blip r:embed="rId10"/>
          <a:srcRect/>
          <a:stretch>
            <a:fillRect/>
          </a:stretch>
        </p:blipFill>
        <p:spPr bwMode="auto">
          <a:xfrm>
            <a:off x="8031163" y="6553200"/>
            <a:ext cx="304800" cy="304800"/>
          </a:xfrm>
          <a:prstGeom prst="rect">
            <a:avLst/>
          </a:prstGeom>
          <a:noFill/>
          <a:ln w="9525">
            <a:noFill/>
            <a:miter lim="800000"/>
            <a:headEnd/>
            <a:tailEnd/>
          </a:ln>
        </p:spPr>
      </p:pic>
      <p:pic>
        <p:nvPicPr>
          <p:cNvPr id="209963" name="A sw917.wav">
            <a:hlinkClick r:id="" action="ppaction://media"/>
          </p:cNvPr>
          <p:cNvPicPr>
            <a:picLocks noRot="1" noChangeAspect="1" noChangeArrowheads="1"/>
          </p:cNvPicPr>
          <p:nvPr>
            <a:wavAudioFile r:embed="rId1" name="A sword clang.wav"/>
          </p:nvPr>
        </p:nvPicPr>
        <p:blipFill>
          <a:blip r:embed="rId10"/>
          <a:srcRect/>
          <a:stretch>
            <a:fillRect/>
          </a:stretch>
        </p:blipFill>
        <p:spPr bwMode="auto">
          <a:xfrm>
            <a:off x="7667625" y="6553200"/>
            <a:ext cx="304800" cy="304800"/>
          </a:xfrm>
          <a:prstGeom prst="rect">
            <a:avLst/>
          </a:prstGeom>
          <a:noFill/>
          <a:ln w="9525">
            <a:noFill/>
            <a:miter lim="800000"/>
            <a:headEnd/>
            <a:tailEnd/>
          </a:ln>
        </p:spPr>
      </p:pic>
      <p:pic>
        <p:nvPicPr>
          <p:cNvPr id="209964" name="A sw928.wav">
            <a:hlinkClick r:id="" action="ppaction://media"/>
          </p:cNvPr>
          <p:cNvPicPr>
            <a:picLocks noRot="1" noChangeAspect="1" noChangeArrowheads="1"/>
          </p:cNvPicPr>
          <p:nvPr>
            <a:wavAudioFile r:embed="rId1" name="A sword clang.wav"/>
          </p:nvPr>
        </p:nvPicPr>
        <p:blipFill>
          <a:blip r:embed="rId10"/>
          <a:srcRect/>
          <a:stretch>
            <a:fillRect/>
          </a:stretch>
        </p:blipFill>
        <p:spPr bwMode="auto">
          <a:xfrm>
            <a:off x="7294563" y="6553200"/>
            <a:ext cx="304800" cy="304800"/>
          </a:xfrm>
          <a:prstGeom prst="rect">
            <a:avLst/>
          </a:prstGeom>
          <a:noFill/>
          <a:ln w="9525">
            <a:noFill/>
            <a:miter lim="800000"/>
            <a:headEnd/>
            <a:tailEnd/>
          </a:ln>
        </p:spPr>
      </p:pic>
      <p:pic>
        <p:nvPicPr>
          <p:cNvPr id="209965" name="A sw969.wav">
            <a:hlinkClick r:id="" action="ppaction://media"/>
          </p:cNvPr>
          <p:cNvPicPr>
            <a:picLocks noRot="1" noChangeAspect="1" noChangeArrowheads="1"/>
          </p:cNvPicPr>
          <p:nvPr>
            <a:wavAudioFile r:embed="rId1" name="A sword clang.wav"/>
          </p:nvPr>
        </p:nvPicPr>
        <p:blipFill>
          <a:blip r:embed="rId10"/>
          <a:srcRect/>
          <a:stretch>
            <a:fillRect/>
          </a:stretch>
        </p:blipFill>
        <p:spPr bwMode="auto">
          <a:xfrm>
            <a:off x="6215063" y="6553200"/>
            <a:ext cx="304800" cy="304800"/>
          </a:xfrm>
          <a:prstGeom prst="rect">
            <a:avLst/>
          </a:prstGeom>
          <a:noFill/>
          <a:ln w="9525">
            <a:noFill/>
            <a:miter lim="800000"/>
            <a:headEnd/>
            <a:tailEnd/>
          </a:ln>
        </p:spPr>
      </p:pic>
      <p:pic>
        <p:nvPicPr>
          <p:cNvPr id="209966" name="Picture 46" descr="1 aaa ball red"/>
          <p:cNvPicPr>
            <a:picLocks noChangeAspect="1" noChangeArrowheads="1" noCrop="1"/>
          </p:cNvPicPr>
          <p:nvPr/>
        </p:nvPicPr>
        <p:blipFill>
          <a:blip r:embed="rId7"/>
          <a:srcRect/>
          <a:stretch>
            <a:fillRect/>
          </a:stretch>
        </p:blipFill>
        <p:spPr bwMode="auto">
          <a:xfrm>
            <a:off x="1108075" y="1441450"/>
            <a:ext cx="171450" cy="171450"/>
          </a:xfrm>
          <a:prstGeom prst="rect">
            <a:avLst/>
          </a:prstGeom>
          <a:noFill/>
          <a:ln w="9525">
            <a:noFill/>
            <a:miter lim="800000"/>
            <a:headEnd/>
            <a:tailEnd/>
          </a:ln>
        </p:spPr>
      </p:pic>
      <p:pic>
        <p:nvPicPr>
          <p:cNvPr id="209968" name="stic1283.wav">
            <a:hlinkClick r:id="" action="ppaction://media"/>
          </p:cNvPr>
          <p:cNvPicPr>
            <a:picLocks noRot="1" noChangeAspect="1" noChangeArrowheads="1"/>
          </p:cNvPicPr>
          <p:nvPr>
            <a:wavAudioFile r:embed="rId2" name="sticky situation [just 2 words].wav"/>
          </p:nvPr>
        </p:nvPicPr>
        <p:blipFill>
          <a:blip r:embed="rId10"/>
          <a:srcRect/>
          <a:stretch>
            <a:fillRect/>
          </a:stretch>
        </p:blipFill>
        <p:spPr bwMode="auto">
          <a:xfrm>
            <a:off x="0" y="6553200"/>
            <a:ext cx="304800" cy="304800"/>
          </a:xfrm>
          <a:prstGeom prst="rect">
            <a:avLst/>
          </a:prstGeom>
          <a:noFill/>
          <a:ln w="9525">
            <a:noFill/>
            <a:miter lim="800000"/>
            <a:headEnd/>
            <a:tailEnd/>
          </a:ln>
        </p:spPr>
      </p:pic>
      <p:pic>
        <p:nvPicPr>
          <p:cNvPr id="45088" name="Picture 7" descr="fortune teller"/>
          <p:cNvPicPr>
            <a:picLocks noChangeAspect="1" noChangeArrowheads="1" noCrop="1"/>
          </p:cNvPicPr>
          <p:nvPr/>
        </p:nvPicPr>
        <p:blipFill>
          <a:blip r:embed="rId11"/>
          <a:srcRect/>
          <a:stretch>
            <a:fillRect/>
          </a:stretch>
        </p:blipFill>
        <p:spPr bwMode="auto">
          <a:xfrm>
            <a:off x="6172200" y="914400"/>
            <a:ext cx="685800" cy="1658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9943"/>
                                        </p:tgtEl>
                                        <p:attrNameLst>
                                          <p:attrName>style.visibility</p:attrName>
                                        </p:attrNameLst>
                                      </p:cBhvr>
                                      <p:to>
                                        <p:strVal val="visible"/>
                                      </p:to>
                                    </p:set>
                                    <p:animEffect transition="in" filter="dissolve">
                                      <p:cBhvr>
                                        <p:cTn id="7" dur="500"/>
                                        <p:tgtEl>
                                          <p:spTgt spid="209943"/>
                                        </p:tgtEl>
                                      </p:cBhvr>
                                    </p:animEffect>
                                  </p:childTnLst>
                                </p:cTn>
                              </p:par>
                              <p:par>
                                <p:cTn id="8" presetID="1" presetClass="mediacall" presetSubtype="0" fill="hold" nodeType="withEffect">
                                  <p:stCondLst>
                                    <p:cond delay="0"/>
                                  </p:stCondLst>
                                  <p:childTnLst>
                                    <p:cmd type="call" cmd="playFrom(0.0)">
                                      <p:cBhvr>
                                        <p:cTn id="9" dur="322" fill="hold"/>
                                        <p:tgtEl>
                                          <p:spTgt spid="209965"/>
                                        </p:tgtEl>
                                      </p:cBhvr>
                                    </p:cmd>
                                  </p:childTnLst>
                                </p:cTn>
                              </p:par>
                            </p:childTnLst>
                          </p:cTn>
                        </p:par>
                        <p:par>
                          <p:cTn id="10" fill="hold" nodeType="afterGroup">
                            <p:stCondLst>
                              <p:cond delay="500"/>
                            </p:stCondLst>
                            <p:childTnLst>
                              <p:par>
                                <p:cTn id="11" presetID="1" presetClass="mediacall" presetSubtype="0" fill="hold" nodeType="afterEffect">
                                  <p:stCondLst>
                                    <p:cond delay="0"/>
                                  </p:stCondLst>
                                  <p:childTnLst>
                                    <p:cmd type="call" cmd="playFrom(0.0)">
                                      <p:cBhvr>
                                        <p:cTn id="12" dur="1488" fill="hold"/>
                                        <p:tgtEl>
                                          <p:spTgt spid="209968"/>
                                        </p:tgtEl>
                                      </p:cBhvr>
                                    </p:cmd>
                                  </p:childTnLst>
                                </p:cTn>
                              </p:par>
                            </p:childTnLst>
                          </p:cTn>
                        </p:par>
                        <p:par>
                          <p:cTn id="13" fill="hold" nodeType="afterGroup">
                            <p:stCondLst>
                              <p:cond delay="1988"/>
                            </p:stCondLst>
                            <p:childTnLst>
                              <p:par>
                                <p:cTn id="14" presetID="9" presetClass="entr" presetSubtype="0" fill="hold" nodeType="afterEffect">
                                  <p:stCondLst>
                                    <p:cond delay="0"/>
                                  </p:stCondLst>
                                  <p:childTnLst>
                                    <p:set>
                                      <p:cBhvr>
                                        <p:cTn id="15" dur="1" fill="hold">
                                          <p:stCondLst>
                                            <p:cond delay="0"/>
                                          </p:stCondLst>
                                        </p:cTn>
                                        <p:tgtEl>
                                          <p:spTgt spid="209966"/>
                                        </p:tgtEl>
                                        <p:attrNameLst>
                                          <p:attrName>style.visibility</p:attrName>
                                        </p:attrNameLst>
                                      </p:cBhvr>
                                      <p:to>
                                        <p:strVal val="visible"/>
                                      </p:to>
                                    </p:set>
                                    <p:animEffect transition="in" filter="dissolve">
                                      <p:cBhvr>
                                        <p:cTn id="16" dur="500"/>
                                        <p:tgtEl>
                                          <p:spTgt spid="209966"/>
                                        </p:tgtEl>
                                      </p:cBhvr>
                                    </p:animEffect>
                                  </p:childTnLst>
                                </p:cTn>
                              </p:par>
                              <p:par>
                                <p:cTn id="17" presetID="1" presetClass="exit" presetSubtype="0" fill="hold" nodeType="withEffect">
                                  <p:stCondLst>
                                    <p:cond delay="0"/>
                                  </p:stCondLst>
                                  <p:childTnLst>
                                    <p:set>
                                      <p:cBhvr>
                                        <p:cTn id="18" dur="1" fill="hold">
                                          <p:stCondLst>
                                            <p:cond delay="0"/>
                                          </p:stCondLst>
                                        </p:cTn>
                                        <p:tgtEl>
                                          <p:spTgt spid="209938"/>
                                        </p:tgtEl>
                                        <p:attrNameLst>
                                          <p:attrName>style.visibility</p:attrName>
                                        </p:attrNameLst>
                                      </p:cBhvr>
                                      <p:to>
                                        <p:strVal val="hidden"/>
                                      </p:to>
                                    </p:set>
                                  </p:childTnLst>
                                </p:cTn>
                              </p:par>
                            </p:childTnLst>
                          </p:cTn>
                        </p:par>
                        <p:par>
                          <p:cTn id="19" fill="hold" nodeType="afterGroup">
                            <p:stCondLst>
                              <p:cond delay="2488"/>
                            </p:stCondLst>
                            <p:childTnLst>
                              <p:par>
                                <p:cTn id="20" presetID="22" presetClass="entr" presetSubtype="8" fill="hold" nodeType="afterEffect">
                                  <p:stCondLst>
                                    <p:cond delay="0"/>
                                  </p:stCondLst>
                                  <p:childTnLst>
                                    <p:set>
                                      <p:cBhvr>
                                        <p:cTn id="21" dur="1" fill="hold">
                                          <p:stCondLst>
                                            <p:cond delay="0"/>
                                          </p:stCondLst>
                                        </p:cTn>
                                        <p:tgtEl>
                                          <p:spTgt spid="209955">
                                            <p:txEl>
                                              <p:pRg st="0" end="0"/>
                                            </p:txEl>
                                          </p:spTgt>
                                        </p:tgtEl>
                                        <p:attrNameLst>
                                          <p:attrName>style.visibility</p:attrName>
                                        </p:attrNameLst>
                                      </p:cBhvr>
                                      <p:to>
                                        <p:strVal val="visible"/>
                                      </p:to>
                                    </p:set>
                                    <p:animEffect transition="in" filter="wipe(left)">
                                      <p:cBhvr>
                                        <p:cTn id="22" dur="1000"/>
                                        <p:tgtEl>
                                          <p:spTgt spid="20995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9932"/>
                                        </p:tgtEl>
                                        <p:attrNameLst>
                                          <p:attrName>style.visibility</p:attrName>
                                        </p:attrNameLst>
                                      </p:cBhvr>
                                      <p:to>
                                        <p:strVal val="visible"/>
                                      </p:to>
                                    </p:set>
                                    <p:animEffect transition="in" filter="wipe(up)">
                                      <p:cBhvr>
                                        <p:cTn id="27" dur="3000"/>
                                        <p:tgtEl>
                                          <p:spTgt spid="209932"/>
                                        </p:tgtEl>
                                      </p:cBhvr>
                                    </p:animEffect>
                                  </p:childTnLst>
                                </p:cTn>
                              </p:par>
                              <p:par>
                                <p:cTn id="28" presetID="1" presetClass="mediacall" presetSubtype="0" fill="hold" nodeType="withEffect">
                                  <p:stCondLst>
                                    <p:cond delay="0"/>
                                  </p:stCondLst>
                                  <p:childTnLst>
                                    <p:cmd type="call" cmd="playFrom(0.0)">
                                      <p:cBhvr>
                                        <p:cTn id="29" dur="322" fill="hold"/>
                                        <p:tgtEl>
                                          <p:spTgt spid="209963"/>
                                        </p:tgtEl>
                                      </p:cBhvr>
                                    </p:cmd>
                                  </p:childTnLst>
                                </p:cTn>
                              </p:par>
                              <p:par>
                                <p:cTn id="30" presetID="1" presetClass="exit" presetSubtype="0" fill="hold" nodeType="withEffect">
                                  <p:stCondLst>
                                    <p:cond delay="0"/>
                                  </p:stCondLst>
                                  <p:childTnLst>
                                    <p:set>
                                      <p:cBhvr>
                                        <p:cTn id="31" dur="1" fill="hold">
                                          <p:stCondLst>
                                            <p:cond delay="0"/>
                                          </p:stCondLst>
                                        </p:cTn>
                                        <p:tgtEl>
                                          <p:spTgt spid="209943"/>
                                        </p:tgtEl>
                                        <p:attrNameLst>
                                          <p:attrName>style.visibility</p:attrName>
                                        </p:attrNameLst>
                                      </p:cBhvr>
                                      <p:to>
                                        <p:strVal val="hidden"/>
                                      </p:to>
                                    </p:set>
                                  </p:childTnLst>
                                </p:cTn>
                              </p:par>
                            </p:childTnLst>
                          </p:cTn>
                        </p:par>
                        <p:par>
                          <p:cTn id="32" fill="hold" nodeType="afterGroup">
                            <p:stCondLst>
                              <p:cond delay="3000"/>
                            </p:stCondLst>
                            <p:childTnLst>
                              <p:par>
                                <p:cTn id="33" presetID="22" presetClass="entr" presetSubtype="8" fill="hold" nodeType="afterEffect">
                                  <p:stCondLst>
                                    <p:cond delay="0"/>
                                  </p:stCondLst>
                                  <p:childTnLst>
                                    <p:set>
                                      <p:cBhvr>
                                        <p:cTn id="34" dur="1" fill="hold">
                                          <p:stCondLst>
                                            <p:cond delay="0"/>
                                          </p:stCondLst>
                                        </p:cTn>
                                        <p:tgtEl>
                                          <p:spTgt spid="209956">
                                            <p:txEl>
                                              <p:pRg st="0" end="0"/>
                                            </p:txEl>
                                          </p:spTgt>
                                        </p:tgtEl>
                                        <p:attrNameLst>
                                          <p:attrName>style.visibility</p:attrName>
                                        </p:attrNameLst>
                                      </p:cBhvr>
                                      <p:to>
                                        <p:strVal val="visible"/>
                                      </p:to>
                                    </p:set>
                                    <p:animEffect transition="in" filter="wipe(left)">
                                      <p:cBhvr>
                                        <p:cTn id="35" dur="1000"/>
                                        <p:tgtEl>
                                          <p:spTgt spid="209956">
                                            <p:txEl>
                                              <p:pRg st="0" end="0"/>
                                            </p:txEl>
                                          </p:spTgt>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209932"/>
                                        </p:tgtEl>
                                        <p:attrNameLst>
                                          <p:attrName>style.visibility</p:attrName>
                                        </p:attrNameLst>
                                      </p:cBhvr>
                                      <p:to>
                                        <p:strVal val="hidden"/>
                                      </p:to>
                                    </p:set>
                                  </p:childTnLst>
                                </p:cTn>
                              </p:par>
                            </p:childTnLst>
                          </p:cTn>
                        </p:par>
                        <p:par>
                          <p:cTn id="38" fill="hold" nodeType="afterGroup">
                            <p:stCondLst>
                              <p:cond delay="4000"/>
                            </p:stCondLst>
                            <p:childTnLst>
                              <p:par>
                                <p:cTn id="39" presetID="9" presetClass="entr" presetSubtype="0" fill="hold" nodeType="afterEffect">
                                  <p:stCondLst>
                                    <p:cond delay="0"/>
                                  </p:stCondLst>
                                  <p:childTnLst>
                                    <p:set>
                                      <p:cBhvr>
                                        <p:cTn id="40" dur="1" fill="hold">
                                          <p:stCondLst>
                                            <p:cond delay="0"/>
                                          </p:stCondLst>
                                        </p:cTn>
                                        <p:tgtEl>
                                          <p:spTgt spid="209952"/>
                                        </p:tgtEl>
                                        <p:attrNameLst>
                                          <p:attrName>style.visibility</p:attrName>
                                        </p:attrNameLst>
                                      </p:cBhvr>
                                      <p:to>
                                        <p:strVal val="visible"/>
                                      </p:to>
                                    </p:set>
                                    <p:animEffect transition="in" filter="dissolve">
                                      <p:cBhvr>
                                        <p:cTn id="41" dur="500"/>
                                        <p:tgtEl>
                                          <p:spTgt spid="20995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09933"/>
                                        </p:tgtEl>
                                        <p:attrNameLst>
                                          <p:attrName>style.visibility</p:attrName>
                                        </p:attrNameLst>
                                      </p:cBhvr>
                                      <p:to>
                                        <p:strVal val="visible"/>
                                      </p:to>
                                    </p:set>
                                    <p:animEffect transition="in" filter="wipe(up)">
                                      <p:cBhvr>
                                        <p:cTn id="46" dur="3000"/>
                                        <p:tgtEl>
                                          <p:spTgt spid="209933"/>
                                        </p:tgtEl>
                                      </p:cBhvr>
                                    </p:animEffect>
                                  </p:childTnLst>
                                </p:cTn>
                              </p:par>
                              <p:par>
                                <p:cTn id="47" presetID="1" presetClass="exit" presetSubtype="0" fill="hold" nodeType="withEffect">
                                  <p:stCondLst>
                                    <p:cond delay="0"/>
                                  </p:stCondLst>
                                  <p:childTnLst>
                                    <p:set>
                                      <p:cBhvr>
                                        <p:cTn id="48" dur="1" fill="hold">
                                          <p:stCondLst>
                                            <p:cond delay="0"/>
                                          </p:stCondLst>
                                        </p:cTn>
                                        <p:tgtEl>
                                          <p:spTgt spid="209966"/>
                                        </p:tgtEl>
                                        <p:attrNameLst>
                                          <p:attrName>style.visibility</p:attrName>
                                        </p:attrNameLst>
                                      </p:cBhvr>
                                      <p:to>
                                        <p:strVal val="hidden"/>
                                      </p:to>
                                    </p:set>
                                  </p:childTnLst>
                                </p:cTn>
                              </p:par>
                              <p:par>
                                <p:cTn id="49" presetID="1" presetClass="mediacall" presetSubtype="0" fill="hold" nodeType="withEffect">
                                  <p:stCondLst>
                                    <p:cond delay="0"/>
                                  </p:stCondLst>
                                  <p:childTnLst>
                                    <p:cmd type="call" cmd="playFrom(0.0)">
                                      <p:cBhvr>
                                        <p:cTn id="50" dur="322" fill="hold"/>
                                        <p:tgtEl>
                                          <p:spTgt spid="209964"/>
                                        </p:tgtEl>
                                      </p:cBhvr>
                                    </p:cmd>
                                  </p:childTnLst>
                                </p:cTn>
                              </p:par>
                            </p:childTnLst>
                          </p:cTn>
                        </p:par>
                        <p:par>
                          <p:cTn id="51" fill="hold" nodeType="afterGroup">
                            <p:stCondLst>
                              <p:cond delay="3000"/>
                            </p:stCondLst>
                            <p:childTnLst>
                              <p:par>
                                <p:cTn id="52" presetID="22" presetClass="entr" presetSubtype="1" fill="hold" nodeType="afterEffect">
                                  <p:stCondLst>
                                    <p:cond delay="0"/>
                                  </p:stCondLst>
                                  <p:childTnLst>
                                    <p:set>
                                      <p:cBhvr>
                                        <p:cTn id="53" dur="1" fill="hold">
                                          <p:stCondLst>
                                            <p:cond delay="0"/>
                                          </p:stCondLst>
                                        </p:cTn>
                                        <p:tgtEl>
                                          <p:spTgt spid="209954"/>
                                        </p:tgtEl>
                                        <p:attrNameLst>
                                          <p:attrName>style.visibility</p:attrName>
                                        </p:attrNameLst>
                                      </p:cBhvr>
                                      <p:to>
                                        <p:strVal val="visible"/>
                                      </p:to>
                                    </p:set>
                                    <p:animEffect transition="in" filter="wipe(up)">
                                      <p:cBhvr>
                                        <p:cTn id="54" dur="2000"/>
                                        <p:tgtEl>
                                          <p:spTgt spid="209954"/>
                                        </p:tgtEl>
                                      </p:cBhvr>
                                    </p:animEffect>
                                  </p:childTnLst>
                                </p:cTn>
                              </p:par>
                              <p:par>
                                <p:cTn id="55" presetID="1" presetClass="mediacall" presetSubtype="0" fill="hold" nodeType="withEffect">
                                  <p:stCondLst>
                                    <p:cond delay="0"/>
                                  </p:stCondLst>
                                  <p:childTnLst>
                                    <p:cmd type="call" cmd="playFrom(0.0)">
                                      <p:cBhvr>
                                        <p:cTn id="56" dur="322" fill="hold"/>
                                        <p:tgtEl>
                                          <p:spTgt spid="209962"/>
                                        </p:tgtEl>
                                      </p:cBhvr>
                                    </p:cmd>
                                  </p:childTnLst>
                                </p:cTn>
                              </p:par>
                            </p:childTnLst>
                          </p:cTn>
                        </p:par>
                        <p:par>
                          <p:cTn id="57" fill="hold" nodeType="afterGroup">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209957"/>
                                        </p:tgtEl>
                                        <p:attrNameLst>
                                          <p:attrName>style.visibility</p:attrName>
                                        </p:attrNameLst>
                                      </p:cBhvr>
                                      <p:to>
                                        <p:strVal val="visible"/>
                                      </p:to>
                                    </p:set>
                                    <p:animEffect transition="in" filter="wipe(left)">
                                      <p:cBhvr>
                                        <p:cTn id="60" dur="1000"/>
                                        <p:tgtEl>
                                          <p:spTgt spid="20995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209962"/>
                </p:tgtEl>
              </p:cMediaNode>
            </p:audio>
            <p:audio>
              <p:cMediaNode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209963"/>
                </p:tgtEl>
              </p:cMediaNode>
            </p:audio>
            <p:audio>
              <p:cMediaNode showWhenStopped="0">
                <p:cTn id="63" fill="hold" display="0">
                  <p:stCondLst>
                    <p:cond delay="indefinite"/>
                  </p:stCondLst>
                  <p:endCondLst>
                    <p:cond evt="onNext" delay="0">
                      <p:tgtEl>
                        <p:sldTgt/>
                      </p:tgtEl>
                    </p:cond>
                    <p:cond evt="onPrev" delay="0">
                      <p:tgtEl>
                        <p:sldTgt/>
                      </p:tgtEl>
                    </p:cond>
                    <p:cond evt="onStopAudio" delay="0">
                      <p:tgtEl>
                        <p:sldTgt/>
                      </p:tgtEl>
                    </p:cond>
                  </p:endCondLst>
                </p:cTn>
                <p:tgtEl>
                  <p:spTgt spid="209964"/>
                </p:tgtEl>
              </p:cMediaNode>
            </p:audio>
            <p:audio>
              <p:cMediaNode showWhenStopped="0">
                <p:cTn id="64" fill="hold" display="0">
                  <p:stCondLst>
                    <p:cond delay="indefinite"/>
                  </p:stCondLst>
                  <p:endCondLst>
                    <p:cond evt="onNext" delay="0">
                      <p:tgtEl>
                        <p:sldTgt/>
                      </p:tgtEl>
                    </p:cond>
                    <p:cond evt="onPrev" delay="0">
                      <p:tgtEl>
                        <p:sldTgt/>
                      </p:tgtEl>
                    </p:cond>
                    <p:cond evt="onStopAudio" delay="0">
                      <p:tgtEl>
                        <p:sldTgt/>
                      </p:tgtEl>
                    </p:cond>
                  </p:endCondLst>
                </p:cTn>
                <p:tgtEl>
                  <p:spTgt spid="209965"/>
                </p:tgtEl>
              </p:cMediaNode>
            </p:audio>
            <p:audio>
              <p:cMediaNode showWhenStopped="0">
                <p:cTn id="65" fill="hold" display="0">
                  <p:stCondLst>
                    <p:cond delay="indefinite"/>
                  </p:stCondLst>
                  <p:endCondLst>
                    <p:cond evt="onNext" delay="0">
                      <p:tgtEl>
                        <p:sldTgt/>
                      </p:tgtEl>
                    </p:cond>
                    <p:cond evt="onPrev" delay="0">
                      <p:tgtEl>
                        <p:sldTgt/>
                      </p:tgtEl>
                    </p:cond>
                    <p:cond evt="onStopAudio" delay="0">
                      <p:tgtEl>
                        <p:sldTgt/>
                      </p:tgtEl>
                    </p:cond>
                  </p:endCondLst>
                </p:cTn>
                <p:tgtEl>
                  <p:spTgt spid="209968"/>
                </p:tgtEl>
              </p:cMediaNode>
            </p:audio>
          </p:childTnLst>
        </p:cTn>
      </p:par>
    </p:tnLst>
    <p:bldLst>
      <p:bldP spid="209932" grpId="0" animBg="1"/>
      <p:bldP spid="209932" grpId="1" animBg="1"/>
      <p:bldP spid="209957" grpId="0"/>
      <p:bldP spid="20993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pic>
        <p:nvPicPr>
          <p:cNvPr id="46082" name="Picture 8" descr="arrow red rt"/>
          <p:cNvPicPr>
            <a:picLocks noChangeAspect="1" noChangeArrowheads="1" noCrop="1"/>
          </p:cNvPicPr>
          <p:nvPr/>
        </p:nvPicPr>
        <p:blipFill>
          <a:blip r:embed="rId8"/>
          <a:srcRect/>
          <a:stretch>
            <a:fillRect/>
          </a:stretch>
        </p:blipFill>
        <p:spPr bwMode="auto">
          <a:xfrm>
            <a:off x="2908300" y="5943600"/>
            <a:ext cx="438150" cy="174625"/>
          </a:xfrm>
          <a:prstGeom prst="rect">
            <a:avLst/>
          </a:prstGeom>
          <a:noFill/>
          <a:ln w="9525">
            <a:noFill/>
            <a:miter lim="800000"/>
            <a:headEnd/>
            <a:tailEnd/>
          </a:ln>
        </p:spPr>
      </p:pic>
      <p:pic>
        <p:nvPicPr>
          <p:cNvPr id="46083" name="Picture 9" descr="arrow green rt"/>
          <p:cNvPicPr>
            <a:picLocks noChangeAspect="1" noChangeArrowheads="1" noCrop="1"/>
          </p:cNvPicPr>
          <p:nvPr/>
        </p:nvPicPr>
        <p:blipFill>
          <a:blip r:embed="rId9"/>
          <a:srcRect/>
          <a:stretch>
            <a:fillRect/>
          </a:stretch>
        </p:blipFill>
        <p:spPr bwMode="auto">
          <a:xfrm>
            <a:off x="7499350" y="6096000"/>
            <a:ext cx="107950" cy="42863"/>
          </a:xfrm>
          <a:prstGeom prst="rect">
            <a:avLst/>
          </a:prstGeom>
          <a:noFill/>
          <a:ln w="9525">
            <a:noFill/>
            <a:miter lim="800000"/>
            <a:headEnd/>
            <a:tailEnd/>
          </a:ln>
        </p:spPr>
      </p:pic>
      <p:sp>
        <p:nvSpPr>
          <p:cNvPr id="171018" name="Rectangle 10" descr="Parchment"/>
          <p:cNvSpPr>
            <a:spLocks noChangeArrowheads="1"/>
          </p:cNvSpPr>
          <p:nvPr/>
        </p:nvSpPr>
        <p:spPr bwMode="auto">
          <a:xfrm>
            <a:off x="0" y="530225"/>
            <a:ext cx="4159250" cy="6327775"/>
          </a:xfrm>
          <a:prstGeom prst="rect">
            <a:avLst/>
          </a:prstGeom>
          <a:blipFill dpi="0" rotWithShape="1">
            <a:blip r:embed="rId10" cstate="print"/>
            <a:srcRect/>
            <a:tile tx="0" ty="0" sx="100000" sy="100000" flip="none" algn="tl"/>
          </a:blipFill>
          <a:ln w="57150" cmpd="thinThick">
            <a:solidFill>
              <a:srgbClr val="FF0000"/>
            </a:solidFill>
            <a:miter lim="800000"/>
            <a:headEnd/>
            <a:tailEnd/>
          </a:ln>
          <a:effectLst/>
        </p:spPr>
        <p:txBody>
          <a:bodyPr wrap="none" anchor="ctr"/>
          <a:lstStyle/>
          <a:p>
            <a:pPr marL="457200" indent="-457200">
              <a:defRPr/>
            </a:pPr>
            <a:r>
              <a:rPr lang="en-US" b="1" dirty="0">
                <a:solidFill>
                  <a:srgbClr val="FF0000"/>
                </a:solidFill>
                <a:effectLst>
                  <a:outerShdw blurRad="38100" dist="38100" dir="2700000" algn="tl">
                    <a:srgbClr val="000000"/>
                  </a:outerShdw>
                </a:effectLst>
                <a:cs typeface="Arial" pitchFamily="34" charset="0"/>
              </a:rPr>
              <a:t>MONETARISTS</a:t>
            </a:r>
            <a:r>
              <a:rPr lang="en-US" sz="2000" b="1" dirty="0">
                <a:cs typeface="Arial" pitchFamily="34" charset="0"/>
              </a:rPr>
              <a:t>–f</a:t>
            </a:r>
            <a:r>
              <a:rPr lang="en-US" b="1" dirty="0">
                <a:cs typeface="Arial" pitchFamily="34" charset="0"/>
              </a:rPr>
              <a:t>avor</a:t>
            </a:r>
            <a:r>
              <a:rPr lang="en-US" sz="2000" b="1" dirty="0">
                <a:cs typeface="Arial" pitchFamily="34" charset="0"/>
              </a:rPr>
              <a:t> </a:t>
            </a:r>
            <a:r>
              <a:rPr lang="en-US" b="1" dirty="0">
                <a:solidFill>
                  <a:srgbClr val="FF0000"/>
                </a:solidFill>
                <a:effectLst>
                  <a:outerShdw blurRad="38100" dist="38100" dir="2700000" algn="tl">
                    <a:srgbClr val="000000"/>
                  </a:outerShdw>
                </a:effectLst>
                <a:cs typeface="Arial" pitchFamily="34" charset="0"/>
              </a:rPr>
              <a:t>monetary rule</a:t>
            </a:r>
          </a:p>
          <a:p>
            <a:pPr marL="457200" indent="-457200">
              <a:defRPr/>
            </a:pPr>
            <a:r>
              <a:rPr lang="en-US" sz="2000" b="1" dirty="0">
                <a:cs typeface="Arial" pitchFamily="34" charset="0"/>
              </a:rPr>
              <a:t>1. </a:t>
            </a:r>
            <a:r>
              <a:rPr lang="en-US" sz="2000" b="1" dirty="0">
                <a:solidFill>
                  <a:srgbClr val="FF0000"/>
                </a:solidFill>
                <a:effectLst>
                  <a:outerShdw blurRad="38100" dist="38100" dir="2700000" algn="tl">
                    <a:srgbClr val="000000"/>
                  </a:outerShdw>
                </a:effectLst>
                <a:cs typeface="Arial" pitchFamily="34" charset="0"/>
              </a:rPr>
              <a:t>Stable economy</a:t>
            </a:r>
          </a:p>
          <a:p>
            <a:pPr marL="457200" indent="-457200">
              <a:defRPr/>
            </a:pPr>
            <a:r>
              <a:rPr lang="en-US" sz="2000" b="1" dirty="0">
                <a:cs typeface="Arial" pitchFamily="34" charset="0"/>
              </a:rPr>
              <a:t>2. </a:t>
            </a:r>
            <a:r>
              <a:rPr lang="en-US" sz="2000" b="1" dirty="0">
                <a:solidFill>
                  <a:srgbClr val="FF0000"/>
                </a:solidFill>
                <a:effectLst>
                  <a:outerShdw blurRad="38100" dist="38100" dir="2700000" algn="tl">
                    <a:srgbClr val="000000"/>
                  </a:outerShdw>
                </a:effectLst>
                <a:cs typeface="Arial" pitchFamily="34" charset="0"/>
              </a:rPr>
              <a:t>Politically conservative</a:t>
            </a:r>
          </a:p>
          <a:p>
            <a:pPr marL="457200" indent="-457200">
              <a:defRPr/>
            </a:pPr>
            <a:r>
              <a:rPr lang="en-US" sz="2000" b="1" dirty="0">
                <a:cs typeface="Arial" pitchFamily="34" charset="0"/>
              </a:rPr>
              <a:t>   </a:t>
            </a:r>
            <a:r>
              <a:rPr lang="en-US" b="1" dirty="0">
                <a:cs typeface="Arial" pitchFamily="34" charset="0"/>
              </a:rPr>
              <a:t>(</a:t>
            </a:r>
            <a:r>
              <a:rPr lang="en-US" b="1" dirty="0">
                <a:solidFill>
                  <a:srgbClr val="FF0000"/>
                </a:solidFill>
                <a:effectLst>
                  <a:outerShdw blurRad="38100" dist="38100" dir="2700000" algn="tl">
                    <a:srgbClr val="000000"/>
                  </a:outerShdw>
                </a:effectLst>
                <a:cs typeface="Arial" pitchFamily="34" charset="0"/>
              </a:rPr>
              <a:t>non-activists</a:t>
            </a:r>
            <a:r>
              <a:rPr lang="en-US" b="1" dirty="0">
                <a:cs typeface="Arial" pitchFamily="34" charset="0"/>
              </a:rPr>
              <a:t> as regards</a:t>
            </a:r>
          </a:p>
          <a:p>
            <a:pPr marL="457200" indent="-457200">
              <a:defRPr/>
            </a:pPr>
            <a:r>
              <a:rPr lang="en-US" b="1" dirty="0">
                <a:cs typeface="Arial" pitchFamily="34" charset="0"/>
              </a:rPr>
              <a:t>    fiscal/monetary policy)</a:t>
            </a:r>
          </a:p>
          <a:p>
            <a:pPr marL="457200" indent="-457200">
              <a:defRPr/>
            </a:pPr>
            <a:r>
              <a:rPr lang="en-US" b="1" dirty="0">
                <a:cs typeface="Arial" pitchFamily="34" charset="0"/>
              </a:rPr>
              <a:t>    “G”-like a </a:t>
            </a:r>
            <a:r>
              <a:rPr lang="en-US" b="1" dirty="0">
                <a:solidFill>
                  <a:srgbClr val="FF0000"/>
                </a:solidFill>
                <a:effectLst>
                  <a:outerShdw blurRad="38100" dist="38100" dir="2700000" algn="tl">
                    <a:srgbClr val="000000"/>
                  </a:outerShdw>
                </a:effectLst>
                <a:cs typeface="Arial" pitchFamily="34" charset="0"/>
              </a:rPr>
              <a:t>“fool in the shower”</a:t>
            </a:r>
            <a:r>
              <a:rPr lang="en-US" b="1" dirty="0">
                <a:cs typeface="Arial" pitchFamily="34" charset="0"/>
              </a:rPr>
              <a:t> &amp;</a:t>
            </a:r>
          </a:p>
          <a:p>
            <a:pPr marL="457200" indent="-457200">
              <a:defRPr/>
            </a:pPr>
            <a:endParaRPr lang="en-US" b="1" dirty="0">
              <a:cs typeface="Arial" pitchFamily="34" charset="0"/>
            </a:endParaRPr>
          </a:p>
          <a:p>
            <a:pPr marL="457200" indent="-457200">
              <a:defRPr/>
            </a:pPr>
            <a:endParaRPr lang="en-US" b="1" dirty="0">
              <a:cs typeface="Arial" pitchFamily="34" charset="0"/>
            </a:endParaRPr>
          </a:p>
          <a:p>
            <a:pPr marL="457200" indent="-457200">
              <a:defRPr/>
            </a:pPr>
            <a:r>
              <a:rPr lang="en-US" b="1" dirty="0">
                <a:cs typeface="Arial" pitchFamily="34" charset="0"/>
              </a:rPr>
              <a:t>    </a:t>
            </a:r>
            <a:r>
              <a:rPr lang="en-US" b="1" dirty="0">
                <a:solidFill>
                  <a:srgbClr val="FF0000"/>
                </a:solidFill>
                <a:effectLst>
                  <a:outerShdw blurRad="38100" dist="38100" dir="2700000" algn="tl">
                    <a:srgbClr val="000000"/>
                  </a:outerShdw>
                </a:effectLst>
                <a:cs typeface="Arial" pitchFamily="34" charset="0"/>
              </a:rPr>
              <a:t>“</a:t>
            </a:r>
            <a:r>
              <a:rPr lang="en-US" sz="2000" b="1" dirty="0">
                <a:solidFill>
                  <a:srgbClr val="FF0000"/>
                </a:solidFill>
                <a:effectLst>
                  <a:outerShdw blurRad="38100" dist="38100" dir="2700000" algn="tl">
                    <a:srgbClr val="000000"/>
                  </a:outerShdw>
                </a:effectLst>
                <a:cs typeface="Arial" pitchFamily="34" charset="0"/>
              </a:rPr>
              <a:t>Fed</a:t>
            </a:r>
            <a:r>
              <a:rPr lang="en-US" b="1" dirty="0">
                <a:solidFill>
                  <a:srgbClr val="FF0000"/>
                </a:solidFill>
                <a:effectLst>
                  <a:outerShdw blurRad="38100" dist="38100" dir="2700000" algn="tl">
                    <a:srgbClr val="000000"/>
                  </a:outerShdw>
                </a:effectLst>
                <a:cs typeface="Arial" pitchFamily="34" charset="0"/>
              </a:rPr>
              <a:t>”</a:t>
            </a:r>
            <a:r>
              <a:rPr lang="en-US" b="1" dirty="0">
                <a:cs typeface="Arial" pitchFamily="34" charset="0"/>
              </a:rPr>
              <a:t> - like a </a:t>
            </a:r>
            <a:r>
              <a:rPr lang="en-US" b="1" dirty="0">
                <a:solidFill>
                  <a:srgbClr val="FF0000"/>
                </a:solidFill>
                <a:effectLst>
                  <a:outerShdw blurRad="38100" dist="38100" dir="2700000" algn="tl">
                    <a:srgbClr val="000000"/>
                  </a:outerShdw>
                </a:effectLst>
                <a:cs typeface="Arial" pitchFamily="34" charset="0"/>
              </a:rPr>
              <a:t>“student driver”</a:t>
            </a:r>
          </a:p>
          <a:p>
            <a:pPr marL="457200" indent="-457200">
              <a:defRPr/>
            </a:pPr>
            <a:endParaRPr lang="en-US" b="1" dirty="0">
              <a:solidFill>
                <a:srgbClr val="FF0000"/>
              </a:solidFill>
              <a:effectLst>
                <a:outerShdw blurRad="38100" dist="38100" dir="2700000" algn="tl">
                  <a:srgbClr val="000000"/>
                </a:outerShdw>
              </a:effectLst>
              <a:cs typeface="Arial" pitchFamily="34" charset="0"/>
            </a:endParaRPr>
          </a:p>
          <a:p>
            <a:pPr marL="457200" indent="-457200">
              <a:defRPr/>
            </a:pPr>
            <a:endParaRPr lang="en-US" b="1" dirty="0">
              <a:solidFill>
                <a:srgbClr val="FF0000"/>
              </a:solidFill>
              <a:effectLst>
                <a:outerShdw blurRad="38100" dist="38100" dir="2700000" algn="tl">
                  <a:srgbClr val="000000"/>
                </a:outerShdw>
              </a:effectLst>
              <a:cs typeface="Arial" pitchFamily="34" charset="0"/>
            </a:endParaRPr>
          </a:p>
          <a:p>
            <a:pPr marL="457200" indent="-457200">
              <a:defRPr/>
            </a:pPr>
            <a:r>
              <a:rPr lang="en-US" b="1" dirty="0">
                <a:cs typeface="Arial" pitchFamily="34" charset="0"/>
              </a:rPr>
              <a:t>3. Believe in </a:t>
            </a:r>
            <a:r>
              <a:rPr lang="en-US" b="1" dirty="0">
                <a:solidFill>
                  <a:srgbClr val="FF0000"/>
                </a:solidFill>
                <a:effectLst>
                  <a:outerShdw blurRad="38100" dist="38100" dir="2700000" algn="tl">
                    <a:srgbClr val="000000"/>
                  </a:outerShdw>
                </a:effectLst>
                <a:cs typeface="Arial" pitchFamily="34" charset="0"/>
              </a:rPr>
              <a:t>“rules of law”</a:t>
            </a:r>
          </a:p>
          <a:p>
            <a:pPr marL="457200" indent="-457200">
              <a:defRPr/>
            </a:pPr>
            <a:r>
              <a:rPr lang="en-US" b="1" dirty="0">
                <a:cs typeface="Arial" pitchFamily="34" charset="0"/>
              </a:rPr>
              <a:t>4. </a:t>
            </a:r>
            <a:r>
              <a:rPr lang="en-US" b="1" dirty="0">
                <a:solidFill>
                  <a:srgbClr val="FF0000"/>
                </a:solidFill>
                <a:effectLst>
                  <a:outerShdw blurRad="38100" dist="38100" dir="2700000" algn="tl">
                    <a:srgbClr val="000000"/>
                  </a:outerShdw>
                </a:effectLst>
                <a:cs typeface="Arial" pitchFamily="34" charset="0"/>
              </a:rPr>
              <a:t>“V” is stable</a:t>
            </a:r>
            <a:r>
              <a:rPr lang="en-US" b="1" dirty="0">
                <a:cs typeface="Arial" pitchFamily="34" charset="0"/>
              </a:rPr>
              <a:t> [MV=PQ]</a:t>
            </a:r>
          </a:p>
          <a:p>
            <a:pPr marL="457200" indent="-457200">
              <a:defRPr/>
            </a:pPr>
            <a:r>
              <a:rPr lang="en-US" b="1" dirty="0">
                <a:cs typeface="Arial" pitchFamily="34" charset="0"/>
              </a:rPr>
              <a:t>5. </a:t>
            </a:r>
            <a:r>
              <a:rPr lang="en-US" b="1" dirty="0">
                <a:solidFill>
                  <a:srgbClr val="FF0000"/>
                </a:solidFill>
                <a:effectLst>
                  <a:outerShdw blurRad="38100" dist="38100" dir="2700000" algn="tl">
                    <a:srgbClr val="000000"/>
                  </a:outerShdw>
                </a:effectLst>
                <a:cs typeface="Arial" pitchFamily="34" charset="0"/>
              </a:rPr>
              <a:t>D</a:t>
            </a:r>
            <a:r>
              <a:rPr lang="en-US" sz="1400" b="1" dirty="0">
                <a:solidFill>
                  <a:srgbClr val="FF0000"/>
                </a:solidFill>
                <a:effectLst>
                  <a:outerShdw blurRad="38100" dist="38100" dir="2700000" algn="tl">
                    <a:srgbClr val="000000"/>
                  </a:outerShdw>
                </a:effectLst>
                <a:cs typeface="Arial" pitchFamily="34" charset="0"/>
              </a:rPr>
              <a:t>M </a:t>
            </a:r>
            <a:r>
              <a:rPr lang="en-US" b="1" dirty="0">
                <a:solidFill>
                  <a:srgbClr val="FF0000"/>
                </a:solidFill>
                <a:effectLst>
                  <a:outerShdw blurRad="38100" dist="38100" dir="2700000" algn="tl">
                    <a:srgbClr val="000000"/>
                  </a:outerShdw>
                </a:effectLst>
                <a:cs typeface="Arial" pitchFamily="34" charset="0"/>
              </a:rPr>
              <a:t>curve is more vertical</a:t>
            </a:r>
            <a:r>
              <a:rPr lang="en-US" b="1" dirty="0">
                <a:cs typeface="Arial" pitchFamily="34" charset="0"/>
              </a:rPr>
              <a:t> </a:t>
            </a:r>
            <a:r>
              <a:rPr lang="en-US" sz="1600" b="1" dirty="0">
                <a:cs typeface="Arial" pitchFamily="34" charset="0"/>
              </a:rPr>
              <a:t>(inelastic).</a:t>
            </a:r>
          </a:p>
          <a:p>
            <a:pPr marL="457200" indent="-457200">
              <a:defRPr/>
            </a:pPr>
            <a:r>
              <a:rPr lang="en-US" b="1" dirty="0">
                <a:cs typeface="Arial" pitchFamily="34" charset="0"/>
              </a:rPr>
              <a:t>6. </a:t>
            </a:r>
            <a:r>
              <a:rPr lang="en-US" b="1" dirty="0">
                <a:solidFill>
                  <a:srgbClr val="FF0000"/>
                </a:solidFill>
                <a:effectLst>
                  <a:outerShdw blurRad="38100" dist="38100" dir="2700000" algn="tl">
                    <a:srgbClr val="000000"/>
                  </a:outerShdw>
                </a:effectLst>
                <a:cs typeface="Arial" pitchFamily="34" charset="0"/>
              </a:rPr>
              <a:t>D</a:t>
            </a:r>
            <a:r>
              <a:rPr lang="en-US" sz="1400" b="1" dirty="0">
                <a:solidFill>
                  <a:srgbClr val="FF0000"/>
                </a:solidFill>
                <a:effectLst>
                  <a:outerShdw blurRad="38100" dist="38100" dir="2700000" algn="tl">
                    <a:srgbClr val="000000"/>
                  </a:outerShdw>
                </a:effectLst>
                <a:cs typeface="Arial" pitchFamily="34" charset="0"/>
              </a:rPr>
              <a:t>I</a:t>
            </a:r>
            <a:r>
              <a:rPr lang="en-US" b="1" dirty="0">
                <a:solidFill>
                  <a:srgbClr val="FF0000"/>
                </a:solidFill>
                <a:effectLst>
                  <a:outerShdw blurRad="38100" dist="38100" dir="2700000" algn="tl">
                    <a:srgbClr val="000000"/>
                  </a:outerShdw>
                </a:effectLst>
                <a:cs typeface="Arial" pitchFamily="34" charset="0"/>
              </a:rPr>
              <a:t> curve is more flat</a:t>
            </a:r>
            <a:r>
              <a:rPr lang="en-US" b="1" dirty="0">
                <a:cs typeface="Arial" pitchFamily="34" charset="0"/>
              </a:rPr>
              <a:t> (elastic).</a:t>
            </a:r>
          </a:p>
          <a:p>
            <a:pPr marL="457200" indent="-457200">
              <a:defRPr/>
            </a:pPr>
            <a:endParaRPr lang="en-US" b="1" dirty="0">
              <a:cs typeface="Arial" pitchFamily="34" charset="0"/>
            </a:endParaRPr>
          </a:p>
          <a:p>
            <a:pPr marL="457200" indent="-457200">
              <a:defRPr/>
            </a:pPr>
            <a:endParaRPr lang="en-US" b="1" dirty="0">
              <a:cs typeface="Arial" pitchFamily="34" charset="0"/>
            </a:endParaRPr>
          </a:p>
          <a:p>
            <a:pPr marL="457200" indent="-457200">
              <a:defRPr/>
            </a:pPr>
            <a:endParaRPr lang="en-US" b="1" dirty="0">
              <a:cs typeface="Arial" pitchFamily="34" charset="0"/>
            </a:endParaRPr>
          </a:p>
          <a:p>
            <a:pPr marL="457200" indent="-457200">
              <a:defRPr/>
            </a:pPr>
            <a:endParaRPr lang="en-US" b="1" dirty="0">
              <a:cs typeface="Arial" pitchFamily="34" charset="0"/>
            </a:endParaRPr>
          </a:p>
          <a:p>
            <a:pPr marL="457200" indent="-457200">
              <a:defRPr/>
            </a:pPr>
            <a:endParaRPr lang="en-US" b="1" dirty="0">
              <a:cs typeface="Arial" pitchFamily="34" charset="0"/>
            </a:endParaRPr>
          </a:p>
          <a:p>
            <a:pPr marL="457200" indent="-457200">
              <a:defRPr/>
            </a:pPr>
            <a:endParaRPr lang="en-US" b="1" dirty="0">
              <a:cs typeface="Arial" pitchFamily="34" charset="0"/>
            </a:endParaRPr>
          </a:p>
          <a:p>
            <a:pPr marL="457200" indent="-457200">
              <a:defRPr/>
            </a:pPr>
            <a:r>
              <a:rPr lang="en-US" sz="1400" b="1" dirty="0">
                <a:solidFill>
                  <a:srgbClr val="FF0000"/>
                </a:solidFill>
                <a:effectLst>
                  <a:outerShdw blurRad="38100" dist="38100" dir="2700000" algn="tl">
                    <a:srgbClr val="000000"/>
                  </a:outerShdw>
                </a:effectLst>
                <a:cs typeface="Arial" pitchFamily="34" charset="0"/>
              </a:rPr>
              <a:t>       More sensitive</a:t>
            </a:r>
            <a:r>
              <a:rPr lang="en-US" b="1" dirty="0">
                <a:solidFill>
                  <a:srgbClr val="FF0000"/>
                </a:solidFill>
                <a:effectLst>
                  <a:outerShdw blurRad="38100" dist="38100" dir="2700000" algn="tl">
                    <a:srgbClr val="000000"/>
                  </a:outerShdw>
                </a:effectLst>
                <a:cs typeface="Arial" pitchFamily="34" charset="0"/>
              </a:rPr>
              <a:t>  </a:t>
            </a:r>
            <a:r>
              <a:rPr lang="en-US" sz="1400" b="1" dirty="0">
                <a:solidFill>
                  <a:srgbClr val="FF0000"/>
                </a:solidFill>
                <a:effectLst>
                  <a:outerShdw blurRad="38100" dist="38100" dir="2700000" algn="tl">
                    <a:srgbClr val="000000"/>
                  </a:outerShdw>
                </a:effectLst>
                <a:cs typeface="Arial" pitchFamily="34" charset="0"/>
              </a:rPr>
              <a:t>More responsive</a:t>
            </a:r>
            <a:endParaRPr lang="en-US" b="1" dirty="0">
              <a:solidFill>
                <a:srgbClr val="FF0000"/>
              </a:solidFill>
              <a:effectLst>
                <a:outerShdw blurRad="38100" dist="38100" dir="2700000" algn="tl">
                  <a:srgbClr val="000000"/>
                </a:outerShdw>
              </a:effectLst>
              <a:cs typeface="Arial" pitchFamily="34" charset="0"/>
            </a:endParaRPr>
          </a:p>
        </p:txBody>
      </p:sp>
      <p:sp>
        <p:nvSpPr>
          <p:cNvPr id="171019" name="Rectangle 11" descr="Parchment"/>
          <p:cNvSpPr>
            <a:spLocks noChangeArrowheads="1"/>
          </p:cNvSpPr>
          <p:nvPr/>
        </p:nvSpPr>
        <p:spPr bwMode="auto">
          <a:xfrm>
            <a:off x="4276725" y="515938"/>
            <a:ext cx="4867275" cy="6342062"/>
          </a:xfrm>
          <a:prstGeom prst="rect">
            <a:avLst/>
          </a:prstGeom>
          <a:blipFill dpi="0" rotWithShape="1">
            <a:blip r:embed="rId10" cstate="print"/>
            <a:srcRect/>
            <a:tile tx="0" ty="0" sx="100000" sy="100000" flip="none" algn="tl"/>
          </a:blipFill>
          <a:ln w="57150" cmpd="thinThick">
            <a:solidFill>
              <a:srgbClr val="006600"/>
            </a:solidFill>
            <a:miter lim="800000"/>
            <a:headEnd/>
            <a:tailEnd/>
          </a:ln>
          <a:effectLst/>
        </p:spPr>
        <p:txBody>
          <a:bodyPr wrap="none" anchor="ctr"/>
          <a:lstStyle/>
          <a:p>
            <a:pPr marL="457200" indent="-457200">
              <a:defRPr/>
            </a:pPr>
            <a:r>
              <a:rPr lang="en-US" sz="2000" b="1" dirty="0">
                <a:solidFill>
                  <a:srgbClr val="006600"/>
                </a:solidFill>
                <a:effectLst>
                  <a:outerShdw blurRad="38100" dist="38100" dir="2700000" algn="tl">
                    <a:srgbClr val="000000"/>
                  </a:outerShdw>
                </a:effectLst>
                <a:cs typeface="Arial" pitchFamily="34" charset="0"/>
              </a:rPr>
              <a:t>Keynesian</a:t>
            </a:r>
            <a:r>
              <a:rPr lang="en-US" sz="2000" b="1" dirty="0">
                <a:cs typeface="Arial" pitchFamily="34" charset="0"/>
              </a:rPr>
              <a:t> –favor </a:t>
            </a:r>
            <a:r>
              <a:rPr lang="en-US" sz="2000" b="1" dirty="0">
                <a:solidFill>
                  <a:srgbClr val="006600"/>
                </a:solidFill>
                <a:effectLst>
                  <a:outerShdw blurRad="38100" dist="38100" dir="2700000" algn="tl">
                    <a:srgbClr val="000000"/>
                  </a:outerShdw>
                </a:effectLst>
                <a:cs typeface="Arial" pitchFamily="34" charset="0"/>
              </a:rPr>
              <a:t>fiscal policy</a:t>
            </a:r>
          </a:p>
          <a:p>
            <a:pPr marL="457200" indent="-457200">
              <a:defRPr/>
            </a:pPr>
            <a:r>
              <a:rPr lang="en-US" sz="2000" b="1" dirty="0">
                <a:cs typeface="Arial" pitchFamily="34" charset="0"/>
              </a:rPr>
              <a:t>1. </a:t>
            </a:r>
            <a:r>
              <a:rPr lang="en-US" sz="2000" b="1" dirty="0">
                <a:solidFill>
                  <a:srgbClr val="006600"/>
                </a:solidFill>
                <a:effectLst>
                  <a:outerShdw blurRad="38100" dist="38100" dir="2700000" algn="tl">
                    <a:srgbClr val="000000"/>
                  </a:outerShdw>
                </a:effectLst>
                <a:cs typeface="Arial" pitchFamily="34" charset="0"/>
              </a:rPr>
              <a:t>Unstable economy</a:t>
            </a:r>
            <a:r>
              <a:rPr lang="en-US" sz="2000" b="1" dirty="0">
                <a:cs typeface="Arial" pitchFamily="34" charset="0"/>
              </a:rPr>
              <a:t> (</a:t>
            </a:r>
            <a:r>
              <a:rPr lang="en-US" sz="2000" b="1" dirty="0" err="1">
                <a:cs typeface="Arial" pitchFamily="34" charset="0"/>
              </a:rPr>
              <a:t>Ig</a:t>
            </a:r>
            <a:r>
              <a:rPr lang="en-US" sz="2000" b="1" dirty="0">
                <a:cs typeface="Arial" pitchFamily="34" charset="0"/>
              </a:rPr>
              <a:t>)</a:t>
            </a:r>
          </a:p>
          <a:p>
            <a:pPr marL="457200" indent="-457200">
              <a:defRPr/>
            </a:pPr>
            <a:r>
              <a:rPr lang="en-US" sz="2000" b="1" dirty="0">
                <a:cs typeface="Arial" pitchFamily="34" charset="0"/>
              </a:rPr>
              <a:t>2. </a:t>
            </a:r>
            <a:r>
              <a:rPr lang="en-US" sz="2000" b="1" dirty="0">
                <a:solidFill>
                  <a:srgbClr val="006600"/>
                </a:solidFill>
                <a:effectLst>
                  <a:outerShdw blurRad="38100" dist="38100" dir="2700000" algn="tl">
                    <a:srgbClr val="000000"/>
                  </a:outerShdw>
                </a:effectLst>
                <a:cs typeface="Arial" pitchFamily="34" charset="0"/>
              </a:rPr>
              <a:t>Active stabilization policies</a:t>
            </a:r>
          </a:p>
          <a:p>
            <a:pPr marL="457200" indent="-457200">
              <a:defRPr/>
            </a:pPr>
            <a:r>
              <a:rPr lang="en-US" sz="2000" b="1" dirty="0">
                <a:cs typeface="Arial" pitchFamily="34" charset="0"/>
              </a:rPr>
              <a:t>   </a:t>
            </a:r>
            <a:r>
              <a:rPr lang="en-US" b="1" dirty="0">
                <a:cs typeface="Arial" pitchFamily="34" charset="0"/>
              </a:rPr>
              <a:t>*</a:t>
            </a:r>
            <a:r>
              <a:rPr lang="en-US" b="1" dirty="0">
                <a:solidFill>
                  <a:srgbClr val="006600"/>
                </a:solidFill>
                <a:effectLst>
                  <a:outerShdw blurRad="38100" dist="38100" dir="2700000" algn="tl">
                    <a:srgbClr val="000000"/>
                  </a:outerShdw>
                </a:effectLst>
                <a:cs typeface="Arial" pitchFamily="34" charset="0"/>
              </a:rPr>
              <a:t>Active monetary policy</a:t>
            </a:r>
            <a:r>
              <a:rPr lang="en-US" b="1" dirty="0">
                <a:cs typeface="Arial" pitchFamily="34" charset="0"/>
              </a:rPr>
              <a:t> means the Fed</a:t>
            </a:r>
          </a:p>
          <a:p>
            <a:pPr marL="457200" indent="-457200">
              <a:defRPr/>
            </a:pPr>
            <a:r>
              <a:rPr lang="en-US" b="1" dirty="0">
                <a:cs typeface="Arial" pitchFamily="34" charset="0"/>
              </a:rPr>
              <a:t>   changes interest rates in response to </a:t>
            </a:r>
          </a:p>
          <a:p>
            <a:pPr marL="457200" indent="-457200">
              <a:defRPr/>
            </a:pPr>
            <a:r>
              <a:rPr lang="en-US" b="1" dirty="0">
                <a:cs typeface="Arial" pitchFamily="34" charset="0"/>
              </a:rPr>
              <a:t>   a</a:t>
            </a:r>
            <a:r>
              <a:rPr lang="en-US" sz="1600" b="1" dirty="0">
                <a:cs typeface="Arial" pitchFamily="34" charset="0"/>
              </a:rPr>
              <a:t>ctual or anticipated changes in the economy.</a:t>
            </a:r>
          </a:p>
          <a:p>
            <a:pPr marL="457200" indent="-457200">
              <a:defRPr/>
            </a:pPr>
            <a:endParaRPr lang="en-US" b="1" dirty="0">
              <a:cs typeface="Arial" pitchFamily="34" charset="0"/>
            </a:endParaRPr>
          </a:p>
          <a:p>
            <a:pPr marL="457200" indent="-457200">
              <a:defRPr/>
            </a:pPr>
            <a:endParaRPr lang="en-US" b="1" dirty="0">
              <a:cs typeface="Arial" pitchFamily="34" charset="0"/>
            </a:endParaRPr>
          </a:p>
          <a:p>
            <a:pPr marL="457200" indent="-457200">
              <a:defRPr/>
            </a:pPr>
            <a:endParaRPr lang="en-US" b="1" dirty="0">
              <a:cs typeface="Arial" pitchFamily="34" charset="0"/>
            </a:endParaRPr>
          </a:p>
          <a:p>
            <a:pPr marL="457200" indent="-457200">
              <a:defRPr/>
            </a:pPr>
            <a:endParaRPr lang="en-US" b="1" dirty="0">
              <a:cs typeface="Arial" pitchFamily="34" charset="0"/>
            </a:endParaRPr>
          </a:p>
          <a:p>
            <a:pPr marL="457200" indent="-457200">
              <a:defRPr/>
            </a:pPr>
            <a:r>
              <a:rPr lang="en-US" b="1" dirty="0">
                <a:cs typeface="Arial" pitchFamily="34" charset="0"/>
              </a:rPr>
              <a:t>3. Believe in the </a:t>
            </a:r>
            <a:r>
              <a:rPr lang="en-US" b="1" dirty="0">
                <a:solidFill>
                  <a:srgbClr val="006600"/>
                </a:solidFill>
                <a:effectLst>
                  <a:outerShdw blurRad="38100" dist="38100" dir="2700000" algn="tl">
                    <a:srgbClr val="000000"/>
                  </a:outerShdw>
                </a:effectLst>
                <a:cs typeface="Arial" pitchFamily="34" charset="0"/>
              </a:rPr>
              <a:t>“discretion of men”</a:t>
            </a:r>
          </a:p>
          <a:p>
            <a:pPr marL="457200" indent="-457200">
              <a:defRPr/>
            </a:pPr>
            <a:r>
              <a:rPr lang="en-US" b="1" dirty="0">
                <a:cs typeface="Arial" pitchFamily="34" charset="0"/>
              </a:rPr>
              <a:t>4. </a:t>
            </a:r>
            <a:r>
              <a:rPr lang="en-US" b="1" dirty="0">
                <a:solidFill>
                  <a:srgbClr val="006600"/>
                </a:solidFill>
                <a:effectLst>
                  <a:outerShdw blurRad="38100" dist="38100" dir="2700000" algn="tl">
                    <a:srgbClr val="000000"/>
                  </a:outerShdw>
                </a:effectLst>
                <a:cs typeface="Arial" pitchFamily="34" charset="0"/>
              </a:rPr>
              <a:t>“V” varies directly with interest rate</a:t>
            </a:r>
            <a:r>
              <a:rPr lang="en-US" b="1" dirty="0">
                <a:cs typeface="Arial" pitchFamily="34" charset="0"/>
              </a:rPr>
              <a:t> &amp;</a:t>
            </a:r>
          </a:p>
          <a:p>
            <a:pPr marL="457200" indent="-457200">
              <a:defRPr/>
            </a:pPr>
            <a:r>
              <a:rPr lang="en-US" b="1" dirty="0">
                <a:cs typeface="Arial" pitchFamily="34" charset="0"/>
              </a:rPr>
              <a:t>    </a:t>
            </a:r>
            <a:r>
              <a:rPr lang="en-US" b="1" dirty="0">
                <a:solidFill>
                  <a:srgbClr val="006600"/>
                </a:solidFill>
                <a:effectLst>
                  <a:outerShdw blurRad="38100" dist="38100" dir="2700000" algn="tl">
                    <a:srgbClr val="000000"/>
                  </a:outerShdw>
                </a:effectLst>
                <a:cs typeface="Arial" pitchFamily="34" charset="0"/>
              </a:rPr>
              <a:t>“V” varies inversely with the MS</a:t>
            </a:r>
          </a:p>
          <a:p>
            <a:pPr marL="457200" indent="-457200">
              <a:defRPr/>
            </a:pPr>
            <a:r>
              <a:rPr lang="en-US" b="1" dirty="0">
                <a:cs typeface="Arial" pitchFamily="34" charset="0"/>
              </a:rPr>
              <a:t>5. </a:t>
            </a:r>
            <a:r>
              <a:rPr lang="en-US" b="1" dirty="0">
                <a:solidFill>
                  <a:srgbClr val="006600"/>
                </a:solidFill>
                <a:effectLst>
                  <a:outerShdw blurRad="38100" dist="38100" dir="2700000" algn="tl">
                    <a:srgbClr val="000000"/>
                  </a:outerShdw>
                </a:effectLst>
                <a:cs typeface="Arial" pitchFamily="34" charset="0"/>
              </a:rPr>
              <a:t>D</a:t>
            </a:r>
            <a:r>
              <a:rPr lang="en-US" sz="1400" b="1" dirty="0">
                <a:solidFill>
                  <a:srgbClr val="006600"/>
                </a:solidFill>
                <a:effectLst>
                  <a:outerShdw blurRad="38100" dist="38100" dir="2700000" algn="tl">
                    <a:srgbClr val="000000"/>
                  </a:outerShdw>
                </a:effectLst>
                <a:cs typeface="Arial" pitchFamily="34" charset="0"/>
              </a:rPr>
              <a:t>M</a:t>
            </a:r>
            <a:r>
              <a:rPr lang="en-US" b="1" dirty="0">
                <a:solidFill>
                  <a:srgbClr val="006600"/>
                </a:solidFill>
                <a:effectLst>
                  <a:outerShdw blurRad="38100" dist="38100" dir="2700000" algn="tl">
                    <a:srgbClr val="000000"/>
                  </a:outerShdw>
                </a:effectLst>
                <a:cs typeface="Arial" pitchFamily="34" charset="0"/>
              </a:rPr>
              <a:t> curve is more flat</a:t>
            </a:r>
            <a:r>
              <a:rPr lang="en-US" b="1" dirty="0">
                <a:cs typeface="Arial" pitchFamily="34" charset="0"/>
              </a:rPr>
              <a:t> (elastic)</a:t>
            </a:r>
            <a:r>
              <a:rPr lang="en-US" sz="2000" b="1" dirty="0">
                <a:cs typeface="Arial" pitchFamily="34" charset="0"/>
              </a:rPr>
              <a:t> </a:t>
            </a:r>
          </a:p>
          <a:p>
            <a:pPr marL="457200" indent="-457200">
              <a:defRPr/>
            </a:pPr>
            <a:r>
              <a:rPr lang="en-US" sz="2000" b="1" dirty="0">
                <a:cs typeface="Arial" pitchFamily="34" charset="0"/>
              </a:rPr>
              <a:t>6. </a:t>
            </a:r>
            <a:r>
              <a:rPr lang="en-US" sz="2000" b="1" dirty="0">
                <a:solidFill>
                  <a:srgbClr val="006600"/>
                </a:solidFill>
                <a:effectLst>
                  <a:outerShdw blurRad="38100" dist="38100" dir="2700000" algn="tl">
                    <a:srgbClr val="000000"/>
                  </a:outerShdw>
                </a:effectLst>
                <a:cs typeface="Arial" pitchFamily="34" charset="0"/>
              </a:rPr>
              <a:t>D</a:t>
            </a:r>
            <a:r>
              <a:rPr lang="en-US" sz="1600" b="1" dirty="0">
                <a:solidFill>
                  <a:srgbClr val="006600"/>
                </a:solidFill>
                <a:effectLst>
                  <a:outerShdw blurRad="38100" dist="38100" dir="2700000" algn="tl">
                    <a:srgbClr val="000000"/>
                  </a:outerShdw>
                </a:effectLst>
                <a:cs typeface="Arial" pitchFamily="34" charset="0"/>
              </a:rPr>
              <a:t>I</a:t>
            </a:r>
            <a:r>
              <a:rPr lang="en-US" sz="2000" b="1" dirty="0">
                <a:solidFill>
                  <a:srgbClr val="006600"/>
                </a:solidFill>
                <a:effectLst>
                  <a:outerShdw blurRad="38100" dist="38100" dir="2700000" algn="tl">
                    <a:srgbClr val="000000"/>
                  </a:outerShdw>
                </a:effectLst>
                <a:cs typeface="Arial" pitchFamily="34" charset="0"/>
              </a:rPr>
              <a:t> is more vertical</a:t>
            </a:r>
            <a:r>
              <a:rPr lang="en-US" sz="2000" b="1" dirty="0">
                <a:cs typeface="Arial" pitchFamily="34" charset="0"/>
              </a:rPr>
              <a:t> (inelastic)</a:t>
            </a:r>
          </a:p>
          <a:p>
            <a:pPr marL="457200" indent="-457200">
              <a:defRPr/>
            </a:pPr>
            <a:endParaRPr lang="en-US" sz="2000" b="1" dirty="0">
              <a:cs typeface="Arial" pitchFamily="34" charset="0"/>
            </a:endParaRPr>
          </a:p>
          <a:p>
            <a:pPr marL="457200" indent="-457200">
              <a:defRPr/>
            </a:pPr>
            <a:endParaRPr lang="en-US" sz="2000" b="1" dirty="0">
              <a:cs typeface="Arial" pitchFamily="34" charset="0"/>
            </a:endParaRPr>
          </a:p>
          <a:p>
            <a:pPr marL="457200" indent="-457200">
              <a:defRPr/>
            </a:pPr>
            <a:endParaRPr lang="en-US" sz="2000" b="1" dirty="0">
              <a:cs typeface="Arial" pitchFamily="34" charset="0"/>
            </a:endParaRPr>
          </a:p>
          <a:p>
            <a:pPr marL="457200" indent="-457200">
              <a:defRPr/>
            </a:pPr>
            <a:endParaRPr lang="en-US" sz="2000" b="1" dirty="0">
              <a:cs typeface="Arial" pitchFamily="34" charset="0"/>
            </a:endParaRPr>
          </a:p>
          <a:p>
            <a:pPr marL="457200" indent="-457200">
              <a:defRPr/>
            </a:pPr>
            <a:endParaRPr lang="en-US" sz="2000" b="1" dirty="0">
              <a:cs typeface="Arial" pitchFamily="34" charset="0"/>
            </a:endParaRPr>
          </a:p>
          <a:p>
            <a:pPr marL="457200" indent="-457200">
              <a:defRPr/>
            </a:pPr>
            <a:r>
              <a:rPr lang="en-US" sz="1400" b="1" dirty="0">
                <a:solidFill>
                  <a:srgbClr val="006600"/>
                </a:solidFill>
                <a:effectLst>
                  <a:outerShdw blurRad="38100" dist="38100" dir="2700000" algn="tl">
                    <a:srgbClr val="000000"/>
                  </a:outerShdw>
                </a:effectLst>
                <a:cs typeface="Arial" pitchFamily="34" charset="0"/>
              </a:rPr>
              <a:t>              Less sensitive  Less responsive</a:t>
            </a:r>
          </a:p>
        </p:txBody>
      </p:sp>
      <p:pic>
        <p:nvPicPr>
          <p:cNvPr id="171020" name="Picture 12" descr="Monetarists curves"/>
          <p:cNvPicPr>
            <a:picLocks noChangeAspect="1" noChangeArrowheads="1"/>
          </p:cNvPicPr>
          <p:nvPr/>
        </p:nvPicPr>
        <p:blipFill>
          <a:blip r:embed="rId11"/>
          <a:srcRect/>
          <a:stretch>
            <a:fillRect/>
          </a:stretch>
        </p:blipFill>
        <p:spPr bwMode="auto">
          <a:xfrm>
            <a:off x="341313" y="4951413"/>
            <a:ext cx="3473450" cy="1536700"/>
          </a:xfrm>
          <a:prstGeom prst="rect">
            <a:avLst/>
          </a:prstGeom>
          <a:noFill/>
          <a:ln w="38100">
            <a:solidFill>
              <a:srgbClr val="FF0000"/>
            </a:solidFill>
            <a:miter lim="800000"/>
            <a:headEnd/>
            <a:tailEnd/>
          </a:ln>
        </p:spPr>
      </p:pic>
      <p:pic>
        <p:nvPicPr>
          <p:cNvPr id="171021" name="Picture 13" descr="car circling"/>
          <p:cNvPicPr>
            <a:picLocks noChangeAspect="1" noChangeArrowheads="1" noCrop="1"/>
          </p:cNvPicPr>
          <p:nvPr/>
        </p:nvPicPr>
        <p:blipFill>
          <a:blip r:embed="rId12"/>
          <a:srcRect/>
          <a:stretch>
            <a:fillRect/>
          </a:stretch>
        </p:blipFill>
        <p:spPr bwMode="auto">
          <a:xfrm>
            <a:off x="128588" y="3187700"/>
            <a:ext cx="3878262" cy="593725"/>
          </a:xfrm>
          <a:prstGeom prst="rect">
            <a:avLst/>
          </a:prstGeom>
          <a:noFill/>
          <a:ln w="9525">
            <a:noFill/>
            <a:miter lim="800000"/>
            <a:headEnd/>
            <a:tailEnd/>
          </a:ln>
        </p:spPr>
      </p:pic>
      <p:pic>
        <p:nvPicPr>
          <p:cNvPr id="171022" name="Picture 14" descr="shower 5"/>
          <p:cNvPicPr>
            <a:picLocks noChangeAspect="1" noChangeArrowheads="1" noCrop="1"/>
          </p:cNvPicPr>
          <p:nvPr/>
        </p:nvPicPr>
        <p:blipFill>
          <a:blip r:embed="rId13"/>
          <a:srcRect/>
          <a:stretch>
            <a:fillRect/>
          </a:stretch>
        </p:blipFill>
        <p:spPr bwMode="auto">
          <a:xfrm>
            <a:off x="2132013" y="2303463"/>
            <a:ext cx="582612" cy="654050"/>
          </a:xfrm>
          <a:prstGeom prst="rect">
            <a:avLst/>
          </a:prstGeom>
          <a:noFill/>
          <a:ln w="9525">
            <a:noFill/>
            <a:miter lim="800000"/>
            <a:headEnd/>
            <a:tailEnd/>
          </a:ln>
        </p:spPr>
      </p:pic>
      <p:pic>
        <p:nvPicPr>
          <p:cNvPr id="171024" name="Picture 16" descr="Keynes on Time"/>
          <p:cNvPicPr>
            <a:picLocks noChangeAspect="1" noChangeArrowheads="1"/>
          </p:cNvPicPr>
          <p:nvPr/>
        </p:nvPicPr>
        <p:blipFill>
          <a:blip r:embed="rId14"/>
          <a:srcRect/>
          <a:stretch>
            <a:fillRect/>
          </a:stretch>
        </p:blipFill>
        <p:spPr bwMode="auto">
          <a:xfrm>
            <a:off x="8161338" y="2438400"/>
            <a:ext cx="839787" cy="1114425"/>
          </a:xfrm>
          <a:prstGeom prst="rect">
            <a:avLst/>
          </a:prstGeom>
          <a:noFill/>
          <a:ln w="9525">
            <a:noFill/>
            <a:miter lim="800000"/>
            <a:headEnd/>
            <a:tailEnd/>
          </a:ln>
        </p:spPr>
      </p:pic>
      <p:sp>
        <p:nvSpPr>
          <p:cNvPr id="171025" name="AutoShape 17" descr="Papyrus"/>
          <p:cNvSpPr>
            <a:spLocks noChangeArrowheads="1"/>
          </p:cNvSpPr>
          <p:nvPr/>
        </p:nvSpPr>
        <p:spPr bwMode="auto">
          <a:xfrm>
            <a:off x="4397375" y="2449513"/>
            <a:ext cx="3597275" cy="1003300"/>
          </a:xfrm>
          <a:prstGeom prst="wedgeRectCallout">
            <a:avLst>
              <a:gd name="adj1" fmla="val 57236"/>
              <a:gd name="adj2" fmla="val -17403"/>
            </a:avLst>
          </a:prstGeom>
          <a:blipFill dpi="0" rotWithShape="1">
            <a:blip r:embed="rId15" cstate="print"/>
            <a:srcRect/>
            <a:tile tx="0" ty="0" sx="100000" sy="100000" flip="none" algn="tl"/>
          </a:blipFill>
          <a:ln w="38100">
            <a:solidFill>
              <a:srgbClr val="FF0000"/>
            </a:solidFill>
            <a:miter lim="800000"/>
            <a:headEnd/>
            <a:tailEnd/>
          </a:ln>
          <a:effectLst/>
        </p:spPr>
        <p:txBody>
          <a:bodyPr/>
          <a:lstStyle/>
          <a:p>
            <a:pPr>
              <a:defRPr/>
            </a:pPr>
            <a:r>
              <a:rPr lang="en-US" sz="1600" b="1">
                <a:cs typeface="Arial" pitchFamily="34" charset="0"/>
              </a:rPr>
              <a:t>The </a:t>
            </a:r>
            <a:r>
              <a:rPr lang="en-US" sz="1600" b="1">
                <a:solidFill>
                  <a:srgbClr val="006600"/>
                </a:solidFill>
                <a:effectLst>
                  <a:outerShdw blurRad="38100" dist="38100" dir="2700000" algn="tl">
                    <a:srgbClr val="000000"/>
                  </a:outerShdw>
                </a:effectLst>
                <a:cs typeface="Arial" pitchFamily="34" charset="0"/>
              </a:rPr>
              <a:t>Fed is</a:t>
            </a:r>
            <a:r>
              <a:rPr lang="en-US" sz="1600" b="1">
                <a:cs typeface="Arial" pitchFamily="34" charset="0"/>
              </a:rPr>
              <a:t> </a:t>
            </a:r>
            <a:r>
              <a:rPr lang="en-US" sz="1600" b="1">
                <a:solidFill>
                  <a:srgbClr val="006600"/>
                </a:solidFill>
                <a:effectLst>
                  <a:outerShdw blurRad="38100" dist="38100" dir="2700000" algn="tl">
                    <a:srgbClr val="000000"/>
                  </a:outerShdw>
                </a:effectLst>
                <a:cs typeface="Arial" pitchFamily="34" charset="0"/>
              </a:rPr>
              <a:t>not like a student</a:t>
            </a:r>
            <a:r>
              <a:rPr lang="en-US" sz="1600" b="1">
                <a:cs typeface="Arial" pitchFamily="34" charset="0"/>
              </a:rPr>
              <a:t> </a:t>
            </a:r>
            <a:r>
              <a:rPr lang="en-US" sz="1600" b="1">
                <a:solidFill>
                  <a:srgbClr val="006600"/>
                </a:solidFill>
                <a:effectLst>
                  <a:outerShdw blurRad="38100" dist="38100" dir="2700000" algn="tl">
                    <a:srgbClr val="000000"/>
                  </a:outerShdw>
                </a:effectLst>
                <a:cs typeface="Arial" pitchFamily="34" charset="0"/>
              </a:rPr>
              <a:t>driver</a:t>
            </a:r>
            <a:r>
              <a:rPr lang="en-US" sz="1600" b="1">
                <a:cs typeface="Arial" pitchFamily="34" charset="0"/>
              </a:rPr>
              <a:t>; it works but </a:t>
            </a:r>
            <a:r>
              <a:rPr lang="en-US" sz="1600" b="1">
                <a:solidFill>
                  <a:srgbClr val="006600"/>
                </a:solidFill>
                <a:effectLst>
                  <a:outerShdw blurRad="38100" dist="38100" dir="2700000" algn="tl">
                    <a:srgbClr val="000000"/>
                  </a:outerShdw>
                </a:effectLst>
                <a:cs typeface="Arial" pitchFamily="34" charset="0"/>
              </a:rPr>
              <a:t>fiscal policy is </a:t>
            </a:r>
            <a:r>
              <a:rPr lang="en-US" sz="2000" b="1">
                <a:solidFill>
                  <a:srgbClr val="006600"/>
                </a:solidFill>
                <a:effectLst>
                  <a:outerShdw blurRad="38100" dist="38100" dir="2700000" algn="tl">
                    <a:srgbClr val="000000"/>
                  </a:outerShdw>
                </a:effectLst>
                <a:cs typeface="Arial" pitchFamily="34" charset="0"/>
              </a:rPr>
              <a:t>top</a:t>
            </a:r>
            <a:r>
              <a:rPr lang="en-US" sz="2000" b="1">
                <a:cs typeface="Arial" pitchFamily="34" charset="0"/>
              </a:rPr>
              <a:t> </a:t>
            </a:r>
            <a:r>
              <a:rPr lang="en-US" sz="2000" b="1">
                <a:solidFill>
                  <a:srgbClr val="006600"/>
                </a:solidFill>
                <a:effectLst>
                  <a:outerShdw blurRad="38100" dist="38100" dir="2700000" algn="tl">
                    <a:srgbClr val="000000"/>
                  </a:outerShdw>
                </a:effectLst>
                <a:cs typeface="Arial" pitchFamily="34" charset="0"/>
              </a:rPr>
              <a:t>banana</a:t>
            </a:r>
            <a:r>
              <a:rPr lang="en-US" sz="1600" b="1">
                <a:cs typeface="Arial" pitchFamily="34" charset="0"/>
              </a:rPr>
              <a:t>.</a:t>
            </a:r>
          </a:p>
        </p:txBody>
      </p:sp>
      <p:pic>
        <p:nvPicPr>
          <p:cNvPr id="171026" name="Picture 18" descr="Keynesian curves"/>
          <p:cNvPicPr>
            <a:picLocks noChangeAspect="1" noChangeArrowheads="1"/>
          </p:cNvPicPr>
          <p:nvPr/>
        </p:nvPicPr>
        <p:blipFill>
          <a:blip r:embed="rId11"/>
          <a:srcRect/>
          <a:stretch>
            <a:fillRect/>
          </a:stretch>
        </p:blipFill>
        <p:spPr bwMode="auto">
          <a:xfrm>
            <a:off x="5043488" y="5010150"/>
            <a:ext cx="3338512" cy="1476375"/>
          </a:xfrm>
          <a:prstGeom prst="rect">
            <a:avLst/>
          </a:prstGeom>
          <a:noFill/>
          <a:ln w="38100">
            <a:solidFill>
              <a:srgbClr val="006600"/>
            </a:solidFill>
            <a:miter lim="800000"/>
            <a:headEnd/>
            <a:tailEnd/>
          </a:ln>
        </p:spPr>
      </p:pic>
      <p:pic>
        <p:nvPicPr>
          <p:cNvPr id="171028" name="Picture 20" descr="banana 5"/>
          <p:cNvPicPr>
            <a:picLocks noChangeAspect="1" noChangeArrowheads="1" noCrop="1"/>
          </p:cNvPicPr>
          <p:nvPr/>
        </p:nvPicPr>
        <p:blipFill>
          <a:blip r:embed="rId16"/>
          <a:srcRect/>
          <a:stretch>
            <a:fillRect/>
          </a:stretch>
        </p:blipFill>
        <p:spPr bwMode="auto">
          <a:xfrm>
            <a:off x="7477125" y="2555875"/>
            <a:ext cx="574675" cy="827088"/>
          </a:xfrm>
          <a:prstGeom prst="rect">
            <a:avLst/>
          </a:prstGeom>
          <a:noFill/>
          <a:ln w="9525">
            <a:noFill/>
            <a:miter lim="800000"/>
            <a:headEnd/>
            <a:tailEnd/>
          </a:ln>
        </p:spPr>
      </p:pic>
      <p:pic>
        <p:nvPicPr>
          <p:cNvPr id="171029" name="Picture 21" descr="Uncle Sam X out c5"/>
          <p:cNvPicPr>
            <a:picLocks noChangeAspect="1" noChangeArrowheads="1" noCrop="1"/>
          </p:cNvPicPr>
          <p:nvPr/>
        </p:nvPicPr>
        <p:blipFill>
          <a:blip r:embed="rId17"/>
          <a:srcRect/>
          <a:stretch>
            <a:fillRect/>
          </a:stretch>
        </p:blipFill>
        <p:spPr bwMode="auto">
          <a:xfrm>
            <a:off x="3143250" y="1236663"/>
            <a:ext cx="928688" cy="928687"/>
          </a:xfrm>
          <a:prstGeom prst="rect">
            <a:avLst/>
          </a:prstGeom>
          <a:noFill/>
          <a:ln w="9525">
            <a:noFill/>
            <a:miter lim="800000"/>
            <a:headEnd/>
            <a:tailEnd/>
          </a:ln>
        </p:spPr>
      </p:pic>
      <p:sp>
        <p:nvSpPr>
          <p:cNvPr id="171030" name="Oval 22"/>
          <p:cNvSpPr>
            <a:spLocks noChangeArrowheads="1"/>
          </p:cNvSpPr>
          <p:nvPr/>
        </p:nvSpPr>
        <p:spPr bwMode="auto">
          <a:xfrm>
            <a:off x="8053388" y="663575"/>
            <a:ext cx="869950" cy="900113"/>
          </a:xfrm>
          <a:prstGeom prst="ellipse">
            <a:avLst/>
          </a:prstGeom>
          <a:solidFill>
            <a:srgbClr val="FFFF99"/>
          </a:solidFill>
          <a:ln w="57150">
            <a:solidFill>
              <a:srgbClr val="006600"/>
            </a:solidFill>
            <a:round/>
            <a:headEnd/>
            <a:tailEnd/>
          </a:ln>
        </p:spPr>
        <p:txBody>
          <a:bodyPr wrap="none" anchor="ctr"/>
          <a:lstStyle/>
          <a:p>
            <a:endParaRPr lang="en-US"/>
          </a:p>
        </p:txBody>
      </p:sp>
      <p:pic>
        <p:nvPicPr>
          <p:cNvPr id="171031" name="Picture 23" descr="uncle sam 11 c5"/>
          <p:cNvPicPr>
            <a:picLocks noChangeAspect="1" noChangeArrowheads="1" noCrop="1"/>
          </p:cNvPicPr>
          <p:nvPr/>
        </p:nvPicPr>
        <p:blipFill>
          <a:blip r:embed="rId18"/>
          <a:srcRect/>
          <a:stretch>
            <a:fillRect/>
          </a:stretch>
        </p:blipFill>
        <p:spPr bwMode="auto">
          <a:xfrm>
            <a:off x="8218488" y="752475"/>
            <a:ext cx="542925" cy="763588"/>
          </a:xfrm>
          <a:prstGeom prst="rect">
            <a:avLst/>
          </a:prstGeom>
          <a:noFill/>
          <a:ln w="9525">
            <a:noFill/>
            <a:miter lim="800000"/>
            <a:headEnd/>
            <a:tailEnd/>
          </a:ln>
        </p:spPr>
      </p:pic>
      <p:pic>
        <p:nvPicPr>
          <p:cNvPr id="171034" name="show1314.wav">
            <a:hlinkClick r:id="" action="ppaction://media"/>
          </p:cNvPr>
          <p:cNvPicPr>
            <a:picLocks noRot="1" noChangeAspect="1" noChangeArrowheads="1"/>
          </p:cNvPicPr>
          <p:nvPr>
            <a:wavAudioFile r:embed="rId1" name="shower murder music Psycho.wav"/>
          </p:nvPr>
        </p:nvPicPr>
        <p:blipFill>
          <a:blip r:embed="rId19"/>
          <a:srcRect/>
          <a:stretch>
            <a:fillRect/>
          </a:stretch>
        </p:blipFill>
        <p:spPr bwMode="auto">
          <a:xfrm>
            <a:off x="8839200" y="6553200"/>
            <a:ext cx="304800" cy="304800"/>
          </a:xfrm>
          <a:prstGeom prst="rect">
            <a:avLst/>
          </a:prstGeom>
          <a:noFill/>
          <a:ln w="9525">
            <a:noFill/>
            <a:miter lim="800000"/>
            <a:headEnd/>
            <a:tailEnd/>
          </a:ln>
        </p:spPr>
      </p:pic>
      <p:pic>
        <p:nvPicPr>
          <p:cNvPr id="171038" name="Picture 30" descr="banana"/>
          <p:cNvPicPr>
            <a:picLocks noChangeAspect="1" noChangeArrowheads="1" noCrop="1"/>
          </p:cNvPicPr>
          <p:nvPr/>
        </p:nvPicPr>
        <p:blipFill>
          <a:blip r:embed="rId20"/>
          <a:srcRect/>
          <a:stretch>
            <a:fillRect/>
          </a:stretch>
        </p:blipFill>
        <p:spPr bwMode="auto">
          <a:xfrm>
            <a:off x="6881813" y="2933700"/>
            <a:ext cx="501650" cy="531813"/>
          </a:xfrm>
          <a:prstGeom prst="rect">
            <a:avLst/>
          </a:prstGeom>
          <a:noFill/>
          <a:ln w="9525">
            <a:noFill/>
            <a:miter lim="800000"/>
            <a:headEnd/>
            <a:tailEnd/>
          </a:ln>
        </p:spPr>
      </p:pic>
      <p:pic>
        <p:nvPicPr>
          <p:cNvPr id="171039" name="Chiq1314.wav">
            <a:hlinkClick r:id="" action="ppaction://media"/>
          </p:cNvPr>
          <p:cNvPicPr>
            <a:picLocks noRot="1" noChangeAspect="1" noChangeArrowheads="1"/>
          </p:cNvPicPr>
          <p:nvPr>
            <a:wavAudioFile r:embed="rId2" name="Chiquita Banana short.wav"/>
          </p:nvPr>
        </p:nvPicPr>
        <p:blipFill>
          <a:blip r:embed="rId19"/>
          <a:srcRect/>
          <a:stretch>
            <a:fillRect/>
          </a:stretch>
        </p:blipFill>
        <p:spPr bwMode="auto">
          <a:xfrm>
            <a:off x="8054975" y="6553200"/>
            <a:ext cx="304800" cy="304800"/>
          </a:xfrm>
          <a:prstGeom prst="rect">
            <a:avLst/>
          </a:prstGeom>
          <a:noFill/>
          <a:ln w="9525">
            <a:noFill/>
            <a:miter lim="800000"/>
            <a:headEnd/>
            <a:tailEnd/>
          </a:ln>
        </p:spPr>
      </p:pic>
      <p:pic>
        <p:nvPicPr>
          <p:cNvPr id="171040" name="fool1330.wav">
            <a:hlinkClick r:id="" action="ppaction://media"/>
          </p:cNvPr>
          <p:cNvPicPr>
            <a:picLocks noRot="1" noChangeAspect="1" noChangeArrowheads="1"/>
          </p:cNvPicPr>
          <p:nvPr>
            <a:wavAudioFile r:embed="rId3" name="fool u weak pathetic.wav"/>
          </p:nvPr>
        </p:nvPicPr>
        <p:blipFill>
          <a:blip r:embed="rId19"/>
          <a:srcRect/>
          <a:stretch>
            <a:fillRect/>
          </a:stretch>
        </p:blipFill>
        <p:spPr bwMode="auto">
          <a:xfrm>
            <a:off x="4333875" y="6553200"/>
            <a:ext cx="304800" cy="304800"/>
          </a:xfrm>
          <a:prstGeom prst="rect">
            <a:avLst/>
          </a:prstGeom>
          <a:noFill/>
          <a:ln w="9525">
            <a:noFill/>
            <a:miter lim="800000"/>
            <a:headEnd/>
            <a:tailEnd/>
          </a:ln>
        </p:spPr>
      </p:pic>
      <p:pic>
        <p:nvPicPr>
          <p:cNvPr id="171042" name="rule1330.wav">
            <a:hlinkClick r:id="" action="ppaction://media"/>
          </p:cNvPr>
          <p:cNvPicPr>
            <a:picLocks noRot="1" noChangeAspect="1" noChangeArrowheads="1"/>
          </p:cNvPicPr>
          <p:nvPr>
            <a:wavAudioFile r:embed="rId4" name="rules Here are some super.wav"/>
          </p:nvPr>
        </p:nvPicPr>
        <p:blipFill>
          <a:blip r:embed="rId19"/>
          <a:srcRect/>
          <a:stretch>
            <a:fillRect/>
          </a:stretch>
        </p:blipFill>
        <p:spPr bwMode="auto">
          <a:xfrm>
            <a:off x="4724400" y="6553200"/>
            <a:ext cx="304800" cy="304800"/>
          </a:xfrm>
          <a:prstGeom prst="rect">
            <a:avLst/>
          </a:prstGeom>
          <a:noFill/>
          <a:ln w="9525">
            <a:noFill/>
            <a:miter lim="800000"/>
            <a:headEnd/>
            <a:tailEnd/>
          </a:ln>
        </p:spPr>
      </p:pic>
      <p:pic>
        <p:nvPicPr>
          <p:cNvPr id="171043" name="disc1330.wav">
            <a:hlinkClick r:id="" action="ppaction://media"/>
          </p:cNvPr>
          <p:cNvPicPr>
            <a:picLocks noRot="1" noChangeAspect="1" noChangeArrowheads="1"/>
          </p:cNvPicPr>
          <p:nvPr>
            <a:wavAudioFile r:embed="rId5" name="discretion impulse power at ur.wav"/>
          </p:nvPr>
        </p:nvPicPr>
        <p:blipFill>
          <a:blip r:embed="rId19"/>
          <a:srcRect/>
          <a:stretch>
            <a:fillRect/>
          </a:stretch>
        </p:blipFill>
        <p:spPr bwMode="auto">
          <a:xfrm>
            <a:off x="3827463" y="6553200"/>
            <a:ext cx="304800" cy="304800"/>
          </a:xfrm>
          <a:prstGeom prst="rect">
            <a:avLst/>
          </a:prstGeom>
          <a:noFill/>
          <a:ln w="9525">
            <a:noFill/>
            <a:miter lim="800000"/>
            <a:headEnd/>
            <a:tailEnd/>
          </a:ln>
        </p:spPr>
      </p:pic>
      <p:pic>
        <p:nvPicPr>
          <p:cNvPr id="171044" name="Picture 36" descr="0112_feature-notion-friedman"/>
          <p:cNvPicPr>
            <a:picLocks noChangeAspect="1" noChangeArrowheads="1"/>
          </p:cNvPicPr>
          <p:nvPr/>
        </p:nvPicPr>
        <p:blipFill>
          <a:blip r:embed="rId21">
            <a:clrChange>
              <a:clrFrom>
                <a:srgbClr val="FFFFFF"/>
              </a:clrFrom>
              <a:clrTo>
                <a:srgbClr val="FFFFFF">
                  <a:alpha val="0"/>
                </a:srgbClr>
              </a:clrTo>
            </a:clrChange>
          </a:blip>
          <a:srcRect/>
          <a:stretch>
            <a:fillRect/>
          </a:stretch>
        </p:blipFill>
        <p:spPr bwMode="auto">
          <a:xfrm>
            <a:off x="363538" y="2254250"/>
            <a:ext cx="579437" cy="966788"/>
          </a:xfrm>
          <a:prstGeom prst="rect">
            <a:avLst/>
          </a:prstGeom>
          <a:noFill/>
          <a:ln w="9525">
            <a:noFill/>
            <a:miter lim="800000"/>
            <a:headEnd/>
            <a:tailEnd/>
          </a:ln>
        </p:spPr>
      </p:pic>
      <p:sp>
        <p:nvSpPr>
          <p:cNvPr id="46103" name="WordArt 37"/>
          <p:cNvSpPr>
            <a:spLocks noChangeArrowheads="1" noChangeShapeType="1" noTextEdit="1"/>
          </p:cNvSpPr>
          <p:nvPr/>
        </p:nvSpPr>
        <p:spPr bwMode="auto">
          <a:xfrm>
            <a:off x="385763" y="100013"/>
            <a:ext cx="8596312" cy="347662"/>
          </a:xfrm>
          <a:prstGeom prst="rect">
            <a:avLst/>
          </a:prstGeom>
        </p:spPr>
        <p:txBody>
          <a:bodyPr wrap="none" fromWordArt="1">
            <a:prstTxWarp prst="textPlain">
              <a:avLst>
                <a:gd name="adj" fmla="val 50000"/>
              </a:avLst>
            </a:prstTxWarp>
          </a:bodyPr>
          <a:lstStyle/>
          <a:p>
            <a:pPr algn="ctr"/>
            <a:r>
              <a:rPr lang="en-US" sz="3600" kern="10">
                <a:ln w="12700">
                  <a:solidFill>
                    <a:srgbClr val="FF9900"/>
                  </a:solidFill>
                  <a:round/>
                  <a:headEnd/>
                  <a:tailEnd/>
                </a:ln>
                <a:solidFill>
                  <a:srgbClr val="FFFF66"/>
                </a:solidFill>
                <a:effectLst>
                  <a:outerShdw dist="35921" dir="2700000" sy="50000" kx="2115830" algn="bl" rotWithShape="0">
                    <a:srgbClr val="C0C0C0">
                      <a:alpha val="79999"/>
                    </a:srgbClr>
                  </a:outerShdw>
                </a:effectLst>
                <a:latin typeface="Rockwell Extra Bold"/>
              </a:rPr>
              <a:t>Monetarists/Keynesians Differences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1018">
                                            <p:txEl>
                                              <p:pRg st="0" end="0"/>
                                            </p:txEl>
                                          </p:spTgt>
                                        </p:tgtEl>
                                        <p:attrNameLst>
                                          <p:attrName>style.visibility</p:attrName>
                                        </p:attrNameLst>
                                      </p:cBhvr>
                                      <p:to>
                                        <p:strVal val="visible"/>
                                      </p:to>
                                    </p:set>
                                    <p:animEffect transition="in" filter="dissolve">
                                      <p:cBhvr>
                                        <p:cTn id="7" dur="500"/>
                                        <p:tgtEl>
                                          <p:spTgt spid="17101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71018">
                                            <p:txEl>
                                              <p:pRg st="1" end="1"/>
                                            </p:txEl>
                                          </p:spTgt>
                                        </p:tgtEl>
                                        <p:attrNameLst>
                                          <p:attrName>style.visibility</p:attrName>
                                        </p:attrNameLst>
                                      </p:cBhvr>
                                      <p:to>
                                        <p:strVal val="visible"/>
                                      </p:to>
                                    </p:set>
                                    <p:animEffect transition="in" filter="dissolve">
                                      <p:cBhvr>
                                        <p:cTn id="10" dur="500"/>
                                        <p:tgtEl>
                                          <p:spTgt spid="17101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71019">
                                            <p:txEl>
                                              <p:pRg st="0" end="0"/>
                                            </p:txEl>
                                          </p:spTgt>
                                        </p:tgtEl>
                                        <p:attrNameLst>
                                          <p:attrName>style.visibility</p:attrName>
                                        </p:attrNameLst>
                                      </p:cBhvr>
                                      <p:to>
                                        <p:strVal val="visible"/>
                                      </p:to>
                                    </p:set>
                                    <p:animEffect transition="in" filter="dissolve">
                                      <p:cBhvr>
                                        <p:cTn id="15" dur="500"/>
                                        <p:tgtEl>
                                          <p:spTgt spid="171019">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71019">
                                            <p:txEl>
                                              <p:pRg st="1" end="1"/>
                                            </p:txEl>
                                          </p:spTgt>
                                        </p:tgtEl>
                                        <p:attrNameLst>
                                          <p:attrName>style.visibility</p:attrName>
                                        </p:attrNameLst>
                                      </p:cBhvr>
                                      <p:to>
                                        <p:strVal val="visible"/>
                                      </p:to>
                                    </p:set>
                                    <p:animEffect transition="in" filter="dissolve">
                                      <p:cBhvr>
                                        <p:cTn id="18" dur="500"/>
                                        <p:tgtEl>
                                          <p:spTgt spid="17101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71018">
                                            <p:txEl>
                                              <p:pRg st="2" end="2"/>
                                            </p:txEl>
                                          </p:spTgt>
                                        </p:tgtEl>
                                        <p:attrNameLst>
                                          <p:attrName>style.visibility</p:attrName>
                                        </p:attrNameLst>
                                      </p:cBhvr>
                                      <p:to>
                                        <p:strVal val="visible"/>
                                      </p:to>
                                    </p:set>
                                    <p:animEffect transition="in" filter="dissolve">
                                      <p:cBhvr>
                                        <p:cTn id="23" dur="500"/>
                                        <p:tgtEl>
                                          <p:spTgt spid="171018">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71029"/>
                                        </p:tgtEl>
                                        <p:attrNameLst>
                                          <p:attrName>style.visibility</p:attrName>
                                        </p:attrNameLst>
                                      </p:cBhvr>
                                      <p:to>
                                        <p:strVal val="visible"/>
                                      </p:to>
                                    </p:set>
                                    <p:animEffect transition="in" filter="dissolve">
                                      <p:cBhvr>
                                        <p:cTn id="26" dur="500"/>
                                        <p:tgtEl>
                                          <p:spTgt spid="171029"/>
                                        </p:tgtEl>
                                      </p:cBhvr>
                                    </p:animEffect>
                                  </p:childTnLst>
                                </p:cTn>
                              </p:par>
                              <p:par>
                                <p:cTn id="27" presetID="9" presetClass="entr" presetSubtype="0" fill="hold" nodeType="withEffect">
                                  <p:stCondLst>
                                    <p:cond delay="0"/>
                                  </p:stCondLst>
                                  <p:childTnLst>
                                    <p:set>
                                      <p:cBhvr>
                                        <p:cTn id="28" dur="1" fill="hold">
                                          <p:stCondLst>
                                            <p:cond delay="0"/>
                                          </p:stCondLst>
                                        </p:cTn>
                                        <p:tgtEl>
                                          <p:spTgt spid="171018">
                                            <p:txEl>
                                              <p:pRg st="3" end="3"/>
                                            </p:txEl>
                                          </p:spTgt>
                                        </p:tgtEl>
                                        <p:attrNameLst>
                                          <p:attrName>style.visibility</p:attrName>
                                        </p:attrNameLst>
                                      </p:cBhvr>
                                      <p:to>
                                        <p:strVal val="visible"/>
                                      </p:to>
                                    </p:set>
                                    <p:animEffect transition="in" filter="dissolve">
                                      <p:cBhvr>
                                        <p:cTn id="29" dur="500"/>
                                        <p:tgtEl>
                                          <p:spTgt spid="171018">
                                            <p:txEl>
                                              <p:pRg st="3" end="3"/>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71018">
                                            <p:txEl>
                                              <p:pRg st="4" end="4"/>
                                            </p:txEl>
                                          </p:spTgt>
                                        </p:tgtEl>
                                        <p:attrNameLst>
                                          <p:attrName>style.visibility</p:attrName>
                                        </p:attrNameLst>
                                      </p:cBhvr>
                                      <p:to>
                                        <p:strVal val="visible"/>
                                      </p:to>
                                    </p:set>
                                    <p:animEffect transition="in" filter="dissolve">
                                      <p:cBhvr>
                                        <p:cTn id="32" dur="500"/>
                                        <p:tgtEl>
                                          <p:spTgt spid="171018">
                                            <p:txEl>
                                              <p:pRg st="4" end="4"/>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171018">
                                            <p:txEl>
                                              <p:pRg st="5" end="5"/>
                                            </p:txEl>
                                          </p:spTgt>
                                        </p:tgtEl>
                                        <p:attrNameLst>
                                          <p:attrName>style.visibility</p:attrName>
                                        </p:attrNameLst>
                                      </p:cBhvr>
                                      <p:to>
                                        <p:strVal val="visible"/>
                                      </p:to>
                                    </p:set>
                                    <p:animEffect transition="in" filter="dissolve">
                                      <p:cBhvr>
                                        <p:cTn id="35" dur="500"/>
                                        <p:tgtEl>
                                          <p:spTgt spid="171018">
                                            <p:txEl>
                                              <p:pRg st="5" end="5"/>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171018">
                                            <p:txEl>
                                              <p:pRg st="8" end="8"/>
                                            </p:txEl>
                                          </p:spTgt>
                                        </p:tgtEl>
                                        <p:attrNameLst>
                                          <p:attrName>style.visibility</p:attrName>
                                        </p:attrNameLst>
                                      </p:cBhvr>
                                      <p:to>
                                        <p:strVal val="visible"/>
                                      </p:to>
                                    </p:set>
                                    <p:animEffect transition="in" filter="dissolve">
                                      <p:cBhvr>
                                        <p:cTn id="38" dur="500"/>
                                        <p:tgtEl>
                                          <p:spTgt spid="171018">
                                            <p:txEl>
                                              <p:pRg st="8" end="8"/>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171022"/>
                                        </p:tgtEl>
                                        <p:attrNameLst>
                                          <p:attrName>style.visibility</p:attrName>
                                        </p:attrNameLst>
                                      </p:cBhvr>
                                      <p:to>
                                        <p:strVal val="visible"/>
                                      </p:to>
                                    </p:set>
                                    <p:animEffect transition="in" filter="dissolve">
                                      <p:cBhvr>
                                        <p:cTn id="41" dur="500"/>
                                        <p:tgtEl>
                                          <p:spTgt spid="171022"/>
                                        </p:tgtEl>
                                      </p:cBhvr>
                                    </p:animEffect>
                                  </p:childTnLst>
                                </p:cTn>
                              </p:par>
                              <p:par>
                                <p:cTn id="42" presetID="9" presetClass="entr" presetSubtype="0" fill="hold" nodeType="withEffect">
                                  <p:stCondLst>
                                    <p:cond delay="0"/>
                                  </p:stCondLst>
                                  <p:childTnLst>
                                    <p:set>
                                      <p:cBhvr>
                                        <p:cTn id="43" dur="1" fill="hold">
                                          <p:stCondLst>
                                            <p:cond delay="0"/>
                                          </p:stCondLst>
                                        </p:cTn>
                                        <p:tgtEl>
                                          <p:spTgt spid="171044"/>
                                        </p:tgtEl>
                                        <p:attrNameLst>
                                          <p:attrName>style.visibility</p:attrName>
                                        </p:attrNameLst>
                                      </p:cBhvr>
                                      <p:to>
                                        <p:strVal val="visible"/>
                                      </p:to>
                                    </p:set>
                                    <p:animEffect transition="in" filter="dissolve">
                                      <p:cBhvr>
                                        <p:cTn id="44" dur="500"/>
                                        <p:tgtEl>
                                          <p:spTgt spid="171044"/>
                                        </p:tgtEl>
                                      </p:cBhvr>
                                    </p:animEffect>
                                  </p:childTnLst>
                                </p:cTn>
                              </p:par>
                            </p:childTnLst>
                          </p:cTn>
                        </p:par>
                        <p:par>
                          <p:cTn id="45" fill="hold" nodeType="afterGroup">
                            <p:stCondLst>
                              <p:cond delay="500"/>
                            </p:stCondLst>
                            <p:childTnLst>
                              <p:par>
                                <p:cTn id="46" presetID="1" presetClass="mediacall" presetSubtype="0" fill="hold" nodeType="afterEffect">
                                  <p:stCondLst>
                                    <p:cond delay="0"/>
                                  </p:stCondLst>
                                  <p:childTnLst>
                                    <p:cmd type="call" cmd="playFrom(0.0)">
                                      <p:cBhvr>
                                        <p:cTn id="47" dur="2079" fill="hold"/>
                                        <p:tgtEl>
                                          <p:spTgt spid="171034"/>
                                        </p:tgtEl>
                                      </p:cBhvr>
                                    </p:cmd>
                                  </p:childTnLst>
                                </p:cTn>
                              </p:par>
                            </p:childTnLst>
                          </p:cTn>
                        </p:par>
                        <p:par>
                          <p:cTn id="48" fill="hold" nodeType="afterGroup">
                            <p:stCondLst>
                              <p:cond delay="2579"/>
                            </p:stCondLst>
                            <p:childTnLst>
                              <p:par>
                                <p:cTn id="49" presetID="1" presetClass="mediacall" presetSubtype="0" fill="hold" nodeType="afterEffect">
                                  <p:stCondLst>
                                    <p:cond delay="0"/>
                                  </p:stCondLst>
                                  <p:childTnLst>
                                    <p:cmd type="call" cmd="playFrom(0.0)">
                                      <p:cBhvr>
                                        <p:cTn id="50" dur="2612" fill="hold"/>
                                        <p:tgtEl>
                                          <p:spTgt spid="171040"/>
                                        </p:tgtEl>
                                      </p:cBhvr>
                                    </p:cmd>
                                  </p:childTnLst>
                                </p:cTn>
                              </p:par>
                              <p:par>
                                <p:cTn id="51" presetID="9" presetClass="entr" presetSubtype="0" fill="hold" nodeType="withEffect">
                                  <p:stCondLst>
                                    <p:cond delay="0"/>
                                  </p:stCondLst>
                                  <p:childTnLst>
                                    <p:set>
                                      <p:cBhvr>
                                        <p:cTn id="52" dur="1" fill="hold">
                                          <p:stCondLst>
                                            <p:cond delay="0"/>
                                          </p:stCondLst>
                                        </p:cTn>
                                        <p:tgtEl>
                                          <p:spTgt spid="171021"/>
                                        </p:tgtEl>
                                        <p:attrNameLst>
                                          <p:attrName>style.visibility</p:attrName>
                                        </p:attrNameLst>
                                      </p:cBhvr>
                                      <p:to>
                                        <p:strVal val="visible"/>
                                      </p:to>
                                    </p:set>
                                    <p:animEffect transition="in" filter="dissolve">
                                      <p:cBhvr>
                                        <p:cTn id="53" dur="500"/>
                                        <p:tgtEl>
                                          <p:spTgt spid="17102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nodeType="clickEffect">
                                  <p:stCondLst>
                                    <p:cond delay="0"/>
                                  </p:stCondLst>
                                  <p:childTnLst>
                                    <p:set>
                                      <p:cBhvr>
                                        <p:cTn id="57" dur="1" fill="hold">
                                          <p:stCondLst>
                                            <p:cond delay="0"/>
                                          </p:stCondLst>
                                        </p:cTn>
                                        <p:tgtEl>
                                          <p:spTgt spid="171019">
                                            <p:txEl>
                                              <p:pRg st="2" end="2"/>
                                            </p:txEl>
                                          </p:spTgt>
                                        </p:tgtEl>
                                        <p:attrNameLst>
                                          <p:attrName>style.visibility</p:attrName>
                                        </p:attrNameLst>
                                      </p:cBhvr>
                                      <p:to>
                                        <p:strVal val="visible"/>
                                      </p:to>
                                    </p:set>
                                    <p:animEffect transition="in" filter="dissolve">
                                      <p:cBhvr>
                                        <p:cTn id="58" dur="500"/>
                                        <p:tgtEl>
                                          <p:spTgt spid="171019">
                                            <p:txEl>
                                              <p:pRg st="2" end="2"/>
                                            </p:txEl>
                                          </p:spTgt>
                                        </p:tgtEl>
                                      </p:cBhvr>
                                    </p:animEffect>
                                  </p:childTnLst>
                                </p:cTn>
                              </p:par>
                              <p:par>
                                <p:cTn id="59" presetID="9" presetClass="entr" presetSubtype="0" fill="hold" nodeType="withEffect">
                                  <p:stCondLst>
                                    <p:cond delay="0"/>
                                  </p:stCondLst>
                                  <p:childTnLst>
                                    <p:set>
                                      <p:cBhvr>
                                        <p:cTn id="60" dur="1" fill="hold">
                                          <p:stCondLst>
                                            <p:cond delay="0"/>
                                          </p:stCondLst>
                                        </p:cTn>
                                        <p:tgtEl>
                                          <p:spTgt spid="171031"/>
                                        </p:tgtEl>
                                        <p:attrNameLst>
                                          <p:attrName>style.visibility</p:attrName>
                                        </p:attrNameLst>
                                      </p:cBhvr>
                                      <p:to>
                                        <p:strVal val="visible"/>
                                      </p:to>
                                    </p:set>
                                    <p:animEffect transition="in" filter="dissolve">
                                      <p:cBhvr>
                                        <p:cTn id="61" dur="500"/>
                                        <p:tgtEl>
                                          <p:spTgt spid="171031"/>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71030"/>
                                        </p:tgtEl>
                                        <p:attrNameLst>
                                          <p:attrName>style.visibility</p:attrName>
                                        </p:attrNameLst>
                                      </p:cBhvr>
                                      <p:to>
                                        <p:strVal val="visible"/>
                                      </p:to>
                                    </p:set>
                                    <p:animEffect transition="in" filter="dissolve">
                                      <p:cBhvr>
                                        <p:cTn id="64" dur="500"/>
                                        <p:tgtEl>
                                          <p:spTgt spid="171030"/>
                                        </p:tgtEl>
                                      </p:cBhvr>
                                    </p:animEffect>
                                  </p:childTnLst>
                                </p:cTn>
                              </p:par>
                              <p:par>
                                <p:cTn id="65" presetID="9" presetClass="entr" presetSubtype="0" fill="hold" nodeType="withEffect">
                                  <p:stCondLst>
                                    <p:cond delay="0"/>
                                  </p:stCondLst>
                                  <p:childTnLst>
                                    <p:set>
                                      <p:cBhvr>
                                        <p:cTn id="66" dur="1" fill="hold">
                                          <p:stCondLst>
                                            <p:cond delay="0"/>
                                          </p:stCondLst>
                                        </p:cTn>
                                        <p:tgtEl>
                                          <p:spTgt spid="171019">
                                            <p:txEl>
                                              <p:pRg st="3" end="3"/>
                                            </p:txEl>
                                          </p:spTgt>
                                        </p:tgtEl>
                                        <p:attrNameLst>
                                          <p:attrName>style.visibility</p:attrName>
                                        </p:attrNameLst>
                                      </p:cBhvr>
                                      <p:to>
                                        <p:strVal val="visible"/>
                                      </p:to>
                                    </p:set>
                                    <p:animEffect transition="in" filter="dissolve">
                                      <p:cBhvr>
                                        <p:cTn id="67" dur="500"/>
                                        <p:tgtEl>
                                          <p:spTgt spid="171019">
                                            <p:txEl>
                                              <p:pRg st="3" end="3"/>
                                            </p:txEl>
                                          </p:spTgt>
                                        </p:tgtEl>
                                      </p:cBhvr>
                                    </p:animEffect>
                                  </p:childTnLst>
                                </p:cTn>
                              </p:par>
                              <p:par>
                                <p:cTn id="68" presetID="9" presetClass="entr" presetSubtype="0" fill="hold" nodeType="withEffect">
                                  <p:stCondLst>
                                    <p:cond delay="0"/>
                                  </p:stCondLst>
                                  <p:childTnLst>
                                    <p:set>
                                      <p:cBhvr>
                                        <p:cTn id="69" dur="1" fill="hold">
                                          <p:stCondLst>
                                            <p:cond delay="0"/>
                                          </p:stCondLst>
                                        </p:cTn>
                                        <p:tgtEl>
                                          <p:spTgt spid="171019">
                                            <p:txEl>
                                              <p:pRg st="4" end="4"/>
                                            </p:txEl>
                                          </p:spTgt>
                                        </p:tgtEl>
                                        <p:attrNameLst>
                                          <p:attrName>style.visibility</p:attrName>
                                        </p:attrNameLst>
                                      </p:cBhvr>
                                      <p:to>
                                        <p:strVal val="visible"/>
                                      </p:to>
                                    </p:set>
                                    <p:animEffect transition="in" filter="dissolve">
                                      <p:cBhvr>
                                        <p:cTn id="70" dur="500"/>
                                        <p:tgtEl>
                                          <p:spTgt spid="171019">
                                            <p:txEl>
                                              <p:pRg st="4" end="4"/>
                                            </p:txEl>
                                          </p:spTgt>
                                        </p:tgtEl>
                                      </p:cBhvr>
                                    </p:animEffect>
                                  </p:childTnLst>
                                </p:cTn>
                              </p:par>
                              <p:par>
                                <p:cTn id="71" presetID="9" presetClass="entr" presetSubtype="0" fill="hold" nodeType="withEffect">
                                  <p:stCondLst>
                                    <p:cond delay="0"/>
                                  </p:stCondLst>
                                  <p:childTnLst>
                                    <p:set>
                                      <p:cBhvr>
                                        <p:cTn id="72" dur="1" fill="hold">
                                          <p:stCondLst>
                                            <p:cond delay="0"/>
                                          </p:stCondLst>
                                        </p:cTn>
                                        <p:tgtEl>
                                          <p:spTgt spid="171019">
                                            <p:txEl>
                                              <p:pRg st="5" end="5"/>
                                            </p:txEl>
                                          </p:spTgt>
                                        </p:tgtEl>
                                        <p:attrNameLst>
                                          <p:attrName>style.visibility</p:attrName>
                                        </p:attrNameLst>
                                      </p:cBhvr>
                                      <p:to>
                                        <p:strVal val="visible"/>
                                      </p:to>
                                    </p:set>
                                    <p:animEffect transition="in" filter="dissolve">
                                      <p:cBhvr>
                                        <p:cTn id="73" dur="500"/>
                                        <p:tgtEl>
                                          <p:spTgt spid="171019">
                                            <p:txEl>
                                              <p:pRg st="5" end="5"/>
                                            </p:txEl>
                                          </p:spTgt>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71025"/>
                                        </p:tgtEl>
                                        <p:attrNameLst>
                                          <p:attrName>style.visibility</p:attrName>
                                        </p:attrNameLst>
                                      </p:cBhvr>
                                      <p:to>
                                        <p:strVal val="visible"/>
                                      </p:to>
                                    </p:set>
                                    <p:animEffect transition="in" filter="dissolve">
                                      <p:cBhvr>
                                        <p:cTn id="76" dur="500"/>
                                        <p:tgtEl>
                                          <p:spTgt spid="171025"/>
                                        </p:tgtEl>
                                      </p:cBhvr>
                                    </p:animEffect>
                                  </p:childTnLst>
                                </p:cTn>
                              </p:par>
                            </p:childTnLst>
                          </p:cTn>
                        </p:par>
                        <p:par>
                          <p:cTn id="77" fill="hold" nodeType="afterGroup">
                            <p:stCondLst>
                              <p:cond delay="500"/>
                            </p:stCondLst>
                            <p:childTnLst>
                              <p:par>
                                <p:cTn id="78" presetID="9" presetClass="entr" presetSubtype="0" fill="hold" nodeType="afterEffect">
                                  <p:stCondLst>
                                    <p:cond delay="0"/>
                                  </p:stCondLst>
                                  <p:childTnLst>
                                    <p:set>
                                      <p:cBhvr>
                                        <p:cTn id="79" dur="1" fill="hold">
                                          <p:stCondLst>
                                            <p:cond delay="0"/>
                                          </p:stCondLst>
                                        </p:cTn>
                                        <p:tgtEl>
                                          <p:spTgt spid="171028"/>
                                        </p:tgtEl>
                                        <p:attrNameLst>
                                          <p:attrName>style.visibility</p:attrName>
                                        </p:attrNameLst>
                                      </p:cBhvr>
                                      <p:to>
                                        <p:strVal val="visible"/>
                                      </p:to>
                                    </p:set>
                                    <p:animEffect transition="in" filter="dissolve">
                                      <p:cBhvr>
                                        <p:cTn id="80" dur="500"/>
                                        <p:tgtEl>
                                          <p:spTgt spid="171028"/>
                                        </p:tgtEl>
                                      </p:cBhvr>
                                    </p:animEffect>
                                  </p:childTnLst>
                                </p:cTn>
                              </p:par>
                              <p:par>
                                <p:cTn id="81" presetID="9" presetClass="entr" presetSubtype="0" fill="hold" nodeType="withEffect">
                                  <p:stCondLst>
                                    <p:cond delay="0"/>
                                  </p:stCondLst>
                                  <p:childTnLst>
                                    <p:set>
                                      <p:cBhvr>
                                        <p:cTn id="82" dur="1" fill="hold">
                                          <p:stCondLst>
                                            <p:cond delay="0"/>
                                          </p:stCondLst>
                                        </p:cTn>
                                        <p:tgtEl>
                                          <p:spTgt spid="171038"/>
                                        </p:tgtEl>
                                        <p:attrNameLst>
                                          <p:attrName>style.visibility</p:attrName>
                                        </p:attrNameLst>
                                      </p:cBhvr>
                                      <p:to>
                                        <p:strVal val="visible"/>
                                      </p:to>
                                    </p:set>
                                    <p:animEffect transition="in" filter="dissolve">
                                      <p:cBhvr>
                                        <p:cTn id="83" dur="500"/>
                                        <p:tgtEl>
                                          <p:spTgt spid="171038"/>
                                        </p:tgtEl>
                                      </p:cBhvr>
                                    </p:animEffect>
                                  </p:childTnLst>
                                </p:cTn>
                              </p:par>
                              <p:par>
                                <p:cTn id="84" presetID="1" presetClass="mediacall" presetSubtype="0" fill="hold" nodeType="withEffect">
                                  <p:stCondLst>
                                    <p:cond delay="0"/>
                                  </p:stCondLst>
                                  <p:childTnLst>
                                    <p:cmd type="call" cmd="playFrom(0.0)">
                                      <p:cBhvr>
                                        <p:cTn id="85" dur="10767" fill="hold"/>
                                        <p:tgtEl>
                                          <p:spTgt spid="171039"/>
                                        </p:tgtEl>
                                      </p:cBhvr>
                                    </p:cmd>
                                  </p:childTnLst>
                                </p:cTn>
                              </p:par>
                              <p:par>
                                <p:cTn id="86" presetID="9" presetClass="entr" presetSubtype="0" fill="hold" nodeType="withEffect">
                                  <p:stCondLst>
                                    <p:cond delay="0"/>
                                  </p:stCondLst>
                                  <p:childTnLst>
                                    <p:set>
                                      <p:cBhvr>
                                        <p:cTn id="87" dur="1" fill="hold">
                                          <p:stCondLst>
                                            <p:cond delay="0"/>
                                          </p:stCondLst>
                                        </p:cTn>
                                        <p:tgtEl>
                                          <p:spTgt spid="171024"/>
                                        </p:tgtEl>
                                        <p:attrNameLst>
                                          <p:attrName>style.visibility</p:attrName>
                                        </p:attrNameLst>
                                      </p:cBhvr>
                                      <p:to>
                                        <p:strVal val="visible"/>
                                      </p:to>
                                    </p:set>
                                    <p:animEffect transition="in" filter="dissolve">
                                      <p:cBhvr>
                                        <p:cTn id="88" dur="500"/>
                                        <p:tgtEl>
                                          <p:spTgt spid="171024"/>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9" presetClass="entr" presetSubtype="0" fill="hold" nodeType="clickEffect">
                                  <p:stCondLst>
                                    <p:cond delay="0"/>
                                  </p:stCondLst>
                                  <p:childTnLst>
                                    <p:set>
                                      <p:cBhvr>
                                        <p:cTn id="92" dur="1" fill="hold">
                                          <p:stCondLst>
                                            <p:cond delay="0"/>
                                          </p:stCondLst>
                                        </p:cTn>
                                        <p:tgtEl>
                                          <p:spTgt spid="171018">
                                            <p:txEl>
                                              <p:pRg st="11" end="11"/>
                                            </p:txEl>
                                          </p:spTgt>
                                        </p:tgtEl>
                                        <p:attrNameLst>
                                          <p:attrName>style.visibility</p:attrName>
                                        </p:attrNameLst>
                                      </p:cBhvr>
                                      <p:to>
                                        <p:strVal val="visible"/>
                                      </p:to>
                                    </p:set>
                                    <p:animEffect transition="in" filter="dissolve">
                                      <p:cBhvr>
                                        <p:cTn id="93" dur="500"/>
                                        <p:tgtEl>
                                          <p:spTgt spid="171018">
                                            <p:txEl>
                                              <p:pRg st="11" end="11"/>
                                            </p:txEl>
                                          </p:spTgt>
                                        </p:tgtEl>
                                      </p:cBhvr>
                                    </p:animEffect>
                                  </p:childTnLst>
                                </p:cTn>
                              </p:par>
                            </p:childTnLst>
                          </p:cTn>
                        </p:par>
                        <p:par>
                          <p:cTn id="94" fill="hold" nodeType="afterGroup">
                            <p:stCondLst>
                              <p:cond delay="500"/>
                            </p:stCondLst>
                            <p:childTnLst>
                              <p:par>
                                <p:cTn id="95" presetID="1" presetClass="mediacall" presetSubtype="0" fill="hold" nodeType="afterEffect">
                                  <p:stCondLst>
                                    <p:cond delay="0"/>
                                  </p:stCondLst>
                                  <p:childTnLst>
                                    <p:cmd type="call" cmd="playFrom(0.0)">
                                      <p:cBhvr>
                                        <p:cTn id="96" dur="3500" fill="hold"/>
                                        <p:tgtEl>
                                          <p:spTgt spid="171042"/>
                                        </p:tgtEl>
                                      </p:cBhvr>
                                    </p:cmd>
                                  </p:childTnLst>
                                </p:cTn>
                              </p:par>
                              <p:par>
                                <p:cTn id="97" presetID="9" presetClass="entr" presetSubtype="0" fill="hold" nodeType="withEffect">
                                  <p:stCondLst>
                                    <p:cond delay="0"/>
                                  </p:stCondLst>
                                  <p:childTnLst>
                                    <p:set>
                                      <p:cBhvr>
                                        <p:cTn id="98" dur="1" fill="hold">
                                          <p:stCondLst>
                                            <p:cond delay="0"/>
                                          </p:stCondLst>
                                        </p:cTn>
                                        <p:tgtEl>
                                          <p:spTgt spid="171018">
                                            <p:txEl>
                                              <p:pRg st="12" end="12"/>
                                            </p:txEl>
                                          </p:spTgt>
                                        </p:tgtEl>
                                        <p:attrNameLst>
                                          <p:attrName>style.visibility</p:attrName>
                                        </p:attrNameLst>
                                      </p:cBhvr>
                                      <p:to>
                                        <p:strVal val="visible"/>
                                      </p:to>
                                    </p:set>
                                    <p:animEffect transition="in" filter="dissolve">
                                      <p:cBhvr>
                                        <p:cTn id="99" dur="500"/>
                                        <p:tgtEl>
                                          <p:spTgt spid="171018">
                                            <p:txEl>
                                              <p:pRg st="12" end="12"/>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9" presetClass="entr" presetSubtype="0" fill="hold" nodeType="clickEffect">
                                  <p:stCondLst>
                                    <p:cond delay="0"/>
                                  </p:stCondLst>
                                  <p:childTnLst>
                                    <p:set>
                                      <p:cBhvr>
                                        <p:cTn id="103" dur="1" fill="hold">
                                          <p:stCondLst>
                                            <p:cond delay="0"/>
                                          </p:stCondLst>
                                        </p:cTn>
                                        <p:tgtEl>
                                          <p:spTgt spid="171019">
                                            <p:txEl>
                                              <p:pRg st="10" end="10"/>
                                            </p:txEl>
                                          </p:spTgt>
                                        </p:tgtEl>
                                        <p:attrNameLst>
                                          <p:attrName>style.visibility</p:attrName>
                                        </p:attrNameLst>
                                      </p:cBhvr>
                                      <p:to>
                                        <p:strVal val="visible"/>
                                      </p:to>
                                    </p:set>
                                    <p:animEffect transition="in" filter="dissolve">
                                      <p:cBhvr>
                                        <p:cTn id="104" dur="500"/>
                                        <p:tgtEl>
                                          <p:spTgt spid="171019">
                                            <p:txEl>
                                              <p:pRg st="10" end="10"/>
                                            </p:txEl>
                                          </p:spTgt>
                                        </p:tgtEl>
                                      </p:cBhvr>
                                    </p:animEffect>
                                  </p:childTnLst>
                                </p:cTn>
                              </p:par>
                            </p:childTnLst>
                          </p:cTn>
                        </p:par>
                        <p:par>
                          <p:cTn id="105" fill="hold" nodeType="afterGroup">
                            <p:stCondLst>
                              <p:cond delay="500"/>
                            </p:stCondLst>
                            <p:childTnLst>
                              <p:par>
                                <p:cTn id="106" presetID="1" presetClass="mediacall" presetSubtype="0" fill="hold" nodeType="afterEffect">
                                  <p:stCondLst>
                                    <p:cond delay="0"/>
                                  </p:stCondLst>
                                  <p:childTnLst>
                                    <p:cmd type="call" cmd="playFrom(0.0)">
                                      <p:cBhvr>
                                        <p:cTn id="107" dur="2231" fill="hold"/>
                                        <p:tgtEl>
                                          <p:spTgt spid="171043"/>
                                        </p:tgtEl>
                                      </p:cBhvr>
                                    </p:cmd>
                                  </p:childTnLst>
                                </p:cTn>
                              </p:par>
                              <p:par>
                                <p:cTn id="108" presetID="9" presetClass="entr" presetSubtype="0" fill="hold" nodeType="withEffect">
                                  <p:stCondLst>
                                    <p:cond delay="0"/>
                                  </p:stCondLst>
                                  <p:childTnLst>
                                    <p:set>
                                      <p:cBhvr>
                                        <p:cTn id="109" dur="1" fill="hold">
                                          <p:stCondLst>
                                            <p:cond delay="0"/>
                                          </p:stCondLst>
                                        </p:cTn>
                                        <p:tgtEl>
                                          <p:spTgt spid="171019">
                                            <p:txEl>
                                              <p:pRg st="11" end="11"/>
                                            </p:txEl>
                                          </p:spTgt>
                                        </p:tgtEl>
                                        <p:attrNameLst>
                                          <p:attrName>style.visibility</p:attrName>
                                        </p:attrNameLst>
                                      </p:cBhvr>
                                      <p:to>
                                        <p:strVal val="visible"/>
                                      </p:to>
                                    </p:set>
                                    <p:animEffect transition="in" filter="dissolve">
                                      <p:cBhvr>
                                        <p:cTn id="110" dur="500"/>
                                        <p:tgtEl>
                                          <p:spTgt spid="171019">
                                            <p:txEl>
                                              <p:pRg st="11" end="11"/>
                                            </p:txEl>
                                          </p:spTgt>
                                        </p:tgtEl>
                                      </p:cBhvr>
                                    </p:animEffect>
                                  </p:childTnLst>
                                </p:cTn>
                              </p:par>
                              <p:par>
                                <p:cTn id="111" presetID="9" presetClass="entr" presetSubtype="0" fill="hold" nodeType="withEffect">
                                  <p:stCondLst>
                                    <p:cond delay="0"/>
                                  </p:stCondLst>
                                  <p:childTnLst>
                                    <p:set>
                                      <p:cBhvr>
                                        <p:cTn id="112" dur="1" fill="hold">
                                          <p:stCondLst>
                                            <p:cond delay="0"/>
                                          </p:stCondLst>
                                        </p:cTn>
                                        <p:tgtEl>
                                          <p:spTgt spid="171019">
                                            <p:txEl>
                                              <p:pRg st="12" end="12"/>
                                            </p:txEl>
                                          </p:spTgt>
                                        </p:tgtEl>
                                        <p:attrNameLst>
                                          <p:attrName>style.visibility</p:attrName>
                                        </p:attrNameLst>
                                      </p:cBhvr>
                                      <p:to>
                                        <p:strVal val="visible"/>
                                      </p:to>
                                    </p:set>
                                    <p:animEffect transition="in" filter="dissolve">
                                      <p:cBhvr>
                                        <p:cTn id="113" dur="500"/>
                                        <p:tgtEl>
                                          <p:spTgt spid="171019">
                                            <p:txEl>
                                              <p:pRg st="12" end="12"/>
                                            </p:txEl>
                                          </p:spTgt>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9" presetClass="entr" presetSubtype="0" fill="hold" nodeType="clickEffect">
                                  <p:stCondLst>
                                    <p:cond delay="0"/>
                                  </p:stCondLst>
                                  <p:childTnLst>
                                    <p:set>
                                      <p:cBhvr>
                                        <p:cTn id="117" dur="1" fill="hold">
                                          <p:stCondLst>
                                            <p:cond delay="0"/>
                                          </p:stCondLst>
                                        </p:cTn>
                                        <p:tgtEl>
                                          <p:spTgt spid="171018">
                                            <p:txEl>
                                              <p:pRg st="13" end="13"/>
                                            </p:txEl>
                                          </p:spTgt>
                                        </p:tgtEl>
                                        <p:attrNameLst>
                                          <p:attrName>style.visibility</p:attrName>
                                        </p:attrNameLst>
                                      </p:cBhvr>
                                      <p:to>
                                        <p:strVal val="visible"/>
                                      </p:to>
                                    </p:set>
                                    <p:animEffect transition="in" filter="dissolve">
                                      <p:cBhvr>
                                        <p:cTn id="118" dur="500"/>
                                        <p:tgtEl>
                                          <p:spTgt spid="171018">
                                            <p:txEl>
                                              <p:pRg st="13" end="13"/>
                                            </p:txEl>
                                          </p:spTgt>
                                        </p:tgtEl>
                                      </p:cBhvr>
                                    </p:animEffect>
                                  </p:childTnLst>
                                </p:cTn>
                              </p:par>
                              <p:par>
                                <p:cTn id="119" presetID="9" presetClass="entr" presetSubtype="0" fill="hold" nodeType="withEffect">
                                  <p:stCondLst>
                                    <p:cond delay="0"/>
                                  </p:stCondLst>
                                  <p:childTnLst>
                                    <p:set>
                                      <p:cBhvr>
                                        <p:cTn id="120" dur="1" fill="hold">
                                          <p:stCondLst>
                                            <p:cond delay="0"/>
                                          </p:stCondLst>
                                        </p:cTn>
                                        <p:tgtEl>
                                          <p:spTgt spid="171018">
                                            <p:txEl>
                                              <p:pRg st="14" end="14"/>
                                            </p:txEl>
                                          </p:spTgt>
                                        </p:tgtEl>
                                        <p:attrNameLst>
                                          <p:attrName>style.visibility</p:attrName>
                                        </p:attrNameLst>
                                      </p:cBhvr>
                                      <p:to>
                                        <p:strVal val="visible"/>
                                      </p:to>
                                    </p:set>
                                    <p:animEffect transition="in" filter="dissolve">
                                      <p:cBhvr>
                                        <p:cTn id="121" dur="500"/>
                                        <p:tgtEl>
                                          <p:spTgt spid="171018">
                                            <p:txEl>
                                              <p:pRg st="14" end="14"/>
                                            </p:txEl>
                                          </p:spTgt>
                                        </p:tgtEl>
                                      </p:cBhvr>
                                    </p:animEffect>
                                  </p:childTnLst>
                                </p:cTn>
                              </p:par>
                              <p:par>
                                <p:cTn id="122" presetID="9" presetClass="entr" presetSubtype="0" fill="hold" nodeType="withEffect">
                                  <p:stCondLst>
                                    <p:cond delay="0"/>
                                  </p:stCondLst>
                                  <p:childTnLst>
                                    <p:set>
                                      <p:cBhvr>
                                        <p:cTn id="123" dur="1" fill="hold">
                                          <p:stCondLst>
                                            <p:cond delay="0"/>
                                          </p:stCondLst>
                                        </p:cTn>
                                        <p:tgtEl>
                                          <p:spTgt spid="171018">
                                            <p:txEl>
                                              <p:pRg st="21" end="21"/>
                                            </p:txEl>
                                          </p:spTgt>
                                        </p:tgtEl>
                                        <p:attrNameLst>
                                          <p:attrName>style.visibility</p:attrName>
                                        </p:attrNameLst>
                                      </p:cBhvr>
                                      <p:to>
                                        <p:strVal val="visible"/>
                                      </p:to>
                                    </p:set>
                                    <p:animEffect transition="in" filter="dissolve">
                                      <p:cBhvr>
                                        <p:cTn id="124" dur="500"/>
                                        <p:tgtEl>
                                          <p:spTgt spid="171018">
                                            <p:txEl>
                                              <p:pRg st="21" end="21"/>
                                            </p:txEl>
                                          </p:spTgt>
                                        </p:tgtEl>
                                      </p:cBhvr>
                                    </p:animEffect>
                                  </p:childTnLst>
                                </p:cTn>
                              </p:par>
                              <p:par>
                                <p:cTn id="125" presetID="9" presetClass="entr" presetSubtype="0" fill="hold" nodeType="withEffect">
                                  <p:stCondLst>
                                    <p:cond delay="0"/>
                                  </p:stCondLst>
                                  <p:childTnLst>
                                    <p:set>
                                      <p:cBhvr>
                                        <p:cTn id="126" dur="1" fill="hold">
                                          <p:stCondLst>
                                            <p:cond delay="0"/>
                                          </p:stCondLst>
                                        </p:cTn>
                                        <p:tgtEl>
                                          <p:spTgt spid="171020"/>
                                        </p:tgtEl>
                                        <p:attrNameLst>
                                          <p:attrName>style.visibility</p:attrName>
                                        </p:attrNameLst>
                                      </p:cBhvr>
                                      <p:to>
                                        <p:strVal val="visible"/>
                                      </p:to>
                                    </p:set>
                                    <p:animEffect transition="in" filter="dissolve">
                                      <p:cBhvr>
                                        <p:cTn id="127" dur="500"/>
                                        <p:tgtEl>
                                          <p:spTgt spid="171020"/>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9" presetClass="entr" presetSubtype="0" fill="hold" nodeType="clickEffect">
                                  <p:stCondLst>
                                    <p:cond delay="0"/>
                                  </p:stCondLst>
                                  <p:childTnLst>
                                    <p:set>
                                      <p:cBhvr>
                                        <p:cTn id="131" dur="1" fill="hold">
                                          <p:stCondLst>
                                            <p:cond delay="0"/>
                                          </p:stCondLst>
                                        </p:cTn>
                                        <p:tgtEl>
                                          <p:spTgt spid="171019">
                                            <p:txEl>
                                              <p:pRg st="13" end="13"/>
                                            </p:txEl>
                                          </p:spTgt>
                                        </p:tgtEl>
                                        <p:attrNameLst>
                                          <p:attrName>style.visibility</p:attrName>
                                        </p:attrNameLst>
                                      </p:cBhvr>
                                      <p:to>
                                        <p:strVal val="visible"/>
                                      </p:to>
                                    </p:set>
                                    <p:animEffect transition="in" filter="dissolve">
                                      <p:cBhvr>
                                        <p:cTn id="132" dur="500"/>
                                        <p:tgtEl>
                                          <p:spTgt spid="171019">
                                            <p:txEl>
                                              <p:pRg st="13" end="13"/>
                                            </p:txEl>
                                          </p:spTgt>
                                        </p:tgtEl>
                                      </p:cBhvr>
                                    </p:animEffect>
                                  </p:childTnLst>
                                </p:cTn>
                              </p:par>
                              <p:par>
                                <p:cTn id="133" presetID="9" presetClass="entr" presetSubtype="0" fill="hold" nodeType="withEffect">
                                  <p:stCondLst>
                                    <p:cond delay="0"/>
                                  </p:stCondLst>
                                  <p:childTnLst>
                                    <p:set>
                                      <p:cBhvr>
                                        <p:cTn id="134" dur="1" fill="hold">
                                          <p:stCondLst>
                                            <p:cond delay="0"/>
                                          </p:stCondLst>
                                        </p:cTn>
                                        <p:tgtEl>
                                          <p:spTgt spid="171019">
                                            <p:txEl>
                                              <p:pRg st="14" end="14"/>
                                            </p:txEl>
                                          </p:spTgt>
                                        </p:tgtEl>
                                        <p:attrNameLst>
                                          <p:attrName>style.visibility</p:attrName>
                                        </p:attrNameLst>
                                      </p:cBhvr>
                                      <p:to>
                                        <p:strVal val="visible"/>
                                      </p:to>
                                    </p:set>
                                    <p:animEffect transition="in" filter="dissolve">
                                      <p:cBhvr>
                                        <p:cTn id="135" dur="500"/>
                                        <p:tgtEl>
                                          <p:spTgt spid="171019">
                                            <p:txEl>
                                              <p:pRg st="14" end="14"/>
                                            </p:txEl>
                                          </p:spTgt>
                                        </p:tgtEl>
                                      </p:cBhvr>
                                    </p:animEffect>
                                  </p:childTnLst>
                                </p:cTn>
                              </p:par>
                              <p:par>
                                <p:cTn id="136" presetID="9" presetClass="entr" presetSubtype="0" fill="hold" nodeType="withEffect">
                                  <p:stCondLst>
                                    <p:cond delay="0"/>
                                  </p:stCondLst>
                                  <p:childTnLst>
                                    <p:set>
                                      <p:cBhvr>
                                        <p:cTn id="137" dur="1" fill="hold">
                                          <p:stCondLst>
                                            <p:cond delay="0"/>
                                          </p:stCondLst>
                                        </p:cTn>
                                        <p:tgtEl>
                                          <p:spTgt spid="171019">
                                            <p:txEl>
                                              <p:pRg st="20" end="20"/>
                                            </p:txEl>
                                          </p:spTgt>
                                        </p:tgtEl>
                                        <p:attrNameLst>
                                          <p:attrName>style.visibility</p:attrName>
                                        </p:attrNameLst>
                                      </p:cBhvr>
                                      <p:to>
                                        <p:strVal val="visible"/>
                                      </p:to>
                                    </p:set>
                                    <p:animEffect transition="in" filter="dissolve">
                                      <p:cBhvr>
                                        <p:cTn id="138" dur="500"/>
                                        <p:tgtEl>
                                          <p:spTgt spid="171019">
                                            <p:txEl>
                                              <p:pRg st="20" end="20"/>
                                            </p:txEl>
                                          </p:spTgt>
                                        </p:tgtEl>
                                      </p:cBhvr>
                                    </p:animEffect>
                                  </p:childTnLst>
                                </p:cTn>
                              </p:par>
                              <p:par>
                                <p:cTn id="139" presetID="9" presetClass="entr" presetSubtype="0" fill="hold" nodeType="withEffect">
                                  <p:stCondLst>
                                    <p:cond delay="0"/>
                                  </p:stCondLst>
                                  <p:childTnLst>
                                    <p:set>
                                      <p:cBhvr>
                                        <p:cTn id="140" dur="1" fill="hold">
                                          <p:stCondLst>
                                            <p:cond delay="0"/>
                                          </p:stCondLst>
                                        </p:cTn>
                                        <p:tgtEl>
                                          <p:spTgt spid="171026"/>
                                        </p:tgtEl>
                                        <p:attrNameLst>
                                          <p:attrName>style.visibility</p:attrName>
                                        </p:attrNameLst>
                                      </p:cBhvr>
                                      <p:to>
                                        <p:strVal val="visible"/>
                                      </p:to>
                                    </p:set>
                                    <p:animEffect transition="in" filter="dissolve">
                                      <p:cBhvr>
                                        <p:cTn id="141" dur="500"/>
                                        <p:tgtEl>
                                          <p:spTgt spid="17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2" fill="hold" display="0">
                  <p:stCondLst>
                    <p:cond delay="indefinite"/>
                  </p:stCondLst>
                  <p:endCondLst>
                    <p:cond evt="onNext" delay="0">
                      <p:tgtEl>
                        <p:sldTgt/>
                      </p:tgtEl>
                    </p:cond>
                    <p:cond evt="onPrev" delay="0">
                      <p:tgtEl>
                        <p:sldTgt/>
                      </p:tgtEl>
                    </p:cond>
                    <p:cond evt="onStopAudio" delay="0">
                      <p:tgtEl>
                        <p:sldTgt/>
                      </p:tgtEl>
                    </p:cond>
                  </p:endCondLst>
                </p:cTn>
                <p:tgtEl>
                  <p:spTgt spid="171034"/>
                </p:tgtEl>
              </p:cMediaNode>
            </p:audio>
            <p:audio>
              <p:cMediaNode showWhenStopped="0">
                <p:cTn id="143" fill="hold" display="0">
                  <p:stCondLst>
                    <p:cond delay="indefinite"/>
                  </p:stCondLst>
                  <p:endCondLst>
                    <p:cond evt="onNext" delay="0">
                      <p:tgtEl>
                        <p:sldTgt/>
                      </p:tgtEl>
                    </p:cond>
                    <p:cond evt="onPrev" delay="0">
                      <p:tgtEl>
                        <p:sldTgt/>
                      </p:tgtEl>
                    </p:cond>
                    <p:cond evt="onStopAudio" delay="0">
                      <p:tgtEl>
                        <p:sldTgt/>
                      </p:tgtEl>
                    </p:cond>
                  </p:endCondLst>
                </p:cTn>
                <p:tgtEl>
                  <p:spTgt spid="171039"/>
                </p:tgtEl>
              </p:cMediaNode>
            </p:audio>
            <p:audio>
              <p:cMediaNode showWhenStopped="0">
                <p:cTn id="144" fill="hold" display="0">
                  <p:stCondLst>
                    <p:cond delay="indefinite"/>
                  </p:stCondLst>
                  <p:endCondLst>
                    <p:cond evt="onNext" delay="0">
                      <p:tgtEl>
                        <p:sldTgt/>
                      </p:tgtEl>
                    </p:cond>
                    <p:cond evt="onPrev" delay="0">
                      <p:tgtEl>
                        <p:sldTgt/>
                      </p:tgtEl>
                    </p:cond>
                    <p:cond evt="onStopAudio" delay="0">
                      <p:tgtEl>
                        <p:sldTgt/>
                      </p:tgtEl>
                    </p:cond>
                  </p:endCondLst>
                </p:cTn>
                <p:tgtEl>
                  <p:spTgt spid="171040"/>
                </p:tgtEl>
              </p:cMediaNode>
            </p:audio>
            <p:audio>
              <p:cMediaNode showWhenStopped="0">
                <p:cTn id="145" fill="hold" display="0">
                  <p:stCondLst>
                    <p:cond delay="indefinite"/>
                  </p:stCondLst>
                  <p:endCondLst>
                    <p:cond evt="onNext" delay="0">
                      <p:tgtEl>
                        <p:sldTgt/>
                      </p:tgtEl>
                    </p:cond>
                    <p:cond evt="onPrev" delay="0">
                      <p:tgtEl>
                        <p:sldTgt/>
                      </p:tgtEl>
                    </p:cond>
                    <p:cond evt="onStopAudio" delay="0">
                      <p:tgtEl>
                        <p:sldTgt/>
                      </p:tgtEl>
                    </p:cond>
                  </p:endCondLst>
                </p:cTn>
                <p:tgtEl>
                  <p:spTgt spid="171042"/>
                </p:tgtEl>
              </p:cMediaNode>
            </p:audio>
            <p:audio>
              <p:cMediaNode showWhenStopped="0">
                <p:cTn id="146" fill="hold" display="0">
                  <p:stCondLst>
                    <p:cond delay="indefinite"/>
                  </p:stCondLst>
                  <p:endCondLst>
                    <p:cond evt="onNext" delay="0">
                      <p:tgtEl>
                        <p:sldTgt/>
                      </p:tgtEl>
                    </p:cond>
                    <p:cond evt="onPrev" delay="0">
                      <p:tgtEl>
                        <p:sldTgt/>
                      </p:tgtEl>
                    </p:cond>
                    <p:cond evt="onStopAudio" delay="0">
                      <p:tgtEl>
                        <p:sldTgt/>
                      </p:tgtEl>
                    </p:cond>
                  </p:endCondLst>
                </p:cTn>
                <p:tgtEl>
                  <p:spTgt spid="171043"/>
                </p:tgtEl>
              </p:cMediaNode>
            </p:audio>
          </p:childTnLst>
        </p:cTn>
      </p:par>
    </p:tnLst>
    <p:bldLst>
      <p:bldP spid="171025" grpId="0" animBg="1"/>
      <p:bldP spid="17103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iscal fool in shower"/>
          <p:cNvPicPr>
            <a:picLocks noChangeAspect="1" noChangeArrowheads="1"/>
          </p:cNvPicPr>
          <p:nvPr/>
        </p:nvPicPr>
        <p:blipFill>
          <a:blip r:embed="rId9"/>
          <a:srcRect/>
          <a:stretch>
            <a:fillRect/>
          </a:stretch>
        </p:blipFill>
        <p:spPr bwMode="auto">
          <a:xfrm>
            <a:off x="169863" y="909638"/>
            <a:ext cx="8782050" cy="5757862"/>
          </a:xfrm>
          <a:prstGeom prst="rect">
            <a:avLst/>
          </a:prstGeom>
          <a:noFill/>
          <a:ln w="9525">
            <a:solidFill>
              <a:srgbClr val="99FF99"/>
            </a:solidFill>
            <a:miter lim="800000"/>
            <a:headEnd/>
            <a:tailEnd/>
          </a:ln>
        </p:spPr>
      </p:pic>
      <p:sp>
        <p:nvSpPr>
          <p:cNvPr id="321540" name="Line 4"/>
          <p:cNvSpPr>
            <a:spLocks noChangeShapeType="1"/>
          </p:cNvSpPr>
          <p:nvPr/>
        </p:nvSpPr>
        <p:spPr bwMode="auto">
          <a:xfrm>
            <a:off x="6946900" y="2457450"/>
            <a:ext cx="1250950" cy="1376363"/>
          </a:xfrm>
          <a:prstGeom prst="line">
            <a:avLst/>
          </a:prstGeom>
          <a:noFill/>
          <a:ln w="76200">
            <a:solidFill>
              <a:srgbClr val="009900"/>
            </a:solidFill>
            <a:round/>
            <a:headEnd/>
            <a:tailEnd/>
          </a:ln>
        </p:spPr>
        <p:txBody>
          <a:bodyPr/>
          <a:lstStyle/>
          <a:p>
            <a:endParaRPr lang="en-US"/>
          </a:p>
        </p:txBody>
      </p:sp>
      <p:pic>
        <p:nvPicPr>
          <p:cNvPr id="321541" name="Picture 5" descr="arrow green up pretty"/>
          <p:cNvPicPr>
            <a:picLocks noChangeAspect="1" noChangeArrowheads="1" noCrop="1"/>
          </p:cNvPicPr>
          <p:nvPr/>
        </p:nvPicPr>
        <p:blipFill>
          <a:blip r:embed="rId10"/>
          <a:srcRect/>
          <a:stretch>
            <a:fillRect/>
          </a:stretch>
        </p:blipFill>
        <p:spPr bwMode="auto">
          <a:xfrm rot="5400000">
            <a:off x="4872831" y="2229644"/>
            <a:ext cx="479425" cy="198438"/>
          </a:xfrm>
          <a:prstGeom prst="rect">
            <a:avLst/>
          </a:prstGeom>
          <a:noFill/>
          <a:ln w="9525">
            <a:noFill/>
            <a:miter lim="800000"/>
            <a:headEnd/>
            <a:tailEnd/>
          </a:ln>
        </p:spPr>
      </p:pic>
      <p:sp>
        <p:nvSpPr>
          <p:cNvPr id="47109" name="Line 6"/>
          <p:cNvSpPr>
            <a:spLocks noChangeShapeType="1"/>
          </p:cNvSpPr>
          <p:nvPr/>
        </p:nvSpPr>
        <p:spPr bwMode="auto">
          <a:xfrm>
            <a:off x="6607175" y="2662238"/>
            <a:ext cx="1008063" cy="1127125"/>
          </a:xfrm>
          <a:prstGeom prst="line">
            <a:avLst/>
          </a:prstGeom>
          <a:noFill/>
          <a:ln w="76200">
            <a:solidFill>
              <a:srgbClr val="FF0000"/>
            </a:solidFill>
            <a:round/>
            <a:headEnd/>
            <a:tailEnd/>
          </a:ln>
        </p:spPr>
        <p:txBody>
          <a:bodyPr/>
          <a:lstStyle/>
          <a:p>
            <a:endParaRPr lang="en-US"/>
          </a:p>
        </p:txBody>
      </p:sp>
      <p:pic>
        <p:nvPicPr>
          <p:cNvPr id="321543" name="Picture 7" descr="arrow red down"/>
          <p:cNvPicPr>
            <a:picLocks noChangeAspect="1" noChangeArrowheads="1" noCrop="1"/>
          </p:cNvPicPr>
          <p:nvPr/>
        </p:nvPicPr>
        <p:blipFill>
          <a:blip r:embed="rId10"/>
          <a:srcRect/>
          <a:stretch>
            <a:fillRect/>
          </a:stretch>
        </p:blipFill>
        <p:spPr bwMode="auto">
          <a:xfrm rot="-5557799">
            <a:off x="7115175" y="4940300"/>
            <a:ext cx="293688" cy="173038"/>
          </a:xfrm>
          <a:prstGeom prst="rect">
            <a:avLst/>
          </a:prstGeom>
          <a:noFill/>
          <a:ln w="9525">
            <a:noFill/>
            <a:miter lim="800000"/>
            <a:headEnd/>
            <a:tailEnd/>
          </a:ln>
        </p:spPr>
      </p:pic>
      <p:sp>
        <p:nvSpPr>
          <p:cNvPr id="47111" name="Rectangle 8"/>
          <p:cNvSpPr>
            <a:spLocks noChangeArrowheads="1"/>
          </p:cNvSpPr>
          <p:nvPr/>
        </p:nvSpPr>
        <p:spPr bwMode="auto">
          <a:xfrm>
            <a:off x="6629400" y="4114800"/>
            <a:ext cx="1725613" cy="539750"/>
          </a:xfrm>
          <a:prstGeom prst="rect">
            <a:avLst/>
          </a:prstGeom>
          <a:noFill/>
          <a:ln w="76200">
            <a:noFill/>
            <a:miter lim="800000"/>
            <a:headEnd/>
            <a:tailEnd/>
          </a:ln>
        </p:spPr>
        <p:txBody>
          <a:bodyPr wrap="none" anchor="ctr"/>
          <a:lstStyle/>
          <a:p>
            <a:endParaRPr lang="en-US"/>
          </a:p>
        </p:txBody>
      </p:sp>
      <p:sp>
        <p:nvSpPr>
          <p:cNvPr id="321545" name="Rectangle 9"/>
          <p:cNvSpPr>
            <a:spLocks noChangeArrowheads="1"/>
          </p:cNvSpPr>
          <p:nvPr/>
        </p:nvSpPr>
        <p:spPr bwMode="auto">
          <a:xfrm>
            <a:off x="7183438" y="3806825"/>
            <a:ext cx="436562" cy="458788"/>
          </a:xfrm>
          <a:prstGeom prst="rect">
            <a:avLst/>
          </a:prstGeom>
          <a:noFill/>
          <a:ln w="76200">
            <a:noFill/>
            <a:miter lim="800000"/>
            <a:headEnd/>
            <a:tailEnd/>
          </a:ln>
          <a:effectLst/>
        </p:spPr>
        <p:txBody>
          <a:bodyPr wrap="none" anchor="ctr"/>
          <a:lstStyle/>
          <a:p>
            <a:pPr algn="ctr">
              <a:defRPr/>
            </a:pPr>
            <a:r>
              <a:rPr lang="en-US" sz="2800" b="1">
                <a:solidFill>
                  <a:srgbClr val="0000FF"/>
                </a:solidFill>
                <a:effectLst>
                  <a:outerShdw blurRad="38100" dist="38100" dir="2700000" algn="tl">
                    <a:srgbClr val="000000"/>
                  </a:outerShdw>
                </a:effectLst>
                <a:latin typeface="Maiandra GD" pitchFamily="34" charset="0"/>
                <a:cs typeface="Arial" pitchFamily="34" charset="0"/>
              </a:rPr>
              <a:t>Y</a:t>
            </a:r>
            <a:r>
              <a:rPr lang="en-US" sz="1600" b="1">
                <a:solidFill>
                  <a:srgbClr val="0000FF"/>
                </a:solidFill>
                <a:effectLst>
                  <a:outerShdw blurRad="38100" dist="38100" dir="2700000" algn="tl">
                    <a:srgbClr val="000000"/>
                  </a:outerShdw>
                </a:effectLst>
                <a:latin typeface="Maiandra GD" pitchFamily="34" charset="0"/>
                <a:cs typeface="Arial" pitchFamily="34" charset="0"/>
              </a:rPr>
              <a:t>F</a:t>
            </a:r>
          </a:p>
        </p:txBody>
      </p:sp>
      <p:sp>
        <p:nvSpPr>
          <p:cNvPr id="321546" name="Rectangle 10"/>
          <p:cNvSpPr>
            <a:spLocks noChangeArrowheads="1"/>
          </p:cNvSpPr>
          <p:nvPr/>
        </p:nvSpPr>
        <p:spPr bwMode="auto">
          <a:xfrm>
            <a:off x="6711950" y="3811588"/>
            <a:ext cx="487363" cy="466725"/>
          </a:xfrm>
          <a:prstGeom prst="rect">
            <a:avLst/>
          </a:prstGeom>
          <a:noFill/>
          <a:ln w="76200">
            <a:noFill/>
            <a:miter lim="800000"/>
            <a:headEnd/>
            <a:tailEnd/>
          </a:ln>
          <a:effectLst/>
        </p:spPr>
        <p:txBody>
          <a:bodyPr wrap="none" anchor="ctr"/>
          <a:lstStyle/>
          <a:p>
            <a:pPr algn="ctr">
              <a:defRPr/>
            </a:pPr>
            <a:r>
              <a:rPr lang="en-US" sz="2800" b="1">
                <a:solidFill>
                  <a:srgbClr val="FF0000"/>
                </a:solidFill>
                <a:effectLst>
                  <a:outerShdw blurRad="38100" dist="38100" dir="2700000" algn="tl">
                    <a:srgbClr val="000000"/>
                  </a:outerShdw>
                </a:effectLst>
                <a:latin typeface="Maiandra GD" pitchFamily="34" charset="0"/>
                <a:cs typeface="Arial" pitchFamily="34" charset="0"/>
              </a:rPr>
              <a:t>Y</a:t>
            </a:r>
            <a:r>
              <a:rPr lang="en-US" sz="1600" b="1">
                <a:solidFill>
                  <a:srgbClr val="FF0000"/>
                </a:solidFill>
                <a:effectLst>
                  <a:outerShdw blurRad="38100" dist="38100" dir="2700000" algn="tl">
                    <a:srgbClr val="000000"/>
                  </a:outerShdw>
                </a:effectLst>
                <a:latin typeface="Maiandra GD" pitchFamily="34" charset="0"/>
                <a:cs typeface="Arial" pitchFamily="34" charset="0"/>
              </a:rPr>
              <a:t>R</a:t>
            </a:r>
          </a:p>
        </p:txBody>
      </p:sp>
      <p:sp>
        <p:nvSpPr>
          <p:cNvPr id="321547" name="Rectangle 11"/>
          <p:cNvSpPr>
            <a:spLocks noChangeArrowheads="1"/>
          </p:cNvSpPr>
          <p:nvPr/>
        </p:nvSpPr>
        <p:spPr bwMode="auto">
          <a:xfrm>
            <a:off x="7553325" y="3851275"/>
            <a:ext cx="531813" cy="387350"/>
          </a:xfrm>
          <a:prstGeom prst="rect">
            <a:avLst/>
          </a:prstGeom>
          <a:noFill/>
          <a:ln w="76200">
            <a:noFill/>
            <a:miter lim="800000"/>
            <a:headEnd/>
            <a:tailEnd/>
          </a:ln>
          <a:effectLst/>
        </p:spPr>
        <p:txBody>
          <a:bodyPr wrap="none" anchor="ctr"/>
          <a:lstStyle/>
          <a:p>
            <a:pPr algn="ctr">
              <a:defRPr/>
            </a:pPr>
            <a:r>
              <a:rPr lang="en-US" sz="2800" b="1">
                <a:solidFill>
                  <a:srgbClr val="006600"/>
                </a:solidFill>
                <a:effectLst>
                  <a:outerShdw blurRad="38100" dist="38100" dir="2700000" algn="tl">
                    <a:srgbClr val="000000"/>
                  </a:outerShdw>
                </a:effectLst>
                <a:latin typeface="Maiandra GD" pitchFamily="34" charset="0"/>
                <a:cs typeface="Arial" pitchFamily="34" charset="0"/>
              </a:rPr>
              <a:t>Y</a:t>
            </a:r>
            <a:r>
              <a:rPr lang="en-US" sz="2000" b="1">
                <a:solidFill>
                  <a:srgbClr val="006600"/>
                </a:solidFill>
                <a:effectLst>
                  <a:outerShdw blurRad="38100" dist="38100" dir="2700000" algn="tl">
                    <a:srgbClr val="000000"/>
                  </a:outerShdw>
                </a:effectLst>
                <a:latin typeface="Verdana" pitchFamily="34" charset="0"/>
                <a:cs typeface="Arial" pitchFamily="34" charset="0"/>
              </a:rPr>
              <a:t>I</a:t>
            </a:r>
            <a:endParaRPr lang="en-US" sz="2800" b="1">
              <a:solidFill>
                <a:srgbClr val="006600"/>
              </a:solidFill>
              <a:effectLst>
                <a:outerShdw blurRad="38100" dist="38100" dir="2700000" algn="tl">
                  <a:srgbClr val="000000"/>
                </a:outerShdw>
              </a:effectLst>
              <a:latin typeface="Verdana" pitchFamily="34" charset="0"/>
              <a:cs typeface="Arial" pitchFamily="34" charset="0"/>
            </a:endParaRPr>
          </a:p>
        </p:txBody>
      </p:sp>
      <p:sp>
        <p:nvSpPr>
          <p:cNvPr id="321548" name="Rectangle 12"/>
          <p:cNvSpPr>
            <a:spLocks noChangeArrowheads="1"/>
          </p:cNvSpPr>
          <p:nvPr/>
        </p:nvSpPr>
        <p:spPr bwMode="auto">
          <a:xfrm>
            <a:off x="6153150" y="2354263"/>
            <a:ext cx="650875" cy="407987"/>
          </a:xfrm>
          <a:prstGeom prst="rect">
            <a:avLst/>
          </a:prstGeom>
          <a:noFill/>
          <a:ln w="76200">
            <a:noFill/>
            <a:miter lim="800000"/>
            <a:headEnd/>
            <a:tailEnd/>
          </a:ln>
          <a:effectLst/>
        </p:spPr>
        <p:txBody>
          <a:bodyPr wrap="none" anchor="ctr"/>
          <a:lstStyle/>
          <a:p>
            <a:pPr algn="ctr">
              <a:defRPr/>
            </a:pPr>
            <a:r>
              <a:rPr lang="en-US" b="1">
                <a:solidFill>
                  <a:srgbClr val="FF0000"/>
                </a:solidFill>
                <a:effectLst>
                  <a:outerShdw blurRad="38100" dist="38100" dir="2700000" algn="tl">
                    <a:srgbClr val="000000"/>
                  </a:outerShdw>
                </a:effectLst>
                <a:latin typeface="Maiandra GD" pitchFamily="34" charset="0"/>
                <a:cs typeface="Arial" pitchFamily="34" charset="0"/>
              </a:rPr>
              <a:t>AD</a:t>
            </a:r>
            <a:r>
              <a:rPr lang="en-US" sz="2000" b="1">
                <a:solidFill>
                  <a:srgbClr val="FF0000"/>
                </a:solidFill>
                <a:effectLst>
                  <a:outerShdw blurRad="38100" dist="38100" dir="2700000" algn="tl">
                    <a:srgbClr val="000000"/>
                  </a:outerShdw>
                </a:effectLst>
                <a:latin typeface="Maiandra GD" pitchFamily="34" charset="0"/>
                <a:cs typeface="Arial" pitchFamily="34" charset="0"/>
              </a:rPr>
              <a:t>2</a:t>
            </a:r>
          </a:p>
        </p:txBody>
      </p:sp>
      <p:sp>
        <p:nvSpPr>
          <p:cNvPr id="321550" name="Rectangle 14"/>
          <p:cNvSpPr>
            <a:spLocks noChangeArrowheads="1"/>
          </p:cNvSpPr>
          <p:nvPr/>
        </p:nvSpPr>
        <p:spPr bwMode="auto">
          <a:xfrm>
            <a:off x="6492875" y="2065338"/>
            <a:ext cx="750888" cy="446087"/>
          </a:xfrm>
          <a:prstGeom prst="rect">
            <a:avLst/>
          </a:prstGeom>
          <a:noFill/>
          <a:ln w="76200">
            <a:noFill/>
            <a:miter lim="800000"/>
            <a:headEnd/>
            <a:tailEnd/>
          </a:ln>
          <a:effectLst/>
        </p:spPr>
        <p:txBody>
          <a:bodyPr wrap="none" anchor="ctr"/>
          <a:lstStyle/>
          <a:p>
            <a:pPr algn="ctr">
              <a:defRPr/>
            </a:pPr>
            <a:r>
              <a:rPr lang="en-US" b="1">
                <a:solidFill>
                  <a:srgbClr val="009900"/>
                </a:solidFill>
                <a:effectLst>
                  <a:outerShdw blurRad="38100" dist="38100" dir="2700000" algn="tl">
                    <a:srgbClr val="000000"/>
                  </a:outerShdw>
                </a:effectLst>
                <a:latin typeface="Maiandra GD" pitchFamily="34" charset="0"/>
                <a:cs typeface="Arial" pitchFamily="34" charset="0"/>
              </a:rPr>
              <a:t>AD</a:t>
            </a:r>
            <a:r>
              <a:rPr lang="en-US" sz="2000" b="1">
                <a:solidFill>
                  <a:srgbClr val="009900"/>
                </a:solidFill>
                <a:effectLst>
                  <a:outerShdw blurRad="38100" dist="38100" dir="2700000" algn="tl">
                    <a:srgbClr val="000000"/>
                  </a:outerShdw>
                </a:effectLst>
                <a:latin typeface="Maiandra GD" pitchFamily="34" charset="0"/>
                <a:cs typeface="Arial" pitchFamily="34" charset="0"/>
              </a:rPr>
              <a:t>1</a:t>
            </a:r>
            <a:endParaRPr lang="en-US" b="1">
              <a:solidFill>
                <a:srgbClr val="009900"/>
              </a:solidFill>
              <a:effectLst>
                <a:outerShdw blurRad="38100" dist="38100" dir="2700000" algn="tl">
                  <a:srgbClr val="000000"/>
                </a:outerShdw>
              </a:effectLst>
              <a:latin typeface="Maiandra GD" pitchFamily="34" charset="0"/>
              <a:cs typeface="Arial" pitchFamily="34" charset="0"/>
            </a:endParaRPr>
          </a:p>
        </p:txBody>
      </p:sp>
      <p:sp>
        <p:nvSpPr>
          <p:cNvPr id="321551" name="Rectangle 15"/>
          <p:cNvSpPr>
            <a:spLocks noChangeArrowheads="1"/>
          </p:cNvSpPr>
          <p:nvPr/>
        </p:nvSpPr>
        <p:spPr bwMode="auto">
          <a:xfrm>
            <a:off x="6805613" y="1377950"/>
            <a:ext cx="1047750" cy="404813"/>
          </a:xfrm>
          <a:prstGeom prst="rect">
            <a:avLst/>
          </a:prstGeom>
          <a:noFill/>
          <a:ln w="76200">
            <a:noFill/>
            <a:miter lim="800000"/>
            <a:headEnd/>
            <a:tailEnd/>
          </a:ln>
          <a:effectLst/>
        </p:spPr>
        <p:txBody>
          <a:bodyPr wrap="none" anchor="ctr"/>
          <a:lstStyle/>
          <a:p>
            <a:pPr>
              <a:defRPr/>
            </a:pPr>
            <a:r>
              <a:rPr lang="en-US" b="1">
                <a:effectLst>
                  <a:outerShdw blurRad="38100" dist="38100" dir="2700000" algn="tl">
                    <a:srgbClr val="FFFFFF"/>
                  </a:outerShdw>
                </a:effectLst>
                <a:latin typeface="Maiandra GD" pitchFamily="34" charset="0"/>
                <a:cs typeface="Arial" pitchFamily="34" charset="0"/>
              </a:rPr>
              <a:t> </a:t>
            </a:r>
            <a:r>
              <a:rPr lang="en-US" b="1">
                <a:solidFill>
                  <a:srgbClr val="0000FF"/>
                </a:solidFill>
                <a:effectLst>
                  <a:outerShdw blurRad="38100" dist="38100" dir="2700000" algn="tl">
                    <a:srgbClr val="000000"/>
                  </a:outerShdw>
                </a:effectLst>
                <a:latin typeface="Maiandra GD" pitchFamily="34" charset="0"/>
                <a:cs typeface="Arial" pitchFamily="34" charset="0"/>
              </a:rPr>
              <a:t>LRAS</a:t>
            </a:r>
          </a:p>
        </p:txBody>
      </p:sp>
      <p:sp>
        <p:nvSpPr>
          <p:cNvPr id="47118" name="Line 16"/>
          <p:cNvSpPr>
            <a:spLocks noChangeShapeType="1"/>
          </p:cNvSpPr>
          <p:nvPr/>
        </p:nvSpPr>
        <p:spPr bwMode="auto">
          <a:xfrm>
            <a:off x="6091238" y="1531938"/>
            <a:ext cx="23812" cy="2292350"/>
          </a:xfrm>
          <a:prstGeom prst="line">
            <a:avLst/>
          </a:prstGeom>
          <a:noFill/>
          <a:ln w="38100">
            <a:solidFill>
              <a:schemeClr val="tx1"/>
            </a:solidFill>
            <a:round/>
            <a:headEnd/>
            <a:tailEnd/>
          </a:ln>
        </p:spPr>
        <p:txBody>
          <a:bodyPr/>
          <a:lstStyle/>
          <a:p>
            <a:endParaRPr lang="en-US"/>
          </a:p>
        </p:txBody>
      </p:sp>
      <p:sp>
        <p:nvSpPr>
          <p:cNvPr id="47119" name="Line 17"/>
          <p:cNvSpPr>
            <a:spLocks noChangeShapeType="1"/>
          </p:cNvSpPr>
          <p:nvPr/>
        </p:nvSpPr>
        <p:spPr bwMode="auto">
          <a:xfrm>
            <a:off x="6092825" y="3835400"/>
            <a:ext cx="2351088" cy="0"/>
          </a:xfrm>
          <a:prstGeom prst="line">
            <a:avLst/>
          </a:prstGeom>
          <a:noFill/>
          <a:ln w="38100">
            <a:solidFill>
              <a:srgbClr val="FF0000"/>
            </a:solidFill>
            <a:round/>
            <a:headEnd/>
            <a:tailEnd/>
          </a:ln>
        </p:spPr>
        <p:txBody>
          <a:bodyPr/>
          <a:lstStyle/>
          <a:p>
            <a:endParaRPr lang="en-US"/>
          </a:p>
        </p:txBody>
      </p:sp>
      <p:sp>
        <p:nvSpPr>
          <p:cNvPr id="47120" name="Line 18"/>
          <p:cNvSpPr>
            <a:spLocks noChangeShapeType="1"/>
          </p:cNvSpPr>
          <p:nvPr/>
        </p:nvSpPr>
        <p:spPr bwMode="auto">
          <a:xfrm flipV="1">
            <a:off x="7373938" y="1735138"/>
            <a:ext cx="12700" cy="2100262"/>
          </a:xfrm>
          <a:prstGeom prst="line">
            <a:avLst/>
          </a:prstGeom>
          <a:noFill/>
          <a:ln w="76200">
            <a:solidFill>
              <a:srgbClr val="0000FF"/>
            </a:solidFill>
            <a:round/>
            <a:headEnd/>
            <a:tailEnd/>
          </a:ln>
        </p:spPr>
        <p:txBody>
          <a:bodyPr/>
          <a:lstStyle/>
          <a:p>
            <a:endParaRPr lang="en-US"/>
          </a:p>
        </p:txBody>
      </p:sp>
      <p:sp>
        <p:nvSpPr>
          <p:cNvPr id="47121" name="Arc 19"/>
          <p:cNvSpPr>
            <a:spLocks/>
          </p:cNvSpPr>
          <p:nvPr/>
        </p:nvSpPr>
        <p:spPr bwMode="auto">
          <a:xfrm rot="21036901" flipV="1">
            <a:off x="6270625" y="1727200"/>
            <a:ext cx="1733550" cy="1520825"/>
          </a:xfrm>
          <a:custGeom>
            <a:avLst/>
            <a:gdLst>
              <a:gd name="T0" fmla="*/ 0 w 20210"/>
              <a:gd name="T1" fmla="*/ 0 h 21600"/>
              <a:gd name="T2" fmla="*/ 2147483647 w 20210"/>
              <a:gd name="T3" fmla="*/ 2147483647 h 21600"/>
              <a:gd name="T4" fmla="*/ 0 w 20210"/>
              <a:gd name="T5" fmla="*/ 2147483647 h 21600"/>
              <a:gd name="T6" fmla="*/ 0 60000 65536"/>
              <a:gd name="T7" fmla="*/ 0 60000 65536"/>
              <a:gd name="T8" fmla="*/ 0 60000 65536"/>
              <a:gd name="T9" fmla="*/ 0 w 20210"/>
              <a:gd name="T10" fmla="*/ 0 h 21600"/>
              <a:gd name="T11" fmla="*/ 20210 w 20210"/>
              <a:gd name="T12" fmla="*/ 21600 h 21600"/>
            </a:gdLst>
            <a:ahLst/>
            <a:cxnLst>
              <a:cxn ang="T6">
                <a:pos x="T0" y="T1"/>
              </a:cxn>
              <a:cxn ang="T7">
                <a:pos x="T2" y="T3"/>
              </a:cxn>
              <a:cxn ang="T8">
                <a:pos x="T4" y="T5"/>
              </a:cxn>
            </a:cxnLst>
            <a:rect l="T9" t="T10" r="T11" b="T12"/>
            <a:pathLst>
              <a:path w="20210" h="21600" fill="none" extrusionOk="0">
                <a:moveTo>
                  <a:pt x="-1" y="0"/>
                </a:moveTo>
                <a:cubicBezTo>
                  <a:pt x="8988" y="0"/>
                  <a:pt x="17037" y="5566"/>
                  <a:pt x="20209" y="13976"/>
                </a:cubicBezTo>
              </a:path>
              <a:path w="20210" h="21600" stroke="0" extrusionOk="0">
                <a:moveTo>
                  <a:pt x="-1" y="0"/>
                </a:moveTo>
                <a:cubicBezTo>
                  <a:pt x="8988" y="0"/>
                  <a:pt x="17037" y="5566"/>
                  <a:pt x="20209" y="13976"/>
                </a:cubicBezTo>
                <a:lnTo>
                  <a:pt x="0" y="21600"/>
                </a:lnTo>
                <a:lnTo>
                  <a:pt x="-1" y="0"/>
                </a:lnTo>
                <a:close/>
              </a:path>
            </a:pathLst>
          </a:custGeom>
          <a:noFill/>
          <a:ln w="57150">
            <a:solidFill>
              <a:schemeClr val="tx2"/>
            </a:solidFill>
            <a:round/>
            <a:headEnd/>
            <a:tailEnd/>
          </a:ln>
        </p:spPr>
        <p:txBody>
          <a:bodyPr wrap="none" anchor="ctr"/>
          <a:lstStyle/>
          <a:p>
            <a:endParaRPr lang="en-US"/>
          </a:p>
        </p:txBody>
      </p:sp>
      <p:pic>
        <p:nvPicPr>
          <p:cNvPr id="47122" name="Picture 20" descr="1 aaaa bullet"/>
          <p:cNvPicPr>
            <a:picLocks noChangeAspect="1" noChangeArrowheads="1" noCrop="1"/>
          </p:cNvPicPr>
          <p:nvPr/>
        </p:nvPicPr>
        <p:blipFill>
          <a:blip r:embed="rId11"/>
          <a:srcRect/>
          <a:stretch>
            <a:fillRect/>
          </a:stretch>
        </p:blipFill>
        <p:spPr bwMode="auto">
          <a:xfrm>
            <a:off x="6837363" y="3025775"/>
            <a:ext cx="365125" cy="274638"/>
          </a:xfrm>
          <a:prstGeom prst="rect">
            <a:avLst/>
          </a:prstGeom>
          <a:noFill/>
          <a:ln w="9525">
            <a:noFill/>
            <a:miter lim="800000"/>
            <a:headEnd/>
            <a:tailEnd/>
          </a:ln>
        </p:spPr>
      </p:pic>
      <p:sp>
        <p:nvSpPr>
          <p:cNvPr id="47123" name="Line 21"/>
          <p:cNvSpPr>
            <a:spLocks noChangeShapeType="1"/>
          </p:cNvSpPr>
          <p:nvPr/>
        </p:nvSpPr>
        <p:spPr bwMode="auto">
          <a:xfrm flipH="1">
            <a:off x="6983413" y="3182938"/>
            <a:ext cx="23812" cy="652462"/>
          </a:xfrm>
          <a:prstGeom prst="line">
            <a:avLst/>
          </a:prstGeom>
          <a:noFill/>
          <a:ln w="38100">
            <a:solidFill>
              <a:srgbClr val="FF0000"/>
            </a:solidFill>
            <a:prstDash val="sysDot"/>
            <a:round/>
            <a:headEnd/>
            <a:tailEnd type="stealth" w="med" len="med"/>
          </a:ln>
        </p:spPr>
        <p:txBody>
          <a:bodyPr/>
          <a:lstStyle/>
          <a:p>
            <a:endParaRPr lang="en-US"/>
          </a:p>
        </p:txBody>
      </p:sp>
      <p:sp>
        <p:nvSpPr>
          <p:cNvPr id="321558" name="Line 22"/>
          <p:cNvSpPr>
            <a:spLocks noChangeShapeType="1"/>
          </p:cNvSpPr>
          <p:nvPr/>
        </p:nvSpPr>
        <p:spPr bwMode="auto">
          <a:xfrm>
            <a:off x="7707313" y="3305175"/>
            <a:ext cx="0" cy="506413"/>
          </a:xfrm>
          <a:prstGeom prst="line">
            <a:avLst/>
          </a:prstGeom>
          <a:noFill/>
          <a:ln w="38100">
            <a:solidFill>
              <a:srgbClr val="008000"/>
            </a:solidFill>
            <a:prstDash val="sysDot"/>
            <a:round/>
            <a:headEnd/>
            <a:tailEnd type="stealth" w="med" len="med"/>
          </a:ln>
        </p:spPr>
        <p:txBody>
          <a:bodyPr/>
          <a:lstStyle/>
          <a:p>
            <a:endParaRPr lang="en-US"/>
          </a:p>
        </p:txBody>
      </p:sp>
      <p:sp>
        <p:nvSpPr>
          <p:cNvPr id="47125" name="Rectangle 23"/>
          <p:cNvSpPr>
            <a:spLocks noChangeArrowheads="1"/>
          </p:cNvSpPr>
          <p:nvPr/>
        </p:nvSpPr>
        <p:spPr bwMode="auto">
          <a:xfrm>
            <a:off x="8004175" y="1709738"/>
            <a:ext cx="214313" cy="190500"/>
          </a:xfrm>
          <a:prstGeom prst="rect">
            <a:avLst/>
          </a:prstGeom>
          <a:solidFill>
            <a:schemeClr val="bg1"/>
          </a:solidFill>
          <a:ln w="76200">
            <a:noFill/>
            <a:miter lim="800000"/>
            <a:headEnd/>
            <a:tailEnd/>
          </a:ln>
        </p:spPr>
        <p:txBody>
          <a:bodyPr wrap="none" anchor="ctr"/>
          <a:lstStyle/>
          <a:p>
            <a:endParaRPr lang="en-US"/>
          </a:p>
        </p:txBody>
      </p:sp>
      <p:sp>
        <p:nvSpPr>
          <p:cNvPr id="321560" name="Rectangle 24"/>
          <p:cNvSpPr>
            <a:spLocks noChangeArrowheads="1"/>
          </p:cNvSpPr>
          <p:nvPr/>
        </p:nvSpPr>
        <p:spPr bwMode="auto">
          <a:xfrm>
            <a:off x="7489825" y="1804988"/>
            <a:ext cx="1025525" cy="385762"/>
          </a:xfrm>
          <a:prstGeom prst="rect">
            <a:avLst/>
          </a:prstGeom>
          <a:noFill/>
          <a:ln w="76200">
            <a:noFill/>
            <a:miter lim="800000"/>
            <a:headEnd/>
            <a:tailEnd/>
          </a:ln>
          <a:effectLst/>
        </p:spPr>
        <p:txBody>
          <a:bodyPr wrap="none" anchor="ctr"/>
          <a:lstStyle/>
          <a:p>
            <a:pPr algn="ctr">
              <a:defRPr/>
            </a:pPr>
            <a:r>
              <a:rPr lang="en-US" sz="2000" b="1">
                <a:solidFill>
                  <a:schemeClr val="tx2"/>
                </a:solidFill>
                <a:effectLst>
                  <a:outerShdw blurRad="38100" dist="38100" dir="2700000" algn="tl">
                    <a:srgbClr val="FFFFFF"/>
                  </a:outerShdw>
                </a:effectLst>
                <a:latin typeface="Maiandra GD" pitchFamily="34" charset="0"/>
                <a:cs typeface="Arial" pitchFamily="34" charset="0"/>
              </a:rPr>
              <a:t>SRAS</a:t>
            </a:r>
            <a:r>
              <a:rPr lang="en-US" sz="1600" b="1">
                <a:solidFill>
                  <a:schemeClr val="tx2"/>
                </a:solidFill>
                <a:effectLst>
                  <a:outerShdw blurRad="38100" dist="38100" dir="2700000" algn="tl">
                    <a:srgbClr val="FFFFFF"/>
                  </a:outerShdw>
                </a:effectLst>
                <a:latin typeface="Maiandra GD" pitchFamily="34" charset="0"/>
                <a:cs typeface="Arial" pitchFamily="34" charset="0"/>
              </a:rPr>
              <a:t>1</a:t>
            </a:r>
          </a:p>
        </p:txBody>
      </p:sp>
      <p:sp>
        <p:nvSpPr>
          <p:cNvPr id="321561" name="Arc 25"/>
          <p:cNvSpPr>
            <a:spLocks/>
          </p:cNvSpPr>
          <p:nvPr/>
        </p:nvSpPr>
        <p:spPr bwMode="auto">
          <a:xfrm rot="21317250" flipV="1">
            <a:off x="6530975" y="2189163"/>
            <a:ext cx="1733550" cy="1471612"/>
          </a:xfrm>
          <a:custGeom>
            <a:avLst/>
            <a:gdLst>
              <a:gd name="T0" fmla="*/ 0 w 20606"/>
              <a:gd name="T1" fmla="*/ 0 h 21600"/>
              <a:gd name="T2" fmla="*/ 2147483647 w 20606"/>
              <a:gd name="T3" fmla="*/ 2147483647 h 21600"/>
              <a:gd name="T4" fmla="*/ 0 w 20606"/>
              <a:gd name="T5" fmla="*/ 2147483647 h 21600"/>
              <a:gd name="T6" fmla="*/ 0 60000 65536"/>
              <a:gd name="T7" fmla="*/ 0 60000 65536"/>
              <a:gd name="T8" fmla="*/ 0 60000 65536"/>
              <a:gd name="T9" fmla="*/ 0 w 20606"/>
              <a:gd name="T10" fmla="*/ 0 h 21600"/>
              <a:gd name="T11" fmla="*/ 20606 w 20606"/>
              <a:gd name="T12" fmla="*/ 21600 h 21600"/>
            </a:gdLst>
            <a:ahLst/>
            <a:cxnLst>
              <a:cxn ang="T6">
                <a:pos x="T0" y="T1"/>
              </a:cxn>
              <a:cxn ang="T7">
                <a:pos x="T2" y="T3"/>
              </a:cxn>
              <a:cxn ang="T8">
                <a:pos x="T4" y="T5"/>
              </a:cxn>
            </a:cxnLst>
            <a:rect l="T9" t="T10" r="T11" b="T12"/>
            <a:pathLst>
              <a:path w="20606" h="21600" fill="none" extrusionOk="0">
                <a:moveTo>
                  <a:pt x="-1" y="0"/>
                </a:moveTo>
                <a:cubicBezTo>
                  <a:pt x="9433" y="0"/>
                  <a:pt x="17776" y="6122"/>
                  <a:pt x="20605" y="15122"/>
                </a:cubicBezTo>
              </a:path>
              <a:path w="20606" h="21600" stroke="0" extrusionOk="0">
                <a:moveTo>
                  <a:pt x="-1" y="0"/>
                </a:moveTo>
                <a:cubicBezTo>
                  <a:pt x="9433" y="0"/>
                  <a:pt x="17776" y="6122"/>
                  <a:pt x="20605" y="15122"/>
                </a:cubicBezTo>
                <a:lnTo>
                  <a:pt x="0" y="21600"/>
                </a:lnTo>
                <a:lnTo>
                  <a:pt x="-1" y="0"/>
                </a:lnTo>
                <a:close/>
              </a:path>
            </a:pathLst>
          </a:custGeom>
          <a:noFill/>
          <a:ln w="76200">
            <a:solidFill>
              <a:srgbClr val="0000FF"/>
            </a:solidFill>
            <a:round/>
            <a:headEnd/>
            <a:tailEnd/>
          </a:ln>
        </p:spPr>
        <p:txBody>
          <a:bodyPr wrap="none" anchor="ctr"/>
          <a:lstStyle/>
          <a:p>
            <a:endParaRPr lang="en-US"/>
          </a:p>
        </p:txBody>
      </p:sp>
      <p:sp>
        <p:nvSpPr>
          <p:cNvPr id="47128" name="Rectangle 26"/>
          <p:cNvSpPr>
            <a:spLocks noChangeArrowheads="1"/>
          </p:cNvSpPr>
          <p:nvPr/>
        </p:nvSpPr>
        <p:spPr bwMode="auto">
          <a:xfrm>
            <a:off x="8229600" y="2149475"/>
            <a:ext cx="450850" cy="403225"/>
          </a:xfrm>
          <a:prstGeom prst="rect">
            <a:avLst/>
          </a:prstGeom>
          <a:solidFill>
            <a:schemeClr val="bg1"/>
          </a:solidFill>
          <a:ln w="76200">
            <a:noFill/>
            <a:miter lim="800000"/>
            <a:headEnd/>
            <a:tailEnd/>
          </a:ln>
        </p:spPr>
        <p:txBody>
          <a:bodyPr wrap="none" anchor="ctr"/>
          <a:lstStyle/>
          <a:p>
            <a:endParaRPr lang="en-US"/>
          </a:p>
        </p:txBody>
      </p:sp>
      <p:sp>
        <p:nvSpPr>
          <p:cNvPr id="321563" name="Rectangle 27"/>
          <p:cNvSpPr>
            <a:spLocks noChangeArrowheads="1"/>
          </p:cNvSpPr>
          <p:nvPr/>
        </p:nvSpPr>
        <p:spPr bwMode="auto">
          <a:xfrm>
            <a:off x="7966075" y="2254250"/>
            <a:ext cx="974725" cy="263525"/>
          </a:xfrm>
          <a:prstGeom prst="rect">
            <a:avLst/>
          </a:prstGeom>
          <a:noFill/>
          <a:ln w="76200">
            <a:noFill/>
            <a:miter lim="800000"/>
            <a:headEnd/>
            <a:tailEnd/>
          </a:ln>
          <a:effectLst/>
        </p:spPr>
        <p:txBody>
          <a:bodyPr wrap="none" anchor="ctr"/>
          <a:lstStyle/>
          <a:p>
            <a:pPr algn="ctr">
              <a:defRPr/>
            </a:pPr>
            <a:r>
              <a:rPr lang="en-US" sz="2000" b="1">
                <a:solidFill>
                  <a:srgbClr val="0000FF"/>
                </a:solidFill>
                <a:effectLst>
                  <a:outerShdw blurRad="38100" dist="38100" dir="2700000" algn="tl">
                    <a:srgbClr val="000000"/>
                  </a:outerShdw>
                </a:effectLst>
                <a:latin typeface="Maiandra GD" pitchFamily="34" charset="0"/>
                <a:cs typeface="Arial" pitchFamily="34" charset="0"/>
              </a:rPr>
              <a:t>SRAS</a:t>
            </a:r>
            <a:r>
              <a:rPr lang="en-US" sz="1600" b="1">
                <a:solidFill>
                  <a:srgbClr val="0000FF"/>
                </a:solidFill>
                <a:effectLst>
                  <a:outerShdw blurRad="38100" dist="38100" dir="2700000" algn="tl">
                    <a:srgbClr val="000000"/>
                  </a:outerShdw>
                </a:effectLst>
                <a:latin typeface="Maiandra GD" pitchFamily="34" charset="0"/>
                <a:cs typeface="Arial" pitchFamily="34" charset="0"/>
              </a:rPr>
              <a:t>2</a:t>
            </a:r>
          </a:p>
        </p:txBody>
      </p:sp>
      <p:pic>
        <p:nvPicPr>
          <p:cNvPr id="321564" name="Picture 28" descr="a rotat blue bal"/>
          <p:cNvPicPr>
            <a:picLocks noChangeAspect="1" noChangeArrowheads="1" noCrop="1"/>
          </p:cNvPicPr>
          <p:nvPr/>
        </p:nvPicPr>
        <p:blipFill>
          <a:blip r:embed="rId12"/>
          <a:srcRect/>
          <a:stretch>
            <a:fillRect/>
          </a:stretch>
        </p:blipFill>
        <p:spPr bwMode="auto">
          <a:xfrm>
            <a:off x="7265988" y="3400425"/>
            <a:ext cx="196850" cy="196850"/>
          </a:xfrm>
          <a:prstGeom prst="rect">
            <a:avLst/>
          </a:prstGeom>
          <a:noFill/>
          <a:ln w="9525">
            <a:noFill/>
            <a:miter lim="800000"/>
            <a:headEnd/>
            <a:tailEnd/>
          </a:ln>
        </p:spPr>
      </p:pic>
      <p:pic>
        <p:nvPicPr>
          <p:cNvPr id="321565" name="Picture 29" descr="A blink cir green"/>
          <p:cNvPicPr>
            <a:picLocks noChangeAspect="1" noChangeArrowheads="1" noCrop="1"/>
          </p:cNvPicPr>
          <p:nvPr/>
        </p:nvPicPr>
        <p:blipFill>
          <a:blip r:embed="rId13"/>
          <a:srcRect/>
          <a:stretch>
            <a:fillRect/>
          </a:stretch>
        </p:blipFill>
        <p:spPr bwMode="auto">
          <a:xfrm>
            <a:off x="7624763" y="3205163"/>
            <a:ext cx="195262" cy="195262"/>
          </a:xfrm>
          <a:prstGeom prst="rect">
            <a:avLst/>
          </a:prstGeom>
          <a:noFill/>
          <a:ln w="9525">
            <a:noFill/>
            <a:miter lim="800000"/>
            <a:headEnd/>
            <a:tailEnd/>
          </a:ln>
        </p:spPr>
      </p:pic>
      <p:sp>
        <p:nvSpPr>
          <p:cNvPr id="321566" name="Oval 30"/>
          <p:cNvSpPr>
            <a:spLocks noChangeArrowheads="1"/>
          </p:cNvSpPr>
          <p:nvPr/>
        </p:nvSpPr>
        <p:spPr bwMode="auto">
          <a:xfrm>
            <a:off x="7845425" y="3200400"/>
            <a:ext cx="236538" cy="192088"/>
          </a:xfrm>
          <a:prstGeom prst="ellipse">
            <a:avLst/>
          </a:prstGeom>
          <a:noFill/>
          <a:ln w="76200">
            <a:noFill/>
            <a:round/>
            <a:headEnd/>
            <a:tailEnd/>
          </a:ln>
          <a:effectLst/>
        </p:spPr>
        <p:txBody>
          <a:bodyPr wrap="none" anchor="ctr"/>
          <a:lstStyle/>
          <a:p>
            <a:pPr algn="ctr">
              <a:defRPr/>
            </a:pPr>
            <a:r>
              <a:rPr lang="en-US" sz="1600" b="1">
                <a:solidFill>
                  <a:srgbClr val="008000"/>
                </a:solidFill>
                <a:effectLst>
                  <a:outerShdw blurRad="38100" dist="38100" dir="2700000" algn="tl">
                    <a:srgbClr val="000000"/>
                  </a:outerShdw>
                </a:effectLst>
                <a:latin typeface="Verdana" pitchFamily="34" charset="0"/>
                <a:cs typeface="Arial" pitchFamily="34" charset="0"/>
              </a:rPr>
              <a:t>E</a:t>
            </a:r>
            <a:r>
              <a:rPr lang="en-US" sz="1400" b="1">
                <a:solidFill>
                  <a:srgbClr val="008000"/>
                </a:solidFill>
                <a:effectLst>
                  <a:outerShdw blurRad="38100" dist="38100" dir="2700000" algn="tl">
                    <a:srgbClr val="000000"/>
                  </a:outerShdw>
                </a:effectLst>
                <a:latin typeface="Verdana" pitchFamily="34" charset="0"/>
                <a:cs typeface="Arial" pitchFamily="34" charset="0"/>
              </a:rPr>
              <a:t>4</a:t>
            </a:r>
            <a:endParaRPr lang="en-US" sz="1600" b="1">
              <a:solidFill>
                <a:srgbClr val="008000"/>
              </a:solidFill>
              <a:effectLst>
                <a:outerShdw blurRad="38100" dist="38100" dir="2700000" algn="tl">
                  <a:srgbClr val="000000"/>
                </a:outerShdw>
              </a:effectLst>
              <a:latin typeface="Verdana" pitchFamily="34" charset="0"/>
              <a:cs typeface="Arial" pitchFamily="34" charset="0"/>
            </a:endParaRPr>
          </a:p>
        </p:txBody>
      </p:sp>
      <p:sp>
        <p:nvSpPr>
          <p:cNvPr id="321567" name="Rectangle 31"/>
          <p:cNvSpPr>
            <a:spLocks noChangeArrowheads="1"/>
          </p:cNvSpPr>
          <p:nvPr/>
        </p:nvSpPr>
        <p:spPr bwMode="auto">
          <a:xfrm>
            <a:off x="4764088" y="1385888"/>
            <a:ext cx="649287" cy="384175"/>
          </a:xfrm>
          <a:prstGeom prst="rect">
            <a:avLst/>
          </a:prstGeom>
          <a:noFill/>
          <a:ln w="76200">
            <a:noFill/>
            <a:miter lim="800000"/>
            <a:headEnd/>
            <a:tailEnd/>
          </a:ln>
          <a:effectLst/>
        </p:spPr>
        <p:txBody>
          <a:bodyPr wrap="none" anchor="ctr"/>
          <a:lstStyle/>
          <a:p>
            <a:pPr algn="ctr">
              <a:defRPr/>
            </a:pPr>
            <a:r>
              <a:rPr lang="en-US" b="1">
                <a:solidFill>
                  <a:srgbClr val="008000"/>
                </a:solidFill>
                <a:effectLst>
                  <a:outerShdw blurRad="38100" dist="38100" dir="2700000" algn="tl">
                    <a:srgbClr val="000000"/>
                  </a:outerShdw>
                </a:effectLst>
                <a:latin typeface="Maiandra GD" pitchFamily="34" charset="0"/>
                <a:cs typeface="Arial" pitchFamily="34" charset="0"/>
              </a:rPr>
              <a:t>E</a:t>
            </a:r>
            <a:r>
              <a:rPr lang="en-US" sz="2000" b="1">
                <a:solidFill>
                  <a:srgbClr val="008000"/>
                </a:solidFill>
                <a:effectLst>
                  <a:outerShdw blurRad="38100" dist="38100" dir="2700000" algn="tl">
                    <a:srgbClr val="000000"/>
                  </a:outerShdw>
                </a:effectLst>
                <a:latin typeface="Maiandra GD" pitchFamily="34" charset="0"/>
                <a:cs typeface="Arial" pitchFamily="34" charset="0"/>
              </a:rPr>
              <a:t>4</a:t>
            </a:r>
          </a:p>
        </p:txBody>
      </p:sp>
      <p:sp>
        <p:nvSpPr>
          <p:cNvPr id="321568" name="Oval 32"/>
          <p:cNvSpPr>
            <a:spLocks noChangeArrowheads="1"/>
          </p:cNvSpPr>
          <p:nvPr/>
        </p:nvSpPr>
        <p:spPr bwMode="auto">
          <a:xfrm>
            <a:off x="6613525" y="2978150"/>
            <a:ext cx="352425" cy="249238"/>
          </a:xfrm>
          <a:prstGeom prst="ellipse">
            <a:avLst/>
          </a:prstGeom>
          <a:noFill/>
          <a:ln w="76200">
            <a:noFill/>
            <a:round/>
            <a:headEnd/>
            <a:tailEnd/>
          </a:ln>
          <a:effectLst/>
        </p:spPr>
        <p:txBody>
          <a:bodyPr wrap="none" anchor="ctr"/>
          <a:lstStyle/>
          <a:p>
            <a:pPr algn="ctr">
              <a:defRPr/>
            </a:pPr>
            <a:r>
              <a:rPr lang="en-US" sz="1600" b="1">
                <a:solidFill>
                  <a:srgbClr val="FF0000"/>
                </a:solidFill>
                <a:effectLst>
                  <a:outerShdw blurRad="38100" dist="38100" dir="2700000" algn="tl">
                    <a:srgbClr val="000000"/>
                  </a:outerShdw>
                </a:effectLst>
                <a:latin typeface="Verdana" pitchFamily="34" charset="0"/>
                <a:cs typeface="Arial" pitchFamily="34" charset="0"/>
              </a:rPr>
              <a:t>E</a:t>
            </a:r>
            <a:r>
              <a:rPr lang="en-US" sz="1400" b="1">
                <a:solidFill>
                  <a:srgbClr val="FF0000"/>
                </a:solidFill>
                <a:effectLst>
                  <a:outerShdw blurRad="38100" dist="38100" dir="2700000" algn="tl">
                    <a:srgbClr val="000000"/>
                  </a:outerShdw>
                </a:effectLst>
                <a:latin typeface="Verdana" pitchFamily="34" charset="0"/>
                <a:cs typeface="Arial" pitchFamily="34" charset="0"/>
              </a:rPr>
              <a:t>2</a:t>
            </a:r>
            <a:endParaRPr lang="en-US" sz="1600" b="1">
              <a:solidFill>
                <a:srgbClr val="FF0000"/>
              </a:solidFill>
              <a:effectLst>
                <a:outerShdw blurRad="38100" dist="38100" dir="2700000" algn="tl">
                  <a:srgbClr val="000000"/>
                </a:outerShdw>
              </a:effectLst>
              <a:latin typeface="Verdana" pitchFamily="34" charset="0"/>
              <a:cs typeface="Arial" pitchFamily="34" charset="0"/>
            </a:endParaRPr>
          </a:p>
        </p:txBody>
      </p:sp>
      <p:sp>
        <p:nvSpPr>
          <p:cNvPr id="321569" name="Oval 33"/>
          <p:cNvSpPr>
            <a:spLocks noChangeArrowheads="1"/>
          </p:cNvSpPr>
          <p:nvPr/>
        </p:nvSpPr>
        <p:spPr bwMode="auto">
          <a:xfrm>
            <a:off x="7519988" y="2862263"/>
            <a:ext cx="233362" cy="223837"/>
          </a:xfrm>
          <a:prstGeom prst="ellipse">
            <a:avLst/>
          </a:prstGeom>
          <a:noFill/>
          <a:ln w="76200">
            <a:noFill/>
            <a:round/>
            <a:headEnd/>
            <a:tailEnd/>
          </a:ln>
          <a:effectLst/>
        </p:spPr>
        <p:txBody>
          <a:bodyPr wrap="none" anchor="ctr"/>
          <a:lstStyle/>
          <a:p>
            <a:pPr algn="ctr">
              <a:defRPr/>
            </a:pPr>
            <a:r>
              <a:rPr lang="en-US" b="1">
                <a:solidFill>
                  <a:srgbClr val="0000FF"/>
                </a:solidFill>
                <a:effectLst>
                  <a:outerShdw blurRad="38100" dist="38100" dir="2700000" algn="tl">
                    <a:srgbClr val="000000"/>
                  </a:outerShdw>
                </a:effectLst>
                <a:latin typeface="Verdana" pitchFamily="34" charset="0"/>
                <a:cs typeface="Arial" pitchFamily="34" charset="0"/>
              </a:rPr>
              <a:t>E</a:t>
            </a:r>
            <a:r>
              <a:rPr lang="en-US" sz="1400" b="1">
                <a:solidFill>
                  <a:srgbClr val="0000FF"/>
                </a:solidFill>
                <a:effectLst>
                  <a:outerShdw blurRad="38100" dist="38100" dir="2700000" algn="tl">
                    <a:srgbClr val="000000"/>
                  </a:outerShdw>
                </a:effectLst>
                <a:latin typeface="Verdana" pitchFamily="34" charset="0"/>
                <a:cs typeface="Arial" pitchFamily="34" charset="0"/>
              </a:rPr>
              <a:t>1</a:t>
            </a:r>
          </a:p>
        </p:txBody>
      </p:sp>
      <p:sp>
        <p:nvSpPr>
          <p:cNvPr id="321570" name="Rectangle 34"/>
          <p:cNvSpPr>
            <a:spLocks noChangeArrowheads="1"/>
          </p:cNvSpPr>
          <p:nvPr/>
        </p:nvSpPr>
        <p:spPr bwMode="auto">
          <a:xfrm>
            <a:off x="6999288" y="5307013"/>
            <a:ext cx="428625" cy="398462"/>
          </a:xfrm>
          <a:prstGeom prst="rect">
            <a:avLst/>
          </a:prstGeom>
          <a:noFill/>
          <a:ln w="76200">
            <a:noFill/>
            <a:miter lim="800000"/>
            <a:headEnd/>
            <a:tailEnd/>
          </a:ln>
          <a:effectLst/>
        </p:spPr>
        <p:txBody>
          <a:bodyPr wrap="none" anchor="ctr"/>
          <a:lstStyle/>
          <a:p>
            <a:pPr algn="ctr">
              <a:defRPr/>
            </a:pPr>
            <a:r>
              <a:rPr lang="en-US" b="1">
                <a:solidFill>
                  <a:srgbClr val="FF0000"/>
                </a:solidFill>
                <a:effectLst>
                  <a:outerShdw blurRad="38100" dist="38100" dir="2700000" algn="tl">
                    <a:srgbClr val="000000"/>
                  </a:outerShdw>
                </a:effectLst>
                <a:latin typeface="Verdana" pitchFamily="34" charset="0"/>
                <a:cs typeface="Arial" pitchFamily="34" charset="0"/>
              </a:rPr>
              <a:t>E2</a:t>
            </a:r>
          </a:p>
        </p:txBody>
      </p:sp>
      <p:sp>
        <p:nvSpPr>
          <p:cNvPr id="321571" name="Oval 35"/>
          <p:cNvSpPr>
            <a:spLocks noChangeArrowheads="1"/>
          </p:cNvSpPr>
          <p:nvPr/>
        </p:nvSpPr>
        <p:spPr bwMode="auto">
          <a:xfrm>
            <a:off x="7499350" y="3468688"/>
            <a:ext cx="234950" cy="161925"/>
          </a:xfrm>
          <a:prstGeom prst="ellipse">
            <a:avLst/>
          </a:prstGeom>
          <a:noFill/>
          <a:ln w="76200">
            <a:noFill/>
            <a:round/>
            <a:headEnd/>
            <a:tailEnd/>
          </a:ln>
          <a:effectLst/>
        </p:spPr>
        <p:txBody>
          <a:bodyPr wrap="none" anchor="ctr"/>
          <a:lstStyle/>
          <a:p>
            <a:pPr algn="ctr">
              <a:defRPr/>
            </a:pPr>
            <a:r>
              <a:rPr lang="en-US" sz="1600" b="1">
                <a:solidFill>
                  <a:srgbClr val="0000FF"/>
                </a:solidFill>
                <a:effectLst>
                  <a:outerShdw blurRad="38100" dist="38100" dir="2700000" algn="tl">
                    <a:srgbClr val="000000"/>
                  </a:outerShdw>
                </a:effectLst>
                <a:latin typeface="Verdana" pitchFamily="34" charset="0"/>
                <a:cs typeface="Arial" pitchFamily="34" charset="0"/>
              </a:rPr>
              <a:t>E</a:t>
            </a:r>
            <a:r>
              <a:rPr lang="en-US" sz="1400" b="1">
                <a:solidFill>
                  <a:srgbClr val="0000FF"/>
                </a:solidFill>
                <a:effectLst>
                  <a:outerShdw blurRad="38100" dist="38100" dir="2700000" algn="tl">
                    <a:srgbClr val="000000"/>
                  </a:outerShdw>
                </a:effectLst>
                <a:latin typeface="Verdana" pitchFamily="34" charset="0"/>
                <a:cs typeface="Arial" pitchFamily="34" charset="0"/>
              </a:rPr>
              <a:t>3</a:t>
            </a:r>
            <a:endParaRPr lang="en-US" sz="1600" b="1">
              <a:solidFill>
                <a:srgbClr val="0000FF"/>
              </a:solidFill>
              <a:effectLst>
                <a:outerShdw blurRad="38100" dist="38100" dir="2700000" algn="tl">
                  <a:srgbClr val="000000"/>
                </a:outerShdw>
              </a:effectLst>
              <a:latin typeface="Verdana" pitchFamily="34" charset="0"/>
              <a:cs typeface="Arial" pitchFamily="34" charset="0"/>
            </a:endParaRPr>
          </a:p>
        </p:txBody>
      </p:sp>
      <p:pic>
        <p:nvPicPr>
          <p:cNvPr id="321572" name="Picture 36" descr="arrow bl rt"/>
          <p:cNvPicPr>
            <a:picLocks noChangeAspect="1" noChangeArrowheads="1" noCrop="1"/>
          </p:cNvPicPr>
          <p:nvPr/>
        </p:nvPicPr>
        <p:blipFill>
          <a:blip r:embed="rId14"/>
          <a:srcRect/>
          <a:stretch>
            <a:fillRect/>
          </a:stretch>
        </p:blipFill>
        <p:spPr bwMode="auto">
          <a:xfrm>
            <a:off x="6592888" y="3351213"/>
            <a:ext cx="666750" cy="266700"/>
          </a:xfrm>
          <a:prstGeom prst="rect">
            <a:avLst/>
          </a:prstGeom>
          <a:noFill/>
          <a:ln w="9525">
            <a:noFill/>
            <a:miter lim="800000"/>
            <a:headEnd/>
            <a:tailEnd/>
          </a:ln>
        </p:spPr>
      </p:pic>
      <p:pic>
        <p:nvPicPr>
          <p:cNvPr id="321573" name="Picture 37" descr="arrow green rt"/>
          <p:cNvPicPr>
            <a:picLocks noChangeAspect="1" noChangeArrowheads="1" noCrop="1"/>
          </p:cNvPicPr>
          <p:nvPr/>
        </p:nvPicPr>
        <p:blipFill>
          <a:blip r:embed="rId15"/>
          <a:srcRect/>
          <a:stretch>
            <a:fillRect/>
          </a:stretch>
        </p:blipFill>
        <p:spPr bwMode="auto">
          <a:xfrm>
            <a:off x="7019925" y="3162300"/>
            <a:ext cx="666750" cy="266700"/>
          </a:xfrm>
          <a:prstGeom prst="rect">
            <a:avLst/>
          </a:prstGeom>
          <a:noFill/>
          <a:ln w="9525">
            <a:noFill/>
            <a:miter lim="800000"/>
            <a:headEnd/>
            <a:tailEnd/>
          </a:ln>
        </p:spPr>
      </p:pic>
      <p:sp>
        <p:nvSpPr>
          <p:cNvPr id="47140" name="Line 38"/>
          <p:cNvSpPr>
            <a:spLocks noChangeShapeType="1"/>
          </p:cNvSpPr>
          <p:nvPr/>
        </p:nvSpPr>
        <p:spPr bwMode="auto">
          <a:xfrm flipH="1">
            <a:off x="6091238" y="2952750"/>
            <a:ext cx="1236662" cy="0"/>
          </a:xfrm>
          <a:prstGeom prst="line">
            <a:avLst/>
          </a:prstGeom>
          <a:noFill/>
          <a:ln w="38100">
            <a:solidFill>
              <a:srgbClr val="0000FF"/>
            </a:solidFill>
            <a:prstDash val="sysDot"/>
            <a:round/>
            <a:headEnd/>
            <a:tailEnd type="stealth" w="med" len="med"/>
          </a:ln>
        </p:spPr>
        <p:txBody>
          <a:bodyPr/>
          <a:lstStyle/>
          <a:p>
            <a:endParaRPr lang="en-US"/>
          </a:p>
        </p:txBody>
      </p:sp>
      <p:pic>
        <p:nvPicPr>
          <p:cNvPr id="321579" name="wate1377.wav">
            <a:hlinkClick r:id="" action="ppaction://media"/>
          </p:cNvPr>
          <p:cNvPicPr>
            <a:picLocks noRot="1" noChangeAspect="1" noChangeArrowheads="1"/>
          </p:cNvPicPr>
          <p:nvPr>
            <a:wavAudioFile r:embed="rId1" name="water flowing.wav"/>
          </p:nvPr>
        </p:nvPicPr>
        <p:blipFill>
          <a:blip r:embed="rId16"/>
          <a:srcRect/>
          <a:stretch>
            <a:fillRect/>
          </a:stretch>
        </p:blipFill>
        <p:spPr bwMode="auto">
          <a:xfrm>
            <a:off x="8839200" y="6553200"/>
            <a:ext cx="304800" cy="304800"/>
          </a:xfrm>
          <a:prstGeom prst="rect">
            <a:avLst/>
          </a:prstGeom>
          <a:noFill/>
          <a:ln w="9525">
            <a:noFill/>
            <a:miter lim="800000"/>
            <a:headEnd/>
            <a:tailEnd/>
          </a:ln>
        </p:spPr>
      </p:pic>
      <p:pic>
        <p:nvPicPr>
          <p:cNvPr id="321580" name="show1377.wav">
            <a:hlinkClick r:id="" action="ppaction://media"/>
          </p:cNvPr>
          <p:cNvPicPr>
            <a:picLocks noRot="1" noChangeAspect="1" noChangeArrowheads="1"/>
          </p:cNvPicPr>
          <p:nvPr>
            <a:wavAudioFile r:embed="rId2" name="shower murder music Psycho.wav"/>
          </p:nvPr>
        </p:nvPicPr>
        <p:blipFill>
          <a:blip r:embed="rId16"/>
          <a:srcRect/>
          <a:stretch>
            <a:fillRect/>
          </a:stretch>
        </p:blipFill>
        <p:spPr bwMode="auto">
          <a:xfrm>
            <a:off x="0" y="6553200"/>
            <a:ext cx="304800" cy="304800"/>
          </a:xfrm>
          <a:prstGeom prst="rect">
            <a:avLst/>
          </a:prstGeom>
          <a:noFill/>
          <a:ln w="9525">
            <a:noFill/>
            <a:miter lim="800000"/>
            <a:headEnd/>
            <a:tailEnd/>
          </a:ln>
        </p:spPr>
      </p:pic>
      <p:pic>
        <p:nvPicPr>
          <p:cNvPr id="321584" name="Picture 48" descr="girl_shower_hg_clr_24883"/>
          <p:cNvPicPr>
            <a:picLocks noChangeAspect="1" noChangeArrowheads="1" noCrop="1"/>
          </p:cNvPicPr>
          <p:nvPr/>
        </p:nvPicPr>
        <p:blipFill>
          <a:blip r:embed="rId17"/>
          <a:srcRect/>
          <a:stretch>
            <a:fillRect/>
          </a:stretch>
        </p:blipFill>
        <p:spPr bwMode="auto">
          <a:xfrm>
            <a:off x="2700338" y="3300413"/>
            <a:ext cx="3333750" cy="3333750"/>
          </a:xfrm>
          <a:prstGeom prst="rect">
            <a:avLst/>
          </a:prstGeom>
          <a:noFill/>
          <a:ln w="9525">
            <a:noFill/>
            <a:miter lim="800000"/>
            <a:headEnd/>
            <a:tailEnd/>
          </a:ln>
        </p:spPr>
      </p:pic>
      <p:pic>
        <p:nvPicPr>
          <p:cNvPr id="321585" name="ouch1377.wav">
            <a:hlinkClick r:id="" action="ppaction://media"/>
          </p:cNvPr>
          <p:cNvPicPr>
            <a:picLocks noRot="1" noChangeAspect="1" noChangeArrowheads="1"/>
          </p:cNvPicPr>
          <p:nvPr>
            <a:wavAudioFile r:embed="rId3" name="ouch.wav"/>
          </p:nvPr>
        </p:nvPicPr>
        <p:blipFill>
          <a:blip r:embed="rId16"/>
          <a:srcRect/>
          <a:stretch>
            <a:fillRect/>
          </a:stretch>
        </p:blipFill>
        <p:spPr bwMode="auto">
          <a:xfrm>
            <a:off x="773113" y="6553200"/>
            <a:ext cx="304800" cy="304800"/>
          </a:xfrm>
          <a:prstGeom prst="rect">
            <a:avLst/>
          </a:prstGeom>
          <a:noFill/>
          <a:ln w="9525">
            <a:noFill/>
            <a:miter lim="800000"/>
            <a:headEnd/>
            <a:tailEnd/>
          </a:ln>
        </p:spPr>
      </p:pic>
      <p:pic>
        <p:nvPicPr>
          <p:cNvPr id="321586" name="hot 1377.wav">
            <a:hlinkClick r:id="" action="ppaction://media"/>
          </p:cNvPr>
          <p:cNvPicPr>
            <a:picLocks noRot="1" noChangeAspect="1" noChangeArrowheads="1"/>
          </p:cNvPicPr>
          <p:nvPr>
            <a:wavAudioFile r:embed="rId4" name="hot she's hot.wav"/>
          </p:nvPr>
        </p:nvPicPr>
        <p:blipFill>
          <a:blip r:embed="rId16"/>
          <a:srcRect/>
          <a:stretch>
            <a:fillRect/>
          </a:stretch>
        </p:blipFill>
        <p:spPr bwMode="auto">
          <a:xfrm>
            <a:off x="1289050" y="6553200"/>
            <a:ext cx="304800" cy="304800"/>
          </a:xfrm>
          <a:prstGeom prst="rect">
            <a:avLst/>
          </a:prstGeom>
          <a:noFill/>
          <a:ln w="9525">
            <a:noFill/>
            <a:miter lim="800000"/>
            <a:headEnd/>
            <a:tailEnd/>
          </a:ln>
        </p:spPr>
      </p:pic>
      <p:pic>
        <p:nvPicPr>
          <p:cNvPr id="321588" name="Picture 52" descr="troll_eating_leg_hg_clr_23405"/>
          <p:cNvPicPr>
            <a:picLocks noChangeAspect="1" noChangeArrowheads="1" noCrop="1"/>
          </p:cNvPicPr>
          <p:nvPr/>
        </p:nvPicPr>
        <p:blipFill>
          <a:blip r:embed="rId18"/>
          <a:srcRect/>
          <a:stretch>
            <a:fillRect/>
          </a:stretch>
        </p:blipFill>
        <p:spPr bwMode="auto">
          <a:xfrm>
            <a:off x="3192463" y="973138"/>
            <a:ext cx="1335087" cy="1600200"/>
          </a:xfrm>
          <a:prstGeom prst="rect">
            <a:avLst/>
          </a:prstGeom>
          <a:noFill/>
          <a:ln w="9525">
            <a:noFill/>
            <a:miter lim="800000"/>
            <a:headEnd/>
            <a:tailEnd/>
          </a:ln>
        </p:spPr>
      </p:pic>
      <p:sp>
        <p:nvSpPr>
          <p:cNvPr id="321589" name="Rectangle 53"/>
          <p:cNvSpPr>
            <a:spLocks noChangeArrowheads="1"/>
          </p:cNvSpPr>
          <p:nvPr/>
        </p:nvSpPr>
        <p:spPr bwMode="auto">
          <a:xfrm>
            <a:off x="412750" y="995363"/>
            <a:ext cx="2933700" cy="1276350"/>
          </a:xfrm>
          <a:prstGeom prst="rect">
            <a:avLst/>
          </a:prstGeom>
          <a:solidFill>
            <a:schemeClr val="bg1"/>
          </a:solidFill>
          <a:ln w="76200">
            <a:noFill/>
            <a:miter lim="800000"/>
            <a:headEnd/>
            <a:tailEnd/>
          </a:ln>
          <a:effectLst/>
        </p:spPr>
        <p:txBody>
          <a:bodyPr wrap="none" anchor="ctr"/>
          <a:lstStyle/>
          <a:p>
            <a:pPr>
              <a:defRPr/>
            </a:pPr>
            <a:r>
              <a:rPr lang="en-US" sz="1600" b="1">
                <a:cs typeface="Arial" pitchFamily="34" charset="0"/>
              </a:rPr>
              <a:t>Discretionary fiscal policies</a:t>
            </a:r>
          </a:p>
          <a:p>
            <a:pPr>
              <a:defRPr/>
            </a:pPr>
            <a:r>
              <a:rPr lang="en-US" sz="1600" b="1">
                <a:cs typeface="Arial" pitchFamily="34" charset="0"/>
              </a:rPr>
              <a:t>intended to fight a </a:t>
            </a:r>
            <a:r>
              <a:rPr lang="en-US" sz="1600" b="1">
                <a:solidFill>
                  <a:srgbClr val="FF0000"/>
                </a:solidFill>
                <a:effectLst>
                  <a:outerShdw blurRad="38100" dist="38100" dir="2700000" algn="tl">
                    <a:srgbClr val="C0C0C0"/>
                  </a:outerShdw>
                </a:effectLst>
                <a:cs typeface="Arial" pitchFamily="34" charset="0"/>
              </a:rPr>
              <a:t>recession</a:t>
            </a:r>
          </a:p>
          <a:p>
            <a:pPr>
              <a:defRPr/>
            </a:pPr>
            <a:r>
              <a:rPr lang="en-US" sz="1600" b="1">
                <a:cs typeface="Arial" pitchFamily="34" charset="0"/>
              </a:rPr>
              <a:t>often end up </a:t>
            </a:r>
            <a:r>
              <a:rPr lang="en-US" sz="1600" b="1">
                <a:solidFill>
                  <a:srgbClr val="008000"/>
                </a:solidFill>
                <a:effectLst>
                  <a:outerShdw blurRad="38100" dist="38100" dir="2700000" algn="tl">
                    <a:srgbClr val="C0C0C0"/>
                  </a:outerShdw>
                </a:effectLst>
                <a:cs typeface="Arial" pitchFamily="34" charset="0"/>
              </a:rPr>
              <a:t>feeding a boom</a:t>
            </a:r>
          </a:p>
          <a:p>
            <a:pPr>
              <a:defRPr/>
            </a:pPr>
            <a:r>
              <a:rPr lang="en-US" sz="1600" b="1">
                <a:cs typeface="Arial" pitchFamily="34" charset="0"/>
              </a:rPr>
              <a:t>and vice versa.</a:t>
            </a:r>
          </a:p>
        </p:txBody>
      </p:sp>
      <p:pic>
        <p:nvPicPr>
          <p:cNvPr id="321590" name="eat-1392.wav">
            <a:hlinkClick r:id="" action="ppaction://media"/>
          </p:cNvPr>
          <p:cNvPicPr>
            <a:picLocks noRot="1" noChangeAspect="1" noChangeArrowheads="1"/>
          </p:cNvPicPr>
          <p:nvPr>
            <a:wavAudioFile r:embed="rId5" name="eat-slurp-devour.wav"/>
          </p:nvPr>
        </p:nvPicPr>
        <p:blipFill>
          <a:blip r:embed="rId16"/>
          <a:srcRect/>
          <a:stretch>
            <a:fillRect/>
          </a:stretch>
        </p:blipFill>
        <p:spPr bwMode="auto">
          <a:xfrm>
            <a:off x="0" y="6042025"/>
            <a:ext cx="304800" cy="304800"/>
          </a:xfrm>
          <a:prstGeom prst="rect">
            <a:avLst/>
          </a:prstGeom>
          <a:noFill/>
          <a:ln w="9525">
            <a:noFill/>
            <a:miter lim="800000"/>
            <a:headEnd/>
            <a:tailEnd/>
          </a:ln>
        </p:spPr>
      </p:pic>
      <p:sp>
        <p:nvSpPr>
          <p:cNvPr id="47149" name="Oval 55"/>
          <p:cNvSpPr>
            <a:spLocks noChangeArrowheads="1"/>
          </p:cNvSpPr>
          <p:nvPr/>
        </p:nvSpPr>
        <p:spPr bwMode="auto">
          <a:xfrm>
            <a:off x="2903538" y="4240213"/>
            <a:ext cx="120650" cy="120650"/>
          </a:xfrm>
          <a:prstGeom prst="ellipse">
            <a:avLst/>
          </a:prstGeom>
          <a:solidFill>
            <a:schemeClr val="bg1"/>
          </a:solidFill>
          <a:ln w="76200">
            <a:noFill/>
            <a:round/>
            <a:headEnd/>
            <a:tailEnd/>
          </a:ln>
        </p:spPr>
        <p:txBody>
          <a:bodyPr wrap="none" anchor="ctr"/>
          <a:lstStyle/>
          <a:p>
            <a:endParaRPr lang="en-US"/>
          </a:p>
        </p:txBody>
      </p:sp>
      <p:pic>
        <p:nvPicPr>
          <p:cNvPr id="47150" name="Picture 56" descr="1 a bull's eye"/>
          <p:cNvPicPr>
            <a:picLocks noChangeAspect="1" noChangeArrowheads="1" noCrop="1"/>
          </p:cNvPicPr>
          <p:nvPr/>
        </p:nvPicPr>
        <p:blipFill>
          <a:blip r:embed="rId19"/>
          <a:srcRect/>
          <a:stretch>
            <a:fillRect/>
          </a:stretch>
        </p:blipFill>
        <p:spPr bwMode="auto">
          <a:xfrm>
            <a:off x="2886075" y="4233863"/>
            <a:ext cx="139700" cy="139700"/>
          </a:xfrm>
          <a:prstGeom prst="rect">
            <a:avLst/>
          </a:prstGeom>
          <a:noFill/>
          <a:ln w="9525">
            <a:noFill/>
            <a:miter lim="800000"/>
            <a:headEnd/>
            <a:tailEnd/>
          </a:ln>
        </p:spPr>
      </p:pic>
      <p:sp>
        <p:nvSpPr>
          <p:cNvPr id="321593" name="Oval 57"/>
          <p:cNvSpPr>
            <a:spLocks noChangeArrowheads="1"/>
          </p:cNvSpPr>
          <p:nvPr/>
        </p:nvSpPr>
        <p:spPr bwMode="auto">
          <a:xfrm>
            <a:off x="4521200" y="2441575"/>
            <a:ext cx="120650" cy="120650"/>
          </a:xfrm>
          <a:prstGeom prst="ellipse">
            <a:avLst/>
          </a:prstGeom>
          <a:solidFill>
            <a:schemeClr val="bg1"/>
          </a:solidFill>
          <a:ln w="76200">
            <a:noFill/>
            <a:round/>
            <a:headEnd/>
            <a:tailEnd/>
          </a:ln>
        </p:spPr>
        <p:txBody>
          <a:bodyPr wrap="none" anchor="ctr"/>
          <a:lstStyle/>
          <a:p>
            <a:endParaRPr lang="en-US"/>
          </a:p>
        </p:txBody>
      </p:sp>
      <p:pic>
        <p:nvPicPr>
          <p:cNvPr id="321594" name="Picture 58" descr="1 a equil black"/>
          <p:cNvPicPr>
            <a:picLocks noChangeAspect="1" noChangeArrowheads="1" noCrop="1"/>
          </p:cNvPicPr>
          <p:nvPr/>
        </p:nvPicPr>
        <p:blipFill>
          <a:blip r:embed="rId20">
            <a:grayscl/>
            <a:biLevel thresh="50000"/>
          </a:blip>
          <a:srcRect/>
          <a:stretch>
            <a:fillRect/>
          </a:stretch>
        </p:blipFill>
        <p:spPr bwMode="auto">
          <a:xfrm>
            <a:off x="4491038" y="2406650"/>
            <a:ext cx="166687" cy="166688"/>
          </a:xfrm>
          <a:prstGeom prst="rect">
            <a:avLst/>
          </a:prstGeom>
          <a:noFill/>
          <a:ln w="9525">
            <a:noFill/>
            <a:miter lim="800000"/>
            <a:headEnd/>
            <a:tailEnd/>
          </a:ln>
        </p:spPr>
      </p:pic>
      <p:pic>
        <p:nvPicPr>
          <p:cNvPr id="321596" name="Picture 60" descr="panic44"/>
          <p:cNvPicPr>
            <a:picLocks noChangeAspect="1" noChangeArrowheads="1" noCrop="1"/>
          </p:cNvPicPr>
          <p:nvPr/>
        </p:nvPicPr>
        <p:blipFill>
          <a:blip r:embed="rId21"/>
          <a:srcRect/>
          <a:stretch>
            <a:fillRect/>
          </a:stretch>
        </p:blipFill>
        <p:spPr bwMode="auto">
          <a:xfrm>
            <a:off x="7472363" y="5178425"/>
            <a:ext cx="1420812" cy="1014413"/>
          </a:xfrm>
          <a:prstGeom prst="rect">
            <a:avLst/>
          </a:prstGeom>
          <a:noFill/>
          <a:ln w="9525">
            <a:noFill/>
            <a:miter lim="800000"/>
            <a:headEnd/>
            <a:tailEnd/>
          </a:ln>
        </p:spPr>
      </p:pic>
      <p:pic>
        <p:nvPicPr>
          <p:cNvPr id="321597" name="Feed1392.wav">
            <a:hlinkClick r:id="" action="ppaction://media"/>
          </p:cNvPr>
          <p:cNvPicPr>
            <a:picLocks noRot="1" noChangeAspect="1" noChangeArrowheads="1"/>
          </p:cNvPicPr>
          <p:nvPr>
            <a:wavAudioFile r:embed="rId6" name="Feed me now I'm starving.wav"/>
          </p:nvPr>
        </p:nvPicPr>
        <p:blipFill>
          <a:blip r:embed="rId16"/>
          <a:srcRect/>
          <a:stretch>
            <a:fillRect/>
          </a:stretch>
        </p:blipFill>
        <p:spPr bwMode="auto">
          <a:xfrm>
            <a:off x="0" y="5448300"/>
            <a:ext cx="304800" cy="304800"/>
          </a:xfrm>
          <a:prstGeom prst="rect">
            <a:avLst/>
          </a:prstGeom>
          <a:noFill/>
          <a:ln w="9525">
            <a:noFill/>
            <a:miter lim="800000"/>
            <a:headEnd/>
            <a:tailEnd/>
          </a:ln>
        </p:spPr>
      </p:pic>
      <p:pic>
        <p:nvPicPr>
          <p:cNvPr id="321598" name="Picture 62" descr="eyes great"/>
          <p:cNvPicPr>
            <a:picLocks noChangeAspect="1" noChangeArrowheads="1" noCrop="1"/>
          </p:cNvPicPr>
          <p:nvPr/>
        </p:nvPicPr>
        <p:blipFill>
          <a:blip r:embed="rId22"/>
          <a:srcRect/>
          <a:stretch>
            <a:fillRect/>
          </a:stretch>
        </p:blipFill>
        <p:spPr bwMode="auto">
          <a:xfrm>
            <a:off x="7927975" y="5248275"/>
            <a:ext cx="412750" cy="298450"/>
          </a:xfrm>
          <a:prstGeom prst="rect">
            <a:avLst/>
          </a:prstGeom>
          <a:noFill/>
          <a:ln w="9525">
            <a:noFill/>
            <a:miter lim="800000"/>
            <a:headEnd/>
            <a:tailEnd/>
          </a:ln>
        </p:spPr>
      </p:pic>
      <p:sp>
        <p:nvSpPr>
          <p:cNvPr id="321599" name="Rectangle 63"/>
          <p:cNvSpPr>
            <a:spLocks noChangeArrowheads="1"/>
          </p:cNvSpPr>
          <p:nvPr/>
        </p:nvSpPr>
        <p:spPr bwMode="auto">
          <a:xfrm>
            <a:off x="628650" y="5210175"/>
            <a:ext cx="6938963" cy="1125538"/>
          </a:xfrm>
          <a:prstGeom prst="rect">
            <a:avLst/>
          </a:prstGeom>
          <a:solidFill>
            <a:srgbClr val="000000"/>
          </a:solidFill>
          <a:ln w="57150" cmpd="thickThin" algn="ctr">
            <a:solidFill>
              <a:schemeClr val="bg1"/>
            </a:solidFill>
            <a:miter lim="800000"/>
            <a:headEnd/>
            <a:tailEnd/>
          </a:ln>
        </p:spPr>
        <p:txBody>
          <a:bodyPr wrap="none" anchor="ctr"/>
          <a:lstStyle/>
          <a:p>
            <a:pPr algn="ctr"/>
            <a:r>
              <a:rPr lang="en-US" sz="2200" b="1">
                <a:solidFill>
                  <a:schemeClr val="bg1"/>
                </a:solidFill>
              </a:rPr>
              <a:t>All too often,  policy  makers  can inadvertently</a:t>
            </a:r>
          </a:p>
          <a:p>
            <a:pPr algn="ctr"/>
            <a:r>
              <a:rPr lang="en-US" sz="2200" b="1">
                <a:solidFill>
                  <a:schemeClr val="bg1"/>
                </a:solidFill>
              </a:rPr>
              <a:t>exacerbate [worsen] rather than mitigate [lessen]</a:t>
            </a:r>
          </a:p>
          <a:p>
            <a:pPr algn="ctr"/>
            <a:r>
              <a:rPr lang="en-US" sz="2200" b="1">
                <a:solidFill>
                  <a:schemeClr val="bg1"/>
                </a:solidFill>
              </a:rPr>
              <a:t>the  magnitude  of  economic  fluctuations.</a:t>
            </a:r>
          </a:p>
        </p:txBody>
      </p:sp>
      <p:sp>
        <p:nvSpPr>
          <p:cNvPr id="47157" name="WordArt 64"/>
          <p:cNvSpPr>
            <a:spLocks noChangeArrowheads="1" noChangeShapeType="1" noTextEdit="1"/>
          </p:cNvSpPr>
          <p:nvPr/>
        </p:nvSpPr>
        <p:spPr bwMode="auto">
          <a:xfrm>
            <a:off x="596900" y="131763"/>
            <a:ext cx="7545388" cy="420687"/>
          </a:xfrm>
          <a:prstGeom prst="rect">
            <a:avLst/>
          </a:prstGeom>
        </p:spPr>
        <p:txBody>
          <a:bodyPr wrap="none" fromWordArt="1">
            <a:prstTxWarp prst="textPlain">
              <a:avLst>
                <a:gd name="adj" fmla="val 50000"/>
              </a:avLst>
            </a:prstTxWarp>
          </a:bodyPr>
          <a:lstStyle/>
          <a:p>
            <a:pPr algn="ctr"/>
            <a:r>
              <a:rPr lang="en-US" sz="3600" kern="10">
                <a:ln w="19050">
                  <a:solidFill>
                    <a:schemeClr val="tx2"/>
                  </a:solidFill>
                  <a:round/>
                  <a:headEnd/>
                  <a:tailEnd/>
                </a:ln>
                <a:solidFill>
                  <a:srgbClr val="FF0000"/>
                </a:solidFill>
                <a:effectLst>
                  <a:outerShdw dist="35921" dir="2700000" sy="50000" kx="2115830" algn="bl" rotWithShape="0">
                    <a:srgbClr val="C0C0C0">
                      <a:alpha val="79999"/>
                    </a:srgbClr>
                  </a:outerShdw>
                </a:effectLst>
                <a:latin typeface="Cooper Black"/>
              </a:rPr>
              <a:t>The G is like a "Fool in the Shower."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321584"/>
                                        </p:tgtEl>
                                        <p:attrNameLst>
                                          <p:attrName>style.visibility</p:attrName>
                                        </p:attrNameLst>
                                      </p:cBhvr>
                                      <p:to>
                                        <p:strVal val="visible"/>
                                      </p:to>
                                    </p:set>
                                    <p:anim calcmode="lin" valueType="num">
                                      <p:cBhvr>
                                        <p:cTn id="7" dur="3000" fill="hold"/>
                                        <p:tgtEl>
                                          <p:spTgt spid="321584"/>
                                        </p:tgtEl>
                                        <p:attrNameLst>
                                          <p:attrName>ppt_w</p:attrName>
                                        </p:attrNameLst>
                                      </p:cBhvr>
                                      <p:tavLst>
                                        <p:tav tm="0">
                                          <p:val>
                                            <p:strVal val="4/3*#ppt_w"/>
                                          </p:val>
                                        </p:tav>
                                        <p:tav tm="100000">
                                          <p:val>
                                            <p:strVal val="#ppt_w"/>
                                          </p:val>
                                        </p:tav>
                                      </p:tavLst>
                                    </p:anim>
                                    <p:anim calcmode="lin" valueType="num">
                                      <p:cBhvr>
                                        <p:cTn id="8" dur="3000" fill="hold"/>
                                        <p:tgtEl>
                                          <p:spTgt spid="321584"/>
                                        </p:tgtEl>
                                        <p:attrNameLst>
                                          <p:attrName>ppt_h</p:attrName>
                                        </p:attrNameLst>
                                      </p:cBhvr>
                                      <p:tavLst>
                                        <p:tav tm="0">
                                          <p:val>
                                            <p:strVal val="4/3*#ppt_h"/>
                                          </p:val>
                                        </p:tav>
                                        <p:tav tm="100000">
                                          <p:val>
                                            <p:strVal val="#ppt_h"/>
                                          </p:val>
                                        </p:tav>
                                      </p:tavLst>
                                    </p:anim>
                                  </p:childTnLst>
                                </p:cTn>
                              </p:par>
                              <p:par>
                                <p:cTn id="9" presetID="1" presetClass="mediacall" presetSubtype="0" fill="hold" nodeType="withEffect">
                                  <p:stCondLst>
                                    <p:cond delay="0"/>
                                  </p:stCondLst>
                                  <p:childTnLst>
                                    <p:cmd type="call" cmd="playFrom(0.0)">
                                      <p:cBhvr>
                                        <p:cTn id="10" dur="2079" fill="hold"/>
                                        <p:tgtEl>
                                          <p:spTgt spid="321580"/>
                                        </p:tgtEl>
                                      </p:cBhvr>
                                    </p:cmd>
                                  </p:childTnLst>
                                </p:cTn>
                              </p:par>
                            </p:childTnLst>
                          </p:cTn>
                        </p:par>
                        <p:par>
                          <p:cTn id="11" fill="hold" nodeType="afterGroup">
                            <p:stCondLst>
                              <p:cond delay="3000"/>
                            </p:stCondLst>
                            <p:childTnLst>
                              <p:par>
                                <p:cTn id="12" presetID="1" presetClass="mediacall" presetSubtype="0" fill="hold" nodeType="afterEffect">
                                  <p:stCondLst>
                                    <p:cond delay="0"/>
                                  </p:stCondLst>
                                  <p:childTnLst>
                                    <p:cmd type="call" cmd="playFrom(0.0)">
                                      <p:cBhvr>
                                        <p:cTn id="13" dur="1924" fill="hold"/>
                                        <p:tgtEl>
                                          <p:spTgt spid="321579"/>
                                        </p:tgtEl>
                                      </p:cBhvr>
                                    </p:cmd>
                                  </p:childTnLst>
                                </p:cTn>
                              </p:par>
                            </p:childTnLst>
                          </p:cTn>
                        </p:par>
                        <p:par>
                          <p:cTn id="14" fill="hold" nodeType="afterGroup">
                            <p:stCondLst>
                              <p:cond delay="4924"/>
                            </p:stCondLst>
                            <p:childTnLst>
                              <p:par>
                                <p:cTn id="15" presetID="1" presetClass="mediacall" presetSubtype="0" fill="hold" nodeType="afterEffect">
                                  <p:stCondLst>
                                    <p:cond delay="0"/>
                                  </p:stCondLst>
                                  <p:childTnLst>
                                    <p:cmd type="call" cmd="playFrom(0.0)">
                                      <p:cBhvr>
                                        <p:cTn id="16" dur="773" fill="hold"/>
                                        <p:tgtEl>
                                          <p:spTgt spid="321585"/>
                                        </p:tgtEl>
                                      </p:cBhvr>
                                    </p:cmd>
                                  </p:childTnLst>
                                </p:cTn>
                              </p:par>
                            </p:childTnLst>
                          </p:cTn>
                        </p:par>
                        <p:par>
                          <p:cTn id="17" fill="hold" nodeType="afterGroup">
                            <p:stCondLst>
                              <p:cond delay="5697"/>
                            </p:stCondLst>
                            <p:childTnLst>
                              <p:par>
                                <p:cTn id="18" presetID="1" presetClass="mediacall" presetSubtype="0" fill="hold" nodeType="afterEffect">
                                  <p:stCondLst>
                                    <p:cond delay="0"/>
                                  </p:stCondLst>
                                  <p:childTnLst>
                                    <p:cmd type="call" cmd="playFrom(0.0)">
                                      <p:cBhvr>
                                        <p:cTn id="19" dur="1250" fill="hold"/>
                                        <p:tgtEl>
                                          <p:spTgt spid="321586"/>
                                        </p:tgtEl>
                                      </p:cBhvr>
                                    </p:cmd>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321572"/>
                                        </p:tgtEl>
                                        <p:attrNameLst>
                                          <p:attrName>style.visibility</p:attrName>
                                        </p:attrNameLst>
                                      </p:cBhvr>
                                      <p:to>
                                        <p:strVal val="visible"/>
                                      </p:to>
                                    </p:set>
                                    <p:animEffect transition="in" filter="dissolve">
                                      <p:cBhvr>
                                        <p:cTn id="24" dur="500"/>
                                        <p:tgtEl>
                                          <p:spTgt spid="321572"/>
                                        </p:tgtEl>
                                      </p:cBhvr>
                                    </p:animEffect>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321561"/>
                                        </p:tgtEl>
                                        <p:attrNameLst>
                                          <p:attrName>style.visibility</p:attrName>
                                        </p:attrNameLst>
                                      </p:cBhvr>
                                      <p:to>
                                        <p:strVal val="visible"/>
                                      </p:to>
                                    </p:set>
                                    <p:animEffect transition="in" filter="dissolve">
                                      <p:cBhvr>
                                        <p:cTn id="28" dur="500"/>
                                        <p:tgtEl>
                                          <p:spTgt spid="321561"/>
                                        </p:tgtEl>
                                      </p:cBhvr>
                                    </p:animEffect>
                                  </p:childTnLst>
                                </p:cTn>
                              </p:par>
                            </p:childTnLst>
                          </p:cTn>
                        </p:par>
                        <p:par>
                          <p:cTn id="29" fill="hold" nodeType="afterGroup">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321563"/>
                                        </p:tgtEl>
                                        <p:attrNameLst>
                                          <p:attrName>style.visibility</p:attrName>
                                        </p:attrNameLst>
                                      </p:cBhvr>
                                      <p:to>
                                        <p:strVal val="visible"/>
                                      </p:to>
                                    </p:set>
                                    <p:animEffect transition="in" filter="dissolve">
                                      <p:cBhvr>
                                        <p:cTn id="32" dur="500"/>
                                        <p:tgtEl>
                                          <p:spTgt spid="321563"/>
                                        </p:tgtEl>
                                      </p:cBhvr>
                                    </p:animEffect>
                                  </p:childTnLst>
                                </p:cTn>
                              </p:par>
                            </p:childTnLst>
                          </p:cTn>
                        </p:par>
                        <p:par>
                          <p:cTn id="33" fill="hold" nodeType="afterGroup">
                            <p:stCondLst>
                              <p:cond delay="1500"/>
                            </p:stCondLst>
                            <p:childTnLst>
                              <p:par>
                                <p:cTn id="34" presetID="9" presetClass="entr" presetSubtype="0" fill="hold" nodeType="afterEffect">
                                  <p:stCondLst>
                                    <p:cond delay="0"/>
                                  </p:stCondLst>
                                  <p:childTnLst>
                                    <p:set>
                                      <p:cBhvr>
                                        <p:cTn id="35" dur="1" fill="hold">
                                          <p:stCondLst>
                                            <p:cond delay="0"/>
                                          </p:stCondLst>
                                        </p:cTn>
                                        <p:tgtEl>
                                          <p:spTgt spid="321564"/>
                                        </p:tgtEl>
                                        <p:attrNameLst>
                                          <p:attrName>style.visibility</p:attrName>
                                        </p:attrNameLst>
                                      </p:cBhvr>
                                      <p:to>
                                        <p:strVal val="visible"/>
                                      </p:to>
                                    </p:set>
                                    <p:animEffect transition="in" filter="dissolve">
                                      <p:cBhvr>
                                        <p:cTn id="36" dur="500"/>
                                        <p:tgtEl>
                                          <p:spTgt spid="321564"/>
                                        </p:tgtEl>
                                      </p:cBhvr>
                                    </p:animEffect>
                                  </p:childTnLst>
                                </p:cTn>
                              </p:par>
                            </p:childTnLst>
                          </p:cTn>
                        </p:par>
                        <p:par>
                          <p:cTn id="37" fill="hold" nodeType="afterGroup">
                            <p:stCondLst>
                              <p:cond delay="2000"/>
                            </p:stCondLst>
                            <p:childTnLst>
                              <p:par>
                                <p:cTn id="38" presetID="9" presetClass="entr" presetSubtype="0" fill="hold" grpId="0" nodeType="afterEffect">
                                  <p:stCondLst>
                                    <p:cond delay="0"/>
                                  </p:stCondLst>
                                  <p:childTnLst>
                                    <p:set>
                                      <p:cBhvr>
                                        <p:cTn id="39" dur="1" fill="hold">
                                          <p:stCondLst>
                                            <p:cond delay="0"/>
                                          </p:stCondLst>
                                        </p:cTn>
                                        <p:tgtEl>
                                          <p:spTgt spid="321571"/>
                                        </p:tgtEl>
                                        <p:attrNameLst>
                                          <p:attrName>style.visibility</p:attrName>
                                        </p:attrNameLst>
                                      </p:cBhvr>
                                      <p:to>
                                        <p:strVal val="visible"/>
                                      </p:to>
                                    </p:set>
                                    <p:animEffect transition="in" filter="dissolve">
                                      <p:cBhvr>
                                        <p:cTn id="40" dur="500"/>
                                        <p:tgtEl>
                                          <p:spTgt spid="321571"/>
                                        </p:tgtEl>
                                      </p:cBhvr>
                                    </p:animEffect>
                                  </p:childTnLst>
                                </p:cTn>
                              </p:par>
                            </p:childTnLst>
                          </p:cTn>
                        </p:par>
                        <p:par>
                          <p:cTn id="41" fill="hold" nodeType="afterGroup">
                            <p:stCondLst>
                              <p:cond delay="2500"/>
                            </p:stCondLst>
                            <p:childTnLst>
                              <p:par>
                                <p:cTn id="42" presetID="9" presetClass="entr" presetSubtype="0" fill="hold" nodeType="afterEffect">
                                  <p:stCondLst>
                                    <p:cond delay="0"/>
                                  </p:stCondLst>
                                  <p:childTnLst>
                                    <p:set>
                                      <p:cBhvr>
                                        <p:cTn id="43" dur="1" fill="hold">
                                          <p:stCondLst>
                                            <p:cond delay="0"/>
                                          </p:stCondLst>
                                        </p:cTn>
                                        <p:tgtEl>
                                          <p:spTgt spid="321545">
                                            <p:txEl>
                                              <p:pRg st="0" end="0"/>
                                            </p:txEl>
                                          </p:spTgt>
                                        </p:tgtEl>
                                        <p:attrNameLst>
                                          <p:attrName>style.visibility</p:attrName>
                                        </p:attrNameLst>
                                      </p:cBhvr>
                                      <p:to>
                                        <p:strVal val="visible"/>
                                      </p:to>
                                    </p:set>
                                    <p:animEffect transition="in" filter="dissolve">
                                      <p:cBhvr>
                                        <p:cTn id="44" dur="500"/>
                                        <p:tgtEl>
                                          <p:spTgt spid="321545">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321573"/>
                                        </p:tgtEl>
                                        <p:attrNameLst>
                                          <p:attrName>style.visibility</p:attrName>
                                        </p:attrNameLst>
                                      </p:cBhvr>
                                      <p:to>
                                        <p:strVal val="visible"/>
                                      </p:to>
                                    </p:set>
                                    <p:animEffect transition="in" filter="dissolve">
                                      <p:cBhvr>
                                        <p:cTn id="49" dur="500"/>
                                        <p:tgtEl>
                                          <p:spTgt spid="321573"/>
                                        </p:tgtEl>
                                      </p:cBhvr>
                                    </p:animEffect>
                                  </p:childTnLst>
                                </p:cTn>
                              </p:par>
                            </p:childTnLst>
                          </p:cTn>
                        </p:par>
                        <p:par>
                          <p:cTn id="50" fill="hold" nodeType="afterGroup">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321540"/>
                                        </p:tgtEl>
                                        <p:attrNameLst>
                                          <p:attrName>style.visibility</p:attrName>
                                        </p:attrNameLst>
                                      </p:cBhvr>
                                      <p:to>
                                        <p:strVal val="visible"/>
                                      </p:to>
                                    </p:set>
                                    <p:animEffect transition="in" filter="dissolve">
                                      <p:cBhvr>
                                        <p:cTn id="53" dur="500"/>
                                        <p:tgtEl>
                                          <p:spTgt spid="321540"/>
                                        </p:tgtEl>
                                      </p:cBhvr>
                                    </p:animEffect>
                                  </p:childTnLst>
                                </p:cTn>
                              </p:par>
                            </p:childTnLst>
                          </p:cTn>
                        </p:par>
                        <p:par>
                          <p:cTn id="54" fill="hold" nodeType="afterGroup">
                            <p:stCondLst>
                              <p:cond delay="1000"/>
                            </p:stCondLst>
                            <p:childTnLst>
                              <p:par>
                                <p:cTn id="55" presetID="9" presetClass="entr" presetSubtype="0" fill="hold" nodeType="afterEffect">
                                  <p:stCondLst>
                                    <p:cond delay="0"/>
                                  </p:stCondLst>
                                  <p:childTnLst>
                                    <p:set>
                                      <p:cBhvr>
                                        <p:cTn id="56" dur="1" fill="hold">
                                          <p:stCondLst>
                                            <p:cond delay="0"/>
                                          </p:stCondLst>
                                        </p:cTn>
                                        <p:tgtEl>
                                          <p:spTgt spid="321565"/>
                                        </p:tgtEl>
                                        <p:attrNameLst>
                                          <p:attrName>style.visibility</p:attrName>
                                        </p:attrNameLst>
                                      </p:cBhvr>
                                      <p:to>
                                        <p:strVal val="visible"/>
                                      </p:to>
                                    </p:set>
                                    <p:animEffect transition="in" filter="dissolve">
                                      <p:cBhvr>
                                        <p:cTn id="57" dur="500"/>
                                        <p:tgtEl>
                                          <p:spTgt spid="321565"/>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321558"/>
                                        </p:tgtEl>
                                        <p:attrNameLst>
                                          <p:attrName>style.visibility</p:attrName>
                                        </p:attrNameLst>
                                      </p:cBhvr>
                                      <p:to>
                                        <p:strVal val="visible"/>
                                      </p:to>
                                    </p:set>
                                    <p:animEffect transition="in" filter="dissolve">
                                      <p:cBhvr>
                                        <p:cTn id="60" dur="500"/>
                                        <p:tgtEl>
                                          <p:spTgt spid="321558"/>
                                        </p:tgtEl>
                                      </p:cBhvr>
                                    </p:animEffect>
                                  </p:childTnLst>
                                </p:cTn>
                              </p:par>
                            </p:childTnLst>
                          </p:cTn>
                        </p:par>
                        <p:par>
                          <p:cTn id="61" fill="hold" nodeType="afterGroup">
                            <p:stCondLst>
                              <p:cond delay="1500"/>
                            </p:stCondLst>
                            <p:childTnLst>
                              <p:par>
                                <p:cTn id="62" presetID="9" presetClass="entr" presetSubtype="0" fill="hold" grpId="0" nodeType="afterEffect">
                                  <p:stCondLst>
                                    <p:cond delay="0"/>
                                  </p:stCondLst>
                                  <p:childTnLst>
                                    <p:set>
                                      <p:cBhvr>
                                        <p:cTn id="63" dur="1" fill="hold">
                                          <p:stCondLst>
                                            <p:cond delay="0"/>
                                          </p:stCondLst>
                                        </p:cTn>
                                        <p:tgtEl>
                                          <p:spTgt spid="321566"/>
                                        </p:tgtEl>
                                        <p:attrNameLst>
                                          <p:attrName>style.visibility</p:attrName>
                                        </p:attrNameLst>
                                      </p:cBhvr>
                                      <p:to>
                                        <p:strVal val="visible"/>
                                      </p:to>
                                    </p:set>
                                    <p:animEffect transition="in" filter="dissolve">
                                      <p:cBhvr>
                                        <p:cTn id="64" dur="500"/>
                                        <p:tgtEl>
                                          <p:spTgt spid="321566"/>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21550"/>
                                        </p:tgtEl>
                                        <p:attrNameLst>
                                          <p:attrName>style.visibility</p:attrName>
                                        </p:attrNameLst>
                                      </p:cBhvr>
                                      <p:to>
                                        <p:strVal val="visible"/>
                                      </p:to>
                                    </p:set>
                                    <p:animEffect transition="in" filter="dissolve">
                                      <p:cBhvr>
                                        <p:cTn id="67" dur="500"/>
                                        <p:tgtEl>
                                          <p:spTgt spid="321550"/>
                                        </p:tgtEl>
                                      </p:cBhvr>
                                    </p:animEffect>
                                  </p:childTnLst>
                                </p:cTn>
                              </p:par>
                            </p:childTnLst>
                          </p:cTn>
                        </p:par>
                        <p:par>
                          <p:cTn id="68" fill="hold" nodeType="afterGroup">
                            <p:stCondLst>
                              <p:cond delay="2000"/>
                            </p:stCondLst>
                            <p:childTnLst>
                              <p:par>
                                <p:cTn id="69" presetID="9" presetClass="entr" presetSubtype="0" fill="hold" grpId="0" nodeType="afterEffect">
                                  <p:stCondLst>
                                    <p:cond delay="0"/>
                                  </p:stCondLst>
                                  <p:childTnLst>
                                    <p:set>
                                      <p:cBhvr>
                                        <p:cTn id="70" dur="1" fill="hold">
                                          <p:stCondLst>
                                            <p:cond delay="0"/>
                                          </p:stCondLst>
                                        </p:cTn>
                                        <p:tgtEl>
                                          <p:spTgt spid="321547"/>
                                        </p:tgtEl>
                                        <p:attrNameLst>
                                          <p:attrName>style.visibility</p:attrName>
                                        </p:attrNameLst>
                                      </p:cBhvr>
                                      <p:to>
                                        <p:strVal val="visible"/>
                                      </p:to>
                                    </p:set>
                                    <p:animEffect transition="in" filter="dissolve">
                                      <p:cBhvr>
                                        <p:cTn id="71" dur="500"/>
                                        <p:tgtEl>
                                          <p:spTgt spid="321547"/>
                                        </p:tgtEl>
                                      </p:cBhvr>
                                    </p:animEffect>
                                  </p:childTnLst>
                                </p:cTn>
                              </p:par>
                            </p:childTnLst>
                          </p:cTn>
                        </p:par>
                        <p:par>
                          <p:cTn id="72" fill="hold" nodeType="afterGroup">
                            <p:stCondLst>
                              <p:cond delay="2500"/>
                            </p:stCondLst>
                            <p:childTnLst>
                              <p:par>
                                <p:cTn id="73" presetID="9" presetClass="entr" presetSubtype="0" fill="hold" grpId="0" nodeType="afterEffect">
                                  <p:stCondLst>
                                    <p:cond delay="0"/>
                                  </p:stCondLst>
                                  <p:childTnLst>
                                    <p:set>
                                      <p:cBhvr>
                                        <p:cTn id="74" dur="1" fill="hold">
                                          <p:stCondLst>
                                            <p:cond delay="0"/>
                                          </p:stCondLst>
                                        </p:cTn>
                                        <p:tgtEl>
                                          <p:spTgt spid="321567"/>
                                        </p:tgtEl>
                                        <p:attrNameLst>
                                          <p:attrName>style.visibility</p:attrName>
                                        </p:attrNameLst>
                                      </p:cBhvr>
                                      <p:to>
                                        <p:strVal val="visible"/>
                                      </p:to>
                                    </p:set>
                                    <p:animEffect transition="in" filter="dissolve">
                                      <p:cBhvr>
                                        <p:cTn id="75" dur="500"/>
                                        <p:tgtEl>
                                          <p:spTgt spid="32156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nodeType="clickEffect">
                                  <p:stCondLst>
                                    <p:cond delay="0"/>
                                  </p:stCondLst>
                                  <p:childTnLst>
                                    <p:set>
                                      <p:cBhvr>
                                        <p:cTn id="79" dur="1" fill="hold">
                                          <p:stCondLst>
                                            <p:cond delay="0"/>
                                          </p:stCondLst>
                                        </p:cTn>
                                        <p:tgtEl>
                                          <p:spTgt spid="321541"/>
                                        </p:tgtEl>
                                        <p:attrNameLst>
                                          <p:attrName>style.visibility</p:attrName>
                                        </p:attrNameLst>
                                      </p:cBhvr>
                                      <p:to>
                                        <p:strVal val="visible"/>
                                      </p:to>
                                    </p:set>
                                    <p:animEffect transition="in" filter="dissolve">
                                      <p:cBhvr>
                                        <p:cTn id="80" dur="500"/>
                                        <p:tgtEl>
                                          <p:spTgt spid="321541"/>
                                        </p:tgtEl>
                                      </p:cBhvr>
                                    </p:animEffect>
                                  </p:childTnLst>
                                </p:cTn>
                              </p:par>
                            </p:childTnLst>
                          </p:cTn>
                        </p:par>
                        <p:par>
                          <p:cTn id="81" fill="hold" nodeType="afterGroup">
                            <p:stCondLst>
                              <p:cond delay="500"/>
                            </p:stCondLst>
                            <p:childTnLst>
                              <p:par>
                                <p:cTn id="82" presetID="9" presetClass="entr" presetSubtype="0" fill="hold" nodeType="afterEffect">
                                  <p:stCondLst>
                                    <p:cond delay="0"/>
                                  </p:stCondLst>
                                  <p:childTnLst>
                                    <p:set>
                                      <p:cBhvr>
                                        <p:cTn id="83" dur="1" fill="hold">
                                          <p:stCondLst>
                                            <p:cond delay="0"/>
                                          </p:stCondLst>
                                        </p:cTn>
                                        <p:tgtEl>
                                          <p:spTgt spid="321543"/>
                                        </p:tgtEl>
                                        <p:attrNameLst>
                                          <p:attrName>style.visibility</p:attrName>
                                        </p:attrNameLst>
                                      </p:cBhvr>
                                      <p:to>
                                        <p:strVal val="visible"/>
                                      </p:to>
                                    </p:set>
                                    <p:animEffect transition="in" filter="dissolve">
                                      <p:cBhvr>
                                        <p:cTn id="84" dur="500"/>
                                        <p:tgtEl>
                                          <p:spTgt spid="32154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21589"/>
                                        </p:tgtEl>
                                        <p:attrNameLst>
                                          <p:attrName>style.visibility</p:attrName>
                                        </p:attrNameLst>
                                      </p:cBhvr>
                                      <p:to>
                                        <p:strVal val="visible"/>
                                      </p:to>
                                    </p:set>
                                    <p:animEffect transition="in" filter="wipe(left)">
                                      <p:cBhvr>
                                        <p:cTn id="89" dur="2000"/>
                                        <p:tgtEl>
                                          <p:spTgt spid="321589"/>
                                        </p:tgtEl>
                                      </p:cBhvr>
                                    </p:animEffect>
                                  </p:childTnLst>
                                </p:cTn>
                              </p:par>
                            </p:childTnLst>
                          </p:cTn>
                        </p:par>
                        <p:par>
                          <p:cTn id="90" fill="hold" nodeType="afterGroup">
                            <p:stCondLst>
                              <p:cond delay="2000"/>
                            </p:stCondLst>
                            <p:childTnLst>
                              <p:par>
                                <p:cTn id="91" presetID="9" presetClass="entr" presetSubtype="0" fill="hold" grpId="0" nodeType="afterEffect">
                                  <p:stCondLst>
                                    <p:cond delay="0"/>
                                  </p:stCondLst>
                                  <p:childTnLst>
                                    <p:set>
                                      <p:cBhvr>
                                        <p:cTn id="92" dur="1" fill="hold">
                                          <p:stCondLst>
                                            <p:cond delay="0"/>
                                          </p:stCondLst>
                                        </p:cTn>
                                        <p:tgtEl>
                                          <p:spTgt spid="321593"/>
                                        </p:tgtEl>
                                        <p:attrNameLst>
                                          <p:attrName>style.visibility</p:attrName>
                                        </p:attrNameLst>
                                      </p:cBhvr>
                                      <p:to>
                                        <p:strVal val="visible"/>
                                      </p:to>
                                    </p:set>
                                    <p:animEffect transition="in" filter="dissolve">
                                      <p:cBhvr>
                                        <p:cTn id="93" dur="500"/>
                                        <p:tgtEl>
                                          <p:spTgt spid="321593"/>
                                        </p:tgtEl>
                                      </p:cBhvr>
                                    </p:animEffect>
                                  </p:childTnLst>
                                </p:cTn>
                              </p:par>
                              <p:par>
                                <p:cTn id="94" presetID="9" presetClass="entr" presetSubtype="0" fill="hold" nodeType="withEffect">
                                  <p:stCondLst>
                                    <p:cond delay="0"/>
                                  </p:stCondLst>
                                  <p:childTnLst>
                                    <p:set>
                                      <p:cBhvr>
                                        <p:cTn id="95" dur="1" fill="hold">
                                          <p:stCondLst>
                                            <p:cond delay="0"/>
                                          </p:stCondLst>
                                        </p:cTn>
                                        <p:tgtEl>
                                          <p:spTgt spid="321594"/>
                                        </p:tgtEl>
                                        <p:attrNameLst>
                                          <p:attrName>style.visibility</p:attrName>
                                        </p:attrNameLst>
                                      </p:cBhvr>
                                      <p:to>
                                        <p:strVal val="visible"/>
                                      </p:to>
                                    </p:set>
                                    <p:animEffect transition="in" filter="dissolve">
                                      <p:cBhvr>
                                        <p:cTn id="96" dur="500"/>
                                        <p:tgtEl>
                                          <p:spTgt spid="321594"/>
                                        </p:tgtEl>
                                      </p:cBhvr>
                                    </p:animEffect>
                                  </p:childTnLst>
                                </p:cTn>
                              </p:par>
                            </p:childTnLst>
                          </p:cTn>
                        </p:par>
                        <p:par>
                          <p:cTn id="97" fill="hold" nodeType="afterGroup">
                            <p:stCondLst>
                              <p:cond delay="2500"/>
                            </p:stCondLst>
                            <p:childTnLst>
                              <p:par>
                                <p:cTn id="98" presetID="9" presetClass="entr" presetSubtype="0" fill="hold" nodeType="afterEffect">
                                  <p:stCondLst>
                                    <p:cond delay="0"/>
                                  </p:stCondLst>
                                  <p:childTnLst>
                                    <p:set>
                                      <p:cBhvr>
                                        <p:cTn id="99" dur="1" fill="hold">
                                          <p:stCondLst>
                                            <p:cond delay="0"/>
                                          </p:stCondLst>
                                        </p:cTn>
                                        <p:tgtEl>
                                          <p:spTgt spid="321588"/>
                                        </p:tgtEl>
                                        <p:attrNameLst>
                                          <p:attrName>style.visibility</p:attrName>
                                        </p:attrNameLst>
                                      </p:cBhvr>
                                      <p:to>
                                        <p:strVal val="visible"/>
                                      </p:to>
                                    </p:set>
                                    <p:animEffect transition="in" filter="dissolve">
                                      <p:cBhvr>
                                        <p:cTn id="100" dur="500"/>
                                        <p:tgtEl>
                                          <p:spTgt spid="321588"/>
                                        </p:tgtEl>
                                      </p:cBhvr>
                                    </p:animEffect>
                                  </p:childTnLst>
                                </p:cTn>
                              </p:par>
                              <p:par>
                                <p:cTn id="101" presetID="1" presetClass="mediacall" presetSubtype="0" fill="hold" nodeType="withEffect">
                                  <p:stCondLst>
                                    <p:cond delay="0"/>
                                  </p:stCondLst>
                                  <p:childTnLst>
                                    <p:cmd type="call" cmd="playFrom(0.0)">
                                      <p:cBhvr>
                                        <p:cTn id="102" dur="2645" fill="hold"/>
                                        <p:tgtEl>
                                          <p:spTgt spid="321590"/>
                                        </p:tgtEl>
                                      </p:cBhvr>
                                    </p:cmd>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nodeType="clickEffect">
                                  <p:stCondLst>
                                    <p:cond delay="0"/>
                                  </p:stCondLst>
                                  <p:childTnLst>
                                    <p:set>
                                      <p:cBhvr>
                                        <p:cTn id="106" dur="1" fill="hold">
                                          <p:stCondLst>
                                            <p:cond delay="0"/>
                                          </p:stCondLst>
                                        </p:cTn>
                                        <p:tgtEl>
                                          <p:spTgt spid="321596"/>
                                        </p:tgtEl>
                                        <p:attrNameLst>
                                          <p:attrName>style.visibility</p:attrName>
                                        </p:attrNameLst>
                                      </p:cBhvr>
                                      <p:to>
                                        <p:strVal val="visible"/>
                                      </p:to>
                                    </p:set>
                                    <p:animEffect transition="in" filter="dissolve">
                                      <p:cBhvr>
                                        <p:cTn id="107" dur="500"/>
                                        <p:tgtEl>
                                          <p:spTgt spid="321596"/>
                                        </p:tgtEl>
                                      </p:cBhvr>
                                    </p:animEffect>
                                  </p:childTnLst>
                                </p:cTn>
                              </p:par>
                              <p:par>
                                <p:cTn id="108" presetID="9" presetClass="entr" presetSubtype="0" fill="hold" nodeType="withEffect">
                                  <p:stCondLst>
                                    <p:cond delay="0"/>
                                  </p:stCondLst>
                                  <p:childTnLst>
                                    <p:set>
                                      <p:cBhvr>
                                        <p:cTn id="109" dur="1" fill="hold">
                                          <p:stCondLst>
                                            <p:cond delay="0"/>
                                          </p:stCondLst>
                                        </p:cTn>
                                        <p:tgtEl>
                                          <p:spTgt spid="321598"/>
                                        </p:tgtEl>
                                        <p:attrNameLst>
                                          <p:attrName>style.visibility</p:attrName>
                                        </p:attrNameLst>
                                      </p:cBhvr>
                                      <p:to>
                                        <p:strVal val="visible"/>
                                      </p:to>
                                    </p:set>
                                    <p:animEffect transition="in" filter="dissolve">
                                      <p:cBhvr>
                                        <p:cTn id="110" dur="500"/>
                                        <p:tgtEl>
                                          <p:spTgt spid="321598"/>
                                        </p:tgtEl>
                                      </p:cBhvr>
                                    </p:animEffect>
                                  </p:childTnLst>
                                </p:cTn>
                              </p:par>
                            </p:childTnLst>
                          </p:cTn>
                        </p:par>
                        <p:par>
                          <p:cTn id="111" fill="hold" nodeType="afterGroup">
                            <p:stCondLst>
                              <p:cond delay="500"/>
                            </p:stCondLst>
                            <p:childTnLst>
                              <p:par>
                                <p:cTn id="112" presetID="1" presetClass="mediacall" presetSubtype="0" fill="hold" nodeType="afterEffect">
                                  <p:stCondLst>
                                    <p:cond delay="0"/>
                                  </p:stCondLst>
                                  <p:childTnLst>
                                    <p:cmd type="call" cmd="playFrom(0.0)">
                                      <p:cBhvr>
                                        <p:cTn id="113" dur="3870" fill="hold"/>
                                        <p:tgtEl>
                                          <p:spTgt spid="321597"/>
                                        </p:tgtEl>
                                      </p:cBhvr>
                                    </p:cmd>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321599"/>
                                        </p:tgtEl>
                                        <p:attrNameLst>
                                          <p:attrName>style.visibility</p:attrName>
                                        </p:attrNameLst>
                                      </p:cBhvr>
                                      <p:to>
                                        <p:strVal val="visible"/>
                                      </p:to>
                                    </p:set>
                                    <p:animEffect transition="in" filter="wipe(left)">
                                      <p:cBhvr>
                                        <p:cTn id="118" dur="2000"/>
                                        <p:tgtEl>
                                          <p:spTgt spid="32159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9" fill="hold" display="0">
                  <p:stCondLst>
                    <p:cond delay="indefinite"/>
                  </p:stCondLst>
                  <p:endCondLst>
                    <p:cond evt="onNext" delay="0">
                      <p:tgtEl>
                        <p:sldTgt/>
                      </p:tgtEl>
                    </p:cond>
                    <p:cond evt="onPrev" delay="0">
                      <p:tgtEl>
                        <p:sldTgt/>
                      </p:tgtEl>
                    </p:cond>
                    <p:cond evt="onStopAudio" delay="0">
                      <p:tgtEl>
                        <p:sldTgt/>
                      </p:tgtEl>
                    </p:cond>
                  </p:endCondLst>
                </p:cTn>
                <p:tgtEl>
                  <p:spTgt spid="321579"/>
                </p:tgtEl>
              </p:cMediaNode>
            </p:audio>
            <p:audio>
              <p:cMediaNode showWhenStopped="0">
                <p:cTn id="120" fill="hold" display="0">
                  <p:stCondLst>
                    <p:cond delay="indefinite"/>
                  </p:stCondLst>
                  <p:endCondLst>
                    <p:cond evt="onNext" delay="0">
                      <p:tgtEl>
                        <p:sldTgt/>
                      </p:tgtEl>
                    </p:cond>
                    <p:cond evt="onPrev" delay="0">
                      <p:tgtEl>
                        <p:sldTgt/>
                      </p:tgtEl>
                    </p:cond>
                    <p:cond evt="onStopAudio" delay="0">
                      <p:tgtEl>
                        <p:sldTgt/>
                      </p:tgtEl>
                    </p:cond>
                  </p:endCondLst>
                </p:cTn>
                <p:tgtEl>
                  <p:spTgt spid="321580"/>
                </p:tgtEl>
              </p:cMediaNode>
            </p:audio>
            <p:audio>
              <p:cMediaNode showWhenStopped="0">
                <p:cTn id="121" fill="hold" display="0">
                  <p:stCondLst>
                    <p:cond delay="indefinite"/>
                  </p:stCondLst>
                  <p:endCondLst>
                    <p:cond evt="onNext" delay="0">
                      <p:tgtEl>
                        <p:sldTgt/>
                      </p:tgtEl>
                    </p:cond>
                    <p:cond evt="onPrev" delay="0">
                      <p:tgtEl>
                        <p:sldTgt/>
                      </p:tgtEl>
                    </p:cond>
                    <p:cond evt="onStopAudio" delay="0">
                      <p:tgtEl>
                        <p:sldTgt/>
                      </p:tgtEl>
                    </p:cond>
                  </p:endCondLst>
                </p:cTn>
                <p:tgtEl>
                  <p:spTgt spid="321585"/>
                </p:tgtEl>
              </p:cMediaNode>
            </p:audio>
            <p:audio>
              <p:cMediaNode showWhenStopped="0">
                <p:cTn id="122" fill="hold" display="0">
                  <p:stCondLst>
                    <p:cond delay="indefinite"/>
                  </p:stCondLst>
                  <p:endCondLst>
                    <p:cond evt="onNext" delay="0">
                      <p:tgtEl>
                        <p:sldTgt/>
                      </p:tgtEl>
                    </p:cond>
                    <p:cond evt="onPrev" delay="0">
                      <p:tgtEl>
                        <p:sldTgt/>
                      </p:tgtEl>
                    </p:cond>
                    <p:cond evt="onStopAudio" delay="0">
                      <p:tgtEl>
                        <p:sldTgt/>
                      </p:tgtEl>
                    </p:cond>
                  </p:endCondLst>
                </p:cTn>
                <p:tgtEl>
                  <p:spTgt spid="321586"/>
                </p:tgtEl>
              </p:cMediaNode>
            </p:audio>
            <p:audio>
              <p:cMediaNode showWhenStopped="0">
                <p:cTn id="123" fill="hold" display="0">
                  <p:stCondLst>
                    <p:cond delay="indefinite"/>
                  </p:stCondLst>
                  <p:endCondLst>
                    <p:cond evt="onNext" delay="0">
                      <p:tgtEl>
                        <p:sldTgt/>
                      </p:tgtEl>
                    </p:cond>
                    <p:cond evt="onPrev" delay="0">
                      <p:tgtEl>
                        <p:sldTgt/>
                      </p:tgtEl>
                    </p:cond>
                    <p:cond evt="onStopAudio" delay="0">
                      <p:tgtEl>
                        <p:sldTgt/>
                      </p:tgtEl>
                    </p:cond>
                  </p:endCondLst>
                </p:cTn>
                <p:tgtEl>
                  <p:spTgt spid="321590"/>
                </p:tgtEl>
              </p:cMediaNode>
            </p:audio>
            <p:audio>
              <p:cMediaNode showWhenStopped="0">
                <p:cTn id="124" fill="hold" display="0">
                  <p:stCondLst>
                    <p:cond delay="indefinite"/>
                  </p:stCondLst>
                  <p:endCondLst>
                    <p:cond evt="onNext" delay="0">
                      <p:tgtEl>
                        <p:sldTgt/>
                      </p:tgtEl>
                    </p:cond>
                    <p:cond evt="onPrev" delay="0">
                      <p:tgtEl>
                        <p:sldTgt/>
                      </p:tgtEl>
                    </p:cond>
                    <p:cond evt="onStopAudio" delay="0">
                      <p:tgtEl>
                        <p:sldTgt/>
                      </p:tgtEl>
                    </p:cond>
                  </p:endCondLst>
                </p:cTn>
                <p:tgtEl>
                  <p:spTgt spid="321597"/>
                </p:tgtEl>
              </p:cMediaNode>
            </p:audio>
          </p:childTnLst>
        </p:cTn>
      </p:par>
    </p:tnLst>
    <p:bldLst>
      <p:bldP spid="321540" grpId="0" animBg="1"/>
      <p:bldP spid="321547" grpId="0"/>
      <p:bldP spid="321550" grpId="0"/>
      <p:bldP spid="321558" grpId="0" animBg="1"/>
      <p:bldP spid="321561" grpId="0" animBg="1"/>
      <p:bldP spid="321563" grpId="0"/>
      <p:bldP spid="321566" grpId="0"/>
      <p:bldP spid="321567" grpId="0"/>
      <p:bldP spid="321571" grpId="0"/>
      <p:bldP spid="321589" grpId="0" animBg="1"/>
      <p:bldP spid="321593" grpId="0" animBg="1"/>
      <p:bldP spid="32159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14050" name="Line 2"/>
          <p:cNvSpPr>
            <a:spLocks noChangeShapeType="1"/>
          </p:cNvSpPr>
          <p:nvPr/>
        </p:nvSpPr>
        <p:spPr bwMode="auto">
          <a:xfrm>
            <a:off x="3108325" y="1627188"/>
            <a:ext cx="873125" cy="955675"/>
          </a:xfrm>
          <a:prstGeom prst="line">
            <a:avLst/>
          </a:prstGeom>
          <a:noFill/>
          <a:ln w="57150">
            <a:solidFill>
              <a:srgbClr val="009900"/>
            </a:solidFill>
            <a:round/>
            <a:headEnd/>
            <a:tailEnd/>
          </a:ln>
        </p:spPr>
        <p:txBody>
          <a:bodyPr/>
          <a:lstStyle/>
          <a:p>
            <a:endParaRPr lang="en-US"/>
          </a:p>
        </p:txBody>
      </p:sp>
      <p:sp>
        <p:nvSpPr>
          <p:cNvPr id="48131" name="Line 3"/>
          <p:cNvSpPr>
            <a:spLocks noChangeShapeType="1"/>
          </p:cNvSpPr>
          <p:nvPr/>
        </p:nvSpPr>
        <p:spPr bwMode="auto">
          <a:xfrm>
            <a:off x="3103563" y="1633538"/>
            <a:ext cx="917575" cy="966787"/>
          </a:xfrm>
          <a:prstGeom prst="line">
            <a:avLst/>
          </a:prstGeom>
          <a:noFill/>
          <a:ln w="57150">
            <a:solidFill>
              <a:schemeClr val="tx1"/>
            </a:solidFill>
            <a:round/>
            <a:headEnd/>
            <a:tailEnd/>
          </a:ln>
        </p:spPr>
        <p:txBody>
          <a:bodyPr/>
          <a:lstStyle/>
          <a:p>
            <a:endParaRPr lang="en-US"/>
          </a:p>
        </p:txBody>
      </p:sp>
      <p:sp>
        <p:nvSpPr>
          <p:cNvPr id="514052" name="AutoShape 4"/>
          <p:cNvSpPr>
            <a:spLocks noChangeArrowheads="1"/>
          </p:cNvSpPr>
          <p:nvPr/>
        </p:nvSpPr>
        <p:spPr bwMode="auto">
          <a:xfrm>
            <a:off x="6351588" y="877888"/>
            <a:ext cx="938212" cy="877887"/>
          </a:xfrm>
          <a:prstGeom prst="rtTriangle">
            <a:avLst/>
          </a:prstGeom>
          <a:solidFill>
            <a:srgbClr val="FF7C80"/>
          </a:solidFill>
          <a:ln w="76200">
            <a:noFill/>
            <a:miter lim="800000"/>
            <a:headEnd/>
            <a:tailEnd/>
          </a:ln>
        </p:spPr>
        <p:txBody>
          <a:bodyPr wrap="none" anchor="ctr"/>
          <a:lstStyle/>
          <a:p>
            <a:endParaRPr lang="en-US">
              <a:latin typeface="Calibri" pitchFamily="34" charset="0"/>
            </a:endParaRPr>
          </a:p>
        </p:txBody>
      </p:sp>
      <p:sp>
        <p:nvSpPr>
          <p:cNvPr id="514053" name="Rectangle 5"/>
          <p:cNvSpPr>
            <a:spLocks noChangeArrowheads="1"/>
          </p:cNvSpPr>
          <p:nvPr/>
        </p:nvSpPr>
        <p:spPr bwMode="auto">
          <a:xfrm>
            <a:off x="4430713" y="639763"/>
            <a:ext cx="536575" cy="2574925"/>
          </a:xfrm>
          <a:prstGeom prst="rect">
            <a:avLst/>
          </a:prstGeom>
          <a:noFill/>
          <a:ln w="12700">
            <a:noFill/>
            <a:miter lim="800000"/>
            <a:headEnd/>
            <a:tailEnd/>
          </a:ln>
          <a:effectLst/>
        </p:spPr>
        <p:txBody>
          <a:bodyPr wrap="none" lIns="90488" tIns="44450" rIns="90488" bIns="44450">
            <a:spAutoFit/>
          </a:bodyPr>
          <a:lstStyle/>
          <a:p>
            <a:pPr eaLnBrk="0" fontAlgn="auto" hangingPunct="0">
              <a:lnSpc>
                <a:spcPct val="195000"/>
              </a:lnSpc>
              <a:spcBef>
                <a:spcPts val="0"/>
              </a:spcBef>
              <a:spcAft>
                <a:spcPts val="0"/>
              </a:spcAft>
              <a:defRPr/>
            </a:pPr>
            <a:r>
              <a:rPr lang="en-US" sz="1400" b="1">
                <a:solidFill>
                  <a:srgbClr val="009900"/>
                </a:solidFill>
                <a:effectLst>
                  <a:outerShdw blurRad="38100" dist="38100" dir="2700000" algn="tl">
                    <a:srgbClr val="000000"/>
                  </a:outerShdw>
                </a:effectLst>
                <a:cs typeface="+mn-cs"/>
              </a:rPr>
              <a:t>10%</a:t>
            </a:r>
          </a:p>
          <a:p>
            <a:pPr eaLnBrk="0" fontAlgn="auto" hangingPunct="0">
              <a:lnSpc>
                <a:spcPct val="195000"/>
              </a:lnSpc>
              <a:spcBef>
                <a:spcPts val="0"/>
              </a:spcBef>
              <a:spcAft>
                <a:spcPts val="0"/>
              </a:spcAft>
              <a:defRPr/>
            </a:pPr>
            <a:r>
              <a:rPr lang="en-US" sz="1400" b="1">
                <a:cs typeface="+mn-cs"/>
              </a:rPr>
              <a:t>  8%</a:t>
            </a:r>
          </a:p>
          <a:p>
            <a:pPr eaLnBrk="0" fontAlgn="auto" hangingPunct="0">
              <a:lnSpc>
                <a:spcPct val="195000"/>
              </a:lnSpc>
              <a:spcBef>
                <a:spcPts val="0"/>
              </a:spcBef>
              <a:spcAft>
                <a:spcPts val="0"/>
              </a:spcAft>
              <a:defRPr/>
            </a:pPr>
            <a:r>
              <a:rPr lang="en-US" sz="1400" b="1">
                <a:cs typeface="+mn-cs"/>
              </a:rPr>
              <a:t>  </a:t>
            </a:r>
            <a:r>
              <a:rPr lang="en-US" sz="1400" b="1">
                <a:effectLst>
                  <a:outerShdw blurRad="38100" dist="38100" dir="2700000" algn="tl">
                    <a:srgbClr val="FFFFFF"/>
                  </a:outerShdw>
                </a:effectLst>
                <a:cs typeface="+mn-cs"/>
              </a:rPr>
              <a:t>6%</a:t>
            </a:r>
          </a:p>
          <a:p>
            <a:pPr eaLnBrk="0" fontAlgn="auto" hangingPunct="0">
              <a:lnSpc>
                <a:spcPct val="195000"/>
              </a:lnSpc>
              <a:spcBef>
                <a:spcPts val="0"/>
              </a:spcBef>
              <a:spcAft>
                <a:spcPts val="0"/>
              </a:spcAft>
              <a:defRPr/>
            </a:pPr>
            <a:r>
              <a:rPr lang="en-US" sz="1400" b="1">
                <a:cs typeface="+mn-cs"/>
              </a:rPr>
              <a:t>  4%</a:t>
            </a:r>
          </a:p>
          <a:p>
            <a:pPr eaLnBrk="0" fontAlgn="auto" hangingPunct="0">
              <a:lnSpc>
                <a:spcPct val="195000"/>
              </a:lnSpc>
              <a:spcBef>
                <a:spcPts val="0"/>
              </a:spcBef>
              <a:spcAft>
                <a:spcPts val="0"/>
              </a:spcAft>
              <a:defRPr/>
            </a:pPr>
            <a:r>
              <a:rPr lang="en-US" sz="1400" b="1">
                <a:cs typeface="+mn-cs"/>
              </a:rPr>
              <a:t>  2%</a:t>
            </a:r>
          </a:p>
          <a:p>
            <a:pPr eaLnBrk="0" fontAlgn="auto" hangingPunct="0">
              <a:lnSpc>
                <a:spcPct val="195000"/>
              </a:lnSpc>
              <a:spcBef>
                <a:spcPts val="0"/>
              </a:spcBef>
              <a:spcAft>
                <a:spcPts val="0"/>
              </a:spcAft>
              <a:defRPr/>
            </a:pPr>
            <a:r>
              <a:rPr lang="en-US" sz="1400" b="1">
                <a:cs typeface="+mn-cs"/>
              </a:rPr>
              <a:t>    </a:t>
            </a:r>
          </a:p>
        </p:txBody>
      </p:sp>
      <p:sp>
        <p:nvSpPr>
          <p:cNvPr id="514054" name="Rectangle 6"/>
          <p:cNvSpPr>
            <a:spLocks noChangeArrowheads="1"/>
          </p:cNvSpPr>
          <p:nvPr/>
        </p:nvSpPr>
        <p:spPr bwMode="auto">
          <a:xfrm>
            <a:off x="1714500" y="2476500"/>
            <a:ext cx="438150" cy="266700"/>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sz="2800" b="1">
                <a:solidFill>
                  <a:srgbClr val="FF0000"/>
                </a:solidFill>
                <a:effectLst>
                  <a:outerShdw blurRad="38100" dist="38100" dir="2700000" algn="tl">
                    <a:srgbClr val="000000"/>
                  </a:outerShdw>
                </a:effectLst>
                <a:cs typeface="+mn-cs"/>
              </a:rPr>
              <a:t>I</a:t>
            </a:r>
            <a:r>
              <a:rPr lang="en-US" b="1">
                <a:solidFill>
                  <a:srgbClr val="FF0000"/>
                </a:solidFill>
                <a:effectLst>
                  <a:outerShdw blurRad="38100" dist="38100" dir="2700000" algn="tl">
                    <a:srgbClr val="000000"/>
                  </a:outerShdw>
                </a:effectLst>
                <a:cs typeface="+mn-cs"/>
              </a:rPr>
              <a:t>G</a:t>
            </a:r>
          </a:p>
        </p:txBody>
      </p:sp>
      <p:sp>
        <p:nvSpPr>
          <p:cNvPr id="48135" name="Line 7"/>
          <p:cNvSpPr>
            <a:spLocks noChangeShapeType="1"/>
          </p:cNvSpPr>
          <p:nvPr/>
        </p:nvSpPr>
        <p:spPr bwMode="auto">
          <a:xfrm>
            <a:off x="876300" y="1828800"/>
            <a:ext cx="776288" cy="804863"/>
          </a:xfrm>
          <a:prstGeom prst="line">
            <a:avLst/>
          </a:prstGeom>
          <a:noFill/>
          <a:ln w="38100">
            <a:solidFill>
              <a:srgbClr val="FF0000"/>
            </a:solidFill>
            <a:round/>
            <a:headEnd/>
            <a:tailEnd/>
          </a:ln>
        </p:spPr>
        <p:txBody>
          <a:bodyPr/>
          <a:lstStyle/>
          <a:p>
            <a:endParaRPr lang="en-US"/>
          </a:p>
        </p:txBody>
      </p:sp>
      <p:sp>
        <p:nvSpPr>
          <p:cNvPr id="48136" name="Rectangle 8"/>
          <p:cNvSpPr>
            <a:spLocks noChangeArrowheads="1"/>
          </p:cNvSpPr>
          <p:nvPr/>
        </p:nvSpPr>
        <p:spPr bwMode="auto">
          <a:xfrm rot="-5400000">
            <a:off x="3594894" y="1781969"/>
            <a:ext cx="1817687" cy="301625"/>
          </a:xfrm>
          <a:prstGeom prst="rect">
            <a:avLst/>
          </a:prstGeom>
          <a:noFill/>
          <a:ln w="12700">
            <a:noFill/>
            <a:miter lim="800000"/>
            <a:headEnd/>
            <a:tailEnd/>
          </a:ln>
        </p:spPr>
        <p:txBody>
          <a:bodyPr lIns="90488" tIns="44450" rIns="90488" bIns="44450">
            <a:spAutoFit/>
          </a:bodyPr>
          <a:lstStyle/>
          <a:p>
            <a:pPr eaLnBrk="0" hangingPunct="0"/>
            <a:r>
              <a:rPr lang="en-US" sz="1400" b="1"/>
              <a:t>Real</a:t>
            </a:r>
            <a:r>
              <a:rPr lang="en-US" sz="1400" b="1">
                <a:solidFill>
                  <a:schemeClr val="bg1"/>
                </a:solidFill>
              </a:rPr>
              <a:t> </a:t>
            </a:r>
            <a:r>
              <a:rPr lang="en-US" sz="1400" b="1"/>
              <a:t>interest rate</a:t>
            </a:r>
            <a:endParaRPr lang="en-US" sz="1400" b="1">
              <a:solidFill>
                <a:schemeClr val="bg1"/>
              </a:solidFill>
            </a:endParaRPr>
          </a:p>
        </p:txBody>
      </p:sp>
      <p:sp>
        <p:nvSpPr>
          <p:cNvPr id="514057" name="Line 9"/>
          <p:cNvSpPr>
            <a:spLocks noChangeShapeType="1"/>
          </p:cNvSpPr>
          <p:nvPr/>
        </p:nvSpPr>
        <p:spPr bwMode="auto">
          <a:xfrm>
            <a:off x="1763713" y="2147888"/>
            <a:ext cx="0" cy="638175"/>
          </a:xfrm>
          <a:prstGeom prst="line">
            <a:avLst/>
          </a:prstGeom>
          <a:noFill/>
          <a:ln w="38100">
            <a:solidFill>
              <a:schemeClr val="tx1"/>
            </a:solidFill>
            <a:prstDash val="sysDot"/>
            <a:round/>
            <a:headEnd/>
            <a:tailEnd type="stealth" w="med" len="med"/>
          </a:ln>
        </p:spPr>
        <p:txBody>
          <a:bodyPr wrap="none" anchor="ctr"/>
          <a:lstStyle/>
          <a:p>
            <a:endParaRPr lang="en-US"/>
          </a:p>
        </p:txBody>
      </p:sp>
      <p:sp>
        <p:nvSpPr>
          <p:cNvPr id="514058" name="Rectangle 10"/>
          <p:cNvSpPr>
            <a:spLocks noChangeArrowheads="1"/>
          </p:cNvSpPr>
          <p:nvPr/>
        </p:nvSpPr>
        <p:spPr bwMode="auto">
          <a:xfrm>
            <a:off x="6356350" y="1776413"/>
            <a:ext cx="990600" cy="1012825"/>
          </a:xfrm>
          <a:prstGeom prst="rect">
            <a:avLst/>
          </a:prstGeom>
          <a:solidFill>
            <a:srgbClr val="FF7C80"/>
          </a:solidFill>
          <a:ln w="12700">
            <a:noFill/>
            <a:miter lim="800000"/>
            <a:headEnd/>
            <a:tailEnd/>
          </a:ln>
        </p:spPr>
        <p:txBody>
          <a:bodyPr wrap="none" anchor="ctr"/>
          <a:lstStyle/>
          <a:p>
            <a:endParaRPr lang="en-US">
              <a:latin typeface="Calibri" pitchFamily="34" charset="0"/>
            </a:endParaRPr>
          </a:p>
        </p:txBody>
      </p:sp>
      <p:grpSp>
        <p:nvGrpSpPr>
          <p:cNvPr id="48139" name="Group 11"/>
          <p:cNvGrpSpPr>
            <a:grpSpLocks/>
          </p:cNvGrpSpPr>
          <p:nvPr/>
        </p:nvGrpSpPr>
        <p:grpSpPr bwMode="auto">
          <a:xfrm>
            <a:off x="4910138" y="560388"/>
            <a:ext cx="3957637" cy="2266950"/>
            <a:chOff x="1912" y="514"/>
            <a:chExt cx="3205" cy="3006"/>
          </a:xfrm>
        </p:grpSpPr>
        <p:sp>
          <p:nvSpPr>
            <p:cNvPr id="48202" name="Line 12"/>
            <p:cNvSpPr>
              <a:spLocks noChangeShapeType="1"/>
            </p:cNvSpPr>
            <p:nvPr/>
          </p:nvSpPr>
          <p:spPr bwMode="auto">
            <a:xfrm>
              <a:off x="1930" y="514"/>
              <a:ext cx="0" cy="3006"/>
            </a:xfrm>
            <a:prstGeom prst="line">
              <a:avLst/>
            </a:prstGeom>
            <a:noFill/>
            <a:ln w="76200">
              <a:solidFill>
                <a:schemeClr val="tx1"/>
              </a:solidFill>
              <a:round/>
              <a:headEnd/>
              <a:tailEnd/>
            </a:ln>
          </p:spPr>
          <p:txBody>
            <a:bodyPr wrap="none" anchor="ctr"/>
            <a:lstStyle/>
            <a:p>
              <a:endParaRPr lang="en-US"/>
            </a:p>
          </p:txBody>
        </p:sp>
        <p:sp>
          <p:nvSpPr>
            <p:cNvPr id="48203" name="Line 13"/>
            <p:cNvSpPr>
              <a:spLocks noChangeShapeType="1"/>
            </p:cNvSpPr>
            <p:nvPr/>
          </p:nvSpPr>
          <p:spPr bwMode="auto">
            <a:xfrm>
              <a:off x="1912" y="3494"/>
              <a:ext cx="3205" cy="0"/>
            </a:xfrm>
            <a:prstGeom prst="line">
              <a:avLst/>
            </a:prstGeom>
            <a:noFill/>
            <a:ln w="76200">
              <a:solidFill>
                <a:schemeClr val="tx1"/>
              </a:solidFill>
              <a:round/>
              <a:headEnd/>
              <a:tailEnd/>
            </a:ln>
          </p:spPr>
          <p:txBody>
            <a:bodyPr wrap="none" anchor="ctr"/>
            <a:lstStyle/>
            <a:p>
              <a:endParaRPr lang="en-US"/>
            </a:p>
          </p:txBody>
        </p:sp>
      </p:grpSp>
      <p:sp>
        <p:nvSpPr>
          <p:cNvPr id="514062" name="Rectangle 14"/>
          <p:cNvSpPr>
            <a:spLocks noChangeArrowheads="1"/>
          </p:cNvSpPr>
          <p:nvPr/>
        </p:nvSpPr>
        <p:spPr bwMode="auto">
          <a:xfrm>
            <a:off x="6153150" y="400050"/>
            <a:ext cx="658813" cy="393700"/>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000" b="1">
                <a:effectLst>
                  <a:outerShdw blurRad="38100" dist="38100" dir="2700000" algn="tl">
                    <a:srgbClr val="FFFFFF"/>
                  </a:outerShdw>
                </a:effectLst>
                <a:latin typeface="Verdana" pitchFamily="34" charset="0"/>
                <a:cs typeface="+mn-cs"/>
              </a:rPr>
              <a:t>D</a:t>
            </a:r>
            <a:r>
              <a:rPr lang="en-US" sz="1600" b="1">
                <a:effectLst>
                  <a:outerShdw blurRad="38100" dist="38100" dir="2700000" algn="tl">
                    <a:srgbClr val="FFFFFF"/>
                  </a:outerShdw>
                </a:effectLst>
                <a:latin typeface="Verdana" pitchFamily="34" charset="0"/>
                <a:cs typeface="+mn-cs"/>
              </a:rPr>
              <a:t>I</a:t>
            </a:r>
            <a:endParaRPr lang="en-US" sz="1600" b="1" baseline="-25000">
              <a:effectLst>
                <a:outerShdw blurRad="38100" dist="38100" dir="2700000" algn="tl">
                  <a:srgbClr val="FFFFFF"/>
                </a:outerShdw>
              </a:effectLst>
              <a:cs typeface="+mn-cs"/>
            </a:endParaRPr>
          </a:p>
        </p:txBody>
      </p:sp>
      <p:sp>
        <p:nvSpPr>
          <p:cNvPr id="514063" name="Line 15"/>
          <p:cNvSpPr>
            <a:spLocks noChangeShapeType="1"/>
          </p:cNvSpPr>
          <p:nvPr/>
        </p:nvSpPr>
        <p:spPr bwMode="auto">
          <a:xfrm>
            <a:off x="6369050" y="944563"/>
            <a:ext cx="0" cy="1831975"/>
          </a:xfrm>
          <a:prstGeom prst="line">
            <a:avLst/>
          </a:prstGeom>
          <a:noFill/>
          <a:ln w="57150">
            <a:solidFill>
              <a:srgbClr val="009900"/>
            </a:solidFill>
            <a:prstDash val="dash"/>
            <a:round/>
            <a:headEnd/>
            <a:tailEnd type="stealth" w="med" len="med"/>
          </a:ln>
        </p:spPr>
        <p:txBody>
          <a:bodyPr wrap="none" anchor="ctr"/>
          <a:lstStyle/>
          <a:p>
            <a:endParaRPr lang="en-US"/>
          </a:p>
        </p:txBody>
      </p:sp>
      <p:sp>
        <p:nvSpPr>
          <p:cNvPr id="48142" name="Line 16"/>
          <p:cNvSpPr>
            <a:spLocks noChangeShapeType="1"/>
          </p:cNvSpPr>
          <p:nvPr/>
        </p:nvSpPr>
        <p:spPr bwMode="auto">
          <a:xfrm>
            <a:off x="6154738" y="692150"/>
            <a:ext cx="2063750" cy="1860550"/>
          </a:xfrm>
          <a:prstGeom prst="line">
            <a:avLst/>
          </a:prstGeom>
          <a:noFill/>
          <a:ln w="76200">
            <a:solidFill>
              <a:schemeClr val="tx1"/>
            </a:solidFill>
            <a:round/>
            <a:headEnd/>
            <a:tailEnd/>
          </a:ln>
        </p:spPr>
        <p:txBody>
          <a:bodyPr wrap="none" anchor="ctr"/>
          <a:lstStyle/>
          <a:p>
            <a:endParaRPr lang="en-US"/>
          </a:p>
        </p:txBody>
      </p:sp>
      <p:sp>
        <p:nvSpPr>
          <p:cNvPr id="48143" name="Rectangle 17"/>
          <p:cNvSpPr>
            <a:spLocks noChangeArrowheads="1"/>
          </p:cNvSpPr>
          <p:nvPr/>
        </p:nvSpPr>
        <p:spPr bwMode="auto">
          <a:xfrm>
            <a:off x="5135563" y="3090863"/>
            <a:ext cx="3857625" cy="393700"/>
          </a:xfrm>
          <a:prstGeom prst="rect">
            <a:avLst/>
          </a:prstGeom>
          <a:noFill/>
          <a:ln w="12700">
            <a:noFill/>
            <a:miter lim="800000"/>
            <a:headEnd/>
            <a:tailEnd/>
          </a:ln>
        </p:spPr>
        <p:txBody>
          <a:bodyPr lIns="90488" tIns="44450" rIns="90488" bIns="44450">
            <a:spAutoFit/>
          </a:bodyPr>
          <a:lstStyle/>
          <a:p>
            <a:pPr eaLnBrk="0" hangingPunct="0"/>
            <a:r>
              <a:rPr lang="en-US" sz="2000" b="1"/>
              <a:t>Investment (billions of dollars)</a:t>
            </a:r>
          </a:p>
        </p:txBody>
      </p:sp>
      <p:sp>
        <p:nvSpPr>
          <p:cNvPr id="514066" name="Rectangle 18"/>
          <p:cNvSpPr>
            <a:spLocks noChangeArrowheads="1"/>
          </p:cNvSpPr>
          <p:nvPr/>
        </p:nvSpPr>
        <p:spPr bwMode="auto">
          <a:xfrm>
            <a:off x="4708525" y="68263"/>
            <a:ext cx="4387850" cy="366712"/>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b="1" dirty="0">
                <a:solidFill>
                  <a:srgbClr val="009900"/>
                </a:solidFill>
                <a:effectLst>
                  <a:outerShdw blurRad="38100" dist="38100" dir="2700000" algn="tl">
                    <a:srgbClr val="000000"/>
                  </a:outerShdw>
                </a:effectLst>
                <a:cs typeface="+mn-cs"/>
              </a:rPr>
              <a:t>[</a:t>
            </a:r>
            <a:r>
              <a:rPr lang="en-US" b="1" dirty="0" err="1">
                <a:solidFill>
                  <a:srgbClr val="009900"/>
                </a:solidFill>
                <a:effectLst>
                  <a:outerShdw blurRad="38100" dist="38100" dir="2700000" algn="tl">
                    <a:srgbClr val="000000"/>
                  </a:outerShdw>
                </a:effectLst>
                <a:cs typeface="+mn-cs"/>
              </a:rPr>
              <a:t>Incr</a:t>
            </a:r>
            <a:r>
              <a:rPr lang="en-US" b="1" dirty="0">
                <a:solidFill>
                  <a:srgbClr val="009900"/>
                </a:solidFill>
                <a:effectLst>
                  <a:outerShdw blurRad="38100" dist="38100" dir="2700000" algn="tl">
                    <a:srgbClr val="000000"/>
                  </a:outerShdw>
                </a:effectLst>
                <a:cs typeface="+mn-cs"/>
              </a:rPr>
              <a:t> G      </a:t>
            </a:r>
            <a:r>
              <a:rPr lang="en-US" b="1" dirty="0" err="1">
                <a:solidFill>
                  <a:srgbClr val="009900"/>
                </a:solidFill>
                <a:effectLst>
                  <a:outerShdw blurRad="38100" dist="38100" dir="2700000" algn="tl">
                    <a:srgbClr val="000000"/>
                  </a:outerShdw>
                </a:effectLst>
                <a:cs typeface="+mn-cs"/>
              </a:rPr>
              <a:t>incr</a:t>
            </a:r>
            <a:r>
              <a:rPr lang="en-US" b="1" dirty="0">
                <a:solidFill>
                  <a:srgbClr val="009900"/>
                </a:solidFill>
                <a:effectLst>
                  <a:outerShdw blurRad="38100" dist="38100" dir="2700000" algn="tl">
                    <a:srgbClr val="000000"/>
                  </a:outerShdw>
                </a:effectLst>
                <a:cs typeface="+mn-cs"/>
              </a:rPr>
              <a:t> I.R.      </a:t>
            </a:r>
            <a:r>
              <a:rPr lang="en-US" b="1" dirty="0" err="1">
                <a:solidFill>
                  <a:srgbClr val="FF0000"/>
                </a:solidFill>
                <a:effectLst>
                  <a:outerShdw blurRad="38100" dist="38100" dir="2700000" algn="tl">
                    <a:srgbClr val="000000"/>
                  </a:outerShdw>
                </a:effectLst>
                <a:cs typeface="+mn-cs"/>
              </a:rPr>
              <a:t>Decr</a:t>
            </a:r>
            <a:r>
              <a:rPr lang="en-US" b="1" dirty="0">
                <a:solidFill>
                  <a:srgbClr val="FF0000"/>
                </a:solidFill>
                <a:effectLst>
                  <a:outerShdw blurRad="38100" dist="38100" dir="2700000" algn="tl">
                    <a:srgbClr val="000000"/>
                  </a:outerShdw>
                </a:effectLst>
                <a:cs typeface="+mn-cs"/>
              </a:rPr>
              <a:t> </a:t>
            </a:r>
            <a:r>
              <a:rPr lang="en-US" b="1" dirty="0" err="1">
                <a:solidFill>
                  <a:srgbClr val="FF0000"/>
                </a:solidFill>
                <a:effectLst>
                  <a:outerShdw blurRad="38100" dist="38100" dir="2700000" algn="tl">
                    <a:srgbClr val="000000"/>
                  </a:outerShdw>
                </a:effectLst>
                <a:cs typeface="+mn-cs"/>
              </a:rPr>
              <a:t>Ig</a:t>
            </a:r>
            <a:r>
              <a:rPr lang="en-US" b="1" dirty="0">
                <a:solidFill>
                  <a:srgbClr val="009900"/>
                </a:solidFill>
                <a:effectLst>
                  <a:outerShdw blurRad="38100" dist="38100" dir="2700000" algn="tl">
                    <a:srgbClr val="000000"/>
                  </a:outerShdw>
                </a:effectLst>
                <a:cs typeface="+mn-cs"/>
              </a:rPr>
              <a:t>]</a:t>
            </a:r>
          </a:p>
        </p:txBody>
      </p:sp>
      <p:sp>
        <p:nvSpPr>
          <p:cNvPr id="514067" name="Rectangle 19"/>
          <p:cNvSpPr>
            <a:spLocks noChangeArrowheads="1"/>
          </p:cNvSpPr>
          <p:nvPr/>
        </p:nvSpPr>
        <p:spPr bwMode="auto">
          <a:xfrm>
            <a:off x="5253038" y="2836863"/>
            <a:ext cx="2592387" cy="3016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1400" b="1">
                <a:effectLst>
                  <a:outerShdw blurRad="38100" dist="38100" dir="2700000" algn="tl">
                    <a:srgbClr val="FFFFFF"/>
                  </a:outerShdw>
                </a:effectLst>
                <a:cs typeface="+mn-cs"/>
              </a:rPr>
              <a:t>5      10      15</a:t>
            </a:r>
            <a:r>
              <a:rPr lang="en-US" sz="1400" b="1">
                <a:solidFill>
                  <a:srgbClr val="009900"/>
                </a:solidFill>
                <a:effectLst>
                  <a:outerShdw blurRad="38100" dist="38100" dir="2700000" algn="tl">
                    <a:srgbClr val="000000"/>
                  </a:outerShdw>
                </a:effectLst>
                <a:cs typeface="+mn-cs"/>
              </a:rPr>
              <a:t>   </a:t>
            </a:r>
            <a:r>
              <a:rPr lang="en-US" sz="1400" b="1">
                <a:effectLst>
                  <a:outerShdw blurRad="38100" dist="38100" dir="2700000" algn="tl">
                    <a:srgbClr val="FFFFFF"/>
                  </a:outerShdw>
                </a:effectLst>
                <a:cs typeface="+mn-cs"/>
              </a:rPr>
              <a:t>   </a:t>
            </a:r>
            <a:r>
              <a:rPr lang="en-US" sz="1400" b="1">
                <a:solidFill>
                  <a:srgbClr val="FFFF99"/>
                </a:solidFill>
                <a:effectLst>
                  <a:outerShdw blurRad="38100" dist="38100" dir="2700000" algn="tl">
                    <a:srgbClr val="000000"/>
                  </a:outerShdw>
                </a:effectLst>
                <a:cs typeface="+mn-cs"/>
              </a:rPr>
              <a:t> </a:t>
            </a:r>
            <a:r>
              <a:rPr lang="en-US" sz="1400" b="1">
                <a:effectLst>
                  <a:outerShdw blurRad="38100" dist="38100" dir="2700000" algn="tl">
                    <a:srgbClr val="FFFFFF"/>
                  </a:outerShdw>
                </a:effectLst>
                <a:cs typeface="+mn-cs"/>
              </a:rPr>
              <a:t>20      25</a:t>
            </a:r>
            <a:r>
              <a:rPr lang="en-US" sz="1400" b="1">
                <a:solidFill>
                  <a:srgbClr val="00FFFF"/>
                </a:solidFill>
                <a:effectLst>
                  <a:outerShdw blurRad="38100" dist="38100" dir="2700000" algn="tl">
                    <a:srgbClr val="000000"/>
                  </a:outerShdw>
                </a:effectLst>
                <a:cs typeface="+mn-cs"/>
              </a:rPr>
              <a:t> </a:t>
            </a:r>
            <a:r>
              <a:rPr lang="en-US" sz="1400" b="1">
                <a:effectLst>
                  <a:outerShdw blurRad="38100" dist="38100" dir="2700000" algn="tl">
                    <a:srgbClr val="FFFFFF"/>
                  </a:outerShdw>
                </a:effectLst>
                <a:cs typeface="+mn-cs"/>
              </a:rPr>
              <a:t>     </a:t>
            </a:r>
          </a:p>
        </p:txBody>
      </p:sp>
      <p:sp>
        <p:nvSpPr>
          <p:cNvPr id="514068" name="Rectangle 20"/>
          <p:cNvSpPr>
            <a:spLocks noChangeArrowheads="1"/>
          </p:cNvSpPr>
          <p:nvPr/>
        </p:nvSpPr>
        <p:spPr bwMode="auto">
          <a:xfrm>
            <a:off x="4868863" y="1928813"/>
            <a:ext cx="1512887" cy="698500"/>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sz="2000" b="1">
                <a:solidFill>
                  <a:srgbClr val="FF0000"/>
                </a:solidFill>
                <a:effectLst>
                  <a:outerShdw blurRad="38100" dist="38100" dir="2700000" algn="tl">
                    <a:srgbClr val="000000"/>
                  </a:outerShdw>
                </a:effectLst>
                <a:cs typeface="+mn-cs"/>
              </a:rPr>
              <a:t>Crowding</a:t>
            </a:r>
          </a:p>
          <a:p>
            <a:pPr algn="ctr" eaLnBrk="0" fontAlgn="auto" hangingPunct="0">
              <a:spcBef>
                <a:spcPts val="0"/>
              </a:spcBef>
              <a:spcAft>
                <a:spcPts val="0"/>
              </a:spcAft>
              <a:defRPr/>
            </a:pPr>
            <a:r>
              <a:rPr lang="en-US" sz="2000" b="1">
                <a:solidFill>
                  <a:srgbClr val="FF0000"/>
                </a:solidFill>
                <a:effectLst>
                  <a:outerShdw blurRad="38100" dist="38100" dir="2700000" algn="tl">
                    <a:srgbClr val="000000"/>
                  </a:outerShdw>
                </a:effectLst>
                <a:cs typeface="+mn-cs"/>
              </a:rPr>
              <a:t>Out Effect</a:t>
            </a:r>
          </a:p>
        </p:txBody>
      </p:sp>
      <p:sp>
        <p:nvSpPr>
          <p:cNvPr id="514069" name="Line 21"/>
          <p:cNvSpPr>
            <a:spLocks noChangeShapeType="1"/>
          </p:cNvSpPr>
          <p:nvPr/>
        </p:nvSpPr>
        <p:spPr bwMode="auto">
          <a:xfrm flipH="1" flipV="1">
            <a:off x="4892675" y="935038"/>
            <a:ext cx="1517650" cy="9525"/>
          </a:xfrm>
          <a:prstGeom prst="line">
            <a:avLst/>
          </a:prstGeom>
          <a:noFill/>
          <a:ln w="57150">
            <a:solidFill>
              <a:srgbClr val="009900"/>
            </a:solidFill>
            <a:prstDash val="dash"/>
            <a:round/>
            <a:headEnd/>
            <a:tailEnd type="stealth" w="med" len="med"/>
          </a:ln>
        </p:spPr>
        <p:txBody>
          <a:bodyPr wrap="none" anchor="ctr"/>
          <a:lstStyle/>
          <a:p>
            <a:endParaRPr lang="en-US"/>
          </a:p>
        </p:txBody>
      </p:sp>
      <p:sp>
        <p:nvSpPr>
          <p:cNvPr id="48148" name="Line 22"/>
          <p:cNvSpPr>
            <a:spLocks noChangeShapeType="1"/>
          </p:cNvSpPr>
          <p:nvPr/>
        </p:nvSpPr>
        <p:spPr bwMode="auto">
          <a:xfrm flipH="1">
            <a:off x="7367588" y="1803400"/>
            <a:ext cx="1587" cy="1009650"/>
          </a:xfrm>
          <a:prstGeom prst="line">
            <a:avLst/>
          </a:prstGeom>
          <a:noFill/>
          <a:ln w="57150">
            <a:solidFill>
              <a:schemeClr val="tx1"/>
            </a:solidFill>
            <a:prstDash val="dash"/>
            <a:round/>
            <a:headEnd/>
            <a:tailEnd type="stealth" w="med" len="med"/>
          </a:ln>
        </p:spPr>
        <p:txBody>
          <a:bodyPr wrap="none" anchor="ctr"/>
          <a:lstStyle/>
          <a:p>
            <a:endParaRPr lang="en-US"/>
          </a:p>
        </p:txBody>
      </p:sp>
      <p:pic>
        <p:nvPicPr>
          <p:cNvPr id="514071" name="Picture 23" descr="arrow left red"/>
          <p:cNvPicPr>
            <a:picLocks noChangeAspect="1" noChangeArrowheads="1" noCrop="1"/>
          </p:cNvPicPr>
          <p:nvPr/>
        </p:nvPicPr>
        <p:blipFill>
          <a:blip r:embed="rId6"/>
          <a:srcRect/>
          <a:stretch>
            <a:fillRect/>
          </a:stretch>
        </p:blipFill>
        <p:spPr bwMode="auto">
          <a:xfrm>
            <a:off x="6381750" y="2347913"/>
            <a:ext cx="957263" cy="382587"/>
          </a:xfrm>
          <a:prstGeom prst="rect">
            <a:avLst/>
          </a:prstGeom>
          <a:noFill/>
          <a:ln w="9525">
            <a:noFill/>
            <a:miter lim="800000"/>
            <a:headEnd/>
            <a:tailEnd/>
          </a:ln>
        </p:spPr>
      </p:pic>
      <p:sp>
        <p:nvSpPr>
          <p:cNvPr id="48150" name="Arc 24"/>
          <p:cNvSpPr>
            <a:spLocks/>
          </p:cNvSpPr>
          <p:nvPr/>
        </p:nvSpPr>
        <p:spPr bwMode="auto">
          <a:xfrm flipV="1">
            <a:off x="552450" y="1009650"/>
            <a:ext cx="1655763" cy="1485900"/>
          </a:xfrm>
          <a:custGeom>
            <a:avLst/>
            <a:gdLst>
              <a:gd name="T0" fmla="*/ 0 w 20630"/>
              <a:gd name="T1" fmla="*/ 0 h 21600"/>
              <a:gd name="T2" fmla="*/ 2147483647 w 20630"/>
              <a:gd name="T3" fmla="*/ 2147483647 h 21600"/>
              <a:gd name="T4" fmla="*/ 0 w 20630"/>
              <a:gd name="T5" fmla="*/ 2147483647 h 21600"/>
              <a:gd name="T6" fmla="*/ 0 60000 65536"/>
              <a:gd name="T7" fmla="*/ 0 60000 65536"/>
              <a:gd name="T8" fmla="*/ 0 60000 65536"/>
              <a:gd name="T9" fmla="*/ 0 w 20630"/>
              <a:gd name="T10" fmla="*/ 0 h 21600"/>
              <a:gd name="T11" fmla="*/ 20630 w 20630"/>
              <a:gd name="T12" fmla="*/ 21600 h 21600"/>
            </a:gdLst>
            <a:ahLst/>
            <a:cxnLst>
              <a:cxn ang="T6">
                <a:pos x="T0" y="T1"/>
              </a:cxn>
              <a:cxn ang="T7">
                <a:pos x="T2" y="T3"/>
              </a:cxn>
              <a:cxn ang="T8">
                <a:pos x="T4" y="T5"/>
              </a:cxn>
            </a:cxnLst>
            <a:rect l="T9" t="T10" r="T11" b="T12"/>
            <a:pathLst>
              <a:path w="20630" h="21600" fill="none" extrusionOk="0">
                <a:moveTo>
                  <a:pt x="-1" y="0"/>
                </a:moveTo>
                <a:cubicBezTo>
                  <a:pt x="9464" y="0"/>
                  <a:pt x="17825" y="6160"/>
                  <a:pt x="20630" y="15199"/>
                </a:cubicBezTo>
              </a:path>
              <a:path w="20630" h="21600" stroke="0" extrusionOk="0">
                <a:moveTo>
                  <a:pt x="-1" y="0"/>
                </a:moveTo>
                <a:cubicBezTo>
                  <a:pt x="9464" y="0"/>
                  <a:pt x="17825" y="6160"/>
                  <a:pt x="20630" y="15199"/>
                </a:cubicBezTo>
                <a:lnTo>
                  <a:pt x="0" y="21600"/>
                </a:lnTo>
                <a:lnTo>
                  <a:pt x="-1" y="0"/>
                </a:lnTo>
                <a:close/>
              </a:path>
            </a:pathLst>
          </a:custGeom>
          <a:noFill/>
          <a:ln w="38100">
            <a:solidFill>
              <a:schemeClr val="tx1"/>
            </a:solidFill>
            <a:round/>
            <a:headEnd/>
            <a:tailEnd/>
          </a:ln>
        </p:spPr>
        <p:txBody>
          <a:bodyPr wrap="none" anchor="ctr"/>
          <a:lstStyle/>
          <a:p>
            <a:endParaRPr lang="en-US"/>
          </a:p>
        </p:txBody>
      </p:sp>
      <p:sp>
        <p:nvSpPr>
          <p:cNvPr id="48151" name="Line 25"/>
          <p:cNvSpPr>
            <a:spLocks noChangeShapeType="1"/>
          </p:cNvSpPr>
          <p:nvPr/>
        </p:nvSpPr>
        <p:spPr bwMode="auto">
          <a:xfrm>
            <a:off x="495300" y="1028700"/>
            <a:ext cx="0" cy="1752600"/>
          </a:xfrm>
          <a:prstGeom prst="line">
            <a:avLst/>
          </a:prstGeom>
          <a:noFill/>
          <a:ln w="38100">
            <a:solidFill>
              <a:schemeClr val="tx1"/>
            </a:solidFill>
            <a:round/>
            <a:headEnd/>
            <a:tailEnd/>
          </a:ln>
        </p:spPr>
        <p:txBody>
          <a:bodyPr/>
          <a:lstStyle/>
          <a:p>
            <a:endParaRPr lang="en-US"/>
          </a:p>
        </p:txBody>
      </p:sp>
      <p:sp>
        <p:nvSpPr>
          <p:cNvPr id="48152" name="Line 26"/>
          <p:cNvSpPr>
            <a:spLocks noChangeShapeType="1"/>
          </p:cNvSpPr>
          <p:nvPr/>
        </p:nvSpPr>
        <p:spPr bwMode="auto">
          <a:xfrm>
            <a:off x="476250" y="2781300"/>
            <a:ext cx="1962150" cy="0"/>
          </a:xfrm>
          <a:prstGeom prst="line">
            <a:avLst/>
          </a:prstGeom>
          <a:noFill/>
          <a:ln w="38100">
            <a:solidFill>
              <a:schemeClr val="tx1"/>
            </a:solidFill>
            <a:round/>
            <a:headEnd/>
            <a:tailEnd/>
          </a:ln>
        </p:spPr>
        <p:txBody>
          <a:bodyPr/>
          <a:lstStyle/>
          <a:p>
            <a:endParaRPr lang="en-US"/>
          </a:p>
        </p:txBody>
      </p:sp>
      <p:sp>
        <p:nvSpPr>
          <p:cNvPr id="514075" name="Rectangle 27"/>
          <p:cNvSpPr>
            <a:spLocks noChangeArrowheads="1"/>
          </p:cNvSpPr>
          <p:nvPr/>
        </p:nvSpPr>
        <p:spPr bwMode="auto">
          <a:xfrm>
            <a:off x="1978025" y="1152525"/>
            <a:ext cx="457200" cy="288925"/>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AS</a:t>
            </a:r>
          </a:p>
        </p:txBody>
      </p:sp>
      <p:sp>
        <p:nvSpPr>
          <p:cNvPr id="514076" name="Line 28"/>
          <p:cNvSpPr>
            <a:spLocks noChangeShapeType="1"/>
          </p:cNvSpPr>
          <p:nvPr/>
        </p:nvSpPr>
        <p:spPr bwMode="auto">
          <a:xfrm>
            <a:off x="1352550" y="1657350"/>
            <a:ext cx="914400" cy="933450"/>
          </a:xfrm>
          <a:prstGeom prst="line">
            <a:avLst/>
          </a:prstGeom>
          <a:noFill/>
          <a:ln w="38100">
            <a:solidFill>
              <a:schemeClr val="tx1"/>
            </a:solidFill>
            <a:round/>
            <a:headEnd/>
            <a:tailEnd/>
          </a:ln>
        </p:spPr>
        <p:txBody>
          <a:bodyPr/>
          <a:lstStyle/>
          <a:p>
            <a:endParaRPr lang="en-US"/>
          </a:p>
        </p:txBody>
      </p:sp>
      <p:sp>
        <p:nvSpPr>
          <p:cNvPr id="514077" name="Rectangle 29"/>
          <p:cNvSpPr>
            <a:spLocks noChangeArrowheads="1"/>
          </p:cNvSpPr>
          <p:nvPr/>
        </p:nvSpPr>
        <p:spPr bwMode="auto">
          <a:xfrm>
            <a:off x="552450" y="1390650"/>
            <a:ext cx="609600" cy="400050"/>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b="1">
                <a:solidFill>
                  <a:srgbClr val="FF0000"/>
                </a:solidFill>
                <a:effectLst>
                  <a:outerShdw blurRad="38100" dist="38100" dir="2700000" algn="tl">
                    <a:srgbClr val="000000"/>
                  </a:outerShdw>
                </a:effectLst>
                <a:cs typeface="+mn-cs"/>
              </a:rPr>
              <a:t>AD</a:t>
            </a:r>
            <a:r>
              <a:rPr lang="en-US" sz="2000" b="1">
                <a:solidFill>
                  <a:srgbClr val="FF0000"/>
                </a:solidFill>
                <a:effectLst>
                  <a:outerShdw blurRad="38100" dist="38100" dir="2700000" algn="tl">
                    <a:srgbClr val="000000"/>
                  </a:outerShdw>
                </a:effectLst>
                <a:cs typeface="+mn-cs"/>
              </a:rPr>
              <a:t>1</a:t>
            </a:r>
          </a:p>
        </p:txBody>
      </p:sp>
      <p:sp>
        <p:nvSpPr>
          <p:cNvPr id="514078" name="Rectangle 30"/>
          <p:cNvSpPr>
            <a:spLocks noChangeArrowheads="1"/>
          </p:cNvSpPr>
          <p:nvPr/>
        </p:nvSpPr>
        <p:spPr bwMode="auto">
          <a:xfrm>
            <a:off x="1231900" y="1287463"/>
            <a:ext cx="514350" cy="400050"/>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AD2</a:t>
            </a:r>
          </a:p>
        </p:txBody>
      </p:sp>
      <p:pic>
        <p:nvPicPr>
          <p:cNvPr id="514079" name="Picture 31" descr="1 aaa ball red"/>
          <p:cNvPicPr>
            <a:picLocks noChangeAspect="1" noChangeArrowheads="1" noCrop="1"/>
          </p:cNvPicPr>
          <p:nvPr/>
        </p:nvPicPr>
        <p:blipFill>
          <a:blip r:embed="rId7"/>
          <a:srcRect/>
          <a:stretch>
            <a:fillRect/>
          </a:stretch>
        </p:blipFill>
        <p:spPr bwMode="auto">
          <a:xfrm>
            <a:off x="1685925" y="2009775"/>
            <a:ext cx="152400" cy="152400"/>
          </a:xfrm>
          <a:prstGeom prst="rect">
            <a:avLst/>
          </a:prstGeom>
          <a:noFill/>
          <a:ln w="9525">
            <a:noFill/>
            <a:miter lim="800000"/>
            <a:headEnd/>
            <a:tailEnd/>
          </a:ln>
        </p:spPr>
      </p:pic>
      <p:pic>
        <p:nvPicPr>
          <p:cNvPr id="514080" name="Picture 32" descr="arrow green rt"/>
          <p:cNvPicPr>
            <a:picLocks noChangeAspect="1" noChangeArrowheads="1" noCrop="1"/>
          </p:cNvPicPr>
          <p:nvPr/>
        </p:nvPicPr>
        <p:blipFill>
          <a:blip r:embed="rId8"/>
          <a:srcRect/>
          <a:stretch>
            <a:fillRect/>
          </a:stretch>
        </p:blipFill>
        <p:spPr bwMode="auto">
          <a:xfrm rot="10800000">
            <a:off x="1219200" y="2001838"/>
            <a:ext cx="457200" cy="201612"/>
          </a:xfrm>
          <a:prstGeom prst="rect">
            <a:avLst/>
          </a:prstGeom>
          <a:noFill/>
          <a:ln w="9525">
            <a:noFill/>
            <a:miter lim="800000"/>
            <a:headEnd/>
            <a:tailEnd/>
          </a:ln>
        </p:spPr>
      </p:pic>
      <p:pic>
        <p:nvPicPr>
          <p:cNvPr id="514081" name="Picture 33" descr="arrow left red"/>
          <p:cNvPicPr>
            <a:picLocks noChangeAspect="1" noChangeArrowheads="1" noCrop="1"/>
          </p:cNvPicPr>
          <p:nvPr/>
        </p:nvPicPr>
        <p:blipFill>
          <a:blip r:embed="rId8"/>
          <a:srcRect/>
          <a:stretch>
            <a:fillRect/>
          </a:stretch>
        </p:blipFill>
        <p:spPr bwMode="auto">
          <a:xfrm>
            <a:off x="1371600" y="2209800"/>
            <a:ext cx="449263" cy="304800"/>
          </a:xfrm>
          <a:prstGeom prst="rect">
            <a:avLst/>
          </a:prstGeom>
          <a:noFill/>
          <a:ln w="9525">
            <a:noFill/>
            <a:miter lim="800000"/>
            <a:headEnd/>
            <a:tailEnd/>
          </a:ln>
        </p:spPr>
      </p:pic>
      <p:sp>
        <p:nvSpPr>
          <p:cNvPr id="514082" name="Rectangle 34"/>
          <p:cNvSpPr>
            <a:spLocks noChangeArrowheads="1"/>
          </p:cNvSpPr>
          <p:nvPr/>
        </p:nvSpPr>
        <p:spPr bwMode="auto">
          <a:xfrm>
            <a:off x="76200" y="1562100"/>
            <a:ext cx="457200" cy="1257300"/>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sz="1600" b="1">
                <a:solidFill>
                  <a:srgbClr val="009900"/>
                </a:solidFill>
                <a:effectLst>
                  <a:outerShdw blurRad="38100" dist="38100" dir="2700000" algn="tl">
                    <a:srgbClr val="000000"/>
                  </a:outerShdw>
                </a:effectLst>
                <a:cs typeface="+mn-cs"/>
              </a:rPr>
              <a:t>4</a:t>
            </a:r>
            <a:r>
              <a:rPr lang="en-US" sz="1200" b="1">
                <a:solidFill>
                  <a:srgbClr val="009900"/>
                </a:solidFill>
                <a:effectLst>
                  <a:outerShdw blurRad="38100" dist="38100" dir="2700000" algn="tl">
                    <a:srgbClr val="000000"/>
                  </a:outerShdw>
                </a:effectLst>
                <a:cs typeface="+mn-cs"/>
              </a:rPr>
              <a:t>%</a:t>
            </a:r>
          </a:p>
          <a:p>
            <a:pPr algn="ctr" fontAlgn="auto">
              <a:spcBef>
                <a:spcPts val="0"/>
              </a:spcBef>
              <a:spcAft>
                <a:spcPts val="0"/>
              </a:spcAft>
              <a:defRPr/>
            </a:pPr>
            <a:r>
              <a:rPr lang="en-US" sz="1600" b="1">
                <a:solidFill>
                  <a:srgbClr val="FF0000"/>
                </a:solidFill>
                <a:effectLst>
                  <a:outerShdw blurRad="38100" dist="38100" dir="2700000" algn="tl">
                    <a:srgbClr val="000000"/>
                  </a:outerShdw>
                </a:effectLst>
                <a:cs typeface="+mn-cs"/>
              </a:rPr>
              <a:t>2</a:t>
            </a:r>
            <a:r>
              <a:rPr lang="en-US" sz="1200" b="1">
                <a:solidFill>
                  <a:srgbClr val="FF0000"/>
                </a:solidFill>
                <a:effectLst>
                  <a:outerShdw blurRad="38100" dist="38100" dir="2700000" algn="tl">
                    <a:srgbClr val="000000"/>
                  </a:outerShdw>
                </a:effectLst>
                <a:cs typeface="+mn-cs"/>
              </a:rPr>
              <a:t>%</a:t>
            </a:r>
          </a:p>
        </p:txBody>
      </p:sp>
      <p:sp>
        <p:nvSpPr>
          <p:cNvPr id="514083" name="Rectangle 35"/>
          <p:cNvSpPr>
            <a:spLocks noChangeArrowheads="1"/>
          </p:cNvSpPr>
          <p:nvPr/>
        </p:nvSpPr>
        <p:spPr bwMode="auto">
          <a:xfrm>
            <a:off x="1084263" y="2733675"/>
            <a:ext cx="381000" cy="438150"/>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sz="2800" b="1">
                <a:solidFill>
                  <a:srgbClr val="FF0000"/>
                </a:solidFill>
                <a:effectLst>
                  <a:outerShdw blurRad="38100" dist="38100" dir="2700000" algn="tl">
                    <a:srgbClr val="000000"/>
                  </a:outerShdw>
                </a:effectLst>
                <a:cs typeface="+mn-cs"/>
              </a:rPr>
              <a:t>Y</a:t>
            </a:r>
            <a:r>
              <a:rPr lang="en-US" sz="2000" b="1">
                <a:solidFill>
                  <a:srgbClr val="FF0000"/>
                </a:solidFill>
                <a:effectLst>
                  <a:outerShdw blurRad="38100" dist="38100" dir="2700000" algn="tl">
                    <a:srgbClr val="000000"/>
                  </a:outerShdw>
                </a:effectLst>
                <a:cs typeface="+mn-cs"/>
              </a:rPr>
              <a:t>R</a:t>
            </a:r>
          </a:p>
        </p:txBody>
      </p:sp>
      <p:sp>
        <p:nvSpPr>
          <p:cNvPr id="48162" name="Line 36"/>
          <p:cNvSpPr>
            <a:spLocks noChangeShapeType="1"/>
          </p:cNvSpPr>
          <p:nvPr/>
        </p:nvSpPr>
        <p:spPr bwMode="auto">
          <a:xfrm flipH="1">
            <a:off x="1352550" y="2381250"/>
            <a:ext cx="0" cy="438150"/>
          </a:xfrm>
          <a:prstGeom prst="line">
            <a:avLst/>
          </a:prstGeom>
          <a:noFill/>
          <a:ln w="38100">
            <a:solidFill>
              <a:srgbClr val="FF0000"/>
            </a:solidFill>
            <a:prstDash val="sysDot"/>
            <a:round/>
            <a:headEnd/>
            <a:tailEnd type="stealth" w="med" len="med"/>
          </a:ln>
        </p:spPr>
        <p:txBody>
          <a:bodyPr/>
          <a:lstStyle/>
          <a:p>
            <a:endParaRPr lang="en-US"/>
          </a:p>
        </p:txBody>
      </p:sp>
      <p:sp>
        <p:nvSpPr>
          <p:cNvPr id="514085" name="Rectangle 37"/>
          <p:cNvSpPr>
            <a:spLocks noChangeArrowheads="1"/>
          </p:cNvSpPr>
          <p:nvPr/>
        </p:nvSpPr>
        <p:spPr bwMode="auto">
          <a:xfrm>
            <a:off x="971550" y="1695450"/>
            <a:ext cx="361950" cy="285750"/>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sz="2800" b="1">
                <a:solidFill>
                  <a:srgbClr val="009900"/>
                </a:solidFill>
                <a:effectLst>
                  <a:outerShdw blurRad="38100" dist="38100" dir="2700000" algn="tl">
                    <a:srgbClr val="000000"/>
                  </a:outerShdw>
                </a:effectLst>
                <a:cs typeface="+mn-cs"/>
              </a:rPr>
              <a:t>G</a:t>
            </a:r>
          </a:p>
        </p:txBody>
      </p:sp>
      <p:pic>
        <p:nvPicPr>
          <p:cNvPr id="48164" name="Picture 38" descr="1 aaaa bullet"/>
          <p:cNvPicPr>
            <a:picLocks noChangeAspect="1" noChangeArrowheads="1" noCrop="1"/>
          </p:cNvPicPr>
          <p:nvPr/>
        </p:nvPicPr>
        <p:blipFill>
          <a:blip r:embed="rId9"/>
          <a:srcRect/>
          <a:stretch>
            <a:fillRect/>
          </a:stretch>
        </p:blipFill>
        <p:spPr bwMode="auto">
          <a:xfrm>
            <a:off x="1200150" y="2228850"/>
            <a:ext cx="304800" cy="228600"/>
          </a:xfrm>
          <a:prstGeom prst="rect">
            <a:avLst/>
          </a:prstGeom>
          <a:noFill/>
          <a:ln w="9525">
            <a:noFill/>
            <a:miter lim="800000"/>
            <a:headEnd/>
            <a:tailEnd/>
          </a:ln>
        </p:spPr>
      </p:pic>
      <p:sp>
        <p:nvSpPr>
          <p:cNvPr id="514087" name="Rectangle 39"/>
          <p:cNvSpPr>
            <a:spLocks noChangeArrowheads="1"/>
          </p:cNvSpPr>
          <p:nvPr/>
        </p:nvSpPr>
        <p:spPr bwMode="auto">
          <a:xfrm>
            <a:off x="0" y="5638800"/>
            <a:ext cx="2438400" cy="1085850"/>
          </a:xfrm>
          <a:prstGeom prst="rect">
            <a:avLst/>
          </a:prstGeom>
          <a:noFill/>
          <a:ln w="12700" algn="ctr">
            <a:noFill/>
            <a:miter lim="800000"/>
            <a:headEnd/>
            <a:tailEnd/>
          </a:ln>
          <a:effectLst/>
        </p:spPr>
        <p:txBody>
          <a:bodyPr wrap="none" anchor="ctr"/>
          <a:lstStyle/>
          <a:p>
            <a:pPr algn="ctr" fontAlgn="auto">
              <a:spcBef>
                <a:spcPts val="0"/>
              </a:spcBef>
              <a:spcAft>
                <a:spcPts val="0"/>
              </a:spcAft>
              <a:defRPr/>
            </a:pPr>
            <a:r>
              <a:rPr lang="en-US" sz="3200" b="1">
                <a:solidFill>
                  <a:srgbClr val="FF0000"/>
                </a:solidFill>
                <a:effectLst>
                  <a:outerShdw blurRad="38100" dist="38100" dir="2700000" algn="tl">
                    <a:srgbClr val="000000"/>
                  </a:outerShdw>
                </a:effectLst>
                <a:cs typeface="+mn-cs"/>
              </a:rPr>
              <a:t>Friedman</a:t>
            </a:r>
          </a:p>
          <a:p>
            <a:pPr algn="ctr" fontAlgn="auto">
              <a:spcBef>
                <a:spcPts val="0"/>
              </a:spcBef>
              <a:spcAft>
                <a:spcPts val="0"/>
              </a:spcAft>
              <a:defRPr/>
            </a:pPr>
            <a:r>
              <a:rPr lang="en-US" b="1">
                <a:solidFill>
                  <a:srgbClr val="FF0000"/>
                </a:solidFill>
                <a:effectLst>
                  <a:outerShdw blurRad="38100" dist="38100" dir="2700000" algn="tl">
                    <a:srgbClr val="000000"/>
                  </a:outerShdw>
                </a:effectLst>
                <a:cs typeface="+mn-cs"/>
              </a:rPr>
              <a:t>Just follow the</a:t>
            </a:r>
          </a:p>
          <a:p>
            <a:pPr algn="ctr" fontAlgn="auto">
              <a:spcBef>
                <a:spcPts val="0"/>
              </a:spcBef>
              <a:spcAft>
                <a:spcPts val="0"/>
              </a:spcAft>
              <a:defRPr/>
            </a:pPr>
            <a:r>
              <a:rPr lang="en-US" b="1">
                <a:solidFill>
                  <a:srgbClr val="FF0000"/>
                </a:solidFill>
                <a:effectLst>
                  <a:outerShdw blurRad="38100" dist="38100" dir="2700000" algn="tl">
                    <a:srgbClr val="000000"/>
                  </a:outerShdw>
                </a:effectLst>
                <a:cs typeface="+mn-cs"/>
              </a:rPr>
              <a:t>“monetary rule.”</a:t>
            </a:r>
          </a:p>
        </p:txBody>
      </p:sp>
      <p:sp>
        <p:nvSpPr>
          <p:cNvPr id="514088" name="Line 40"/>
          <p:cNvSpPr>
            <a:spLocks noChangeShapeType="1"/>
          </p:cNvSpPr>
          <p:nvPr/>
        </p:nvSpPr>
        <p:spPr bwMode="auto">
          <a:xfrm>
            <a:off x="6086475" y="265113"/>
            <a:ext cx="342900" cy="0"/>
          </a:xfrm>
          <a:prstGeom prst="line">
            <a:avLst/>
          </a:prstGeom>
          <a:noFill/>
          <a:ln w="57150">
            <a:solidFill>
              <a:srgbClr val="009900"/>
            </a:solidFill>
            <a:round/>
            <a:headEnd/>
            <a:tailEnd type="stealth" w="med" len="med"/>
          </a:ln>
        </p:spPr>
        <p:txBody>
          <a:bodyPr wrap="none" anchor="ctr"/>
          <a:lstStyle/>
          <a:p>
            <a:endParaRPr lang="en-US"/>
          </a:p>
        </p:txBody>
      </p:sp>
      <p:sp>
        <p:nvSpPr>
          <p:cNvPr id="514089" name="Line 41"/>
          <p:cNvSpPr>
            <a:spLocks noChangeShapeType="1"/>
          </p:cNvSpPr>
          <p:nvPr/>
        </p:nvSpPr>
        <p:spPr bwMode="auto">
          <a:xfrm>
            <a:off x="7265988" y="257175"/>
            <a:ext cx="382587" cy="0"/>
          </a:xfrm>
          <a:prstGeom prst="line">
            <a:avLst/>
          </a:prstGeom>
          <a:noFill/>
          <a:ln w="57150">
            <a:solidFill>
              <a:srgbClr val="009900"/>
            </a:solidFill>
            <a:round/>
            <a:headEnd/>
            <a:tailEnd type="stealth" w="med" len="med"/>
          </a:ln>
        </p:spPr>
        <p:txBody>
          <a:bodyPr wrap="none" anchor="ctr"/>
          <a:lstStyle/>
          <a:p>
            <a:endParaRPr lang="en-US"/>
          </a:p>
        </p:txBody>
      </p:sp>
      <p:sp>
        <p:nvSpPr>
          <p:cNvPr id="514090" name="Rectangle 42"/>
          <p:cNvSpPr>
            <a:spLocks noChangeArrowheads="1"/>
          </p:cNvSpPr>
          <p:nvPr/>
        </p:nvSpPr>
        <p:spPr bwMode="auto">
          <a:xfrm>
            <a:off x="1604963" y="2771775"/>
            <a:ext cx="420687" cy="361950"/>
          </a:xfrm>
          <a:prstGeom prst="rect">
            <a:avLst/>
          </a:prstGeom>
          <a:noFill/>
          <a:ln w="12700" algn="ctr">
            <a:noFill/>
            <a:miter lim="800000"/>
            <a:headEnd/>
            <a:tailEnd/>
          </a:ln>
          <a:effectLst/>
        </p:spPr>
        <p:txBody>
          <a:bodyPr wrap="none" anchor="ctr"/>
          <a:lstStyle/>
          <a:p>
            <a:pPr algn="ctr" fontAlgn="auto">
              <a:spcBef>
                <a:spcPts val="0"/>
              </a:spcBef>
              <a:spcAft>
                <a:spcPts val="0"/>
              </a:spcAft>
              <a:defRPr/>
            </a:pPr>
            <a:r>
              <a:rPr lang="en-US" sz="2800" b="1">
                <a:effectLst>
                  <a:outerShdw blurRad="38100" dist="38100" dir="2700000" algn="tl">
                    <a:srgbClr val="FFFFFF"/>
                  </a:outerShdw>
                </a:effectLst>
                <a:cs typeface="+mn-cs"/>
              </a:rPr>
              <a:t>Y</a:t>
            </a:r>
            <a:r>
              <a:rPr lang="en-US" b="1">
                <a:effectLst>
                  <a:outerShdw blurRad="38100" dist="38100" dir="2700000" algn="tl">
                    <a:srgbClr val="FFFFFF"/>
                  </a:outerShdw>
                </a:effectLst>
                <a:cs typeface="+mn-cs"/>
              </a:rPr>
              <a:t>*</a:t>
            </a:r>
          </a:p>
        </p:txBody>
      </p:sp>
      <p:sp>
        <p:nvSpPr>
          <p:cNvPr id="48169" name="Line 43"/>
          <p:cNvSpPr>
            <a:spLocks noChangeShapeType="1"/>
          </p:cNvSpPr>
          <p:nvPr/>
        </p:nvSpPr>
        <p:spPr bwMode="auto">
          <a:xfrm>
            <a:off x="2774950" y="1192213"/>
            <a:ext cx="20638" cy="1603375"/>
          </a:xfrm>
          <a:prstGeom prst="line">
            <a:avLst/>
          </a:prstGeom>
          <a:noFill/>
          <a:ln w="38100">
            <a:solidFill>
              <a:schemeClr val="tx1"/>
            </a:solidFill>
            <a:round/>
            <a:headEnd/>
            <a:tailEnd/>
          </a:ln>
        </p:spPr>
        <p:txBody>
          <a:bodyPr/>
          <a:lstStyle/>
          <a:p>
            <a:endParaRPr lang="en-US"/>
          </a:p>
        </p:txBody>
      </p:sp>
      <p:sp>
        <p:nvSpPr>
          <p:cNvPr id="48170" name="Line 44"/>
          <p:cNvSpPr>
            <a:spLocks noChangeShapeType="1"/>
          </p:cNvSpPr>
          <p:nvPr/>
        </p:nvSpPr>
        <p:spPr bwMode="auto">
          <a:xfrm>
            <a:off x="2774950" y="2805113"/>
            <a:ext cx="1973263" cy="0"/>
          </a:xfrm>
          <a:prstGeom prst="line">
            <a:avLst/>
          </a:prstGeom>
          <a:noFill/>
          <a:ln w="38100">
            <a:solidFill>
              <a:schemeClr val="tx1"/>
            </a:solidFill>
            <a:round/>
            <a:headEnd/>
            <a:tailEnd/>
          </a:ln>
        </p:spPr>
        <p:txBody>
          <a:bodyPr/>
          <a:lstStyle/>
          <a:p>
            <a:endParaRPr lang="en-US"/>
          </a:p>
        </p:txBody>
      </p:sp>
      <p:sp>
        <p:nvSpPr>
          <p:cNvPr id="48171" name="Arc 45"/>
          <p:cNvSpPr>
            <a:spLocks/>
          </p:cNvSpPr>
          <p:nvPr/>
        </p:nvSpPr>
        <p:spPr bwMode="auto">
          <a:xfrm flipV="1">
            <a:off x="2906713" y="1131888"/>
            <a:ext cx="1249362" cy="1609725"/>
          </a:xfrm>
          <a:custGeom>
            <a:avLst/>
            <a:gdLst>
              <a:gd name="T0" fmla="*/ 0 w 21129"/>
              <a:gd name="T1" fmla="*/ 0 h 21600"/>
              <a:gd name="T2" fmla="*/ 2147483647 w 21129"/>
              <a:gd name="T3" fmla="*/ 2147483647 h 21600"/>
              <a:gd name="T4" fmla="*/ 0 w 21129"/>
              <a:gd name="T5" fmla="*/ 2147483647 h 21600"/>
              <a:gd name="T6" fmla="*/ 0 60000 65536"/>
              <a:gd name="T7" fmla="*/ 0 60000 65536"/>
              <a:gd name="T8" fmla="*/ 0 60000 65536"/>
              <a:gd name="T9" fmla="*/ 0 w 21129"/>
              <a:gd name="T10" fmla="*/ 0 h 21600"/>
              <a:gd name="T11" fmla="*/ 21129 w 21129"/>
              <a:gd name="T12" fmla="*/ 21600 h 21600"/>
            </a:gdLst>
            <a:ahLst/>
            <a:cxnLst>
              <a:cxn ang="T6">
                <a:pos x="T0" y="T1"/>
              </a:cxn>
              <a:cxn ang="T7">
                <a:pos x="T2" y="T3"/>
              </a:cxn>
              <a:cxn ang="T8">
                <a:pos x="T4" y="T5"/>
              </a:cxn>
            </a:cxnLst>
            <a:rect l="T9" t="T10" r="T11" b="T12"/>
            <a:pathLst>
              <a:path w="21129" h="21600" fill="none" extrusionOk="0">
                <a:moveTo>
                  <a:pt x="-1" y="0"/>
                </a:moveTo>
                <a:cubicBezTo>
                  <a:pt x="10199" y="0"/>
                  <a:pt x="19009" y="7134"/>
                  <a:pt x="21128" y="17112"/>
                </a:cubicBezTo>
              </a:path>
              <a:path w="21129" h="21600" stroke="0" extrusionOk="0">
                <a:moveTo>
                  <a:pt x="-1" y="0"/>
                </a:moveTo>
                <a:cubicBezTo>
                  <a:pt x="10199" y="0"/>
                  <a:pt x="19009" y="7134"/>
                  <a:pt x="21128" y="17112"/>
                </a:cubicBezTo>
                <a:lnTo>
                  <a:pt x="0" y="21600"/>
                </a:lnTo>
                <a:lnTo>
                  <a:pt x="-1" y="0"/>
                </a:lnTo>
                <a:close/>
              </a:path>
            </a:pathLst>
          </a:custGeom>
          <a:noFill/>
          <a:ln w="38100">
            <a:solidFill>
              <a:schemeClr val="tx1"/>
            </a:solidFill>
            <a:round/>
            <a:headEnd/>
            <a:tailEnd/>
          </a:ln>
        </p:spPr>
        <p:txBody>
          <a:bodyPr wrap="none" anchor="ctr"/>
          <a:lstStyle/>
          <a:p>
            <a:endParaRPr lang="en-US"/>
          </a:p>
        </p:txBody>
      </p:sp>
      <p:sp>
        <p:nvSpPr>
          <p:cNvPr id="514094" name="Rectangle 46"/>
          <p:cNvSpPr>
            <a:spLocks noChangeArrowheads="1"/>
          </p:cNvSpPr>
          <p:nvPr/>
        </p:nvSpPr>
        <p:spPr bwMode="auto">
          <a:xfrm>
            <a:off x="2825750" y="1235075"/>
            <a:ext cx="530225" cy="376238"/>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D</a:t>
            </a:r>
            <a:r>
              <a:rPr lang="en-US" sz="2000" b="1">
                <a:effectLst>
                  <a:outerShdw blurRad="38100" dist="38100" dir="2700000" algn="tl">
                    <a:srgbClr val="FFFFFF"/>
                  </a:outerShdw>
                </a:effectLst>
                <a:cs typeface="+mn-cs"/>
              </a:rPr>
              <a:t>1</a:t>
            </a:r>
          </a:p>
        </p:txBody>
      </p:sp>
      <p:sp>
        <p:nvSpPr>
          <p:cNvPr id="514095" name="Rectangle 47"/>
          <p:cNvSpPr>
            <a:spLocks noChangeArrowheads="1"/>
          </p:cNvSpPr>
          <p:nvPr/>
        </p:nvSpPr>
        <p:spPr bwMode="auto">
          <a:xfrm>
            <a:off x="3279775" y="1122363"/>
            <a:ext cx="530225" cy="300037"/>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solidFill>
                  <a:srgbClr val="009900"/>
                </a:solidFill>
                <a:effectLst>
                  <a:outerShdw blurRad="38100" dist="38100" dir="2700000" algn="tl">
                    <a:srgbClr val="000000"/>
                  </a:outerShdw>
                </a:effectLst>
                <a:cs typeface="+mn-cs"/>
              </a:rPr>
              <a:t>D</a:t>
            </a:r>
            <a:r>
              <a:rPr lang="en-US" sz="2000" b="1">
                <a:solidFill>
                  <a:srgbClr val="009900"/>
                </a:solidFill>
                <a:effectLst>
                  <a:outerShdw blurRad="38100" dist="38100" dir="2700000" algn="tl">
                    <a:srgbClr val="000000"/>
                  </a:outerShdw>
                </a:effectLst>
                <a:cs typeface="+mn-cs"/>
              </a:rPr>
              <a:t>2</a:t>
            </a:r>
          </a:p>
        </p:txBody>
      </p:sp>
      <p:sp>
        <p:nvSpPr>
          <p:cNvPr id="48174" name="Line 48"/>
          <p:cNvSpPr>
            <a:spLocks noChangeShapeType="1"/>
          </p:cNvSpPr>
          <p:nvPr/>
        </p:nvSpPr>
        <p:spPr bwMode="auto">
          <a:xfrm>
            <a:off x="2774950" y="2338388"/>
            <a:ext cx="954088" cy="0"/>
          </a:xfrm>
          <a:prstGeom prst="line">
            <a:avLst/>
          </a:prstGeom>
          <a:noFill/>
          <a:ln w="38100">
            <a:solidFill>
              <a:schemeClr val="tx1"/>
            </a:solidFill>
            <a:prstDash val="sysDot"/>
            <a:round/>
            <a:headEnd type="stealth" w="med" len="med"/>
            <a:tailEnd/>
          </a:ln>
        </p:spPr>
        <p:txBody>
          <a:bodyPr/>
          <a:lstStyle/>
          <a:p>
            <a:endParaRPr lang="en-US"/>
          </a:p>
        </p:txBody>
      </p:sp>
      <p:sp>
        <p:nvSpPr>
          <p:cNvPr id="514097" name="Rectangle 49"/>
          <p:cNvSpPr>
            <a:spLocks noChangeArrowheads="1"/>
          </p:cNvSpPr>
          <p:nvPr/>
        </p:nvSpPr>
        <p:spPr bwMode="auto">
          <a:xfrm>
            <a:off x="3962400" y="1116013"/>
            <a:ext cx="530225" cy="376237"/>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800" b="1">
                <a:effectLst>
                  <a:outerShdw blurRad="38100" dist="38100" dir="2700000" algn="tl">
                    <a:srgbClr val="FFFFFF"/>
                  </a:outerShdw>
                </a:effectLst>
                <a:latin typeface="Verdana" pitchFamily="34" charset="0"/>
                <a:cs typeface="+mn-cs"/>
              </a:rPr>
              <a:t>s</a:t>
            </a:r>
          </a:p>
        </p:txBody>
      </p:sp>
      <p:sp>
        <p:nvSpPr>
          <p:cNvPr id="514098" name="Rectangle 50"/>
          <p:cNvSpPr>
            <a:spLocks noChangeArrowheads="1"/>
          </p:cNvSpPr>
          <p:nvPr/>
        </p:nvSpPr>
        <p:spPr bwMode="auto">
          <a:xfrm>
            <a:off x="2379663" y="2203450"/>
            <a:ext cx="404812" cy="290513"/>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6</a:t>
            </a:r>
            <a:r>
              <a:rPr lang="en-US" sz="1600" b="1">
                <a:effectLst>
                  <a:outerShdw blurRad="38100" dist="38100" dir="2700000" algn="tl">
                    <a:srgbClr val="FFFFFF"/>
                  </a:outerShdw>
                </a:effectLst>
                <a:cs typeface="+mn-cs"/>
              </a:rPr>
              <a:t>%</a:t>
            </a:r>
          </a:p>
        </p:txBody>
      </p:sp>
      <p:sp>
        <p:nvSpPr>
          <p:cNvPr id="514099" name="Rectangle 51"/>
          <p:cNvSpPr>
            <a:spLocks noChangeArrowheads="1"/>
          </p:cNvSpPr>
          <p:nvPr/>
        </p:nvSpPr>
        <p:spPr bwMode="auto">
          <a:xfrm>
            <a:off x="2303463" y="1744663"/>
            <a:ext cx="455612" cy="3016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solidFill>
                  <a:srgbClr val="009900"/>
                </a:solidFill>
                <a:effectLst>
                  <a:outerShdw blurRad="38100" dist="38100" dir="2700000" algn="tl">
                    <a:srgbClr val="000000"/>
                  </a:outerShdw>
                </a:effectLst>
                <a:cs typeface="+mn-cs"/>
              </a:rPr>
              <a:t>10</a:t>
            </a:r>
            <a:r>
              <a:rPr lang="en-US" sz="1600" b="1">
                <a:solidFill>
                  <a:srgbClr val="009900"/>
                </a:solidFill>
                <a:effectLst>
                  <a:outerShdw blurRad="38100" dist="38100" dir="2700000" algn="tl">
                    <a:srgbClr val="000000"/>
                  </a:outerShdw>
                </a:effectLst>
                <a:cs typeface="+mn-cs"/>
              </a:rPr>
              <a:t>%</a:t>
            </a:r>
          </a:p>
        </p:txBody>
      </p:sp>
      <p:sp>
        <p:nvSpPr>
          <p:cNvPr id="514100" name="Line 52"/>
          <p:cNvSpPr>
            <a:spLocks noChangeShapeType="1"/>
          </p:cNvSpPr>
          <p:nvPr/>
        </p:nvSpPr>
        <p:spPr bwMode="auto">
          <a:xfrm>
            <a:off x="2827338" y="1952625"/>
            <a:ext cx="1185862" cy="0"/>
          </a:xfrm>
          <a:prstGeom prst="line">
            <a:avLst/>
          </a:prstGeom>
          <a:noFill/>
          <a:ln w="38100">
            <a:solidFill>
              <a:srgbClr val="009900"/>
            </a:solidFill>
            <a:prstDash val="sysDot"/>
            <a:round/>
            <a:headEnd type="stealth" w="med" len="med"/>
            <a:tailEnd/>
          </a:ln>
        </p:spPr>
        <p:txBody>
          <a:bodyPr/>
          <a:lstStyle/>
          <a:p>
            <a:endParaRPr lang="en-US"/>
          </a:p>
        </p:txBody>
      </p:sp>
      <p:pic>
        <p:nvPicPr>
          <p:cNvPr id="514101" name="Picture 53" descr="1 aaaaa bullet"/>
          <p:cNvPicPr>
            <a:picLocks noChangeAspect="1" noChangeArrowheads="1" noCrop="1"/>
          </p:cNvPicPr>
          <p:nvPr/>
        </p:nvPicPr>
        <p:blipFill>
          <a:blip r:embed="rId10"/>
          <a:srcRect/>
          <a:stretch>
            <a:fillRect/>
          </a:stretch>
        </p:blipFill>
        <p:spPr bwMode="auto">
          <a:xfrm>
            <a:off x="3846513" y="1827213"/>
            <a:ext cx="304800" cy="228600"/>
          </a:xfrm>
          <a:prstGeom prst="rect">
            <a:avLst/>
          </a:prstGeom>
          <a:noFill/>
          <a:ln w="9525">
            <a:noFill/>
            <a:miter lim="800000"/>
            <a:headEnd/>
            <a:tailEnd/>
          </a:ln>
        </p:spPr>
      </p:pic>
      <p:sp>
        <p:nvSpPr>
          <p:cNvPr id="514102" name="Rectangle 54"/>
          <p:cNvSpPr>
            <a:spLocks noChangeArrowheads="1"/>
          </p:cNvSpPr>
          <p:nvPr/>
        </p:nvSpPr>
        <p:spPr bwMode="auto">
          <a:xfrm>
            <a:off x="2743200" y="2994025"/>
            <a:ext cx="1773238" cy="29845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000" b="1">
                <a:effectLst>
                  <a:outerShdw blurRad="38100" dist="38100" dir="2700000" algn="tl">
                    <a:srgbClr val="FFFFFF"/>
                  </a:outerShdw>
                </a:effectLst>
                <a:cs typeface="+mn-cs"/>
              </a:rPr>
              <a:t>Quantity of LF</a:t>
            </a:r>
          </a:p>
        </p:txBody>
      </p:sp>
      <p:sp>
        <p:nvSpPr>
          <p:cNvPr id="514103" name="Rectangle 55"/>
          <p:cNvSpPr>
            <a:spLocks noChangeArrowheads="1"/>
          </p:cNvSpPr>
          <p:nvPr/>
        </p:nvSpPr>
        <p:spPr bwMode="auto">
          <a:xfrm>
            <a:off x="3498850" y="2825750"/>
            <a:ext cx="420688" cy="206375"/>
          </a:xfrm>
          <a:prstGeom prst="rect">
            <a:avLst/>
          </a:prstGeom>
          <a:noFill/>
          <a:ln w="12700" algn="ctr">
            <a:noFill/>
            <a:miter lim="800000"/>
            <a:headEnd/>
            <a:tailEnd/>
          </a:ln>
          <a:effectLst/>
        </p:spPr>
        <p:txBody>
          <a:bodyPr wrap="none" anchor="ctr"/>
          <a:lstStyle/>
          <a:p>
            <a:pPr algn="ctr" fontAlgn="auto">
              <a:spcBef>
                <a:spcPts val="0"/>
              </a:spcBef>
              <a:spcAft>
                <a:spcPts val="0"/>
              </a:spcAft>
              <a:defRPr/>
            </a:pPr>
            <a:r>
              <a:rPr lang="en-US" sz="2000" b="1">
                <a:effectLst>
                  <a:outerShdw blurRad="38100" dist="38100" dir="2700000" algn="tl">
                    <a:srgbClr val="FFFFFF"/>
                  </a:outerShdw>
                </a:effectLst>
                <a:cs typeface="+mn-cs"/>
              </a:rPr>
              <a:t>F</a:t>
            </a:r>
            <a:r>
              <a:rPr lang="en-US" sz="1600" b="1">
                <a:effectLst>
                  <a:outerShdw blurRad="38100" dist="38100" dir="2700000" algn="tl">
                    <a:srgbClr val="FFFFFF"/>
                  </a:outerShdw>
                </a:effectLst>
                <a:cs typeface="+mn-cs"/>
              </a:rPr>
              <a:t>1</a:t>
            </a:r>
            <a:endParaRPr lang="en-US" sz="2000" b="1">
              <a:effectLst>
                <a:outerShdw blurRad="38100" dist="38100" dir="2700000" algn="tl">
                  <a:srgbClr val="FFFFFF"/>
                </a:outerShdw>
              </a:effectLst>
              <a:cs typeface="+mn-cs"/>
            </a:endParaRPr>
          </a:p>
        </p:txBody>
      </p:sp>
      <p:sp>
        <p:nvSpPr>
          <p:cNvPr id="514104" name="Rectangle 56"/>
          <p:cNvSpPr>
            <a:spLocks noChangeArrowheads="1"/>
          </p:cNvSpPr>
          <p:nvPr/>
        </p:nvSpPr>
        <p:spPr bwMode="auto">
          <a:xfrm>
            <a:off x="3860800" y="2801938"/>
            <a:ext cx="420688" cy="261937"/>
          </a:xfrm>
          <a:prstGeom prst="rect">
            <a:avLst/>
          </a:prstGeom>
          <a:noFill/>
          <a:ln w="12700" algn="ctr">
            <a:noFill/>
            <a:miter lim="800000"/>
            <a:headEnd/>
            <a:tailEnd/>
          </a:ln>
          <a:effectLst/>
        </p:spPr>
        <p:txBody>
          <a:bodyPr wrap="none" anchor="ctr"/>
          <a:lstStyle/>
          <a:p>
            <a:pPr algn="ctr" fontAlgn="auto">
              <a:spcBef>
                <a:spcPts val="0"/>
              </a:spcBef>
              <a:spcAft>
                <a:spcPts val="0"/>
              </a:spcAft>
              <a:defRPr/>
            </a:pPr>
            <a:r>
              <a:rPr lang="en-US" sz="2000" b="1">
                <a:solidFill>
                  <a:srgbClr val="009900"/>
                </a:solidFill>
                <a:effectLst>
                  <a:outerShdw blurRad="38100" dist="38100" dir="2700000" algn="tl">
                    <a:srgbClr val="000000"/>
                  </a:outerShdw>
                </a:effectLst>
                <a:cs typeface="+mn-cs"/>
              </a:rPr>
              <a:t>F</a:t>
            </a:r>
            <a:r>
              <a:rPr lang="en-US" sz="1600" b="1">
                <a:solidFill>
                  <a:srgbClr val="009900"/>
                </a:solidFill>
                <a:effectLst>
                  <a:outerShdw blurRad="38100" dist="38100" dir="2700000" algn="tl">
                    <a:srgbClr val="000000"/>
                  </a:outerShdw>
                </a:effectLst>
                <a:cs typeface="+mn-cs"/>
              </a:rPr>
              <a:t>2</a:t>
            </a:r>
            <a:endParaRPr lang="en-US" sz="2000" b="1">
              <a:solidFill>
                <a:srgbClr val="009900"/>
              </a:solidFill>
              <a:effectLst>
                <a:outerShdw blurRad="38100" dist="38100" dir="2700000" algn="tl">
                  <a:srgbClr val="000000"/>
                </a:outerShdw>
              </a:effectLst>
              <a:cs typeface="+mn-cs"/>
            </a:endParaRPr>
          </a:p>
        </p:txBody>
      </p:sp>
      <p:sp>
        <p:nvSpPr>
          <p:cNvPr id="48183" name="Line 57"/>
          <p:cNvSpPr>
            <a:spLocks noChangeShapeType="1"/>
          </p:cNvSpPr>
          <p:nvPr/>
        </p:nvSpPr>
        <p:spPr bwMode="auto">
          <a:xfrm>
            <a:off x="3735388" y="2357438"/>
            <a:ext cx="0" cy="441325"/>
          </a:xfrm>
          <a:prstGeom prst="line">
            <a:avLst/>
          </a:prstGeom>
          <a:noFill/>
          <a:ln w="38100">
            <a:solidFill>
              <a:schemeClr val="tx1"/>
            </a:solidFill>
            <a:prstDash val="sysDot"/>
            <a:round/>
            <a:headEnd/>
            <a:tailEnd type="stealth" w="med" len="med"/>
          </a:ln>
        </p:spPr>
        <p:txBody>
          <a:bodyPr/>
          <a:lstStyle/>
          <a:p>
            <a:endParaRPr lang="en-US"/>
          </a:p>
        </p:txBody>
      </p:sp>
      <p:sp>
        <p:nvSpPr>
          <p:cNvPr id="514106" name="Line 58"/>
          <p:cNvSpPr>
            <a:spLocks noChangeShapeType="1"/>
          </p:cNvSpPr>
          <p:nvPr/>
        </p:nvSpPr>
        <p:spPr bwMode="auto">
          <a:xfrm>
            <a:off x="4006850" y="2036763"/>
            <a:ext cx="0" cy="762000"/>
          </a:xfrm>
          <a:prstGeom prst="line">
            <a:avLst/>
          </a:prstGeom>
          <a:noFill/>
          <a:ln w="38100">
            <a:solidFill>
              <a:srgbClr val="009900"/>
            </a:solidFill>
            <a:prstDash val="sysDot"/>
            <a:round/>
            <a:headEnd/>
            <a:tailEnd type="stealth" w="med" len="med"/>
          </a:ln>
        </p:spPr>
        <p:txBody>
          <a:bodyPr/>
          <a:lstStyle/>
          <a:p>
            <a:endParaRPr lang="en-US"/>
          </a:p>
        </p:txBody>
      </p:sp>
      <p:pic>
        <p:nvPicPr>
          <p:cNvPr id="514107" name="Picture 59" descr="arrow green rt"/>
          <p:cNvPicPr>
            <a:picLocks noChangeAspect="1" noChangeArrowheads="1" noCrop="1"/>
          </p:cNvPicPr>
          <p:nvPr/>
        </p:nvPicPr>
        <p:blipFill>
          <a:blip r:embed="rId8"/>
          <a:srcRect/>
          <a:stretch>
            <a:fillRect/>
          </a:stretch>
        </p:blipFill>
        <p:spPr bwMode="auto">
          <a:xfrm rot="10800000">
            <a:off x="3484563" y="1828800"/>
            <a:ext cx="477837" cy="217488"/>
          </a:xfrm>
          <a:prstGeom prst="rect">
            <a:avLst/>
          </a:prstGeom>
          <a:noFill/>
          <a:ln w="9525">
            <a:noFill/>
            <a:miter lim="800000"/>
            <a:headEnd/>
            <a:tailEnd/>
          </a:ln>
        </p:spPr>
      </p:pic>
      <p:sp>
        <p:nvSpPr>
          <p:cNvPr id="514108" name="Rectangle 60"/>
          <p:cNvSpPr>
            <a:spLocks noChangeArrowheads="1"/>
          </p:cNvSpPr>
          <p:nvPr/>
        </p:nvSpPr>
        <p:spPr bwMode="auto">
          <a:xfrm>
            <a:off x="0" y="1027113"/>
            <a:ext cx="455613" cy="3016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600" b="1">
                <a:effectLst>
                  <a:outerShdw blurRad="38100" dist="38100" dir="2700000" algn="tl">
                    <a:srgbClr val="FFFFFF"/>
                  </a:outerShdw>
                </a:effectLst>
                <a:cs typeface="+mn-cs"/>
              </a:rPr>
              <a:t>PL</a:t>
            </a:r>
          </a:p>
        </p:txBody>
      </p:sp>
      <p:sp>
        <p:nvSpPr>
          <p:cNvPr id="514109" name="Rectangle 61"/>
          <p:cNvSpPr>
            <a:spLocks noChangeArrowheads="1"/>
          </p:cNvSpPr>
          <p:nvPr/>
        </p:nvSpPr>
        <p:spPr bwMode="auto">
          <a:xfrm rot="16200000">
            <a:off x="2162176" y="1150937"/>
            <a:ext cx="889000" cy="3016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600" b="1">
                <a:effectLst>
                  <a:outerShdw blurRad="38100" dist="38100" dir="2700000" algn="tl">
                    <a:srgbClr val="FFFFFF"/>
                  </a:outerShdw>
                </a:effectLst>
                <a:cs typeface="+mn-cs"/>
              </a:rPr>
              <a:t>Real I.R.</a:t>
            </a:r>
          </a:p>
        </p:txBody>
      </p:sp>
      <p:pic>
        <p:nvPicPr>
          <p:cNvPr id="514110" name="A sw969.wav">
            <a:hlinkClick r:id="" action="ppaction://media"/>
          </p:cNvPr>
          <p:cNvPicPr>
            <a:picLocks noRot="1" noChangeAspect="1" noChangeArrowheads="1"/>
          </p:cNvPicPr>
          <p:nvPr>
            <a:wavAudioFile r:embed="rId1" name="A swhoosh.wav"/>
          </p:nvPr>
        </p:nvPicPr>
        <p:blipFill>
          <a:blip r:embed="rId11"/>
          <a:srcRect/>
          <a:stretch>
            <a:fillRect/>
          </a:stretch>
        </p:blipFill>
        <p:spPr bwMode="auto">
          <a:xfrm>
            <a:off x="0" y="2979738"/>
            <a:ext cx="304800" cy="304800"/>
          </a:xfrm>
          <a:prstGeom prst="rect">
            <a:avLst/>
          </a:prstGeom>
          <a:noFill/>
          <a:ln w="9525">
            <a:noFill/>
            <a:miter lim="800000"/>
            <a:headEnd/>
            <a:tailEnd/>
          </a:ln>
        </p:spPr>
      </p:pic>
      <p:sp>
        <p:nvSpPr>
          <p:cNvPr id="514111" name="Rectangle 63"/>
          <p:cNvSpPr>
            <a:spLocks noChangeArrowheads="1"/>
          </p:cNvSpPr>
          <p:nvPr/>
        </p:nvSpPr>
        <p:spPr bwMode="auto">
          <a:xfrm>
            <a:off x="2678113" y="669925"/>
            <a:ext cx="1773237" cy="46990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Loanable Funds</a:t>
            </a:r>
          </a:p>
          <a:p>
            <a:pPr algn="ctr" fontAlgn="auto">
              <a:spcBef>
                <a:spcPts val="0"/>
              </a:spcBef>
              <a:spcAft>
                <a:spcPts val="0"/>
              </a:spcAft>
              <a:defRPr/>
            </a:pPr>
            <a:r>
              <a:rPr lang="en-US" b="1">
                <a:effectLst>
                  <a:outerShdw blurRad="38100" dist="38100" dir="2700000" algn="tl">
                    <a:srgbClr val="FFFFFF"/>
                  </a:outerShdw>
                </a:effectLst>
                <a:cs typeface="+mn-cs"/>
              </a:rPr>
              <a:t> </a:t>
            </a:r>
            <a:r>
              <a:rPr lang="en-US" sz="2000" b="1">
                <a:effectLst>
                  <a:outerShdw blurRad="38100" dist="38100" dir="2700000" algn="tl">
                    <a:srgbClr val="FFFFFF"/>
                  </a:outerShdw>
                </a:effectLst>
                <a:cs typeface="+mn-cs"/>
              </a:rPr>
              <a:t>Market</a:t>
            </a:r>
          </a:p>
        </p:txBody>
      </p:sp>
      <p:sp>
        <p:nvSpPr>
          <p:cNvPr id="514112" name="Rectangle 64"/>
          <p:cNvSpPr>
            <a:spLocks noChangeArrowheads="1"/>
          </p:cNvSpPr>
          <p:nvPr/>
        </p:nvSpPr>
        <p:spPr bwMode="auto">
          <a:xfrm>
            <a:off x="6100763" y="2852738"/>
            <a:ext cx="455612" cy="223837"/>
          </a:xfrm>
          <a:prstGeom prst="rect">
            <a:avLst/>
          </a:prstGeom>
          <a:solidFill>
            <a:schemeClr val="bg1">
              <a:lumMod val="85000"/>
            </a:schemeClr>
          </a:solidFill>
          <a:ln w="76200">
            <a:noFill/>
            <a:miter lim="800000"/>
            <a:headEnd/>
            <a:tailEnd/>
          </a:ln>
          <a:effectLst/>
        </p:spPr>
        <p:txBody>
          <a:bodyPr wrap="none" anchor="ctr"/>
          <a:lstStyle/>
          <a:p>
            <a:pPr algn="ctr" fontAlgn="auto">
              <a:spcBef>
                <a:spcPts val="0"/>
              </a:spcBef>
              <a:spcAft>
                <a:spcPts val="0"/>
              </a:spcAft>
              <a:defRPr/>
            </a:pPr>
            <a:r>
              <a:rPr lang="en-US" sz="2000" b="1" dirty="0">
                <a:solidFill>
                  <a:srgbClr val="009900"/>
                </a:solidFill>
                <a:effectLst>
                  <a:outerShdw blurRad="38100" dist="38100" dir="2700000" algn="tl">
                    <a:srgbClr val="000000"/>
                  </a:outerShdw>
                </a:effectLst>
                <a:cs typeface="+mn-cs"/>
              </a:rPr>
              <a:t>15</a:t>
            </a:r>
          </a:p>
        </p:txBody>
      </p:sp>
      <p:sp>
        <p:nvSpPr>
          <p:cNvPr id="514113" name="Rectangle 65"/>
          <p:cNvSpPr>
            <a:spLocks noChangeArrowheads="1"/>
          </p:cNvSpPr>
          <p:nvPr/>
        </p:nvSpPr>
        <p:spPr bwMode="auto">
          <a:xfrm>
            <a:off x="2200275" y="3725863"/>
            <a:ext cx="6867525" cy="436562"/>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400" b="1" dirty="0">
                <a:solidFill>
                  <a:srgbClr val="009900"/>
                </a:solidFill>
                <a:effectLst>
                  <a:outerShdw blurRad="38100" dist="38100" dir="2700000" algn="tl">
                    <a:srgbClr val="000000"/>
                  </a:outerShdw>
                </a:effectLst>
                <a:cs typeface="+mn-cs"/>
              </a:rPr>
              <a:t>In this case, it would be 100% “crowding out”.</a:t>
            </a:r>
          </a:p>
        </p:txBody>
      </p:sp>
      <p:sp>
        <p:nvSpPr>
          <p:cNvPr id="514115" name="Rectangle 67"/>
          <p:cNvSpPr>
            <a:spLocks noChangeArrowheads="1"/>
          </p:cNvSpPr>
          <p:nvPr/>
        </p:nvSpPr>
        <p:spPr bwMode="auto">
          <a:xfrm>
            <a:off x="2809875" y="4340225"/>
            <a:ext cx="5516563" cy="1958975"/>
          </a:xfrm>
          <a:prstGeom prst="rect">
            <a:avLst/>
          </a:prstGeom>
          <a:solidFill>
            <a:srgbClr val="FFFFCC"/>
          </a:solidFill>
          <a:ln w="57150" cmpd="thinThick" algn="ctr">
            <a:solidFill>
              <a:srgbClr val="FF0000"/>
            </a:solidFill>
            <a:miter lim="800000"/>
            <a:headEnd/>
            <a:tailEnd/>
          </a:ln>
          <a:effectLst/>
        </p:spPr>
        <p:txBody>
          <a:bodyPr wrap="none" anchor="ctr"/>
          <a:lstStyle/>
          <a:p>
            <a:pPr marL="457200" indent="-457200" fontAlgn="auto">
              <a:spcBef>
                <a:spcPts val="0"/>
              </a:spcBef>
              <a:spcAft>
                <a:spcPts val="0"/>
              </a:spcAft>
              <a:defRPr/>
            </a:pPr>
            <a:r>
              <a:rPr lang="en-US" sz="3200" b="1">
                <a:solidFill>
                  <a:srgbClr val="FF0000"/>
                </a:solidFill>
                <a:effectLst>
                  <a:outerShdw blurRad="38100" dist="38100" dir="2700000" algn="tl">
                    <a:srgbClr val="000000"/>
                  </a:outerShdw>
                </a:effectLst>
                <a:cs typeface="+mn-cs"/>
              </a:rPr>
              <a:t>G can finance a deficit by:</a:t>
            </a:r>
          </a:p>
          <a:p>
            <a:pPr marL="457200" indent="-457200" fontAlgn="auto">
              <a:spcBef>
                <a:spcPts val="0"/>
              </a:spcBef>
              <a:spcAft>
                <a:spcPts val="0"/>
              </a:spcAft>
              <a:defRPr/>
            </a:pPr>
            <a:r>
              <a:rPr lang="en-US" sz="2000" b="1">
                <a:effectLst>
                  <a:outerShdw blurRad="38100" dist="38100" dir="2700000" algn="tl">
                    <a:srgbClr val="FFFFFF"/>
                  </a:outerShdw>
                </a:effectLst>
                <a:cs typeface="+mn-cs"/>
              </a:rPr>
              <a:t>1. </a:t>
            </a:r>
            <a:r>
              <a:rPr lang="en-US" b="1">
                <a:solidFill>
                  <a:srgbClr val="FF0000"/>
                </a:solidFill>
                <a:effectLst>
                  <a:outerShdw blurRad="38100" dist="38100" dir="2700000" algn="tl">
                    <a:srgbClr val="000000"/>
                  </a:outerShdw>
                </a:effectLst>
                <a:cs typeface="+mn-cs"/>
              </a:rPr>
              <a:t>Borrowing</a:t>
            </a:r>
            <a:r>
              <a:rPr lang="en-US" sz="2000" b="1">
                <a:effectLst>
                  <a:outerShdw blurRad="38100" dist="38100" dir="2700000" algn="tl">
                    <a:srgbClr val="FFFFFF"/>
                  </a:outerShdw>
                </a:effectLst>
                <a:cs typeface="+mn-cs"/>
              </a:rPr>
              <a:t> - this </a:t>
            </a:r>
            <a:r>
              <a:rPr lang="en-US" sz="2000" b="1">
                <a:solidFill>
                  <a:srgbClr val="FF0000"/>
                </a:solidFill>
                <a:effectLst>
                  <a:outerShdw blurRad="38100" dist="38100" dir="2700000" algn="tl">
                    <a:srgbClr val="000000"/>
                  </a:outerShdw>
                </a:effectLst>
                <a:cs typeface="+mn-cs"/>
              </a:rPr>
              <a:t>raises interest rates </a:t>
            </a:r>
            <a:endParaRPr lang="en-US" sz="2000" b="1">
              <a:cs typeface="+mn-cs"/>
            </a:endParaRPr>
          </a:p>
          <a:p>
            <a:pPr marL="457200" indent="-457200" fontAlgn="auto">
              <a:spcBef>
                <a:spcPts val="0"/>
              </a:spcBef>
              <a:spcAft>
                <a:spcPts val="0"/>
              </a:spcAft>
              <a:defRPr/>
            </a:pPr>
            <a:r>
              <a:rPr lang="en-US" sz="2000" b="1">
                <a:solidFill>
                  <a:srgbClr val="FF0000"/>
                </a:solidFill>
                <a:effectLst>
                  <a:outerShdw blurRad="38100" dist="38100" dir="2700000" algn="tl">
                    <a:srgbClr val="000000"/>
                  </a:outerShdw>
                </a:effectLst>
                <a:cs typeface="+mn-cs"/>
              </a:rPr>
              <a:t>    </a:t>
            </a:r>
            <a:r>
              <a:rPr lang="en-US" sz="2000" b="1">
                <a:cs typeface="+mn-cs"/>
              </a:rPr>
              <a:t>in </a:t>
            </a:r>
            <a:r>
              <a:rPr lang="en-US" b="1">
                <a:effectLst>
                  <a:outerShdw blurRad="38100" dist="38100" dir="2700000" algn="tl">
                    <a:srgbClr val="FFFFFF"/>
                  </a:outerShdw>
                </a:effectLst>
                <a:cs typeface="+mn-cs"/>
              </a:rPr>
              <a:t>the</a:t>
            </a:r>
            <a:r>
              <a:rPr lang="en-US" sz="2000" b="1">
                <a:effectLst>
                  <a:outerShdw blurRad="38100" dist="38100" dir="2700000" algn="tl">
                    <a:srgbClr val="FFFFFF"/>
                  </a:outerShdw>
                </a:effectLst>
                <a:cs typeface="+mn-cs"/>
              </a:rPr>
              <a:t> LFM and </a:t>
            </a:r>
            <a:r>
              <a:rPr lang="en-US" sz="2000" b="1">
                <a:solidFill>
                  <a:srgbClr val="FF0000"/>
                </a:solidFill>
                <a:effectLst>
                  <a:outerShdw blurRad="38100" dist="38100" dir="2700000" algn="tl">
                    <a:srgbClr val="000000"/>
                  </a:outerShdw>
                </a:effectLst>
                <a:cs typeface="+mn-cs"/>
              </a:rPr>
              <a:t>“crowds out”</a:t>
            </a:r>
            <a:r>
              <a:rPr lang="en-US" sz="2000" b="1">
                <a:effectLst>
                  <a:outerShdw blurRad="38100" dist="38100" dir="2700000" algn="tl">
                    <a:srgbClr val="FFFFFF"/>
                  </a:outerShdw>
                </a:effectLst>
                <a:cs typeface="+mn-cs"/>
              </a:rPr>
              <a:t> investment.</a:t>
            </a:r>
          </a:p>
          <a:p>
            <a:pPr marL="457200" indent="-457200" fontAlgn="auto">
              <a:spcBef>
                <a:spcPts val="0"/>
              </a:spcBef>
              <a:spcAft>
                <a:spcPts val="0"/>
              </a:spcAft>
              <a:defRPr/>
            </a:pPr>
            <a:r>
              <a:rPr lang="en-US" sz="2000" b="1">
                <a:effectLst>
                  <a:outerShdw blurRad="38100" dist="38100" dir="2700000" algn="tl">
                    <a:srgbClr val="FFFFFF"/>
                  </a:outerShdw>
                </a:effectLst>
                <a:cs typeface="+mn-cs"/>
              </a:rPr>
              <a:t>2. </a:t>
            </a:r>
            <a:r>
              <a:rPr lang="en-US" b="1">
                <a:solidFill>
                  <a:srgbClr val="FF0000"/>
                </a:solidFill>
                <a:effectLst>
                  <a:outerShdw blurRad="38100" dist="38100" dir="2700000" algn="tl">
                    <a:srgbClr val="000000"/>
                  </a:outerShdw>
                </a:effectLst>
                <a:cs typeface="+mn-cs"/>
              </a:rPr>
              <a:t>Money Creation </a:t>
            </a:r>
            <a:r>
              <a:rPr lang="en-US" sz="2000" b="1">
                <a:solidFill>
                  <a:srgbClr val="FF0000"/>
                </a:solidFill>
                <a:effectLst>
                  <a:outerShdw blurRad="38100" dist="38100" dir="2700000" algn="tl">
                    <a:srgbClr val="000000"/>
                  </a:outerShdw>
                </a:effectLst>
                <a:cs typeface="+mn-cs"/>
              </a:rPr>
              <a:t>- no “crowding out”</a:t>
            </a:r>
          </a:p>
          <a:p>
            <a:pPr marL="457200" indent="-457200" fontAlgn="auto">
              <a:spcBef>
                <a:spcPts val="0"/>
              </a:spcBef>
              <a:spcAft>
                <a:spcPts val="0"/>
              </a:spcAft>
              <a:defRPr/>
            </a:pPr>
            <a:r>
              <a:rPr lang="en-US" sz="2000" b="1">
                <a:effectLst>
                  <a:outerShdw blurRad="38100" dist="38100" dir="2700000" algn="tl">
                    <a:srgbClr val="FFFFFF"/>
                  </a:outerShdw>
                </a:effectLst>
                <a:cs typeface="+mn-cs"/>
              </a:rPr>
              <a:t>    so is  </a:t>
            </a:r>
            <a:r>
              <a:rPr lang="en-US" sz="2000" b="1">
                <a:solidFill>
                  <a:srgbClr val="FF0000"/>
                </a:solidFill>
                <a:effectLst>
                  <a:outerShdw blurRad="38100" dist="38100" dir="2700000" algn="tl">
                    <a:srgbClr val="000000"/>
                  </a:outerShdw>
                </a:effectLst>
                <a:cs typeface="+mn-cs"/>
              </a:rPr>
              <a:t>more expansionary</a:t>
            </a:r>
            <a:r>
              <a:rPr lang="en-US" sz="2000" b="1">
                <a:effectLst>
                  <a:outerShdw blurRad="38100" dist="38100" dir="2700000" algn="tl">
                    <a:srgbClr val="FFFFFF"/>
                  </a:outerShdw>
                </a:effectLst>
                <a:cs typeface="+mn-cs"/>
              </a:rPr>
              <a:t> than borrowing.</a:t>
            </a:r>
          </a:p>
        </p:txBody>
      </p:sp>
      <p:sp>
        <p:nvSpPr>
          <p:cNvPr id="48193" name="Line 69"/>
          <p:cNvSpPr>
            <a:spLocks noChangeShapeType="1"/>
          </p:cNvSpPr>
          <p:nvPr/>
        </p:nvSpPr>
        <p:spPr bwMode="auto">
          <a:xfrm flipH="1">
            <a:off x="501650" y="2341563"/>
            <a:ext cx="765175" cy="0"/>
          </a:xfrm>
          <a:prstGeom prst="line">
            <a:avLst/>
          </a:prstGeom>
          <a:noFill/>
          <a:ln w="28575">
            <a:solidFill>
              <a:srgbClr val="FF0000"/>
            </a:solidFill>
            <a:prstDash val="sysDot"/>
            <a:round/>
            <a:headEnd/>
            <a:tailEnd/>
          </a:ln>
        </p:spPr>
        <p:txBody>
          <a:bodyPr/>
          <a:lstStyle/>
          <a:p>
            <a:endParaRPr lang="en-US"/>
          </a:p>
        </p:txBody>
      </p:sp>
      <p:pic>
        <p:nvPicPr>
          <p:cNvPr id="48194" name="Picture 70" descr="milton Friedman only"/>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195263" y="3271838"/>
            <a:ext cx="1879600" cy="2362200"/>
          </a:xfrm>
          <a:prstGeom prst="rect">
            <a:avLst/>
          </a:prstGeom>
          <a:noFill/>
          <a:ln w="9525">
            <a:noFill/>
            <a:miter lim="800000"/>
            <a:headEnd/>
            <a:tailEnd/>
          </a:ln>
        </p:spPr>
      </p:pic>
      <p:sp>
        <p:nvSpPr>
          <p:cNvPr id="48195" name="Rectangle 71"/>
          <p:cNvSpPr>
            <a:spLocks noChangeArrowheads="1"/>
          </p:cNvSpPr>
          <p:nvPr/>
        </p:nvSpPr>
        <p:spPr bwMode="auto">
          <a:xfrm>
            <a:off x="4813300" y="2854325"/>
            <a:ext cx="290513" cy="280988"/>
          </a:xfrm>
          <a:prstGeom prst="rect">
            <a:avLst/>
          </a:prstGeom>
          <a:noFill/>
          <a:ln w="76200">
            <a:noFill/>
            <a:miter lim="800000"/>
            <a:headEnd/>
            <a:tailEnd/>
          </a:ln>
        </p:spPr>
        <p:txBody>
          <a:bodyPr wrap="none" anchor="ctr"/>
          <a:lstStyle/>
          <a:p>
            <a:pPr algn="ctr"/>
            <a:r>
              <a:rPr lang="en-US" sz="1600" b="1">
                <a:latin typeface="Calibri" pitchFamily="34" charset="0"/>
              </a:rPr>
              <a:t>0</a:t>
            </a:r>
          </a:p>
        </p:txBody>
      </p:sp>
      <p:sp>
        <p:nvSpPr>
          <p:cNvPr id="48196" name="Line 72"/>
          <p:cNvSpPr>
            <a:spLocks noChangeShapeType="1"/>
          </p:cNvSpPr>
          <p:nvPr/>
        </p:nvSpPr>
        <p:spPr bwMode="auto">
          <a:xfrm flipH="1">
            <a:off x="4957763" y="1778000"/>
            <a:ext cx="2335212" cy="9525"/>
          </a:xfrm>
          <a:prstGeom prst="line">
            <a:avLst/>
          </a:prstGeom>
          <a:noFill/>
          <a:ln w="57150">
            <a:solidFill>
              <a:schemeClr val="tx1"/>
            </a:solidFill>
            <a:prstDash val="lgDash"/>
            <a:round/>
            <a:headEnd/>
            <a:tailEnd type="stealth" w="med" len="med"/>
          </a:ln>
        </p:spPr>
        <p:txBody>
          <a:bodyPr wrap="none" anchor="ctr"/>
          <a:lstStyle/>
          <a:p>
            <a:endParaRPr lang="en-US"/>
          </a:p>
        </p:txBody>
      </p:sp>
      <p:pic>
        <p:nvPicPr>
          <p:cNvPr id="514121" name="Picture 73" descr="1 aaa ball red"/>
          <p:cNvPicPr>
            <a:picLocks noChangeAspect="1" noChangeArrowheads="1" noCrop="1"/>
          </p:cNvPicPr>
          <p:nvPr/>
        </p:nvPicPr>
        <p:blipFill>
          <a:blip r:embed="rId7"/>
          <a:srcRect/>
          <a:stretch>
            <a:fillRect/>
          </a:stretch>
        </p:blipFill>
        <p:spPr bwMode="auto">
          <a:xfrm>
            <a:off x="7278688" y="1674813"/>
            <a:ext cx="152400" cy="152400"/>
          </a:xfrm>
          <a:prstGeom prst="rect">
            <a:avLst/>
          </a:prstGeom>
          <a:noFill/>
          <a:ln w="9525">
            <a:noFill/>
            <a:miter lim="800000"/>
            <a:headEnd/>
            <a:tailEnd/>
          </a:ln>
        </p:spPr>
      </p:pic>
      <p:pic>
        <p:nvPicPr>
          <p:cNvPr id="514122" name="Picture 74" descr="arrow red up"/>
          <p:cNvPicPr>
            <a:picLocks noChangeAspect="1" noChangeArrowheads="1" noCrop="1"/>
          </p:cNvPicPr>
          <p:nvPr/>
        </p:nvPicPr>
        <p:blipFill>
          <a:blip r:embed="rId8"/>
          <a:srcRect/>
          <a:stretch>
            <a:fillRect/>
          </a:stretch>
        </p:blipFill>
        <p:spPr bwMode="auto">
          <a:xfrm rot="5400000">
            <a:off x="4834732" y="1221581"/>
            <a:ext cx="914400" cy="331787"/>
          </a:xfrm>
          <a:prstGeom prst="rect">
            <a:avLst/>
          </a:prstGeom>
          <a:noFill/>
          <a:ln w="9525">
            <a:noFill/>
            <a:miter lim="800000"/>
            <a:headEnd/>
            <a:tailEnd/>
          </a:ln>
        </p:spPr>
      </p:pic>
      <p:pic>
        <p:nvPicPr>
          <p:cNvPr id="76" name="Picture 110" descr="arrow left  red flash.gif"/>
          <p:cNvPicPr>
            <a:picLocks noChangeAspect="1"/>
          </p:cNvPicPr>
          <p:nvPr/>
        </p:nvPicPr>
        <p:blipFill>
          <a:blip r:embed="rId8"/>
          <a:srcRect/>
          <a:stretch>
            <a:fillRect/>
          </a:stretch>
        </p:blipFill>
        <p:spPr bwMode="auto">
          <a:xfrm rot="5400000">
            <a:off x="2728119" y="2042319"/>
            <a:ext cx="411163" cy="200025"/>
          </a:xfrm>
          <a:prstGeom prst="rect">
            <a:avLst/>
          </a:prstGeom>
          <a:noFill/>
          <a:ln w="9525">
            <a:noFill/>
            <a:miter lim="800000"/>
            <a:headEnd/>
            <a:tailEnd/>
          </a:ln>
        </p:spPr>
      </p:pic>
      <p:sp>
        <p:nvSpPr>
          <p:cNvPr id="48200" name="WordArt 114"/>
          <p:cNvSpPr>
            <a:spLocks noChangeArrowheads="1" noChangeShapeType="1" noTextEdit="1"/>
          </p:cNvSpPr>
          <p:nvPr/>
        </p:nvSpPr>
        <p:spPr bwMode="auto">
          <a:xfrm>
            <a:off x="381000" y="76200"/>
            <a:ext cx="4648200" cy="423863"/>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FF0000"/>
                </a:solidFill>
                <a:effectLst>
                  <a:outerShdw dist="35921" dir="2700000" sy="50000" kx="2115830" algn="bl" rotWithShape="0">
                    <a:srgbClr val="C0C0C0">
                      <a:alpha val="79999"/>
                    </a:srgbClr>
                  </a:outerShdw>
                </a:effectLst>
                <a:latin typeface="Arial Black"/>
              </a:rPr>
              <a:t>“Crowding-out” Effect</a:t>
            </a:r>
          </a:p>
        </p:txBody>
      </p:sp>
      <p:pic>
        <p:nvPicPr>
          <p:cNvPr id="75" name="Crow2952.wav">
            <a:hlinkClick r:id="" action="ppaction://media"/>
          </p:cNvPr>
          <p:cNvPicPr>
            <a:picLocks noRot="1" noChangeAspect="1"/>
          </p:cNvPicPr>
          <p:nvPr>
            <a:wavAudioFile r:embed="rId2" name="Crowding out.wav"/>
          </p:nvPr>
        </p:nvPicPr>
        <p:blipFill>
          <a:blip r:embed="rId13"/>
          <a:srcRect/>
          <a:stretch>
            <a:fillRect/>
          </a:stretch>
        </p:blipFill>
        <p:spPr bwMode="auto">
          <a:xfrm>
            <a:off x="8839200" y="30861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4088"/>
                                        </p:tgtEl>
                                        <p:attrNameLst>
                                          <p:attrName>style.visibility</p:attrName>
                                        </p:attrNameLst>
                                      </p:cBhvr>
                                      <p:to>
                                        <p:strVal val="visible"/>
                                      </p:to>
                                    </p:set>
                                    <p:animEffect transition="in" filter="dissolve">
                                      <p:cBhvr>
                                        <p:cTn id="7" dur="500"/>
                                        <p:tgtEl>
                                          <p:spTgt spid="514088"/>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14115"/>
                                        </p:tgtEl>
                                        <p:attrNameLst>
                                          <p:attrName>style.visibility</p:attrName>
                                        </p:attrNameLst>
                                      </p:cBhvr>
                                      <p:to>
                                        <p:strVal val="visible"/>
                                      </p:to>
                                    </p:set>
                                    <p:anim calcmode="lin" valueType="num">
                                      <p:cBhvr>
                                        <p:cTn id="11" dur="1000" fill="hold"/>
                                        <p:tgtEl>
                                          <p:spTgt spid="514115"/>
                                        </p:tgtEl>
                                        <p:attrNameLst>
                                          <p:attrName>ppt_w</p:attrName>
                                        </p:attrNameLst>
                                      </p:cBhvr>
                                      <p:tavLst>
                                        <p:tav tm="0">
                                          <p:val>
                                            <p:fltVal val="0"/>
                                          </p:val>
                                        </p:tav>
                                        <p:tav tm="100000">
                                          <p:val>
                                            <p:strVal val="#ppt_w"/>
                                          </p:val>
                                        </p:tav>
                                      </p:tavLst>
                                    </p:anim>
                                    <p:anim calcmode="lin" valueType="num">
                                      <p:cBhvr>
                                        <p:cTn id="12" dur="1000" fill="hold"/>
                                        <p:tgtEl>
                                          <p:spTgt spid="514115"/>
                                        </p:tgtEl>
                                        <p:attrNameLst>
                                          <p:attrName>ppt_h</p:attrName>
                                        </p:attrNameLst>
                                      </p:cBhvr>
                                      <p:tavLst>
                                        <p:tav tm="0">
                                          <p:val>
                                            <p:fltVal val="0"/>
                                          </p:val>
                                        </p:tav>
                                        <p:tav tm="100000">
                                          <p:val>
                                            <p:strVal val="#ppt_h"/>
                                          </p:val>
                                        </p:tav>
                                      </p:tavLst>
                                    </p:anim>
                                  </p:childTnLst>
                                </p:cTn>
                              </p:par>
                              <p:par>
                                <p:cTn id="13" presetID="9" presetClass="entr" presetSubtype="0" fill="hold" grpId="0" nodeType="withEffect">
                                  <p:stCondLst>
                                    <p:cond delay="0"/>
                                  </p:stCondLst>
                                  <p:childTnLst>
                                    <p:set>
                                      <p:cBhvr>
                                        <p:cTn id="14" dur="1" fill="hold">
                                          <p:stCondLst>
                                            <p:cond delay="0"/>
                                          </p:stCondLst>
                                        </p:cTn>
                                        <p:tgtEl>
                                          <p:spTgt spid="514089"/>
                                        </p:tgtEl>
                                        <p:attrNameLst>
                                          <p:attrName>style.visibility</p:attrName>
                                        </p:attrNameLst>
                                      </p:cBhvr>
                                      <p:to>
                                        <p:strVal val="visible"/>
                                      </p:to>
                                    </p:set>
                                    <p:animEffect transition="in" filter="dissolve">
                                      <p:cBhvr>
                                        <p:cTn id="15" dur="500"/>
                                        <p:tgtEl>
                                          <p:spTgt spid="51408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14085"/>
                                        </p:tgtEl>
                                        <p:attrNameLst>
                                          <p:attrName>style.visibility</p:attrName>
                                        </p:attrNameLst>
                                      </p:cBhvr>
                                      <p:to>
                                        <p:strVal val="visible"/>
                                      </p:to>
                                    </p:set>
                                    <p:animEffect transition="in" filter="dissolve">
                                      <p:cBhvr>
                                        <p:cTn id="20" dur="500"/>
                                        <p:tgtEl>
                                          <p:spTgt spid="514085"/>
                                        </p:tgtEl>
                                      </p:cBhvr>
                                    </p:animEffect>
                                  </p:childTnLst>
                                </p:cTn>
                              </p:par>
                              <p:par>
                                <p:cTn id="21" presetID="9" presetClass="entr" presetSubtype="0" fill="hold" nodeType="withEffect">
                                  <p:stCondLst>
                                    <p:cond delay="0"/>
                                  </p:stCondLst>
                                  <p:childTnLst>
                                    <p:set>
                                      <p:cBhvr>
                                        <p:cTn id="22" dur="1" fill="hold">
                                          <p:stCondLst>
                                            <p:cond delay="0"/>
                                          </p:stCondLst>
                                        </p:cTn>
                                        <p:tgtEl>
                                          <p:spTgt spid="514080"/>
                                        </p:tgtEl>
                                        <p:attrNameLst>
                                          <p:attrName>style.visibility</p:attrName>
                                        </p:attrNameLst>
                                      </p:cBhvr>
                                      <p:to>
                                        <p:strVal val="visible"/>
                                      </p:to>
                                    </p:set>
                                    <p:animEffect transition="in" filter="dissolve">
                                      <p:cBhvr>
                                        <p:cTn id="23" dur="500"/>
                                        <p:tgtEl>
                                          <p:spTgt spid="514080"/>
                                        </p:tgtEl>
                                      </p:cBhvr>
                                    </p:animEffect>
                                  </p:childTnLst>
                                </p:cTn>
                              </p:par>
                              <p:par>
                                <p:cTn id="24" presetID="1" presetClass="mediacall" presetSubtype="0" fill="hold" nodeType="withEffect">
                                  <p:stCondLst>
                                    <p:cond delay="0"/>
                                  </p:stCondLst>
                                  <p:childTnLst>
                                    <p:cmd type="call" cmd="playFrom(0.0)">
                                      <p:cBhvr>
                                        <p:cTn id="25" dur="280" fill="hold"/>
                                        <p:tgtEl>
                                          <p:spTgt spid="514110"/>
                                        </p:tgtEl>
                                      </p:cBhvr>
                                    </p:cmd>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514078"/>
                                        </p:tgtEl>
                                        <p:attrNameLst>
                                          <p:attrName>style.visibility</p:attrName>
                                        </p:attrNameLst>
                                      </p:cBhvr>
                                      <p:to>
                                        <p:strVal val="visible"/>
                                      </p:to>
                                    </p:set>
                                    <p:animEffect transition="in" filter="dissolve">
                                      <p:cBhvr>
                                        <p:cTn id="29" dur="500"/>
                                        <p:tgtEl>
                                          <p:spTgt spid="514078"/>
                                        </p:tgtEl>
                                      </p:cBhvr>
                                    </p:animEffect>
                                  </p:childTnLst>
                                </p:cTn>
                              </p:par>
                            </p:childTnLst>
                          </p:cTn>
                        </p:par>
                        <p:par>
                          <p:cTn id="30" fill="hold" nodeType="afterGroup">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514076"/>
                                        </p:tgtEl>
                                        <p:attrNameLst>
                                          <p:attrName>style.visibility</p:attrName>
                                        </p:attrNameLst>
                                      </p:cBhvr>
                                      <p:to>
                                        <p:strVal val="visible"/>
                                      </p:to>
                                    </p:set>
                                    <p:animEffect transition="in" filter="wipe(up)">
                                      <p:cBhvr>
                                        <p:cTn id="33" dur="2000"/>
                                        <p:tgtEl>
                                          <p:spTgt spid="514076"/>
                                        </p:tgtEl>
                                      </p:cBhvr>
                                    </p:animEffect>
                                  </p:childTnLst>
                                </p:cTn>
                              </p:par>
                            </p:childTnLst>
                          </p:cTn>
                        </p:par>
                        <p:par>
                          <p:cTn id="34" fill="hold" nodeType="afterGroup">
                            <p:stCondLst>
                              <p:cond delay="3000"/>
                            </p:stCondLst>
                            <p:childTnLst>
                              <p:par>
                                <p:cTn id="35" presetID="9" presetClass="entr" presetSubtype="0" fill="hold" nodeType="afterEffect">
                                  <p:stCondLst>
                                    <p:cond delay="0"/>
                                  </p:stCondLst>
                                  <p:childTnLst>
                                    <p:set>
                                      <p:cBhvr>
                                        <p:cTn id="36" dur="1" fill="hold">
                                          <p:stCondLst>
                                            <p:cond delay="0"/>
                                          </p:stCondLst>
                                        </p:cTn>
                                        <p:tgtEl>
                                          <p:spTgt spid="514079"/>
                                        </p:tgtEl>
                                        <p:attrNameLst>
                                          <p:attrName>style.visibility</p:attrName>
                                        </p:attrNameLst>
                                      </p:cBhvr>
                                      <p:to>
                                        <p:strVal val="visible"/>
                                      </p:to>
                                    </p:set>
                                    <p:animEffect transition="in" filter="dissolve">
                                      <p:cBhvr>
                                        <p:cTn id="37" dur="500"/>
                                        <p:tgtEl>
                                          <p:spTgt spid="514079"/>
                                        </p:tgtEl>
                                      </p:cBhvr>
                                    </p:animEffect>
                                  </p:childTnLst>
                                </p:cTn>
                              </p:par>
                            </p:childTnLst>
                          </p:cTn>
                        </p:par>
                        <p:par>
                          <p:cTn id="38" fill="hold" nodeType="afterGroup">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514057"/>
                                        </p:tgtEl>
                                        <p:attrNameLst>
                                          <p:attrName>style.visibility</p:attrName>
                                        </p:attrNameLst>
                                      </p:cBhvr>
                                      <p:to>
                                        <p:strVal val="visible"/>
                                      </p:to>
                                    </p:set>
                                    <p:animEffect transition="in" filter="wipe(up)">
                                      <p:cBhvr>
                                        <p:cTn id="41" dur="2000"/>
                                        <p:tgtEl>
                                          <p:spTgt spid="514057"/>
                                        </p:tgtEl>
                                      </p:cBhvr>
                                    </p:animEffect>
                                  </p:childTnLst>
                                </p:cTn>
                              </p:par>
                            </p:childTnLst>
                          </p:cTn>
                        </p:par>
                        <p:par>
                          <p:cTn id="42" fill="hold" nodeType="afterGroup">
                            <p:stCondLst>
                              <p:cond delay="5500"/>
                            </p:stCondLst>
                            <p:childTnLst>
                              <p:par>
                                <p:cTn id="43" presetID="9" presetClass="entr" presetSubtype="0" fill="hold" grpId="0" nodeType="afterEffect">
                                  <p:stCondLst>
                                    <p:cond delay="0"/>
                                  </p:stCondLst>
                                  <p:childTnLst>
                                    <p:set>
                                      <p:cBhvr>
                                        <p:cTn id="44" dur="1" fill="hold">
                                          <p:stCondLst>
                                            <p:cond delay="0"/>
                                          </p:stCondLst>
                                        </p:cTn>
                                        <p:tgtEl>
                                          <p:spTgt spid="514090"/>
                                        </p:tgtEl>
                                        <p:attrNameLst>
                                          <p:attrName>style.visibility</p:attrName>
                                        </p:attrNameLst>
                                      </p:cBhvr>
                                      <p:to>
                                        <p:strVal val="visible"/>
                                      </p:to>
                                    </p:set>
                                    <p:animEffect transition="in" filter="dissolve">
                                      <p:cBhvr>
                                        <p:cTn id="45" dur="500"/>
                                        <p:tgtEl>
                                          <p:spTgt spid="51409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6" presetClass="path" presetSubtype="0" accel="50000" decel="50000" fill="hold" grpId="0" nodeType="clickEffect">
                                  <p:stCondLst>
                                    <p:cond delay="0"/>
                                  </p:stCondLst>
                                  <p:childTnLst>
                                    <p:animMotion origin="layout" path="M -2.22222E-6 -4.08281E-6 L 0.04393 -0.03122 " pathEditMode="relative" rAng="0" ptsTypes="AA">
                                      <p:cBhvr>
                                        <p:cTn id="49" dur="3000" fill="hold"/>
                                        <p:tgtEl>
                                          <p:spTgt spid="514050"/>
                                        </p:tgtEl>
                                        <p:attrNameLst>
                                          <p:attrName>ppt_x</p:attrName>
                                          <p:attrName>ppt_y</p:attrName>
                                        </p:attrNameLst>
                                      </p:cBhvr>
                                      <p:rCtr x="2200" y="-1600"/>
                                    </p:animMotion>
                                  </p:childTnLst>
                                  <p:subTnLst>
                                    <p:audio>
                                      <p:cMediaNode>
                                        <p:cTn display="0" masterRel="sameClick">
                                          <p:stCondLst>
                                            <p:cond evt="begin" delay="0">
                                              <p:tn val="48"/>
                                            </p:cond>
                                          </p:stCondLst>
                                          <p:endCondLst>
                                            <p:cond evt="onStopAudio" delay="0">
                                              <p:tgtEl>
                                                <p:sldTgt/>
                                              </p:tgtEl>
                                            </p:cond>
                                          </p:endCondLst>
                                        </p:cTn>
                                        <p:tgtEl>
                                          <p:sndTgt r:embed="rId1" name="A swhoosh.wav"/>
                                        </p:tgtEl>
                                      </p:cMediaNode>
                                    </p:audio>
                                  </p:subTnLst>
                                </p:cTn>
                              </p:par>
                            </p:childTnLst>
                          </p:cTn>
                        </p:par>
                        <p:par>
                          <p:cTn id="50" fill="hold" nodeType="afterGroup">
                            <p:stCondLst>
                              <p:cond delay="3000"/>
                            </p:stCondLst>
                            <p:childTnLst>
                              <p:par>
                                <p:cTn id="51" presetID="9" presetClass="entr" presetSubtype="0" fill="hold" grpId="0" nodeType="afterEffect">
                                  <p:stCondLst>
                                    <p:cond delay="0"/>
                                  </p:stCondLst>
                                  <p:childTnLst>
                                    <p:set>
                                      <p:cBhvr>
                                        <p:cTn id="52" dur="1" fill="hold">
                                          <p:stCondLst>
                                            <p:cond delay="0"/>
                                          </p:stCondLst>
                                        </p:cTn>
                                        <p:tgtEl>
                                          <p:spTgt spid="514095"/>
                                        </p:tgtEl>
                                        <p:attrNameLst>
                                          <p:attrName>style.visibility</p:attrName>
                                        </p:attrNameLst>
                                      </p:cBhvr>
                                      <p:to>
                                        <p:strVal val="visible"/>
                                      </p:to>
                                    </p:set>
                                    <p:animEffect transition="in" filter="dissolve">
                                      <p:cBhvr>
                                        <p:cTn id="53" dur="500"/>
                                        <p:tgtEl>
                                          <p:spTgt spid="514095"/>
                                        </p:tgtEl>
                                      </p:cBhvr>
                                    </p:animEffect>
                                  </p:childTnLst>
                                </p:cTn>
                              </p:par>
                            </p:childTnLst>
                          </p:cTn>
                        </p:par>
                        <p:par>
                          <p:cTn id="54" fill="hold" nodeType="afterGroup">
                            <p:stCondLst>
                              <p:cond delay="3500"/>
                            </p:stCondLst>
                            <p:childTnLst>
                              <p:par>
                                <p:cTn id="55" presetID="9" presetClass="entr" presetSubtype="0" fill="hold" nodeType="afterEffect">
                                  <p:stCondLst>
                                    <p:cond delay="0"/>
                                  </p:stCondLst>
                                  <p:childTnLst>
                                    <p:set>
                                      <p:cBhvr>
                                        <p:cTn id="56" dur="1" fill="hold">
                                          <p:stCondLst>
                                            <p:cond delay="0"/>
                                          </p:stCondLst>
                                        </p:cTn>
                                        <p:tgtEl>
                                          <p:spTgt spid="514101"/>
                                        </p:tgtEl>
                                        <p:attrNameLst>
                                          <p:attrName>style.visibility</p:attrName>
                                        </p:attrNameLst>
                                      </p:cBhvr>
                                      <p:to>
                                        <p:strVal val="visible"/>
                                      </p:to>
                                    </p:set>
                                    <p:animEffect transition="in" filter="dissolve">
                                      <p:cBhvr>
                                        <p:cTn id="57" dur="500"/>
                                        <p:tgtEl>
                                          <p:spTgt spid="514101"/>
                                        </p:tgtEl>
                                      </p:cBhvr>
                                    </p:animEffect>
                                  </p:childTnLst>
                                </p:cTn>
                              </p:par>
                            </p:childTnLst>
                          </p:cTn>
                        </p:par>
                        <p:par>
                          <p:cTn id="58" fill="hold" nodeType="afterGroup">
                            <p:stCondLst>
                              <p:cond delay="4000"/>
                            </p:stCondLst>
                            <p:childTnLst>
                              <p:par>
                                <p:cTn id="59" presetID="22" presetClass="entr" presetSubtype="2" fill="hold" grpId="0" nodeType="afterEffect">
                                  <p:stCondLst>
                                    <p:cond delay="0"/>
                                  </p:stCondLst>
                                  <p:childTnLst>
                                    <p:set>
                                      <p:cBhvr>
                                        <p:cTn id="60" dur="1" fill="hold">
                                          <p:stCondLst>
                                            <p:cond delay="0"/>
                                          </p:stCondLst>
                                        </p:cTn>
                                        <p:tgtEl>
                                          <p:spTgt spid="514100"/>
                                        </p:tgtEl>
                                        <p:attrNameLst>
                                          <p:attrName>style.visibility</p:attrName>
                                        </p:attrNameLst>
                                      </p:cBhvr>
                                      <p:to>
                                        <p:strVal val="visible"/>
                                      </p:to>
                                    </p:set>
                                    <p:animEffect transition="in" filter="wipe(right)">
                                      <p:cBhvr>
                                        <p:cTn id="61" dur="2000"/>
                                        <p:tgtEl>
                                          <p:spTgt spid="514100"/>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514106"/>
                                        </p:tgtEl>
                                        <p:attrNameLst>
                                          <p:attrName>style.visibility</p:attrName>
                                        </p:attrNameLst>
                                      </p:cBhvr>
                                      <p:to>
                                        <p:strVal val="visible"/>
                                      </p:to>
                                    </p:set>
                                    <p:animEffect transition="in" filter="wipe(up)">
                                      <p:cBhvr>
                                        <p:cTn id="64" dur="2000"/>
                                        <p:tgtEl>
                                          <p:spTgt spid="514106"/>
                                        </p:tgtEl>
                                      </p:cBhvr>
                                    </p:animEffect>
                                  </p:childTnLst>
                                </p:cTn>
                              </p:par>
                            </p:childTnLst>
                          </p:cTn>
                        </p:par>
                        <p:par>
                          <p:cTn id="65" fill="hold" nodeType="afterGroup">
                            <p:stCondLst>
                              <p:cond delay="6000"/>
                            </p:stCondLst>
                            <p:childTnLst>
                              <p:par>
                                <p:cTn id="66" presetID="9" presetClass="entr" presetSubtype="0" fill="hold" grpId="0" nodeType="afterEffect">
                                  <p:stCondLst>
                                    <p:cond delay="0"/>
                                  </p:stCondLst>
                                  <p:childTnLst>
                                    <p:set>
                                      <p:cBhvr>
                                        <p:cTn id="67" dur="1" fill="hold">
                                          <p:stCondLst>
                                            <p:cond delay="0"/>
                                          </p:stCondLst>
                                        </p:cTn>
                                        <p:tgtEl>
                                          <p:spTgt spid="514099"/>
                                        </p:tgtEl>
                                        <p:attrNameLst>
                                          <p:attrName>style.visibility</p:attrName>
                                        </p:attrNameLst>
                                      </p:cBhvr>
                                      <p:to>
                                        <p:strVal val="visible"/>
                                      </p:to>
                                    </p:set>
                                    <p:animEffect transition="in" filter="dissolve">
                                      <p:cBhvr>
                                        <p:cTn id="68" dur="500"/>
                                        <p:tgtEl>
                                          <p:spTgt spid="514099"/>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514104"/>
                                        </p:tgtEl>
                                        <p:attrNameLst>
                                          <p:attrName>style.visibility</p:attrName>
                                        </p:attrNameLst>
                                      </p:cBhvr>
                                      <p:to>
                                        <p:strVal val="visible"/>
                                      </p:to>
                                    </p:set>
                                    <p:animEffect transition="in" filter="dissolve">
                                      <p:cBhvr>
                                        <p:cTn id="71" dur="500"/>
                                        <p:tgtEl>
                                          <p:spTgt spid="514104"/>
                                        </p:tgtEl>
                                      </p:cBhvr>
                                    </p:animEffect>
                                  </p:childTnLst>
                                </p:cTn>
                              </p:par>
                            </p:childTnLst>
                          </p:cTn>
                        </p:par>
                        <p:par>
                          <p:cTn id="72" fill="hold" nodeType="afterGroup">
                            <p:stCondLst>
                              <p:cond delay="6500"/>
                            </p:stCondLst>
                            <p:childTnLst>
                              <p:par>
                                <p:cTn id="73" presetID="9" presetClass="entr" presetSubtype="0" fill="hold" nodeType="afterEffect">
                                  <p:stCondLst>
                                    <p:cond delay="0"/>
                                  </p:stCondLst>
                                  <p:childTnLst>
                                    <p:set>
                                      <p:cBhvr>
                                        <p:cTn id="74" dur="1" fill="hold">
                                          <p:stCondLst>
                                            <p:cond delay="0"/>
                                          </p:stCondLst>
                                        </p:cTn>
                                        <p:tgtEl>
                                          <p:spTgt spid="514107"/>
                                        </p:tgtEl>
                                        <p:attrNameLst>
                                          <p:attrName>style.visibility</p:attrName>
                                        </p:attrNameLst>
                                      </p:cBhvr>
                                      <p:to>
                                        <p:strVal val="visible"/>
                                      </p:to>
                                    </p:set>
                                    <p:animEffect transition="in" filter="dissolve">
                                      <p:cBhvr>
                                        <p:cTn id="75" dur="2000"/>
                                        <p:tgtEl>
                                          <p:spTgt spid="514107"/>
                                        </p:tgtEl>
                                      </p:cBhvr>
                                    </p:animEffect>
                                  </p:childTnLst>
                                </p:cTn>
                              </p:par>
                            </p:childTnLst>
                          </p:cTn>
                        </p:par>
                        <p:par>
                          <p:cTn id="76" fill="hold" nodeType="afterGroup">
                            <p:stCondLst>
                              <p:cond delay="8500"/>
                            </p:stCondLst>
                            <p:childTnLst>
                              <p:par>
                                <p:cTn id="77" presetID="22" presetClass="entr" presetSubtype="4"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wipe(down)">
                                      <p:cBhvr>
                                        <p:cTn id="79" dur="1000"/>
                                        <p:tgtEl>
                                          <p:spTgt spid="7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6" presetClass="path" presetSubtype="0" accel="50000" decel="50000" fill="hold" nodeType="clickEffect">
                                  <p:stCondLst>
                                    <p:cond delay="0"/>
                                  </p:stCondLst>
                                  <p:childTnLst>
                                    <p:animMotion origin="layout" path="M -2.77778E-7 3.11127E-6 L -0.10521 -0.11983 " pathEditMode="relative" rAng="0" ptsTypes="AA">
                                      <p:cBhvr>
                                        <p:cTn id="83" dur="3000" fill="hold"/>
                                        <p:tgtEl>
                                          <p:spTgt spid="514121"/>
                                        </p:tgtEl>
                                        <p:attrNameLst>
                                          <p:attrName>ppt_x</p:attrName>
                                          <p:attrName>ppt_y</p:attrName>
                                        </p:attrNameLst>
                                      </p:cBhvr>
                                      <p:rCtr x="-5300" y="-6000"/>
                                    </p:animMotion>
                                  </p:childTnLst>
                                  <p:subTnLst>
                                    <p:audio>
                                      <p:cMediaNode>
                                        <p:cTn display="0" masterRel="sameClick">
                                          <p:stCondLst>
                                            <p:cond evt="begin" delay="0">
                                              <p:tn val="82"/>
                                            </p:cond>
                                          </p:stCondLst>
                                          <p:endCondLst>
                                            <p:cond evt="onStopAudio" delay="0">
                                              <p:tgtEl>
                                                <p:sldTgt/>
                                              </p:tgtEl>
                                            </p:cond>
                                          </p:endCondLst>
                                        </p:cTn>
                                        <p:tgtEl>
                                          <p:sndTgt r:embed="rId5" name="boing21.wav"/>
                                        </p:tgtEl>
                                      </p:cMediaNode>
                                    </p:audio>
                                  </p:subTnLst>
                                </p:cTn>
                              </p:par>
                            </p:childTnLst>
                          </p:cTn>
                        </p:par>
                        <p:par>
                          <p:cTn id="84" fill="hold" nodeType="afterGroup">
                            <p:stCondLst>
                              <p:cond delay="3000"/>
                            </p:stCondLst>
                            <p:childTnLst>
                              <p:par>
                                <p:cTn id="85" presetID="22" presetClass="entr" presetSubtype="2" fill="hold" grpId="0" nodeType="afterEffect">
                                  <p:stCondLst>
                                    <p:cond delay="0"/>
                                  </p:stCondLst>
                                  <p:childTnLst>
                                    <p:set>
                                      <p:cBhvr>
                                        <p:cTn id="86" dur="1" fill="hold">
                                          <p:stCondLst>
                                            <p:cond delay="0"/>
                                          </p:stCondLst>
                                        </p:cTn>
                                        <p:tgtEl>
                                          <p:spTgt spid="514069"/>
                                        </p:tgtEl>
                                        <p:attrNameLst>
                                          <p:attrName>style.visibility</p:attrName>
                                        </p:attrNameLst>
                                      </p:cBhvr>
                                      <p:to>
                                        <p:strVal val="visible"/>
                                      </p:to>
                                    </p:set>
                                    <p:animEffect transition="in" filter="wipe(right)">
                                      <p:cBhvr>
                                        <p:cTn id="87" dur="2000"/>
                                        <p:tgtEl>
                                          <p:spTgt spid="514069"/>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514063"/>
                                        </p:tgtEl>
                                        <p:attrNameLst>
                                          <p:attrName>style.visibility</p:attrName>
                                        </p:attrNameLst>
                                      </p:cBhvr>
                                      <p:to>
                                        <p:strVal val="visible"/>
                                      </p:to>
                                    </p:set>
                                    <p:animEffect transition="in" filter="wipe(up)">
                                      <p:cBhvr>
                                        <p:cTn id="90" dur="2000"/>
                                        <p:tgtEl>
                                          <p:spTgt spid="514063"/>
                                        </p:tgtEl>
                                      </p:cBhvr>
                                    </p:animEffect>
                                  </p:childTnLst>
                                </p:cTn>
                              </p:par>
                            </p:childTnLst>
                          </p:cTn>
                        </p:par>
                        <p:par>
                          <p:cTn id="91" fill="hold" nodeType="afterGroup">
                            <p:stCondLst>
                              <p:cond delay="5000"/>
                            </p:stCondLst>
                            <p:childTnLst>
                              <p:par>
                                <p:cTn id="92" presetID="9" presetClass="entr" presetSubtype="0" fill="hold" grpId="0" nodeType="afterEffect">
                                  <p:stCondLst>
                                    <p:cond delay="0"/>
                                  </p:stCondLst>
                                  <p:childTnLst>
                                    <p:set>
                                      <p:cBhvr>
                                        <p:cTn id="93" dur="1" fill="hold">
                                          <p:stCondLst>
                                            <p:cond delay="0"/>
                                          </p:stCondLst>
                                        </p:cTn>
                                        <p:tgtEl>
                                          <p:spTgt spid="514112"/>
                                        </p:tgtEl>
                                        <p:attrNameLst>
                                          <p:attrName>style.visibility</p:attrName>
                                        </p:attrNameLst>
                                      </p:cBhvr>
                                      <p:to>
                                        <p:strVal val="visible"/>
                                      </p:to>
                                    </p:set>
                                    <p:animEffect transition="in" filter="dissolve">
                                      <p:cBhvr>
                                        <p:cTn id="94" dur="500"/>
                                        <p:tgtEl>
                                          <p:spTgt spid="514112"/>
                                        </p:tgtEl>
                                      </p:cBhvr>
                                    </p:animEffect>
                                  </p:childTnLst>
                                </p:cTn>
                              </p:par>
                            </p:childTnLst>
                          </p:cTn>
                        </p:par>
                        <p:par>
                          <p:cTn id="95" fill="hold" nodeType="afterGroup">
                            <p:stCondLst>
                              <p:cond delay="5500"/>
                            </p:stCondLst>
                            <p:childTnLst>
                              <p:par>
                                <p:cTn id="96" presetID="9" presetClass="entr" presetSubtype="0" fill="hold" nodeType="afterEffect">
                                  <p:stCondLst>
                                    <p:cond delay="0"/>
                                  </p:stCondLst>
                                  <p:childTnLst>
                                    <p:set>
                                      <p:cBhvr>
                                        <p:cTn id="97" dur="1" fill="hold">
                                          <p:stCondLst>
                                            <p:cond delay="0"/>
                                          </p:stCondLst>
                                        </p:cTn>
                                        <p:tgtEl>
                                          <p:spTgt spid="514122"/>
                                        </p:tgtEl>
                                        <p:attrNameLst>
                                          <p:attrName>style.visibility</p:attrName>
                                        </p:attrNameLst>
                                      </p:cBhvr>
                                      <p:to>
                                        <p:strVal val="visible"/>
                                      </p:to>
                                    </p:set>
                                    <p:animEffect transition="in" filter="dissolve">
                                      <p:cBhvr>
                                        <p:cTn id="98" dur="500"/>
                                        <p:tgtEl>
                                          <p:spTgt spid="514122"/>
                                        </p:tgtEl>
                                      </p:cBhvr>
                                    </p:animEffect>
                                  </p:childTnLst>
                                </p:cTn>
                              </p:par>
                            </p:childTnLst>
                          </p:cTn>
                        </p:par>
                        <p:par>
                          <p:cTn id="99" fill="hold" nodeType="afterGroup">
                            <p:stCondLst>
                              <p:cond delay="6000"/>
                            </p:stCondLst>
                            <p:childTnLst>
                              <p:par>
                                <p:cTn id="100" presetID="22" presetClass="entr" presetSubtype="2" fill="hold" grpId="0" nodeType="afterEffect">
                                  <p:stCondLst>
                                    <p:cond delay="0"/>
                                  </p:stCondLst>
                                  <p:childTnLst>
                                    <p:set>
                                      <p:cBhvr>
                                        <p:cTn id="101" dur="1" fill="hold">
                                          <p:stCondLst>
                                            <p:cond delay="0"/>
                                          </p:stCondLst>
                                        </p:cTn>
                                        <p:tgtEl>
                                          <p:spTgt spid="514058"/>
                                        </p:tgtEl>
                                        <p:attrNameLst>
                                          <p:attrName>style.visibility</p:attrName>
                                        </p:attrNameLst>
                                      </p:cBhvr>
                                      <p:to>
                                        <p:strVal val="visible"/>
                                      </p:to>
                                    </p:set>
                                    <p:animEffect transition="in" filter="wipe(right)">
                                      <p:cBhvr>
                                        <p:cTn id="102" dur="500"/>
                                        <p:tgtEl>
                                          <p:spTgt spid="514058"/>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514052"/>
                                        </p:tgtEl>
                                        <p:attrNameLst>
                                          <p:attrName>style.visibility</p:attrName>
                                        </p:attrNameLst>
                                      </p:cBhvr>
                                      <p:to>
                                        <p:strVal val="visible"/>
                                      </p:to>
                                    </p:set>
                                    <p:animEffect transition="in" filter="dissolve">
                                      <p:cBhvr>
                                        <p:cTn id="105" dur="500"/>
                                        <p:tgtEl>
                                          <p:spTgt spid="514052"/>
                                        </p:tgtEl>
                                      </p:cBhvr>
                                    </p:animEffect>
                                  </p:childTnLst>
                                </p:cTn>
                              </p:par>
                            </p:childTnLst>
                          </p:cTn>
                        </p:par>
                        <p:par>
                          <p:cTn id="106" fill="hold" nodeType="afterGroup">
                            <p:stCondLst>
                              <p:cond delay="6500"/>
                            </p:stCondLst>
                            <p:childTnLst>
                              <p:par>
                                <p:cTn id="107" presetID="9" presetClass="entr" presetSubtype="0" fill="hold" nodeType="afterEffect">
                                  <p:stCondLst>
                                    <p:cond delay="0"/>
                                  </p:stCondLst>
                                  <p:childTnLst>
                                    <p:set>
                                      <p:cBhvr>
                                        <p:cTn id="108" dur="1" fill="hold">
                                          <p:stCondLst>
                                            <p:cond delay="0"/>
                                          </p:stCondLst>
                                        </p:cTn>
                                        <p:tgtEl>
                                          <p:spTgt spid="514071"/>
                                        </p:tgtEl>
                                        <p:attrNameLst>
                                          <p:attrName>style.visibility</p:attrName>
                                        </p:attrNameLst>
                                      </p:cBhvr>
                                      <p:to>
                                        <p:strVal val="visible"/>
                                      </p:to>
                                    </p:set>
                                    <p:animEffect transition="in" filter="dissolve">
                                      <p:cBhvr>
                                        <p:cTn id="109" dur="500"/>
                                        <p:tgtEl>
                                          <p:spTgt spid="514071"/>
                                        </p:tgtEl>
                                      </p:cBhvr>
                                    </p:animEffect>
                                  </p:childTnLst>
                                </p:cTn>
                              </p:par>
                            </p:childTnLst>
                          </p:cTn>
                        </p:par>
                        <p:par>
                          <p:cTn id="110" fill="hold" nodeType="afterGroup">
                            <p:stCondLst>
                              <p:cond delay="7000"/>
                            </p:stCondLst>
                            <p:childTnLst>
                              <p:par>
                                <p:cTn id="111" presetID="9" presetClass="entr" presetSubtype="0" fill="hold" grpId="0" nodeType="afterEffect">
                                  <p:stCondLst>
                                    <p:cond delay="0"/>
                                  </p:stCondLst>
                                  <p:childTnLst>
                                    <p:set>
                                      <p:cBhvr>
                                        <p:cTn id="112" dur="1" fill="hold">
                                          <p:stCondLst>
                                            <p:cond delay="0"/>
                                          </p:stCondLst>
                                        </p:cTn>
                                        <p:tgtEl>
                                          <p:spTgt spid="514068"/>
                                        </p:tgtEl>
                                        <p:attrNameLst>
                                          <p:attrName>style.visibility</p:attrName>
                                        </p:attrNameLst>
                                      </p:cBhvr>
                                      <p:to>
                                        <p:strVal val="visible"/>
                                      </p:to>
                                    </p:set>
                                    <p:animEffect transition="in" filter="dissolve">
                                      <p:cBhvr>
                                        <p:cTn id="113" dur="500"/>
                                        <p:tgtEl>
                                          <p:spTgt spid="514068"/>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514054"/>
                                        </p:tgtEl>
                                        <p:attrNameLst>
                                          <p:attrName>style.visibility</p:attrName>
                                        </p:attrNameLst>
                                      </p:cBhvr>
                                      <p:to>
                                        <p:strVal val="visible"/>
                                      </p:to>
                                    </p:set>
                                    <p:animEffect transition="in" filter="dissolve">
                                      <p:cBhvr>
                                        <p:cTn id="118" dur="500"/>
                                        <p:tgtEl>
                                          <p:spTgt spid="514054"/>
                                        </p:tgtEl>
                                      </p:cBhvr>
                                    </p:animEffect>
                                  </p:childTnLst>
                                </p:cTn>
                              </p:par>
                              <p:par>
                                <p:cTn id="119" presetID="9" presetClass="entr" presetSubtype="0" fill="hold" nodeType="withEffect">
                                  <p:stCondLst>
                                    <p:cond delay="0"/>
                                  </p:stCondLst>
                                  <p:childTnLst>
                                    <p:set>
                                      <p:cBhvr>
                                        <p:cTn id="120" dur="1" fill="hold">
                                          <p:stCondLst>
                                            <p:cond delay="0"/>
                                          </p:stCondLst>
                                        </p:cTn>
                                        <p:tgtEl>
                                          <p:spTgt spid="514081"/>
                                        </p:tgtEl>
                                        <p:attrNameLst>
                                          <p:attrName>style.visibility</p:attrName>
                                        </p:attrNameLst>
                                      </p:cBhvr>
                                      <p:to>
                                        <p:strVal val="visible"/>
                                      </p:to>
                                    </p:set>
                                    <p:animEffect transition="in" filter="dissolve">
                                      <p:cBhvr>
                                        <p:cTn id="121" dur="500"/>
                                        <p:tgtEl>
                                          <p:spTgt spid="514081"/>
                                        </p:tgtEl>
                                      </p:cBhvr>
                                    </p:animEffect>
                                  </p:childTnLst>
                                </p:cTn>
                              </p:par>
                              <p:par>
                                <p:cTn id="122" presetID="1" presetClass="mediacall" presetSubtype="0" fill="hold" nodeType="withEffect">
                                  <p:stCondLst>
                                    <p:cond delay="0"/>
                                  </p:stCondLst>
                                  <p:childTnLst>
                                    <p:cmd type="call" cmd="playFrom(0.0)">
                                      <p:cBhvr>
                                        <p:cTn id="123" dur="11076" fill="hold"/>
                                        <p:tgtEl>
                                          <p:spTgt spid="75"/>
                                        </p:tgtEl>
                                      </p:cBhvr>
                                    </p:cmd>
                                  </p:childTnLst>
                                </p:cTn>
                              </p:par>
                            </p:childTnLst>
                          </p:cTn>
                        </p:par>
                        <p:par>
                          <p:cTn id="124" fill="hold" nodeType="afterGroup">
                            <p:stCondLst>
                              <p:cond delay="11076"/>
                            </p:stCondLst>
                            <p:childTnLst>
                              <p:par>
                                <p:cTn id="125" presetID="9" presetClass="entr" presetSubtype="0" fill="hold" nodeType="afterEffect">
                                  <p:stCondLst>
                                    <p:cond delay="0"/>
                                  </p:stCondLst>
                                  <p:childTnLst>
                                    <p:set>
                                      <p:cBhvr>
                                        <p:cTn id="126" dur="1" fill="hold">
                                          <p:stCondLst>
                                            <p:cond delay="0"/>
                                          </p:stCondLst>
                                        </p:cTn>
                                        <p:tgtEl>
                                          <p:spTgt spid="514121"/>
                                        </p:tgtEl>
                                        <p:attrNameLst>
                                          <p:attrName>style.visibility</p:attrName>
                                        </p:attrNameLst>
                                      </p:cBhvr>
                                      <p:to>
                                        <p:strVal val="visible"/>
                                      </p:to>
                                    </p:set>
                                    <p:animEffect transition="in" filter="dissolve">
                                      <p:cBhvr>
                                        <p:cTn id="127" dur="500"/>
                                        <p:tgtEl>
                                          <p:spTgt spid="514121"/>
                                        </p:tgtEl>
                                      </p:cBhvr>
                                    </p:animEffect>
                                  </p:childTnLst>
                                </p:cTn>
                              </p:par>
                            </p:childTnLst>
                          </p:cTn>
                        </p:par>
                        <p:par>
                          <p:cTn id="128" fill="hold" nodeType="afterGroup">
                            <p:stCondLst>
                              <p:cond delay="11576"/>
                            </p:stCondLst>
                            <p:childTnLst>
                              <p:par>
                                <p:cTn id="129" presetID="22" presetClass="entr" presetSubtype="8" fill="hold" grpId="0" nodeType="afterEffect">
                                  <p:stCondLst>
                                    <p:cond delay="0"/>
                                  </p:stCondLst>
                                  <p:childTnLst>
                                    <p:set>
                                      <p:cBhvr>
                                        <p:cTn id="130" dur="1" fill="hold">
                                          <p:stCondLst>
                                            <p:cond delay="0"/>
                                          </p:stCondLst>
                                        </p:cTn>
                                        <p:tgtEl>
                                          <p:spTgt spid="514113"/>
                                        </p:tgtEl>
                                        <p:attrNameLst>
                                          <p:attrName>style.visibility</p:attrName>
                                        </p:attrNameLst>
                                      </p:cBhvr>
                                      <p:to>
                                        <p:strVal val="visible"/>
                                      </p:to>
                                    </p:set>
                                    <p:animEffect transition="in" filter="wipe(left)">
                                      <p:cBhvr>
                                        <p:cTn id="131" dur="2000"/>
                                        <p:tgtEl>
                                          <p:spTgt spid="5141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2" fill="hold" display="0">
                  <p:stCondLst>
                    <p:cond delay="indefinite"/>
                  </p:stCondLst>
                  <p:endCondLst>
                    <p:cond evt="onNext" delay="0">
                      <p:tgtEl>
                        <p:sldTgt/>
                      </p:tgtEl>
                    </p:cond>
                    <p:cond evt="onPrev" delay="0">
                      <p:tgtEl>
                        <p:sldTgt/>
                      </p:tgtEl>
                    </p:cond>
                    <p:cond evt="onStopAudio" delay="0">
                      <p:tgtEl>
                        <p:sldTgt/>
                      </p:tgtEl>
                    </p:cond>
                  </p:endCondLst>
                </p:cTn>
                <p:tgtEl>
                  <p:spTgt spid="514110"/>
                </p:tgtEl>
              </p:cMediaNode>
            </p:audio>
            <p:audio>
              <p:cMediaNode showWhenStopped="0">
                <p:cTn id="133" fill="hold" display="0">
                  <p:stCondLst>
                    <p:cond delay="indefinite"/>
                  </p:stCondLst>
                  <p:endCondLst>
                    <p:cond evt="onNext" delay="0">
                      <p:tgtEl>
                        <p:sldTgt/>
                      </p:tgtEl>
                    </p:cond>
                    <p:cond evt="onPrev" delay="0">
                      <p:tgtEl>
                        <p:sldTgt/>
                      </p:tgtEl>
                    </p:cond>
                    <p:cond evt="onStopAudio" delay="0">
                      <p:tgtEl>
                        <p:sldTgt/>
                      </p:tgtEl>
                    </p:cond>
                  </p:endCondLst>
                </p:cTn>
                <p:tgtEl>
                  <p:spTgt spid="75"/>
                </p:tgtEl>
              </p:cMediaNode>
            </p:audio>
          </p:childTnLst>
        </p:cTn>
      </p:par>
    </p:tnLst>
    <p:bldLst>
      <p:bldP spid="514050" grpId="0" animBg="1"/>
      <p:bldP spid="514052" grpId="0" animBg="1"/>
      <p:bldP spid="514054" grpId="0"/>
      <p:bldP spid="514057" grpId="0" animBg="1"/>
      <p:bldP spid="514058" grpId="0" animBg="1"/>
      <p:bldP spid="514063" grpId="0" animBg="1"/>
      <p:bldP spid="514068" grpId="0"/>
      <p:bldP spid="514069" grpId="0" animBg="1"/>
      <p:bldP spid="514076" grpId="0" animBg="1"/>
      <p:bldP spid="514078" grpId="0"/>
      <p:bldP spid="514085" grpId="0"/>
      <p:bldP spid="514088" grpId="0" animBg="1"/>
      <p:bldP spid="514089" grpId="0" animBg="1"/>
      <p:bldP spid="514090" grpId="0"/>
      <p:bldP spid="514095" grpId="0"/>
      <p:bldP spid="514099" grpId="0"/>
      <p:bldP spid="514100" grpId="0" animBg="1"/>
      <p:bldP spid="514104" grpId="0"/>
      <p:bldP spid="514106" grpId="0" animBg="1"/>
      <p:bldP spid="514112" grpId="0" animBg="1"/>
      <p:bldP spid="514113" grpId="0"/>
      <p:bldP spid="5141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3" name="Rectangle 2" descr="Papyrus"/>
          <p:cNvSpPr>
            <a:spLocks noChangeArrowheads="1"/>
          </p:cNvSpPr>
          <p:nvPr/>
        </p:nvSpPr>
        <p:spPr bwMode="auto">
          <a:xfrm>
            <a:off x="0" y="0"/>
            <a:ext cx="9144000" cy="6858000"/>
          </a:xfrm>
          <a:prstGeom prst="rect">
            <a:avLst/>
          </a:prstGeom>
          <a:noFill/>
          <a:ln w="76200">
            <a:noFill/>
            <a:miter lim="800000"/>
            <a:headEnd/>
            <a:tailEnd/>
          </a:ln>
          <a:effectLst/>
        </p:spPr>
        <p:txBody>
          <a:bodyPr wrap="none" anchor="ctr"/>
          <a:lstStyle/>
          <a:p>
            <a:pPr marL="457200" indent="-457200" fontAlgn="auto">
              <a:spcBef>
                <a:spcPts val="0"/>
              </a:spcBef>
              <a:spcAft>
                <a:spcPts val="0"/>
              </a:spcAft>
              <a:defRPr/>
            </a:pPr>
            <a:r>
              <a:rPr lang="en-US" sz="2000" dirty="0">
                <a:latin typeface="Arial" pitchFamily="34" charset="0"/>
                <a:cs typeface="Arial" pitchFamily="34" charset="0"/>
              </a:rPr>
              <a:t>1.</a:t>
            </a:r>
            <a:r>
              <a:rPr lang="en-US" sz="2000" dirty="0">
                <a:solidFill>
                  <a:schemeClr val="bg1"/>
                </a:solidFill>
                <a:latin typeface="Arial" pitchFamily="34" charset="0"/>
                <a:cs typeface="Arial" pitchFamily="34" charset="0"/>
              </a:rPr>
              <a:t> </a:t>
            </a:r>
            <a:r>
              <a:rPr lang="en-US" sz="2000" dirty="0">
                <a:latin typeface="Arial" pitchFamily="34" charset="0"/>
                <a:cs typeface="Arial" pitchFamily="34" charset="0"/>
              </a:rPr>
              <a:t>The </a:t>
            </a:r>
            <a:r>
              <a:rPr lang="en-US" sz="2000" b="1" dirty="0">
                <a:solidFill>
                  <a:srgbClr val="FF0000"/>
                </a:solidFill>
                <a:effectLst>
                  <a:outerShdw blurRad="38100" dist="38100" dir="2700000" algn="tl">
                    <a:srgbClr val="000000"/>
                  </a:outerShdw>
                </a:effectLst>
                <a:latin typeface="Arial" pitchFamily="34" charset="0"/>
                <a:cs typeface="Arial" pitchFamily="34" charset="0"/>
              </a:rPr>
              <a:t>AS curve is vertical</a:t>
            </a:r>
            <a:r>
              <a:rPr lang="en-US" sz="2000" dirty="0">
                <a:latin typeface="Arial" pitchFamily="34" charset="0"/>
                <a:cs typeface="Arial" pitchFamily="34" charset="0"/>
              </a:rPr>
              <a:t> and exclusively </a:t>
            </a:r>
          </a:p>
          <a:p>
            <a:pPr marL="457200" indent="-457200" fontAlgn="auto">
              <a:spcBef>
                <a:spcPts val="0"/>
              </a:spcBef>
              <a:spcAft>
                <a:spcPts val="0"/>
              </a:spcAft>
              <a:defRPr/>
            </a:pPr>
            <a:r>
              <a:rPr lang="en-US" sz="2000" dirty="0">
                <a:latin typeface="Arial" pitchFamily="34" charset="0"/>
                <a:cs typeface="Arial" pitchFamily="34" charset="0"/>
              </a:rPr>
              <a:t>    determines the level of real output.</a:t>
            </a:r>
          </a:p>
          <a:p>
            <a:pPr marL="457200" indent="-457200" fontAlgn="auto">
              <a:spcBef>
                <a:spcPts val="0"/>
              </a:spcBef>
              <a:spcAft>
                <a:spcPts val="0"/>
              </a:spcAft>
              <a:defRPr/>
            </a:pPr>
            <a:r>
              <a:rPr lang="en-US" sz="2000" dirty="0">
                <a:latin typeface="Arial" pitchFamily="34" charset="0"/>
                <a:cs typeface="Arial" pitchFamily="34" charset="0"/>
              </a:rPr>
              <a:t>2. The </a:t>
            </a:r>
            <a:r>
              <a:rPr lang="en-US" sz="2000" b="1" dirty="0">
                <a:solidFill>
                  <a:srgbClr val="FF0000"/>
                </a:solidFill>
                <a:effectLst>
                  <a:outerShdw blurRad="38100" dist="38100" dir="2700000" algn="tl">
                    <a:srgbClr val="000000"/>
                  </a:outerShdw>
                </a:effectLst>
                <a:latin typeface="Arial" pitchFamily="34" charset="0"/>
                <a:cs typeface="Arial" pitchFamily="34" charset="0"/>
              </a:rPr>
              <a:t>downward sloping AD curve </a:t>
            </a:r>
          </a:p>
          <a:p>
            <a:pPr marL="457200" indent="-457200" fontAlgn="auto">
              <a:spcBef>
                <a:spcPts val="0"/>
              </a:spcBef>
              <a:spcAft>
                <a:spcPts val="0"/>
              </a:spcAft>
              <a:defRPr/>
            </a:pPr>
            <a:r>
              <a:rPr lang="en-US" sz="2000" b="1" dirty="0">
                <a:solidFill>
                  <a:srgbClr val="FF0000"/>
                </a:solidFill>
                <a:effectLst>
                  <a:outerShdw blurRad="38100" dist="38100" dir="2700000" algn="tl">
                    <a:srgbClr val="000000"/>
                  </a:outerShdw>
                </a:effectLst>
                <a:latin typeface="Arial" pitchFamily="34" charset="0"/>
                <a:cs typeface="Arial" pitchFamily="34" charset="0"/>
              </a:rPr>
              <a:t>    is stable</a:t>
            </a:r>
            <a:r>
              <a:rPr lang="en-US" sz="2000" dirty="0">
                <a:latin typeface="Arial" pitchFamily="34" charset="0"/>
                <a:cs typeface="Arial" pitchFamily="34" charset="0"/>
              </a:rPr>
              <a:t> and solely responsible for </a:t>
            </a:r>
          </a:p>
          <a:p>
            <a:pPr marL="457200" indent="-457200" fontAlgn="auto">
              <a:spcBef>
                <a:spcPts val="0"/>
              </a:spcBef>
              <a:spcAft>
                <a:spcPts val="0"/>
              </a:spcAft>
              <a:defRPr/>
            </a:pPr>
            <a:r>
              <a:rPr lang="en-US" sz="2000" dirty="0">
                <a:latin typeface="Arial" pitchFamily="34" charset="0"/>
                <a:cs typeface="Arial" pitchFamily="34" charset="0"/>
              </a:rPr>
              <a:t>    </a:t>
            </a:r>
            <a:r>
              <a:rPr lang="en-US" sz="2000" b="1" dirty="0">
                <a:solidFill>
                  <a:srgbClr val="FF0000"/>
                </a:solidFill>
                <a:effectLst>
                  <a:outerShdw blurRad="38100" dist="38100" dir="2700000" algn="tl">
                    <a:srgbClr val="000000"/>
                  </a:outerShdw>
                </a:effectLst>
                <a:latin typeface="Arial" pitchFamily="34" charset="0"/>
                <a:cs typeface="Arial" pitchFamily="34" charset="0"/>
              </a:rPr>
              <a:t>setting the price level</a:t>
            </a:r>
            <a:r>
              <a:rPr lang="en-US" sz="2000" b="1" dirty="0">
                <a:effectLst>
                  <a:outerShdw blurRad="38100" dist="38100" dir="2700000" algn="tl">
                    <a:srgbClr val="FFFFFF"/>
                  </a:outerShdw>
                </a:effectLst>
                <a:latin typeface="Arial" pitchFamily="34" charset="0"/>
                <a:cs typeface="Arial" pitchFamily="34" charset="0"/>
              </a:rPr>
              <a:t>.</a:t>
            </a:r>
          </a:p>
          <a:p>
            <a:pPr marL="457200" indent="-457200" fontAlgn="auto">
              <a:spcBef>
                <a:spcPts val="0"/>
              </a:spcBef>
              <a:spcAft>
                <a:spcPts val="0"/>
              </a:spcAft>
              <a:defRPr/>
            </a:pPr>
            <a:r>
              <a:rPr lang="en-US" sz="2000" dirty="0">
                <a:latin typeface="Arial" pitchFamily="34" charset="0"/>
                <a:cs typeface="Arial" pitchFamily="34" charset="0"/>
              </a:rPr>
              <a:t>3. </a:t>
            </a:r>
            <a:r>
              <a:rPr lang="en-US" b="1" dirty="0">
                <a:solidFill>
                  <a:srgbClr val="FF0000"/>
                </a:solidFill>
                <a:effectLst>
                  <a:outerShdw blurRad="38100" dist="38100" dir="2700000" algn="tl">
                    <a:srgbClr val="000000"/>
                  </a:outerShdw>
                </a:effectLst>
                <a:latin typeface="Arial" pitchFamily="34" charset="0"/>
                <a:cs typeface="Arial" pitchFamily="34" charset="0"/>
              </a:rPr>
              <a:t>Real output does not change</a:t>
            </a:r>
            <a:r>
              <a:rPr lang="en-US" sz="2000" dirty="0">
                <a:latin typeface="Arial" pitchFamily="34" charset="0"/>
                <a:cs typeface="Arial" pitchFamily="34" charset="0"/>
              </a:rPr>
              <a:t> </a:t>
            </a:r>
            <a:r>
              <a:rPr lang="en-US" dirty="0">
                <a:latin typeface="Arial" pitchFamily="34" charset="0"/>
                <a:cs typeface="Arial" pitchFamily="34" charset="0"/>
              </a:rPr>
              <a:t>in </a:t>
            </a:r>
          </a:p>
          <a:p>
            <a:pPr marL="457200" indent="-457200" fontAlgn="auto">
              <a:spcBef>
                <a:spcPts val="0"/>
              </a:spcBef>
              <a:spcAft>
                <a:spcPts val="0"/>
              </a:spcAft>
              <a:defRPr/>
            </a:pPr>
            <a:r>
              <a:rPr lang="en-US" dirty="0">
                <a:latin typeface="Arial" pitchFamily="34" charset="0"/>
                <a:cs typeface="Arial" pitchFamily="34" charset="0"/>
              </a:rPr>
              <a:t>    response to changes in the price level.</a:t>
            </a:r>
          </a:p>
          <a:p>
            <a:pPr marL="457200" indent="-457200" fontAlgn="auto">
              <a:spcBef>
                <a:spcPts val="0"/>
              </a:spcBef>
              <a:spcAft>
                <a:spcPts val="0"/>
              </a:spcAft>
              <a:defRPr/>
            </a:pPr>
            <a:r>
              <a:rPr lang="en-US" sz="2000" dirty="0">
                <a:latin typeface="Arial" pitchFamily="34" charset="0"/>
                <a:cs typeface="Arial" pitchFamily="34" charset="0"/>
              </a:rPr>
              <a:t>4. </a:t>
            </a:r>
            <a:r>
              <a:rPr lang="en-US" dirty="0">
                <a:latin typeface="Arial" pitchFamily="34" charset="0"/>
                <a:cs typeface="Arial" pitchFamily="34" charset="0"/>
              </a:rPr>
              <a:t>The economy</a:t>
            </a:r>
            <a:r>
              <a:rPr lang="en-US" sz="1600" dirty="0">
                <a:latin typeface="Arial" pitchFamily="34" charset="0"/>
                <a:cs typeface="Arial" pitchFamily="34" charset="0"/>
              </a:rPr>
              <a:t> will </a:t>
            </a:r>
            <a:r>
              <a:rPr lang="en-US" b="1" dirty="0">
                <a:solidFill>
                  <a:srgbClr val="FF0000"/>
                </a:solidFill>
                <a:effectLst>
                  <a:outerShdw blurRad="38100" dist="38100" dir="2700000" algn="tl">
                    <a:srgbClr val="000000"/>
                  </a:outerShdw>
                </a:effectLst>
                <a:latin typeface="Arial" pitchFamily="34" charset="0"/>
                <a:cs typeface="Arial" pitchFamily="34" charset="0"/>
              </a:rPr>
              <a:t>operate at full </a:t>
            </a:r>
          </a:p>
          <a:p>
            <a:pPr marL="457200" indent="-457200" fontAlgn="auto">
              <a:spcBef>
                <a:spcPts val="0"/>
              </a:spcBef>
              <a:spcAft>
                <a:spcPts val="0"/>
              </a:spcAft>
              <a:defRPr/>
            </a:pPr>
            <a:r>
              <a:rPr lang="en-US" b="1" dirty="0">
                <a:solidFill>
                  <a:srgbClr val="FF0000"/>
                </a:solidFill>
                <a:effectLst>
                  <a:outerShdw blurRad="38100" dist="38100" dir="2700000" algn="tl">
                    <a:srgbClr val="000000"/>
                  </a:outerShdw>
                </a:effectLst>
                <a:latin typeface="Arial" pitchFamily="34" charset="0"/>
                <a:cs typeface="Arial" pitchFamily="34" charset="0"/>
              </a:rPr>
              <a:t>    employment</a:t>
            </a:r>
            <a:r>
              <a:rPr lang="en-US" sz="2000" dirty="0">
                <a:latin typeface="Arial" pitchFamily="34" charset="0"/>
                <a:cs typeface="Arial" pitchFamily="34" charset="0"/>
              </a:rPr>
              <a:t> </a:t>
            </a:r>
            <a:r>
              <a:rPr lang="en-US" dirty="0">
                <a:latin typeface="Arial" pitchFamily="34" charset="0"/>
                <a:cs typeface="Arial" pitchFamily="34" charset="0"/>
              </a:rPr>
              <a:t>level</a:t>
            </a:r>
            <a:r>
              <a:rPr lang="en-US" sz="1600" dirty="0">
                <a:latin typeface="Arial" pitchFamily="34" charset="0"/>
                <a:cs typeface="Arial" pitchFamily="34" charset="0"/>
              </a:rPr>
              <a:t> of </a:t>
            </a:r>
            <a:r>
              <a:rPr lang="en-US" dirty="0">
                <a:latin typeface="Arial" pitchFamily="34" charset="0"/>
                <a:cs typeface="Arial" pitchFamily="34" charset="0"/>
              </a:rPr>
              <a:t>output because </a:t>
            </a:r>
          </a:p>
          <a:p>
            <a:pPr marL="457200" indent="-457200" fontAlgn="auto">
              <a:spcBef>
                <a:spcPts val="0"/>
              </a:spcBef>
              <a:spcAft>
                <a:spcPts val="0"/>
              </a:spcAft>
              <a:defRPr/>
            </a:pPr>
            <a:r>
              <a:rPr lang="en-US" sz="2000" dirty="0">
                <a:latin typeface="Arial" pitchFamily="34" charset="0"/>
                <a:cs typeface="Arial" pitchFamily="34" charset="0"/>
              </a:rPr>
              <a:t>    of (a) Say’s Law and (b) flexible  </a:t>
            </a:r>
          </a:p>
          <a:p>
            <a:pPr marL="457200" indent="-457200" fontAlgn="auto">
              <a:spcBef>
                <a:spcPts val="0"/>
              </a:spcBef>
              <a:spcAft>
                <a:spcPts val="0"/>
              </a:spcAft>
              <a:defRPr/>
            </a:pPr>
            <a:r>
              <a:rPr lang="en-US" sz="2000" dirty="0">
                <a:latin typeface="Arial" pitchFamily="34" charset="0"/>
                <a:cs typeface="Arial" pitchFamily="34" charset="0"/>
              </a:rPr>
              <a:t>    prices, wages, and interest rates.</a:t>
            </a:r>
          </a:p>
          <a:p>
            <a:pPr marL="457200" indent="-457200" fontAlgn="auto">
              <a:spcBef>
                <a:spcPts val="0"/>
              </a:spcBef>
              <a:spcAft>
                <a:spcPts val="0"/>
              </a:spcAft>
              <a:defRPr/>
            </a:pPr>
            <a:r>
              <a:rPr lang="en-US" sz="2000" dirty="0">
                <a:latin typeface="Arial" pitchFamily="34" charset="0"/>
                <a:cs typeface="Arial" pitchFamily="34" charset="0"/>
              </a:rPr>
              <a:t>5. </a:t>
            </a:r>
            <a:r>
              <a:rPr lang="en-US" sz="2000" b="1" dirty="0">
                <a:solidFill>
                  <a:srgbClr val="FF0000"/>
                </a:solidFill>
                <a:effectLst>
                  <a:outerShdw blurRad="38100" dist="38100" dir="2700000" algn="tl">
                    <a:srgbClr val="000000"/>
                  </a:outerShdw>
                </a:effectLst>
                <a:latin typeface="Arial" pitchFamily="34" charset="0"/>
                <a:cs typeface="Arial" pitchFamily="34" charset="0"/>
              </a:rPr>
              <a:t>Money underlies AD</a:t>
            </a:r>
            <a:r>
              <a:rPr lang="en-US" sz="2000" dirty="0">
                <a:latin typeface="Arial" pitchFamily="34" charset="0"/>
                <a:cs typeface="Arial" pitchFamily="34" charset="0"/>
              </a:rPr>
              <a:t>. Classical </a:t>
            </a:r>
          </a:p>
          <a:p>
            <a:pPr marL="457200" indent="-457200" fontAlgn="auto">
              <a:spcBef>
                <a:spcPts val="0"/>
              </a:spcBef>
              <a:spcAft>
                <a:spcPts val="0"/>
              </a:spcAft>
              <a:defRPr/>
            </a:pPr>
            <a:r>
              <a:rPr lang="en-US" sz="2000" dirty="0">
                <a:latin typeface="Arial" pitchFamily="34" charset="0"/>
                <a:cs typeface="Arial" pitchFamily="34" charset="0"/>
              </a:rPr>
              <a:t>    economists theorize that </a:t>
            </a:r>
            <a:r>
              <a:rPr lang="en-US" sz="2000" b="1" dirty="0">
                <a:solidFill>
                  <a:srgbClr val="FF0000"/>
                </a:solidFill>
                <a:effectLst>
                  <a:outerShdw blurRad="38100" dist="38100" dir="2700000" algn="tl">
                    <a:srgbClr val="000000"/>
                  </a:outerShdw>
                </a:effectLst>
                <a:latin typeface="Arial" pitchFamily="34" charset="0"/>
                <a:cs typeface="Arial" pitchFamily="34" charset="0"/>
              </a:rPr>
              <a:t>AD will</a:t>
            </a:r>
            <a:endParaRPr lang="en-US" sz="2000" dirty="0">
              <a:solidFill>
                <a:srgbClr val="FF0000"/>
              </a:solidFill>
              <a:latin typeface="Arial" pitchFamily="34" charset="0"/>
              <a:cs typeface="Arial" pitchFamily="34" charset="0"/>
            </a:endParaRPr>
          </a:p>
          <a:p>
            <a:pPr marL="457200" indent="-457200" fontAlgn="auto">
              <a:spcBef>
                <a:spcPts val="0"/>
              </a:spcBef>
              <a:spcAft>
                <a:spcPts val="0"/>
              </a:spcAft>
              <a:defRPr/>
            </a:pPr>
            <a:r>
              <a:rPr lang="en-US" sz="2000" dirty="0">
                <a:solidFill>
                  <a:srgbClr val="FF0000"/>
                </a:solidFill>
                <a:latin typeface="Arial" pitchFamily="34" charset="0"/>
                <a:cs typeface="Arial" pitchFamily="34" charset="0"/>
              </a:rPr>
              <a:t>    </a:t>
            </a:r>
            <a:r>
              <a:rPr lang="en-US" sz="2000" b="1" dirty="0">
                <a:solidFill>
                  <a:srgbClr val="FF0000"/>
                </a:solidFill>
                <a:effectLst>
                  <a:outerShdw blurRad="38100" dist="38100" dir="2700000" algn="tl">
                    <a:srgbClr val="000000"/>
                  </a:outerShdw>
                </a:effectLst>
                <a:latin typeface="Arial" pitchFamily="34" charset="0"/>
                <a:cs typeface="Arial" pitchFamily="34" charset="0"/>
              </a:rPr>
              <a:t>be stable</a:t>
            </a:r>
            <a:r>
              <a:rPr lang="en-US" sz="2000" dirty="0">
                <a:latin typeface="Arial" pitchFamily="34" charset="0"/>
                <a:cs typeface="Arial" pitchFamily="34" charset="0"/>
              </a:rPr>
              <a:t> as long as </a:t>
            </a:r>
            <a:r>
              <a:rPr lang="en-US" sz="2000" b="1" dirty="0">
                <a:solidFill>
                  <a:srgbClr val="FF0000"/>
                </a:solidFill>
                <a:effectLst>
                  <a:outerShdw blurRad="38100" dist="38100" dir="2700000" algn="tl">
                    <a:srgbClr val="000000"/>
                  </a:outerShdw>
                </a:effectLst>
                <a:latin typeface="Arial" pitchFamily="34" charset="0"/>
                <a:cs typeface="Arial" pitchFamily="34" charset="0"/>
              </a:rPr>
              <a:t>money supply </a:t>
            </a:r>
          </a:p>
          <a:p>
            <a:pPr marL="457200" indent="-457200" fontAlgn="auto">
              <a:spcBef>
                <a:spcPts val="0"/>
              </a:spcBef>
              <a:spcAft>
                <a:spcPts val="0"/>
              </a:spcAft>
              <a:defRPr/>
            </a:pPr>
            <a:r>
              <a:rPr lang="en-US" sz="2000" b="1" dirty="0">
                <a:solidFill>
                  <a:srgbClr val="FF0000"/>
                </a:solidFill>
                <a:effectLst>
                  <a:outerShdw blurRad="38100" dist="38100" dir="2700000" algn="tl">
                    <a:srgbClr val="000000"/>
                  </a:outerShdw>
                </a:effectLst>
                <a:latin typeface="Arial" pitchFamily="34" charset="0"/>
                <a:cs typeface="Arial" pitchFamily="34" charset="0"/>
              </a:rPr>
              <a:t>    remains constant</a:t>
            </a:r>
            <a:r>
              <a:rPr lang="en-US" sz="2000" dirty="0">
                <a:latin typeface="Arial" pitchFamily="34" charset="0"/>
                <a:cs typeface="Arial" pitchFamily="34" charset="0"/>
              </a:rPr>
              <a:t>.</a:t>
            </a:r>
          </a:p>
          <a:p>
            <a:pPr marL="457200" indent="-457200" fontAlgn="auto">
              <a:spcBef>
                <a:spcPts val="0"/>
              </a:spcBef>
              <a:spcAft>
                <a:spcPts val="0"/>
              </a:spcAft>
              <a:defRPr/>
            </a:pPr>
            <a:r>
              <a:rPr lang="en-US" sz="2000" dirty="0">
                <a:latin typeface="Arial" pitchFamily="34" charset="0"/>
                <a:cs typeface="Arial" pitchFamily="34" charset="0"/>
              </a:rPr>
              <a:t>6. </a:t>
            </a:r>
            <a:r>
              <a:rPr lang="en-US" b="1" dirty="0">
                <a:solidFill>
                  <a:srgbClr val="FF0000"/>
                </a:solidFill>
                <a:effectLst>
                  <a:outerShdw blurRad="38100" dist="38100" dir="2700000" algn="tl">
                    <a:srgbClr val="000000"/>
                  </a:outerShdw>
                </a:effectLst>
                <a:latin typeface="Arial" pitchFamily="34" charset="0"/>
                <a:cs typeface="Arial" pitchFamily="34" charset="0"/>
              </a:rPr>
              <a:t>Changes in the MS</a:t>
            </a:r>
            <a:r>
              <a:rPr lang="en-US" dirty="0">
                <a:latin typeface="Arial" pitchFamily="34" charset="0"/>
                <a:cs typeface="Arial" pitchFamily="34" charset="0"/>
              </a:rPr>
              <a:t> would </a:t>
            </a:r>
            <a:r>
              <a:rPr lang="en-US" b="1" dirty="0">
                <a:solidFill>
                  <a:srgbClr val="FF0000"/>
                </a:solidFill>
                <a:effectLst>
                  <a:outerShdw blurRad="38100" dist="38100" dir="2700000" algn="tl">
                    <a:srgbClr val="000000"/>
                  </a:outerShdw>
                </a:effectLst>
                <a:latin typeface="Arial" pitchFamily="34" charset="0"/>
                <a:cs typeface="Arial" pitchFamily="34" charset="0"/>
              </a:rPr>
              <a:t>shift AD</a:t>
            </a:r>
            <a:r>
              <a:rPr lang="en-US" dirty="0">
                <a:latin typeface="Arial" pitchFamily="34" charset="0"/>
                <a:cs typeface="Arial" pitchFamily="34" charset="0"/>
              </a:rPr>
              <a:t> right </a:t>
            </a:r>
          </a:p>
          <a:p>
            <a:pPr marL="457200" indent="-457200" fontAlgn="auto">
              <a:spcBef>
                <a:spcPts val="0"/>
              </a:spcBef>
              <a:spcAft>
                <a:spcPts val="0"/>
              </a:spcAft>
              <a:defRPr/>
            </a:pPr>
            <a:r>
              <a:rPr lang="en-US" dirty="0">
                <a:latin typeface="Arial" pitchFamily="34" charset="0"/>
                <a:cs typeface="Arial" pitchFamily="34" charset="0"/>
              </a:rPr>
              <a:t>    for an increase and left for a decrease, but </a:t>
            </a:r>
          </a:p>
          <a:p>
            <a:pPr marL="457200" indent="-457200" fontAlgn="auto">
              <a:spcBef>
                <a:spcPts val="0"/>
              </a:spcBef>
              <a:spcAft>
                <a:spcPts val="0"/>
              </a:spcAft>
              <a:defRPr/>
            </a:pPr>
            <a:r>
              <a:rPr lang="en-US" dirty="0">
                <a:latin typeface="Arial" pitchFamily="34" charset="0"/>
                <a:cs typeface="Arial" pitchFamily="34" charset="0"/>
              </a:rPr>
              <a:t>    responsive, </a:t>
            </a:r>
            <a:r>
              <a:rPr lang="en-US" b="1" dirty="0">
                <a:solidFill>
                  <a:srgbClr val="FF0000"/>
                </a:solidFill>
                <a:effectLst>
                  <a:outerShdw blurRad="38100" dist="38100" dir="2700000" algn="tl">
                    <a:srgbClr val="000000"/>
                  </a:outerShdw>
                </a:effectLst>
                <a:latin typeface="Arial" pitchFamily="34" charset="0"/>
                <a:cs typeface="Arial" pitchFamily="34" charset="0"/>
              </a:rPr>
              <a:t>flexible prices </a:t>
            </a:r>
            <a:r>
              <a:rPr lang="en-US" sz="1600" b="1" dirty="0">
                <a:solidFill>
                  <a:srgbClr val="FF0000"/>
                </a:solidFill>
                <a:effectLst>
                  <a:outerShdw blurRad="38100" dist="38100" dir="2700000" algn="tl">
                    <a:srgbClr val="000000"/>
                  </a:outerShdw>
                </a:effectLst>
                <a:latin typeface="Arial" pitchFamily="34" charset="0"/>
                <a:cs typeface="Arial" pitchFamily="34" charset="0"/>
              </a:rPr>
              <a:t>&amp;</a:t>
            </a:r>
            <a:r>
              <a:rPr lang="en-US" b="1" dirty="0">
                <a:solidFill>
                  <a:srgbClr val="FF0000"/>
                </a:solidFill>
                <a:effectLst>
                  <a:outerShdw blurRad="38100" dist="38100" dir="2700000" algn="tl">
                    <a:srgbClr val="000000"/>
                  </a:outerShdw>
                </a:effectLst>
                <a:latin typeface="Arial" pitchFamily="34" charset="0"/>
                <a:cs typeface="Arial" pitchFamily="34" charset="0"/>
              </a:rPr>
              <a:t> wages</a:t>
            </a:r>
            <a:r>
              <a:rPr lang="en-US" dirty="0">
                <a:latin typeface="Arial" pitchFamily="34" charset="0"/>
                <a:cs typeface="Arial" pitchFamily="34" charset="0"/>
              </a:rPr>
              <a:t> will </a:t>
            </a:r>
          </a:p>
          <a:p>
            <a:pPr marL="457200" indent="-457200" fontAlgn="auto">
              <a:spcBef>
                <a:spcPts val="0"/>
              </a:spcBef>
              <a:spcAft>
                <a:spcPts val="0"/>
              </a:spcAft>
              <a:defRPr/>
            </a:pPr>
            <a:r>
              <a:rPr lang="en-US" dirty="0">
                <a:latin typeface="Arial" pitchFamily="34" charset="0"/>
                <a:cs typeface="Arial" pitchFamily="34" charset="0"/>
              </a:rPr>
              <a:t>    insure that </a:t>
            </a:r>
            <a:r>
              <a:rPr lang="en-US" b="1" dirty="0">
                <a:solidFill>
                  <a:srgbClr val="FF0000"/>
                </a:solidFill>
                <a:effectLst>
                  <a:outerShdw blurRad="38100" dist="38100" dir="2700000" algn="tl">
                    <a:srgbClr val="000000"/>
                  </a:outerShdw>
                </a:effectLst>
                <a:latin typeface="Arial" pitchFamily="34" charset="0"/>
                <a:cs typeface="Arial" pitchFamily="34" charset="0"/>
              </a:rPr>
              <a:t>FE output is maintained</a:t>
            </a:r>
            <a:r>
              <a:rPr lang="en-US" dirty="0">
                <a:latin typeface="Arial" pitchFamily="34" charset="0"/>
                <a:cs typeface="Arial" pitchFamily="34" charset="0"/>
              </a:rPr>
              <a:t>.</a:t>
            </a:r>
            <a:endParaRPr lang="en-US" sz="2000" dirty="0">
              <a:latin typeface="Arial" pitchFamily="34" charset="0"/>
              <a:cs typeface="Arial" pitchFamily="34" charset="0"/>
            </a:endParaRPr>
          </a:p>
        </p:txBody>
      </p:sp>
      <p:sp>
        <p:nvSpPr>
          <p:cNvPr id="49155" name="Line 17"/>
          <p:cNvSpPr>
            <a:spLocks noChangeShapeType="1"/>
          </p:cNvSpPr>
          <p:nvPr/>
        </p:nvSpPr>
        <p:spPr bwMode="auto">
          <a:xfrm flipH="1">
            <a:off x="4975225" y="3171825"/>
            <a:ext cx="2044700" cy="0"/>
          </a:xfrm>
          <a:prstGeom prst="line">
            <a:avLst/>
          </a:prstGeom>
          <a:noFill/>
          <a:ln w="57150">
            <a:solidFill>
              <a:schemeClr val="tx1"/>
            </a:solidFill>
            <a:prstDash val="dash"/>
            <a:round/>
            <a:headEnd/>
            <a:tailEnd type="stealth" w="med" len="med"/>
          </a:ln>
        </p:spPr>
        <p:txBody>
          <a:bodyPr wrap="none" anchor="ctr"/>
          <a:lstStyle/>
          <a:p>
            <a:endParaRPr lang="en-US"/>
          </a:p>
        </p:txBody>
      </p:sp>
      <p:sp>
        <p:nvSpPr>
          <p:cNvPr id="49156" name="Line 2"/>
          <p:cNvSpPr>
            <a:spLocks noChangeShapeType="1"/>
          </p:cNvSpPr>
          <p:nvPr/>
        </p:nvSpPr>
        <p:spPr bwMode="auto">
          <a:xfrm>
            <a:off x="7089775" y="1482725"/>
            <a:ext cx="0" cy="3946525"/>
          </a:xfrm>
          <a:prstGeom prst="line">
            <a:avLst/>
          </a:prstGeom>
          <a:noFill/>
          <a:ln w="76200">
            <a:solidFill>
              <a:schemeClr val="tx1"/>
            </a:solidFill>
            <a:round/>
            <a:headEnd/>
            <a:tailEnd/>
          </a:ln>
        </p:spPr>
        <p:txBody>
          <a:bodyPr wrap="none" anchor="ctr"/>
          <a:lstStyle/>
          <a:p>
            <a:endParaRPr lang="en-US"/>
          </a:p>
        </p:txBody>
      </p:sp>
      <p:sp>
        <p:nvSpPr>
          <p:cNvPr id="140292" name="Rectangle 4"/>
          <p:cNvSpPr>
            <a:spLocks noChangeArrowheads="1"/>
          </p:cNvSpPr>
          <p:nvPr/>
        </p:nvSpPr>
        <p:spPr bwMode="auto">
          <a:xfrm>
            <a:off x="4221163" y="2825750"/>
            <a:ext cx="1011237" cy="515938"/>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800" b="1">
                <a:effectLst>
                  <a:outerShdw blurRad="38100" dist="38100" dir="2700000" algn="tl">
                    <a:srgbClr val="FFFFFF"/>
                  </a:outerShdw>
                </a:effectLst>
                <a:cs typeface="+mn-cs"/>
              </a:rPr>
              <a:t>PL</a:t>
            </a:r>
            <a:r>
              <a:rPr lang="en-US" sz="3200" b="1" baseline="-25000">
                <a:effectLst>
                  <a:outerShdw blurRad="38100" dist="38100" dir="2700000" algn="tl">
                    <a:srgbClr val="FFFFFF"/>
                  </a:outerShdw>
                </a:effectLst>
                <a:cs typeface="+mn-cs"/>
              </a:rPr>
              <a:t>1</a:t>
            </a:r>
          </a:p>
        </p:txBody>
      </p:sp>
      <p:sp>
        <p:nvSpPr>
          <p:cNvPr id="49158" name="Rectangle 5"/>
          <p:cNvSpPr>
            <a:spLocks noChangeArrowheads="1"/>
          </p:cNvSpPr>
          <p:nvPr/>
        </p:nvSpPr>
        <p:spPr bwMode="auto">
          <a:xfrm>
            <a:off x="6796088" y="5348288"/>
            <a:ext cx="600075" cy="576262"/>
          </a:xfrm>
          <a:prstGeom prst="rect">
            <a:avLst/>
          </a:prstGeom>
          <a:noFill/>
          <a:ln w="12700">
            <a:noFill/>
            <a:miter lim="800000"/>
            <a:headEnd/>
            <a:tailEnd/>
          </a:ln>
        </p:spPr>
        <p:txBody>
          <a:bodyPr wrap="none" lIns="90488" tIns="44450" rIns="90488" bIns="44450">
            <a:spAutoFit/>
          </a:bodyPr>
          <a:lstStyle/>
          <a:p>
            <a:pPr eaLnBrk="0" hangingPunct="0"/>
            <a:r>
              <a:rPr lang="en-US" sz="3200" b="1"/>
              <a:t>Y</a:t>
            </a:r>
            <a:r>
              <a:rPr lang="en-US" sz="3200" b="1" baseline="-25000"/>
              <a:t>1</a:t>
            </a:r>
          </a:p>
        </p:txBody>
      </p:sp>
      <p:sp>
        <p:nvSpPr>
          <p:cNvPr id="49159" name="Rectangle 8"/>
          <p:cNvSpPr>
            <a:spLocks noChangeArrowheads="1"/>
          </p:cNvSpPr>
          <p:nvPr/>
        </p:nvSpPr>
        <p:spPr bwMode="auto">
          <a:xfrm>
            <a:off x="7469188" y="5387975"/>
            <a:ext cx="1570037" cy="454025"/>
          </a:xfrm>
          <a:prstGeom prst="rect">
            <a:avLst/>
          </a:prstGeom>
          <a:noFill/>
          <a:ln w="12700">
            <a:noFill/>
            <a:miter lim="800000"/>
            <a:headEnd/>
            <a:tailEnd/>
          </a:ln>
        </p:spPr>
        <p:txBody>
          <a:bodyPr wrap="none" lIns="90488" tIns="44450" rIns="90488" bIns="44450">
            <a:spAutoFit/>
          </a:bodyPr>
          <a:lstStyle/>
          <a:p>
            <a:pPr eaLnBrk="0" hangingPunct="0"/>
            <a:r>
              <a:rPr lang="en-US" b="1"/>
              <a:t>Real GDP</a:t>
            </a:r>
          </a:p>
        </p:txBody>
      </p:sp>
      <p:sp>
        <p:nvSpPr>
          <p:cNvPr id="140297" name="Rectangle 9"/>
          <p:cNvSpPr>
            <a:spLocks noChangeArrowheads="1"/>
          </p:cNvSpPr>
          <p:nvPr/>
        </p:nvSpPr>
        <p:spPr bwMode="auto">
          <a:xfrm>
            <a:off x="6669088" y="990600"/>
            <a:ext cx="746125" cy="57626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AS</a:t>
            </a:r>
          </a:p>
        </p:txBody>
      </p:sp>
      <p:sp>
        <p:nvSpPr>
          <p:cNvPr id="49161" name="Freeform 11"/>
          <p:cNvSpPr>
            <a:spLocks/>
          </p:cNvSpPr>
          <p:nvPr/>
        </p:nvSpPr>
        <p:spPr bwMode="auto">
          <a:xfrm>
            <a:off x="6218238" y="1531938"/>
            <a:ext cx="2576512" cy="3125787"/>
          </a:xfrm>
          <a:custGeom>
            <a:avLst/>
            <a:gdLst>
              <a:gd name="T0" fmla="*/ 0 w 1623"/>
              <a:gd name="T1" fmla="*/ 0 h 1969"/>
              <a:gd name="T2" fmla="*/ 2147483647 w 1623"/>
              <a:gd name="T3" fmla="*/ 2147483647 h 1969"/>
              <a:gd name="T4" fmla="*/ 2147483647 w 1623"/>
              <a:gd name="T5" fmla="*/ 2147483647 h 1969"/>
              <a:gd name="T6" fmla="*/ 2147483647 w 1623"/>
              <a:gd name="T7" fmla="*/ 2147483647 h 1969"/>
              <a:gd name="T8" fmla="*/ 2147483647 w 1623"/>
              <a:gd name="T9" fmla="*/ 2147483647 h 1969"/>
              <a:gd name="T10" fmla="*/ 2147483647 w 1623"/>
              <a:gd name="T11" fmla="*/ 2147483647 h 1969"/>
              <a:gd name="T12" fmla="*/ 2147483647 w 1623"/>
              <a:gd name="T13" fmla="*/ 2147483647 h 1969"/>
              <a:gd name="T14" fmla="*/ 2147483647 w 1623"/>
              <a:gd name="T15" fmla="*/ 2147483647 h 1969"/>
              <a:gd name="T16" fmla="*/ 2147483647 w 1623"/>
              <a:gd name="T17" fmla="*/ 2147483647 h 1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3"/>
              <a:gd name="T28" fmla="*/ 0 h 1969"/>
              <a:gd name="T29" fmla="*/ 1623 w 1623"/>
              <a:gd name="T30" fmla="*/ 1969 h 1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3" h="1969">
                <a:moveTo>
                  <a:pt x="0" y="0"/>
                </a:moveTo>
                <a:lnTo>
                  <a:pt x="116" y="308"/>
                </a:lnTo>
                <a:lnTo>
                  <a:pt x="261" y="603"/>
                </a:lnTo>
                <a:lnTo>
                  <a:pt x="431" y="881"/>
                </a:lnTo>
                <a:lnTo>
                  <a:pt x="626" y="1142"/>
                </a:lnTo>
                <a:lnTo>
                  <a:pt x="844" y="1383"/>
                </a:lnTo>
                <a:lnTo>
                  <a:pt x="1084" y="1602"/>
                </a:lnTo>
                <a:lnTo>
                  <a:pt x="1343" y="1797"/>
                </a:lnTo>
                <a:lnTo>
                  <a:pt x="1622" y="1968"/>
                </a:lnTo>
              </a:path>
            </a:pathLst>
          </a:custGeom>
          <a:noFill/>
          <a:ln w="76200" cap="rnd">
            <a:solidFill>
              <a:schemeClr val="tx1"/>
            </a:solidFill>
            <a:round/>
            <a:headEnd/>
            <a:tailEnd/>
          </a:ln>
        </p:spPr>
        <p:txBody>
          <a:bodyPr/>
          <a:lstStyle/>
          <a:p>
            <a:endParaRPr lang="en-US"/>
          </a:p>
        </p:txBody>
      </p:sp>
      <p:sp>
        <p:nvSpPr>
          <p:cNvPr id="140300" name="Rectangle 12"/>
          <p:cNvSpPr>
            <a:spLocks noChangeArrowheads="1"/>
          </p:cNvSpPr>
          <p:nvPr/>
        </p:nvSpPr>
        <p:spPr bwMode="auto">
          <a:xfrm>
            <a:off x="5848350" y="1062038"/>
            <a:ext cx="842963" cy="515937"/>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800" b="1">
                <a:effectLst>
                  <a:outerShdw blurRad="38100" dist="38100" dir="2700000" algn="tl">
                    <a:srgbClr val="FFFFFF"/>
                  </a:outerShdw>
                </a:effectLst>
                <a:cs typeface="+mn-cs"/>
              </a:rPr>
              <a:t>AD</a:t>
            </a:r>
            <a:r>
              <a:rPr lang="en-US" sz="3200" b="1" baseline="-25000">
                <a:effectLst>
                  <a:outerShdw blurRad="38100" dist="38100" dir="2700000" algn="tl">
                    <a:srgbClr val="FFFFFF"/>
                  </a:outerShdw>
                </a:effectLst>
                <a:cs typeface="+mn-cs"/>
              </a:rPr>
              <a:t>1</a:t>
            </a:r>
          </a:p>
        </p:txBody>
      </p:sp>
      <p:grpSp>
        <p:nvGrpSpPr>
          <p:cNvPr id="49163" name="Group 19"/>
          <p:cNvGrpSpPr>
            <a:grpSpLocks/>
          </p:cNvGrpSpPr>
          <p:nvPr/>
        </p:nvGrpSpPr>
        <p:grpSpPr bwMode="auto">
          <a:xfrm>
            <a:off x="4943475" y="1420813"/>
            <a:ext cx="4200525" cy="4029075"/>
            <a:chOff x="1661" y="956"/>
            <a:chExt cx="2646" cy="2538"/>
          </a:xfrm>
        </p:grpSpPr>
        <p:sp>
          <p:nvSpPr>
            <p:cNvPr id="49168" name="Line 20"/>
            <p:cNvSpPr>
              <a:spLocks noChangeShapeType="1"/>
            </p:cNvSpPr>
            <p:nvPr/>
          </p:nvSpPr>
          <p:spPr bwMode="auto">
            <a:xfrm>
              <a:off x="1675" y="956"/>
              <a:ext cx="0" cy="2538"/>
            </a:xfrm>
            <a:prstGeom prst="line">
              <a:avLst/>
            </a:prstGeom>
            <a:noFill/>
            <a:ln w="76200">
              <a:solidFill>
                <a:schemeClr val="tx1"/>
              </a:solidFill>
              <a:round/>
              <a:headEnd/>
              <a:tailEnd/>
            </a:ln>
          </p:spPr>
          <p:txBody>
            <a:bodyPr wrap="none" anchor="ctr"/>
            <a:lstStyle/>
            <a:p>
              <a:endParaRPr lang="en-US"/>
            </a:p>
          </p:txBody>
        </p:sp>
        <p:sp>
          <p:nvSpPr>
            <p:cNvPr id="49169" name="Line 21"/>
            <p:cNvSpPr>
              <a:spLocks noChangeShapeType="1"/>
            </p:cNvSpPr>
            <p:nvPr/>
          </p:nvSpPr>
          <p:spPr bwMode="auto">
            <a:xfrm>
              <a:off x="1661" y="3471"/>
              <a:ext cx="2646" cy="0"/>
            </a:xfrm>
            <a:prstGeom prst="line">
              <a:avLst/>
            </a:prstGeom>
            <a:noFill/>
            <a:ln w="76200">
              <a:solidFill>
                <a:schemeClr val="tx1"/>
              </a:solidFill>
              <a:round/>
              <a:headEnd/>
              <a:tailEnd/>
            </a:ln>
          </p:spPr>
          <p:txBody>
            <a:bodyPr wrap="none" anchor="ctr"/>
            <a:lstStyle/>
            <a:p>
              <a:endParaRPr lang="en-US"/>
            </a:p>
          </p:txBody>
        </p:sp>
      </p:grpSp>
      <p:sp>
        <p:nvSpPr>
          <p:cNvPr id="49164" name="Oval 22"/>
          <p:cNvSpPr>
            <a:spLocks noChangeArrowheads="1"/>
          </p:cNvSpPr>
          <p:nvPr/>
        </p:nvSpPr>
        <p:spPr bwMode="auto">
          <a:xfrm>
            <a:off x="6959600" y="3089275"/>
            <a:ext cx="227013" cy="227013"/>
          </a:xfrm>
          <a:prstGeom prst="ellipse">
            <a:avLst/>
          </a:prstGeom>
          <a:solidFill>
            <a:srgbClr val="00CCFF"/>
          </a:solidFill>
          <a:ln w="28575">
            <a:solidFill>
              <a:schemeClr val="tx1"/>
            </a:solidFill>
            <a:round/>
            <a:headEnd/>
            <a:tailEnd/>
          </a:ln>
        </p:spPr>
        <p:txBody>
          <a:bodyPr wrap="none" anchor="ctr"/>
          <a:lstStyle/>
          <a:p>
            <a:endParaRPr lang="en-US">
              <a:latin typeface="Calibri" pitchFamily="34" charset="0"/>
            </a:endParaRPr>
          </a:p>
        </p:txBody>
      </p:sp>
      <p:pic>
        <p:nvPicPr>
          <p:cNvPr id="49165" name="Picture 22" descr="adam-engraving-1"/>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7396163" y="184150"/>
            <a:ext cx="1630362" cy="2295525"/>
          </a:xfrm>
          <a:prstGeom prst="rect">
            <a:avLst/>
          </a:prstGeom>
          <a:noFill/>
          <a:ln w="9525">
            <a:noFill/>
            <a:miter lim="800000"/>
            <a:headEnd/>
            <a:tailEnd/>
          </a:ln>
        </p:spPr>
      </p:pic>
      <p:sp>
        <p:nvSpPr>
          <p:cNvPr id="49166" name="WordArt 114"/>
          <p:cNvSpPr>
            <a:spLocks noChangeArrowheads="1" noChangeShapeType="1" noTextEdit="1"/>
          </p:cNvSpPr>
          <p:nvPr/>
        </p:nvSpPr>
        <p:spPr bwMode="auto">
          <a:xfrm>
            <a:off x="1725613" y="138113"/>
            <a:ext cx="4648200" cy="423862"/>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FF0000"/>
                </a:solidFill>
                <a:effectLst>
                  <a:outerShdw dist="35921" dir="2700000" sy="50000" kx="2115830" algn="bl" rotWithShape="0">
                    <a:srgbClr val="C0C0C0">
                      <a:alpha val="79999"/>
                    </a:srgbClr>
                  </a:outerShdw>
                </a:effectLst>
                <a:latin typeface="Arial Black"/>
              </a:rPr>
              <a:t>Classical Theory</a:t>
            </a:r>
          </a:p>
        </p:txBody>
      </p:sp>
      <p:sp>
        <p:nvSpPr>
          <p:cNvPr id="17" name="Rectangle 8"/>
          <p:cNvSpPr>
            <a:spLocks noChangeArrowheads="1"/>
          </p:cNvSpPr>
          <p:nvPr/>
        </p:nvSpPr>
        <p:spPr bwMode="auto">
          <a:xfrm>
            <a:off x="4800600" y="5867400"/>
            <a:ext cx="4343400" cy="966788"/>
          </a:xfrm>
          <a:prstGeom prst="rect">
            <a:avLst/>
          </a:prstGeom>
          <a:noFill/>
          <a:ln w="12700">
            <a:noFill/>
            <a:miter lim="800000"/>
            <a:headEnd/>
            <a:tailEnd/>
          </a:ln>
        </p:spPr>
        <p:txBody>
          <a:bodyPr lIns="90488" tIns="44450" rIns="90488" bIns="44450">
            <a:spAutoFit/>
          </a:bodyPr>
          <a:lstStyle/>
          <a:p>
            <a:pPr eaLnBrk="0" hangingPunct="0">
              <a:defRPr/>
            </a:pPr>
            <a:r>
              <a:rPr lang="en-US" sz="1900" b="1" dirty="0">
                <a:solidFill>
                  <a:srgbClr val="FF0000"/>
                </a:solidFill>
                <a:effectLst>
                  <a:outerShdw blurRad="38100" dist="38100" dir="2700000" algn="tl">
                    <a:srgbClr val="000000">
                      <a:alpha val="43137"/>
                    </a:srgbClr>
                  </a:outerShdw>
                </a:effectLst>
                <a:latin typeface="Arial" pitchFamily="34" charset="0"/>
                <a:cs typeface="Arial" pitchFamily="34" charset="0"/>
              </a:rPr>
              <a:t>The Classical notion is that only an increase in  technology  or more or better  resources  can  increase 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wipe(left)">
                                      <p:cBhvr>
                                        <p:cTn id="7" dur="1000"/>
                                        <p:tgtEl>
                                          <p:spTgt spid="3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3">
                                            <p:txEl>
                                              <p:pRg st="1" end="1"/>
                                            </p:txEl>
                                          </p:spTgt>
                                        </p:tgtEl>
                                        <p:attrNameLst>
                                          <p:attrName>style.visibility</p:attrName>
                                        </p:attrNameLst>
                                      </p:cBhvr>
                                      <p:to>
                                        <p:strVal val="visible"/>
                                      </p:to>
                                    </p:set>
                                    <p:animEffect transition="in" filter="wipe(left)">
                                      <p:cBhvr>
                                        <p:cTn id="10" dur="1000"/>
                                        <p:tgtEl>
                                          <p:spTgt spid="3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animEffect transition="in" filter="wipe(left)">
                                      <p:cBhvr>
                                        <p:cTn id="15" dur="1000"/>
                                        <p:tgtEl>
                                          <p:spTgt spid="3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xEl>
                                              <p:pRg st="3" end="3"/>
                                            </p:txEl>
                                          </p:spTgt>
                                        </p:tgtEl>
                                        <p:attrNameLst>
                                          <p:attrName>style.visibility</p:attrName>
                                        </p:attrNameLst>
                                      </p:cBhvr>
                                      <p:to>
                                        <p:strVal val="visible"/>
                                      </p:to>
                                    </p:set>
                                    <p:animEffect transition="in" filter="wipe(left)">
                                      <p:cBhvr>
                                        <p:cTn id="18" dur="1000"/>
                                        <p:tgtEl>
                                          <p:spTgt spid="33">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3">
                                            <p:txEl>
                                              <p:pRg st="4" end="4"/>
                                            </p:txEl>
                                          </p:spTgt>
                                        </p:tgtEl>
                                        <p:attrNameLst>
                                          <p:attrName>style.visibility</p:attrName>
                                        </p:attrNameLst>
                                      </p:cBhvr>
                                      <p:to>
                                        <p:strVal val="visible"/>
                                      </p:to>
                                    </p:set>
                                    <p:animEffect transition="in" filter="wipe(left)">
                                      <p:cBhvr>
                                        <p:cTn id="21" dur="1000"/>
                                        <p:tgtEl>
                                          <p:spTgt spid="3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3">
                                            <p:txEl>
                                              <p:pRg st="5" end="5"/>
                                            </p:txEl>
                                          </p:spTgt>
                                        </p:tgtEl>
                                        <p:attrNameLst>
                                          <p:attrName>style.visibility</p:attrName>
                                        </p:attrNameLst>
                                      </p:cBhvr>
                                      <p:to>
                                        <p:strVal val="visible"/>
                                      </p:to>
                                    </p:set>
                                    <p:animEffect transition="in" filter="wipe(left)">
                                      <p:cBhvr>
                                        <p:cTn id="26" dur="1000"/>
                                        <p:tgtEl>
                                          <p:spTgt spid="33">
                                            <p:txEl>
                                              <p:pRg st="5" end="5"/>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33">
                                            <p:txEl>
                                              <p:pRg st="6" end="6"/>
                                            </p:txEl>
                                          </p:spTgt>
                                        </p:tgtEl>
                                        <p:attrNameLst>
                                          <p:attrName>style.visibility</p:attrName>
                                        </p:attrNameLst>
                                      </p:cBhvr>
                                      <p:to>
                                        <p:strVal val="visible"/>
                                      </p:to>
                                    </p:set>
                                    <p:animEffect transition="in" filter="wipe(left)">
                                      <p:cBhvr>
                                        <p:cTn id="29" dur="1000"/>
                                        <p:tgtEl>
                                          <p:spTgt spid="3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33">
                                            <p:txEl>
                                              <p:pRg st="7" end="7"/>
                                            </p:txEl>
                                          </p:spTgt>
                                        </p:tgtEl>
                                        <p:attrNameLst>
                                          <p:attrName>style.visibility</p:attrName>
                                        </p:attrNameLst>
                                      </p:cBhvr>
                                      <p:to>
                                        <p:strVal val="visible"/>
                                      </p:to>
                                    </p:set>
                                    <p:animEffect transition="in" filter="wipe(left)">
                                      <p:cBhvr>
                                        <p:cTn id="34" dur="1000"/>
                                        <p:tgtEl>
                                          <p:spTgt spid="33">
                                            <p:txEl>
                                              <p:pRg st="7" end="7"/>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33">
                                            <p:txEl>
                                              <p:pRg st="8" end="8"/>
                                            </p:txEl>
                                          </p:spTgt>
                                        </p:tgtEl>
                                        <p:attrNameLst>
                                          <p:attrName>style.visibility</p:attrName>
                                        </p:attrNameLst>
                                      </p:cBhvr>
                                      <p:to>
                                        <p:strVal val="visible"/>
                                      </p:to>
                                    </p:set>
                                    <p:animEffect transition="in" filter="wipe(left)">
                                      <p:cBhvr>
                                        <p:cTn id="37" dur="1000"/>
                                        <p:tgtEl>
                                          <p:spTgt spid="33">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33">
                                            <p:txEl>
                                              <p:pRg st="9" end="9"/>
                                            </p:txEl>
                                          </p:spTgt>
                                        </p:tgtEl>
                                        <p:attrNameLst>
                                          <p:attrName>style.visibility</p:attrName>
                                        </p:attrNameLst>
                                      </p:cBhvr>
                                      <p:to>
                                        <p:strVal val="visible"/>
                                      </p:to>
                                    </p:set>
                                    <p:animEffect transition="in" filter="wipe(left)">
                                      <p:cBhvr>
                                        <p:cTn id="40" dur="1000"/>
                                        <p:tgtEl>
                                          <p:spTgt spid="33">
                                            <p:txEl>
                                              <p:pRg st="9" end="9"/>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33">
                                            <p:txEl>
                                              <p:pRg st="10" end="10"/>
                                            </p:txEl>
                                          </p:spTgt>
                                        </p:tgtEl>
                                        <p:attrNameLst>
                                          <p:attrName>style.visibility</p:attrName>
                                        </p:attrNameLst>
                                      </p:cBhvr>
                                      <p:to>
                                        <p:strVal val="visible"/>
                                      </p:to>
                                    </p:set>
                                    <p:animEffect transition="in" filter="wipe(left)">
                                      <p:cBhvr>
                                        <p:cTn id="43" dur="1000"/>
                                        <p:tgtEl>
                                          <p:spTgt spid="33">
                                            <p:txEl>
                                              <p:pRg st="10" end="1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33">
                                            <p:txEl>
                                              <p:pRg st="11" end="11"/>
                                            </p:txEl>
                                          </p:spTgt>
                                        </p:tgtEl>
                                        <p:attrNameLst>
                                          <p:attrName>style.visibility</p:attrName>
                                        </p:attrNameLst>
                                      </p:cBhvr>
                                      <p:to>
                                        <p:strVal val="visible"/>
                                      </p:to>
                                    </p:set>
                                    <p:animEffect transition="in" filter="wipe(left)">
                                      <p:cBhvr>
                                        <p:cTn id="48" dur="1000"/>
                                        <p:tgtEl>
                                          <p:spTgt spid="33">
                                            <p:txEl>
                                              <p:pRg st="11" end="11"/>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33">
                                            <p:txEl>
                                              <p:pRg st="12" end="12"/>
                                            </p:txEl>
                                          </p:spTgt>
                                        </p:tgtEl>
                                        <p:attrNameLst>
                                          <p:attrName>style.visibility</p:attrName>
                                        </p:attrNameLst>
                                      </p:cBhvr>
                                      <p:to>
                                        <p:strVal val="visible"/>
                                      </p:to>
                                    </p:set>
                                    <p:animEffect transition="in" filter="wipe(left)">
                                      <p:cBhvr>
                                        <p:cTn id="51" dur="1000"/>
                                        <p:tgtEl>
                                          <p:spTgt spid="33">
                                            <p:txEl>
                                              <p:pRg st="12" end="12"/>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33">
                                            <p:txEl>
                                              <p:pRg st="13" end="13"/>
                                            </p:txEl>
                                          </p:spTgt>
                                        </p:tgtEl>
                                        <p:attrNameLst>
                                          <p:attrName>style.visibility</p:attrName>
                                        </p:attrNameLst>
                                      </p:cBhvr>
                                      <p:to>
                                        <p:strVal val="visible"/>
                                      </p:to>
                                    </p:set>
                                    <p:animEffect transition="in" filter="wipe(left)">
                                      <p:cBhvr>
                                        <p:cTn id="54" dur="1000"/>
                                        <p:tgtEl>
                                          <p:spTgt spid="33">
                                            <p:txEl>
                                              <p:pRg st="13" end="13"/>
                                            </p:txEl>
                                          </p:spTgt>
                                        </p:tgtEl>
                                      </p:cBhvr>
                                    </p:animEffect>
                                  </p:childTnLst>
                                </p:cTn>
                              </p:par>
                              <p:par>
                                <p:cTn id="55" presetID="22" presetClass="entr" presetSubtype="8" fill="hold" nodeType="withEffect">
                                  <p:stCondLst>
                                    <p:cond delay="0"/>
                                  </p:stCondLst>
                                  <p:childTnLst>
                                    <p:set>
                                      <p:cBhvr>
                                        <p:cTn id="56" dur="1" fill="hold">
                                          <p:stCondLst>
                                            <p:cond delay="0"/>
                                          </p:stCondLst>
                                        </p:cTn>
                                        <p:tgtEl>
                                          <p:spTgt spid="33">
                                            <p:txEl>
                                              <p:pRg st="14" end="14"/>
                                            </p:txEl>
                                          </p:spTgt>
                                        </p:tgtEl>
                                        <p:attrNameLst>
                                          <p:attrName>style.visibility</p:attrName>
                                        </p:attrNameLst>
                                      </p:cBhvr>
                                      <p:to>
                                        <p:strVal val="visible"/>
                                      </p:to>
                                    </p:set>
                                    <p:animEffect transition="in" filter="wipe(left)">
                                      <p:cBhvr>
                                        <p:cTn id="57" dur="1000"/>
                                        <p:tgtEl>
                                          <p:spTgt spid="33">
                                            <p:txEl>
                                              <p:pRg st="14" end="1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33">
                                            <p:txEl>
                                              <p:pRg st="15" end="15"/>
                                            </p:txEl>
                                          </p:spTgt>
                                        </p:tgtEl>
                                        <p:attrNameLst>
                                          <p:attrName>style.visibility</p:attrName>
                                        </p:attrNameLst>
                                      </p:cBhvr>
                                      <p:to>
                                        <p:strVal val="visible"/>
                                      </p:to>
                                    </p:set>
                                    <p:animEffect transition="in" filter="wipe(left)">
                                      <p:cBhvr>
                                        <p:cTn id="62" dur="1000"/>
                                        <p:tgtEl>
                                          <p:spTgt spid="33">
                                            <p:txEl>
                                              <p:pRg st="15" end="15"/>
                                            </p:txEl>
                                          </p:spTgt>
                                        </p:tgtEl>
                                      </p:cBhvr>
                                    </p:animEffect>
                                  </p:childTnLst>
                                </p:cTn>
                              </p:par>
                              <p:par>
                                <p:cTn id="63" presetID="22" presetClass="entr" presetSubtype="8" fill="hold" nodeType="withEffect">
                                  <p:stCondLst>
                                    <p:cond delay="0"/>
                                  </p:stCondLst>
                                  <p:childTnLst>
                                    <p:set>
                                      <p:cBhvr>
                                        <p:cTn id="64" dur="1" fill="hold">
                                          <p:stCondLst>
                                            <p:cond delay="0"/>
                                          </p:stCondLst>
                                        </p:cTn>
                                        <p:tgtEl>
                                          <p:spTgt spid="33">
                                            <p:txEl>
                                              <p:pRg st="16" end="16"/>
                                            </p:txEl>
                                          </p:spTgt>
                                        </p:tgtEl>
                                        <p:attrNameLst>
                                          <p:attrName>style.visibility</p:attrName>
                                        </p:attrNameLst>
                                      </p:cBhvr>
                                      <p:to>
                                        <p:strVal val="visible"/>
                                      </p:to>
                                    </p:set>
                                    <p:animEffect transition="in" filter="wipe(left)">
                                      <p:cBhvr>
                                        <p:cTn id="65" dur="1000"/>
                                        <p:tgtEl>
                                          <p:spTgt spid="33">
                                            <p:txEl>
                                              <p:pRg st="16" end="16"/>
                                            </p:txEl>
                                          </p:spTgt>
                                        </p:tgtEl>
                                      </p:cBhvr>
                                    </p:animEffect>
                                  </p:childTnLst>
                                </p:cTn>
                              </p:par>
                              <p:par>
                                <p:cTn id="66" presetID="22" presetClass="entr" presetSubtype="8" fill="hold" nodeType="withEffect">
                                  <p:stCondLst>
                                    <p:cond delay="0"/>
                                  </p:stCondLst>
                                  <p:childTnLst>
                                    <p:set>
                                      <p:cBhvr>
                                        <p:cTn id="67" dur="1" fill="hold">
                                          <p:stCondLst>
                                            <p:cond delay="0"/>
                                          </p:stCondLst>
                                        </p:cTn>
                                        <p:tgtEl>
                                          <p:spTgt spid="33">
                                            <p:txEl>
                                              <p:pRg st="17" end="17"/>
                                            </p:txEl>
                                          </p:spTgt>
                                        </p:tgtEl>
                                        <p:attrNameLst>
                                          <p:attrName>style.visibility</p:attrName>
                                        </p:attrNameLst>
                                      </p:cBhvr>
                                      <p:to>
                                        <p:strVal val="visible"/>
                                      </p:to>
                                    </p:set>
                                    <p:animEffect transition="in" filter="wipe(left)">
                                      <p:cBhvr>
                                        <p:cTn id="68" dur="1000"/>
                                        <p:tgtEl>
                                          <p:spTgt spid="33">
                                            <p:txEl>
                                              <p:pRg st="17" end="17"/>
                                            </p:txEl>
                                          </p:spTgt>
                                        </p:tgtEl>
                                      </p:cBhvr>
                                    </p:animEffect>
                                  </p:childTnLst>
                                </p:cTn>
                              </p:par>
                              <p:par>
                                <p:cTn id="69" presetID="22" presetClass="entr" presetSubtype="8" fill="hold" nodeType="withEffect">
                                  <p:stCondLst>
                                    <p:cond delay="0"/>
                                  </p:stCondLst>
                                  <p:childTnLst>
                                    <p:set>
                                      <p:cBhvr>
                                        <p:cTn id="70" dur="1" fill="hold">
                                          <p:stCondLst>
                                            <p:cond delay="0"/>
                                          </p:stCondLst>
                                        </p:cTn>
                                        <p:tgtEl>
                                          <p:spTgt spid="33">
                                            <p:txEl>
                                              <p:pRg st="18" end="18"/>
                                            </p:txEl>
                                          </p:spTgt>
                                        </p:tgtEl>
                                        <p:attrNameLst>
                                          <p:attrName>style.visibility</p:attrName>
                                        </p:attrNameLst>
                                      </p:cBhvr>
                                      <p:to>
                                        <p:strVal val="visible"/>
                                      </p:to>
                                    </p:set>
                                    <p:animEffect transition="in" filter="wipe(left)">
                                      <p:cBhvr>
                                        <p:cTn id="71" dur="1000"/>
                                        <p:tgtEl>
                                          <p:spTgt spid="33">
                                            <p:txEl>
                                              <p:pRg st="18" end="18"/>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left)">
                                      <p:cBhvr>
                                        <p:cTn id="7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33" name="Picture 35" descr="man quizzizal"/>
          <p:cNvPicPr>
            <a:picLocks noChangeAspect="1" noChangeArrowheads="1" noCrop="1"/>
          </p:cNvPicPr>
          <p:nvPr/>
        </p:nvPicPr>
        <p:blipFill>
          <a:blip r:embed="rId4"/>
          <a:srcRect/>
          <a:stretch>
            <a:fillRect/>
          </a:stretch>
        </p:blipFill>
        <p:spPr bwMode="auto">
          <a:xfrm>
            <a:off x="1447800" y="3505200"/>
            <a:ext cx="1219200" cy="1219200"/>
          </a:xfrm>
          <a:prstGeom prst="rect">
            <a:avLst/>
          </a:prstGeom>
          <a:noFill/>
          <a:ln w="9525">
            <a:noFill/>
            <a:miter lim="800000"/>
            <a:headEnd/>
            <a:tailEnd/>
          </a:ln>
        </p:spPr>
      </p:pic>
      <p:sp>
        <p:nvSpPr>
          <p:cNvPr id="50179" name="Line 17"/>
          <p:cNvSpPr>
            <a:spLocks noChangeShapeType="1"/>
          </p:cNvSpPr>
          <p:nvPr/>
        </p:nvSpPr>
        <p:spPr bwMode="auto">
          <a:xfrm flipH="1">
            <a:off x="4975225" y="3171825"/>
            <a:ext cx="2044700" cy="0"/>
          </a:xfrm>
          <a:prstGeom prst="line">
            <a:avLst/>
          </a:prstGeom>
          <a:noFill/>
          <a:ln w="57150">
            <a:solidFill>
              <a:schemeClr val="tx1"/>
            </a:solidFill>
            <a:prstDash val="dash"/>
            <a:round/>
            <a:headEnd/>
            <a:tailEnd type="stealth" w="med" len="med"/>
          </a:ln>
        </p:spPr>
        <p:txBody>
          <a:bodyPr wrap="none" anchor="ctr"/>
          <a:lstStyle/>
          <a:p>
            <a:endParaRPr lang="en-US"/>
          </a:p>
        </p:txBody>
      </p:sp>
      <p:pic>
        <p:nvPicPr>
          <p:cNvPr id="140313" name="Picture 25" descr="divider fancy"/>
          <p:cNvPicPr>
            <a:picLocks noChangeAspect="1" noChangeArrowheads="1" noCrop="1"/>
          </p:cNvPicPr>
          <p:nvPr/>
        </p:nvPicPr>
        <p:blipFill>
          <a:blip r:embed="rId5"/>
          <a:srcRect/>
          <a:stretch>
            <a:fillRect/>
          </a:stretch>
        </p:blipFill>
        <p:spPr bwMode="auto">
          <a:xfrm>
            <a:off x="6051550" y="3140075"/>
            <a:ext cx="965200" cy="112713"/>
          </a:xfrm>
          <a:prstGeom prst="rect">
            <a:avLst/>
          </a:prstGeom>
          <a:noFill/>
          <a:ln w="9525">
            <a:noFill/>
            <a:miter lim="800000"/>
            <a:headEnd/>
            <a:tailEnd/>
          </a:ln>
        </p:spPr>
      </p:pic>
      <p:sp>
        <p:nvSpPr>
          <p:cNvPr id="50181" name="Line 2"/>
          <p:cNvSpPr>
            <a:spLocks noChangeShapeType="1"/>
          </p:cNvSpPr>
          <p:nvPr/>
        </p:nvSpPr>
        <p:spPr bwMode="auto">
          <a:xfrm>
            <a:off x="7089775" y="1482725"/>
            <a:ext cx="0" cy="3946525"/>
          </a:xfrm>
          <a:prstGeom prst="line">
            <a:avLst/>
          </a:prstGeom>
          <a:noFill/>
          <a:ln w="76200">
            <a:solidFill>
              <a:schemeClr val="tx1"/>
            </a:solidFill>
            <a:round/>
            <a:headEnd/>
            <a:tailEnd/>
          </a:ln>
        </p:spPr>
        <p:txBody>
          <a:bodyPr wrap="none" anchor="ctr"/>
          <a:lstStyle/>
          <a:p>
            <a:endParaRPr lang="en-US"/>
          </a:p>
        </p:txBody>
      </p:sp>
      <p:sp>
        <p:nvSpPr>
          <p:cNvPr id="140291" name="Rectangle 3"/>
          <p:cNvSpPr>
            <a:spLocks noChangeArrowheads="1"/>
          </p:cNvSpPr>
          <p:nvPr/>
        </p:nvSpPr>
        <p:spPr bwMode="auto">
          <a:xfrm>
            <a:off x="0" y="0"/>
            <a:ext cx="9144000" cy="1003300"/>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endParaRPr lang="en-US" sz="3200" b="1">
              <a:solidFill>
                <a:srgbClr val="FF0000"/>
              </a:solidFill>
              <a:effectLst>
                <a:outerShdw blurRad="38100" dist="38100" dir="2700000" algn="tl">
                  <a:srgbClr val="000000"/>
                </a:outerShdw>
              </a:effectLst>
              <a:latin typeface="Maiandra GD" pitchFamily="34" charset="0"/>
              <a:cs typeface="+mn-cs"/>
            </a:endParaRPr>
          </a:p>
          <a:p>
            <a:pPr algn="ctr" eaLnBrk="0" fontAlgn="auto" hangingPunct="0">
              <a:spcBef>
                <a:spcPts val="0"/>
              </a:spcBef>
              <a:spcAft>
                <a:spcPts val="0"/>
              </a:spcAft>
              <a:defRPr/>
            </a:pPr>
            <a:r>
              <a:rPr lang="en-US" sz="2800">
                <a:solidFill>
                  <a:srgbClr val="FF0000"/>
                </a:solidFill>
                <a:cs typeface="+mn-cs"/>
              </a:rPr>
              <a:t>[</a:t>
            </a:r>
            <a:r>
              <a:rPr lang="en-US" sz="2800" b="1">
                <a:solidFill>
                  <a:srgbClr val="FF0000"/>
                </a:solidFill>
                <a:effectLst>
                  <a:outerShdw blurRad="38100" dist="38100" dir="2700000" algn="tl">
                    <a:srgbClr val="000000"/>
                  </a:outerShdw>
                </a:effectLst>
                <a:cs typeface="+mn-cs"/>
              </a:rPr>
              <a:t>“Cheaper Supply Creates Its Own Demand”</a:t>
            </a:r>
            <a:r>
              <a:rPr lang="en-US" sz="2800">
                <a:solidFill>
                  <a:srgbClr val="FF0000"/>
                </a:solidFill>
                <a:cs typeface="+mn-cs"/>
              </a:rPr>
              <a:t>]</a:t>
            </a:r>
          </a:p>
        </p:txBody>
      </p:sp>
      <p:sp>
        <p:nvSpPr>
          <p:cNvPr id="140292" name="Rectangle 4"/>
          <p:cNvSpPr>
            <a:spLocks noChangeArrowheads="1"/>
          </p:cNvSpPr>
          <p:nvPr/>
        </p:nvSpPr>
        <p:spPr bwMode="auto">
          <a:xfrm>
            <a:off x="4221163" y="2825750"/>
            <a:ext cx="1011237" cy="515938"/>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800" b="1">
                <a:effectLst>
                  <a:outerShdw blurRad="38100" dist="38100" dir="2700000" algn="tl">
                    <a:srgbClr val="FFFFFF"/>
                  </a:outerShdw>
                </a:effectLst>
                <a:cs typeface="+mn-cs"/>
              </a:rPr>
              <a:t>PL</a:t>
            </a:r>
            <a:r>
              <a:rPr lang="en-US" sz="3200" b="1" baseline="-25000">
                <a:effectLst>
                  <a:outerShdw blurRad="38100" dist="38100" dir="2700000" algn="tl">
                    <a:srgbClr val="FFFFFF"/>
                  </a:outerShdw>
                </a:effectLst>
                <a:cs typeface="+mn-cs"/>
              </a:rPr>
              <a:t>1</a:t>
            </a:r>
          </a:p>
        </p:txBody>
      </p:sp>
      <p:sp>
        <p:nvSpPr>
          <p:cNvPr id="50184" name="Rectangle 5"/>
          <p:cNvSpPr>
            <a:spLocks noChangeArrowheads="1"/>
          </p:cNvSpPr>
          <p:nvPr/>
        </p:nvSpPr>
        <p:spPr bwMode="auto">
          <a:xfrm>
            <a:off x="6796088" y="5348288"/>
            <a:ext cx="600075" cy="576262"/>
          </a:xfrm>
          <a:prstGeom prst="rect">
            <a:avLst/>
          </a:prstGeom>
          <a:noFill/>
          <a:ln w="12700">
            <a:noFill/>
            <a:miter lim="800000"/>
            <a:headEnd/>
            <a:tailEnd/>
          </a:ln>
        </p:spPr>
        <p:txBody>
          <a:bodyPr wrap="none" lIns="90488" tIns="44450" rIns="90488" bIns="44450">
            <a:spAutoFit/>
          </a:bodyPr>
          <a:lstStyle/>
          <a:p>
            <a:pPr eaLnBrk="0" hangingPunct="0"/>
            <a:r>
              <a:rPr lang="en-US" sz="3200" b="1"/>
              <a:t>Y</a:t>
            </a:r>
            <a:r>
              <a:rPr lang="en-US" sz="3200" b="1" baseline="-25000"/>
              <a:t>1</a:t>
            </a:r>
          </a:p>
        </p:txBody>
      </p:sp>
      <p:sp>
        <p:nvSpPr>
          <p:cNvPr id="140294" name="Rectangle 6"/>
          <p:cNvSpPr>
            <a:spLocks noChangeArrowheads="1"/>
          </p:cNvSpPr>
          <p:nvPr/>
        </p:nvSpPr>
        <p:spPr bwMode="auto">
          <a:xfrm>
            <a:off x="4198938" y="4033838"/>
            <a:ext cx="1073150" cy="515937"/>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800" b="1">
                <a:solidFill>
                  <a:srgbClr val="FF0000"/>
                </a:solidFill>
                <a:effectLst>
                  <a:outerShdw blurRad="38100" dist="38100" dir="2700000" algn="tl">
                    <a:srgbClr val="000000"/>
                  </a:outerShdw>
                </a:effectLst>
                <a:cs typeface="+mn-cs"/>
              </a:rPr>
              <a:t>PL</a:t>
            </a:r>
            <a:r>
              <a:rPr lang="en-US" sz="3200" b="1" baseline="-25000">
                <a:solidFill>
                  <a:srgbClr val="FF0000"/>
                </a:solidFill>
                <a:effectLst>
                  <a:outerShdw blurRad="38100" dist="38100" dir="2700000" algn="tl">
                    <a:srgbClr val="000000"/>
                  </a:outerShdw>
                </a:effectLst>
                <a:cs typeface="+mn-cs"/>
              </a:rPr>
              <a:t>2</a:t>
            </a:r>
          </a:p>
        </p:txBody>
      </p:sp>
      <p:sp>
        <p:nvSpPr>
          <p:cNvPr id="50186" name="Rectangle 8"/>
          <p:cNvSpPr>
            <a:spLocks noChangeArrowheads="1"/>
          </p:cNvSpPr>
          <p:nvPr/>
        </p:nvSpPr>
        <p:spPr bwMode="auto">
          <a:xfrm>
            <a:off x="7469188" y="5387975"/>
            <a:ext cx="1570037" cy="454025"/>
          </a:xfrm>
          <a:prstGeom prst="rect">
            <a:avLst/>
          </a:prstGeom>
          <a:noFill/>
          <a:ln w="12700">
            <a:noFill/>
            <a:miter lim="800000"/>
            <a:headEnd/>
            <a:tailEnd/>
          </a:ln>
        </p:spPr>
        <p:txBody>
          <a:bodyPr wrap="none" lIns="90488" tIns="44450" rIns="90488" bIns="44450">
            <a:spAutoFit/>
          </a:bodyPr>
          <a:lstStyle/>
          <a:p>
            <a:pPr eaLnBrk="0" hangingPunct="0"/>
            <a:r>
              <a:rPr lang="en-US" b="1"/>
              <a:t>Real GDP</a:t>
            </a:r>
          </a:p>
        </p:txBody>
      </p:sp>
      <p:sp>
        <p:nvSpPr>
          <p:cNvPr id="140297" name="Rectangle 9"/>
          <p:cNvSpPr>
            <a:spLocks noChangeArrowheads="1"/>
          </p:cNvSpPr>
          <p:nvPr/>
        </p:nvSpPr>
        <p:spPr bwMode="auto">
          <a:xfrm>
            <a:off x="6721475" y="990600"/>
            <a:ext cx="746125" cy="57626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dirty="0">
                <a:effectLst>
                  <a:outerShdw blurRad="38100" dist="38100" dir="2700000" algn="tl">
                    <a:srgbClr val="FFFFFF"/>
                  </a:outerShdw>
                </a:effectLst>
                <a:cs typeface="+mn-cs"/>
              </a:rPr>
              <a:t>AS</a:t>
            </a:r>
          </a:p>
        </p:txBody>
      </p:sp>
      <p:sp>
        <p:nvSpPr>
          <p:cNvPr id="140298" name="Freeform 10"/>
          <p:cNvSpPr>
            <a:spLocks/>
          </p:cNvSpPr>
          <p:nvPr/>
        </p:nvSpPr>
        <p:spPr bwMode="auto">
          <a:xfrm>
            <a:off x="5186363" y="1543050"/>
            <a:ext cx="3036887" cy="3600450"/>
          </a:xfrm>
          <a:custGeom>
            <a:avLst/>
            <a:gdLst>
              <a:gd name="T0" fmla="*/ 0 w 1913"/>
              <a:gd name="T1" fmla="*/ 0 h 2268"/>
              <a:gd name="T2" fmla="*/ 2147483647 w 1913"/>
              <a:gd name="T3" fmla="*/ 2147483647 h 2268"/>
              <a:gd name="T4" fmla="*/ 2147483647 w 1913"/>
              <a:gd name="T5" fmla="*/ 2147483647 h 2268"/>
              <a:gd name="T6" fmla="*/ 2147483647 w 1913"/>
              <a:gd name="T7" fmla="*/ 2147483647 h 2268"/>
              <a:gd name="T8" fmla="*/ 2147483647 w 1913"/>
              <a:gd name="T9" fmla="*/ 2147483647 h 2268"/>
              <a:gd name="T10" fmla="*/ 2147483647 w 1913"/>
              <a:gd name="T11" fmla="*/ 2147483647 h 2268"/>
              <a:gd name="T12" fmla="*/ 2147483647 w 1913"/>
              <a:gd name="T13" fmla="*/ 2147483647 h 2268"/>
              <a:gd name="T14" fmla="*/ 2147483647 w 1913"/>
              <a:gd name="T15" fmla="*/ 2147483647 h 2268"/>
              <a:gd name="T16" fmla="*/ 2147483647 w 1913"/>
              <a:gd name="T17" fmla="*/ 2147483647 h 2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3"/>
              <a:gd name="T28" fmla="*/ 0 h 2268"/>
              <a:gd name="T29" fmla="*/ 1913 w 1913"/>
              <a:gd name="T30" fmla="*/ 2268 h 22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3" h="2268">
                <a:moveTo>
                  <a:pt x="0" y="0"/>
                </a:moveTo>
                <a:lnTo>
                  <a:pt x="137" y="355"/>
                </a:lnTo>
                <a:lnTo>
                  <a:pt x="308" y="695"/>
                </a:lnTo>
                <a:lnTo>
                  <a:pt x="508" y="1015"/>
                </a:lnTo>
                <a:lnTo>
                  <a:pt x="738" y="1316"/>
                </a:lnTo>
                <a:lnTo>
                  <a:pt x="995" y="1593"/>
                </a:lnTo>
                <a:lnTo>
                  <a:pt x="1278" y="1845"/>
                </a:lnTo>
                <a:lnTo>
                  <a:pt x="1583" y="2070"/>
                </a:lnTo>
                <a:lnTo>
                  <a:pt x="1912" y="2267"/>
                </a:lnTo>
              </a:path>
            </a:pathLst>
          </a:custGeom>
          <a:noFill/>
          <a:ln w="76200" cap="rnd">
            <a:solidFill>
              <a:srgbClr val="FF0000"/>
            </a:solidFill>
            <a:round/>
            <a:headEnd/>
            <a:tailEnd/>
          </a:ln>
        </p:spPr>
        <p:txBody>
          <a:bodyPr/>
          <a:lstStyle/>
          <a:p>
            <a:endParaRPr lang="en-US"/>
          </a:p>
        </p:txBody>
      </p:sp>
      <p:sp>
        <p:nvSpPr>
          <p:cNvPr id="50189" name="Freeform 11"/>
          <p:cNvSpPr>
            <a:spLocks/>
          </p:cNvSpPr>
          <p:nvPr/>
        </p:nvSpPr>
        <p:spPr bwMode="auto">
          <a:xfrm>
            <a:off x="6218238" y="1531938"/>
            <a:ext cx="2576512" cy="3125787"/>
          </a:xfrm>
          <a:custGeom>
            <a:avLst/>
            <a:gdLst>
              <a:gd name="T0" fmla="*/ 0 w 1623"/>
              <a:gd name="T1" fmla="*/ 0 h 1969"/>
              <a:gd name="T2" fmla="*/ 2147483647 w 1623"/>
              <a:gd name="T3" fmla="*/ 2147483647 h 1969"/>
              <a:gd name="T4" fmla="*/ 2147483647 w 1623"/>
              <a:gd name="T5" fmla="*/ 2147483647 h 1969"/>
              <a:gd name="T6" fmla="*/ 2147483647 w 1623"/>
              <a:gd name="T7" fmla="*/ 2147483647 h 1969"/>
              <a:gd name="T8" fmla="*/ 2147483647 w 1623"/>
              <a:gd name="T9" fmla="*/ 2147483647 h 1969"/>
              <a:gd name="T10" fmla="*/ 2147483647 w 1623"/>
              <a:gd name="T11" fmla="*/ 2147483647 h 1969"/>
              <a:gd name="T12" fmla="*/ 2147483647 w 1623"/>
              <a:gd name="T13" fmla="*/ 2147483647 h 1969"/>
              <a:gd name="T14" fmla="*/ 2147483647 w 1623"/>
              <a:gd name="T15" fmla="*/ 2147483647 h 1969"/>
              <a:gd name="T16" fmla="*/ 2147483647 w 1623"/>
              <a:gd name="T17" fmla="*/ 2147483647 h 1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3"/>
              <a:gd name="T28" fmla="*/ 0 h 1969"/>
              <a:gd name="T29" fmla="*/ 1623 w 1623"/>
              <a:gd name="T30" fmla="*/ 1969 h 1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3" h="1969">
                <a:moveTo>
                  <a:pt x="0" y="0"/>
                </a:moveTo>
                <a:lnTo>
                  <a:pt x="116" y="308"/>
                </a:lnTo>
                <a:lnTo>
                  <a:pt x="261" y="603"/>
                </a:lnTo>
                <a:lnTo>
                  <a:pt x="431" y="881"/>
                </a:lnTo>
                <a:lnTo>
                  <a:pt x="626" y="1142"/>
                </a:lnTo>
                <a:lnTo>
                  <a:pt x="844" y="1383"/>
                </a:lnTo>
                <a:lnTo>
                  <a:pt x="1084" y="1602"/>
                </a:lnTo>
                <a:lnTo>
                  <a:pt x="1343" y="1797"/>
                </a:lnTo>
                <a:lnTo>
                  <a:pt x="1622" y="1968"/>
                </a:lnTo>
              </a:path>
            </a:pathLst>
          </a:custGeom>
          <a:noFill/>
          <a:ln w="76200" cap="rnd">
            <a:solidFill>
              <a:schemeClr val="tx1"/>
            </a:solidFill>
            <a:round/>
            <a:headEnd/>
            <a:tailEnd/>
          </a:ln>
        </p:spPr>
        <p:txBody>
          <a:bodyPr/>
          <a:lstStyle/>
          <a:p>
            <a:endParaRPr lang="en-US"/>
          </a:p>
        </p:txBody>
      </p:sp>
      <p:sp>
        <p:nvSpPr>
          <p:cNvPr id="140300" name="Rectangle 12"/>
          <p:cNvSpPr>
            <a:spLocks noChangeArrowheads="1"/>
          </p:cNvSpPr>
          <p:nvPr/>
        </p:nvSpPr>
        <p:spPr bwMode="auto">
          <a:xfrm>
            <a:off x="5848350" y="1062038"/>
            <a:ext cx="842963" cy="515937"/>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800" b="1">
                <a:effectLst>
                  <a:outerShdw blurRad="38100" dist="38100" dir="2700000" algn="tl">
                    <a:srgbClr val="FFFFFF"/>
                  </a:outerShdw>
                </a:effectLst>
                <a:cs typeface="+mn-cs"/>
              </a:rPr>
              <a:t>AD</a:t>
            </a:r>
            <a:r>
              <a:rPr lang="en-US" sz="3200" b="1" baseline="-25000">
                <a:effectLst>
                  <a:outerShdw blurRad="38100" dist="38100" dir="2700000" algn="tl">
                    <a:srgbClr val="FFFFFF"/>
                  </a:outerShdw>
                </a:effectLst>
                <a:cs typeface="+mn-cs"/>
              </a:rPr>
              <a:t>1</a:t>
            </a:r>
          </a:p>
        </p:txBody>
      </p:sp>
      <p:sp>
        <p:nvSpPr>
          <p:cNvPr id="140301" name="Rectangle 13"/>
          <p:cNvSpPr>
            <a:spLocks noChangeArrowheads="1"/>
          </p:cNvSpPr>
          <p:nvPr/>
        </p:nvSpPr>
        <p:spPr bwMode="auto">
          <a:xfrm>
            <a:off x="4914900" y="1096963"/>
            <a:ext cx="830263" cy="515937"/>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800" b="1">
                <a:solidFill>
                  <a:srgbClr val="FF0000"/>
                </a:solidFill>
                <a:effectLst>
                  <a:outerShdw blurRad="38100" dist="38100" dir="2700000" algn="tl">
                    <a:srgbClr val="000000"/>
                  </a:outerShdw>
                </a:effectLst>
                <a:cs typeface="+mn-cs"/>
              </a:rPr>
              <a:t>AD</a:t>
            </a:r>
            <a:r>
              <a:rPr lang="en-US" sz="2800" b="1" baseline="-25000">
                <a:solidFill>
                  <a:srgbClr val="FF0000"/>
                </a:solidFill>
                <a:effectLst>
                  <a:outerShdw blurRad="38100" dist="38100" dir="2700000" algn="tl">
                    <a:srgbClr val="000000"/>
                  </a:outerShdw>
                </a:effectLst>
                <a:cs typeface="+mn-cs"/>
              </a:rPr>
              <a:t>2</a:t>
            </a:r>
          </a:p>
        </p:txBody>
      </p:sp>
      <p:sp>
        <p:nvSpPr>
          <p:cNvPr id="140302" name="AutoShape 14"/>
          <p:cNvSpPr>
            <a:spLocks noChangeArrowheads="1"/>
          </p:cNvSpPr>
          <p:nvPr/>
        </p:nvSpPr>
        <p:spPr bwMode="auto">
          <a:xfrm flipH="1">
            <a:off x="5629275" y="1935163"/>
            <a:ext cx="696913" cy="400050"/>
          </a:xfrm>
          <a:prstGeom prst="rightArrow">
            <a:avLst>
              <a:gd name="adj1" fmla="val 50000"/>
              <a:gd name="adj2" fmla="val 87111"/>
            </a:avLst>
          </a:prstGeom>
          <a:solidFill>
            <a:srgbClr val="FC0128"/>
          </a:solidFill>
          <a:ln w="12700">
            <a:solidFill>
              <a:schemeClr val="tx1"/>
            </a:solidFill>
            <a:miter lim="800000"/>
            <a:headEnd/>
            <a:tailEnd/>
          </a:ln>
        </p:spPr>
        <p:txBody>
          <a:bodyPr wrap="none" anchor="ctr"/>
          <a:lstStyle/>
          <a:p>
            <a:endParaRPr lang="en-US">
              <a:latin typeface="Calibri" pitchFamily="34" charset="0"/>
            </a:endParaRPr>
          </a:p>
        </p:txBody>
      </p:sp>
      <p:sp>
        <p:nvSpPr>
          <p:cNvPr id="140303" name="AutoShape 15"/>
          <p:cNvSpPr>
            <a:spLocks noChangeArrowheads="1"/>
          </p:cNvSpPr>
          <p:nvPr/>
        </p:nvSpPr>
        <p:spPr bwMode="auto">
          <a:xfrm flipH="1">
            <a:off x="7388225" y="4232275"/>
            <a:ext cx="677863" cy="400050"/>
          </a:xfrm>
          <a:prstGeom prst="rightArrow">
            <a:avLst>
              <a:gd name="adj1" fmla="val 50000"/>
              <a:gd name="adj2" fmla="val 84730"/>
            </a:avLst>
          </a:prstGeom>
          <a:solidFill>
            <a:srgbClr val="FF0000"/>
          </a:solidFill>
          <a:ln w="12700">
            <a:solidFill>
              <a:schemeClr val="tx1"/>
            </a:solidFill>
            <a:miter lim="800000"/>
            <a:headEnd/>
            <a:tailEnd/>
          </a:ln>
        </p:spPr>
        <p:txBody>
          <a:bodyPr wrap="none" anchor="ctr"/>
          <a:lstStyle/>
          <a:p>
            <a:endParaRPr lang="en-US">
              <a:latin typeface="Calibri" pitchFamily="34" charset="0"/>
            </a:endParaRPr>
          </a:p>
        </p:txBody>
      </p:sp>
      <p:sp>
        <p:nvSpPr>
          <p:cNvPr id="140304" name="Line 16"/>
          <p:cNvSpPr>
            <a:spLocks noChangeShapeType="1"/>
          </p:cNvSpPr>
          <p:nvPr/>
        </p:nvSpPr>
        <p:spPr bwMode="auto">
          <a:xfrm flipH="1">
            <a:off x="4967288" y="4340225"/>
            <a:ext cx="2044700" cy="0"/>
          </a:xfrm>
          <a:prstGeom prst="line">
            <a:avLst/>
          </a:prstGeom>
          <a:noFill/>
          <a:ln w="57150">
            <a:solidFill>
              <a:srgbClr val="FF0000"/>
            </a:solidFill>
            <a:prstDash val="dash"/>
            <a:round/>
            <a:headEnd/>
            <a:tailEnd type="stealth" w="med" len="med"/>
          </a:ln>
        </p:spPr>
        <p:txBody>
          <a:bodyPr wrap="none" anchor="ctr"/>
          <a:lstStyle/>
          <a:p>
            <a:endParaRPr lang="en-US"/>
          </a:p>
        </p:txBody>
      </p:sp>
      <p:grpSp>
        <p:nvGrpSpPr>
          <p:cNvPr id="50195" name="Group 19"/>
          <p:cNvGrpSpPr>
            <a:grpSpLocks/>
          </p:cNvGrpSpPr>
          <p:nvPr/>
        </p:nvGrpSpPr>
        <p:grpSpPr bwMode="auto">
          <a:xfrm>
            <a:off x="4943475" y="1420813"/>
            <a:ext cx="4200525" cy="4029075"/>
            <a:chOff x="1661" y="956"/>
            <a:chExt cx="2646" cy="2538"/>
          </a:xfrm>
        </p:grpSpPr>
        <p:sp>
          <p:nvSpPr>
            <p:cNvPr id="50207" name="Line 20"/>
            <p:cNvSpPr>
              <a:spLocks noChangeShapeType="1"/>
            </p:cNvSpPr>
            <p:nvPr/>
          </p:nvSpPr>
          <p:spPr bwMode="auto">
            <a:xfrm>
              <a:off x="1675" y="956"/>
              <a:ext cx="0" cy="2538"/>
            </a:xfrm>
            <a:prstGeom prst="line">
              <a:avLst/>
            </a:prstGeom>
            <a:noFill/>
            <a:ln w="76200">
              <a:solidFill>
                <a:schemeClr val="tx1"/>
              </a:solidFill>
              <a:round/>
              <a:headEnd/>
              <a:tailEnd/>
            </a:ln>
          </p:spPr>
          <p:txBody>
            <a:bodyPr wrap="none" anchor="ctr"/>
            <a:lstStyle/>
            <a:p>
              <a:endParaRPr lang="en-US"/>
            </a:p>
          </p:txBody>
        </p:sp>
        <p:sp>
          <p:nvSpPr>
            <p:cNvPr id="50208" name="Line 21"/>
            <p:cNvSpPr>
              <a:spLocks noChangeShapeType="1"/>
            </p:cNvSpPr>
            <p:nvPr/>
          </p:nvSpPr>
          <p:spPr bwMode="auto">
            <a:xfrm>
              <a:off x="1661" y="3471"/>
              <a:ext cx="2646" cy="0"/>
            </a:xfrm>
            <a:prstGeom prst="line">
              <a:avLst/>
            </a:prstGeom>
            <a:noFill/>
            <a:ln w="76200">
              <a:solidFill>
                <a:schemeClr val="tx1"/>
              </a:solidFill>
              <a:round/>
              <a:headEnd/>
              <a:tailEnd/>
            </a:ln>
          </p:spPr>
          <p:txBody>
            <a:bodyPr wrap="none" anchor="ctr"/>
            <a:lstStyle/>
            <a:p>
              <a:endParaRPr lang="en-US"/>
            </a:p>
          </p:txBody>
        </p:sp>
      </p:grpSp>
      <p:sp>
        <p:nvSpPr>
          <p:cNvPr id="50196" name="Oval 22"/>
          <p:cNvSpPr>
            <a:spLocks noChangeArrowheads="1"/>
          </p:cNvSpPr>
          <p:nvPr/>
        </p:nvSpPr>
        <p:spPr bwMode="auto">
          <a:xfrm>
            <a:off x="6959600" y="3089275"/>
            <a:ext cx="227013" cy="227013"/>
          </a:xfrm>
          <a:prstGeom prst="ellipse">
            <a:avLst/>
          </a:prstGeom>
          <a:solidFill>
            <a:srgbClr val="00CCFF"/>
          </a:solidFill>
          <a:ln w="28575">
            <a:solidFill>
              <a:schemeClr val="tx1"/>
            </a:solidFill>
            <a:round/>
            <a:headEnd/>
            <a:tailEnd/>
          </a:ln>
        </p:spPr>
        <p:txBody>
          <a:bodyPr wrap="none" anchor="ctr"/>
          <a:lstStyle/>
          <a:p>
            <a:endParaRPr lang="en-US">
              <a:latin typeface="Calibri" pitchFamily="34" charset="0"/>
            </a:endParaRPr>
          </a:p>
        </p:txBody>
      </p:sp>
      <p:sp>
        <p:nvSpPr>
          <p:cNvPr id="140311" name="Oval 23"/>
          <p:cNvSpPr>
            <a:spLocks noChangeArrowheads="1"/>
          </p:cNvSpPr>
          <p:nvPr/>
        </p:nvSpPr>
        <p:spPr bwMode="auto">
          <a:xfrm>
            <a:off x="5918200" y="3070225"/>
            <a:ext cx="223838" cy="222250"/>
          </a:xfrm>
          <a:prstGeom prst="ellipse">
            <a:avLst/>
          </a:prstGeom>
          <a:solidFill>
            <a:srgbClr val="FF0000"/>
          </a:solidFill>
          <a:ln w="19050">
            <a:solidFill>
              <a:schemeClr val="tx1"/>
            </a:solidFill>
            <a:round/>
            <a:headEnd/>
            <a:tailEnd/>
          </a:ln>
        </p:spPr>
        <p:txBody>
          <a:bodyPr wrap="none" anchor="ctr"/>
          <a:lstStyle/>
          <a:p>
            <a:endParaRPr lang="en-US">
              <a:latin typeface="Calibri" pitchFamily="34" charset="0"/>
            </a:endParaRPr>
          </a:p>
        </p:txBody>
      </p:sp>
      <p:sp>
        <p:nvSpPr>
          <p:cNvPr id="140314" name="Rectangle 26"/>
          <p:cNvSpPr>
            <a:spLocks noChangeArrowheads="1"/>
          </p:cNvSpPr>
          <p:nvPr/>
        </p:nvSpPr>
        <p:spPr bwMode="auto">
          <a:xfrm>
            <a:off x="6007100" y="2867025"/>
            <a:ext cx="1038225" cy="207963"/>
          </a:xfrm>
          <a:prstGeom prst="rect">
            <a:avLst/>
          </a:prstGeom>
          <a:noFill/>
          <a:ln w="28575">
            <a:noFill/>
            <a:miter lim="800000"/>
            <a:headEnd/>
            <a:tailEnd/>
          </a:ln>
          <a:effectLst/>
        </p:spPr>
        <p:txBody>
          <a:bodyPr wrap="none" anchor="ctr"/>
          <a:lstStyle/>
          <a:p>
            <a:pPr algn="ctr" fontAlgn="auto">
              <a:spcBef>
                <a:spcPts val="0"/>
              </a:spcBef>
              <a:spcAft>
                <a:spcPts val="0"/>
              </a:spcAft>
              <a:defRPr/>
            </a:pPr>
            <a:r>
              <a:rPr lang="en-US" sz="2000" b="1" dirty="0">
                <a:solidFill>
                  <a:srgbClr val="FF0000"/>
                </a:solidFill>
                <a:effectLst>
                  <a:outerShdw blurRad="38100" dist="38100" dir="2700000" algn="tl">
                    <a:srgbClr val="000000"/>
                  </a:outerShdw>
                </a:effectLst>
                <a:cs typeface="+mn-cs"/>
              </a:rPr>
              <a:t>Surplus</a:t>
            </a:r>
          </a:p>
        </p:txBody>
      </p:sp>
      <p:pic>
        <p:nvPicPr>
          <p:cNvPr id="140315" name="Picture 27" descr="1 aaa ball red"/>
          <p:cNvPicPr>
            <a:picLocks noChangeAspect="1" noChangeArrowheads="1" noCrop="1"/>
          </p:cNvPicPr>
          <p:nvPr/>
        </p:nvPicPr>
        <p:blipFill>
          <a:blip r:embed="rId6"/>
          <a:srcRect/>
          <a:stretch>
            <a:fillRect/>
          </a:stretch>
        </p:blipFill>
        <p:spPr bwMode="auto">
          <a:xfrm>
            <a:off x="6983413" y="4243388"/>
            <a:ext cx="212725" cy="212725"/>
          </a:xfrm>
          <a:prstGeom prst="rect">
            <a:avLst/>
          </a:prstGeom>
          <a:noFill/>
          <a:ln w="9525">
            <a:noFill/>
            <a:miter lim="800000"/>
            <a:headEnd/>
            <a:tailEnd/>
          </a:ln>
        </p:spPr>
      </p:pic>
      <p:sp>
        <p:nvSpPr>
          <p:cNvPr id="140316" name="Rectangle 28"/>
          <p:cNvSpPr>
            <a:spLocks noChangeArrowheads="1"/>
          </p:cNvSpPr>
          <p:nvPr/>
        </p:nvSpPr>
        <p:spPr bwMode="auto">
          <a:xfrm>
            <a:off x="0" y="777875"/>
            <a:ext cx="4178300" cy="2090738"/>
          </a:xfrm>
          <a:prstGeom prst="rect">
            <a:avLst/>
          </a:prstGeom>
          <a:noFill/>
          <a:ln w="19050">
            <a:noFill/>
            <a:miter lim="800000"/>
            <a:headEnd/>
            <a:tailEnd/>
          </a:ln>
          <a:effectLst/>
        </p:spPr>
        <p:txBody>
          <a:bodyPr wrap="none" anchor="ctr"/>
          <a:lstStyle/>
          <a:p>
            <a:pPr marL="457200" indent="-457200" fontAlgn="auto">
              <a:spcBef>
                <a:spcPts val="0"/>
              </a:spcBef>
              <a:spcAft>
                <a:spcPts val="0"/>
              </a:spcAft>
              <a:defRPr/>
            </a:pPr>
            <a:r>
              <a:rPr lang="en-US" b="1">
                <a:solidFill>
                  <a:srgbClr val="FF0000"/>
                </a:solidFill>
                <a:effectLst>
                  <a:outerShdw blurRad="38100" dist="38100" dir="2700000" algn="tl">
                    <a:srgbClr val="000000"/>
                  </a:outerShdw>
                </a:effectLst>
                <a:latin typeface="Verdana" pitchFamily="34" charset="0"/>
                <a:cs typeface="+mn-cs"/>
              </a:rPr>
              <a:t>Introduction</a:t>
            </a:r>
          </a:p>
          <a:p>
            <a:pPr marL="457200" indent="-457200" fontAlgn="auto">
              <a:spcBef>
                <a:spcPts val="0"/>
              </a:spcBef>
              <a:spcAft>
                <a:spcPts val="0"/>
              </a:spcAft>
              <a:defRPr/>
            </a:pPr>
            <a:r>
              <a:rPr lang="en-US" b="1">
                <a:latin typeface="Verdana" pitchFamily="34" charset="0"/>
                <a:cs typeface="+mn-cs"/>
              </a:rPr>
              <a:t>M</a:t>
            </a:r>
            <a:r>
              <a:rPr lang="en-US" sz="1600" b="1">
                <a:latin typeface="Verdana" pitchFamily="34" charset="0"/>
                <a:cs typeface="+mn-cs"/>
              </a:rPr>
              <a:t>any </a:t>
            </a:r>
            <a:r>
              <a:rPr lang="en-US" b="1">
                <a:latin typeface="Verdana" pitchFamily="34" charset="0"/>
                <a:cs typeface="+mn-cs"/>
              </a:rPr>
              <a:t>challenges</a:t>
            </a:r>
            <a:r>
              <a:rPr lang="en-US" sz="1600" b="1">
                <a:latin typeface="Verdana" pitchFamily="34" charset="0"/>
                <a:cs typeface="+mn-cs"/>
              </a:rPr>
              <a:t> to </a:t>
            </a:r>
            <a:r>
              <a:rPr lang="en-US" b="1">
                <a:latin typeface="Verdana" pitchFamily="34" charset="0"/>
                <a:cs typeface="+mn-cs"/>
              </a:rPr>
              <a:t>mainstream </a:t>
            </a:r>
          </a:p>
          <a:p>
            <a:pPr marL="457200" indent="-457200" fontAlgn="auto">
              <a:spcBef>
                <a:spcPts val="0"/>
              </a:spcBef>
              <a:spcAft>
                <a:spcPts val="0"/>
              </a:spcAft>
              <a:defRPr/>
            </a:pPr>
            <a:r>
              <a:rPr lang="en-US" b="1">
                <a:latin typeface="Verdana" pitchFamily="34" charset="0"/>
                <a:cs typeface="+mn-cs"/>
              </a:rPr>
              <a:t>economics fail but some are </a:t>
            </a:r>
          </a:p>
          <a:p>
            <a:pPr marL="457200" indent="-457200" fontAlgn="auto">
              <a:spcBef>
                <a:spcPts val="0"/>
              </a:spcBef>
              <a:spcAft>
                <a:spcPts val="0"/>
              </a:spcAft>
              <a:defRPr/>
            </a:pPr>
            <a:r>
              <a:rPr lang="en-US" b="1">
                <a:latin typeface="Verdana" pitchFamily="34" charset="0"/>
                <a:cs typeface="+mn-cs"/>
              </a:rPr>
              <a:t>incorporated and strengthen</a:t>
            </a:r>
          </a:p>
          <a:p>
            <a:pPr marL="457200" indent="-457200" fontAlgn="auto">
              <a:spcBef>
                <a:spcPts val="0"/>
              </a:spcBef>
              <a:spcAft>
                <a:spcPts val="0"/>
              </a:spcAft>
              <a:defRPr/>
            </a:pPr>
            <a:r>
              <a:rPr lang="en-US" b="1">
                <a:latin typeface="Verdana" pitchFamily="34" charset="0"/>
                <a:cs typeface="+mn-cs"/>
              </a:rPr>
              <a:t>macroeconomics.</a:t>
            </a:r>
          </a:p>
          <a:p>
            <a:pPr marL="457200" indent="-457200" fontAlgn="auto">
              <a:spcBef>
                <a:spcPts val="0"/>
              </a:spcBef>
              <a:spcAft>
                <a:spcPts val="0"/>
              </a:spcAft>
              <a:defRPr/>
            </a:pPr>
            <a:endParaRPr lang="en-US" b="1">
              <a:latin typeface="Verdana" pitchFamily="34" charset="0"/>
              <a:cs typeface="+mn-cs"/>
            </a:endParaRPr>
          </a:p>
        </p:txBody>
      </p:sp>
      <p:pic>
        <p:nvPicPr>
          <p:cNvPr id="140317" name="Picture 29" descr="Arrow se"/>
          <p:cNvPicPr>
            <a:picLocks noChangeAspect="1" noChangeArrowheads="1" noCrop="1"/>
          </p:cNvPicPr>
          <p:nvPr/>
        </p:nvPicPr>
        <p:blipFill>
          <a:blip r:embed="rId7"/>
          <a:srcRect/>
          <a:stretch>
            <a:fillRect/>
          </a:stretch>
        </p:blipFill>
        <p:spPr bwMode="auto">
          <a:xfrm rot="-321009">
            <a:off x="5956300" y="2990850"/>
            <a:ext cx="1062038" cy="1598613"/>
          </a:xfrm>
          <a:prstGeom prst="rect">
            <a:avLst/>
          </a:prstGeom>
          <a:noFill/>
          <a:ln w="9525">
            <a:noFill/>
            <a:miter lim="800000"/>
            <a:headEnd/>
            <a:tailEnd/>
          </a:ln>
        </p:spPr>
      </p:pic>
      <p:pic>
        <p:nvPicPr>
          <p:cNvPr id="140319" name="swor2999.wav">
            <a:hlinkClick r:id="" action="ppaction://media"/>
          </p:cNvPr>
          <p:cNvPicPr>
            <a:picLocks noRot="1" noChangeAspect="1" noChangeArrowheads="1"/>
          </p:cNvPicPr>
          <p:nvPr>
            <a:wavAudioFile r:embed="rId1" name="sword clang.wav"/>
          </p:nvPr>
        </p:nvPicPr>
        <p:blipFill>
          <a:blip r:embed="rId8"/>
          <a:srcRect/>
          <a:stretch>
            <a:fillRect/>
          </a:stretch>
        </p:blipFill>
        <p:spPr bwMode="auto">
          <a:xfrm>
            <a:off x="8839200" y="6553200"/>
            <a:ext cx="304800" cy="304800"/>
          </a:xfrm>
          <a:prstGeom prst="rect">
            <a:avLst/>
          </a:prstGeom>
          <a:noFill/>
          <a:ln w="9525">
            <a:noFill/>
            <a:miter lim="800000"/>
            <a:headEnd/>
            <a:tailEnd/>
          </a:ln>
        </p:spPr>
      </p:pic>
      <p:pic>
        <p:nvPicPr>
          <p:cNvPr id="140322" name="swor3000.wav">
            <a:hlinkClick r:id="" action="ppaction://media"/>
          </p:cNvPr>
          <p:cNvPicPr>
            <a:picLocks noRot="1" noChangeAspect="1" noChangeArrowheads="1"/>
          </p:cNvPicPr>
          <p:nvPr>
            <a:wavAudioFile r:embed="rId1" name="sword clang.wav"/>
          </p:nvPr>
        </p:nvPicPr>
        <p:blipFill>
          <a:blip r:embed="rId8"/>
          <a:srcRect/>
          <a:stretch>
            <a:fillRect/>
          </a:stretch>
        </p:blipFill>
        <p:spPr bwMode="auto">
          <a:xfrm>
            <a:off x="8239125" y="6553200"/>
            <a:ext cx="304800" cy="304800"/>
          </a:xfrm>
          <a:prstGeom prst="rect">
            <a:avLst/>
          </a:prstGeom>
          <a:noFill/>
          <a:ln w="9525">
            <a:noFill/>
            <a:miter lim="800000"/>
            <a:headEnd/>
            <a:tailEnd/>
          </a:ln>
        </p:spPr>
      </p:pic>
      <p:sp>
        <p:nvSpPr>
          <p:cNvPr id="140324" name="AutoShape 36"/>
          <p:cNvSpPr>
            <a:spLocks noChangeArrowheads="1"/>
          </p:cNvSpPr>
          <p:nvPr/>
        </p:nvSpPr>
        <p:spPr bwMode="auto">
          <a:xfrm>
            <a:off x="1711325" y="2274888"/>
            <a:ext cx="2493963" cy="1206500"/>
          </a:xfrm>
          <a:prstGeom prst="cloudCallout">
            <a:avLst>
              <a:gd name="adj1" fmla="val -30074"/>
              <a:gd name="adj2" fmla="val 73157"/>
            </a:avLst>
          </a:prstGeom>
          <a:solidFill>
            <a:schemeClr val="tx1"/>
          </a:solidFill>
          <a:ln w="28575">
            <a:solidFill>
              <a:srgbClr val="99CCFF"/>
            </a:solidFill>
            <a:round/>
            <a:headEnd/>
            <a:tailEnd/>
          </a:ln>
          <a:effectLst/>
        </p:spPr>
        <p:txBody>
          <a:bodyPr/>
          <a:lstStyle/>
          <a:p>
            <a:pPr algn="ctr" fontAlgn="auto">
              <a:spcBef>
                <a:spcPts val="0"/>
              </a:spcBef>
              <a:spcAft>
                <a:spcPts val="0"/>
              </a:spcAft>
              <a:defRPr/>
            </a:pPr>
            <a:r>
              <a:rPr lang="en-US" sz="2000" b="1">
                <a:solidFill>
                  <a:srgbClr val="FFFF00"/>
                </a:solidFill>
                <a:effectLst>
                  <a:outerShdw blurRad="38100" dist="38100" dir="2700000" algn="tl">
                    <a:srgbClr val="FFFFFF"/>
                  </a:outerShdw>
                </a:effectLst>
                <a:cs typeface="+mn-cs"/>
              </a:rPr>
              <a:t>“Rules”</a:t>
            </a:r>
            <a:r>
              <a:rPr lang="en-US" sz="2000" b="1">
                <a:effectLst>
                  <a:outerShdw blurRad="38100" dist="38100" dir="2700000" algn="tl">
                    <a:srgbClr val="FFFFFF"/>
                  </a:outerShdw>
                </a:effectLst>
                <a:cs typeface="+mn-cs"/>
              </a:rPr>
              <a:t> </a:t>
            </a:r>
            <a:r>
              <a:rPr lang="en-US" sz="2000" b="1">
                <a:solidFill>
                  <a:schemeClr val="bg1"/>
                </a:solidFill>
                <a:effectLst>
                  <a:outerShdw blurRad="38100" dist="38100" dir="2700000" algn="tl">
                    <a:srgbClr val="808080"/>
                  </a:outerShdw>
                </a:effectLst>
                <a:cs typeface="+mn-cs"/>
              </a:rPr>
              <a:t>or </a:t>
            </a:r>
            <a:r>
              <a:rPr lang="en-US" sz="2000" b="1">
                <a:solidFill>
                  <a:srgbClr val="99FF99"/>
                </a:solidFill>
                <a:effectLst>
                  <a:outerShdw blurRad="38100" dist="38100" dir="2700000" algn="tl">
                    <a:srgbClr val="FFFFFF"/>
                  </a:outerShdw>
                </a:effectLst>
                <a:cs typeface="+mn-cs"/>
              </a:rPr>
              <a:t>“Discretion”</a:t>
            </a:r>
          </a:p>
        </p:txBody>
      </p:sp>
      <p:sp>
        <p:nvSpPr>
          <p:cNvPr id="140325" name="Rectangle 37"/>
          <p:cNvSpPr>
            <a:spLocks noChangeArrowheads="1"/>
          </p:cNvSpPr>
          <p:nvPr/>
        </p:nvSpPr>
        <p:spPr bwMode="auto">
          <a:xfrm>
            <a:off x="0" y="4535488"/>
            <a:ext cx="4716463" cy="2322512"/>
          </a:xfrm>
          <a:prstGeom prst="rect">
            <a:avLst/>
          </a:prstGeom>
          <a:noFill/>
          <a:ln w="19050">
            <a:noFill/>
            <a:miter lim="800000"/>
            <a:headEnd/>
            <a:tailEnd/>
          </a:ln>
          <a:effectLst/>
        </p:spPr>
        <p:txBody>
          <a:bodyPr wrap="none" anchor="ctr"/>
          <a:lstStyle/>
          <a:p>
            <a:pPr marL="457200" indent="-457200" fontAlgn="auto">
              <a:spcBef>
                <a:spcPts val="0"/>
              </a:spcBef>
              <a:spcAft>
                <a:spcPts val="0"/>
              </a:spcAft>
              <a:defRPr/>
            </a:pPr>
            <a:r>
              <a:rPr lang="en-US" b="1">
                <a:solidFill>
                  <a:srgbClr val="FF0000"/>
                </a:solidFill>
                <a:effectLst>
                  <a:outerShdw blurRad="38100" dist="38100" dir="2700000" algn="tl">
                    <a:srgbClr val="000000"/>
                  </a:outerShdw>
                </a:effectLst>
                <a:latin typeface="Verdana" pitchFamily="34" charset="0"/>
                <a:cs typeface="+mn-cs"/>
              </a:rPr>
              <a:t>Three Contemporary D</a:t>
            </a:r>
            <a:r>
              <a:rPr lang="en-US" sz="1600" b="1">
                <a:solidFill>
                  <a:srgbClr val="FF0000"/>
                </a:solidFill>
                <a:effectLst>
                  <a:outerShdw blurRad="38100" dist="38100" dir="2700000" algn="tl">
                    <a:srgbClr val="000000"/>
                  </a:outerShdw>
                </a:effectLst>
                <a:latin typeface="Verdana" pitchFamily="34" charset="0"/>
                <a:cs typeface="+mn-cs"/>
              </a:rPr>
              <a:t>isagreement</a:t>
            </a:r>
            <a:r>
              <a:rPr lang="en-US" b="1">
                <a:solidFill>
                  <a:srgbClr val="FF0000"/>
                </a:solidFill>
                <a:effectLst>
                  <a:outerShdw blurRad="38100" dist="38100" dir="2700000" algn="tl">
                    <a:srgbClr val="000000"/>
                  </a:outerShdw>
                </a:effectLst>
                <a:latin typeface="Verdana" pitchFamily="34" charset="0"/>
                <a:cs typeface="+mn-cs"/>
              </a:rPr>
              <a:t>s</a:t>
            </a:r>
          </a:p>
          <a:p>
            <a:pPr marL="457200" indent="-457200" fontAlgn="auto">
              <a:spcBef>
                <a:spcPts val="0"/>
              </a:spcBef>
              <a:spcAft>
                <a:spcPts val="0"/>
              </a:spcAft>
              <a:defRPr/>
            </a:pPr>
            <a:r>
              <a:rPr lang="en-US" b="1">
                <a:latin typeface="Verdana" pitchFamily="34" charset="0"/>
                <a:cs typeface="+mn-cs"/>
              </a:rPr>
              <a:t>1. </a:t>
            </a:r>
            <a:r>
              <a:rPr lang="en-US" sz="2000" b="1">
                <a:cs typeface="+mn-cs"/>
              </a:rPr>
              <a:t>W</a:t>
            </a:r>
            <a:r>
              <a:rPr lang="en-US" b="1">
                <a:cs typeface="+mn-cs"/>
              </a:rPr>
              <a:t>hat </a:t>
            </a:r>
            <a:r>
              <a:rPr lang="en-US" sz="2000" b="1">
                <a:cs typeface="+mn-cs"/>
              </a:rPr>
              <a:t>causes economic</a:t>
            </a:r>
            <a:r>
              <a:rPr lang="en-US" sz="2000" b="1">
                <a:latin typeface="Verdana" pitchFamily="34" charset="0"/>
                <a:cs typeface="+mn-cs"/>
              </a:rPr>
              <a:t> </a:t>
            </a:r>
            <a:r>
              <a:rPr lang="en-US" sz="2000" b="1">
                <a:solidFill>
                  <a:srgbClr val="FF0000"/>
                </a:solidFill>
                <a:effectLst>
                  <a:outerShdw blurRad="38100" dist="38100" dir="2700000" algn="tl">
                    <a:srgbClr val="000000"/>
                  </a:outerShdw>
                </a:effectLst>
                <a:latin typeface="Verdana" pitchFamily="34" charset="0"/>
                <a:cs typeface="+mn-cs"/>
              </a:rPr>
              <a:t>instability</a:t>
            </a:r>
            <a:r>
              <a:rPr lang="en-US" sz="2000" b="1">
                <a:latin typeface="Verdana" pitchFamily="34" charset="0"/>
                <a:cs typeface="+mn-cs"/>
              </a:rPr>
              <a:t>?</a:t>
            </a:r>
          </a:p>
          <a:p>
            <a:pPr marL="457200" indent="-457200" fontAlgn="auto">
              <a:spcBef>
                <a:spcPts val="0"/>
              </a:spcBef>
              <a:spcAft>
                <a:spcPts val="0"/>
              </a:spcAft>
              <a:defRPr/>
            </a:pPr>
            <a:r>
              <a:rPr lang="en-US" sz="2000" b="1">
                <a:latin typeface="Verdana" pitchFamily="34" charset="0"/>
                <a:cs typeface="+mn-cs"/>
              </a:rPr>
              <a:t>2. </a:t>
            </a:r>
            <a:r>
              <a:rPr lang="en-US" b="1">
                <a:latin typeface="Verdana" pitchFamily="34" charset="0"/>
                <a:cs typeface="+mn-cs"/>
              </a:rPr>
              <a:t>Is </a:t>
            </a:r>
            <a:r>
              <a:rPr lang="en-US" b="1">
                <a:cs typeface="+mn-cs"/>
              </a:rPr>
              <a:t>the</a:t>
            </a:r>
            <a:r>
              <a:rPr lang="en-US" sz="2000" b="1">
                <a:cs typeface="+mn-cs"/>
              </a:rPr>
              <a:t> </a:t>
            </a:r>
            <a:r>
              <a:rPr lang="en-US" sz="2000" b="1">
                <a:latin typeface="Verdana" pitchFamily="34" charset="0"/>
                <a:cs typeface="+mn-cs"/>
              </a:rPr>
              <a:t>economy</a:t>
            </a:r>
            <a:r>
              <a:rPr lang="en-US" sz="2000" b="1">
                <a:solidFill>
                  <a:srgbClr val="FF0000"/>
                </a:solidFill>
                <a:latin typeface="Verdana" pitchFamily="34" charset="0"/>
                <a:cs typeface="+mn-cs"/>
              </a:rPr>
              <a:t> </a:t>
            </a:r>
            <a:r>
              <a:rPr lang="en-US" sz="2000" b="1">
                <a:solidFill>
                  <a:srgbClr val="FF0000"/>
                </a:solidFill>
                <a:effectLst>
                  <a:outerShdw blurRad="38100" dist="38100" dir="2700000" algn="tl">
                    <a:srgbClr val="000000"/>
                  </a:outerShdw>
                </a:effectLst>
                <a:latin typeface="Verdana" pitchFamily="34" charset="0"/>
                <a:cs typeface="+mn-cs"/>
              </a:rPr>
              <a:t>self</a:t>
            </a:r>
            <a:r>
              <a:rPr lang="en-US" b="1">
                <a:solidFill>
                  <a:srgbClr val="FF0000"/>
                </a:solidFill>
                <a:effectLst>
                  <a:outerShdw blurRad="38100" dist="38100" dir="2700000" algn="tl">
                    <a:srgbClr val="000000"/>
                  </a:outerShdw>
                </a:effectLst>
                <a:latin typeface="Verdana" pitchFamily="34" charset="0"/>
                <a:cs typeface="+mn-cs"/>
              </a:rPr>
              <a:t>-</a:t>
            </a:r>
            <a:r>
              <a:rPr lang="en-US" sz="2000" b="1">
                <a:solidFill>
                  <a:srgbClr val="FF0000"/>
                </a:solidFill>
                <a:effectLst>
                  <a:outerShdw blurRad="38100" dist="38100" dir="2700000" algn="tl">
                    <a:srgbClr val="000000"/>
                  </a:outerShdw>
                </a:effectLst>
                <a:latin typeface="Verdana" pitchFamily="34" charset="0"/>
                <a:cs typeface="+mn-cs"/>
              </a:rPr>
              <a:t>correcting</a:t>
            </a:r>
            <a:r>
              <a:rPr lang="en-US" sz="2000" b="1">
                <a:latin typeface="Verdana" pitchFamily="34" charset="0"/>
                <a:cs typeface="+mn-cs"/>
              </a:rPr>
              <a:t>?</a:t>
            </a:r>
          </a:p>
          <a:p>
            <a:pPr marL="457200" indent="-457200" fontAlgn="auto">
              <a:spcBef>
                <a:spcPts val="0"/>
              </a:spcBef>
              <a:spcAft>
                <a:spcPts val="0"/>
              </a:spcAft>
              <a:defRPr/>
            </a:pPr>
            <a:r>
              <a:rPr lang="en-US" sz="2000" b="1">
                <a:latin typeface="Verdana" pitchFamily="34" charset="0"/>
                <a:cs typeface="+mn-cs"/>
              </a:rPr>
              <a:t>3. Should government adhere</a:t>
            </a:r>
          </a:p>
          <a:p>
            <a:pPr marL="457200" indent="-457200" fontAlgn="auto">
              <a:spcBef>
                <a:spcPts val="0"/>
              </a:spcBef>
              <a:spcAft>
                <a:spcPts val="0"/>
              </a:spcAft>
              <a:defRPr/>
            </a:pPr>
            <a:r>
              <a:rPr lang="en-US" sz="2000" b="1">
                <a:solidFill>
                  <a:srgbClr val="FF0000"/>
                </a:solidFill>
                <a:latin typeface="Verdana" pitchFamily="34" charset="0"/>
                <a:cs typeface="+mn-cs"/>
              </a:rPr>
              <a:t>   </a:t>
            </a:r>
            <a:r>
              <a:rPr lang="en-US" sz="2000" b="1">
                <a:latin typeface="Verdana" pitchFamily="34" charset="0"/>
                <a:cs typeface="+mn-cs"/>
              </a:rPr>
              <a:t> to </a:t>
            </a:r>
            <a:r>
              <a:rPr lang="en-US" sz="2000" b="1">
                <a:solidFill>
                  <a:srgbClr val="FF0000"/>
                </a:solidFill>
                <a:effectLst>
                  <a:outerShdw blurRad="38100" dist="38100" dir="2700000" algn="tl">
                    <a:srgbClr val="000000"/>
                  </a:outerShdw>
                </a:effectLst>
                <a:latin typeface="Verdana" pitchFamily="34" charset="0"/>
                <a:cs typeface="+mn-cs"/>
              </a:rPr>
              <a:t>“rules”</a:t>
            </a:r>
            <a:r>
              <a:rPr lang="en-US" sz="2000" b="1">
                <a:latin typeface="Verdana" pitchFamily="34" charset="0"/>
                <a:cs typeface="+mn-cs"/>
              </a:rPr>
              <a:t> or use </a:t>
            </a:r>
            <a:r>
              <a:rPr lang="en-US" sz="2000" b="1">
                <a:solidFill>
                  <a:srgbClr val="009900"/>
                </a:solidFill>
                <a:effectLst>
                  <a:outerShdw blurRad="38100" dist="38100" dir="2700000" algn="tl">
                    <a:srgbClr val="000000"/>
                  </a:outerShdw>
                </a:effectLst>
                <a:latin typeface="Verdana" pitchFamily="34" charset="0"/>
                <a:cs typeface="+mn-cs"/>
              </a:rPr>
              <a:t>“discretion”</a:t>
            </a:r>
          </a:p>
          <a:p>
            <a:pPr marL="457200" indent="-457200" fontAlgn="auto">
              <a:spcBef>
                <a:spcPts val="0"/>
              </a:spcBef>
              <a:spcAft>
                <a:spcPts val="0"/>
              </a:spcAft>
              <a:defRPr/>
            </a:pPr>
            <a:r>
              <a:rPr lang="en-US" sz="2000" b="1">
                <a:latin typeface="Verdana" pitchFamily="34" charset="0"/>
                <a:cs typeface="+mn-cs"/>
              </a:rPr>
              <a:t>    in setting policy?</a:t>
            </a:r>
          </a:p>
          <a:p>
            <a:pPr marL="457200" indent="-457200" fontAlgn="auto">
              <a:spcBef>
                <a:spcPts val="0"/>
              </a:spcBef>
              <a:spcAft>
                <a:spcPts val="0"/>
              </a:spcAft>
              <a:defRPr/>
            </a:pPr>
            <a:endParaRPr lang="en-US" b="1">
              <a:latin typeface="Verdana" pitchFamily="34" charset="0"/>
              <a:cs typeface="+mn-cs"/>
            </a:endParaRPr>
          </a:p>
        </p:txBody>
      </p:sp>
      <p:sp>
        <p:nvSpPr>
          <p:cNvPr id="50206" name="WordArt 114"/>
          <p:cNvSpPr>
            <a:spLocks noChangeArrowheads="1" noChangeShapeType="1" noTextEdit="1"/>
          </p:cNvSpPr>
          <p:nvPr/>
        </p:nvSpPr>
        <p:spPr bwMode="auto">
          <a:xfrm>
            <a:off x="1725613" y="138113"/>
            <a:ext cx="4648200" cy="423862"/>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FF0000"/>
                </a:solidFill>
                <a:effectLst>
                  <a:outerShdw dist="35921" dir="2700000" sy="50000" kx="2115830" algn="bl" rotWithShape="0">
                    <a:srgbClr val="C0C0C0">
                      <a:alpha val="79999"/>
                    </a:srgbClr>
                  </a:outerShdw>
                </a:effectLst>
                <a:latin typeface="Arial Black"/>
              </a:rPr>
              <a:t>Classical Theory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0302"/>
                                        </p:tgtEl>
                                        <p:attrNameLst>
                                          <p:attrName>style.visibility</p:attrName>
                                        </p:attrNameLst>
                                      </p:cBhvr>
                                      <p:to>
                                        <p:strVal val="visible"/>
                                      </p:to>
                                    </p:set>
                                    <p:animEffect transition="in" filter="wipe(right)">
                                      <p:cBhvr>
                                        <p:cTn id="7" dur="500"/>
                                        <p:tgtEl>
                                          <p:spTgt spid="140302"/>
                                        </p:tgtEl>
                                      </p:cBhvr>
                                    </p:animEffect>
                                  </p:childTnLst>
                                </p:cTn>
                              </p:par>
                              <p:par>
                                <p:cTn id="8" presetID="1" presetClass="mediacall" presetSubtype="0" fill="hold" nodeType="withEffect">
                                  <p:stCondLst>
                                    <p:cond delay="0"/>
                                  </p:stCondLst>
                                  <p:childTnLst>
                                    <p:cmd type="call" cmd="playFrom(0.0)">
                                      <p:cBhvr>
                                        <p:cTn id="9" dur="322" fill="hold"/>
                                        <p:tgtEl>
                                          <p:spTgt spid="140322"/>
                                        </p:tgtEl>
                                      </p:cBhvr>
                                    </p:cmd>
                                  </p:childTnLst>
                                </p:cTn>
                              </p:par>
                            </p:childTnLst>
                          </p:cTn>
                        </p:par>
                        <p:par>
                          <p:cTn id="10" fill="hold" nodeType="afterGroup">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40303"/>
                                        </p:tgtEl>
                                        <p:attrNameLst>
                                          <p:attrName>style.visibility</p:attrName>
                                        </p:attrNameLst>
                                      </p:cBhvr>
                                      <p:to>
                                        <p:strVal val="visible"/>
                                      </p:to>
                                    </p:set>
                                    <p:animEffect transition="in" filter="wipe(right)">
                                      <p:cBhvr>
                                        <p:cTn id="13" dur="500"/>
                                        <p:tgtEl>
                                          <p:spTgt spid="140303"/>
                                        </p:tgtEl>
                                      </p:cBhvr>
                                    </p:animEffect>
                                  </p:childTnLst>
                                </p:cTn>
                              </p:par>
                            </p:childTnLst>
                          </p:cTn>
                        </p:par>
                        <p:par>
                          <p:cTn id="14" fill="hold" nodeType="afterGroup">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40298"/>
                                        </p:tgtEl>
                                        <p:attrNameLst>
                                          <p:attrName>style.visibility</p:attrName>
                                        </p:attrNameLst>
                                      </p:cBhvr>
                                      <p:to>
                                        <p:strVal val="visible"/>
                                      </p:to>
                                    </p:set>
                                    <p:animEffect transition="in" filter="dissolve">
                                      <p:cBhvr>
                                        <p:cTn id="17" dur="500"/>
                                        <p:tgtEl>
                                          <p:spTgt spid="140298"/>
                                        </p:tgtEl>
                                      </p:cBhvr>
                                    </p:animEffect>
                                  </p:childTnLst>
                                </p:cTn>
                              </p:par>
                              <p:par>
                                <p:cTn id="18" presetID="9" presetClass="entr" presetSubtype="0" fill="hold" nodeType="withEffect">
                                  <p:stCondLst>
                                    <p:cond delay="0"/>
                                  </p:stCondLst>
                                  <p:childTnLst>
                                    <p:set>
                                      <p:cBhvr>
                                        <p:cTn id="19" dur="1" fill="hold">
                                          <p:stCondLst>
                                            <p:cond delay="0"/>
                                          </p:stCondLst>
                                        </p:cTn>
                                        <p:tgtEl>
                                          <p:spTgt spid="140313"/>
                                        </p:tgtEl>
                                        <p:attrNameLst>
                                          <p:attrName>style.visibility</p:attrName>
                                        </p:attrNameLst>
                                      </p:cBhvr>
                                      <p:to>
                                        <p:strVal val="visible"/>
                                      </p:to>
                                    </p:set>
                                    <p:animEffect transition="in" filter="dissolve">
                                      <p:cBhvr>
                                        <p:cTn id="20" dur="500"/>
                                        <p:tgtEl>
                                          <p:spTgt spid="140313"/>
                                        </p:tgtEl>
                                      </p:cBhvr>
                                    </p:animEffect>
                                  </p:childTnLst>
                                </p:cTn>
                              </p:par>
                              <p:par>
                                <p:cTn id="21" presetID="9" presetClass="entr" presetSubtype="0" fill="hold" nodeType="withEffect">
                                  <p:stCondLst>
                                    <p:cond delay="0"/>
                                  </p:stCondLst>
                                  <p:childTnLst>
                                    <p:set>
                                      <p:cBhvr>
                                        <p:cTn id="22" dur="1" fill="hold">
                                          <p:stCondLst>
                                            <p:cond delay="0"/>
                                          </p:stCondLst>
                                        </p:cTn>
                                        <p:tgtEl>
                                          <p:spTgt spid="140314">
                                            <p:txEl>
                                              <p:pRg st="0" end="0"/>
                                            </p:txEl>
                                          </p:spTgt>
                                        </p:tgtEl>
                                        <p:attrNameLst>
                                          <p:attrName>style.visibility</p:attrName>
                                        </p:attrNameLst>
                                      </p:cBhvr>
                                      <p:to>
                                        <p:strVal val="visible"/>
                                      </p:to>
                                    </p:set>
                                    <p:animEffect transition="in" filter="dissolve">
                                      <p:cBhvr>
                                        <p:cTn id="23" dur="500"/>
                                        <p:tgtEl>
                                          <p:spTgt spid="140314">
                                            <p:txEl>
                                              <p:pRg st="0" end="0"/>
                                            </p:txEl>
                                          </p:spTgt>
                                        </p:tgtEl>
                                      </p:cBhvr>
                                    </p:animEffect>
                                  </p:childTnLst>
                                </p:cTn>
                              </p:par>
                            </p:childTnLst>
                          </p:cTn>
                        </p:par>
                        <p:par>
                          <p:cTn id="24" fill="hold" nodeType="afterGroup">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140301"/>
                                        </p:tgtEl>
                                        <p:attrNameLst>
                                          <p:attrName>style.visibility</p:attrName>
                                        </p:attrNameLst>
                                      </p:cBhvr>
                                      <p:to>
                                        <p:strVal val="visible"/>
                                      </p:to>
                                    </p:set>
                                    <p:animEffect transition="in" filter="dissolve">
                                      <p:cBhvr>
                                        <p:cTn id="27" dur="500"/>
                                        <p:tgtEl>
                                          <p:spTgt spid="140301"/>
                                        </p:tgtEl>
                                      </p:cBhvr>
                                    </p:animEffect>
                                  </p:childTnLst>
                                </p:cTn>
                              </p:par>
                            </p:childTnLst>
                          </p:cTn>
                        </p:par>
                        <p:par>
                          <p:cTn id="28" fill="hold" nodeType="afterGroup">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40304"/>
                                        </p:tgtEl>
                                        <p:attrNameLst>
                                          <p:attrName>style.visibility</p:attrName>
                                        </p:attrNameLst>
                                      </p:cBhvr>
                                      <p:to>
                                        <p:strVal val="visible"/>
                                      </p:to>
                                    </p:set>
                                    <p:animEffect transition="in" filter="wipe(right)">
                                      <p:cBhvr>
                                        <p:cTn id="31" dur="500"/>
                                        <p:tgtEl>
                                          <p:spTgt spid="140304"/>
                                        </p:tgtEl>
                                      </p:cBhvr>
                                    </p:animEffect>
                                  </p:childTnLst>
                                </p:cTn>
                              </p:par>
                            </p:childTnLst>
                          </p:cTn>
                        </p:par>
                        <p:par>
                          <p:cTn id="32" fill="hold" nodeType="afterGroup">
                            <p:stCondLst>
                              <p:cond delay="2500"/>
                            </p:stCondLst>
                            <p:childTnLst>
                              <p:par>
                                <p:cTn id="33" presetID="9" presetClass="entr" presetSubtype="0" fill="hold" grpId="0" nodeType="afterEffect">
                                  <p:stCondLst>
                                    <p:cond delay="0"/>
                                  </p:stCondLst>
                                  <p:childTnLst>
                                    <p:set>
                                      <p:cBhvr>
                                        <p:cTn id="34" dur="1" fill="hold">
                                          <p:stCondLst>
                                            <p:cond delay="0"/>
                                          </p:stCondLst>
                                        </p:cTn>
                                        <p:tgtEl>
                                          <p:spTgt spid="140294"/>
                                        </p:tgtEl>
                                        <p:attrNameLst>
                                          <p:attrName>style.visibility</p:attrName>
                                        </p:attrNameLst>
                                      </p:cBhvr>
                                      <p:to>
                                        <p:strVal val="visible"/>
                                      </p:to>
                                    </p:set>
                                    <p:animEffect transition="in" filter="dissolve">
                                      <p:cBhvr>
                                        <p:cTn id="35" dur="500"/>
                                        <p:tgtEl>
                                          <p:spTgt spid="140294"/>
                                        </p:tgtEl>
                                      </p:cBhvr>
                                    </p:animEffect>
                                  </p:childTnLst>
                                </p:cTn>
                              </p:par>
                            </p:childTnLst>
                          </p:cTn>
                        </p:par>
                        <p:par>
                          <p:cTn id="36" fill="hold" nodeType="afterGroup">
                            <p:stCondLst>
                              <p:cond delay="3000"/>
                            </p:stCondLst>
                            <p:childTnLst>
                              <p:par>
                                <p:cTn id="37" presetID="9" presetClass="entr" presetSubtype="0" fill="hold" grpId="0" nodeType="afterEffect">
                                  <p:stCondLst>
                                    <p:cond delay="0"/>
                                  </p:stCondLst>
                                  <p:childTnLst>
                                    <p:set>
                                      <p:cBhvr>
                                        <p:cTn id="38" dur="1" fill="hold">
                                          <p:stCondLst>
                                            <p:cond delay="0"/>
                                          </p:stCondLst>
                                        </p:cTn>
                                        <p:tgtEl>
                                          <p:spTgt spid="140311"/>
                                        </p:tgtEl>
                                        <p:attrNameLst>
                                          <p:attrName>style.visibility</p:attrName>
                                        </p:attrNameLst>
                                      </p:cBhvr>
                                      <p:to>
                                        <p:strVal val="visible"/>
                                      </p:to>
                                    </p:set>
                                    <p:animEffect transition="in" filter="dissolve">
                                      <p:cBhvr>
                                        <p:cTn id="39" dur="500"/>
                                        <p:tgtEl>
                                          <p:spTgt spid="140311"/>
                                        </p:tgtEl>
                                      </p:cBhvr>
                                    </p:animEffect>
                                  </p:childTnLst>
                                </p:cTn>
                              </p:par>
                            </p:childTnLst>
                          </p:cTn>
                        </p:par>
                        <p:par>
                          <p:cTn id="40" fill="hold" nodeType="afterGroup">
                            <p:stCondLst>
                              <p:cond delay="3500"/>
                            </p:stCondLst>
                            <p:childTnLst>
                              <p:par>
                                <p:cTn id="41" presetID="9" presetClass="entr" presetSubtype="0" fill="hold" nodeType="afterEffect">
                                  <p:stCondLst>
                                    <p:cond delay="0"/>
                                  </p:stCondLst>
                                  <p:childTnLst>
                                    <p:set>
                                      <p:cBhvr>
                                        <p:cTn id="42" dur="1" fill="hold">
                                          <p:stCondLst>
                                            <p:cond delay="0"/>
                                          </p:stCondLst>
                                        </p:cTn>
                                        <p:tgtEl>
                                          <p:spTgt spid="140317"/>
                                        </p:tgtEl>
                                        <p:attrNameLst>
                                          <p:attrName>style.visibility</p:attrName>
                                        </p:attrNameLst>
                                      </p:cBhvr>
                                      <p:to>
                                        <p:strVal val="visible"/>
                                      </p:to>
                                    </p:set>
                                    <p:animEffect transition="in" filter="dissolve">
                                      <p:cBhvr>
                                        <p:cTn id="43" dur="500"/>
                                        <p:tgtEl>
                                          <p:spTgt spid="140317"/>
                                        </p:tgtEl>
                                      </p:cBhvr>
                                    </p:animEffect>
                                  </p:childTnLst>
                                </p:cTn>
                              </p:par>
                              <p:par>
                                <p:cTn id="44" presetID="1" presetClass="mediacall" presetSubtype="0" fill="hold" nodeType="withEffect">
                                  <p:stCondLst>
                                    <p:cond delay="0"/>
                                  </p:stCondLst>
                                  <p:childTnLst>
                                    <p:cmd type="call" cmd="playFrom(0.0)">
                                      <p:cBhvr>
                                        <p:cTn id="45" dur="322" fill="hold"/>
                                        <p:tgtEl>
                                          <p:spTgt spid="140319"/>
                                        </p:tgtEl>
                                      </p:cBhvr>
                                    </p:cmd>
                                  </p:childTnLst>
                                </p:cTn>
                              </p:par>
                            </p:childTnLst>
                          </p:cTn>
                        </p:par>
                        <p:par>
                          <p:cTn id="46" fill="hold" nodeType="afterGroup">
                            <p:stCondLst>
                              <p:cond delay="4000"/>
                            </p:stCondLst>
                            <p:childTnLst>
                              <p:par>
                                <p:cTn id="47" presetID="9" presetClass="entr" presetSubtype="0" fill="hold" nodeType="afterEffect">
                                  <p:stCondLst>
                                    <p:cond delay="0"/>
                                  </p:stCondLst>
                                  <p:childTnLst>
                                    <p:set>
                                      <p:cBhvr>
                                        <p:cTn id="48" dur="1" fill="hold">
                                          <p:stCondLst>
                                            <p:cond delay="0"/>
                                          </p:stCondLst>
                                        </p:cTn>
                                        <p:tgtEl>
                                          <p:spTgt spid="140315"/>
                                        </p:tgtEl>
                                        <p:attrNameLst>
                                          <p:attrName>style.visibility</p:attrName>
                                        </p:attrNameLst>
                                      </p:cBhvr>
                                      <p:to>
                                        <p:strVal val="visible"/>
                                      </p:to>
                                    </p:set>
                                    <p:animEffect transition="in" filter="dissolve">
                                      <p:cBhvr>
                                        <p:cTn id="49" dur="500"/>
                                        <p:tgtEl>
                                          <p:spTgt spid="14031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40316">
                                            <p:txEl>
                                              <p:pRg st="0" end="0"/>
                                            </p:txEl>
                                          </p:spTgt>
                                        </p:tgtEl>
                                        <p:attrNameLst>
                                          <p:attrName>style.visibility</p:attrName>
                                        </p:attrNameLst>
                                      </p:cBhvr>
                                      <p:to>
                                        <p:strVal val="visible"/>
                                      </p:to>
                                    </p:set>
                                    <p:animEffect transition="in" filter="wipe(left)">
                                      <p:cBhvr>
                                        <p:cTn id="54" dur="1000"/>
                                        <p:tgtEl>
                                          <p:spTgt spid="140316">
                                            <p:txEl>
                                              <p:pRg st="0" end="0"/>
                                            </p:txEl>
                                          </p:spTgt>
                                        </p:tgtEl>
                                      </p:cBhvr>
                                    </p:animEffect>
                                  </p:childTnLst>
                                </p:cTn>
                              </p:par>
                              <p:par>
                                <p:cTn id="55" presetID="22" presetClass="entr" presetSubtype="8" fill="hold" nodeType="withEffect">
                                  <p:stCondLst>
                                    <p:cond delay="0"/>
                                  </p:stCondLst>
                                  <p:childTnLst>
                                    <p:set>
                                      <p:cBhvr>
                                        <p:cTn id="56" dur="1" fill="hold">
                                          <p:stCondLst>
                                            <p:cond delay="0"/>
                                          </p:stCondLst>
                                        </p:cTn>
                                        <p:tgtEl>
                                          <p:spTgt spid="140316">
                                            <p:txEl>
                                              <p:pRg st="1" end="1"/>
                                            </p:txEl>
                                          </p:spTgt>
                                        </p:tgtEl>
                                        <p:attrNameLst>
                                          <p:attrName>style.visibility</p:attrName>
                                        </p:attrNameLst>
                                      </p:cBhvr>
                                      <p:to>
                                        <p:strVal val="visible"/>
                                      </p:to>
                                    </p:set>
                                    <p:animEffect transition="in" filter="wipe(left)">
                                      <p:cBhvr>
                                        <p:cTn id="57" dur="1000"/>
                                        <p:tgtEl>
                                          <p:spTgt spid="140316">
                                            <p:txEl>
                                              <p:pRg st="1" end="1"/>
                                            </p:txEl>
                                          </p:spTgt>
                                        </p:tgtEl>
                                      </p:cBhvr>
                                    </p:animEffect>
                                  </p:childTnLst>
                                </p:cTn>
                              </p:par>
                              <p:par>
                                <p:cTn id="58" presetID="22" presetClass="entr" presetSubtype="8" fill="hold" nodeType="withEffect">
                                  <p:stCondLst>
                                    <p:cond delay="0"/>
                                  </p:stCondLst>
                                  <p:childTnLst>
                                    <p:set>
                                      <p:cBhvr>
                                        <p:cTn id="59" dur="1" fill="hold">
                                          <p:stCondLst>
                                            <p:cond delay="0"/>
                                          </p:stCondLst>
                                        </p:cTn>
                                        <p:tgtEl>
                                          <p:spTgt spid="140316">
                                            <p:txEl>
                                              <p:pRg st="2" end="2"/>
                                            </p:txEl>
                                          </p:spTgt>
                                        </p:tgtEl>
                                        <p:attrNameLst>
                                          <p:attrName>style.visibility</p:attrName>
                                        </p:attrNameLst>
                                      </p:cBhvr>
                                      <p:to>
                                        <p:strVal val="visible"/>
                                      </p:to>
                                    </p:set>
                                    <p:animEffect transition="in" filter="wipe(left)">
                                      <p:cBhvr>
                                        <p:cTn id="60" dur="1000"/>
                                        <p:tgtEl>
                                          <p:spTgt spid="140316">
                                            <p:txEl>
                                              <p:pRg st="2" end="2"/>
                                            </p:txEl>
                                          </p:spTgt>
                                        </p:tgtEl>
                                      </p:cBhvr>
                                    </p:animEffect>
                                  </p:childTnLst>
                                </p:cTn>
                              </p:par>
                              <p:par>
                                <p:cTn id="61" presetID="22" presetClass="entr" presetSubtype="8" fill="hold" nodeType="withEffect">
                                  <p:stCondLst>
                                    <p:cond delay="0"/>
                                  </p:stCondLst>
                                  <p:childTnLst>
                                    <p:set>
                                      <p:cBhvr>
                                        <p:cTn id="62" dur="1" fill="hold">
                                          <p:stCondLst>
                                            <p:cond delay="0"/>
                                          </p:stCondLst>
                                        </p:cTn>
                                        <p:tgtEl>
                                          <p:spTgt spid="140316">
                                            <p:txEl>
                                              <p:pRg st="3" end="3"/>
                                            </p:txEl>
                                          </p:spTgt>
                                        </p:tgtEl>
                                        <p:attrNameLst>
                                          <p:attrName>style.visibility</p:attrName>
                                        </p:attrNameLst>
                                      </p:cBhvr>
                                      <p:to>
                                        <p:strVal val="visible"/>
                                      </p:to>
                                    </p:set>
                                    <p:animEffect transition="in" filter="wipe(left)">
                                      <p:cBhvr>
                                        <p:cTn id="63" dur="1000"/>
                                        <p:tgtEl>
                                          <p:spTgt spid="140316">
                                            <p:txEl>
                                              <p:pRg st="3" end="3"/>
                                            </p:txEl>
                                          </p:spTgt>
                                        </p:tgtEl>
                                      </p:cBhvr>
                                    </p:animEffect>
                                  </p:childTnLst>
                                </p:cTn>
                              </p:par>
                              <p:par>
                                <p:cTn id="64" presetID="22" presetClass="entr" presetSubtype="8" fill="hold" nodeType="withEffect">
                                  <p:stCondLst>
                                    <p:cond delay="0"/>
                                  </p:stCondLst>
                                  <p:childTnLst>
                                    <p:set>
                                      <p:cBhvr>
                                        <p:cTn id="65" dur="1" fill="hold">
                                          <p:stCondLst>
                                            <p:cond delay="0"/>
                                          </p:stCondLst>
                                        </p:cTn>
                                        <p:tgtEl>
                                          <p:spTgt spid="140316">
                                            <p:txEl>
                                              <p:pRg st="4" end="4"/>
                                            </p:txEl>
                                          </p:spTgt>
                                        </p:tgtEl>
                                        <p:attrNameLst>
                                          <p:attrName>style.visibility</p:attrName>
                                        </p:attrNameLst>
                                      </p:cBhvr>
                                      <p:to>
                                        <p:strVal val="visible"/>
                                      </p:to>
                                    </p:set>
                                    <p:animEffect transition="in" filter="wipe(left)">
                                      <p:cBhvr>
                                        <p:cTn id="66" dur="1000"/>
                                        <p:tgtEl>
                                          <p:spTgt spid="140316">
                                            <p:txEl>
                                              <p:pRg st="4" end="4"/>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140325">
                                            <p:txEl>
                                              <p:pRg st="0" end="0"/>
                                            </p:txEl>
                                          </p:spTgt>
                                        </p:tgtEl>
                                        <p:attrNameLst>
                                          <p:attrName>style.visibility</p:attrName>
                                        </p:attrNameLst>
                                      </p:cBhvr>
                                      <p:to>
                                        <p:strVal val="visible"/>
                                      </p:to>
                                    </p:set>
                                    <p:animEffect transition="in" filter="wipe(left)">
                                      <p:cBhvr>
                                        <p:cTn id="71" dur="1000"/>
                                        <p:tgtEl>
                                          <p:spTgt spid="140325">
                                            <p:txEl>
                                              <p:pRg st="0" end="0"/>
                                            </p:txEl>
                                          </p:spTgt>
                                        </p:tgtEl>
                                      </p:cBhvr>
                                    </p:animEffect>
                                  </p:childTnLst>
                                </p:cTn>
                              </p:par>
                              <p:par>
                                <p:cTn id="72" presetID="22" presetClass="entr" presetSubtype="8" fill="hold" nodeType="withEffect">
                                  <p:stCondLst>
                                    <p:cond delay="0"/>
                                  </p:stCondLst>
                                  <p:childTnLst>
                                    <p:set>
                                      <p:cBhvr>
                                        <p:cTn id="73" dur="1" fill="hold">
                                          <p:stCondLst>
                                            <p:cond delay="0"/>
                                          </p:stCondLst>
                                        </p:cTn>
                                        <p:tgtEl>
                                          <p:spTgt spid="140325">
                                            <p:txEl>
                                              <p:pRg st="1" end="1"/>
                                            </p:txEl>
                                          </p:spTgt>
                                        </p:tgtEl>
                                        <p:attrNameLst>
                                          <p:attrName>style.visibility</p:attrName>
                                        </p:attrNameLst>
                                      </p:cBhvr>
                                      <p:to>
                                        <p:strVal val="visible"/>
                                      </p:to>
                                    </p:set>
                                    <p:animEffect transition="in" filter="wipe(left)">
                                      <p:cBhvr>
                                        <p:cTn id="74" dur="1000"/>
                                        <p:tgtEl>
                                          <p:spTgt spid="140325">
                                            <p:txEl>
                                              <p:pRg st="1" end="1"/>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140325">
                                            <p:txEl>
                                              <p:pRg st="2" end="2"/>
                                            </p:txEl>
                                          </p:spTgt>
                                        </p:tgtEl>
                                        <p:attrNameLst>
                                          <p:attrName>style.visibility</p:attrName>
                                        </p:attrNameLst>
                                      </p:cBhvr>
                                      <p:to>
                                        <p:strVal val="visible"/>
                                      </p:to>
                                    </p:set>
                                    <p:animEffect transition="in" filter="wipe(left)">
                                      <p:cBhvr>
                                        <p:cTn id="79" dur="1000"/>
                                        <p:tgtEl>
                                          <p:spTgt spid="140325">
                                            <p:txEl>
                                              <p:pRg st="2" end="2"/>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140325">
                                            <p:txEl>
                                              <p:pRg st="3" end="3"/>
                                            </p:txEl>
                                          </p:spTgt>
                                        </p:tgtEl>
                                        <p:attrNameLst>
                                          <p:attrName>style.visibility</p:attrName>
                                        </p:attrNameLst>
                                      </p:cBhvr>
                                      <p:to>
                                        <p:strVal val="visible"/>
                                      </p:to>
                                    </p:set>
                                    <p:animEffect transition="in" filter="wipe(left)">
                                      <p:cBhvr>
                                        <p:cTn id="84" dur="1000"/>
                                        <p:tgtEl>
                                          <p:spTgt spid="140325">
                                            <p:txEl>
                                              <p:pRg st="3" end="3"/>
                                            </p:txEl>
                                          </p:spTgt>
                                        </p:tgtEl>
                                      </p:cBhvr>
                                    </p:animEffect>
                                  </p:childTnLst>
                                </p:cTn>
                              </p:par>
                              <p:par>
                                <p:cTn id="85" presetID="22" presetClass="entr" presetSubtype="8" fill="hold" nodeType="withEffect">
                                  <p:stCondLst>
                                    <p:cond delay="0"/>
                                  </p:stCondLst>
                                  <p:childTnLst>
                                    <p:set>
                                      <p:cBhvr>
                                        <p:cTn id="86" dur="1" fill="hold">
                                          <p:stCondLst>
                                            <p:cond delay="0"/>
                                          </p:stCondLst>
                                        </p:cTn>
                                        <p:tgtEl>
                                          <p:spTgt spid="140325">
                                            <p:txEl>
                                              <p:pRg st="4" end="4"/>
                                            </p:txEl>
                                          </p:spTgt>
                                        </p:tgtEl>
                                        <p:attrNameLst>
                                          <p:attrName>style.visibility</p:attrName>
                                        </p:attrNameLst>
                                      </p:cBhvr>
                                      <p:to>
                                        <p:strVal val="visible"/>
                                      </p:to>
                                    </p:set>
                                    <p:animEffect transition="in" filter="wipe(left)">
                                      <p:cBhvr>
                                        <p:cTn id="87" dur="1000"/>
                                        <p:tgtEl>
                                          <p:spTgt spid="140325">
                                            <p:txEl>
                                              <p:pRg st="4" end="4"/>
                                            </p:txEl>
                                          </p:spTgt>
                                        </p:tgtEl>
                                      </p:cBhvr>
                                    </p:animEffect>
                                  </p:childTnLst>
                                </p:cTn>
                              </p:par>
                              <p:par>
                                <p:cTn id="88" presetID="22" presetClass="entr" presetSubtype="8" fill="hold" nodeType="withEffect">
                                  <p:stCondLst>
                                    <p:cond delay="0"/>
                                  </p:stCondLst>
                                  <p:childTnLst>
                                    <p:set>
                                      <p:cBhvr>
                                        <p:cTn id="89" dur="1" fill="hold">
                                          <p:stCondLst>
                                            <p:cond delay="0"/>
                                          </p:stCondLst>
                                        </p:cTn>
                                        <p:tgtEl>
                                          <p:spTgt spid="140325">
                                            <p:txEl>
                                              <p:pRg st="5" end="5"/>
                                            </p:txEl>
                                          </p:spTgt>
                                        </p:tgtEl>
                                        <p:attrNameLst>
                                          <p:attrName>style.visibility</p:attrName>
                                        </p:attrNameLst>
                                      </p:cBhvr>
                                      <p:to>
                                        <p:strVal val="visible"/>
                                      </p:to>
                                    </p:set>
                                    <p:animEffect transition="in" filter="wipe(left)">
                                      <p:cBhvr>
                                        <p:cTn id="90" dur="1000"/>
                                        <p:tgtEl>
                                          <p:spTgt spid="140325">
                                            <p:txEl>
                                              <p:pRg st="5" end="5"/>
                                            </p:txEl>
                                          </p:spTgt>
                                        </p:tgtEl>
                                      </p:cBhvr>
                                    </p:animEffect>
                                  </p:childTnLst>
                                </p:cTn>
                              </p:par>
                            </p:childTnLst>
                          </p:cTn>
                        </p:par>
                        <p:par>
                          <p:cTn id="91" fill="hold" nodeType="afterGroup">
                            <p:stCondLst>
                              <p:cond delay="1000"/>
                            </p:stCondLst>
                            <p:childTnLst>
                              <p:par>
                                <p:cTn id="92" presetID="9" presetClass="entr" presetSubtype="0" fill="hold"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dissolve">
                                      <p:cBhvr>
                                        <p:cTn id="94" dur="500"/>
                                        <p:tgtEl>
                                          <p:spTgt spid="33"/>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40324"/>
                                        </p:tgtEl>
                                        <p:attrNameLst>
                                          <p:attrName>style.visibility</p:attrName>
                                        </p:attrNameLst>
                                      </p:cBhvr>
                                      <p:to>
                                        <p:strVal val="visible"/>
                                      </p:to>
                                    </p:set>
                                    <p:animEffect transition="in" filter="wipe(left)">
                                      <p:cBhvr>
                                        <p:cTn id="97" dur="2000"/>
                                        <p:tgtEl>
                                          <p:spTgt spid="1403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98" fill="hold" display="0">
                  <p:stCondLst>
                    <p:cond delay="indefinite"/>
                  </p:stCondLst>
                  <p:endCondLst>
                    <p:cond evt="onNext" delay="0">
                      <p:tgtEl>
                        <p:sldTgt/>
                      </p:tgtEl>
                    </p:cond>
                    <p:cond evt="onPrev" delay="0">
                      <p:tgtEl>
                        <p:sldTgt/>
                      </p:tgtEl>
                    </p:cond>
                    <p:cond evt="onStopAudio" delay="0">
                      <p:tgtEl>
                        <p:sldTgt/>
                      </p:tgtEl>
                    </p:cond>
                  </p:endCondLst>
                </p:cTn>
                <p:tgtEl>
                  <p:spTgt spid="140319"/>
                </p:tgtEl>
              </p:cMediaNode>
            </p:audio>
            <p:audio>
              <p:cMediaNode showWhenStopped="0">
                <p:cTn id="99" fill="hold" display="0">
                  <p:stCondLst>
                    <p:cond delay="indefinite"/>
                  </p:stCondLst>
                  <p:endCondLst>
                    <p:cond evt="onNext" delay="0">
                      <p:tgtEl>
                        <p:sldTgt/>
                      </p:tgtEl>
                    </p:cond>
                    <p:cond evt="onPrev" delay="0">
                      <p:tgtEl>
                        <p:sldTgt/>
                      </p:tgtEl>
                    </p:cond>
                    <p:cond evt="onStopAudio" delay="0">
                      <p:tgtEl>
                        <p:sldTgt/>
                      </p:tgtEl>
                    </p:cond>
                  </p:endCondLst>
                </p:cTn>
                <p:tgtEl>
                  <p:spTgt spid="140322"/>
                </p:tgtEl>
              </p:cMediaNode>
            </p:audio>
          </p:childTnLst>
        </p:cTn>
      </p:par>
    </p:tnLst>
    <p:bldLst>
      <p:bldP spid="140294" grpId="0" autoUpdateAnimBg="0"/>
      <p:bldP spid="140298" grpId="0" animBg="1"/>
      <p:bldP spid="140301" grpId="0" autoUpdateAnimBg="0"/>
      <p:bldP spid="140302" grpId="0" animBg="1"/>
      <p:bldP spid="140303" grpId="0" animBg="1"/>
      <p:bldP spid="140304" grpId="0" animBg="1"/>
      <p:bldP spid="140311" grpId="0" animBg="1"/>
      <p:bldP spid="1403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1202" name="Oval 46"/>
          <p:cNvSpPr>
            <a:spLocks noChangeArrowheads="1"/>
          </p:cNvSpPr>
          <p:nvPr/>
        </p:nvSpPr>
        <p:spPr bwMode="auto">
          <a:xfrm>
            <a:off x="407988" y="76200"/>
            <a:ext cx="2390775" cy="3063875"/>
          </a:xfrm>
          <a:prstGeom prst="ellipse">
            <a:avLst/>
          </a:prstGeom>
          <a:solidFill>
            <a:schemeClr val="tx1"/>
          </a:solidFill>
          <a:ln w="76200">
            <a:noFill/>
            <a:round/>
            <a:headEnd/>
            <a:tailEnd/>
          </a:ln>
        </p:spPr>
        <p:txBody>
          <a:bodyPr wrap="none" anchor="ctr"/>
          <a:lstStyle/>
          <a:p>
            <a:endParaRPr lang="en-US">
              <a:latin typeface="Calibri" pitchFamily="34" charset="0"/>
            </a:endParaRPr>
          </a:p>
        </p:txBody>
      </p:sp>
      <p:sp>
        <p:nvSpPr>
          <p:cNvPr id="51203" name="Line 4"/>
          <p:cNvSpPr>
            <a:spLocks noChangeShapeType="1"/>
          </p:cNvSpPr>
          <p:nvPr/>
        </p:nvSpPr>
        <p:spPr bwMode="auto">
          <a:xfrm>
            <a:off x="5772150" y="1741488"/>
            <a:ext cx="28575" cy="1422400"/>
          </a:xfrm>
          <a:prstGeom prst="line">
            <a:avLst/>
          </a:prstGeom>
          <a:noFill/>
          <a:ln w="76200">
            <a:solidFill>
              <a:schemeClr val="tx1"/>
            </a:solidFill>
            <a:round/>
            <a:headEnd/>
            <a:tailEnd/>
          </a:ln>
        </p:spPr>
        <p:txBody>
          <a:bodyPr wrap="none" anchor="ctr"/>
          <a:lstStyle/>
          <a:p>
            <a:endParaRPr lang="en-US"/>
          </a:p>
        </p:txBody>
      </p:sp>
      <p:sp>
        <p:nvSpPr>
          <p:cNvPr id="17417" name="Rectangle 9"/>
          <p:cNvSpPr>
            <a:spLocks noChangeArrowheads="1"/>
          </p:cNvSpPr>
          <p:nvPr/>
        </p:nvSpPr>
        <p:spPr bwMode="auto">
          <a:xfrm>
            <a:off x="3048000" y="2832100"/>
            <a:ext cx="717550"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effectLst>
                  <a:outerShdw blurRad="38100" dist="38100" dir="2700000" algn="tl">
                    <a:srgbClr val="FFFFFF"/>
                  </a:outerShdw>
                </a:effectLst>
                <a:cs typeface="+mn-cs"/>
              </a:rPr>
              <a:t>PL</a:t>
            </a:r>
            <a:r>
              <a:rPr lang="en-US" sz="3200" b="1" baseline="-25000">
                <a:effectLst>
                  <a:outerShdw blurRad="38100" dist="38100" dir="2700000" algn="tl">
                    <a:srgbClr val="FFFFFF"/>
                  </a:outerShdw>
                </a:effectLst>
                <a:cs typeface="+mn-cs"/>
              </a:rPr>
              <a:t>1</a:t>
            </a:r>
          </a:p>
        </p:txBody>
      </p:sp>
      <p:sp>
        <p:nvSpPr>
          <p:cNvPr id="17418" name="Rectangle 10"/>
          <p:cNvSpPr>
            <a:spLocks noChangeArrowheads="1"/>
          </p:cNvSpPr>
          <p:nvPr/>
        </p:nvSpPr>
        <p:spPr bwMode="auto">
          <a:xfrm>
            <a:off x="5565775" y="3798888"/>
            <a:ext cx="600075" cy="576262"/>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Y</a:t>
            </a:r>
            <a:r>
              <a:rPr lang="en-US" sz="3200" b="1" baseline="-25000">
                <a:effectLst>
                  <a:outerShdw blurRad="38100" dist="38100" dir="2700000" algn="tl">
                    <a:srgbClr val="FFFFFF"/>
                  </a:outerShdw>
                </a:effectLst>
                <a:cs typeface="+mn-cs"/>
              </a:rPr>
              <a:t>1</a:t>
            </a:r>
          </a:p>
        </p:txBody>
      </p:sp>
      <p:sp>
        <p:nvSpPr>
          <p:cNvPr id="17419" name="Rectangle 11"/>
          <p:cNvSpPr>
            <a:spLocks noChangeArrowheads="1"/>
          </p:cNvSpPr>
          <p:nvPr/>
        </p:nvSpPr>
        <p:spPr bwMode="auto">
          <a:xfrm rot="16200000">
            <a:off x="2363788" y="1673225"/>
            <a:ext cx="1828800" cy="454025"/>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b="1">
                <a:effectLst>
                  <a:outerShdw blurRad="38100" dist="38100" dir="2700000" algn="tl">
                    <a:srgbClr val="FFFFFF"/>
                  </a:outerShdw>
                </a:effectLst>
                <a:cs typeface="+mn-cs"/>
              </a:rPr>
              <a:t>Price Level</a:t>
            </a:r>
          </a:p>
        </p:txBody>
      </p:sp>
      <p:sp>
        <p:nvSpPr>
          <p:cNvPr id="17420" name="Rectangle 12"/>
          <p:cNvSpPr>
            <a:spLocks noChangeArrowheads="1"/>
          </p:cNvSpPr>
          <p:nvPr/>
        </p:nvSpPr>
        <p:spPr bwMode="auto">
          <a:xfrm>
            <a:off x="6456363" y="3914775"/>
            <a:ext cx="1570037"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effectLst>
                  <a:outerShdw blurRad="38100" dist="38100" dir="2700000" algn="tl">
                    <a:srgbClr val="FFFFFF"/>
                  </a:outerShdw>
                </a:effectLst>
                <a:cs typeface="+mn-cs"/>
              </a:rPr>
              <a:t>Real GDP</a:t>
            </a:r>
          </a:p>
        </p:txBody>
      </p:sp>
      <p:sp>
        <p:nvSpPr>
          <p:cNvPr id="17421" name="Rectangle 13"/>
          <p:cNvSpPr>
            <a:spLocks noChangeArrowheads="1"/>
          </p:cNvSpPr>
          <p:nvPr/>
        </p:nvSpPr>
        <p:spPr bwMode="auto">
          <a:xfrm>
            <a:off x="5407025" y="1263650"/>
            <a:ext cx="746125" cy="57626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AS</a:t>
            </a:r>
          </a:p>
        </p:txBody>
      </p:sp>
      <p:sp>
        <p:nvSpPr>
          <p:cNvPr id="51209" name="Freeform 15"/>
          <p:cNvSpPr>
            <a:spLocks/>
          </p:cNvSpPr>
          <p:nvPr/>
        </p:nvSpPr>
        <p:spPr bwMode="auto">
          <a:xfrm>
            <a:off x="4973638" y="1793875"/>
            <a:ext cx="1335087" cy="1762125"/>
          </a:xfrm>
          <a:custGeom>
            <a:avLst/>
            <a:gdLst>
              <a:gd name="T0" fmla="*/ 0 w 1623"/>
              <a:gd name="T1" fmla="*/ 0 h 1969"/>
              <a:gd name="T2" fmla="*/ 2147483647 w 1623"/>
              <a:gd name="T3" fmla="*/ 2147483647 h 1969"/>
              <a:gd name="T4" fmla="*/ 2147483647 w 1623"/>
              <a:gd name="T5" fmla="*/ 2147483647 h 1969"/>
              <a:gd name="T6" fmla="*/ 2147483647 w 1623"/>
              <a:gd name="T7" fmla="*/ 2147483647 h 1969"/>
              <a:gd name="T8" fmla="*/ 2147483647 w 1623"/>
              <a:gd name="T9" fmla="*/ 2147483647 h 1969"/>
              <a:gd name="T10" fmla="*/ 2147483647 w 1623"/>
              <a:gd name="T11" fmla="*/ 2147483647 h 1969"/>
              <a:gd name="T12" fmla="*/ 2147483647 w 1623"/>
              <a:gd name="T13" fmla="*/ 2147483647 h 1969"/>
              <a:gd name="T14" fmla="*/ 2147483647 w 1623"/>
              <a:gd name="T15" fmla="*/ 2147483647 h 1969"/>
              <a:gd name="T16" fmla="*/ 2147483647 w 1623"/>
              <a:gd name="T17" fmla="*/ 2147483647 h 1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3"/>
              <a:gd name="T28" fmla="*/ 0 h 1969"/>
              <a:gd name="T29" fmla="*/ 1623 w 1623"/>
              <a:gd name="T30" fmla="*/ 1969 h 1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3" h="1969">
                <a:moveTo>
                  <a:pt x="0" y="0"/>
                </a:moveTo>
                <a:lnTo>
                  <a:pt x="116" y="308"/>
                </a:lnTo>
                <a:lnTo>
                  <a:pt x="261" y="603"/>
                </a:lnTo>
                <a:lnTo>
                  <a:pt x="431" y="881"/>
                </a:lnTo>
                <a:lnTo>
                  <a:pt x="626" y="1142"/>
                </a:lnTo>
                <a:lnTo>
                  <a:pt x="844" y="1383"/>
                </a:lnTo>
                <a:lnTo>
                  <a:pt x="1084" y="1602"/>
                </a:lnTo>
                <a:lnTo>
                  <a:pt x="1343" y="1797"/>
                </a:lnTo>
                <a:lnTo>
                  <a:pt x="1622" y="1968"/>
                </a:lnTo>
              </a:path>
            </a:pathLst>
          </a:custGeom>
          <a:noFill/>
          <a:ln w="76200" cap="rnd">
            <a:solidFill>
              <a:schemeClr val="tx1"/>
            </a:solidFill>
            <a:round/>
            <a:headEnd/>
            <a:tailEnd/>
          </a:ln>
        </p:spPr>
        <p:txBody>
          <a:bodyPr/>
          <a:lstStyle/>
          <a:p>
            <a:endParaRPr lang="en-US"/>
          </a:p>
        </p:txBody>
      </p:sp>
      <p:sp>
        <p:nvSpPr>
          <p:cNvPr id="17424" name="Rectangle 16"/>
          <p:cNvSpPr>
            <a:spLocks noChangeArrowheads="1"/>
          </p:cNvSpPr>
          <p:nvPr/>
        </p:nvSpPr>
        <p:spPr bwMode="auto">
          <a:xfrm>
            <a:off x="4484688" y="1301750"/>
            <a:ext cx="915987" cy="57626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AD</a:t>
            </a:r>
            <a:r>
              <a:rPr lang="en-US" sz="3200" b="1" baseline="-25000">
                <a:effectLst>
                  <a:outerShdw blurRad="38100" dist="38100" dir="2700000" algn="tl">
                    <a:srgbClr val="FFFFFF"/>
                  </a:outerShdw>
                </a:effectLst>
                <a:cs typeface="+mn-cs"/>
              </a:rPr>
              <a:t>1</a:t>
            </a:r>
          </a:p>
        </p:txBody>
      </p:sp>
      <p:sp>
        <p:nvSpPr>
          <p:cNvPr id="17428" name="Line 20"/>
          <p:cNvSpPr>
            <a:spLocks noChangeShapeType="1"/>
          </p:cNvSpPr>
          <p:nvPr/>
        </p:nvSpPr>
        <p:spPr bwMode="auto">
          <a:xfrm flipH="1">
            <a:off x="3711575" y="3178175"/>
            <a:ext cx="2108200" cy="0"/>
          </a:xfrm>
          <a:prstGeom prst="line">
            <a:avLst/>
          </a:prstGeom>
          <a:noFill/>
          <a:ln w="76200">
            <a:solidFill>
              <a:schemeClr val="tx1"/>
            </a:solidFill>
            <a:round/>
            <a:headEnd/>
            <a:tailEnd/>
          </a:ln>
        </p:spPr>
        <p:txBody>
          <a:bodyPr wrap="none" anchor="ctr"/>
          <a:lstStyle/>
          <a:p>
            <a:endParaRPr lang="en-US"/>
          </a:p>
        </p:txBody>
      </p:sp>
      <p:grpSp>
        <p:nvGrpSpPr>
          <p:cNvPr id="51212" name="Group 29"/>
          <p:cNvGrpSpPr>
            <a:grpSpLocks/>
          </p:cNvGrpSpPr>
          <p:nvPr/>
        </p:nvGrpSpPr>
        <p:grpSpPr bwMode="auto">
          <a:xfrm>
            <a:off x="3702050" y="1046163"/>
            <a:ext cx="4189413" cy="2813050"/>
            <a:chOff x="1661" y="956"/>
            <a:chExt cx="2646" cy="2538"/>
          </a:xfrm>
        </p:grpSpPr>
        <p:sp>
          <p:nvSpPr>
            <p:cNvPr id="51218" name="Line 30"/>
            <p:cNvSpPr>
              <a:spLocks noChangeShapeType="1"/>
            </p:cNvSpPr>
            <p:nvPr/>
          </p:nvSpPr>
          <p:spPr bwMode="auto">
            <a:xfrm>
              <a:off x="1675" y="956"/>
              <a:ext cx="0" cy="2538"/>
            </a:xfrm>
            <a:prstGeom prst="line">
              <a:avLst/>
            </a:prstGeom>
            <a:noFill/>
            <a:ln w="76200">
              <a:solidFill>
                <a:schemeClr val="tx1"/>
              </a:solidFill>
              <a:round/>
              <a:headEnd/>
              <a:tailEnd/>
            </a:ln>
          </p:spPr>
          <p:txBody>
            <a:bodyPr wrap="none" anchor="ctr"/>
            <a:lstStyle/>
            <a:p>
              <a:endParaRPr lang="en-US"/>
            </a:p>
          </p:txBody>
        </p:sp>
        <p:sp>
          <p:nvSpPr>
            <p:cNvPr id="51219" name="Line 31"/>
            <p:cNvSpPr>
              <a:spLocks noChangeShapeType="1"/>
            </p:cNvSpPr>
            <p:nvPr/>
          </p:nvSpPr>
          <p:spPr bwMode="auto">
            <a:xfrm>
              <a:off x="1661" y="3471"/>
              <a:ext cx="2646" cy="0"/>
            </a:xfrm>
            <a:prstGeom prst="line">
              <a:avLst/>
            </a:prstGeom>
            <a:noFill/>
            <a:ln w="76200">
              <a:solidFill>
                <a:schemeClr val="tx1"/>
              </a:solidFill>
              <a:round/>
              <a:headEnd/>
              <a:tailEnd/>
            </a:ln>
          </p:spPr>
          <p:txBody>
            <a:bodyPr wrap="none" anchor="ctr"/>
            <a:lstStyle/>
            <a:p>
              <a:endParaRPr lang="en-US"/>
            </a:p>
          </p:txBody>
        </p:sp>
      </p:grpSp>
      <p:pic>
        <p:nvPicPr>
          <p:cNvPr id="17443" name="Picture 35" descr="1 aaa ball red"/>
          <p:cNvPicPr>
            <a:picLocks noChangeAspect="1" noChangeArrowheads="1" noCrop="1"/>
          </p:cNvPicPr>
          <p:nvPr/>
        </p:nvPicPr>
        <p:blipFill>
          <a:blip r:embed="rId3"/>
          <a:srcRect/>
          <a:stretch>
            <a:fillRect/>
          </a:stretch>
        </p:blipFill>
        <p:spPr bwMode="auto">
          <a:xfrm>
            <a:off x="5689600" y="3052763"/>
            <a:ext cx="214313" cy="214312"/>
          </a:xfrm>
          <a:prstGeom prst="rect">
            <a:avLst/>
          </a:prstGeom>
          <a:noFill/>
          <a:ln w="9525">
            <a:noFill/>
            <a:miter lim="800000"/>
            <a:headEnd/>
            <a:tailEnd/>
          </a:ln>
        </p:spPr>
      </p:pic>
      <p:sp>
        <p:nvSpPr>
          <p:cNvPr id="51214" name="Line 36"/>
          <p:cNvSpPr>
            <a:spLocks noChangeShapeType="1"/>
          </p:cNvSpPr>
          <p:nvPr/>
        </p:nvSpPr>
        <p:spPr bwMode="auto">
          <a:xfrm flipH="1">
            <a:off x="5829300" y="3275013"/>
            <a:ext cx="0" cy="555625"/>
          </a:xfrm>
          <a:prstGeom prst="line">
            <a:avLst/>
          </a:prstGeom>
          <a:noFill/>
          <a:ln w="76200">
            <a:solidFill>
              <a:schemeClr val="tx1"/>
            </a:solidFill>
            <a:prstDash val="sysDot"/>
            <a:round/>
            <a:headEnd/>
            <a:tailEnd type="stealth" w="med" len="med"/>
          </a:ln>
        </p:spPr>
        <p:txBody>
          <a:bodyPr/>
          <a:lstStyle/>
          <a:p>
            <a:endParaRPr lang="en-US"/>
          </a:p>
        </p:txBody>
      </p:sp>
      <p:pic>
        <p:nvPicPr>
          <p:cNvPr id="51215" name="Picture 44" descr="T373540A"/>
          <p:cNvPicPr>
            <a:picLocks noChangeAspect="1" noChangeArrowheads="1"/>
          </p:cNvPicPr>
          <p:nvPr/>
        </p:nvPicPr>
        <p:blipFill>
          <a:blip r:embed="rId4">
            <a:clrChange>
              <a:clrFrom>
                <a:srgbClr val="171717"/>
              </a:clrFrom>
              <a:clrTo>
                <a:srgbClr val="171717">
                  <a:alpha val="0"/>
                </a:srgbClr>
              </a:clrTo>
            </a:clrChange>
          </a:blip>
          <a:srcRect/>
          <a:stretch>
            <a:fillRect/>
          </a:stretch>
        </p:blipFill>
        <p:spPr bwMode="auto">
          <a:xfrm>
            <a:off x="595313" y="136525"/>
            <a:ext cx="1906587" cy="2860675"/>
          </a:xfrm>
          <a:prstGeom prst="rect">
            <a:avLst/>
          </a:prstGeom>
          <a:noFill/>
          <a:ln w="9525">
            <a:noFill/>
            <a:miter lim="800000"/>
            <a:headEnd/>
            <a:tailEnd/>
          </a:ln>
        </p:spPr>
      </p:pic>
      <p:sp>
        <p:nvSpPr>
          <p:cNvPr id="51216" name="Rectangle 47"/>
          <p:cNvSpPr>
            <a:spLocks noChangeArrowheads="1"/>
          </p:cNvSpPr>
          <p:nvPr/>
        </p:nvSpPr>
        <p:spPr bwMode="auto">
          <a:xfrm>
            <a:off x="2368550" y="2832100"/>
            <a:ext cx="254000" cy="230188"/>
          </a:xfrm>
          <a:prstGeom prst="rect">
            <a:avLst/>
          </a:prstGeom>
          <a:solidFill>
            <a:srgbClr val="DDDDDD"/>
          </a:solidFill>
          <a:ln w="76200">
            <a:noFill/>
            <a:miter lim="800000"/>
            <a:headEnd/>
            <a:tailEnd/>
          </a:ln>
        </p:spPr>
        <p:txBody>
          <a:bodyPr wrap="none" anchor="ctr"/>
          <a:lstStyle/>
          <a:p>
            <a:endParaRPr lang="en-US">
              <a:latin typeface="Calibri" pitchFamily="34" charset="0"/>
            </a:endParaRPr>
          </a:p>
        </p:txBody>
      </p:sp>
      <p:sp>
        <p:nvSpPr>
          <p:cNvPr id="51217" name="WordArt 114"/>
          <p:cNvSpPr>
            <a:spLocks noChangeArrowheads="1" noChangeShapeType="1" noTextEdit="1"/>
          </p:cNvSpPr>
          <p:nvPr/>
        </p:nvSpPr>
        <p:spPr bwMode="auto">
          <a:xfrm>
            <a:off x="3221038" y="138113"/>
            <a:ext cx="4646612" cy="423862"/>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66FF66"/>
                </a:solidFill>
                <a:effectLst>
                  <a:outerShdw dist="35921" dir="2700000" sy="50000" kx="2115830" algn="bl" rotWithShape="0">
                    <a:srgbClr val="C0C0C0">
                      <a:alpha val="79999"/>
                    </a:srgbClr>
                  </a:outerShdw>
                </a:effectLst>
                <a:latin typeface="Arial Black"/>
              </a:rPr>
              <a:t>Keynesian View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dissolve">
                                      <p:cBhvr>
                                        <p:cTn id="7" dur="500"/>
                                        <p:tgtEl>
                                          <p:spTgt spid="1742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428"/>
                                        </p:tgtEl>
                                        <p:attrNameLst>
                                          <p:attrName>style.visibility</p:attrName>
                                        </p:attrNameLst>
                                      </p:cBhvr>
                                      <p:to>
                                        <p:strVal val="visible"/>
                                      </p:to>
                                    </p:set>
                                    <p:animEffect transition="in" filter="wipe(left)">
                                      <p:cBhvr>
                                        <p:cTn id="11" dur="500"/>
                                        <p:tgtEl>
                                          <p:spTgt spid="17428"/>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7443"/>
                                        </p:tgtEl>
                                        <p:attrNameLst>
                                          <p:attrName>style.visibility</p:attrName>
                                        </p:attrNameLst>
                                      </p:cBhvr>
                                      <p:to>
                                        <p:strVal val="visible"/>
                                      </p:to>
                                    </p:set>
                                    <p:animEffect transition="in" filter="dissolve">
                                      <p:cBhvr>
                                        <p:cTn id="15" dur="500"/>
                                        <p:tgtEl>
                                          <p:spTgt spid="17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utoUpdateAnimBg="0"/>
      <p:bldP spid="1742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33849" name="Rectangle 25"/>
          <p:cNvSpPr>
            <a:spLocks noChangeArrowheads="1"/>
          </p:cNvSpPr>
          <p:nvPr/>
        </p:nvSpPr>
        <p:spPr bwMode="auto">
          <a:xfrm>
            <a:off x="0" y="1101725"/>
            <a:ext cx="9144000" cy="4152900"/>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400" b="1" dirty="0">
                <a:effectLst>
                  <a:outerShdw blurRad="38100" dist="38100" dir="2700000" algn="tl">
                    <a:srgbClr val="FFFFFF"/>
                  </a:outerShdw>
                </a:effectLst>
                <a:cs typeface="+mn-cs"/>
              </a:rPr>
              <a:t>Prices and wages are </a:t>
            </a:r>
          </a:p>
          <a:p>
            <a:pPr eaLnBrk="0" fontAlgn="auto" hangingPunct="0">
              <a:spcBef>
                <a:spcPts val="0"/>
              </a:spcBef>
              <a:spcAft>
                <a:spcPts val="0"/>
              </a:spcAft>
              <a:defRPr/>
            </a:pPr>
            <a:r>
              <a:rPr lang="en-US" sz="2400" b="1" dirty="0">
                <a:effectLst>
                  <a:outerShdw blurRad="38100" dist="38100" dir="2700000" algn="tl">
                    <a:srgbClr val="FFFFFF"/>
                  </a:outerShdw>
                </a:effectLst>
                <a:cs typeface="+mn-cs"/>
              </a:rPr>
              <a:t>  downwardly inflexible</a:t>
            </a:r>
          </a:p>
          <a:p>
            <a:pPr eaLnBrk="0" fontAlgn="auto" hangingPunct="0">
              <a:spcBef>
                <a:spcPts val="0"/>
              </a:spcBef>
              <a:spcAft>
                <a:spcPts val="0"/>
              </a:spcAft>
              <a:defRPr/>
            </a:pPr>
            <a:r>
              <a:rPr lang="en-US" sz="2400" b="1" dirty="0">
                <a:effectLst>
                  <a:outerShdw blurRad="38100" dist="38100" dir="2700000" algn="tl">
                    <a:srgbClr val="FFFFFF"/>
                  </a:outerShdw>
                </a:effectLst>
                <a:cs typeface="+mn-cs"/>
              </a:rPr>
              <a:t>Horizontal AS to Full-Employment</a:t>
            </a:r>
          </a:p>
          <a:p>
            <a:pPr eaLnBrk="0" fontAlgn="auto" hangingPunct="0">
              <a:spcBef>
                <a:spcPts val="0"/>
              </a:spcBef>
              <a:spcAft>
                <a:spcPts val="0"/>
              </a:spcAft>
              <a:defRPr/>
            </a:pPr>
            <a:r>
              <a:rPr lang="en-US" sz="2400" b="1" dirty="0">
                <a:effectLst>
                  <a:outerShdw blurRad="38100" dist="38100" dir="2700000" algn="tl">
                    <a:srgbClr val="FFFFFF"/>
                  </a:outerShdw>
                </a:effectLst>
                <a:cs typeface="+mn-cs"/>
              </a:rPr>
              <a:t>Unstable AD </a:t>
            </a:r>
            <a:r>
              <a:rPr lang="en-US" sz="2400" dirty="0">
                <a:effectLst>
                  <a:outerShdw blurRad="38100" dist="38100" dir="2700000" algn="tl">
                    <a:srgbClr val="FFFFFF"/>
                  </a:outerShdw>
                </a:effectLst>
                <a:cs typeface="+mn-cs"/>
              </a:rPr>
              <a:t>[because of investment]</a:t>
            </a:r>
          </a:p>
          <a:p>
            <a:pPr eaLnBrk="0" fontAlgn="auto" hangingPunct="0">
              <a:spcBef>
                <a:spcPts val="0"/>
              </a:spcBef>
              <a:spcAft>
                <a:spcPts val="0"/>
              </a:spcAft>
              <a:defRPr/>
            </a:pPr>
            <a:endParaRPr lang="en-US" sz="2400" dirty="0">
              <a:effectLst>
                <a:outerShdw blurRad="38100" dist="38100" dir="2700000" algn="tl">
                  <a:srgbClr val="FFFFFF"/>
                </a:outerShdw>
              </a:effectLst>
              <a:cs typeface="+mn-cs"/>
            </a:endParaRPr>
          </a:p>
          <a:p>
            <a:pPr eaLnBrk="0" fontAlgn="auto" hangingPunct="0">
              <a:spcBef>
                <a:spcPts val="0"/>
              </a:spcBef>
              <a:spcAft>
                <a:spcPts val="0"/>
              </a:spcAft>
              <a:defRPr/>
            </a:pPr>
            <a:endParaRPr lang="en-US" dirty="0">
              <a:effectLst>
                <a:outerShdw blurRad="38100" dist="38100" dir="2700000" algn="tl">
                  <a:srgbClr val="FFFFFF"/>
                </a:outerShdw>
              </a:effectLst>
              <a:cs typeface="+mn-cs"/>
            </a:endParaRPr>
          </a:p>
          <a:p>
            <a:pPr eaLnBrk="0" fontAlgn="auto" hangingPunct="0">
              <a:spcBef>
                <a:spcPts val="0"/>
              </a:spcBef>
              <a:spcAft>
                <a:spcPts val="0"/>
              </a:spcAft>
              <a:defRPr/>
            </a:pPr>
            <a:endParaRPr lang="en-US" dirty="0">
              <a:solidFill>
                <a:srgbClr val="FFFF00"/>
              </a:solidFill>
              <a:cs typeface="+mn-cs"/>
            </a:endParaRPr>
          </a:p>
          <a:p>
            <a:pPr eaLnBrk="0" fontAlgn="auto" hangingPunct="0">
              <a:spcBef>
                <a:spcPts val="0"/>
              </a:spcBef>
              <a:spcAft>
                <a:spcPts val="0"/>
              </a:spcAft>
              <a:defRPr/>
            </a:pPr>
            <a:endParaRPr lang="en-US" dirty="0">
              <a:solidFill>
                <a:srgbClr val="CCFFCC"/>
              </a:solidFill>
              <a:cs typeface="+mn-cs"/>
            </a:endParaRPr>
          </a:p>
          <a:p>
            <a:pPr eaLnBrk="0" fontAlgn="auto" hangingPunct="0">
              <a:spcBef>
                <a:spcPts val="0"/>
              </a:spcBef>
              <a:spcAft>
                <a:spcPts val="0"/>
              </a:spcAft>
              <a:defRPr/>
            </a:pPr>
            <a:endParaRPr lang="en-US" dirty="0">
              <a:solidFill>
                <a:srgbClr val="CCFFCC"/>
              </a:solidFill>
              <a:cs typeface="+mn-cs"/>
            </a:endParaRPr>
          </a:p>
          <a:p>
            <a:pPr eaLnBrk="0" fontAlgn="auto" hangingPunct="0">
              <a:spcBef>
                <a:spcPts val="0"/>
              </a:spcBef>
              <a:spcAft>
                <a:spcPts val="0"/>
              </a:spcAft>
              <a:defRPr/>
            </a:pPr>
            <a:endParaRPr lang="en-US" dirty="0">
              <a:solidFill>
                <a:srgbClr val="CCFFCC"/>
              </a:solidFill>
              <a:cs typeface="+mn-cs"/>
            </a:endParaRPr>
          </a:p>
          <a:p>
            <a:pPr eaLnBrk="0" fontAlgn="auto" hangingPunct="0">
              <a:spcBef>
                <a:spcPts val="0"/>
              </a:spcBef>
              <a:spcAft>
                <a:spcPts val="0"/>
              </a:spcAft>
              <a:defRPr/>
            </a:pPr>
            <a:endParaRPr lang="en-US" dirty="0">
              <a:solidFill>
                <a:srgbClr val="CCFFCC"/>
              </a:solidFill>
              <a:cs typeface="+mn-cs"/>
            </a:endParaRPr>
          </a:p>
          <a:p>
            <a:pPr eaLnBrk="0" fontAlgn="auto" hangingPunct="0">
              <a:spcBef>
                <a:spcPts val="0"/>
              </a:spcBef>
              <a:spcAft>
                <a:spcPts val="0"/>
              </a:spcAft>
              <a:defRPr/>
            </a:pPr>
            <a:endParaRPr lang="en-US" sz="1200" dirty="0">
              <a:solidFill>
                <a:srgbClr val="CCFFCC"/>
              </a:solidFill>
              <a:cs typeface="+mn-cs"/>
            </a:endParaRPr>
          </a:p>
          <a:p>
            <a:pPr eaLnBrk="0" fontAlgn="auto" hangingPunct="0">
              <a:spcBef>
                <a:spcPts val="0"/>
              </a:spcBef>
              <a:spcAft>
                <a:spcPts val="0"/>
              </a:spcAft>
              <a:defRPr/>
            </a:pPr>
            <a:r>
              <a:rPr lang="en-US" sz="2400" b="1" dirty="0">
                <a:cs typeface="+mn-cs"/>
              </a:rPr>
              <a:t>Government action is needed to move out of</a:t>
            </a:r>
            <a:r>
              <a:rPr lang="en-US" sz="2400" b="1" dirty="0">
                <a:solidFill>
                  <a:srgbClr val="CCFFCC"/>
                </a:solidFill>
                <a:cs typeface="+mn-cs"/>
              </a:rPr>
              <a:t> </a:t>
            </a:r>
            <a:r>
              <a:rPr lang="en-US" sz="2400" b="1" dirty="0">
                <a:solidFill>
                  <a:srgbClr val="FF0000"/>
                </a:solidFill>
                <a:effectLst>
                  <a:outerShdw blurRad="38100" dist="38100" dir="2700000" algn="tl">
                    <a:srgbClr val="000000"/>
                  </a:outerShdw>
                </a:effectLst>
                <a:cs typeface="+mn-cs"/>
              </a:rPr>
              <a:t>recession</a:t>
            </a:r>
            <a:r>
              <a:rPr lang="en-US" sz="2400" b="1" dirty="0">
                <a:effectLst>
                  <a:outerShdw blurRad="38100" dist="38100" dir="2700000" algn="tl">
                    <a:srgbClr val="FFFFFF"/>
                  </a:outerShdw>
                </a:effectLst>
                <a:cs typeface="+mn-cs"/>
              </a:rPr>
              <a:t>.</a:t>
            </a:r>
          </a:p>
        </p:txBody>
      </p:sp>
      <p:sp>
        <p:nvSpPr>
          <p:cNvPr id="52227" name="Line 2"/>
          <p:cNvSpPr>
            <a:spLocks noChangeShapeType="1"/>
          </p:cNvSpPr>
          <p:nvPr/>
        </p:nvSpPr>
        <p:spPr bwMode="auto">
          <a:xfrm>
            <a:off x="8308975" y="3225800"/>
            <a:ext cx="0" cy="511175"/>
          </a:xfrm>
          <a:prstGeom prst="line">
            <a:avLst/>
          </a:prstGeom>
          <a:noFill/>
          <a:ln w="57150">
            <a:solidFill>
              <a:schemeClr val="tx1"/>
            </a:solidFill>
            <a:prstDash val="sysDot"/>
            <a:round/>
            <a:headEnd/>
            <a:tailEnd type="stealth" w="med" len="med"/>
          </a:ln>
        </p:spPr>
        <p:txBody>
          <a:bodyPr wrap="none" anchor="ctr"/>
          <a:lstStyle/>
          <a:p>
            <a:endParaRPr lang="en-US"/>
          </a:p>
        </p:txBody>
      </p:sp>
      <p:sp>
        <p:nvSpPr>
          <p:cNvPr id="333827" name="Line 3"/>
          <p:cNvSpPr>
            <a:spLocks noChangeShapeType="1"/>
          </p:cNvSpPr>
          <p:nvPr/>
        </p:nvSpPr>
        <p:spPr bwMode="auto">
          <a:xfrm flipH="1">
            <a:off x="7372350" y="3157538"/>
            <a:ext cx="11113" cy="582612"/>
          </a:xfrm>
          <a:prstGeom prst="line">
            <a:avLst/>
          </a:prstGeom>
          <a:noFill/>
          <a:ln w="57150">
            <a:solidFill>
              <a:srgbClr val="FF0000"/>
            </a:solidFill>
            <a:prstDash val="sysDot"/>
            <a:round/>
            <a:headEnd/>
            <a:tailEnd type="stealth" w="med" len="med"/>
          </a:ln>
        </p:spPr>
        <p:txBody>
          <a:bodyPr wrap="none" anchor="ctr"/>
          <a:lstStyle/>
          <a:p>
            <a:endParaRPr lang="en-US"/>
          </a:p>
        </p:txBody>
      </p:sp>
      <p:sp>
        <p:nvSpPr>
          <p:cNvPr id="52229" name="Line 4"/>
          <p:cNvSpPr>
            <a:spLocks noChangeShapeType="1"/>
          </p:cNvSpPr>
          <p:nvPr/>
        </p:nvSpPr>
        <p:spPr bwMode="auto">
          <a:xfrm flipH="1">
            <a:off x="8301038" y="2028825"/>
            <a:ext cx="22225" cy="1114425"/>
          </a:xfrm>
          <a:prstGeom prst="line">
            <a:avLst/>
          </a:prstGeom>
          <a:noFill/>
          <a:ln w="76200">
            <a:solidFill>
              <a:schemeClr val="tx1"/>
            </a:solidFill>
            <a:round/>
            <a:headEnd/>
            <a:tailEnd/>
          </a:ln>
        </p:spPr>
        <p:txBody>
          <a:bodyPr wrap="none" anchor="ctr"/>
          <a:lstStyle/>
          <a:p>
            <a:endParaRPr lang="en-US"/>
          </a:p>
        </p:txBody>
      </p:sp>
      <p:sp>
        <p:nvSpPr>
          <p:cNvPr id="333829" name="Rectangle 5"/>
          <p:cNvSpPr>
            <a:spLocks noChangeArrowheads="1"/>
          </p:cNvSpPr>
          <p:nvPr/>
        </p:nvSpPr>
        <p:spPr bwMode="auto">
          <a:xfrm>
            <a:off x="8027988" y="3711575"/>
            <a:ext cx="600075" cy="57626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Y</a:t>
            </a:r>
            <a:r>
              <a:rPr lang="en-US" sz="3200" b="1" baseline="-25000">
                <a:effectLst>
                  <a:outerShdw blurRad="38100" dist="38100" dir="2700000" algn="tl">
                    <a:srgbClr val="FFFFFF"/>
                  </a:outerShdw>
                </a:effectLst>
                <a:cs typeface="+mn-cs"/>
              </a:rPr>
              <a:t>1</a:t>
            </a:r>
          </a:p>
        </p:txBody>
      </p:sp>
      <p:sp>
        <p:nvSpPr>
          <p:cNvPr id="52231" name="Rectangle 6"/>
          <p:cNvSpPr>
            <a:spLocks noChangeArrowheads="1"/>
          </p:cNvSpPr>
          <p:nvPr/>
        </p:nvSpPr>
        <p:spPr bwMode="auto">
          <a:xfrm>
            <a:off x="8504238" y="3752850"/>
            <a:ext cx="639762" cy="333375"/>
          </a:xfrm>
          <a:prstGeom prst="rect">
            <a:avLst/>
          </a:prstGeom>
          <a:noFill/>
          <a:ln w="12700">
            <a:noFill/>
            <a:miter lim="800000"/>
            <a:headEnd/>
            <a:tailEnd/>
          </a:ln>
        </p:spPr>
        <p:txBody>
          <a:bodyPr lIns="90488" tIns="44450" rIns="90488" bIns="44450">
            <a:spAutoFit/>
          </a:bodyPr>
          <a:lstStyle/>
          <a:p>
            <a:pPr eaLnBrk="0" hangingPunct="0"/>
            <a:r>
              <a:rPr lang="en-US" sz="1600" b="1"/>
              <a:t>RDO</a:t>
            </a:r>
          </a:p>
        </p:txBody>
      </p:sp>
      <p:sp>
        <p:nvSpPr>
          <p:cNvPr id="333831" name="Rectangle 7"/>
          <p:cNvSpPr>
            <a:spLocks noChangeArrowheads="1"/>
          </p:cNvSpPr>
          <p:nvPr/>
        </p:nvSpPr>
        <p:spPr bwMode="auto">
          <a:xfrm>
            <a:off x="8018463" y="1636713"/>
            <a:ext cx="604837"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effectLst>
                  <a:outerShdw blurRad="38100" dist="38100" dir="2700000" algn="tl">
                    <a:srgbClr val="FFFFFF"/>
                  </a:outerShdw>
                </a:effectLst>
                <a:cs typeface="+mn-cs"/>
              </a:rPr>
              <a:t>AS</a:t>
            </a:r>
          </a:p>
        </p:txBody>
      </p:sp>
      <p:sp>
        <p:nvSpPr>
          <p:cNvPr id="333832" name="Freeform 8"/>
          <p:cNvSpPr>
            <a:spLocks/>
          </p:cNvSpPr>
          <p:nvPr/>
        </p:nvSpPr>
        <p:spPr bwMode="auto">
          <a:xfrm>
            <a:off x="6894513" y="2112963"/>
            <a:ext cx="915987" cy="1457325"/>
          </a:xfrm>
          <a:custGeom>
            <a:avLst/>
            <a:gdLst>
              <a:gd name="T0" fmla="*/ 0 w 1913"/>
              <a:gd name="T1" fmla="*/ 0 h 2268"/>
              <a:gd name="T2" fmla="*/ 2147483647 w 1913"/>
              <a:gd name="T3" fmla="*/ 2147483647 h 2268"/>
              <a:gd name="T4" fmla="*/ 2147483647 w 1913"/>
              <a:gd name="T5" fmla="*/ 2147483647 h 2268"/>
              <a:gd name="T6" fmla="*/ 2147483647 w 1913"/>
              <a:gd name="T7" fmla="*/ 2147483647 h 2268"/>
              <a:gd name="T8" fmla="*/ 2147483647 w 1913"/>
              <a:gd name="T9" fmla="*/ 2147483647 h 2268"/>
              <a:gd name="T10" fmla="*/ 2147483647 w 1913"/>
              <a:gd name="T11" fmla="*/ 2147483647 h 2268"/>
              <a:gd name="T12" fmla="*/ 2147483647 w 1913"/>
              <a:gd name="T13" fmla="*/ 2147483647 h 2268"/>
              <a:gd name="T14" fmla="*/ 2147483647 w 1913"/>
              <a:gd name="T15" fmla="*/ 2147483647 h 2268"/>
              <a:gd name="T16" fmla="*/ 2147483647 w 1913"/>
              <a:gd name="T17" fmla="*/ 2147483647 h 2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3"/>
              <a:gd name="T28" fmla="*/ 0 h 2268"/>
              <a:gd name="T29" fmla="*/ 1913 w 1913"/>
              <a:gd name="T30" fmla="*/ 2268 h 22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3" h="2268">
                <a:moveTo>
                  <a:pt x="0" y="0"/>
                </a:moveTo>
                <a:lnTo>
                  <a:pt x="137" y="355"/>
                </a:lnTo>
                <a:lnTo>
                  <a:pt x="308" y="695"/>
                </a:lnTo>
                <a:lnTo>
                  <a:pt x="508" y="1015"/>
                </a:lnTo>
                <a:lnTo>
                  <a:pt x="738" y="1316"/>
                </a:lnTo>
                <a:lnTo>
                  <a:pt x="995" y="1593"/>
                </a:lnTo>
                <a:lnTo>
                  <a:pt x="1278" y="1845"/>
                </a:lnTo>
                <a:lnTo>
                  <a:pt x="1583" y="2070"/>
                </a:lnTo>
                <a:lnTo>
                  <a:pt x="1912" y="2267"/>
                </a:lnTo>
              </a:path>
            </a:pathLst>
          </a:custGeom>
          <a:noFill/>
          <a:ln w="76200" cap="rnd">
            <a:solidFill>
              <a:srgbClr val="FF0000"/>
            </a:solidFill>
            <a:round/>
            <a:headEnd/>
            <a:tailEnd/>
          </a:ln>
        </p:spPr>
        <p:txBody>
          <a:bodyPr/>
          <a:lstStyle/>
          <a:p>
            <a:endParaRPr lang="en-US"/>
          </a:p>
        </p:txBody>
      </p:sp>
      <p:sp>
        <p:nvSpPr>
          <p:cNvPr id="52234" name="Freeform 9"/>
          <p:cNvSpPr>
            <a:spLocks/>
          </p:cNvSpPr>
          <p:nvPr/>
        </p:nvSpPr>
        <p:spPr bwMode="auto">
          <a:xfrm>
            <a:off x="7740650" y="2103438"/>
            <a:ext cx="1046163" cy="1460500"/>
          </a:xfrm>
          <a:custGeom>
            <a:avLst/>
            <a:gdLst>
              <a:gd name="T0" fmla="*/ 0 w 1623"/>
              <a:gd name="T1" fmla="*/ 0 h 1969"/>
              <a:gd name="T2" fmla="*/ 2147483647 w 1623"/>
              <a:gd name="T3" fmla="*/ 2147483647 h 1969"/>
              <a:gd name="T4" fmla="*/ 2147483647 w 1623"/>
              <a:gd name="T5" fmla="*/ 2147483647 h 1969"/>
              <a:gd name="T6" fmla="*/ 2147483647 w 1623"/>
              <a:gd name="T7" fmla="*/ 2147483647 h 1969"/>
              <a:gd name="T8" fmla="*/ 2147483647 w 1623"/>
              <a:gd name="T9" fmla="*/ 2147483647 h 1969"/>
              <a:gd name="T10" fmla="*/ 2147483647 w 1623"/>
              <a:gd name="T11" fmla="*/ 2147483647 h 1969"/>
              <a:gd name="T12" fmla="*/ 2147483647 w 1623"/>
              <a:gd name="T13" fmla="*/ 2147483647 h 1969"/>
              <a:gd name="T14" fmla="*/ 2147483647 w 1623"/>
              <a:gd name="T15" fmla="*/ 2147483647 h 1969"/>
              <a:gd name="T16" fmla="*/ 2147483647 w 1623"/>
              <a:gd name="T17" fmla="*/ 2147483647 h 1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3"/>
              <a:gd name="T28" fmla="*/ 0 h 1969"/>
              <a:gd name="T29" fmla="*/ 1623 w 1623"/>
              <a:gd name="T30" fmla="*/ 1969 h 1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3" h="1969">
                <a:moveTo>
                  <a:pt x="0" y="0"/>
                </a:moveTo>
                <a:lnTo>
                  <a:pt x="116" y="308"/>
                </a:lnTo>
                <a:lnTo>
                  <a:pt x="261" y="603"/>
                </a:lnTo>
                <a:lnTo>
                  <a:pt x="431" y="881"/>
                </a:lnTo>
                <a:lnTo>
                  <a:pt x="626" y="1142"/>
                </a:lnTo>
                <a:lnTo>
                  <a:pt x="844" y="1383"/>
                </a:lnTo>
                <a:lnTo>
                  <a:pt x="1084" y="1602"/>
                </a:lnTo>
                <a:lnTo>
                  <a:pt x="1343" y="1797"/>
                </a:lnTo>
                <a:lnTo>
                  <a:pt x="1622" y="1968"/>
                </a:lnTo>
              </a:path>
            </a:pathLst>
          </a:custGeom>
          <a:noFill/>
          <a:ln w="76200" cap="rnd">
            <a:solidFill>
              <a:schemeClr val="tx1"/>
            </a:solidFill>
            <a:round/>
            <a:headEnd/>
            <a:tailEnd/>
          </a:ln>
        </p:spPr>
        <p:txBody>
          <a:bodyPr/>
          <a:lstStyle/>
          <a:p>
            <a:endParaRPr lang="en-US"/>
          </a:p>
        </p:txBody>
      </p:sp>
      <p:sp>
        <p:nvSpPr>
          <p:cNvPr id="333834" name="Rectangle 10"/>
          <p:cNvSpPr>
            <a:spLocks noChangeArrowheads="1"/>
          </p:cNvSpPr>
          <p:nvPr/>
        </p:nvSpPr>
        <p:spPr bwMode="auto">
          <a:xfrm>
            <a:off x="7305675" y="1679575"/>
            <a:ext cx="769938"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effectLst>
                  <a:outerShdw blurRad="38100" dist="38100" dir="2700000" algn="tl">
                    <a:srgbClr val="FFFFFF"/>
                  </a:outerShdw>
                </a:effectLst>
                <a:cs typeface="+mn-cs"/>
              </a:rPr>
              <a:t>AD</a:t>
            </a:r>
            <a:r>
              <a:rPr lang="en-US" sz="3200" b="1" baseline="-25000">
                <a:effectLst>
                  <a:outerShdw blurRad="38100" dist="38100" dir="2700000" algn="tl">
                    <a:srgbClr val="FFFFFF"/>
                  </a:outerShdw>
                </a:effectLst>
                <a:cs typeface="+mn-cs"/>
              </a:rPr>
              <a:t>1</a:t>
            </a:r>
          </a:p>
        </p:txBody>
      </p:sp>
      <p:sp>
        <p:nvSpPr>
          <p:cNvPr id="333835" name="Rectangle 11"/>
          <p:cNvSpPr>
            <a:spLocks noChangeArrowheads="1"/>
          </p:cNvSpPr>
          <p:nvPr/>
        </p:nvSpPr>
        <p:spPr bwMode="auto">
          <a:xfrm>
            <a:off x="6440488" y="1687513"/>
            <a:ext cx="769937"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solidFill>
                  <a:srgbClr val="FF0000"/>
                </a:solidFill>
                <a:effectLst>
                  <a:outerShdw blurRad="38100" dist="38100" dir="2700000" algn="tl">
                    <a:srgbClr val="000000"/>
                  </a:outerShdw>
                </a:effectLst>
                <a:cs typeface="+mn-cs"/>
              </a:rPr>
              <a:t>AD</a:t>
            </a:r>
            <a:r>
              <a:rPr lang="en-US" sz="3200" b="1" baseline="-25000">
                <a:solidFill>
                  <a:srgbClr val="FF0000"/>
                </a:solidFill>
                <a:effectLst>
                  <a:outerShdw blurRad="38100" dist="38100" dir="2700000" algn="tl">
                    <a:srgbClr val="000000"/>
                  </a:outerShdw>
                </a:effectLst>
                <a:cs typeface="+mn-cs"/>
              </a:rPr>
              <a:t>2</a:t>
            </a:r>
          </a:p>
        </p:txBody>
      </p:sp>
      <p:sp>
        <p:nvSpPr>
          <p:cNvPr id="52237" name="Line 12"/>
          <p:cNvSpPr>
            <a:spLocks noChangeShapeType="1"/>
          </p:cNvSpPr>
          <p:nvPr/>
        </p:nvSpPr>
        <p:spPr bwMode="auto">
          <a:xfrm flipH="1">
            <a:off x="6251575" y="3146425"/>
            <a:ext cx="2108200" cy="0"/>
          </a:xfrm>
          <a:prstGeom prst="line">
            <a:avLst/>
          </a:prstGeom>
          <a:noFill/>
          <a:ln w="76200">
            <a:solidFill>
              <a:schemeClr val="tx1"/>
            </a:solidFill>
            <a:round/>
            <a:headEnd/>
            <a:tailEnd/>
          </a:ln>
        </p:spPr>
        <p:txBody>
          <a:bodyPr wrap="none" anchor="ctr"/>
          <a:lstStyle/>
          <a:p>
            <a:endParaRPr lang="en-US"/>
          </a:p>
        </p:txBody>
      </p:sp>
      <p:sp>
        <p:nvSpPr>
          <p:cNvPr id="333837" name="Rectangle 13"/>
          <p:cNvSpPr>
            <a:spLocks noChangeArrowheads="1"/>
          </p:cNvSpPr>
          <p:nvPr/>
        </p:nvSpPr>
        <p:spPr bwMode="auto">
          <a:xfrm>
            <a:off x="7075488" y="3724275"/>
            <a:ext cx="600075" cy="57626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solidFill>
                  <a:srgbClr val="FF0000"/>
                </a:solidFill>
                <a:effectLst>
                  <a:outerShdw blurRad="38100" dist="38100" dir="2700000" algn="tl">
                    <a:srgbClr val="000000"/>
                  </a:outerShdw>
                </a:effectLst>
                <a:cs typeface="+mn-cs"/>
              </a:rPr>
              <a:t>Y</a:t>
            </a:r>
            <a:r>
              <a:rPr lang="en-US" sz="3200" b="1" baseline="-25000">
                <a:solidFill>
                  <a:srgbClr val="FF0000"/>
                </a:solidFill>
                <a:effectLst>
                  <a:outerShdw blurRad="38100" dist="38100" dir="2700000" algn="tl">
                    <a:srgbClr val="000000"/>
                  </a:outerShdw>
                </a:effectLst>
                <a:cs typeface="+mn-cs"/>
              </a:rPr>
              <a:t>2</a:t>
            </a:r>
          </a:p>
        </p:txBody>
      </p:sp>
      <p:sp>
        <p:nvSpPr>
          <p:cNvPr id="52239" name="Oval 17"/>
          <p:cNvSpPr>
            <a:spLocks noChangeArrowheads="1"/>
          </p:cNvSpPr>
          <p:nvPr/>
        </p:nvSpPr>
        <p:spPr bwMode="auto">
          <a:xfrm>
            <a:off x="8180388" y="3001963"/>
            <a:ext cx="225425" cy="225425"/>
          </a:xfrm>
          <a:prstGeom prst="ellipse">
            <a:avLst/>
          </a:prstGeom>
          <a:solidFill>
            <a:schemeClr val="bg1"/>
          </a:solidFill>
          <a:ln w="28575">
            <a:solidFill>
              <a:srgbClr val="00CCFF"/>
            </a:solidFill>
            <a:round/>
            <a:headEnd/>
            <a:tailEnd/>
          </a:ln>
        </p:spPr>
        <p:txBody>
          <a:bodyPr wrap="none" anchor="ctr"/>
          <a:lstStyle/>
          <a:p>
            <a:endParaRPr lang="en-US">
              <a:latin typeface="Calibri" pitchFamily="34" charset="0"/>
            </a:endParaRPr>
          </a:p>
        </p:txBody>
      </p:sp>
      <p:sp>
        <p:nvSpPr>
          <p:cNvPr id="333842" name="Rectangle 18" descr="Papyrus"/>
          <p:cNvSpPr>
            <a:spLocks noChangeArrowheads="1"/>
          </p:cNvSpPr>
          <p:nvPr/>
        </p:nvSpPr>
        <p:spPr bwMode="auto">
          <a:xfrm>
            <a:off x="85725" y="5761038"/>
            <a:ext cx="8448675" cy="455612"/>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sz="3200" b="1" dirty="0">
                <a:solidFill>
                  <a:srgbClr val="3333FF"/>
                </a:solidFill>
                <a:effectLst>
                  <a:outerShdw blurRad="38100" dist="38100" dir="2700000" algn="tl">
                    <a:srgbClr val="000000"/>
                  </a:outerShdw>
                </a:effectLst>
                <a:cs typeface="+mn-cs"/>
              </a:rPr>
              <a:t>“Businesses don’t let prices fall so easily”</a:t>
            </a:r>
          </a:p>
        </p:txBody>
      </p:sp>
      <p:pic>
        <p:nvPicPr>
          <p:cNvPr id="333845" name="Picture 21" descr="1 aaaa bullet"/>
          <p:cNvPicPr>
            <a:picLocks noChangeAspect="1" noChangeArrowheads="1" noCrop="1"/>
          </p:cNvPicPr>
          <p:nvPr/>
        </p:nvPicPr>
        <p:blipFill>
          <a:blip r:embed="rId6"/>
          <a:srcRect/>
          <a:stretch>
            <a:fillRect/>
          </a:stretch>
        </p:blipFill>
        <p:spPr bwMode="auto">
          <a:xfrm>
            <a:off x="7145338" y="2989263"/>
            <a:ext cx="466725" cy="350837"/>
          </a:xfrm>
          <a:prstGeom prst="rect">
            <a:avLst/>
          </a:prstGeom>
          <a:noFill/>
          <a:ln w="9525">
            <a:noFill/>
            <a:miter lim="800000"/>
            <a:headEnd/>
            <a:tailEnd/>
          </a:ln>
        </p:spPr>
      </p:pic>
      <p:sp>
        <p:nvSpPr>
          <p:cNvPr id="333846" name="Rectangle 22"/>
          <p:cNvSpPr>
            <a:spLocks noChangeArrowheads="1"/>
          </p:cNvSpPr>
          <p:nvPr/>
        </p:nvSpPr>
        <p:spPr bwMode="auto">
          <a:xfrm>
            <a:off x="5538788" y="2851150"/>
            <a:ext cx="715962" cy="48260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latin typeface="Verdana" pitchFamily="34" charset="0"/>
                <a:cs typeface="+mn-cs"/>
              </a:rPr>
              <a:t>PL</a:t>
            </a:r>
            <a:endParaRPr lang="en-US" sz="1600" b="1">
              <a:effectLst>
                <a:outerShdw blurRad="38100" dist="38100" dir="2700000" algn="tl">
                  <a:srgbClr val="FFFFFF"/>
                </a:outerShdw>
              </a:effectLst>
              <a:latin typeface="Verdana" pitchFamily="34" charset="0"/>
              <a:cs typeface="+mn-cs"/>
            </a:endParaRPr>
          </a:p>
        </p:txBody>
      </p:sp>
      <p:sp>
        <p:nvSpPr>
          <p:cNvPr id="333847" name="Rectangle 23" descr="Papyrus"/>
          <p:cNvSpPr>
            <a:spLocks noChangeArrowheads="1"/>
          </p:cNvSpPr>
          <p:nvPr/>
        </p:nvSpPr>
        <p:spPr bwMode="auto">
          <a:xfrm>
            <a:off x="0" y="6278563"/>
            <a:ext cx="8229600" cy="393700"/>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sz="3200" b="1" dirty="0">
                <a:solidFill>
                  <a:srgbClr val="663300"/>
                </a:solidFill>
                <a:effectLst>
                  <a:outerShdw blurRad="38100" dist="38100" dir="2700000" algn="tl">
                    <a:srgbClr val="000000"/>
                  </a:outerShdw>
                </a:effectLst>
                <a:cs typeface="+mn-cs"/>
              </a:rPr>
              <a:t> “Workers don’t let wages fall so easily.”</a:t>
            </a:r>
          </a:p>
        </p:txBody>
      </p:sp>
      <p:pic>
        <p:nvPicPr>
          <p:cNvPr id="333854" name="I've3030.wav">
            <a:hlinkClick r:id="" action="ppaction://media"/>
          </p:cNvPr>
          <p:cNvPicPr>
            <a:picLocks noRot="1" noChangeAspect="1" noChangeArrowheads="1"/>
          </p:cNvPicPr>
          <p:nvPr>
            <a:wavAudioFile r:embed="rId1" name="I've fallen and can't get up.wav"/>
          </p:nvPr>
        </p:nvPicPr>
        <p:blipFill>
          <a:blip r:embed="rId7"/>
          <a:srcRect/>
          <a:stretch>
            <a:fillRect/>
          </a:stretch>
        </p:blipFill>
        <p:spPr bwMode="auto">
          <a:xfrm>
            <a:off x="8043863" y="6553200"/>
            <a:ext cx="304800" cy="304800"/>
          </a:xfrm>
          <a:prstGeom prst="rect">
            <a:avLst/>
          </a:prstGeom>
          <a:noFill/>
          <a:ln w="9525">
            <a:noFill/>
            <a:miter lim="800000"/>
            <a:headEnd/>
            <a:tailEnd/>
          </a:ln>
        </p:spPr>
      </p:pic>
      <p:pic>
        <p:nvPicPr>
          <p:cNvPr id="333856" name="stic3030.wav">
            <a:hlinkClick r:id="" action="ppaction://media"/>
          </p:cNvPr>
          <p:cNvPicPr>
            <a:picLocks noRot="1" noChangeAspect="1" noChangeArrowheads="1"/>
          </p:cNvPicPr>
          <p:nvPr>
            <a:wavAudioFile r:embed="rId2" name="sticky situation That is what I call a.wav"/>
          </p:nvPr>
        </p:nvPicPr>
        <p:blipFill>
          <a:blip r:embed="rId8"/>
          <a:srcRect/>
          <a:stretch>
            <a:fillRect/>
          </a:stretch>
        </p:blipFill>
        <p:spPr bwMode="auto">
          <a:xfrm>
            <a:off x="8839200" y="6553200"/>
            <a:ext cx="304800" cy="304800"/>
          </a:xfrm>
          <a:prstGeom prst="rect">
            <a:avLst/>
          </a:prstGeom>
          <a:noFill/>
          <a:ln w="9525">
            <a:noFill/>
            <a:miter lim="800000"/>
            <a:headEnd/>
            <a:tailEnd/>
          </a:ln>
        </p:spPr>
      </p:pic>
      <p:pic>
        <p:nvPicPr>
          <p:cNvPr id="333857" name="cava3030.wav">
            <a:hlinkClick r:id="" action="ppaction://media"/>
          </p:cNvPr>
          <p:cNvPicPr>
            <a:picLocks noRot="1" noChangeAspect="1" noChangeArrowheads="1"/>
          </p:cNvPicPr>
          <p:nvPr>
            <a:wavAudioFile r:embed="rId3" name="cavalry music charge.wav"/>
          </p:nvPr>
        </p:nvPicPr>
        <p:blipFill>
          <a:blip r:embed="rId8"/>
          <a:srcRect/>
          <a:stretch>
            <a:fillRect/>
          </a:stretch>
        </p:blipFill>
        <p:spPr bwMode="auto">
          <a:xfrm>
            <a:off x="8466138" y="6553200"/>
            <a:ext cx="304800" cy="304800"/>
          </a:xfrm>
          <a:prstGeom prst="rect">
            <a:avLst/>
          </a:prstGeom>
          <a:noFill/>
          <a:ln w="9525">
            <a:noFill/>
            <a:miter lim="800000"/>
            <a:headEnd/>
            <a:tailEnd/>
          </a:ln>
        </p:spPr>
      </p:pic>
      <p:pic>
        <p:nvPicPr>
          <p:cNvPr id="333843" name="Picture 19" descr="arrow left red"/>
          <p:cNvPicPr>
            <a:picLocks noChangeAspect="1" noChangeArrowheads="1" noCrop="1"/>
          </p:cNvPicPr>
          <p:nvPr/>
        </p:nvPicPr>
        <p:blipFill>
          <a:blip r:embed="rId9"/>
          <a:srcRect/>
          <a:stretch>
            <a:fillRect/>
          </a:stretch>
        </p:blipFill>
        <p:spPr bwMode="auto">
          <a:xfrm>
            <a:off x="7350125" y="2963863"/>
            <a:ext cx="874713" cy="349250"/>
          </a:xfrm>
          <a:prstGeom prst="rect">
            <a:avLst/>
          </a:prstGeom>
          <a:noFill/>
          <a:ln w="9525">
            <a:noFill/>
            <a:miter lim="800000"/>
            <a:headEnd/>
            <a:tailEnd/>
          </a:ln>
        </p:spPr>
      </p:pic>
      <p:pic>
        <p:nvPicPr>
          <p:cNvPr id="333859" name="Picture 35" descr="anfxtflg"/>
          <p:cNvPicPr>
            <a:picLocks noChangeAspect="1" noChangeArrowheads="1" noCrop="1"/>
          </p:cNvPicPr>
          <p:nvPr/>
        </p:nvPicPr>
        <p:blipFill>
          <a:blip r:embed="rId10"/>
          <a:srcRect/>
          <a:stretch>
            <a:fillRect/>
          </a:stretch>
        </p:blipFill>
        <p:spPr bwMode="auto">
          <a:xfrm>
            <a:off x="371475" y="2605088"/>
            <a:ext cx="1671638" cy="2265362"/>
          </a:xfrm>
          <a:prstGeom prst="rect">
            <a:avLst/>
          </a:prstGeom>
          <a:noFill/>
          <a:ln w="9525">
            <a:noFill/>
            <a:miter lim="800000"/>
            <a:headEnd/>
            <a:tailEnd/>
          </a:ln>
        </p:spPr>
      </p:pic>
      <p:sp>
        <p:nvSpPr>
          <p:cNvPr id="333862" name="Rectangle 38"/>
          <p:cNvSpPr>
            <a:spLocks noChangeArrowheads="1"/>
          </p:cNvSpPr>
          <p:nvPr/>
        </p:nvSpPr>
        <p:spPr bwMode="auto">
          <a:xfrm>
            <a:off x="2087563" y="3144838"/>
            <a:ext cx="3248025" cy="1203325"/>
          </a:xfrm>
          <a:prstGeom prst="rect">
            <a:avLst/>
          </a:prstGeom>
          <a:noFill/>
          <a:ln w="76200">
            <a:noFill/>
            <a:miter lim="800000"/>
            <a:headEnd/>
            <a:tailEnd/>
          </a:ln>
          <a:effectLst/>
        </p:spPr>
        <p:txBody>
          <a:bodyPr wrap="none" anchor="ctr"/>
          <a:lstStyle/>
          <a:p>
            <a:pPr fontAlgn="auto">
              <a:spcBef>
                <a:spcPts val="0"/>
              </a:spcBef>
              <a:spcAft>
                <a:spcPts val="0"/>
              </a:spcAft>
              <a:defRPr/>
            </a:pPr>
            <a:r>
              <a:rPr lang="en-US" sz="2400" b="1" dirty="0">
                <a:effectLst>
                  <a:outerShdw blurRad="38100" dist="38100" dir="2700000" algn="tl">
                    <a:srgbClr val="FFFFFF"/>
                  </a:outerShdw>
                </a:effectLst>
                <a:cs typeface="+mn-cs"/>
              </a:rPr>
              <a:t>Government,  like the</a:t>
            </a:r>
          </a:p>
          <a:p>
            <a:pPr fontAlgn="auto">
              <a:spcBef>
                <a:spcPts val="0"/>
              </a:spcBef>
              <a:spcAft>
                <a:spcPts val="0"/>
              </a:spcAft>
              <a:defRPr/>
            </a:pPr>
            <a:r>
              <a:rPr lang="en-US" sz="2400" b="1" dirty="0">
                <a:effectLst>
                  <a:outerShdw blurRad="38100" dist="38100" dir="2700000" algn="tl">
                    <a:srgbClr val="FFFFFF"/>
                  </a:outerShdw>
                </a:effectLst>
                <a:cs typeface="+mn-cs"/>
              </a:rPr>
              <a:t>cavalry,  must  come</a:t>
            </a:r>
          </a:p>
          <a:p>
            <a:pPr fontAlgn="auto">
              <a:spcBef>
                <a:spcPts val="0"/>
              </a:spcBef>
              <a:spcAft>
                <a:spcPts val="0"/>
              </a:spcAft>
              <a:defRPr/>
            </a:pPr>
            <a:r>
              <a:rPr lang="en-US" sz="2400" b="1" dirty="0">
                <a:effectLst>
                  <a:outerShdw blurRad="38100" dist="38100" dir="2700000" algn="tl">
                    <a:srgbClr val="FFFFFF"/>
                  </a:outerShdw>
                </a:effectLst>
                <a:cs typeface="+mn-cs"/>
              </a:rPr>
              <a:t>riding to the rescue.</a:t>
            </a:r>
          </a:p>
        </p:txBody>
      </p:sp>
      <p:pic>
        <p:nvPicPr>
          <p:cNvPr id="333863" name="Picture 39" descr="boy 3"/>
          <p:cNvPicPr>
            <a:picLocks noChangeAspect="1" noChangeArrowheads="1" noCrop="1"/>
          </p:cNvPicPr>
          <p:nvPr/>
        </p:nvPicPr>
        <p:blipFill>
          <a:blip r:embed="rId11"/>
          <a:srcRect/>
          <a:stretch>
            <a:fillRect/>
          </a:stretch>
        </p:blipFill>
        <p:spPr bwMode="auto">
          <a:xfrm>
            <a:off x="3684588" y="1077913"/>
            <a:ext cx="619125" cy="879475"/>
          </a:xfrm>
          <a:prstGeom prst="rect">
            <a:avLst/>
          </a:prstGeom>
          <a:noFill/>
          <a:ln w="9525">
            <a:noFill/>
            <a:miter lim="800000"/>
            <a:headEnd/>
            <a:tailEnd/>
          </a:ln>
        </p:spPr>
      </p:pic>
      <p:sp>
        <p:nvSpPr>
          <p:cNvPr id="333848" name="Rectangle 24"/>
          <p:cNvSpPr>
            <a:spLocks noChangeArrowheads="1"/>
          </p:cNvSpPr>
          <p:nvPr/>
        </p:nvSpPr>
        <p:spPr bwMode="auto">
          <a:xfrm>
            <a:off x="39688" y="0"/>
            <a:ext cx="8020050" cy="954088"/>
          </a:xfrm>
          <a:prstGeom prst="rect">
            <a:avLst/>
          </a:prstGeom>
          <a:noFill/>
          <a:ln w="76200">
            <a:noFill/>
            <a:miter lim="800000"/>
            <a:headEnd/>
            <a:tailEnd/>
          </a:ln>
          <a:effectLst/>
        </p:spPr>
        <p:txBody>
          <a:bodyPr wrap="none" anchor="ctr"/>
          <a:lstStyle/>
          <a:p>
            <a:pPr algn="ctr" fontAlgn="auto">
              <a:spcBef>
                <a:spcPts val="0"/>
              </a:spcBef>
              <a:spcAft>
                <a:spcPts val="0"/>
              </a:spcAft>
              <a:defRPr/>
            </a:pPr>
            <a:endParaRPr lang="en-US" sz="3200" b="1">
              <a:solidFill>
                <a:srgbClr val="CCFFCC"/>
              </a:solidFill>
              <a:effectLst>
                <a:outerShdw blurRad="38100" dist="38100" dir="2700000" algn="tl">
                  <a:srgbClr val="000000"/>
                </a:outerShdw>
              </a:effectLst>
              <a:latin typeface="+mn-lt"/>
              <a:cs typeface="+mn-cs"/>
            </a:endParaRPr>
          </a:p>
          <a:p>
            <a:pPr algn="ctr" fontAlgn="auto">
              <a:spcBef>
                <a:spcPts val="0"/>
              </a:spcBef>
              <a:spcAft>
                <a:spcPts val="0"/>
              </a:spcAft>
              <a:defRPr/>
            </a:pPr>
            <a:r>
              <a:rPr lang="en-US" sz="2800" b="1">
                <a:solidFill>
                  <a:srgbClr val="009900"/>
                </a:solidFill>
                <a:effectLst>
                  <a:outerShdw blurRad="38100" dist="38100" dir="2700000" algn="tl">
                    <a:srgbClr val="000000"/>
                  </a:outerShdw>
                </a:effectLst>
                <a:cs typeface="+mn-cs"/>
              </a:rPr>
              <a:t>“The economy has fallen and can’t get up.”</a:t>
            </a:r>
          </a:p>
        </p:txBody>
      </p:sp>
      <p:pic>
        <p:nvPicPr>
          <p:cNvPr id="333867" name="Picture 43" descr="446"/>
          <p:cNvPicPr>
            <a:picLocks noChangeAspect="1" noChangeArrowheads="1" noCrop="1"/>
          </p:cNvPicPr>
          <p:nvPr/>
        </p:nvPicPr>
        <p:blipFill>
          <a:blip r:embed="rId12"/>
          <a:srcRect/>
          <a:stretch>
            <a:fillRect/>
          </a:stretch>
        </p:blipFill>
        <p:spPr bwMode="auto">
          <a:xfrm rot="1230354">
            <a:off x="4614863" y="536575"/>
            <a:ext cx="1963737" cy="1746250"/>
          </a:xfrm>
          <a:prstGeom prst="rect">
            <a:avLst/>
          </a:prstGeom>
          <a:noFill/>
          <a:ln w="9525">
            <a:noFill/>
            <a:miter lim="800000"/>
            <a:headEnd/>
            <a:tailEnd/>
          </a:ln>
        </p:spPr>
      </p:pic>
      <p:sp>
        <p:nvSpPr>
          <p:cNvPr id="52253" name="Line 48"/>
          <p:cNvSpPr>
            <a:spLocks noChangeShapeType="1"/>
          </p:cNvSpPr>
          <p:nvPr/>
        </p:nvSpPr>
        <p:spPr bwMode="auto">
          <a:xfrm>
            <a:off x="6197600" y="2024063"/>
            <a:ext cx="0" cy="1776412"/>
          </a:xfrm>
          <a:prstGeom prst="line">
            <a:avLst/>
          </a:prstGeom>
          <a:noFill/>
          <a:ln w="76200">
            <a:solidFill>
              <a:schemeClr val="tx1"/>
            </a:solidFill>
            <a:round/>
            <a:headEnd/>
            <a:tailEnd/>
          </a:ln>
        </p:spPr>
        <p:txBody>
          <a:bodyPr/>
          <a:lstStyle/>
          <a:p>
            <a:endParaRPr lang="en-US"/>
          </a:p>
        </p:txBody>
      </p:sp>
      <p:sp>
        <p:nvSpPr>
          <p:cNvPr id="52254" name="Line 49"/>
          <p:cNvSpPr>
            <a:spLocks noChangeShapeType="1"/>
          </p:cNvSpPr>
          <p:nvPr/>
        </p:nvSpPr>
        <p:spPr bwMode="auto">
          <a:xfrm flipV="1">
            <a:off x="6189663" y="3767138"/>
            <a:ext cx="2954337" cy="9525"/>
          </a:xfrm>
          <a:prstGeom prst="line">
            <a:avLst/>
          </a:prstGeom>
          <a:noFill/>
          <a:ln w="76200">
            <a:solidFill>
              <a:schemeClr val="tx1"/>
            </a:solidFill>
            <a:round/>
            <a:headEnd/>
            <a:tailEnd/>
          </a:ln>
        </p:spPr>
        <p:txBody>
          <a:bodyPr/>
          <a:lstStyle/>
          <a:p>
            <a:endParaRPr lang="en-US"/>
          </a:p>
        </p:txBody>
      </p:sp>
      <p:pic>
        <p:nvPicPr>
          <p:cNvPr id="52255" name="Picture 32" descr="Keynes3r"/>
          <p:cNvPicPr>
            <a:picLocks noChangeArrowheads="1"/>
          </p:cNvPicPr>
          <p:nvPr/>
        </p:nvPicPr>
        <p:blipFill>
          <a:blip r:embed="rId13"/>
          <a:srcRect/>
          <a:stretch>
            <a:fillRect/>
          </a:stretch>
        </p:blipFill>
        <p:spPr bwMode="auto">
          <a:xfrm>
            <a:off x="7729538" y="23813"/>
            <a:ext cx="1139825" cy="1719262"/>
          </a:xfrm>
          <a:prstGeom prst="rect">
            <a:avLst/>
          </a:prstGeom>
          <a:noFill/>
          <a:ln w="9525">
            <a:noFill/>
            <a:miter lim="800000"/>
            <a:headEnd/>
            <a:tailEnd/>
          </a:ln>
        </p:spPr>
      </p:pic>
      <p:sp>
        <p:nvSpPr>
          <p:cNvPr id="52256" name="WordArt 114"/>
          <p:cNvSpPr>
            <a:spLocks noChangeArrowheads="1" noChangeShapeType="1" noTextEdit="1"/>
          </p:cNvSpPr>
          <p:nvPr/>
        </p:nvSpPr>
        <p:spPr bwMode="auto">
          <a:xfrm>
            <a:off x="2003425" y="106363"/>
            <a:ext cx="4648200" cy="423862"/>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66FF66"/>
                </a:solidFill>
                <a:effectLst>
                  <a:outerShdw dist="35921" dir="2700000" sy="50000" kx="2115830" algn="bl" rotWithShape="0">
                    <a:srgbClr val="C0C0C0">
                      <a:alpha val="79999"/>
                    </a:srgbClr>
                  </a:outerShdw>
                </a:effectLst>
                <a:latin typeface="Arial Black"/>
              </a:rPr>
              <a:t>Keynesian View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33843"/>
                                        </p:tgtEl>
                                        <p:attrNameLst>
                                          <p:attrName>style.visibility</p:attrName>
                                        </p:attrNameLst>
                                      </p:cBhvr>
                                      <p:to>
                                        <p:strVal val="visible"/>
                                      </p:to>
                                    </p:set>
                                    <p:animEffect transition="in" filter="dissolve">
                                      <p:cBhvr>
                                        <p:cTn id="7" dur="500"/>
                                        <p:tgtEl>
                                          <p:spTgt spid="33384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33845"/>
                                        </p:tgtEl>
                                        <p:attrNameLst>
                                          <p:attrName>style.visibility</p:attrName>
                                        </p:attrNameLst>
                                      </p:cBhvr>
                                      <p:to>
                                        <p:strVal val="visible"/>
                                      </p:to>
                                    </p:set>
                                    <p:animEffect transition="in" filter="dissolve">
                                      <p:cBhvr>
                                        <p:cTn id="11" dur="500"/>
                                        <p:tgtEl>
                                          <p:spTgt spid="33384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3832"/>
                                        </p:tgtEl>
                                        <p:attrNameLst>
                                          <p:attrName>style.visibility</p:attrName>
                                        </p:attrNameLst>
                                      </p:cBhvr>
                                      <p:to>
                                        <p:strVal val="visible"/>
                                      </p:to>
                                    </p:set>
                                    <p:animEffect transition="in" filter="wipe(left)">
                                      <p:cBhvr>
                                        <p:cTn id="15" dur="500"/>
                                        <p:tgtEl>
                                          <p:spTgt spid="333832"/>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33848"/>
                                        </p:tgtEl>
                                        <p:attrNameLst>
                                          <p:attrName>style.visibility</p:attrName>
                                        </p:attrNameLst>
                                      </p:cBhvr>
                                      <p:to>
                                        <p:strVal val="visible"/>
                                      </p:to>
                                    </p:set>
                                    <p:animEffect transition="in" filter="dissolve">
                                      <p:cBhvr>
                                        <p:cTn id="19" dur="500"/>
                                        <p:tgtEl>
                                          <p:spTgt spid="333848"/>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33835"/>
                                        </p:tgtEl>
                                        <p:attrNameLst>
                                          <p:attrName>style.visibility</p:attrName>
                                        </p:attrNameLst>
                                      </p:cBhvr>
                                      <p:to>
                                        <p:strVal val="visible"/>
                                      </p:to>
                                    </p:set>
                                    <p:animEffect transition="in" filter="dissolve">
                                      <p:cBhvr>
                                        <p:cTn id="23" dur="500"/>
                                        <p:tgtEl>
                                          <p:spTgt spid="333835"/>
                                        </p:tgtEl>
                                      </p:cBhvr>
                                    </p:animEffect>
                                  </p:childTnLst>
                                </p:cTn>
                              </p:par>
                            </p:childTnLst>
                          </p:cTn>
                        </p:par>
                        <p:par>
                          <p:cTn id="24" fill="hold" nodeType="afterGroup">
                            <p:stCondLst>
                              <p:cond delay="2500"/>
                            </p:stCondLst>
                            <p:childTnLst>
                              <p:par>
                                <p:cTn id="25" presetID="1" presetClass="mediacall" presetSubtype="0" fill="hold" nodeType="afterEffect">
                                  <p:stCondLst>
                                    <p:cond delay="0"/>
                                  </p:stCondLst>
                                  <p:childTnLst>
                                    <p:cmd type="call" cmd="playFrom(0.0)">
                                      <p:cBhvr>
                                        <p:cTn id="26" dur="1854" fill="hold"/>
                                        <p:tgtEl>
                                          <p:spTgt spid="333854"/>
                                        </p:tgtEl>
                                      </p:cBhvr>
                                    </p:cmd>
                                  </p:childTnLst>
                                </p:cTn>
                              </p:par>
                              <p:par>
                                <p:cTn id="27" presetID="9" presetClass="entr" presetSubtype="0" fill="hold" nodeType="withEffect">
                                  <p:stCondLst>
                                    <p:cond delay="0"/>
                                  </p:stCondLst>
                                  <p:childTnLst>
                                    <p:set>
                                      <p:cBhvr>
                                        <p:cTn id="28" dur="1" fill="hold">
                                          <p:stCondLst>
                                            <p:cond delay="0"/>
                                          </p:stCondLst>
                                        </p:cTn>
                                        <p:tgtEl>
                                          <p:spTgt spid="333867"/>
                                        </p:tgtEl>
                                        <p:attrNameLst>
                                          <p:attrName>style.visibility</p:attrName>
                                        </p:attrNameLst>
                                      </p:cBhvr>
                                      <p:to>
                                        <p:strVal val="visible"/>
                                      </p:to>
                                    </p:set>
                                    <p:animEffect transition="in" filter="dissolve">
                                      <p:cBhvr>
                                        <p:cTn id="29" dur="500"/>
                                        <p:tgtEl>
                                          <p:spTgt spid="333867"/>
                                        </p:tgtEl>
                                      </p:cBhvr>
                                    </p:animEffect>
                                  </p:childTnLst>
                                </p:cTn>
                              </p:par>
                            </p:childTnLst>
                          </p:cTn>
                        </p:par>
                        <p:par>
                          <p:cTn id="30" fill="hold" nodeType="afterGroup">
                            <p:stCondLst>
                              <p:cond delay="4354"/>
                            </p:stCondLst>
                            <p:childTnLst>
                              <p:par>
                                <p:cTn id="31" presetID="22" presetClass="entr" presetSubtype="1" fill="hold" grpId="0" nodeType="afterEffect">
                                  <p:stCondLst>
                                    <p:cond delay="0"/>
                                  </p:stCondLst>
                                  <p:childTnLst>
                                    <p:set>
                                      <p:cBhvr>
                                        <p:cTn id="32" dur="1" fill="hold">
                                          <p:stCondLst>
                                            <p:cond delay="0"/>
                                          </p:stCondLst>
                                        </p:cTn>
                                        <p:tgtEl>
                                          <p:spTgt spid="333827"/>
                                        </p:tgtEl>
                                        <p:attrNameLst>
                                          <p:attrName>style.visibility</p:attrName>
                                        </p:attrNameLst>
                                      </p:cBhvr>
                                      <p:to>
                                        <p:strVal val="visible"/>
                                      </p:to>
                                    </p:set>
                                    <p:animEffect transition="in" filter="wipe(up)">
                                      <p:cBhvr>
                                        <p:cTn id="33" dur="500"/>
                                        <p:tgtEl>
                                          <p:spTgt spid="333827"/>
                                        </p:tgtEl>
                                      </p:cBhvr>
                                    </p:animEffect>
                                  </p:childTnLst>
                                </p:cTn>
                              </p:par>
                            </p:childTnLst>
                          </p:cTn>
                        </p:par>
                        <p:par>
                          <p:cTn id="34" fill="hold" nodeType="afterGroup">
                            <p:stCondLst>
                              <p:cond delay="4854"/>
                            </p:stCondLst>
                            <p:childTnLst>
                              <p:par>
                                <p:cTn id="35" presetID="9" presetClass="entr" presetSubtype="0" fill="hold" grpId="0" nodeType="afterEffect">
                                  <p:stCondLst>
                                    <p:cond delay="0"/>
                                  </p:stCondLst>
                                  <p:childTnLst>
                                    <p:set>
                                      <p:cBhvr>
                                        <p:cTn id="36" dur="1" fill="hold">
                                          <p:stCondLst>
                                            <p:cond delay="0"/>
                                          </p:stCondLst>
                                        </p:cTn>
                                        <p:tgtEl>
                                          <p:spTgt spid="333837"/>
                                        </p:tgtEl>
                                        <p:attrNameLst>
                                          <p:attrName>style.visibility</p:attrName>
                                        </p:attrNameLst>
                                      </p:cBhvr>
                                      <p:to>
                                        <p:strVal val="visible"/>
                                      </p:to>
                                    </p:set>
                                    <p:animEffect transition="in" filter="dissolve">
                                      <p:cBhvr>
                                        <p:cTn id="37" dur="500"/>
                                        <p:tgtEl>
                                          <p:spTgt spid="33383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33849">
                                            <p:txEl>
                                              <p:pRg st="0" end="0"/>
                                            </p:txEl>
                                          </p:spTgt>
                                        </p:tgtEl>
                                        <p:attrNameLst>
                                          <p:attrName>style.visibility</p:attrName>
                                        </p:attrNameLst>
                                      </p:cBhvr>
                                      <p:to>
                                        <p:strVal val="visible"/>
                                      </p:to>
                                    </p:set>
                                    <p:animEffect transition="in" filter="wipe(left)">
                                      <p:cBhvr>
                                        <p:cTn id="42" dur="1000"/>
                                        <p:tgtEl>
                                          <p:spTgt spid="333849">
                                            <p:txEl>
                                              <p:pRg st="0" end="0"/>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333849">
                                            <p:txEl>
                                              <p:pRg st="1" end="1"/>
                                            </p:txEl>
                                          </p:spTgt>
                                        </p:tgtEl>
                                        <p:attrNameLst>
                                          <p:attrName>style.visibility</p:attrName>
                                        </p:attrNameLst>
                                      </p:cBhvr>
                                      <p:to>
                                        <p:strVal val="visible"/>
                                      </p:to>
                                    </p:set>
                                    <p:animEffect transition="in" filter="wipe(left)">
                                      <p:cBhvr>
                                        <p:cTn id="45" dur="1000"/>
                                        <p:tgtEl>
                                          <p:spTgt spid="333849">
                                            <p:txEl>
                                              <p:pRg st="1" end="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mediacall" presetSubtype="0" fill="hold" nodeType="clickEffect">
                                  <p:stCondLst>
                                    <p:cond delay="0"/>
                                  </p:stCondLst>
                                  <p:childTnLst>
                                    <p:cmd type="call" cmd="playFrom(0.0)">
                                      <p:cBhvr>
                                        <p:cTn id="49" dur="2807" fill="hold"/>
                                        <p:tgtEl>
                                          <p:spTgt spid="333856"/>
                                        </p:tgtEl>
                                      </p:cBhvr>
                                    </p:cmd>
                                  </p:childTnLst>
                                </p:cTn>
                              </p:par>
                              <p:par>
                                <p:cTn id="50" presetID="9" presetClass="entr" presetSubtype="0" fill="hold" nodeType="withEffect">
                                  <p:stCondLst>
                                    <p:cond delay="0"/>
                                  </p:stCondLst>
                                  <p:childTnLst>
                                    <p:set>
                                      <p:cBhvr>
                                        <p:cTn id="51" dur="1" fill="hold">
                                          <p:stCondLst>
                                            <p:cond delay="0"/>
                                          </p:stCondLst>
                                        </p:cTn>
                                        <p:tgtEl>
                                          <p:spTgt spid="333863"/>
                                        </p:tgtEl>
                                        <p:attrNameLst>
                                          <p:attrName>style.visibility</p:attrName>
                                        </p:attrNameLst>
                                      </p:cBhvr>
                                      <p:to>
                                        <p:strVal val="visible"/>
                                      </p:to>
                                    </p:set>
                                    <p:animEffect transition="in" filter="dissolve">
                                      <p:cBhvr>
                                        <p:cTn id="52" dur="500"/>
                                        <p:tgtEl>
                                          <p:spTgt spid="33386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333849">
                                            <p:txEl>
                                              <p:pRg st="2" end="2"/>
                                            </p:txEl>
                                          </p:spTgt>
                                        </p:tgtEl>
                                        <p:attrNameLst>
                                          <p:attrName>style.visibility</p:attrName>
                                        </p:attrNameLst>
                                      </p:cBhvr>
                                      <p:to>
                                        <p:strVal val="visible"/>
                                      </p:to>
                                    </p:set>
                                    <p:animEffect transition="in" filter="wipe(left)">
                                      <p:cBhvr>
                                        <p:cTn id="57" dur="1000"/>
                                        <p:tgtEl>
                                          <p:spTgt spid="333849">
                                            <p:txEl>
                                              <p:pRg st="2" end="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333849">
                                            <p:txEl>
                                              <p:pRg st="3" end="3"/>
                                            </p:txEl>
                                          </p:spTgt>
                                        </p:tgtEl>
                                        <p:attrNameLst>
                                          <p:attrName>style.visibility</p:attrName>
                                        </p:attrNameLst>
                                      </p:cBhvr>
                                      <p:to>
                                        <p:strVal val="visible"/>
                                      </p:to>
                                    </p:set>
                                    <p:animEffect transition="in" filter="wipe(left)">
                                      <p:cBhvr>
                                        <p:cTn id="62" dur="1000"/>
                                        <p:tgtEl>
                                          <p:spTgt spid="333849">
                                            <p:txEl>
                                              <p:pRg st="3" end="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5937" fill="hold"/>
                                        <p:tgtEl>
                                          <p:spTgt spid="333857"/>
                                        </p:tgtEl>
                                      </p:cBhvr>
                                    </p:cmd>
                                  </p:childTnLst>
                                </p:cTn>
                              </p:par>
                              <p:par>
                                <p:cTn id="67" presetID="9" presetClass="entr" presetSubtype="0" fill="hold" nodeType="withEffect">
                                  <p:stCondLst>
                                    <p:cond delay="0"/>
                                  </p:stCondLst>
                                  <p:childTnLst>
                                    <p:set>
                                      <p:cBhvr>
                                        <p:cTn id="68" dur="1" fill="hold">
                                          <p:stCondLst>
                                            <p:cond delay="0"/>
                                          </p:stCondLst>
                                        </p:cTn>
                                        <p:tgtEl>
                                          <p:spTgt spid="333859"/>
                                        </p:tgtEl>
                                        <p:attrNameLst>
                                          <p:attrName>style.visibility</p:attrName>
                                        </p:attrNameLst>
                                      </p:cBhvr>
                                      <p:to>
                                        <p:strVal val="visible"/>
                                      </p:to>
                                    </p:set>
                                    <p:animEffect transition="in" filter="dissolve">
                                      <p:cBhvr>
                                        <p:cTn id="69" dur="500"/>
                                        <p:tgtEl>
                                          <p:spTgt spid="333859"/>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33862"/>
                                        </p:tgtEl>
                                        <p:attrNameLst>
                                          <p:attrName>style.visibility</p:attrName>
                                        </p:attrNameLst>
                                      </p:cBhvr>
                                      <p:to>
                                        <p:strVal val="visible"/>
                                      </p:to>
                                    </p:set>
                                    <p:animEffect transition="in" filter="wipe(left)">
                                      <p:cBhvr>
                                        <p:cTn id="72" dur="1000"/>
                                        <p:tgtEl>
                                          <p:spTgt spid="33386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333849">
                                            <p:txEl>
                                              <p:pRg st="12" end="12"/>
                                            </p:txEl>
                                          </p:spTgt>
                                        </p:tgtEl>
                                        <p:attrNameLst>
                                          <p:attrName>style.visibility</p:attrName>
                                        </p:attrNameLst>
                                      </p:cBhvr>
                                      <p:to>
                                        <p:strVal val="visible"/>
                                      </p:to>
                                    </p:set>
                                    <p:animEffect transition="in" filter="wipe(left)">
                                      <p:cBhvr>
                                        <p:cTn id="77" dur="1000"/>
                                        <p:tgtEl>
                                          <p:spTgt spid="333849">
                                            <p:txEl>
                                              <p:pRg st="12" end="12"/>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3" presetClass="entr" presetSubtype="16" fill="hold" grpId="0" nodeType="clickEffect">
                                  <p:stCondLst>
                                    <p:cond delay="0"/>
                                  </p:stCondLst>
                                  <p:childTnLst>
                                    <p:set>
                                      <p:cBhvr>
                                        <p:cTn id="81" dur="1" fill="hold">
                                          <p:stCondLst>
                                            <p:cond delay="0"/>
                                          </p:stCondLst>
                                        </p:cTn>
                                        <p:tgtEl>
                                          <p:spTgt spid="333842"/>
                                        </p:tgtEl>
                                        <p:attrNameLst>
                                          <p:attrName>style.visibility</p:attrName>
                                        </p:attrNameLst>
                                      </p:cBhvr>
                                      <p:to>
                                        <p:strVal val="visible"/>
                                      </p:to>
                                    </p:set>
                                    <p:anim calcmode="lin" valueType="num">
                                      <p:cBhvr>
                                        <p:cTn id="82" dur="2000" fill="hold"/>
                                        <p:tgtEl>
                                          <p:spTgt spid="333842"/>
                                        </p:tgtEl>
                                        <p:attrNameLst>
                                          <p:attrName>ppt_w</p:attrName>
                                        </p:attrNameLst>
                                      </p:cBhvr>
                                      <p:tavLst>
                                        <p:tav tm="0">
                                          <p:val>
                                            <p:fltVal val="0"/>
                                          </p:val>
                                        </p:tav>
                                        <p:tav tm="100000">
                                          <p:val>
                                            <p:strVal val="#ppt_w"/>
                                          </p:val>
                                        </p:tav>
                                      </p:tavLst>
                                    </p:anim>
                                    <p:anim calcmode="lin" valueType="num">
                                      <p:cBhvr>
                                        <p:cTn id="83" dur="2000" fill="hold"/>
                                        <p:tgtEl>
                                          <p:spTgt spid="333842"/>
                                        </p:tgtEl>
                                        <p:attrNameLst>
                                          <p:attrName>ppt_h</p:attrName>
                                        </p:attrNameLst>
                                      </p:cBhvr>
                                      <p:tavLst>
                                        <p:tav tm="0">
                                          <p:val>
                                            <p:fltVal val="0"/>
                                          </p:val>
                                        </p:tav>
                                        <p:tav tm="100000">
                                          <p:val>
                                            <p:strVal val="#ppt_h"/>
                                          </p:val>
                                        </p:tav>
                                      </p:tavLst>
                                    </p:anim>
                                  </p:childTnLst>
                                </p:cTn>
                              </p:par>
                            </p:childTnLst>
                          </p:cTn>
                        </p:par>
                        <p:par>
                          <p:cTn id="84" fill="hold" nodeType="afterGroup">
                            <p:stCondLst>
                              <p:cond delay="2000"/>
                            </p:stCondLst>
                            <p:childTnLst>
                              <p:par>
                                <p:cTn id="85" presetID="23" presetClass="entr" presetSubtype="288" fill="hold" grpId="0" nodeType="afterEffect">
                                  <p:stCondLst>
                                    <p:cond delay="0"/>
                                  </p:stCondLst>
                                  <p:childTnLst>
                                    <p:set>
                                      <p:cBhvr>
                                        <p:cTn id="86" dur="1" fill="hold">
                                          <p:stCondLst>
                                            <p:cond delay="0"/>
                                          </p:stCondLst>
                                        </p:cTn>
                                        <p:tgtEl>
                                          <p:spTgt spid="333847"/>
                                        </p:tgtEl>
                                        <p:attrNameLst>
                                          <p:attrName>style.visibility</p:attrName>
                                        </p:attrNameLst>
                                      </p:cBhvr>
                                      <p:to>
                                        <p:strVal val="visible"/>
                                      </p:to>
                                    </p:set>
                                    <p:anim calcmode="lin" valueType="num">
                                      <p:cBhvr>
                                        <p:cTn id="87" dur="2000" fill="hold"/>
                                        <p:tgtEl>
                                          <p:spTgt spid="333847"/>
                                        </p:tgtEl>
                                        <p:attrNameLst>
                                          <p:attrName>ppt_w</p:attrName>
                                        </p:attrNameLst>
                                      </p:cBhvr>
                                      <p:tavLst>
                                        <p:tav tm="0">
                                          <p:val>
                                            <p:strVal val="4/3*#ppt_w"/>
                                          </p:val>
                                        </p:tav>
                                        <p:tav tm="100000">
                                          <p:val>
                                            <p:strVal val="#ppt_w"/>
                                          </p:val>
                                        </p:tav>
                                      </p:tavLst>
                                    </p:anim>
                                    <p:anim calcmode="lin" valueType="num">
                                      <p:cBhvr>
                                        <p:cTn id="88" dur="2000" fill="hold"/>
                                        <p:tgtEl>
                                          <p:spTgt spid="33384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89" fill="hold" display="0">
                  <p:stCondLst>
                    <p:cond delay="indefinite"/>
                  </p:stCondLst>
                  <p:endCondLst>
                    <p:cond evt="onNext" delay="0">
                      <p:tgtEl>
                        <p:sldTgt/>
                      </p:tgtEl>
                    </p:cond>
                    <p:cond evt="onPrev" delay="0">
                      <p:tgtEl>
                        <p:sldTgt/>
                      </p:tgtEl>
                    </p:cond>
                    <p:cond evt="onStopAudio" delay="0">
                      <p:tgtEl>
                        <p:sldTgt/>
                      </p:tgtEl>
                    </p:cond>
                  </p:endCondLst>
                </p:cTn>
                <p:tgtEl>
                  <p:spTgt spid="333854"/>
                </p:tgtEl>
              </p:cMediaNode>
            </p:audio>
            <p:audio>
              <p:cMediaNode showWhenStopped="0">
                <p:cTn id="90" fill="hold" display="0">
                  <p:stCondLst>
                    <p:cond delay="indefinite"/>
                  </p:stCondLst>
                  <p:endCondLst>
                    <p:cond evt="onNext" delay="0">
                      <p:tgtEl>
                        <p:sldTgt/>
                      </p:tgtEl>
                    </p:cond>
                    <p:cond evt="onPrev" delay="0">
                      <p:tgtEl>
                        <p:sldTgt/>
                      </p:tgtEl>
                    </p:cond>
                    <p:cond evt="onStopAudio" delay="0">
                      <p:tgtEl>
                        <p:sldTgt/>
                      </p:tgtEl>
                    </p:cond>
                  </p:endCondLst>
                </p:cTn>
                <p:tgtEl>
                  <p:spTgt spid="333856"/>
                </p:tgtEl>
              </p:cMediaNode>
            </p:audio>
            <p:audio>
              <p:cMediaNode showWhenStopped="0">
                <p:cTn id="91" fill="hold" display="0">
                  <p:stCondLst>
                    <p:cond delay="indefinite"/>
                  </p:stCondLst>
                  <p:endCondLst>
                    <p:cond evt="onNext" delay="0">
                      <p:tgtEl>
                        <p:sldTgt/>
                      </p:tgtEl>
                    </p:cond>
                    <p:cond evt="onPrev" delay="0">
                      <p:tgtEl>
                        <p:sldTgt/>
                      </p:tgtEl>
                    </p:cond>
                    <p:cond evt="onStopAudio" delay="0">
                      <p:tgtEl>
                        <p:sldTgt/>
                      </p:tgtEl>
                    </p:cond>
                  </p:endCondLst>
                </p:cTn>
                <p:tgtEl>
                  <p:spTgt spid="333857"/>
                </p:tgtEl>
              </p:cMediaNode>
            </p:audio>
          </p:childTnLst>
        </p:cTn>
      </p:par>
    </p:tnLst>
    <p:bldLst>
      <p:bldP spid="333827" grpId="0" animBg="1"/>
      <p:bldP spid="333832" grpId="0" animBg="1"/>
      <p:bldP spid="333835" grpId="0" autoUpdateAnimBg="0"/>
      <p:bldP spid="333837" grpId="0" autoUpdateAnimBg="0"/>
      <p:bldP spid="333842" grpId="0"/>
      <p:bldP spid="333847" grpId="0"/>
      <p:bldP spid="333862" grpId="0"/>
      <p:bldP spid="3338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1163" name="Rectangle 27"/>
          <p:cNvSpPr>
            <a:spLocks noChangeArrowheads="1"/>
          </p:cNvSpPr>
          <p:nvPr/>
        </p:nvSpPr>
        <p:spPr bwMode="auto">
          <a:xfrm>
            <a:off x="4117975" y="1492250"/>
            <a:ext cx="700088" cy="723900"/>
          </a:xfrm>
          <a:prstGeom prst="rect">
            <a:avLst/>
          </a:prstGeom>
          <a:gradFill rotWithShape="1">
            <a:gsLst>
              <a:gs pos="0">
                <a:srgbClr val="C2C274"/>
              </a:gs>
              <a:gs pos="50000">
                <a:srgbClr val="FFFF99"/>
              </a:gs>
              <a:gs pos="100000">
                <a:srgbClr val="C2C274"/>
              </a:gs>
            </a:gsLst>
            <a:lin ang="5400000" scaled="1"/>
          </a:gradFill>
          <a:ln w="76200" cmpd="tri">
            <a:solidFill>
              <a:srgbClr val="99FF99"/>
            </a:solidFill>
            <a:miter lim="800000"/>
            <a:headEnd/>
            <a:tailEnd/>
          </a:ln>
        </p:spPr>
        <p:txBody>
          <a:bodyPr wrap="none" anchor="ctr"/>
          <a:lstStyle/>
          <a:p>
            <a:pPr algn="ctr"/>
            <a:endParaRPr lang="en-US">
              <a:solidFill>
                <a:srgbClr val="006600"/>
              </a:solidFill>
              <a:latin typeface="Verdana" pitchFamily="34" charset="0"/>
            </a:endParaRPr>
          </a:p>
        </p:txBody>
      </p:sp>
      <p:sp>
        <p:nvSpPr>
          <p:cNvPr id="91140" name="Rectangle 4"/>
          <p:cNvSpPr>
            <a:spLocks noChangeArrowheads="1"/>
          </p:cNvSpPr>
          <p:nvPr/>
        </p:nvSpPr>
        <p:spPr bwMode="auto">
          <a:xfrm>
            <a:off x="0" y="1412875"/>
            <a:ext cx="8847138" cy="820738"/>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4400" b="1" dirty="0">
                <a:solidFill>
                  <a:srgbClr val="009900"/>
                </a:solidFill>
                <a:effectLst>
                  <a:outerShdw blurRad="38100" dist="38100" dir="2700000" algn="tl">
                    <a:srgbClr val="000000"/>
                  </a:outerShdw>
                </a:effectLst>
                <a:cs typeface="+mn-cs"/>
              </a:rPr>
              <a:t>C</a:t>
            </a:r>
            <a:r>
              <a:rPr lang="en-US" sz="4400" b="1" baseline="-25000" dirty="0">
                <a:solidFill>
                  <a:srgbClr val="009900"/>
                </a:solidFill>
                <a:effectLst>
                  <a:outerShdw blurRad="38100" dist="38100" dir="2700000" algn="tl">
                    <a:srgbClr val="000000"/>
                  </a:outerShdw>
                </a:effectLst>
                <a:cs typeface="+mn-cs"/>
              </a:rPr>
              <a:t>a</a:t>
            </a:r>
            <a:r>
              <a:rPr lang="en-US" sz="4400" b="1" dirty="0">
                <a:solidFill>
                  <a:srgbClr val="009900"/>
                </a:solidFill>
                <a:effectLst>
                  <a:outerShdw blurRad="38100" dist="38100" dir="2700000" algn="tl">
                    <a:srgbClr val="000000"/>
                  </a:outerShdw>
                </a:effectLst>
                <a:cs typeface="+mn-cs"/>
              </a:rPr>
              <a:t> +  </a:t>
            </a:r>
            <a:r>
              <a:rPr lang="en-US" sz="4400" b="1" dirty="0" err="1">
                <a:solidFill>
                  <a:srgbClr val="009900"/>
                </a:solidFill>
                <a:effectLst>
                  <a:outerShdw blurRad="38100" dist="38100" dir="2700000" algn="tl">
                    <a:srgbClr val="000000"/>
                  </a:outerShdw>
                </a:effectLst>
                <a:latin typeface="Verdana" pitchFamily="34" charset="0"/>
                <a:cs typeface="+mn-cs"/>
              </a:rPr>
              <a:t>I</a:t>
            </a:r>
            <a:r>
              <a:rPr lang="en-US" sz="4400" b="1" baseline="-25000" dirty="0" err="1">
                <a:solidFill>
                  <a:srgbClr val="009900"/>
                </a:solidFill>
                <a:effectLst>
                  <a:outerShdw blurRad="38100" dist="38100" dir="2700000" algn="tl">
                    <a:srgbClr val="000000"/>
                  </a:outerShdw>
                </a:effectLst>
                <a:cs typeface="+mn-cs"/>
              </a:rPr>
              <a:t>g</a:t>
            </a:r>
            <a:r>
              <a:rPr lang="en-US" sz="4400" b="1" dirty="0">
                <a:solidFill>
                  <a:srgbClr val="009900"/>
                </a:solidFill>
                <a:effectLst>
                  <a:outerShdw blurRad="38100" dist="38100" dir="2700000" algn="tl">
                    <a:srgbClr val="000000"/>
                  </a:outerShdw>
                </a:effectLst>
                <a:cs typeface="+mn-cs"/>
              </a:rPr>
              <a:t> +  </a:t>
            </a:r>
            <a:r>
              <a:rPr lang="en-US" sz="4400" b="1" dirty="0" err="1">
                <a:solidFill>
                  <a:srgbClr val="009900"/>
                </a:solidFill>
                <a:effectLst>
                  <a:outerShdw blurRad="38100" dist="38100" dir="2700000" algn="tl">
                    <a:srgbClr val="000000"/>
                  </a:outerShdw>
                </a:effectLst>
                <a:cs typeface="+mn-cs"/>
              </a:rPr>
              <a:t>X</a:t>
            </a:r>
            <a:r>
              <a:rPr lang="en-US" sz="4400" b="1" baseline="-25000" dirty="0" err="1">
                <a:solidFill>
                  <a:srgbClr val="009900"/>
                </a:solidFill>
                <a:effectLst>
                  <a:outerShdw blurRad="38100" dist="38100" dir="2700000" algn="tl">
                    <a:srgbClr val="000000"/>
                  </a:outerShdw>
                </a:effectLst>
                <a:cs typeface="+mn-cs"/>
              </a:rPr>
              <a:t>n</a:t>
            </a:r>
            <a:r>
              <a:rPr lang="en-US" sz="4400" b="1" dirty="0">
                <a:solidFill>
                  <a:srgbClr val="009900"/>
                </a:solidFill>
                <a:effectLst>
                  <a:outerShdw blurRad="38100" dist="38100" dir="2700000" algn="tl">
                    <a:srgbClr val="000000"/>
                  </a:outerShdw>
                </a:effectLst>
                <a:cs typeface="+mn-cs"/>
              </a:rPr>
              <a:t> +  </a:t>
            </a:r>
            <a:r>
              <a:rPr lang="en-US" sz="4800" b="1" dirty="0">
                <a:solidFill>
                  <a:srgbClr val="009900"/>
                </a:solidFill>
                <a:effectLst>
                  <a:outerShdw blurRad="38100" dist="38100" dir="2700000" algn="tl">
                    <a:srgbClr val="000000"/>
                  </a:outerShdw>
                </a:effectLst>
                <a:cs typeface="+mn-cs"/>
              </a:rPr>
              <a:t>G</a:t>
            </a:r>
            <a:r>
              <a:rPr lang="en-US" sz="4400" b="1" dirty="0">
                <a:solidFill>
                  <a:srgbClr val="009900"/>
                </a:solidFill>
                <a:effectLst>
                  <a:outerShdw blurRad="38100" dist="38100" dir="2700000" algn="tl">
                    <a:srgbClr val="000000"/>
                  </a:outerShdw>
                </a:effectLst>
                <a:cs typeface="+mn-cs"/>
              </a:rPr>
              <a:t>  =  </a:t>
            </a:r>
            <a:r>
              <a:rPr lang="en-US" sz="4800" b="1" dirty="0">
                <a:solidFill>
                  <a:srgbClr val="009900"/>
                </a:solidFill>
                <a:effectLst>
                  <a:outerShdw blurRad="38100" dist="38100" dir="2700000" algn="tl">
                    <a:srgbClr val="000000"/>
                  </a:outerShdw>
                </a:effectLst>
                <a:latin typeface="Arial" pitchFamily="34" charset="0"/>
                <a:cs typeface="Arial" pitchFamily="34" charset="0"/>
              </a:rPr>
              <a:t>GDP</a:t>
            </a:r>
          </a:p>
        </p:txBody>
      </p:sp>
      <p:sp>
        <p:nvSpPr>
          <p:cNvPr id="91142" name="Rectangle 6"/>
          <p:cNvSpPr>
            <a:spLocks noChangeArrowheads="1"/>
          </p:cNvSpPr>
          <p:nvPr/>
        </p:nvSpPr>
        <p:spPr bwMode="auto">
          <a:xfrm>
            <a:off x="0" y="4441825"/>
            <a:ext cx="7785100" cy="758825"/>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4400" b="1">
                <a:solidFill>
                  <a:srgbClr val="FF0000"/>
                </a:solidFill>
                <a:effectLst>
                  <a:outerShdw blurRad="38100" dist="38100" dir="2700000" algn="tl">
                    <a:srgbClr val="000000"/>
                  </a:outerShdw>
                </a:effectLst>
                <a:cs typeface="+mn-cs"/>
              </a:rPr>
              <a:t>M </a:t>
            </a:r>
            <a:r>
              <a:rPr lang="en-US" sz="4400" b="1">
                <a:effectLst>
                  <a:outerShdw blurRad="38100" dist="38100" dir="2700000" algn="tl">
                    <a:srgbClr val="FFFFFF"/>
                  </a:outerShdw>
                </a:effectLst>
                <a:cs typeface="+mn-cs"/>
              </a:rPr>
              <a:t>V</a:t>
            </a:r>
            <a:r>
              <a:rPr lang="en-US" sz="4400" b="1">
                <a:cs typeface="+mn-cs"/>
              </a:rPr>
              <a:t>  =  </a:t>
            </a:r>
            <a:r>
              <a:rPr lang="en-US" sz="4400" b="1">
                <a:solidFill>
                  <a:srgbClr val="FF0000"/>
                </a:solidFill>
                <a:effectLst>
                  <a:outerShdw blurRad="38100" dist="38100" dir="2700000" algn="tl">
                    <a:srgbClr val="000000"/>
                  </a:outerShdw>
                </a:effectLst>
                <a:cs typeface="+mn-cs"/>
              </a:rPr>
              <a:t>P</a:t>
            </a:r>
            <a:r>
              <a:rPr lang="en-US" sz="4400" b="1">
                <a:effectLst>
                  <a:outerShdw blurRad="38100" dist="38100" dir="2700000" algn="tl">
                    <a:srgbClr val="FFFFFF"/>
                  </a:outerShdw>
                </a:effectLst>
                <a:cs typeface="+mn-cs"/>
              </a:rPr>
              <a:t> Q</a:t>
            </a:r>
            <a:r>
              <a:rPr lang="en-US" sz="4400" b="1">
                <a:cs typeface="+mn-cs"/>
              </a:rPr>
              <a:t> = </a:t>
            </a:r>
            <a:r>
              <a:rPr lang="en-US" sz="4400" b="1">
                <a:effectLst>
                  <a:outerShdw blurRad="38100" dist="38100" dir="2700000" algn="tl">
                    <a:srgbClr val="FFFFFF"/>
                  </a:outerShdw>
                </a:effectLst>
                <a:cs typeface="+mn-cs"/>
              </a:rPr>
              <a:t>GDP</a:t>
            </a:r>
          </a:p>
        </p:txBody>
      </p:sp>
      <p:sp>
        <p:nvSpPr>
          <p:cNvPr id="91143" name="Rectangle 7"/>
          <p:cNvSpPr>
            <a:spLocks noChangeArrowheads="1"/>
          </p:cNvSpPr>
          <p:nvPr/>
        </p:nvSpPr>
        <p:spPr bwMode="auto">
          <a:xfrm>
            <a:off x="0" y="931863"/>
            <a:ext cx="9144000" cy="638175"/>
          </a:xfrm>
          <a:prstGeom prst="rect">
            <a:avLst/>
          </a:prstGeom>
          <a:noFill/>
          <a:ln w="12700">
            <a:noFill/>
            <a:miter lim="800000"/>
            <a:headEnd/>
            <a:tailEnd/>
          </a:ln>
        </p:spPr>
        <p:txBody>
          <a:bodyPr lIns="90488" tIns="44450" rIns="90488" bIns="44450">
            <a:spAutoFit/>
          </a:bodyPr>
          <a:lstStyle/>
          <a:p>
            <a:pPr eaLnBrk="0" hangingPunct="0"/>
            <a:r>
              <a:rPr lang="en-US" sz="3600" b="1"/>
              <a:t>1. </a:t>
            </a:r>
            <a:r>
              <a:rPr lang="en-US" sz="3200" b="1"/>
              <a:t>Instability of Investment Spending</a:t>
            </a:r>
          </a:p>
        </p:txBody>
      </p:sp>
      <p:sp>
        <p:nvSpPr>
          <p:cNvPr id="91149" name="Text Box 13"/>
          <p:cNvSpPr txBox="1">
            <a:spLocks noChangeArrowheads="1"/>
          </p:cNvSpPr>
          <p:nvPr/>
        </p:nvSpPr>
        <p:spPr bwMode="auto">
          <a:xfrm>
            <a:off x="0" y="4010025"/>
            <a:ext cx="4545013" cy="641350"/>
          </a:xfrm>
          <a:prstGeom prst="rect">
            <a:avLst/>
          </a:prstGeom>
          <a:noFill/>
          <a:ln w="12700">
            <a:noFill/>
            <a:miter lim="800000"/>
            <a:headEnd/>
            <a:tailEnd/>
          </a:ln>
          <a:effectLst/>
        </p:spPr>
        <p:txBody>
          <a:bodyPr>
            <a:spAutoFit/>
          </a:bodyPr>
          <a:lstStyle/>
          <a:p>
            <a:pPr eaLnBrk="0" fontAlgn="auto" hangingPunct="0">
              <a:spcBef>
                <a:spcPts val="0"/>
              </a:spcBef>
              <a:spcAft>
                <a:spcPts val="0"/>
              </a:spcAft>
              <a:defRPr/>
            </a:pPr>
            <a:r>
              <a:rPr lang="en-US" sz="3600" b="1">
                <a:solidFill>
                  <a:srgbClr val="FF0000"/>
                </a:solidFill>
                <a:effectLst>
                  <a:outerShdw blurRad="38100" dist="38100" dir="2700000" algn="tl">
                    <a:srgbClr val="000000"/>
                  </a:outerShdw>
                </a:effectLst>
                <a:cs typeface="+mn-cs"/>
              </a:rPr>
              <a:t>Monetarist  View</a:t>
            </a:r>
          </a:p>
        </p:txBody>
      </p:sp>
      <p:sp>
        <p:nvSpPr>
          <p:cNvPr id="91150" name="Rectangle 14"/>
          <p:cNvSpPr>
            <a:spLocks noChangeArrowheads="1"/>
          </p:cNvSpPr>
          <p:nvPr/>
        </p:nvSpPr>
        <p:spPr bwMode="auto">
          <a:xfrm>
            <a:off x="0" y="2197100"/>
            <a:ext cx="4572000" cy="576263"/>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2. Adverse AS Shocks</a:t>
            </a:r>
          </a:p>
        </p:txBody>
      </p:sp>
      <p:sp>
        <p:nvSpPr>
          <p:cNvPr id="91151" name="Rectangle 15"/>
          <p:cNvSpPr>
            <a:spLocks noChangeArrowheads="1"/>
          </p:cNvSpPr>
          <p:nvPr/>
        </p:nvSpPr>
        <p:spPr bwMode="auto">
          <a:xfrm>
            <a:off x="0" y="5060950"/>
            <a:ext cx="7918450" cy="454025"/>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b="1">
                <a:effectLst>
                  <a:outerShdw blurRad="38100" dist="38100" dir="2700000" algn="tl">
                    <a:srgbClr val="FFFFFF"/>
                  </a:outerShdw>
                </a:effectLst>
                <a:cs typeface="+mn-cs"/>
              </a:rPr>
              <a:t>Stable Velocity</a:t>
            </a:r>
            <a:r>
              <a:rPr lang="en-US" b="1">
                <a:cs typeface="+mn-cs"/>
              </a:rPr>
              <a:t> </a:t>
            </a:r>
            <a:r>
              <a:rPr lang="en-US" sz="1600" b="1">
                <a:cs typeface="+mn-cs"/>
              </a:rPr>
              <a:t>[predictable relationship between MS &amp;  nominal</a:t>
            </a:r>
            <a:r>
              <a:rPr lang="en-US" sz="1600" b="1">
                <a:latin typeface="Helvetica"/>
                <a:cs typeface="+mn-cs"/>
              </a:rPr>
              <a:t> </a:t>
            </a:r>
            <a:r>
              <a:rPr lang="en-US" sz="1600" b="1">
                <a:cs typeface="+mn-cs"/>
              </a:rPr>
              <a:t>GDP]</a:t>
            </a:r>
          </a:p>
        </p:txBody>
      </p:sp>
      <p:sp>
        <p:nvSpPr>
          <p:cNvPr id="91155" name="Rectangle 19" descr="Papyrus"/>
          <p:cNvSpPr>
            <a:spLocks noChangeArrowheads="1"/>
          </p:cNvSpPr>
          <p:nvPr/>
        </p:nvSpPr>
        <p:spPr bwMode="auto">
          <a:xfrm>
            <a:off x="0" y="5221288"/>
            <a:ext cx="6948488" cy="1636712"/>
          </a:xfrm>
          <a:prstGeom prst="rect">
            <a:avLst/>
          </a:prstGeom>
          <a:noFill/>
          <a:ln w="12700">
            <a:noFill/>
            <a:miter lim="800000"/>
            <a:headEnd/>
            <a:tailEnd/>
          </a:ln>
        </p:spPr>
        <p:txBody>
          <a:bodyPr wrap="none" anchor="ctr"/>
          <a:lstStyle/>
          <a:p>
            <a:pPr marL="457200" indent="-457200">
              <a:buFontTx/>
              <a:buAutoNum type="arabicPeriod"/>
            </a:pPr>
            <a:r>
              <a:rPr lang="en-US" sz="2800" b="1"/>
              <a:t>G has caused downward inflexibility.</a:t>
            </a:r>
          </a:p>
          <a:p>
            <a:pPr marL="457200" indent="-457200"/>
            <a:r>
              <a:rPr lang="en-US" b="1"/>
              <a:t>    </a:t>
            </a:r>
            <a:r>
              <a:rPr lang="en-US" sz="2000" b="1"/>
              <a:t>[minimum wage, farm supports, pro-union legislation]</a:t>
            </a:r>
          </a:p>
          <a:p>
            <a:pPr marL="457200" indent="-457200"/>
            <a:r>
              <a:rPr lang="en-US" b="1"/>
              <a:t>2. </a:t>
            </a:r>
            <a:r>
              <a:rPr lang="en-US" b="1">
                <a:latin typeface="Verdana" pitchFamily="34" charset="0"/>
              </a:rPr>
              <a:t>I</a:t>
            </a:r>
            <a:r>
              <a:rPr lang="en-US" b="1"/>
              <a:t>nappropriate monetary policy has hurt.</a:t>
            </a:r>
          </a:p>
        </p:txBody>
      </p:sp>
      <p:sp>
        <p:nvSpPr>
          <p:cNvPr id="91157" name="Rectangle 21"/>
          <p:cNvSpPr>
            <a:spLocks noChangeArrowheads="1"/>
          </p:cNvSpPr>
          <p:nvPr/>
        </p:nvSpPr>
        <p:spPr bwMode="auto">
          <a:xfrm>
            <a:off x="7421563" y="5741988"/>
            <a:ext cx="1143000" cy="24130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000" b="1">
                <a:solidFill>
                  <a:srgbClr val="FF0000"/>
                </a:solidFill>
                <a:effectLst>
                  <a:outerShdw blurRad="38100" dist="38100" dir="2700000" algn="tl">
                    <a:srgbClr val="000000"/>
                  </a:outerShdw>
                </a:effectLst>
                <a:cs typeface="+mn-cs"/>
              </a:rPr>
              <a:t>3%-5%</a:t>
            </a:r>
          </a:p>
        </p:txBody>
      </p:sp>
      <p:pic>
        <p:nvPicPr>
          <p:cNvPr id="91159" name="Picture 23" descr="magic hat c5"/>
          <p:cNvPicPr>
            <a:picLocks noChangeAspect="1" noChangeArrowheads="1" noCrop="1"/>
          </p:cNvPicPr>
          <p:nvPr/>
        </p:nvPicPr>
        <p:blipFill>
          <a:blip r:embed="rId4"/>
          <a:srcRect/>
          <a:stretch>
            <a:fillRect/>
          </a:stretch>
        </p:blipFill>
        <p:spPr bwMode="auto">
          <a:xfrm>
            <a:off x="7078663" y="5089525"/>
            <a:ext cx="1768475" cy="1768475"/>
          </a:xfrm>
          <a:prstGeom prst="rect">
            <a:avLst/>
          </a:prstGeom>
          <a:noFill/>
          <a:ln w="9525">
            <a:noFill/>
            <a:miter lim="800000"/>
            <a:headEnd/>
            <a:tailEnd/>
          </a:ln>
        </p:spPr>
      </p:pic>
      <p:pic>
        <p:nvPicPr>
          <p:cNvPr id="53260" name="Picture 26" descr="scale  gold c5"/>
          <p:cNvPicPr>
            <a:picLocks noChangeAspect="1" noChangeArrowheads="1" noCrop="1"/>
          </p:cNvPicPr>
          <p:nvPr/>
        </p:nvPicPr>
        <p:blipFill>
          <a:blip r:embed="rId5"/>
          <a:srcRect/>
          <a:stretch>
            <a:fillRect/>
          </a:stretch>
        </p:blipFill>
        <p:spPr bwMode="auto">
          <a:xfrm>
            <a:off x="4930775" y="2990850"/>
            <a:ext cx="3935413" cy="2152650"/>
          </a:xfrm>
          <a:prstGeom prst="rect">
            <a:avLst/>
          </a:prstGeom>
          <a:noFill/>
          <a:ln w="9525">
            <a:noFill/>
            <a:miter lim="800000"/>
            <a:headEnd/>
            <a:tailEnd/>
          </a:ln>
        </p:spPr>
      </p:pic>
      <p:sp>
        <p:nvSpPr>
          <p:cNvPr id="91165" name="Rectangle 29"/>
          <p:cNvSpPr>
            <a:spLocks noChangeArrowheads="1"/>
          </p:cNvSpPr>
          <p:nvPr/>
        </p:nvSpPr>
        <p:spPr bwMode="auto">
          <a:xfrm>
            <a:off x="5233988" y="4567238"/>
            <a:ext cx="1120775" cy="21590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Money</a:t>
            </a:r>
          </a:p>
        </p:txBody>
      </p:sp>
      <p:sp>
        <p:nvSpPr>
          <p:cNvPr id="91166" name="Rectangle 30"/>
          <p:cNvSpPr>
            <a:spLocks noChangeArrowheads="1"/>
          </p:cNvSpPr>
          <p:nvPr/>
        </p:nvSpPr>
        <p:spPr bwMode="auto">
          <a:xfrm>
            <a:off x="7523163" y="4586288"/>
            <a:ext cx="987425" cy="2254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Prices</a:t>
            </a:r>
          </a:p>
        </p:txBody>
      </p:sp>
      <p:pic>
        <p:nvPicPr>
          <p:cNvPr id="53263" name="Picture 31" descr="money15"/>
          <p:cNvPicPr>
            <a:picLocks noChangeAspect="1" noChangeArrowheads="1"/>
          </p:cNvPicPr>
          <p:nvPr/>
        </p:nvPicPr>
        <p:blipFill>
          <a:blip r:embed="rId6"/>
          <a:srcRect/>
          <a:stretch>
            <a:fillRect/>
          </a:stretch>
        </p:blipFill>
        <p:spPr bwMode="auto">
          <a:xfrm>
            <a:off x="5524500" y="3714750"/>
            <a:ext cx="606425" cy="606425"/>
          </a:xfrm>
          <a:prstGeom prst="rect">
            <a:avLst/>
          </a:prstGeom>
          <a:noFill/>
          <a:ln w="9525">
            <a:noFill/>
            <a:miter lim="800000"/>
            <a:headEnd/>
            <a:tailEnd/>
          </a:ln>
        </p:spPr>
      </p:pic>
      <p:pic>
        <p:nvPicPr>
          <p:cNvPr id="91168" name="Picture 32" descr="Money_fall_2"/>
          <p:cNvPicPr>
            <a:picLocks noChangeAspect="1" noChangeArrowheads="1" noCrop="1"/>
          </p:cNvPicPr>
          <p:nvPr/>
        </p:nvPicPr>
        <p:blipFill>
          <a:blip r:embed="rId7"/>
          <a:srcRect/>
          <a:stretch>
            <a:fillRect/>
          </a:stretch>
        </p:blipFill>
        <p:spPr bwMode="auto">
          <a:xfrm>
            <a:off x="5307013" y="3382963"/>
            <a:ext cx="1019175" cy="1209675"/>
          </a:xfrm>
          <a:prstGeom prst="rect">
            <a:avLst/>
          </a:prstGeom>
          <a:noFill/>
          <a:ln w="9525">
            <a:noFill/>
            <a:miter lim="800000"/>
            <a:headEnd/>
            <a:tailEnd/>
          </a:ln>
        </p:spPr>
      </p:pic>
      <p:pic>
        <p:nvPicPr>
          <p:cNvPr id="91169" name="Picture 33" descr="arrow green up pretty"/>
          <p:cNvPicPr>
            <a:picLocks noChangeAspect="1" noChangeArrowheads="1" noCrop="1"/>
          </p:cNvPicPr>
          <p:nvPr/>
        </p:nvPicPr>
        <p:blipFill>
          <a:blip r:embed="rId8"/>
          <a:srcRect/>
          <a:stretch>
            <a:fillRect/>
          </a:stretch>
        </p:blipFill>
        <p:spPr bwMode="auto">
          <a:xfrm>
            <a:off x="7772400" y="3467100"/>
            <a:ext cx="381000" cy="952500"/>
          </a:xfrm>
          <a:prstGeom prst="rect">
            <a:avLst/>
          </a:prstGeom>
          <a:noFill/>
          <a:ln w="9525">
            <a:noFill/>
            <a:miter lim="800000"/>
            <a:headEnd/>
            <a:tailEnd/>
          </a:ln>
        </p:spPr>
      </p:pic>
      <p:pic>
        <p:nvPicPr>
          <p:cNvPr id="91171" name="Picture 35" descr="Earthquake"/>
          <p:cNvPicPr>
            <a:picLocks noChangeAspect="1" noChangeArrowheads="1" noCrop="1"/>
          </p:cNvPicPr>
          <p:nvPr/>
        </p:nvPicPr>
        <p:blipFill>
          <a:blip r:embed="rId9"/>
          <a:srcRect/>
          <a:stretch>
            <a:fillRect/>
          </a:stretch>
        </p:blipFill>
        <p:spPr bwMode="auto">
          <a:xfrm>
            <a:off x="376238" y="2687638"/>
            <a:ext cx="3848100" cy="1465262"/>
          </a:xfrm>
          <a:prstGeom prst="rect">
            <a:avLst/>
          </a:prstGeom>
          <a:noFill/>
          <a:ln w="9525">
            <a:noFill/>
            <a:miter lim="800000"/>
            <a:headEnd/>
            <a:tailEnd/>
          </a:ln>
        </p:spPr>
      </p:pic>
      <p:pic>
        <p:nvPicPr>
          <p:cNvPr id="91172" name="torn3062.wav">
            <a:hlinkClick r:id="" action="ppaction://media"/>
          </p:cNvPr>
          <p:cNvPicPr>
            <a:picLocks noRot="1" noChangeAspect="1" noChangeArrowheads="1"/>
          </p:cNvPicPr>
          <p:nvPr>
            <a:wavAudioFile r:embed="rId1" name="tornado2.wav"/>
          </p:nvPr>
        </p:nvPicPr>
        <p:blipFill>
          <a:blip r:embed="rId10"/>
          <a:srcRect/>
          <a:stretch>
            <a:fillRect/>
          </a:stretch>
        </p:blipFill>
        <p:spPr bwMode="auto">
          <a:xfrm>
            <a:off x="8839200" y="6553200"/>
            <a:ext cx="304800" cy="304800"/>
          </a:xfrm>
          <a:prstGeom prst="rect">
            <a:avLst/>
          </a:prstGeom>
          <a:noFill/>
          <a:ln w="9525">
            <a:noFill/>
            <a:miter lim="800000"/>
            <a:headEnd/>
            <a:tailEnd/>
          </a:ln>
        </p:spPr>
      </p:pic>
      <p:sp>
        <p:nvSpPr>
          <p:cNvPr id="53268" name="WordArt 114"/>
          <p:cNvSpPr>
            <a:spLocks noChangeArrowheads="1" noChangeShapeType="1" noTextEdit="1"/>
          </p:cNvSpPr>
          <p:nvPr/>
        </p:nvSpPr>
        <p:spPr bwMode="auto">
          <a:xfrm>
            <a:off x="338138" y="300038"/>
            <a:ext cx="8301037" cy="557212"/>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6699FF"/>
                </a:solidFill>
                <a:effectLst>
                  <a:outerShdw dist="35921" dir="2700000" sy="50000" kx="2115830" algn="bl" rotWithShape="0">
                    <a:srgbClr val="C0C0C0">
                      <a:alpha val="79999"/>
                    </a:srgbClr>
                  </a:outerShdw>
                </a:effectLst>
                <a:latin typeface="Arial Black"/>
              </a:rPr>
              <a:t>Mainstream View on the Causes of Instability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143"/>
                                        </p:tgtEl>
                                        <p:attrNameLst>
                                          <p:attrName>style.visibility</p:attrName>
                                        </p:attrNameLst>
                                      </p:cBhvr>
                                      <p:to>
                                        <p:strVal val="visible"/>
                                      </p:to>
                                    </p:set>
                                    <p:animEffect transition="in" filter="wipe(left)">
                                      <p:cBhvr>
                                        <p:cTn id="7" dur="500"/>
                                        <p:tgtEl>
                                          <p:spTgt spid="9114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1140"/>
                                        </p:tgtEl>
                                        <p:attrNameLst>
                                          <p:attrName>style.visibility</p:attrName>
                                        </p:attrNameLst>
                                      </p:cBhvr>
                                      <p:to>
                                        <p:strVal val="visible"/>
                                      </p:to>
                                    </p:set>
                                    <p:animEffect transition="in" filter="wipe(left)">
                                      <p:cBhvr>
                                        <p:cTn id="11" dur="1000"/>
                                        <p:tgtEl>
                                          <p:spTgt spid="91140"/>
                                        </p:tgtEl>
                                      </p:cBhvr>
                                    </p:animEffect>
                                  </p:childTnLst>
                                </p:cTn>
                              </p:par>
                            </p:childTnLst>
                          </p:cTn>
                        </p:par>
                        <p:par>
                          <p:cTn id="12" fill="hold" nodeType="afterGroup">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91163"/>
                                        </p:tgtEl>
                                        <p:attrNameLst>
                                          <p:attrName>style.visibility</p:attrName>
                                        </p:attrNameLst>
                                      </p:cBhvr>
                                      <p:to>
                                        <p:strVal val="visible"/>
                                      </p:to>
                                    </p:set>
                                    <p:animEffect transition="in" filter="dissolve">
                                      <p:cBhvr>
                                        <p:cTn id="15" dur="500"/>
                                        <p:tgtEl>
                                          <p:spTgt spid="9116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1150"/>
                                        </p:tgtEl>
                                        <p:attrNameLst>
                                          <p:attrName>style.visibility</p:attrName>
                                        </p:attrNameLst>
                                      </p:cBhvr>
                                      <p:to>
                                        <p:strVal val="visible"/>
                                      </p:to>
                                    </p:set>
                                    <p:animEffect transition="in" filter="wipe(left)">
                                      <p:cBhvr>
                                        <p:cTn id="20" dur="500"/>
                                        <p:tgtEl>
                                          <p:spTgt spid="9115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91171"/>
                                        </p:tgtEl>
                                        <p:attrNameLst>
                                          <p:attrName>style.visibility</p:attrName>
                                        </p:attrNameLst>
                                      </p:cBhvr>
                                      <p:to>
                                        <p:strVal val="visible"/>
                                      </p:to>
                                    </p:set>
                                    <p:anim calcmode="lin" valueType="num">
                                      <p:cBhvr>
                                        <p:cTn id="25" dur="2000" fill="hold"/>
                                        <p:tgtEl>
                                          <p:spTgt spid="91171"/>
                                        </p:tgtEl>
                                        <p:attrNameLst>
                                          <p:attrName>ppt_w</p:attrName>
                                        </p:attrNameLst>
                                      </p:cBhvr>
                                      <p:tavLst>
                                        <p:tav tm="0">
                                          <p:val>
                                            <p:fltVal val="0"/>
                                          </p:val>
                                        </p:tav>
                                        <p:tav tm="100000">
                                          <p:val>
                                            <p:strVal val="#ppt_w"/>
                                          </p:val>
                                        </p:tav>
                                      </p:tavLst>
                                    </p:anim>
                                    <p:anim calcmode="lin" valueType="num">
                                      <p:cBhvr>
                                        <p:cTn id="26" dur="2000" fill="hold"/>
                                        <p:tgtEl>
                                          <p:spTgt spid="91171"/>
                                        </p:tgtEl>
                                        <p:attrNameLst>
                                          <p:attrName>ppt_h</p:attrName>
                                        </p:attrNameLst>
                                      </p:cBhvr>
                                      <p:tavLst>
                                        <p:tav tm="0">
                                          <p:val>
                                            <p:fltVal val="0"/>
                                          </p:val>
                                        </p:tav>
                                        <p:tav tm="100000">
                                          <p:val>
                                            <p:strVal val="#ppt_h"/>
                                          </p:val>
                                        </p:tav>
                                      </p:tavLst>
                                    </p:anim>
                                  </p:childTnLst>
                                </p:cTn>
                              </p:par>
                              <p:par>
                                <p:cTn id="27" presetID="1" presetClass="mediacall" presetSubtype="0" fill="hold" nodeType="withEffect">
                                  <p:stCondLst>
                                    <p:cond delay="0"/>
                                  </p:stCondLst>
                                  <p:childTnLst>
                                    <p:cmd type="call" cmd="playFrom(0.0)">
                                      <p:cBhvr>
                                        <p:cTn id="28" dur="9215" fill="hold"/>
                                        <p:tgtEl>
                                          <p:spTgt spid="91172"/>
                                        </p:tgtEl>
                                      </p:cBhvr>
                                    </p:cmd>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1149"/>
                                        </p:tgtEl>
                                        <p:attrNameLst>
                                          <p:attrName>style.visibility</p:attrName>
                                        </p:attrNameLst>
                                      </p:cBhvr>
                                      <p:to>
                                        <p:strVal val="visible"/>
                                      </p:to>
                                    </p:set>
                                    <p:animEffect transition="in" filter="wipe(left)">
                                      <p:cBhvr>
                                        <p:cTn id="33" dur="1000"/>
                                        <p:tgtEl>
                                          <p:spTgt spid="9114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1142"/>
                                        </p:tgtEl>
                                        <p:attrNameLst>
                                          <p:attrName>style.visibility</p:attrName>
                                        </p:attrNameLst>
                                      </p:cBhvr>
                                      <p:to>
                                        <p:strVal val="visible"/>
                                      </p:to>
                                    </p:set>
                                    <p:animEffect transition="in" filter="wipe(left)">
                                      <p:cBhvr>
                                        <p:cTn id="38" dur="1000"/>
                                        <p:tgtEl>
                                          <p:spTgt spid="91142"/>
                                        </p:tgtEl>
                                      </p:cBhvr>
                                    </p:animEffect>
                                  </p:childTnLst>
                                  <p:subTnLst>
                                    <p:animClr clrSpc="rgb" dir="cw">
                                      <p:cBhvr override="childStyle">
                                        <p:cTn dur="1" fill="hold" display="0" masterRel="nextClick" afterEffect="1"/>
                                        <p:tgtEl>
                                          <p:spTgt spid="91142"/>
                                        </p:tgtEl>
                                        <p:attrNameLst>
                                          <p:attrName>ppt_c</p:attrName>
                                        </p:attrNameLst>
                                      </p:cBhvr>
                                      <p:to>
                                        <a:srgbClr val="006600"/>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1151"/>
                                        </p:tgtEl>
                                        <p:attrNameLst>
                                          <p:attrName>style.visibility</p:attrName>
                                        </p:attrNameLst>
                                      </p:cBhvr>
                                      <p:to>
                                        <p:strVal val="visible"/>
                                      </p:to>
                                    </p:set>
                                    <p:animEffect transition="in" filter="wipe(left)">
                                      <p:cBhvr>
                                        <p:cTn id="43" dur="1000"/>
                                        <p:tgtEl>
                                          <p:spTgt spid="9115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91155"/>
                                        </p:tgtEl>
                                        <p:attrNameLst>
                                          <p:attrName>style.visibility</p:attrName>
                                        </p:attrNameLst>
                                      </p:cBhvr>
                                      <p:to>
                                        <p:strVal val="visible"/>
                                      </p:to>
                                    </p:set>
                                    <p:animEffect transition="in" filter="dissolve">
                                      <p:cBhvr>
                                        <p:cTn id="48" dur="1000"/>
                                        <p:tgtEl>
                                          <p:spTgt spid="91155"/>
                                        </p:tgtEl>
                                      </p:cBhvr>
                                    </p:animEffect>
                                  </p:childTnLst>
                                </p:cTn>
                              </p:par>
                            </p:childTnLst>
                          </p:cTn>
                        </p:par>
                        <p:par>
                          <p:cTn id="49" fill="hold" nodeType="afterGroup">
                            <p:stCondLst>
                              <p:cond delay="1000"/>
                            </p:stCondLst>
                            <p:childTnLst>
                              <p:par>
                                <p:cTn id="50" presetID="9" presetClass="entr" presetSubtype="0" fill="hold" nodeType="afterEffect">
                                  <p:stCondLst>
                                    <p:cond delay="0"/>
                                  </p:stCondLst>
                                  <p:childTnLst>
                                    <p:set>
                                      <p:cBhvr>
                                        <p:cTn id="51" dur="1" fill="hold">
                                          <p:stCondLst>
                                            <p:cond delay="0"/>
                                          </p:stCondLst>
                                        </p:cTn>
                                        <p:tgtEl>
                                          <p:spTgt spid="91159"/>
                                        </p:tgtEl>
                                        <p:attrNameLst>
                                          <p:attrName>style.visibility</p:attrName>
                                        </p:attrNameLst>
                                      </p:cBhvr>
                                      <p:to>
                                        <p:strVal val="visible"/>
                                      </p:to>
                                    </p:set>
                                    <p:animEffect transition="in" filter="dissolve">
                                      <p:cBhvr>
                                        <p:cTn id="52" dur="500"/>
                                        <p:tgtEl>
                                          <p:spTgt spid="91159"/>
                                        </p:tgtEl>
                                      </p:cBhvr>
                                    </p:animEffect>
                                  </p:childTnLst>
                                </p:cTn>
                              </p:par>
                              <p:par>
                                <p:cTn id="53" presetID="9" presetClass="entr" presetSubtype="0" fill="hold" nodeType="withEffect">
                                  <p:stCondLst>
                                    <p:cond delay="0"/>
                                  </p:stCondLst>
                                  <p:childTnLst>
                                    <p:set>
                                      <p:cBhvr>
                                        <p:cTn id="54" dur="1" fill="hold">
                                          <p:stCondLst>
                                            <p:cond delay="0"/>
                                          </p:stCondLst>
                                        </p:cTn>
                                        <p:tgtEl>
                                          <p:spTgt spid="91168"/>
                                        </p:tgtEl>
                                        <p:attrNameLst>
                                          <p:attrName>style.visibility</p:attrName>
                                        </p:attrNameLst>
                                      </p:cBhvr>
                                      <p:to>
                                        <p:strVal val="visible"/>
                                      </p:to>
                                    </p:set>
                                    <p:animEffect transition="in" filter="dissolve">
                                      <p:cBhvr>
                                        <p:cTn id="55" dur="500"/>
                                        <p:tgtEl>
                                          <p:spTgt spid="91168"/>
                                        </p:tgtEl>
                                      </p:cBhvr>
                                    </p:animEffect>
                                  </p:childTnLst>
                                </p:cTn>
                              </p:par>
                            </p:childTnLst>
                          </p:cTn>
                        </p:par>
                        <p:par>
                          <p:cTn id="56" fill="hold" nodeType="afterGroup">
                            <p:stCondLst>
                              <p:cond delay="1500"/>
                            </p:stCondLst>
                            <p:childTnLst>
                              <p:par>
                                <p:cTn id="57" presetID="9" presetClass="entr" presetSubtype="0" fill="hold" nodeType="afterEffect">
                                  <p:stCondLst>
                                    <p:cond delay="0"/>
                                  </p:stCondLst>
                                  <p:childTnLst>
                                    <p:set>
                                      <p:cBhvr>
                                        <p:cTn id="58" dur="1" fill="hold">
                                          <p:stCondLst>
                                            <p:cond delay="0"/>
                                          </p:stCondLst>
                                        </p:cTn>
                                        <p:tgtEl>
                                          <p:spTgt spid="91169"/>
                                        </p:tgtEl>
                                        <p:attrNameLst>
                                          <p:attrName>style.visibility</p:attrName>
                                        </p:attrNameLst>
                                      </p:cBhvr>
                                      <p:to>
                                        <p:strVal val="visible"/>
                                      </p:to>
                                    </p:set>
                                    <p:animEffect transition="in" filter="dissolve">
                                      <p:cBhvr>
                                        <p:cTn id="59" dur="500"/>
                                        <p:tgtEl>
                                          <p:spTgt spid="91169"/>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91157"/>
                                        </p:tgtEl>
                                        <p:attrNameLst>
                                          <p:attrName>style.visibility</p:attrName>
                                        </p:attrNameLst>
                                      </p:cBhvr>
                                      <p:to>
                                        <p:strVal val="visible"/>
                                      </p:to>
                                    </p:set>
                                    <p:animEffect transition="in" filter="dissolve">
                                      <p:cBhvr>
                                        <p:cTn id="62" dur="500"/>
                                        <p:tgtEl>
                                          <p:spTgt spid="9115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63" fill="hold" display="0">
                  <p:stCondLst>
                    <p:cond delay="indefinite"/>
                  </p:stCondLst>
                  <p:endCondLst>
                    <p:cond evt="onNext" delay="0">
                      <p:tgtEl>
                        <p:sldTgt/>
                      </p:tgtEl>
                    </p:cond>
                    <p:cond evt="onPrev" delay="0">
                      <p:tgtEl>
                        <p:sldTgt/>
                      </p:tgtEl>
                    </p:cond>
                    <p:cond evt="onStopAudio" delay="0">
                      <p:tgtEl>
                        <p:sldTgt/>
                      </p:tgtEl>
                    </p:cond>
                  </p:endCondLst>
                </p:cTn>
                <p:tgtEl>
                  <p:spTgt spid="91172"/>
                </p:tgtEl>
              </p:cMediaNode>
            </p:audio>
          </p:childTnLst>
        </p:cTn>
      </p:par>
    </p:tnLst>
    <p:bldLst>
      <p:bldP spid="91163" grpId="0" animBg="1"/>
      <p:bldP spid="91140" grpId="0"/>
      <p:bldP spid="91142" grpId="0" autoUpdateAnimBg="0"/>
      <p:bldP spid="91143" grpId="0" autoUpdateAnimBg="0"/>
      <p:bldP spid="91149" grpId="0" autoUpdateAnimBg="0"/>
      <p:bldP spid="91150" grpId="0" autoUpdateAnimBg="0"/>
      <p:bldP spid="91151" grpId="0" autoUpdateAnimBg="0"/>
      <p:bldP spid="91155" grpId="0"/>
      <p:bldP spid="9115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9218" name="Picture 43" descr="0112_feature-notion-lucas"/>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27013" y="1438275"/>
            <a:ext cx="1295400" cy="1973263"/>
          </a:xfrm>
          <a:prstGeom prst="rect">
            <a:avLst/>
          </a:prstGeom>
          <a:noFill/>
          <a:ln w="9525">
            <a:noFill/>
            <a:miter lim="800000"/>
            <a:headEnd/>
            <a:tailEnd/>
          </a:ln>
        </p:spPr>
      </p:pic>
      <p:sp>
        <p:nvSpPr>
          <p:cNvPr id="329732" name="Rectangle 4" descr="Papyrus"/>
          <p:cNvSpPr>
            <a:spLocks noChangeArrowheads="1"/>
          </p:cNvSpPr>
          <p:nvPr/>
        </p:nvSpPr>
        <p:spPr bwMode="auto">
          <a:xfrm>
            <a:off x="0" y="3856038"/>
            <a:ext cx="9144000" cy="1401762"/>
          </a:xfrm>
          <a:prstGeom prst="rect">
            <a:avLst/>
          </a:prstGeom>
          <a:noFill/>
          <a:ln w="12700">
            <a:noFill/>
            <a:miter lim="800000"/>
            <a:headEnd/>
            <a:tailEnd/>
          </a:ln>
          <a:effectLst/>
        </p:spPr>
        <p:txBody>
          <a:bodyPr wrap="none" anchor="ctr"/>
          <a:lstStyle/>
          <a:p>
            <a:pPr marL="457200" indent="-457200" fontAlgn="auto">
              <a:spcBef>
                <a:spcPts val="0"/>
              </a:spcBef>
              <a:spcAft>
                <a:spcPts val="0"/>
              </a:spcAft>
              <a:defRPr/>
            </a:pPr>
            <a:endParaRPr lang="en-US" sz="2800" b="1" dirty="0">
              <a:solidFill>
                <a:srgbClr val="0000FF"/>
              </a:solidFill>
              <a:effectLst>
                <a:outerShdw blurRad="38100" dist="38100" dir="2700000" algn="tl">
                  <a:srgbClr val="000000"/>
                </a:outerShdw>
              </a:effectLst>
              <a:latin typeface="Arial" pitchFamily="34" charset="0"/>
              <a:cs typeface="Arial" pitchFamily="34" charset="0"/>
            </a:endParaRPr>
          </a:p>
          <a:p>
            <a:pPr marL="457200" indent="-457200" fontAlgn="auto">
              <a:spcBef>
                <a:spcPts val="0"/>
              </a:spcBef>
              <a:spcAft>
                <a:spcPts val="0"/>
              </a:spcAft>
              <a:defRPr/>
            </a:pPr>
            <a:r>
              <a:rPr lang="en-US" sz="2800" b="1" dirty="0">
                <a:solidFill>
                  <a:srgbClr val="0000FF"/>
                </a:solidFill>
                <a:effectLst>
                  <a:outerShdw blurRad="38100" dist="38100" dir="2700000" algn="tl">
                    <a:srgbClr val="000000"/>
                  </a:outerShdw>
                </a:effectLst>
                <a:latin typeface="Arial" pitchFamily="34" charset="0"/>
                <a:cs typeface="Arial" pitchFamily="34" charset="0"/>
              </a:rPr>
              <a:t>Three Assumptions of RATEX</a:t>
            </a:r>
          </a:p>
          <a:p>
            <a:pPr marL="457200" indent="-457200" fontAlgn="auto">
              <a:spcBef>
                <a:spcPts val="0"/>
              </a:spcBef>
              <a:spcAft>
                <a:spcPts val="0"/>
              </a:spcAft>
              <a:buFontTx/>
              <a:buAutoNum type="arabicPeriod"/>
              <a:defRPr/>
            </a:pPr>
            <a:r>
              <a:rPr lang="en-US" sz="2000" b="1" dirty="0">
                <a:cs typeface="+mn-cs"/>
              </a:rPr>
              <a:t>Individuals &amp; firms anticipate changes in fiscal/monetary policy</a:t>
            </a:r>
          </a:p>
          <a:p>
            <a:pPr marL="457200" indent="-457200" fontAlgn="auto">
              <a:spcBef>
                <a:spcPts val="0"/>
              </a:spcBef>
              <a:spcAft>
                <a:spcPts val="0"/>
              </a:spcAft>
              <a:buFontTx/>
              <a:buAutoNum type="arabicPeriod"/>
              <a:defRPr/>
            </a:pPr>
            <a:r>
              <a:rPr lang="en-US" sz="2000" b="1" dirty="0">
                <a:cs typeface="+mn-cs"/>
              </a:rPr>
              <a:t>They act instantaneously to protect their economic interests.</a:t>
            </a:r>
          </a:p>
          <a:p>
            <a:pPr marL="457200" indent="-457200" fontAlgn="auto">
              <a:spcBef>
                <a:spcPts val="0"/>
              </a:spcBef>
              <a:spcAft>
                <a:spcPts val="0"/>
              </a:spcAft>
              <a:buFontTx/>
              <a:buAutoNum type="arabicPeriod"/>
              <a:defRPr/>
            </a:pPr>
            <a:r>
              <a:rPr lang="en-US" sz="2000" b="1" dirty="0">
                <a:cs typeface="+mn-cs"/>
              </a:rPr>
              <a:t>Markets will clear or QS will  equal QD.</a:t>
            </a:r>
            <a:endParaRPr lang="en-US" sz="2000" b="1" dirty="0">
              <a:solidFill>
                <a:srgbClr val="0000FF"/>
              </a:solidFill>
              <a:effectLst>
                <a:outerShdw blurRad="38100" dist="38100" dir="2700000" algn="tl">
                  <a:srgbClr val="000000"/>
                </a:outerShdw>
              </a:effectLst>
              <a:cs typeface="+mn-cs"/>
            </a:endParaRPr>
          </a:p>
          <a:p>
            <a:pPr marL="457200" indent="-457200" fontAlgn="auto">
              <a:spcBef>
                <a:spcPts val="0"/>
              </a:spcBef>
              <a:spcAft>
                <a:spcPts val="0"/>
              </a:spcAft>
              <a:defRPr/>
            </a:pPr>
            <a:endParaRPr lang="en-US" sz="2000" b="1" dirty="0">
              <a:solidFill>
                <a:srgbClr val="0000FF"/>
              </a:solidFill>
              <a:effectLst>
                <a:outerShdw blurRad="38100" dist="38100" dir="2700000" algn="tl">
                  <a:srgbClr val="000000"/>
                </a:outerShdw>
              </a:effectLst>
              <a:cs typeface="+mn-cs"/>
            </a:endParaRPr>
          </a:p>
          <a:p>
            <a:pPr marL="457200" indent="-457200" fontAlgn="auto">
              <a:spcBef>
                <a:spcPts val="0"/>
              </a:spcBef>
              <a:spcAft>
                <a:spcPts val="0"/>
              </a:spcAft>
              <a:defRPr/>
            </a:pPr>
            <a:endParaRPr lang="en-US" sz="2000" b="1" dirty="0">
              <a:solidFill>
                <a:srgbClr val="0000FF"/>
              </a:solidFill>
              <a:effectLst>
                <a:outerShdw blurRad="38100" dist="38100" dir="2700000" algn="tl">
                  <a:srgbClr val="000000"/>
                </a:outerShdw>
              </a:effectLst>
              <a:cs typeface="+mn-cs"/>
            </a:endParaRPr>
          </a:p>
        </p:txBody>
      </p:sp>
      <p:sp>
        <p:nvSpPr>
          <p:cNvPr id="329733" name="Rectangle 5" descr="Papyrus"/>
          <p:cNvSpPr>
            <a:spLocks noChangeArrowheads="1"/>
          </p:cNvSpPr>
          <p:nvPr/>
        </p:nvSpPr>
        <p:spPr bwMode="auto">
          <a:xfrm>
            <a:off x="0" y="5257800"/>
            <a:ext cx="9144000" cy="1030288"/>
          </a:xfrm>
          <a:prstGeom prst="rect">
            <a:avLst/>
          </a:prstGeom>
          <a:noFill/>
          <a:ln w="12700">
            <a:noFill/>
            <a:miter lim="800000"/>
            <a:headEnd/>
            <a:tailEnd/>
          </a:ln>
          <a:effectLst/>
        </p:spPr>
        <p:txBody>
          <a:bodyPr wrap="none" anchor="ctr"/>
          <a:lstStyle/>
          <a:p>
            <a:pPr marL="457200" indent="-457200" fontAlgn="auto">
              <a:spcBef>
                <a:spcPts val="0"/>
              </a:spcBef>
              <a:spcAft>
                <a:spcPts val="0"/>
              </a:spcAft>
              <a:defRPr/>
            </a:pPr>
            <a:r>
              <a:rPr lang="en-US" sz="2800" b="1" dirty="0">
                <a:solidFill>
                  <a:srgbClr val="FF0000"/>
                </a:solidFill>
                <a:effectLst>
                  <a:outerShdw blurRad="38100" dist="38100" dir="2700000" algn="tl">
                    <a:srgbClr val="000000"/>
                  </a:outerShdw>
                </a:effectLst>
                <a:cs typeface="+mn-cs"/>
              </a:rPr>
              <a:t>Criticisms of</a:t>
            </a:r>
            <a:r>
              <a:rPr lang="en-US" sz="2800" b="1" dirty="0">
                <a:solidFill>
                  <a:srgbClr val="FF0000"/>
                </a:solidFill>
                <a:cs typeface="+mn-cs"/>
              </a:rPr>
              <a:t> </a:t>
            </a:r>
            <a:r>
              <a:rPr lang="en-US" sz="2800" b="1" dirty="0">
                <a:solidFill>
                  <a:srgbClr val="FF0000"/>
                </a:solidFill>
                <a:effectLst>
                  <a:outerShdw blurRad="38100" dist="38100" dir="2700000" algn="tl">
                    <a:srgbClr val="000000"/>
                  </a:outerShdw>
                </a:effectLst>
                <a:cs typeface="+mn-cs"/>
              </a:rPr>
              <a:t>RATEX</a:t>
            </a:r>
          </a:p>
          <a:p>
            <a:pPr marL="457200" indent="-457200" fontAlgn="auto">
              <a:spcBef>
                <a:spcPts val="0"/>
              </a:spcBef>
              <a:spcAft>
                <a:spcPts val="0"/>
              </a:spcAft>
              <a:defRPr/>
            </a:pPr>
            <a:r>
              <a:rPr lang="en-US" b="1" dirty="0">
                <a:cs typeface="+mn-cs"/>
              </a:rPr>
              <a:t>1.</a:t>
            </a:r>
            <a:r>
              <a:rPr lang="en-US" dirty="0">
                <a:cs typeface="+mn-cs"/>
              </a:rPr>
              <a:t> </a:t>
            </a:r>
            <a:r>
              <a:rPr lang="en-US" sz="2000" b="1" dirty="0">
                <a:cs typeface="+mn-cs"/>
              </a:rPr>
              <a:t>Overestimation of the general rationality of the general population</a:t>
            </a:r>
          </a:p>
          <a:p>
            <a:pPr marL="457200" indent="-457200" fontAlgn="auto">
              <a:spcBef>
                <a:spcPts val="0"/>
              </a:spcBef>
              <a:spcAft>
                <a:spcPts val="0"/>
              </a:spcAft>
              <a:defRPr/>
            </a:pPr>
            <a:r>
              <a:rPr lang="en-US" sz="2000" b="1" dirty="0">
                <a:cs typeface="+mn-cs"/>
              </a:rPr>
              <a:t>2. Markets are not so competitive </a:t>
            </a:r>
            <a:r>
              <a:rPr lang="en-US" sz="1600" b="1" dirty="0">
                <a:cs typeface="+mn-cs"/>
              </a:rPr>
              <a:t>(autos, cigs, cereals)</a:t>
            </a:r>
            <a:r>
              <a:rPr lang="en-US" b="1" dirty="0">
                <a:cs typeface="+mn-cs"/>
              </a:rPr>
              <a:t> &amp; </a:t>
            </a:r>
            <a:r>
              <a:rPr lang="en-US" sz="2000" b="1" dirty="0">
                <a:cs typeface="+mn-cs"/>
              </a:rPr>
              <a:t>contracts last 4 yrs.</a:t>
            </a:r>
          </a:p>
        </p:txBody>
      </p:sp>
      <p:pic>
        <p:nvPicPr>
          <p:cNvPr id="329745" name="Picture 17" descr="Sargent, Thom"/>
          <p:cNvPicPr>
            <a:picLocks noGrp="1" noChangeAspect="1" noChangeArrowheads="1"/>
          </p:cNvPicPr>
          <p:nvPr>
            <p:ph idx="1"/>
          </p:nvPr>
        </p:nvPicPr>
        <p:blipFill>
          <a:blip r:embed="rId9"/>
          <a:srcRect/>
          <a:stretch>
            <a:fillRect/>
          </a:stretch>
        </p:blipFill>
        <p:spPr>
          <a:xfrm>
            <a:off x="6705600" y="1343025"/>
            <a:ext cx="1558925" cy="2085975"/>
          </a:xfrm>
          <a:ln w="38100">
            <a:solidFill>
              <a:srgbClr val="FF0000"/>
            </a:solidFill>
          </a:ln>
        </p:spPr>
      </p:pic>
      <p:pic>
        <p:nvPicPr>
          <p:cNvPr id="329751" name="Picture 23" descr="Barro, Robt"/>
          <p:cNvPicPr>
            <a:picLocks noChangeAspect="1" noChangeArrowheads="1"/>
          </p:cNvPicPr>
          <p:nvPr/>
        </p:nvPicPr>
        <p:blipFill>
          <a:blip r:embed="rId10"/>
          <a:srcRect/>
          <a:stretch>
            <a:fillRect/>
          </a:stretch>
        </p:blipFill>
        <p:spPr bwMode="auto">
          <a:xfrm>
            <a:off x="3733800" y="1411288"/>
            <a:ext cx="1331913" cy="2017712"/>
          </a:xfrm>
          <a:prstGeom prst="rect">
            <a:avLst/>
          </a:prstGeom>
          <a:noFill/>
          <a:ln w="38100">
            <a:solidFill>
              <a:srgbClr val="FF0000"/>
            </a:solidFill>
            <a:miter lim="800000"/>
            <a:headEnd/>
            <a:tailEnd/>
          </a:ln>
        </p:spPr>
      </p:pic>
      <p:sp>
        <p:nvSpPr>
          <p:cNvPr id="329753" name="Rectangle 25"/>
          <p:cNvSpPr>
            <a:spLocks noChangeArrowheads="1"/>
          </p:cNvSpPr>
          <p:nvPr/>
        </p:nvSpPr>
        <p:spPr bwMode="auto">
          <a:xfrm>
            <a:off x="249238" y="3429000"/>
            <a:ext cx="1347787" cy="25400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600" b="1">
                <a:effectLst>
                  <a:outerShdw blurRad="38100" dist="38100" dir="2700000" algn="tl">
                    <a:srgbClr val="FFFFFF"/>
                  </a:outerShdw>
                </a:effectLst>
                <a:cs typeface="+mn-cs"/>
              </a:rPr>
              <a:t>Robert Lucas</a:t>
            </a:r>
          </a:p>
        </p:txBody>
      </p:sp>
      <p:sp>
        <p:nvSpPr>
          <p:cNvPr id="329754" name="Rectangle 26"/>
          <p:cNvSpPr>
            <a:spLocks noChangeArrowheads="1"/>
          </p:cNvSpPr>
          <p:nvPr/>
        </p:nvSpPr>
        <p:spPr bwMode="auto">
          <a:xfrm>
            <a:off x="3743325" y="3429000"/>
            <a:ext cx="1335088" cy="265113"/>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600" b="1">
                <a:effectLst>
                  <a:outerShdw blurRad="38100" dist="38100" dir="2700000" algn="tl">
                    <a:srgbClr val="FFFFFF"/>
                  </a:outerShdw>
                </a:effectLst>
                <a:cs typeface="+mn-cs"/>
              </a:rPr>
              <a:t>Robert Barro</a:t>
            </a:r>
          </a:p>
        </p:txBody>
      </p:sp>
      <p:sp>
        <p:nvSpPr>
          <p:cNvPr id="329755" name="AutoShape 27"/>
          <p:cNvSpPr>
            <a:spLocks noChangeArrowheads="1"/>
          </p:cNvSpPr>
          <p:nvPr/>
        </p:nvSpPr>
        <p:spPr bwMode="auto">
          <a:xfrm>
            <a:off x="0" y="0"/>
            <a:ext cx="3843338" cy="1458913"/>
          </a:xfrm>
          <a:prstGeom prst="cloudCallout">
            <a:avLst>
              <a:gd name="adj1" fmla="val -18856"/>
              <a:gd name="adj2" fmla="val 78727"/>
            </a:avLst>
          </a:prstGeom>
          <a:solidFill>
            <a:schemeClr val="bg1"/>
          </a:solidFill>
          <a:ln w="19050">
            <a:solidFill>
              <a:srgbClr val="FF0000"/>
            </a:solidFill>
            <a:round/>
            <a:headEnd/>
            <a:tailEnd/>
          </a:ln>
          <a:effectLst/>
        </p:spPr>
        <p:txBody>
          <a:bodyPr/>
          <a:lstStyle/>
          <a:p>
            <a:pPr algn="ctr" fontAlgn="auto">
              <a:spcBef>
                <a:spcPts val="0"/>
              </a:spcBef>
              <a:spcAft>
                <a:spcPts val="0"/>
              </a:spcAft>
              <a:defRPr/>
            </a:pPr>
            <a:r>
              <a:rPr lang="en-US" sz="1400" b="1">
                <a:effectLst>
                  <a:outerShdw blurRad="38100" dist="38100" dir="2700000" algn="tl">
                    <a:srgbClr val="C0C0C0"/>
                  </a:outerShdw>
                </a:effectLst>
                <a:cs typeface="+mn-cs"/>
              </a:rPr>
              <a:t>We understand how the economy works &amp; how G policy makers react to the economy’s performance.</a:t>
            </a:r>
          </a:p>
        </p:txBody>
      </p:sp>
      <p:sp>
        <p:nvSpPr>
          <p:cNvPr id="329756" name="Rectangle 28"/>
          <p:cNvSpPr>
            <a:spLocks noChangeArrowheads="1"/>
          </p:cNvSpPr>
          <p:nvPr/>
        </p:nvSpPr>
        <p:spPr bwMode="auto">
          <a:xfrm>
            <a:off x="6648450" y="3416300"/>
            <a:ext cx="1679575" cy="36512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600" b="1">
                <a:effectLst>
                  <a:outerShdw blurRad="38100" dist="38100" dir="2700000" algn="tl">
                    <a:srgbClr val="FFFFFF"/>
                  </a:outerShdw>
                </a:effectLst>
                <a:cs typeface="+mn-cs"/>
              </a:rPr>
              <a:t>Thomas Sargent</a:t>
            </a:r>
          </a:p>
        </p:txBody>
      </p:sp>
      <p:sp>
        <p:nvSpPr>
          <p:cNvPr id="329757" name="AutoShape 29"/>
          <p:cNvSpPr>
            <a:spLocks noChangeArrowheads="1"/>
          </p:cNvSpPr>
          <p:nvPr/>
        </p:nvSpPr>
        <p:spPr bwMode="auto">
          <a:xfrm>
            <a:off x="2933700" y="0"/>
            <a:ext cx="3924300" cy="1479550"/>
          </a:xfrm>
          <a:prstGeom prst="cloudCallout">
            <a:avLst>
              <a:gd name="adj1" fmla="val -10916"/>
              <a:gd name="adj2" fmla="val 59839"/>
            </a:avLst>
          </a:prstGeom>
          <a:solidFill>
            <a:schemeClr val="bg1"/>
          </a:solidFill>
          <a:ln w="19050">
            <a:solidFill>
              <a:srgbClr val="FF0000"/>
            </a:solidFill>
            <a:round/>
            <a:headEnd/>
            <a:tailEnd/>
          </a:ln>
          <a:effectLst/>
        </p:spPr>
        <p:txBody>
          <a:bodyPr/>
          <a:lstStyle/>
          <a:p>
            <a:pPr algn="ctr" fontAlgn="auto">
              <a:spcBef>
                <a:spcPts val="0"/>
              </a:spcBef>
              <a:spcAft>
                <a:spcPts val="0"/>
              </a:spcAft>
              <a:defRPr/>
            </a:pPr>
            <a:r>
              <a:rPr lang="en-US" sz="1400" b="1" dirty="0">
                <a:effectLst>
                  <a:outerShdw blurRad="38100" dist="38100" dir="2700000" algn="tl">
                    <a:srgbClr val="C0C0C0"/>
                  </a:outerShdw>
                </a:effectLst>
                <a:cs typeface="+mn-cs"/>
              </a:rPr>
              <a:t>The Fed will increase the MS during a recession. With more inflation expected, we know to ask for a raise.</a:t>
            </a:r>
          </a:p>
        </p:txBody>
      </p:sp>
      <p:sp>
        <p:nvSpPr>
          <p:cNvPr id="329759" name="AutoShape 31"/>
          <p:cNvSpPr>
            <a:spLocks noChangeArrowheads="1"/>
          </p:cNvSpPr>
          <p:nvPr/>
        </p:nvSpPr>
        <p:spPr bwMode="auto">
          <a:xfrm>
            <a:off x="6054725" y="0"/>
            <a:ext cx="3089275" cy="1308100"/>
          </a:xfrm>
          <a:prstGeom prst="cloudCallout">
            <a:avLst>
              <a:gd name="adj1" fmla="val -3185"/>
              <a:gd name="adj2" fmla="val 76213"/>
            </a:avLst>
          </a:prstGeom>
          <a:solidFill>
            <a:schemeClr val="bg1"/>
          </a:solidFill>
          <a:ln w="19050">
            <a:solidFill>
              <a:srgbClr val="FF0000"/>
            </a:solidFill>
            <a:round/>
            <a:headEnd/>
            <a:tailEnd/>
          </a:ln>
          <a:effectLst/>
        </p:spPr>
        <p:txBody>
          <a:bodyPr/>
          <a:lstStyle/>
          <a:p>
            <a:pPr algn="ctr" fontAlgn="auto">
              <a:spcBef>
                <a:spcPts val="0"/>
              </a:spcBef>
              <a:spcAft>
                <a:spcPts val="0"/>
              </a:spcAft>
              <a:defRPr/>
            </a:pPr>
            <a:r>
              <a:rPr lang="en-US" sz="1400" b="1">
                <a:effectLst>
                  <a:outerShdw blurRad="38100" dist="38100" dir="2700000" algn="tl">
                    <a:srgbClr val="C0C0C0"/>
                  </a:outerShdw>
                </a:effectLst>
                <a:cs typeface="+mn-cs"/>
              </a:rPr>
              <a:t>People form inflationary expectations quickly in a rational manner.</a:t>
            </a:r>
          </a:p>
        </p:txBody>
      </p:sp>
      <p:pic>
        <p:nvPicPr>
          <p:cNvPr id="329765" name="dril1635.wav">
            <a:hlinkClick r:id="" action="ppaction://media"/>
          </p:cNvPr>
          <p:cNvPicPr>
            <a:picLocks noRot="1" noChangeAspect="1" noChangeArrowheads="1"/>
          </p:cNvPicPr>
          <p:nvPr>
            <a:wavAudioFile r:embed="rId1" name="drillinstructor maggots understand that.wav"/>
          </p:nvPr>
        </p:nvPicPr>
        <p:blipFill>
          <a:blip r:embed="rId11"/>
          <a:srcRect/>
          <a:stretch>
            <a:fillRect/>
          </a:stretch>
        </p:blipFill>
        <p:spPr bwMode="auto">
          <a:xfrm>
            <a:off x="8839200" y="5815013"/>
            <a:ext cx="304800" cy="304800"/>
          </a:xfrm>
          <a:prstGeom prst="rect">
            <a:avLst/>
          </a:prstGeom>
          <a:noFill/>
          <a:ln w="9525">
            <a:noFill/>
            <a:miter lim="800000"/>
            <a:headEnd/>
            <a:tailEnd/>
          </a:ln>
        </p:spPr>
      </p:pic>
      <p:pic>
        <p:nvPicPr>
          <p:cNvPr id="329766" name="We u1635.wav">
            <a:hlinkClick r:id="" action="ppaction://media"/>
          </p:cNvPr>
          <p:cNvPicPr>
            <a:picLocks noRot="1" noChangeAspect="1" noChangeArrowheads="1"/>
          </p:cNvPicPr>
          <p:nvPr>
            <a:wavAudioFile r:embed="rId2" name="We understand.wav"/>
          </p:nvPr>
        </p:nvPicPr>
        <p:blipFill>
          <a:blip r:embed="rId11"/>
          <a:srcRect/>
          <a:stretch>
            <a:fillRect/>
          </a:stretch>
        </p:blipFill>
        <p:spPr bwMode="auto">
          <a:xfrm>
            <a:off x="8839200" y="6126163"/>
            <a:ext cx="304800" cy="304800"/>
          </a:xfrm>
          <a:prstGeom prst="rect">
            <a:avLst/>
          </a:prstGeom>
          <a:noFill/>
          <a:ln w="9525">
            <a:noFill/>
            <a:miter lim="800000"/>
            <a:headEnd/>
            <a:tailEnd/>
          </a:ln>
        </p:spPr>
      </p:pic>
      <p:pic>
        <p:nvPicPr>
          <p:cNvPr id="329767" name="rais1635.wav">
            <a:hlinkClick r:id="" action="ppaction://media"/>
          </p:cNvPr>
          <p:cNvPicPr>
            <a:picLocks noRot="1" noChangeAspect="1" noChangeArrowheads="1"/>
          </p:cNvPicPr>
          <p:nvPr>
            <a:wavAudioFile r:embed="rId3" name="raise it is obvious that a rain is in order.wav"/>
          </p:nvPr>
        </p:nvPicPr>
        <p:blipFill>
          <a:blip r:embed="rId11"/>
          <a:srcRect/>
          <a:stretch>
            <a:fillRect/>
          </a:stretch>
        </p:blipFill>
        <p:spPr bwMode="auto">
          <a:xfrm>
            <a:off x="8839200" y="5321300"/>
            <a:ext cx="304800" cy="304800"/>
          </a:xfrm>
          <a:prstGeom prst="rect">
            <a:avLst/>
          </a:prstGeom>
          <a:noFill/>
          <a:ln w="9525">
            <a:noFill/>
            <a:miter lim="800000"/>
            <a:headEnd/>
            <a:tailEnd/>
          </a:ln>
        </p:spPr>
      </p:pic>
      <p:pic>
        <p:nvPicPr>
          <p:cNvPr id="329768" name="rati1635.wav">
            <a:hlinkClick r:id="" action="ppaction://media"/>
          </p:cNvPr>
          <p:cNvPicPr>
            <a:picLocks noRot="1" noChangeAspect="1" noChangeArrowheads="1"/>
          </p:cNvPicPr>
          <p:nvPr>
            <a:wavAudioFile r:embed="rId4" name="rational I'm completely rational.wav"/>
          </p:nvPr>
        </p:nvPicPr>
        <p:blipFill>
          <a:blip r:embed="rId11"/>
          <a:srcRect/>
          <a:stretch>
            <a:fillRect/>
          </a:stretch>
        </p:blipFill>
        <p:spPr bwMode="auto">
          <a:xfrm>
            <a:off x="8839200" y="4878388"/>
            <a:ext cx="304800" cy="304800"/>
          </a:xfrm>
          <a:prstGeom prst="rect">
            <a:avLst/>
          </a:prstGeom>
          <a:noFill/>
          <a:ln w="9525">
            <a:noFill/>
            <a:miter lim="800000"/>
            <a:headEnd/>
            <a:tailEnd/>
          </a:ln>
        </p:spPr>
      </p:pic>
      <p:pic>
        <p:nvPicPr>
          <p:cNvPr id="329770" name="Who 1635.wav">
            <a:hlinkClick r:id="" action="ppaction://media"/>
          </p:cNvPr>
          <p:cNvPicPr>
            <a:picLocks noRot="1" noChangeAspect="1" noChangeArrowheads="1"/>
          </p:cNvPicPr>
          <p:nvPr>
            <a:wavAudioFile r:embed="rId5" name="Who are thos guys (butch cassidy].wav"/>
          </p:nvPr>
        </p:nvPicPr>
        <p:blipFill>
          <a:blip r:embed="rId11"/>
          <a:srcRect/>
          <a:stretch>
            <a:fillRect/>
          </a:stretch>
        </p:blipFill>
        <p:spPr bwMode="auto">
          <a:xfrm>
            <a:off x="0" y="6553200"/>
            <a:ext cx="304800" cy="304800"/>
          </a:xfrm>
          <a:prstGeom prst="rect">
            <a:avLst/>
          </a:prstGeom>
          <a:noFill/>
          <a:ln w="9525">
            <a:noFill/>
            <a:miter lim="800000"/>
            <a:headEnd/>
            <a:tailEnd/>
          </a:ln>
        </p:spPr>
      </p:pic>
      <p:sp>
        <p:nvSpPr>
          <p:cNvPr id="9234" name="Rectangle 44"/>
          <p:cNvSpPr>
            <a:spLocks noChangeArrowheads="1"/>
          </p:cNvSpPr>
          <p:nvPr/>
        </p:nvSpPr>
        <p:spPr bwMode="auto">
          <a:xfrm>
            <a:off x="1728788" y="1758950"/>
            <a:ext cx="1585912" cy="1597025"/>
          </a:xfrm>
          <a:prstGeom prst="rect">
            <a:avLst/>
          </a:prstGeom>
          <a:noFill/>
          <a:ln w="76200">
            <a:noFill/>
            <a:miter lim="800000"/>
            <a:headEnd/>
            <a:tailEnd/>
          </a:ln>
        </p:spPr>
        <p:txBody>
          <a:bodyPr wrap="none" anchor="ctr"/>
          <a:lstStyle/>
          <a:p>
            <a:pPr algn="ctr"/>
            <a:r>
              <a:rPr lang="en-US" sz="1600" b="1"/>
              <a:t>Rational Expectations</a:t>
            </a:r>
          </a:p>
          <a:p>
            <a:pPr algn="ctr"/>
            <a:r>
              <a:rPr lang="en-US" sz="1600" b="1"/>
              <a:t>was started by John </a:t>
            </a:r>
          </a:p>
          <a:p>
            <a:pPr algn="ctr"/>
            <a:r>
              <a:rPr lang="en-US" sz="1600" b="1"/>
              <a:t>Muth in 1961.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9755"/>
                                        </p:tgtEl>
                                        <p:attrNameLst>
                                          <p:attrName>style.visibility</p:attrName>
                                        </p:attrNameLst>
                                      </p:cBhvr>
                                      <p:to>
                                        <p:strVal val="visible"/>
                                      </p:to>
                                    </p:set>
                                    <p:animEffect transition="in" filter="dissolve">
                                      <p:cBhvr>
                                        <p:cTn id="7" dur="500"/>
                                        <p:tgtEl>
                                          <p:spTgt spid="32975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9753"/>
                                        </p:tgtEl>
                                        <p:attrNameLst>
                                          <p:attrName>style.visibility</p:attrName>
                                        </p:attrNameLst>
                                      </p:cBhvr>
                                      <p:to>
                                        <p:strVal val="visible"/>
                                      </p:to>
                                    </p:set>
                                    <p:animEffect transition="in" filter="dissolve">
                                      <p:cBhvr>
                                        <p:cTn id="10" dur="500"/>
                                        <p:tgtEl>
                                          <p:spTgt spid="3297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2250" fill="hold"/>
                                        <p:tgtEl>
                                          <p:spTgt spid="329765"/>
                                        </p:tgtEl>
                                      </p:cBhvr>
                                    </p:cmd>
                                  </p:childTnLst>
                                </p:cTn>
                              </p:par>
                            </p:childTnLst>
                          </p:cTn>
                        </p:par>
                        <p:par>
                          <p:cTn id="15" fill="hold" nodeType="afterGroup">
                            <p:stCondLst>
                              <p:cond delay="2250"/>
                            </p:stCondLst>
                            <p:childTnLst>
                              <p:par>
                                <p:cTn id="16" presetID="1" presetClass="mediacall" presetSubtype="0" fill="hold" nodeType="afterEffect">
                                  <p:stCondLst>
                                    <p:cond delay="0"/>
                                  </p:stCondLst>
                                  <p:childTnLst>
                                    <p:cmd type="call" cmd="playFrom(0.0)">
                                      <p:cBhvr>
                                        <p:cTn id="17" dur="1000" fill="hold"/>
                                        <p:tgtEl>
                                          <p:spTgt spid="329766"/>
                                        </p:tgtEl>
                                      </p:cBhvr>
                                    </p:cmd>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329751"/>
                                        </p:tgtEl>
                                        <p:attrNameLst>
                                          <p:attrName>style.visibility</p:attrName>
                                        </p:attrNameLst>
                                      </p:cBhvr>
                                      <p:to>
                                        <p:strVal val="visible"/>
                                      </p:to>
                                    </p:set>
                                    <p:anim calcmode="lin" valueType="num">
                                      <p:cBhvr>
                                        <p:cTn id="22" dur="500" fill="hold"/>
                                        <p:tgtEl>
                                          <p:spTgt spid="329751"/>
                                        </p:tgtEl>
                                        <p:attrNameLst>
                                          <p:attrName>ppt_w</p:attrName>
                                        </p:attrNameLst>
                                      </p:cBhvr>
                                      <p:tavLst>
                                        <p:tav tm="0">
                                          <p:val>
                                            <p:fltVal val="0"/>
                                          </p:val>
                                        </p:tav>
                                        <p:tav tm="100000">
                                          <p:val>
                                            <p:strVal val="#ppt_w"/>
                                          </p:val>
                                        </p:tav>
                                      </p:tavLst>
                                    </p:anim>
                                    <p:anim calcmode="lin" valueType="num">
                                      <p:cBhvr>
                                        <p:cTn id="23" dur="500" fill="hold"/>
                                        <p:tgtEl>
                                          <p:spTgt spid="329751"/>
                                        </p:tgtEl>
                                        <p:attrNameLst>
                                          <p:attrName>ppt_h</p:attrName>
                                        </p:attrNameLst>
                                      </p:cBhvr>
                                      <p:tavLst>
                                        <p:tav tm="0">
                                          <p:val>
                                            <p:fltVal val="0"/>
                                          </p:val>
                                        </p:tav>
                                        <p:tav tm="100000">
                                          <p:val>
                                            <p:strVal val="#ppt_h"/>
                                          </p:val>
                                        </p:tav>
                                      </p:tavLst>
                                    </p:anim>
                                  </p:childTnLst>
                                </p:cTn>
                              </p:par>
                            </p:childTnLst>
                          </p:cTn>
                        </p:par>
                        <p:par>
                          <p:cTn id="24" fill="hold" nodeType="afterGroup">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329757"/>
                                        </p:tgtEl>
                                        <p:attrNameLst>
                                          <p:attrName>style.visibility</p:attrName>
                                        </p:attrNameLst>
                                      </p:cBhvr>
                                      <p:to>
                                        <p:strVal val="visible"/>
                                      </p:to>
                                    </p:set>
                                    <p:animEffect transition="in" filter="dissolve">
                                      <p:cBhvr>
                                        <p:cTn id="27" dur="500"/>
                                        <p:tgtEl>
                                          <p:spTgt spid="32975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29754"/>
                                        </p:tgtEl>
                                        <p:attrNameLst>
                                          <p:attrName>style.visibility</p:attrName>
                                        </p:attrNameLst>
                                      </p:cBhvr>
                                      <p:to>
                                        <p:strVal val="visible"/>
                                      </p:to>
                                    </p:set>
                                    <p:animEffect transition="in" filter="dissolve">
                                      <p:cBhvr>
                                        <p:cTn id="30" dur="500"/>
                                        <p:tgtEl>
                                          <p:spTgt spid="3297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mediacall" presetSubtype="0" fill="hold" nodeType="clickEffect">
                                  <p:stCondLst>
                                    <p:cond delay="0"/>
                                  </p:stCondLst>
                                  <p:childTnLst>
                                    <p:cmd type="call" cmd="playFrom(0.0)">
                                      <p:cBhvr>
                                        <p:cTn id="34" dur="5748" fill="hold"/>
                                        <p:tgtEl>
                                          <p:spTgt spid="329767"/>
                                        </p:tgtEl>
                                      </p:cBhvr>
                                    </p:cmd>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329745"/>
                                        </p:tgtEl>
                                        <p:attrNameLst>
                                          <p:attrName>style.visibility</p:attrName>
                                        </p:attrNameLst>
                                      </p:cBhvr>
                                      <p:to>
                                        <p:strVal val="visible"/>
                                      </p:to>
                                    </p:set>
                                    <p:anim calcmode="lin" valueType="num">
                                      <p:cBhvr>
                                        <p:cTn id="39" dur="500" fill="hold"/>
                                        <p:tgtEl>
                                          <p:spTgt spid="329745"/>
                                        </p:tgtEl>
                                        <p:attrNameLst>
                                          <p:attrName>ppt_w</p:attrName>
                                        </p:attrNameLst>
                                      </p:cBhvr>
                                      <p:tavLst>
                                        <p:tav tm="0">
                                          <p:val>
                                            <p:fltVal val="0"/>
                                          </p:val>
                                        </p:tav>
                                        <p:tav tm="100000">
                                          <p:val>
                                            <p:strVal val="#ppt_w"/>
                                          </p:val>
                                        </p:tav>
                                      </p:tavLst>
                                    </p:anim>
                                    <p:anim calcmode="lin" valueType="num">
                                      <p:cBhvr>
                                        <p:cTn id="40" dur="500" fill="hold"/>
                                        <p:tgtEl>
                                          <p:spTgt spid="329745"/>
                                        </p:tgtEl>
                                        <p:attrNameLst>
                                          <p:attrName>ppt_h</p:attrName>
                                        </p:attrNameLst>
                                      </p:cBhvr>
                                      <p:tavLst>
                                        <p:tav tm="0">
                                          <p:val>
                                            <p:fltVal val="0"/>
                                          </p:val>
                                        </p:tav>
                                        <p:tav tm="100000">
                                          <p:val>
                                            <p:strVal val="#ppt_h"/>
                                          </p:val>
                                        </p:tav>
                                      </p:tavLst>
                                    </p:anim>
                                  </p:childTnLst>
                                </p:cTn>
                              </p:par>
                            </p:childTnLst>
                          </p:cTn>
                        </p:par>
                        <p:par>
                          <p:cTn id="41" fill="hold" nodeType="afterGroup">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329759"/>
                                        </p:tgtEl>
                                        <p:attrNameLst>
                                          <p:attrName>style.visibility</p:attrName>
                                        </p:attrNameLst>
                                      </p:cBhvr>
                                      <p:to>
                                        <p:strVal val="visible"/>
                                      </p:to>
                                    </p:set>
                                    <p:animEffect transition="in" filter="dissolve">
                                      <p:cBhvr>
                                        <p:cTn id="44" dur="500"/>
                                        <p:tgtEl>
                                          <p:spTgt spid="329759"/>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29756"/>
                                        </p:tgtEl>
                                        <p:attrNameLst>
                                          <p:attrName>style.visibility</p:attrName>
                                        </p:attrNameLst>
                                      </p:cBhvr>
                                      <p:to>
                                        <p:strVal val="visible"/>
                                      </p:to>
                                    </p:set>
                                    <p:animEffect transition="in" filter="dissolve">
                                      <p:cBhvr>
                                        <p:cTn id="47" dur="500"/>
                                        <p:tgtEl>
                                          <p:spTgt spid="32975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mediacall" presetSubtype="0" fill="hold" nodeType="clickEffect">
                                  <p:stCondLst>
                                    <p:cond delay="0"/>
                                  </p:stCondLst>
                                  <p:childTnLst>
                                    <p:cmd type="call" cmd="playFrom(0.0)">
                                      <p:cBhvr>
                                        <p:cTn id="51" dur="2727" fill="hold"/>
                                        <p:tgtEl>
                                          <p:spTgt spid="329768"/>
                                        </p:tgtEl>
                                      </p:cBhvr>
                                    </p:cmd>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mediacall" presetSubtype="0" fill="hold" nodeType="clickEffect">
                                  <p:stCondLst>
                                    <p:cond delay="0"/>
                                  </p:stCondLst>
                                  <p:childTnLst>
                                    <p:cmd type="call" cmd="playFrom(0.0)">
                                      <p:cBhvr>
                                        <p:cTn id="55" dur="1560" fill="hold"/>
                                        <p:tgtEl>
                                          <p:spTgt spid="329770"/>
                                        </p:tgtEl>
                                      </p:cBhvr>
                                    </p:cmd>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29732"/>
                                        </p:tgtEl>
                                        <p:attrNameLst>
                                          <p:attrName>style.visibility</p:attrName>
                                        </p:attrNameLst>
                                      </p:cBhvr>
                                      <p:to>
                                        <p:strVal val="visible"/>
                                      </p:to>
                                    </p:set>
                                    <p:animEffect transition="in" filter="dissolve">
                                      <p:cBhvr>
                                        <p:cTn id="60" dur="500"/>
                                        <p:tgtEl>
                                          <p:spTgt spid="32973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329733"/>
                                        </p:tgtEl>
                                        <p:attrNameLst>
                                          <p:attrName>style.visibility</p:attrName>
                                        </p:attrNameLst>
                                      </p:cBhvr>
                                      <p:to>
                                        <p:strVal val="visible"/>
                                      </p:to>
                                    </p:set>
                                    <p:animEffect transition="in" filter="dissolve">
                                      <p:cBhvr>
                                        <p:cTn id="65" dur="500"/>
                                        <p:tgtEl>
                                          <p:spTgt spid="3297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66" fill="hold" display="0">
                  <p:stCondLst>
                    <p:cond delay="indefinite"/>
                  </p:stCondLst>
                  <p:endCondLst>
                    <p:cond evt="onNext" delay="0">
                      <p:tgtEl>
                        <p:sldTgt/>
                      </p:tgtEl>
                    </p:cond>
                    <p:cond evt="onPrev" delay="0">
                      <p:tgtEl>
                        <p:sldTgt/>
                      </p:tgtEl>
                    </p:cond>
                    <p:cond evt="onStopAudio" delay="0">
                      <p:tgtEl>
                        <p:sldTgt/>
                      </p:tgtEl>
                    </p:cond>
                  </p:endCondLst>
                </p:cTn>
                <p:tgtEl>
                  <p:spTgt spid="329765"/>
                </p:tgtEl>
              </p:cMediaNode>
            </p:audio>
            <p:audio>
              <p:cMediaNode showWhenStopped="0">
                <p:cTn id="67" fill="hold" display="0">
                  <p:stCondLst>
                    <p:cond delay="indefinite"/>
                  </p:stCondLst>
                  <p:endCondLst>
                    <p:cond evt="onNext" delay="0">
                      <p:tgtEl>
                        <p:sldTgt/>
                      </p:tgtEl>
                    </p:cond>
                    <p:cond evt="onPrev" delay="0">
                      <p:tgtEl>
                        <p:sldTgt/>
                      </p:tgtEl>
                    </p:cond>
                    <p:cond evt="onStopAudio" delay="0">
                      <p:tgtEl>
                        <p:sldTgt/>
                      </p:tgtEl>
                    </p:cond>
                  </p:endCondLst>
                </p:cTn>
                <p:tgtEl>
                  <p:spTgt spid="329766"/>
                </p:tgtEl>
              </p:cMediaNode>
            </p:audio>
            <p:audio>
              <p:cMediaNode showWhenStopped="0">
                <p:cTn id="68" fill="hold" display="0">
                  <p:stCondLst>
                    <p:cond delay="indefinite"/>
                  </p:stCondLst>
                  <p:endCondLst>
                    <p:cond evt="onNext" delay="0">
                      <p:tgtEl>
                        <p:sldTgt/>
                      </p:tgtEl>
                    </p:cond>
                    <p:cond evt="onPrev" delay="0">
                      <p:tgtEl>
                        <p:sldTgt/>
                      </p:tgtEl>
                    </p:cond>
                    <p:cond evt="onStopAudio" delay="0">
                      <p:tgtEl>
                        <p:sldTgt/>
                      </p:tgtEl>
                    </p:cond>
                  </p:endCondLst>
                </p:cTn>
                <p:tgtEl>
                  <p:spTgt spid="329767"/>
                </p:tgtEl>
              </p:cMediaNode>
            </p:audio>
            <p:audio>
              <p:cMediaNode showWhenStopped="0">
                <p:cTn id="69" fill="hold" display="0">
                  <p:stCondLst>
                    <p:cond delay="indefinite"/>
                  </p:stCondLst>
                  <p:endCondLst>
                    <p:cond evt="onNext" delay="0">
                      <p:tgtEl>
                        <p:sldTgt/>
                      </p:tgtEl>
                    </p:cond>
                    <p:cond evt="onPrev" delay="0">
                      <p:tgtEl>
                        <p:sldTgt/>
                      </p:tgtEl>
                    </p:cond>
                    <p:cond evt="onStopAudio" delay="0">
                      <p:tgtEl>
                        <p:sldTgt/>
                      </p:tgtEl>
                    </p:cond>
                  </p:endCondLst>
                </p:cTn>
                <p:tgtEl>
                  <p:spTgt spid="329768"/>
                </p:tgtEl>
              </p:cMediaNode>
            </p:audio>
            <p:audio>
              <p:cMediaNode showWhenStopped="0">
                <p:cTn id="70" fill="hold" display="0">
                  <p:stCondLst>
                    <p:cond delay="indefinite"/>
                  </p:stCondLst>
                  <p:endCondLst>
                    <p:cond evt="onNext" delay="0">
                      <p:tgtEl>
                        <p:sldTgt/>
                      </p:tgtEl>
                    </p:cond>
                    <p:cond evt="onPrev" delay="0">
                      <p:tgtEl>
                        <p:sldTgt/>
                      </p:tgtEl>
                    </p:cond>
                    <p:cond evt="onStopAudio" delay="0">
                      <p:tgtEl>
                        <p:sldTgt/>
                      </p:tgtEl>
                    </p:cond>
                  </p:endCondLst>
                </p:cTn>
                <p:tgtEl>
                  <p:spTgt spid="329770"/>
                </p:tgtEl>
              </p:cMediaNode>
            </p:audio>
          </p:childTnLst>
        </p:cTn>
      </p:par>
    </p:tnLst>
    <p:bldLst>
      <p:bldP spid="329732" grpId="0"/>
      <p:bldP spid="329733" grpId="0"/>
      <p:bldP spid="329753" grpId="0"/>
      <p:bldP spid="329754" grpId="0"/>
      <p:bldP spid="329755" grpId="0" animBg="1"/>
      <p:bldP spid="329756" grpId="0"/>
      <p:bldP spid="329757" grpId="0" animBg="1"/>
      <p:bldP spid="32975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9027" name="Rectangle 3"/>
          <p:cNvSpPr>
            <a:spLocks noChangeArrowheads="1"/>
          </p:cNvSpPr>
          <p:nvPr/>
        </p:nvSpPr>
        <p:spPr bwMode="auto">
          <a:xfrm>
            <a:off x="0" y="693738"/>
            <a:ext cx="9144000" cy="4999037"/>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3600" b="1" dirty="0">
                <a:solidFill>
                  <a:srgbClr val="C00000"/>
                </a:solidFill>
                <a:effectLst>
                  <a:outerShdw blurRad="38100" dist="38100" dir="2700000" algn="tl">
                    <a:srgbClr val="000000"/>
                  </a:outerShdw>
                </a:effectLst>
                <a:latin typeface="Arial" pitchFamily="34" charset="0"/>
                <a:cs typeface="Arial" pitchFamily="34" charset="0"/>
              </a:rPr>
              <a:t>New Classical View  says “YES”</a:t>
            </a:r>
          </a:p>
          <a:p>
            <a:pPr eaLnBrk="0" fontAlgn="auto" hangingPunct="0">
              <a:spcBef>
                <a:spcPts val="0"/>
              </a:spcBef>
              <a:spcAft>
                <a:spcPts val="0"/>
              </a:spcAft>
              <a:defRPr/>
            </a:pPr>
            <a:r>
              <a:rPr lang="en-US" sz="1900" b="1" dirty="0">
                <a:solidFill>
                  <a:srgbClr val="99FF99"/>
                </a:solidFill>
                <a:latin typeface="+mn-lt"/>
                <a:cs typeface="+mn-cs"/>
              </a:rPr>
              <a:t> </a:t>
            </a:r>
            <a:endParaRPr lang="en-US" sz="4200" b="1" dirty="0">
              <a:solidFill>
                <a:srgbClr val="99FF99"/>
              </a:solidFill>
              <a:latin typeface="+mn-lt"/>
              <a:cs typeface="+mn-cs"/>
            </a:endParaRPr>
          </a:p>
          <a:p>
            <a:pPr eaLnBrk="0" fontAlgn="auto" hangingPunct="0">
              <a:spcBef>
                <a:spcPts val="0"/>
              </a:spcBef>
              <a:spcAft>
                <a:spcPts val="0"/>
              </a:spcAft>
              <a:defRPr/>
            </a:pPr>
            <a:r>
              <a:rPr lang="en-US" sz="4000" b="1" dirty="0">
                <a:solidFill>
                  <a:srgbClr val="C00000"/>
                </a:solidFill>
                <a:effectLst>
                  <a:outerShdw blurRad="38100" dist="38100" dir="2700000" algn="tl">
                    <a:srgbClr val="000000"/>
                  </a:outerShdw>
                </a:effectLst>
                <a:latin typeface="Arial" pitchFamily="34" charset="0"/>
                <a:cs typeface="Arial" pitchFamily="34" charset="0"/>
              </a:rPr>
              <a:t>Rational Expectations Theory</a:t>
            </a:r>
          </a:p>
          <a:p>
            <a:pPr eaLnBrk="0" fontAlgn="auto" hangingPunct="0">
              <a:spcBef>
                <a:spcPts val="0"/>
              </a:spcBef>
              <a:spcAft>
                <a:spcPts val="0"/>
              </a:spcAft>
              <a:defRPr/>
            </a:pPr>
            <a:r>
              <a:rPr lang="en-US" b="1" dirty="0">
                <a:solidFill>
                  <a:srgbClr val="66FFFF"/>
                </a:solidFill>
                <a:latin typeface="Times New Roman" pitchFamily="18" charset="0"/>
                <a:cs typeface="+mn-cs"/>
              </a:rPr>
              <a:t>  </a:t>
            </a:r>
            <a:r>
              <a:rPr lang="en-US" sz="2000" b="1" dirty="0">
                <a:cs typeface="+mn-cs"/>
              </a:rPr>
              <a:t>[P</a:t>
            </a:r>
            <a:r>
              <a:rPr lang="en-US" b="1" dirty="0">
                <a:cs typeface="+mn-cs"/>
              </a:rPr>
              <a:t>eople anticipate future</a:t>
            </a:r>
            <a:r>
              <a:rPr lang="en-US" sz="2000" b="1" dirty="0">
                <a:cs typeface="+mn-cs"/>
              </a:rPr>
              <a:t> fiscal/monetary policy </a:t>
            </a:r>
            <a:r>
              <a:rPr lang="en-US" b="1" dirty="0">
                <a:cs typeface="+mn-cs"/>
              </a:rPr>
              <a:t>before they occur]</a:t>
            </a:r>
          </a:p>
          <a:p>
            <a:pPr eaLnBrk="0" fontAlgn="auto" hangingPunct="0">
              <a:spcBef>
                <a:spcPts val="0"/>
              </a:spcBef>
              <a:spcAft>
                <a:spcPts val="0"/>
              </a:spcAft>
              <a:defRPr/>
            </a:pPr>
            <a:r>
              <a:rPr lang="en-US" sz="2000" b="1" dirty="0">
                <a:cs typeface="+mn-cs"/>
              </a:rPr>
              <a:t> </a:t>
            </a:r>
            <a:r>
              <a:rPr lang="en-US" sz="800" b="1" dirty="0">
                <a:cs typeface="+mn-cs"/>
              </a:rPr>
              <a:t> </a:t>
            </a:r>
            <a:r>
              <a:rPr lang="en-US" sz="2000" b="1" dirty="0">
                <a:cs typeface="+mn-cs"/>
              </a:rPr>
              <a:t> [People do things to make fiscal &amp; monetary policy impotent]</a:t>
            </a:r>
          </a:p>
          <a:p>
            <a:pPr eaLnBrk="0" fontAlgn="auto" hangingPunct="0">
              <a:spcBef>
                <a:spcPts val="0"/>
              </a:spcBef>
              <a:spcAft>
                <a:spcPts val="0"/>
              </a:spcAft>
              <a:defRPr/>
            </a:pPr>
            <a:r>
              <a:rPr lang="en-US" sz="3600" b="1" dirty="0">
                <a:effectLst>
                  <a:outerShdw blurRad="38100" dist="38100" dir="2700000" algn="tl">
                    <a:srgbClr val="FFFFFF"/>
                  </a:outerShdw>
                </a:effectLst>
                <a:latin typeface="Arial" pitchFamily="34" charset="0"/>
                <a:cs typeface="Arial" pitchFamily="34" charset="0"/>
              </a:rPr>
              <a:t>Speed of Adjustment</a:t>
            </a:r>
          </a:p>
          <a:p>
            <a:pPr eaLnBrk="0" fontAlgn="auto" hangingPunct="0">
              <a:spcBef>
                <a:spcPts val="0"/>
              </a:spcBef>
              <a:spcAft>
                <a:spcPts val="0"/>
              </a:spcAft>
              <a:defRPr/>
            </a:pPr>
            <a:r>
              <a:rPr lang="en-US" sz="2400" b="1" dirty="0">
                <a:solidFill>
                  <a:srgbClr val="66FFFF"/>
                </a:solidFill>
                <a:latin typeface="Arial" pitchFamily="34" charset="0"/>
                <a:cs typeface="Arial" pitchFamily="34" charset="0"/>
              </a:rPr>
              <a:t>  </a:t>
            </a:r>
            <a:r>
              <a:rPr lang="en-US" sz="2400" b="1" dirty="0">
                <a:latin typeface="Arial" pitchFamily="34" charset="0"/>
                <a:cs typeface="Arial" pitchFamily="34" charset="0"/>
              </a:rPr>
              <a:t>[</a:t>
            </a:r>
            <a:r>
              <a:rPr lang="en-US" sz="2400" b="1" dirty="0">
                <a:solidFill>
                  <a:srgbClr val="C00000"/>
                </a:solidFill>
                <a:effectLst>
                  <a:outerShdw blurRad="38100" dist="38100" dir="2700000" algn="tl">
                    <a:srgbClr val="000000"/>
                  </a:outerShdw>
                </a:effectLst>
                <a:latin typeface="Arial" pitchFamily="34" charset="0"/>
                <a:cs typeface="Arial" pitchFamily="34" charset="0"/>
              </a:rPr>
              <a:t>RATEX</a:t>
            </a:r>
            <a:r>
              <a:rPr lang="en-US" sz="2400" b="1" dirty="0">
                <a:latin typeface="Arial" pitchFamily="34" charset="0"/>
                <a:cs typeface="Arial" pitchFamily="34" charset="0"/>
              </a:rPr>
              <a:t>  </a:t>
            </a: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anticipates</a:t>
            </a:r>
            <a:r>
              <a:rPr lang="en-US" sz="2000" b="1" dirty="0">
                <a:latin typeface="Arial" pitchFamily="34" charset="0"/>
                <a:cs typeface="Arial" pitchFamily="34" charset="0"/>
              </a:rPr>
              <a:t>, so </a:t>
            </a:r>
            <a:r>
              <a:rPr lang="en-US" sz="2400" b="1" dirty="0">
                <a:solidFill>
                  <a:srgbClr val="C00000"/>
                </a:solidFill>
                <a:effectLst>
                  <a:outerShdw blurRad="38100" dist="38100" dir="2700000" algn="tl">
                    <a:srgbClr val="FFFFFF"/>
                  </a:outerShdw>
                </a:effectLst>
                <a:latin typeface="Arial" pitchFamily="34" charset="0"/>
                <a:cs typeface="Arial" pitchFamily="34" charset="0"/>
              </a:rPr>
              <a:t>quick adjustment</a:t>
            </a:r>
            <a:r>
              <a:rPr lang="en-US" sz="2400" b="1" dirty="0">
                <a:latin typeface="Arial" pitchFamily="34" charset="0"/>
                <a:cs typeface="Arial" pitchFamily="34" charset="0"/>
              </a:rPr>
              <a:t>, </a:t>
            </a:r>
            <a:r>
              <a:rPr lang="en-US" sz="2000" b="1" dirty="0">
                <a:latin typeface="Arial" pitchFamily="34" charset="0"/>
                <a:cs typeface="Arial" pitchFamily="34" charset="0"/>
              </a:rPr>
              <a:t>&amp; </a:t>
            </a:r>
            <a:r>
              <a:rPr lang="en-US" sz="2400" b="1" dirty="0">
                <a:solidFill>
                  <a:srgbClr val="FF0000"/>
                </a:solidFill>
                <a:effectLst>
                  <a:outerShdw blurRad="38100" dist="38100" dir="2700000" algn="tl">
                    <a:srgbClr val="FFFFFF"/>
                  </a:outerShdw>
                </a:effectLst>
                <a:latin typeface="Arial" pitchFamily="34" charset="0"/>
                <a:cs typeface="Arial" pitchFamily="34" charset="0"/>
              </a:rPr>
              <a:t>monetarist</a:t>
            </a:r>
            <a:r>
              <a:rPr lang="en-US" sz="2400" b="1" dirty="0">
                <a:effectLst>
                  <a:outerShdw blurRad="38100" dist="38100" dir="2700000" algn="tl">
                    <a:srgbClr val="FFFFFF"/>
                  </a:outerShdw>
                </a:effectLst>
                <a:latin typeface="Arial" pitchFamily="34" charset="0"/>
                <a:cs typeface="Arial" pitchFamily="34" charset="0"/>
              </a:rPr>
              <a:t>s</a:t>
            </a:r>
            <a:r>
              <a:rPr lang="en-US" sz="2400" b="1" dirty="0">
                <a:latin typeface="Arial" pitchFamily="34" charset="0"/>
                <a:cs typeface="Arial" pitchFamily="34" charset="0"/>
              </a:rPr>
              <a:t> </a:t>
            </a:r>
          </a:p>
          <a:p>
            <a:pPr eaLnBrk="0" fontAlgn="auto" hangingPunct="0">
              <a:spcBef>
                <a:spcPts val="0"/>
              </a:spcBef>
              <a:spcAft>
                <a:spcPts val="0"/>
              </a:spcAft>
              <a:defRPr/>
            </a:pPr>
            <a:r>
              <a:rPr lang="en-US" sz="2400" b="1" dirty="0">
                <a:latin typeface="Arial" pitchFamily="34" charset="0"/>
                <a:cs typeface="Arial" pitchFamily="34" charset="0"/>
              </a:rPr>
              <a:t>  believe in</a:t>
            </a:r>
            <a:r>
              <a:rPr lang="en-US" sz="2400" b="1" dirty="0">
                <a:solidFill>
                  <a:srgbClr val="66FFFF"/>
                </a:solidFill>
                <a:latin typeface="Arial" pitchFamily="34" charset="0"/>
                <a:cs typeface="Arial" pitchFamily="34" charset="0"/>
              </a:rPr>
              <a:t> </a:t>
            </a:r>
            <a:r>
              <a:rPr lang="en-US" sz="2400" b="1" dirty="0">
                <a:solidFill>
                  <a:srgbClr val="FF0000"/>
                </a:solidFill>
                <a:effectLst>
                  <a:outerShdw blurRad="38100" dist="38100" dir="2700000" algn="tl">
                    <a:srgbClr val="000000"/>
                  </a:outerShdw>
                </a:effectLst>
                <a:latin typeface="Arial" pitchFamily="34" charset="0"/>
                <a:cs typeface="Arial" pitchFamily="34" charset="0"/>
              </a:rPr>
              <a:t>“adaptive expectations”</a:t>
            </a:r>
            <a:r>
              <a:rPr lang="en-US" sz="2400" b="1" dirty="0">
                <a:solidFill>
                  <a:srgbClr val="66FFFF"/>
                </a:solidFill>
                <a:latin typeface="Arial" pitchFamily="34" charset="0"/>
                <a:cs typeface="Arial" pitchFamily="34" charset="0"/>
              </a:rPr>
              <a:t> </a:t>
            </a:r>
            <a:r>
              <a:rPr lang="en-US" sz="2400" b="1" dirty="0">
                <a:latin typeface="Arial" pitchFamily="34" charset="0"/>
                <a:cs typeface="Arial" pitchFamily="34" charset="0"/>
              </a:rPr>
              <a:t>of </a:t>
            </a:r>
            <a:r>
              <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gradual change</a:t>
            </a:r>
            <a:r>
              <a:rPr lang="en-US" sz="2400" b="1" dirty="0">
                <a:latin typeface="Arial" pitchFamily="34" charset="0"/>
                <a:cs typeface="Arial" pitchFamily="34" charset="0"/>
              </a:rPr>
              <a:t>]</a:t>
            </a:r>
          </a:p>
          <a:p>
            <a:pPr eaLnBrk="0" fontAlgn="auto" hangingPunct="0">
              <a:spcBef>
                <a:spcPts val="0"/>
              </a:spcBef>
              <a:spcAft>
                <a:spcPts val="0"/>
              </a:spcAft>
              <a:defRPr/>
            </a:pPr>
            <a:endParaRPr lang="en-US" b="1" dirty="0">
              <a:cs typeface="+mn-cs"/>
            </a:endParaRPr>
          </a:p>
          <a:p>
            <a:pPr eaLnBrk="0" fontAlgn="auto" hangingPunct="0">
              <a:spcBef>
                <a:spcPts val="0"/>
              </a:spcBef>
              <a:spcAft>
                <a:spcPts val="0"/>
              </a:spcAft>
              <a:defRPr/>
            </a:pPr>
            <a:r>
              <a:rPr lang="en-US" sz="3600" b="1" dirty="0">
                <a:effectLst>
                  <a:outerShdw blurRad="38100" dist="38100" dir="2700000" algn="tl">
                    <a:srgbClr val="FFFFFF"/>
                  </a:outerShdw>
                </a:effectLst>
                <a:latin typeface="Arial" pitchFamily="34" charset="0"/>
                <a:cs typeface="Arial" pitchFamily="34" charset="0"/>
              </a:rPr>
              <a:t>Unanticipated Price Changes</a:t>
            </a:r>
            <a:r>
              <a:rPr lang="en-US" sz="4200" b="1" dirty="0">
                <a:latin typeface="Arial" pitchFamily="34" charset="0"/>
                <a:cs typeface="Arial" pitchFamily="34" charset="0"/>
              </a:rPr>
              <a:t> </a:t>
            </a:r>
            <a:r>
              <a:rPr lang="en-US" sz="2000" b="1" dirty="0">
                <a:latin typeface="Times New Roman" pitchFamily="18" charset="0"/>
                <a:cs typeface="+mn-cs"/>
              </a:rPr>
              <a:t>[</a:t>
            </a:r>
            <a:r>
              <a:rPr lang="en-US" sz="2000" b="1" dirty="0">
                <a:latin typeface="Arial" pitchFamily="34" charset="0"/>
                <a:cs typeface="Arial" pitchFamily="34" charset="0"/>
              </a:rPr>
              <a:t>temporary chg</a:t>
            </a:r>
            <a:r>
              <a:rPr lang="en-US" sz="2000" b="1" dirty="0">
                <a:solidFill>
                  <a:schemeClr val="bg1"/>
                </a:solidFill>
                <a:latin typeface="Arial" pitchFamily="34" charset="0"/>
                <a:cs typeface="Arial" pitchFamily="34" charset="0"/>
              </a:rPr>
              <a:t> </a:t>
            </a:r>
            <a:r>
              <a:rPr lang="en-US" sz="2000" b="1" dirty="0">
                <a:latin typeface="Arial" pitchFamily="34" charset="0"/>
                <a:cs typeface="Arial" pitchFamily="34" charset="0"/>
              </a:rPr>
              <a:t>in Y</a:t>
            </a:r>
            <a:r>
              <a:rPr lang="en-US" sz="2000" b="1" dirty="0">
                <a:latin typeface="Times New Roman" pitchFamily="18" charset="0"/>
                <a:cs typeface="+mn-cs"/>
              </a:rPr>
              <a:t>]</a:t>
            </a:r>
            <a:r>
              <a:rPr lang="en-US" sz="4200" b="1" dirty="0">
                <a:solidFill>
                  <a:schemeClr val="bg1"/>
                </a:solidFill>
                <a:latin typeface="Times New Roman" pitchFamily="18" charset="0"/>
                <a:cs typeface="+mn-cs"/>
              </a:rPr>
              <a:t>  </a:t>
            </a:r>
          </a:p>
          <a:p>
            <a:pPr eaLnBrk="0" fontAlgn="auto" hangingPunct="0">
              <a:spcBef>
                <a:spcPts val="0"/>
              </a:spcBef>
              <a:spcAft>
                <a:spcPts val="0"/>
              </a:spcAft>
              <a:defRPr/>
            </a:pPr>
            <a:r>
              <a:rPr lang="en-US" b="1" dirty="0">
                <a:solidFill>
                  <a:schemeClr val="bg1"/>
                </a:solidFill>
                <a:latin typeface="Times New Roman" pitchFamily="18" charset="0"/>
                <a:cs typeface="+mn-cs"/>
              </a:rPr>
              <a:t> </a:t>
            </a:r>
            <a:r>
              <a:rPr lang="en-US" b="1" dirty="0">
                <a:latin typeface="Arial" pitchFamily="34" charset="0"/>
                <a:cs typeface="Arial" pitchFamily="34" charset="0"/>
              </a:rPr>
              <a:t>[</a:t>
            </a:r>
            <a:r>
              <a:rPr lang="en-US" b="1" dirty="0">
                <a:solidFill>
                  <a:srgbClr val="FF0000"/>
                </a:solidFill>
                <a:effectLst>
                  <a:outerShdw blurRad="38100" dist="38100" dir="2700000" algn="tl">
                    <a:srgbClr val="000000"/>
                  </a:outerShdw>
                </a:effectLst>
                <a:latin typeface="Arial" pitchFamily="34" charset="0"/>
                <a:cs typeface="Arial" pitchFamily="34" charset="0"/>
              </a:rPr>
              <a:t>Drinking analogy</a:t>
            </a:r>
            <a:r>
              <a:rPr lang="en-US" b="1" dirty="0">
                <a:latin typeface="Arial" pitchFamily="34" charset="0"/>
                <a:cs typeface="Arial" pitchFamily="34" charset="0"/>
              </a:rPr>
              <a:t>–</a:t>
            </a:r>
            <a:r>
              <a:rPr lang="en-US" b="1" dirty="0">
                <a:solidFill>
                  <a:srgbClr val="FF0000"/>
                </a:solidFill>
                <a:effectLst>
                  <a:outerShdw blurRad="38100" dist="38100" dir="2700000" algn="tl">
                    <a:srgbClr val="000000"/>
                  </a:outerShdw>
                </a:effectLst>
                <a:latin typeface="Arial" pitchFamily="34" charset="0"/>
                <a:cs typeface="Arial" pitchFamily="34" charset="0"/>
              </a:rPr>
              <a:t>Easy Money</a:t>
            </a:r>
            <a:r>
              <a:rPr lang="en-US" b="1" dirty="0">
                <a:solidFill>
                  <a:srgbClr val="FF0000"/>
                </a:solidFill>
                <a:latin typeface="Arial" pitchFamily="34" charset="0"/>
                <a:cs typeface="Arial" pitchFamily="34" charset="0"/>
              </a:rPr>
              <a:t> </a:t>
            </a:r>
            <a:r>
              <a:rPr lang="en-US" sz="2000" b="1" dirty="0">
                <a:latin typeface="Arial" pitchFamily="34" charset="0"/>
                <a:cs typeface="Arial" pitchFamily="34" charset="0"/>
              </a:rPr>
              <a:t>leads to </a:t>
            </a:r>
            <a:r>
              <a:rPr lang="en-US" b="1" dirty="0">
                <a:solidFill>
                  <a:srgbClr val="FF0000"/>
                </a:solidFill>
                <a:effectLst>
                  <a:outerShdw blurRad="38100" dist="38100" dir="2700000" algn="tl">
                    <a:srgbClr val="000000"/>
                  </a:outerShdw>
                </a:effectLst>
                <a:latin typeface="Arial" pitchFamily="34" charset="0"/>
                <a:cs typeface="Arial" pitchFamily="34" charset="0"/>
              </a:rPr>
              <a:t>temporary high</a:t>
            </a:r>
            <a:r>
              <a:rPr lang="en-US" b="1" dirty="0">
                <a:latin typeface="Arial" pitchFamily="34" charset="0"/>
                <a:cs typeface="Arial" pitchFamily="34" charset="0"/>
              </a:rPr>
              <a:t>, </a:t>
            </a:r>
            <a:r>
              <a:rPr lang="en-US" sz="2000" b="1" dirty="0">
                <a:latin typeface="Arial" pitchFamily="34" charset="0"/>
                <a:cs typeface="Arial" pitchFamily="34" charset="0"/>
              </a:rPr>
              <a:t>which</a:t>
            </a:r>
          </a:p>
          <a:p>
            <a:pPr eaLnBrk="0" fontAlgn="auto" hangingPunct="0">
              <a:spcBef>
                <a:spcPts val="0"/>
              </a:spcBef>
              <a:spcAft>
                <a:spcPts val="0"/>
              </a:spcAft>
              <a:defRPr/>
            </a:pPr>
            <a:r>
              <a:rPr lang="en-US" b="1" dirty="0">
                <a:latin typeface="Arial" pitchFamily="34" charset="0"/>
                <a:cs typeface="Arial" pitchFamily="34" charset="0"/>
              </a:rPr>
              <a:t>  </a:t>
            </a:r>
            <a:r>
              <a:rPr lang="en-US" sz="2000" b="1" dirty="0">
                <a:latin typeface="Arial" pitchFamily="34" charset="0"/>
                <a:cs typeface="Arial" pitchFamily="34" charset="0"/>
              </a:rPr>
              <a:t>leads to</a:t>
            </a:r>
            <a:r>
              <a:rPr lang="en-US" b="1" dirty="0">
                <a:latin typeface="Arial" pitchFamily="34" charset="0"/>
                <a:cs typeface="Arial" pitchFamily="34" charset="0"/>
              </a:rPr>
              <a:t> </a:t>
            </a:r>
            <a:r>
              <a:rPr lang="en-US" b="1" dirty="0">
                <a:solidFill>
                  <a:srgbClr val="FF0000"/>
                </a:solidFill>
                <a:effectLst>
                  <a:outerShdw blurRad="38100" dist="38100" dir="2700000" algn="tl">
                    <a:srgbClr val="000000"/>
                  </a:outerShdw>
                </a:effectLst>
                <a:latin typeface="Arial" pitchFamily="34" charset="0"/>
                <a:cs typeface="Arial" pitchFamily="34" charset="0"/>
              </a:rPr>
              <a:t>inflationary hangover</a:t>
            </a:r>
            <a:r>
              <a:rPr lang="en-US" b="1" dirty="0">
                <a:latin typeface="Arial" pitchFamily="34" charset="0"/>
                <a:cs typeface="Arial" pitchFamily="34" charset="0"/>
              </a:rPr>
              <a:t>, </a:t>
            </a:r>
            <a:r>
              <a:rPr lang="en-US" sz="2000" b="1" dirty="0">
                <a:latin typeface="Arial" pitchFamily="34" charset="0"/>
                <a:cs typeface="Arial" pitchFamily="34" charset="0"/>
              </a:rPr>
              <a:t>which</a:t>
            </a:r>
            <a:r>
              <a:rPr lang="en-US" b="1" dirty="0">
                <a:latin typeface="Arial" pitchFamily="34" charset="0"/>
                <a:cs typeface="Arial" pitchFamily="34" charset="0"/>
              </a:rPr>
              <a:t> leads to </a:t>
            </a:r>
            <a:r>
              <a:rPr lang="en-US" b="1" dirty="0">
                <a:solidFill>
                  <a:srgbClr val="FF0000"/>
                </a:solidFill>
                <a:effectLst>
                  <a:outerShdw blurRad="38100" dist="38100" dir="2700000" algn="tl">
                    <a:srgbClr val="000000"/>
                  </a:outerShdw>
                </a:effectLst>
                <a:latin typeface="Arial" pitchFamily="34" charset="0"/>
                <a:cs typeface="Arial" pitchFamily="34" charset="0"/>
              </a:rPr>
              <a:t>cirrhosis </a:t>
            </a:r>
            <a:r>
              <a:rPr lang="en-US" sz="2000" b="1" dirty="0">
                <a:solidFill>
                  <a:srgbClr val="FF0000"/>
                </a:solidFill>
                <a:effectLst>
                  <a:outerShdw blurRad="38100" dist="38100" dir="2700000" algn="tl">
                    <a:srgbClr val="000000"/>
                  </a:outerShdw>
                </a:effectLst>
                <a:latin typeface="Arial" pitchFamily="34" charset="0"/>
                <a:cs typeface="Arial" pitchFamily="34" charset="0"/>
              </a:rPr>
              <a:t>of the</a:t>
            </a:r>
            <a:r>
              <a:rPr lang="en-US" b="1" dirty="0">
                <a:solidFill>
                  <a:srgbClr val="FF0000"/>
                </a:solidFill>
                <a:effectLst>
                  <a:outerShdw blurRad="38100" dist="38100" dir="2700000" algn="tl">
                    <a:srgbClr val="000000"/>
                  </a:outerShdw>
                </a:effectLst>
                <a:latin typeface="Arial" pitchFamily="34" charset="0"/>
                <a:cs typeface="Arial" pitchFamily="34" charset="0"/>
              </a:rPr>
              <a:t> </a:t>
            </a:r>
            <a:r>
              <a:rPr lang="en-US" sz="2000" b="1" dirty="0">
                <a:solidFill>
                  <a:srgbClr val="FF0000"/>
                </a:solidFill>
                <a:effectLst>
                  <a:outerShdw blurRad="38100" dist="38100" dir="2700000" algn="tl">
                    <a:srgbClr val="000000"/>
                  </a:outerShdw>
                </a:effectLst>
                <a:latin typeface="Arial" pitchFamily="34" charset="0"/>
                <a:cs typeface="Arial" pitchFamily="34" charset="0"/>
              </a:rPr>
              <a:t>economy</a:t>
            </a:r>
            <a:r>
              <a:rPr lang="en-US" b="1" dirty="0">
                <a:latin typeface="Arial" pitchFamily="34" charset="0"/>
                <a:cs typeface="Arial" pitchFamily="34" charset="0"/>
              </a:rPr>
              <a:t>]</a:t>
            </a:r>
          </a:p>
        </p:txBody>
      </p:sp>
      <p:pic>
        <p:nvPicPr>
          <p:cNvPr id="129036" name="Picture 12" descr="fortune teller"/>
          <p:cNvPicPr>
            <a:picLocks noChangeAspect="1" noChangeArrowheads="1" noCrop="1"/>
          </p:cNvPicPr>
          <p:nvPr/>
        </p:nvPicPr>
        <p:blipFill>
          <a:blip r:embed="rId4"/>
          <a:srcRect/>
          <a:stretch>
            <a:fillRect/>
          </a:stretch>
        </p:blipFill>
        <p:spPr bwMode="auto">
          <a:xfrm>
            <a:off x="7826375" y="955675"/>
            <a:ext cx="1317625" cy="3181350"/>
          </a:xfrm>
          <a:prstGeom prst="rect">
            <a:avLst/>
          </a:prstGeom>
          <a:noFill/>
          <a:ln w="9525">
            <a:noFill/>
            <a:miter lim="800000"/>
            <a:headEnd/>
            <a:tailEnd/>
          </a:ln>
        </p:spPr>
      </p:pic>
      <p:pic>
        <p:nvPicPr>
          <p:cNvPr id="129038" name="I've3077.wav">
            <a:hlinkClick r:id="" action="ppaction://media"/>
          </p:cNvPr>
          <p:cNvPicPr>
            <a:picLocks noRot="1" noChangeAspect="1" noChangeArrowheads="1"/>
          </p:cNvPicPr>
          <p:nvPr>
            <a:wavAudioFile r:embed="rId1" name="I've got a great idea.wav"/>
          </p:nvPr>
        </p:nvPicPr>
        <p:blipFill>
          <a:blip r:embed="rId5"/>
          <a:srcRect/>
          <a:stretch>
            <a:fillRect/>
          </a:stretch>
        </p:blipFill>
        <p:spPr bwMode="auto">
          <a:xfrm>
            <a:off x="8839200" y="6553200"/>
            <a:ext cx="304800" cy="304800"/>
          </a:xfrm>
          <a:prstGeom prst="rect">
            <a:avLst/>
          </a:prstGeom>
          <a:noFill/>
          <a:ln w="9525">
            <a:noFill/>
            <a:miter lim="800000"/>
            <a:headEnd/>
            <a:tailEnd/>
          </a:ln>
        </p:spPr>
      </p:pic>
      <p:sp>
        <p:nvSpPr>
          <p:cNvPr id="54277" name="WordArt 114"/>
          <p:cNvSpPr>
            <a:spLocks noChangeArrowheads="1" noChangeShapeType="1" noTextEdit="1"/>
          </p:cNvSpPr>
          <p:nvPr/>
        </p:nvSpPr>
        <p:spPr bwMode="auto">
          <a:xfrm>
            <a:off x="387350" y="177800"/>
            <a:ext cx="8301038" cy="558800"/>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6699FF"/>
                </a:solidFill>
                <a:effectLst>
                  <a:outerShdw dist="35921" dir="2700000" sy="50000" kx="2115830" algn="bl" rotWithShape="0">
                    <a:srgbClr val="C0C0C0">
                      <a:alpha val="79999"/>
                    </a:srgbClr>
                  </a:outerShdw>
                </a:effectLst>
                <a:latin typeface="Arial Black"/>
              </a:rPr>
              <a:t>Does the Economy Self-correct?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29036"/>
                                        </p:tgtEl>
                                        <p:attrNameLst>
                                          <p:attrName>style.visibility</p:attrName>
                                        </p:attrNameLst>
                                      </p:cBhvr>
                                      <p:to>
                                        <p:strVal val="visible"/>
                                      </p:to>
                                    </p:set>
                                    <p:animEffect transition="in" filter="dissolve">
                                      <p:cBhvr>
                                        <p:cTn id="7" dur="500"/>
                                        <p:tgtEl>
                                          <p:spTgt spid="129036"/>
                                        </p:tgtEl>
                                      </p:cBhvr>
                                    </p:animEffect>
                                  </p:childTnLst>
                                </p:cTn>
                              </p:par>
                              <p:par>
                                <p:cTn id="8" presetID="1" presetClass="mediacall" presetSubtype="0" fill="hold" nodeType="withEffect">
                                  <p:stCondLst>
                                    <p:cond delay="0"/>
                                  </p:stCondLst>
                                  <p:childTnLst>
                                    <p:cmd type="call" cmd="playFrom(0.0)">
                                      <p:cBhvr>
                                        <p:cTn id="9" dur="3567" fill="hold"/>
                                        <p:tgtEl>
                                          <p:spTgt spid="129038"/>
                                        </p:tgtEl>
                                      </p:cBhvr>
                                    </p:cmd>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129027">
                                            <p:txEl>
                                              <p:pRg st="0" end="0"/>
                                            </p:txEl>
                                          </p:spTgt>
                                        </p:tgtEl>
                                        <p:attrNameLst>
                                          <p:attrName>style.visibility</p:attrName>
                                        </p:attrNameLst>
                                      </p:cBhvr>
                                      <p:to>
                                        <p:strVal val="visible"/>
                                      </p:to>
                                    </p:set>
                                    <p:animEffect transition="in" filter="wipe(left)">
                                      <p:cBhvr>
                                        <p:cTn id="14" dur="1000"/>
                                        <p:tgtEl>
                                          <p:spTgt spid="12902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29027">
                                            <p:txEl>
                                              <p:pRg st="2" end="2"/>
                                            </p:txEl>
                                          </p:spTgt>
                                        </p:tgtEl>
                                        <p:attrNameLst>
                                          <p:attrName>style.visibility</p:attrName>
                                        </p:attrNameLst>
                                      </p:cBhvr>
                                      <p:to>
                                        <p:strVal val="visible"/>
                                      </p:to>
                                    </p:set>
                                    <p:animEffect transition="in" filter="wipe(left)">
                                      <p:cBhvr>
                                        <p:cTn id="19" dur="1000"/>
                                        <p:tgtEl>
                                          <p:spTgt spid="129027">
                                            <p:txEl>
                                              <p:pRg st="2" end="2"/>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29027">
                                            <p:txEl>
                                              <p:pRg st="3" end="3"/>
                                            </p:txEl>
                                          </p:spTgt>
                                        </p:tgtEl>
                                        <p:attrNameLst>
                                          <p:attrName>style.visibility</p:attrName>
                                        </p:attrNameLst>
                                      </p:cBhvr>
                                      <p:to>
                                        <p:strVal val="visible"/>
                                      </p:to>
                                    </p:set>
                                    <p:animEffect transition="in" filter="wipe(left)">
                                      <p:cBhvr>
                                        <p:cTn id="22" dur="1000"/>
                                        <p:tgtEl>
                                          <p:spTgt spid="129027">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29027">
                                            <p:txEl>
                                              <p:pRg st="4" end="4"/>
                                            </p:txEl>
                                          </p:spTgt>
                                        </p:tgtEl>
                                        <p:attrNameLst>
                                          <p:attrName>style.visibility</p:attrName>
                                        </p:attrNameLst>
                                      </p:cBhvr>
                                      <p:to>
                                        <p:strVal val="visible"/>
                                      </p:to>
                                    </p:set>
                                    <p:animEffect transition="in" filter="wipe(left)">
                                      <p:cBhvr>
                                        <p:cTn id="25" dur="1000"/>
                                        <p:tgtEl>
                                          <p:spTgt spid="129027">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29027">
                                            <p:txEl>
                                              <p:pRg st="5" end="5"/>
                                            </p:txEl>
                                          </p:spTgt>
                                        </p:tgtEl>
                                        <p:attrNameLst>
                                          <p:attrName>style.visibility</p:attrName>
                                        </p:attrNameLst>
                                      </p:cBhvr>
                                      <p:to>
                                        <p:strVal val="visible"/>
                                      </p:to>
                                    </p:set>
                                    <p:animEffect transition="in" filter="wipe(left)">
                                      <p:cBhvr>
                                        <p:cTn id="30" dur="1000"/>
                                        <p:tgtEl>
                                          <p:spTgt spid="129027">
                                            <p:txEl>
                                              <p:pRg st="5" end="5"/>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129027">
                                            <p:txEl>
                                              <p:pRg st="6" end="6"/>
                                            </p:txEl>
                                          </p:spTgt>
                                        </p:tgtEl>
                                        <p:attrNameLst>
                                          <p:attrName>style.visibility</p:attrName>
                                        </p:attrNameLst>
                                      </p:cBhvr>
                                      <p:to>
                                        <p:strVal val="visible"/>
                                      </p:to>
                                    </p:set>
                                    <p:animEffect transition="in" filter="wipe(left)">
                                      <p:cBhvr>
                                        <p:cTn id="33" dur="1000"/>
                                        <p:tgtEl>
                                          <p:spTgt spid="129027">
                                            <p:txEl>
                                              <p:pRg st="6" end="6"/>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129027">
                                            <p:txEl>
                                              <p:pRg st="7" end="7"/>
                                            </p:txEl>
                                          </p:spTgt>
                                        </p:tgtEl>
                                        <p:attrNameLst>
                                          <p:attrName>style.visibility</p:attrName>
                                        </p:attrNameLst>
                                      </p:cBhvr>
                                      <p:to>
                                        <p:strVal val="visible"/>
                                      </p:to>
                                    </p:set>
                                    <p:animEffect transition="in" filter="wipe(left)">
                                      <p:cBhvr>
                                        <p:cTn id="36" dur="1000"/>
                                        <p:tgtEl>
                                          <p:spTgt spid="129027">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29027">
                                            <p:txEl>
                                              <p:pRg st="9" end="9"/>
                                            </p:txEl>
                                          </p:spTgt>
                                        </p:tgtEl>
                                        <p:attrNameLst>
                                          <p:attrName>style.visibility</p:attrName>
                                        </p:attrNameLst>
                                      </p:cBhvr>
                                      <p:to>
                                        <p:strVal val="visible"/>
                                      </p:to>
                                    </p:set>
                                    <p:animEffect transition="in" filter="wipe(left)">
                                      <p:cBhvr>
                                        <p:cTn id="41" dur="1000"/>
                                        <p:tgtEl>
                                          <p:spTgt spid="129027">
                                            <p:txEl>
                                              <p:pRg st="9" end="9"/>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129027">
                                            <p:txEl>
                                              <p:pRg st="10" end="10"/>
                                            </p:txEl>
                                          </p:spTgt>
                                        </p:tgtEl>
                                        <p:attrNameLst>
                                          <p:attrName>style.visibility</p:attrName>
                                        </p:attrNameLst>
                                      </p:cBhvr>
                                      <p:to>
                                        <p:strVal val="visible"/>
                                      </p:to>
                                    </p:set>
                                    <p:animEffect transition="in" filter="wipe(left)">
                                      <p:cBhvr>
                                        <p:cTn id="44" dur="1000"/>
                                        <p:tgtEl>
                                          <p:spTgt spid="129027">
                                            <p:txEl>
                                              <p:pRg st="10" end="1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29027">
                                            <p:txEl>
                                              <p:pRg st="11" end="11"/>
                                            </p:txEl>
                                          </p:spTgt>
                                        </p:tgtEl>
                                        <p:attrNameLst>
                                          <p:attrName>style.visibility</p:attrName>
                                        </p:attrNameLst>
                                      </p:cBhvr>
                                      <p:to>
                                        <p:strVal val="visible"/>
                                      </p:to>
                                    </p:set>
                                    <p:animEffect transition="in" filter="wipe(left)">
                                      <p:cBhvr>
                                        <p:cTn id="47" dur="1000"/>
                                        <p:tgtEl>
                                          <p:spTgt spid="12902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8" fill="hold" display="0">
                  <p:stCondLst>
                    <p:cond delay="indefinite"/>
                  </p:stCondLst>
                  <p:endCondLst>
                    <p:cond evt="onNext" delay="0">
                      <p:tgtEl>
                        <p:sldTgt/>
                      </p:tgtEl>
                    </p:cond>
                    <p:cond evt="onPrev" delay="0">
                      <p:tgtEl>
                        <p:sldTgt/>
                      </p:tgtEl>
                    </p:cond>
                    <p:cond evt="onStopAudio" delay="0">
                      <p:tgtEl>
                        <p:sldTgt/>
                      </p:tgtEl>
                    </p:cond>
                  </p:endCondLst>
                </p:cTn>
                <p:tgtEl>
                  <p:spTgt spid="129038"/>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44386" name="Line 2"/>
          <p:cNvSpPr>
            <a:spLocks noChangeShapeType="1"/>
          </p:cNvSpPr>
          <p:nvPr/>
        </p:nvSpPr>
        <p:spPr bwMode="auto">
          <a:xfrm flipH="1">
            <a:off x="3336925" y="3763963"/>
            <a:ext cx="2881313" cy="0"/>
          </a:xfrm>
          <a:prstGeom prst="line">
            <a:avLst/>
          </a:prstGeom>
          <a:noFill/>
          <a:ln w="57150">
            <a:solidFill>
              <a:srgbClr val="009900"/>
            </a:solidFill>
            <a:prstDash val="sysDot"/>
            <a:round/>
            <a:headEnd/>
            <a:tailEnd type="stealth" w="med" len="med"/>
          </a:ln>
        </p:spPr>
        <p:txBody>
          <a:bodyPr wrap="none" anchor="ctr"/>
          <a:lstStyle/>
          <a:p>
            <a:endParaRPr lang="en-US"/>
          </a:p>
        </p:txBody>
      </p:sp>
      <p:sp>
        <p:nvSpPr>
          <p:cNvPr id="55299" name="Line 3"/>
          <p:cNvSpPr>
            <a:spLocks noChangeShapeType="1"/>
          </p:cNvSpPr>
          <p:nvPr/>
        </p:nvSpPr>
        <p:spPr bwMode="auto">
          <a:xfrm flipH="1">
            <a:off x="3336925" y="4513263"/>
            <a:ext cx="2290763" cy="0"/>
          </a:xfrm>
          <a:prstGeom prst="line">
            <a:avLst/>
          </a:prstGeom>
          <a:noFill/>
          <a:ln w="38100">
            <a:solidFill>
              <a:schemeClr val="tx1"/>
            </a:solidFill>
            <a:prstDash val="dash"/>
            <a:round/>
            <a:headEnd/>
            <a:tailEnd type="stealth" w="med" len="med"/>
          </a:ln>
        </p:spPr>
        <p:txBody>
          <a:bodyPr wrap="none" anchor="ctr"/>
          <a:lstStyle/>
          <a:p>
            <a:endParaRPr lang="en-US"/>
          </a:p>
        </p:txBody>
      </p:sp>
      <p:sp>
        <p:nvSpPr>
          <p:cNvPr id="55300" name="Line 4"/>
          <p:cNvSpPr>
            <a:spLocks noChangeShapeType="1"/>
          </p:cNvSpPr>
          <p:nvPr/>
        </p:nvSpPr>
        <p:spPr bwMode="auto">
          <a:xfrm>
            <a:off x="5637213" y="1504950"/>
            <a:ext cx="0" cy="3946525"/>
          </a:xfrm>
          <a:prstGeom prst="line">
            <a:avLst/>
          </a:prstGeom>
          <a:noFill/>
          <a:ln w="76200">
            <a:solidFill>
              <a:schemeClr val="tx1"/>
            </a:solidFill>
            <a:round/>
            <a:headEnd/>
            <a:tailEnd/>
          </a:ln>
        </p:spPr>
        <p:txBody>
          <a:bodyPr wrap="none" anchor="ctr"/>
          <a:lstStyle/>
          <a:p>
            <a:endParaRPr lang="en-US"/>
          </a:p>
        </p:txBody>
      </p:sp>
      <p:sp>
        <p:nvSpPr>
          <p:cNvPr id="144390" name="Rectangle 6"/>
          <p:cNvSpPr>
            <a:spLocks noChangeArrowheads="1"/>
          </p:cNvSpPr>
          <p:nvPr/>
        </p:nvSpPr>
        <p:spPr bwMode="auto">
          <a:xfrm>
            <a:off x="2654300" y="3462338"/>
            <a:ext cx="630238" cy="417512"/>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dirty="0">
                <a:solidFill>
                  <a:srgbClr val="009900"/>
                </a:solidFill>
                <a:effectLst>
                  <a:outerShdw blurRad="38100" dist="38100" dir="2700000" algn="tl">
                    <a:srgbClr val="000000"/>
                  </a:outerShdw>
                </a:effectLst>
                <a:latin typeface="Arial" pitchFamily="34" charset="0"/>
                <a:cs typeface="Arial" pitchFamily="34" charset="0"/>
              </a:rPr>
              <a:t>PL</a:t>
            </a:r>
            <a:r>
              <a:rPr lang="en-US" sz="3200" b="1" baseline="-25000" dirty="0">
                <a:solidFill>
                  <a:srgbClr val="009900"/>
                </a:solidFill>
                <a:effectLst>
                  <a:outerShdw blurRad="38100" dist="38100" dir="2700000" algn="tl">
                    <a:srgbClr val="000000"/>
                  </a:outerShdw>
                </a:effectLst>
                <a:latin typeface="Arial" pitchFamily="34" charset="0"/>
                <a:cs typeface="Arial" pitchFamily="34" charset="0"/>
              </a:rPr>
              <a:t>2</a:t>
            </a:r>
          </a:p>
        </p:txBody>
      </p:sp>
      <p:sp>
        <p:nvSpPr>
          <p:cNvPr id="144391" name="Rectangle 7"/>
          <p:cNvSpPr>
            <a:spLocks noChangeArrowheads="1"/>
          </p:cNvSpPr>
          <p:nvPr/>
        </p:nvSpPr>
        <p:spPr bwMode="auto">
          <a:xfrm>
            <a:off x="5391150" y="5419725"/>
            <a:ext cx="600075" cy="57626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Y</a:t>
            </a:r>
            <a:r>
              <a:rPr lang="en-US" sz="3200" b="1" baseline="-25000">
                <a:effectLst>
                  <a:outerShdw blurRad="38100" dist="38100" dir="2700000" algn="tl">
                    <a:srgbClr val="FFFFFF"/>
                  </a:outerShdw>
                </a:effectLst>
                <a:cs typeface="+mn-cs"/>
              </a:rPr>
              <a:t>1</a:t>
            </a:r>
          </a:p>
        </p:txBody>
      </p:sp>
      <p:sp>
        <p:nvSpPr>
          <p:cNvPr id="144393" name="Rectangle 9"/>
          <p:cNvSpPr>
            <a:spLocks noChangeArrowheads="1"/>
          </p:cNvSpPr>
          <p:nvPr/>
        </p:nvSpPr>
        <p:spPr bwMode="auto">
          <a:xfrm>
            <a:off x="6861175" y="5419725"/>
            <a:ext cx="1822450" cy="515938"/>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800" b="1" dirty="0">
                <a:effectLst>
                  <a:outerShdw blurRad="38100" dist="38100" dir="2700000" algn="tl">
                    <a:srgbClr val="FFFFFF"/>
                  </a:outerShdw>
                </a:effectLst>
                <a:latin typeface="Arial" pitchFamily="34" charset="0"/>
                <a:cs typeface="Arial" pitchFamily="34" charset="0"/>
              </a:rPr>
              <a:t>Real GDP</a:t>
            </a:r>
          </a:p>
        </p:txBody>
      </p:sp>
      <p:sp>
        <p:nvSpPr>
          <p:cNvPr id="144394" name="Freeform 10"/>
          <p:cNvSpPr>
            <a:spLocks/>
          </p:cNvSpPr>
          <p:nvPr/>
        </p:nvSpPr>
        <p:spPr bwMode="auto">
          <a:xfrm>
            <a:off x="4879975" y="1477963"/>
            <a:ext cx="2517775" cy="2963862"/>
          </a:xfrm>
          <a:custGeom>
            <a:avLst/>
            <a:gdLst>
              <a:gd name="T0" fmla="*/ 0 w 1623"/>
              <a:gd name="T1" fmla="*/ 0 h 1969"/>
              <a:gd name="T2" fmla="*/ 2147483647 w 1623"/>
              <a:gd name="T3" fmla="*/ 2147483647 h 1969"/>
              <a:gd name="T4" fmla="*/ 2147483647 w 1623"/>
              <a:gd name="T5" fmla="*/ 2147483647 h 1969"/>
              <a:gd name="T6" fmla="*/ 2147483647 w 1623"/>
              <a:gd name="T7" fmla="*/ 2147483647 h 1969"/>
              <a:gd name="T8" fmla="*/ 2147483647 w 1623"/>
              <a:gd name="T9" fmla="*/ 2147483647 h 1969"/>
              <a:gd name="T10" fmla="*/ 2147483647 w 1623"/>
              <a:gd name="T11" fmla="*/ 2147483647 h 1969"/>
              <a:gd name="T12" fmla="*/ 2147483647 w 1623"/>
              <a:gd name="T13" fmla="*/ 2147483647 h 1969"/>
              <a:gd name="T14" fmla="*/ 2147483647 w 1623"/>
              <a:gd name="T15" fmla="*/ 2147483647 h 1969"/>
              <a:gd name="T16" fmla="*/ 2147483647 w 1623"/>
              <a:gd name="T17" fmla="*/ 2147483647 h 1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3"/>
              <a:gd name="T28" fmla="*/ 0 h 1969"/>
              <a:gd name="T29" fmla="*/ 1623 w 1623"/>
              <a:gd name="T30" fmla="*/ 1969 h 1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3" h="1969">
                <a:moveTo>
                  <a:pt x="0" y="0"/>
                </a:moveTo>
                <a:lnTo>
                  <a:pt x="116" y="308"/>
                </a:lnTo>
                <a:lnTo>
                  <a:pt x="261" y="603"/>
                </a:lnTo>
                <a:lnTo>
                  <a:pt x="431" y="881"/>
                </a:lnTo>
                <a:lnTo>
                  <a:pt x="626" y="1142"/>
                </a:lnTo>
                <a:lnTo>
                  <a:pt x="844" y="1383"/>
                </a:lnTo>
                <a:lnTo>
                  <a:pt x="1084" y="1602"/>
                </a:lnTo>
                <a:lnTo>
                  <a:pt x="1343" y="1797"/>
                </a:lnTo>
                <a:lnTo>
                  <a:pt x="1622" y="1968"/>
                </a:lnTo>
              </a:path>
            </a:pathLst>
          </a:custGeom>
          <a:noFill/>
          <a:ln w="76200" cap="rnd">
            <a:solidFill>
              <a:srgbClr val="009900"/>
            </a:solidFill>
            <a:round/>
            <a:headEnd/>
            <a:tailEnd/>
          </a:ln>
        </p:spPr>
        <p:txBody>
          <a:bodyPr/>
          <a:lstStyle/>
          <a:p>
            <a:endParaRPr lang="en-US"/>
          </a:p>
        </p:txBody>
      </p:sp>
      <p:sp>
        <p:nvSpPr>
          <p:cNvPr id="144395" name="Rectangle 11"/>
          <p:cNvSpPr>
            <a:spLocks noChangeArrowheads="1"/>
          </p:cNvSpPr>
          <p:nvPr/>
        </p:nvSpPr>
        <p:spPr bwMode="auto">
          <a:xfrm>
            <a:off x="4251325" y="992188"/>
            <a:ext cx="915988" cy="576262"/>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solidFill>
                  <a:srgbClr val="009900"/>
                </a:solidFill>
                <a:effectLst>
                  <a:outerShdw blurRad="38100" dist="38100" dir="2700000" algn="tl">
                    <a:srgbClr val="000000"/>
                  </a:outerShdw>
                </a:effectLst>
                <a:cs typeface="+mn-cs"/>
              </a:rPr>
              <a:t>AD</a:t>
            </a:r>
            <a:r>
              <a:rPr lang="en-US" sz="3200" b="1" baseline="-25000">
                <a:solidFill>
                  <a:srgbClr val="009900"/>
                </a:solidFill>
                <a:effectLst>
                  <a:outerShdw blurRad="38100" dist="38100" dir="2700000" algn="tl">
                    <a:srgbClr val="000000"/>
                  </a:outerShdw>
                </a:effectLst>
                <a:cs typeface="+mn-cs"/>
              </a:rPr>
              <a:t>2</a:t>
            </a:r>
          </a:p>
        </p:txBody>
      </p:sp>
      <p:sp>
        <p:nvSpPr>
          <p:cNvPr id="144396" name="Rectangle 12"/>
          <p:cNvSpPr>
            <a:spLocks noChangeArrowheads="1"/>
          </p:cNvSpPr>
          <p:nvPr/>
        </p:nvSpPr>
        <p:spPr bwMode="auto">
          <a:xfrm>
            <a:off x="3316288" y="1073150"/>
            <a:ext cx="915987" cy="57626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AD</a:t>
            </a:r>
            <a:r>
              <a:rPr lang="en-US" sz="3200" b="1" baseline="-25000">
                <a:effectLst>
                  <a:outerShdw blurRad="38100" dist="38100" dir="2700000" algn="tl">
                    <a:srgbClr val="FFFFFF"/>
                  </a:outerShdw>
                </a:effectLst>
                <a:cs typeface="+mn-cs"/>
              </a:rPr>
              <a:t>1</a:t>
            </a:r>
          </a:p>
        </p:txBody>
      </p:sp>
      <p:sp>
        <p:nvSpPr>
          <p:cNvPr id="144397" name="Rectangle 13"/>
          <p:cNvSpPr>
            <a:spLocks noChangeArrowheads="1"/>
          </p:cNvSpPr>
          <p:nvPr/>
        </p:nvSpPr>
        <p:spPr bwMode="auto">
          <a:xfrm>
            <a:off x="5097463" y="1028700"/>
            <a:ext cx="1300162" cy="58261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dirty="0">
                <a:effectLst>
                  <a:outerShdw blurRad="38100" dist="38100" dir="2700000" algn="tl">
                    <a:srgbClr val="FFFFFF"/>
                  </a:outerShdw>
                </a:effectLst>
                <a:latin typeface="Arial" pitchFamily="34" charset="0"/>
                <a:cs typeface="Arial" pitchFamily="34" charset="0"/>
              </a:rPr>
              <a:t>LRAS</a:t>
            </a:r>
          </a:p>
        </p:txBody>
      </p:sp>
      <p:sp>
        <p:nvSpPr>
          <p:cNvPr id="55308" name="Freeform 14"/>
          <p:cNvSpPr>
            <a:spLocks/>
          </p:cNvSpPr>
          <p:nvPr/>
        </p:nvSpPr>
        <p:spPr bwMode="auto">
          <a:xfrm>
            <a:off x="3643313" y="1617663"/>
            <a:ext cx="3036887" cy="3600450"/>
          </a:xfrm>
          <a:custGeom>
            <a:avLst/>
            <a:gdLst>
              <a:gd name="T0" fmla="*/ 0 w 1913"/>
              <a:gd name="T1" fmla="*/ 0 h 2268"/>
              <a:gd name="T2" fmla="*/ 2147483647 w 1913"/>
              <a:gd name="T3" fmla="*/ 2147483647 h 2268"/>
              <a:gd name="T4" fmla="*/ 2147483647 w 1913"/>
              <a:gd name="T5" fmla="*/ 2147483647 h 2268"/>
              <a:gd name="T6" fmla="*/ 2147483647 w 1913"/>
              <a:gd name="T7" fmla="*/ 2147483647 h 2268"/>
              <a:gd name="T8" fmla="*/ 2147483647 w 1913"/>
              <a:gd name="T9" fmla="*/ 2147483647 h 2268"/>
              <a:gd name="T10" fmla="*/ 2147483647 w 1913"/>
              <a:gd name="T11" fmla="*/ 2147483647 h 2268"/>
              <a:gd name="T12" fmla="*/ 2147483647 w 1913"/>
              <a:gd name="T13" fmla="*/ 2147483647 h 2268"/>
              <a:gd name="T14" fmla="*/ 2147483647 w 1913"/>
              <a:gd name="T15" fmla="*/ 2147483647 h 2268"/>
              <a:gd name="T16" fmla="*/ 2147483647 w 1913"/>
              <a:gd name="T17" fmla="*/ 2147483647 h 2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3"/>
              <a:gd name="T28" fmla="*/ 0 h 2268"/>
              <a:gd name="T29" fmla="*/ 1913 w 1913"/>
              <a:gd name="T30" fmla="*/ 2268 h 22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3" h="2268">
                <a:moveTo>
                  <a:pt x="0" y="0"/>
                </a:moveTo>
                <a:lnTo>
                  <a:pt x="137" y="355"/>
                </a:lnTo>
                <a:lnTo>
                  <a:pt x="308" y="695"/>
                </a:lnTo>
                <a:lnTo>
                  <a:pt x="508" y="1015"/>
                </a:lnTo>
                <a:lnTo>
                  <a:pt x="738" y="1316"/>
                </a:lnTo>
                <a:lnTo>
                  <a:pt x="995" y="1593"/>
                </a:lnTo>
                <a:lnTo>
                  <a:pt x="1278" y="1845"/>
                </a:lnTo>
                <a:lnTo>
                  <a:pt x="1583" y="2070"/>
                </a:lnTo>
                <a:lnTo>
                  <a:pt x="1912" y="2267"/>
                </a:lnTo>
              </a:path>
            </a:pathLst>
          </a:custGeom>
          <a:noFill/>
          <a:ln w="76200" cap="rnd">
            <a:solidFill>
              <a:schemeClr val="tx1"/>
            </a:solidFill>
            <a:round/>
            <a:headEnd/>
            <a:tailEnd/>
          </a:ln>
        </p:spPr>
        <p:txBody>
          <a:bodyPr/>
          <a:lstStyle/>
          <a:p>
            <a:endParaRPr lang="en-US"/>
          </a:p>
        </p:txBody>
      </p:sp>
      <p:sp>
        <p:nvSpPr>
          <p:cNvPr id="144400" name="Rectangle 16"/>
          <p:cNvSpPr>
            <a:spLocks noChangeArrowheads="1"/>
          </p:cNvSpPr>
          <p:nvPr/>
        </p:nvSpPr>
        <p:spPr bwMode="auto">
          <a:xfrm>
            <a:off x="2701925" y="4237038"/>
            <a:ext cx="630238" cy="417512"/>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dirty="0">
                <a:effectLst>
                  <a:outerShdw blurRad="38100" dist="38100" dir="2700000" algn="tl">
                    <a:srgbClr val="FFFFFF"/>
                  </a:outerShdw>
                </a:effectLst>
                <a:latin typeface="Arial" pitchFamily="34" charset="0"/>
                <a:cs typeface="Arial" pitchFamily="34" charset="0"/>
              </a:rPr>
              <a:t>PL</a:t>
            </a:r>
            <a:r>
              <a:rPr lang="en-US" sz="3200" b="1" baseline="-25000" dirty="0">
                <a:effectLst>
                  <a:outerShdw blurRad="38100" dist="38100" dir="2700000" algn="tl">
                    <a:srgbClr val="FFFFFF"/>
                  </a:outerShdw>
                </a:effectLst>
                <a:latin typeface="Arial" pitchFamily="34" charset="0"/>
                <a:cs typeface="Arial" pitchFamily="34" charset="0"/>
              </a:rPr>
              <a:t>1</a:t>
            </a:r>
          </a:p>
        </p:txBody>
      </p:sp>
      <p:sp>
        <p:nvSpPr>
          <p:cNvPr id="144401" name="Rectangle 17"/>
          <p:cNvSpPr>
            <a:spLocks noChangeArrowheads="1"/>
          </p:cNvSpPr>
          <p:nvPr/>
        </p:nvSpPr>
        <p:spPr bwMode="auto">
          <a:xfrm>
            <a:off x="0" y="454025"/>
            <a:ext cx="9144000" cy="638175"/>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sz="3600" b="1" dirty="0">
                <a:solidFill>
                  <a:srgbClr val="FF0000"/>
                </a:solidFill>
                <a:effectLst>
                  <a:outerShdw blurRad="38100" dist="38100" dir="2700000" algn="tl">
                    <a:srgbClr val="000000"/>
                  </a:outerShdw>
                </a:effectLst>
                <a:latin typeface="Arial" pitchFamily="34" charset="0"/>
                <a:cs typeface="Arial" pitchFamily="34" charset="0"/>
              </a:rPr>
              <a:t>An unanticipated increase in AD</a:t>
            </a:r>
          </a:p>
        </p:txBody>
      </p:sp>
      <p:sp>
        <p:nvSpPr>
          <p:cNvPr id="55311" name="Freeform 19"/>
          <p:cNvSpPr>
            <a:spLocks/>
          </p:cNvSpPr>
          <p:nvPr/>
        </p:nvSpPr>
        <p:spPr bwMode="auto">
          <a:xfrm flipH="1">
            <a:off x="4576763" y="1617663"/>
            <a:ext cx="3036887" cy="3600450"/>
          </a:xfrm>
          <a:custGeom>
            <a:avLst/>
            <a:gdLst>
              <a:gd name="T0" fmla="*/ 0 w 1913"/>
              <a:gd name="T1" fmla="*/ 0 h 2268"/>
              <a:gd name="T2" fmla="*/ 2147483647 w 1913"/>
              <a:gd name="T3" fmla="*/ 2147483647 h 2268"/>
              <a:gd name="T4" fmla="*/ 2147483647 w 1913"/>
              <a:gd name="T5" fmla="*/ 2147483647 h 2268"/>
              <a:gd name="T6" fmla="*/ 2147483647 w 1913"/>
              <a:gd name="T7" fmla="*/ 2147483647 h 2268"/>
              <a:gd name="T8" fmla="*/ 2147483647 w 1913"/>
              <a:gd name="T9" fmla="*/ 2147483647 h 2268"/>
              <a:gd name="T10" fmla="*/ 2147483647 w 1913"/>
              <a:gd name="T11" fmla="*/ 2147483647 h 2268"/>
              <a:gd name="T12" fmla="*/ 2147483647 w 1913"/>
              <a:gd name="T13" fmla="*/ 2147483647 h 2268"/>
              <a:gd name="T14" fmla="*/ 2147483647 w 1913"/>
              <a:gd name="T15" fmla="*/ 2147483647 h 2268"/>
              <a:gd name="T16" fmla="*/ 2147483647 w 1913"/>
              <a:gd name="T17" fmla="*/ 2147483647 h 2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3"/>
              <a:gd name="T28" fmla="*/ 0 h 2268"/>
              <a:gd name="T29" fmla="*/ 1913 w 1913"/>
              <a:gd name="T30" fmla="*/ 2268 h 22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3" h="2268">
                <a:moveTo>
                  <a:pt x="0" y="0"/>
                </a:moveTo>
                <a:lnTo>
                  <a:pt x="137" y="355"/>
                </a:lnTo>
                <a:lnTo>
                  <a:pt x="308" y="695"/>
                </a:lnTo>
                <a:lnTo>
                  <a:pt x="508" y="1015"/>
                </a:lnTo>
                <a:lnTo>
                  <a:pt x="738" y="1316"/>
                </a:lnTo>
                <a:lnTo>
                  <a:pt x="995" y="1593"/>
                </a:lnTo>
                <a:lnTo>
                  <a:pt x="1278" y="1845"/>
                </a:lnTo>
                <a:lnTo>
                  <a:pt x="1583" y="2070"/>
                </a:lnTo>
                <a:lnTo>
                  <a:pt x="1912" y="2267"/>
                </a:lnTo>
              </a:path>
            </a:pathLst>
          </a:custGeom>
          <a:noFill/>
          <a:ln w="76200" cap="rnd">
            <a:solidFill>
              <a:schemeClr val="tx1"/>
            </a:solidFill>
            <a:round/>
            <a:headEnd/>
            <a:tailEnd/>
          </a:ln>
        </p:spPr>
        <p:txBody>
          <a:bodyPr/>
          <a:lstStyle/>
          <a:p>
            <a:endParaRPr lang="en-US"/>
          </a:p>
        </p:txBody>
      </p:sp>
      <p:sp>
        <p:nvSpPr>
          <p:cNvPr id="144404" name="Rectangle 20"/>
          <p:cNvSpPr>
            <a:spLocks noChangeArrowheads="1"/>
          </p:cNvSpPr>
          <p:nvPr/>
        </p:nvSpPr>
        <p:spPr bwMode="auto">
          <a:xfrm>
            <a:off x="7281863" y="1087438"/>
            <a:ext cx="893762" cy="576262"/>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AS</a:t>
            </a:r>
            <a:r>
              <a:rPr lang="en-US" sz="3200" b="1" baseline="-25000">
                <a:effectLst>
                  <a:outerShdw blurRad="38100" dist="38100" dir="2700000" algn="tl">
                    <a:srgbClr val="FFFFFF"/>
                  </a:outerShdw>
                </a:effectLst>
                <a:cs typeface="+mn-cs"/>
              </a:rPr>
              <a:t>1</a:t>
            </a:r>
            <a:endParaRPr lang="en-US" sz="3200" b="1">
              <a:effectLst>
                <a:outerShdw blurRad="38100" dist="38100" dir="2700000" algn="tl">
                  <a:srgbClr val="FFFFFF"/>
                </a:outerShdw>
              </a:effectLst>
              <a:cs typeface="+mn-cs"/>
            </a:endParaRPr>
          </a:p>
        </p:txBody>
      </p:sp>
      <p:sp>
        <p:nvSpPr>
          <p:cNvPr id="55313" name="Oval 22"/>
          <p:cNvSpPr>
            <a:spLocks noChangeArrowheads="1"/>
          </p:cNvSpPr>
          <p:nvPr/>
        </p:nvSpPr>
        <p:spPr bwMode="auto">
          <a:xfrm>
            <a:off x="5541963" y="4395788"/>
            <a:ext cx="212725" cy="212725"/>
          </a:xfrm>
          <a:prstGeom prst="ellipse">
            <a:avLst/>
          </a:prstGeom>
          <a:solidFill>
            <a:srgbClr val="FFFF00"/>
          </a:solidFill>
          <a:ln w="28575">
            <a:solidFill>
              <a:schemeClr val="tx1"/>
            </a:solidFill>
            <a:round/>
            <a:headEnd/>
            <a:tailEnd/>
          </a:ln>
        </p:spPr>
        <p:txBody>
          <a:bodyPr wrap="none" anchor="ctr"/>
          <a:lstStyle/>
          <a:p>
            <a:endParaRPr lang="en-US">
              <a:latin typeface="Calibri" pitchFamily="34" charset="0"/>
            </a:endParaRPr>
          </a:p>
        </p:txBody>
      </p:sp>
      <p:sp>
        <p:nvSpPr>
          <p:cNvPr id="144408" name="Rectangle 24"/>
          <p:cNvSpPr>
            <a:spLocks noChangeArrowheads="1"/>
          </p:cNvSpPr>
          <p:nvPr/>
        </p:nvSpPr>
        <p:spPr bwMode="auto">
          <a:xfrm>
            <a:off x="6940550" y="3114675"/>
            <a:ext cx="1984375" cy="82867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400" b="1" dirty="0">
                <a:solidFill>
                  <a:srgbClr val="FF0000"/>
                </a:solidFill>
                <a:effectLst>
                  <a:outerShdw blurRad="38100" dist="38100" dir="2700000" algn="tl">
                    <a:srgbClr val="000000"/>
                  </a:outerShdw>
                </a:effectLst>
                <a:latin typeface="Verdana" pitchFamily="34" charset="0"/>
                <a:cs typeface="+mn-cs"/>
              </a:rPr>
              <a:t>Self-</a:t>
            </a:r>
          </a:p>
          <a:p>
            <a:pPr eaLnBrk="0" fontAlgn="auto" hangingPunct="0">
              <a:spcBef>
                <a:spcPts val="0"/>
              </a:spcBef>
              <a:spcAft>
                <a:spcPts val="0"/>
              </a:spcAft>
              <a:defRPr/>
            </a:pPr>
            <a:r>
              <a:rPr lang="en-US" sz="2400" b="1" dirty="0">
                <a:solidFill>
                  <a:srgbClr val="FF0000"/>
                </a:solidFill>
                <a:effectLst>
                  <a:outerShdw blurRad="38100" dist="38100" dir="2700000" algn="tl">
                    <a:srgbClr val="000000"/>
                  </a:outerShdw>
                </a:effectLst>
                <a:latin typeface="Verdana" pitchFamily="34" charset="0"/>
                <a:cs typeface="+mn-cs"/>
              </a:rPr>
              <a:t>Correction</a:t>
            </a:r>
          </a:p>
        </p:txBody>
      </p:sp>
      <p:sp>
        <p:nvSpPr>
          <p:cNvPr id="144409" name="Text Box 25"/>
          <p:cNvSpPr txBox="1">
            <a:spLocks noChangeArrowheads="1"/>
          </p:cNvSpPr>
          <p:nvPr/>
        </p:nvSpPr>
        <p:spPr bwMode="auto">
          <a:xfrm>
            <a:off x="5730875" y="4211638"/>
            <a:ext cx="382588" cy="519112"/>
          </a:xfrm>
          <a:prstGeom prst="rect">
            <a:avLst/>
          </a:prstGeom>
          <a:noFill/>
          <a:ln w="12700">
            <a:noFill/>
            <a:miter lim="800000"/>
            <a:headEnd/>
            <a:tailEnd/>
          </a:ln>
          <a:effectLst/>
        </p:spPr>
        <p:txBody>
          <a:bodyPr wrap="none">
            <a:spAutoFit/>
          </a:bodyPr>
          <a:lstStyle/>
          <a:p>
            <a:pPr eaLnBrk="0" fontAlgn="auto" hangingPunct="0">
              <a:spcBef>
                <a:spcPts val="0"/>
              </a:spcBef>
              <a:spcAft>
                <a:spcPts val="0"/>
              </a:spcAft>
              <a:defRPr/>
            </a:pPr>
            <a:r>
              <a:rPr lang="en-US" sz="2800" b="1">
                <a:effectLst>
                  <a:outerShdw blurRad="38100" dist="38100" dir="2700000" algn="tl">
                    <a:srgbClr val="FFFFFF"/>
                  </a:outerShdw>
                </a:effectLst>
                <a:cs typeface="+mn-cs"/>
              </a:rPr>
              <a:t>a</a:t>
            </a:r>
          </a:p>
        </p:txBody>
      </p:sp>
      <p:sp>
        <p:nvSpPr>
          <p:cNvPr id="144410" name="Text Box 26"/>
          <p:cNvSpPr txBox="1">
            <a:spLocks noChangeArrowheads="1"/>
          </p:cNvSpPr>
          <p:nvPr/>
        </p:nvSpPr>
        <p:spPr bwMode="auto">
          <a:xfrm>
            <a:off x="6467475" y="3449638"/>
            <a:ext cx="401638" cy="519112"/>
          </a:xfrm>
          <a:prstGeom prst="rect">
            <a:avLst/>
          </a:prstGeom>
          <a:noFill/>
          <a:ln w="12700">
            <a:noFill/>
            <a:miter lim="800000"/>
            <a:headEnd/>
            <a:tailEnd/>
          </a:ln>
          <a:effectLst/>
        </p:spPr>
        <p:txBody>
          <a:bodyPr wrap="none">
            <a:spAutoFit/>
          </a:bodyPr>
          <a:lstStyle/>
          <a:p>
            <a:pPr eaLnBrk="0" fontAlgn="auto" hangingPunct="0">
              <a:spcBef>
                <a:spcPts val="0"/>
              </a:spcBef>
              <a:spcAft>
                <a:spcPts val="0"/>
              </a:spcAft>
              <a:defRPr/>
            </a:pPr>
            <a:r>
              <a:rPr lang="en-US" sz="2800" b="1">
                <a:solidFill>
                  <a:srgbClr val="009900"/>
                </a:solidFill>
                <a:effectLst>
                  <a:outerShdw blurRad="38100" dist="38100" dir="2700000" algn="tl">
                    <a:srgbClr val="000000"/>
                  </a:outerShdw>
                </a:effectLst>
                <a:cs typeface="+mn-cs"/>
              </a:rPr>
              <a:t>b</a:t>
            </a:r>
          </a:p>
        </p:txBody>
      </p:sp>
      <p:grpSp>
        <p:nvGrpSpPr>
          <p:cNvPr id="55317" name="Group 35"/>
          <p:cNvGrpSpPr>
            <a:grpSpLocks/>
          </p:cNvGrpSpPr>
          <p:nvPr/>
        </p:nvGrpSpPr>
        <p:grpSpPr bwMode="auto">
          <a:xfrm>
            <a:off x="3290888" y="1466850"/>
            <a:ext cx="4200525" cy="4029075"/>
            <a:chOff x="2073" y="924"/>
            <a:chExt cx="2646" cy="2538"/>
          </a:xfrm>
        </p:grpSpPr>
        <p:sp>
          <p:nvSpPr>
            <p:cNvPr id="55325" name="Line 36"/>
            <p:cNvSpPr>
              <a:spLocks noChangeShapeType="1"/>
            </p:cNvSpPr>
            <p:nvPr/>
          </p:nvSpPr>
          <p:spPr bwMode="auto">
            <a:xfrm>
              <a:off x="2099" y="924"/>
              <a:ext cx="0" cy="2538"/>
            </a:xfrm>
            <a:prstGeom prst="line">
              <a:avLst/>
            </a:prstGeom>
            <a:noFill/>
            <a:ln w="76200">
              <a:solidFill>
                <a:schemeClr val="tx1"/>
              </a:solidFill>
              <a:round/>
              <a:headEnd/>
              <a:tailEnd/>
            </a:ln>
          </p:spPr>
          <p:txBody>
            <a:bodyPr wrap="none" anchor="ctr"/>
            <a:lstStyle/>
            <a:p>
              <a:endParaRPr lang="en-US"/>
            </a:p>
          </p:txBody>
        </p:sp>
        <p:sp>
          <p:nvSpPr>
            <p:cNvPr id="55326" name="Line 37"/>
            <p:cNvSpPr>
              <a:spLocks noChangeShapeType="1"/>
            </p:cNvSpPr>
            <p:nvPr/>
          </p:nvSpPr>
          <p:spPr bwMode="auto">
            <a:xfrm>
              <a:off x="2073" y="3439"/>
              <a:ext cx="2646" cy="0"/>
            </a:xfrm>
            <a:prstGeom prst="line">
              <a:avLst/>
            </a:prstGeom>
            <a:noFill/>
            <a:ln w="76200">
              <a:solidFill>
                <a:schemeClr val="tx1"/>
              </a:solidFill>
              <a:round/>
              <a:headEnd/>
              <a:tailEnd/>
            </a:ln>
          </p:spPr>
          <p:txBody>
            <a:bodyPr wrap="none" anchor="ctr"/>
            <a:lstStyle/>
            <a:p>
              <a:endParaRPr lang="en-US"/>
            </a:p>
          </p:txBody>
        </p:sp>
      </p:grpSp>
      <p:pic>
        <p:nvPicPr>
          <p:cNvPr id="144422" name="Picture 38" descr="1 aaaaa bullet"/>
          <p:cNvPicPr>
            <a:picLocks noChangeAspect="1" noChangeArrowheads="1" noCrop="1"/>
          </p:cNvPicPr>
          <p:nvPr/>
        </p:nvPicPr>
        <p:blipFill>
          <a:blip r:embed="rId4"/>
          <a:srcRect/>
          <a:stretch>
            <a:fillRect/>
          </a:stretch>
        </p:blipFill>
        <p:spPr bwMode="auto">
          <a:xfrm>
            <a:off x="6203950" y="3594100"/>
            <a:ext cx="407988" cy="306388"/>
          </a:xfrm>
          <a:prstGeom prst="rect">
            <a:avLst/>
          </a:prstGeom>
          <a:noFill/>
          <a:ln w="9525">
            <a:noFill/>
            <a:miter lim="800000"/>
            <a:headEnd/>
            <a:tailEnd/>
          </a:ln>
        </p:spPr>
      </p:pic>
      <p:pic>
        <p:nvPicPr>
          <p:cNvPr id="144424" name="A sw969.wav">
            <a:hlinkClick r:id="" action="ppaction://media"/>
          </p:cNvPr>
          <p:cNvPicPr>
            <a:picLocks noRot="1" noChangeAspect="1" noChangeArrowheads="1"/>
          </p:cNvPicPr>
          <p:nvPr>
            <a:wavAudioFile r:embed="rId1" name="A sword clang.wav"/>
          </p:nvPr>
        </p:nvPicPr>
        <p:blipFill>
          <a:blip r:embed="rId5"/>
          <a:srcRect/>
          <a:stretch>
            <a:fillRect/>
          </a:stretch>
        </p:blipFill>
        <p:spPr bwMode="auto">
          <a:xfrm>
            <a:off x="0" y="6553200"/>
            <a:ext cx="304800" cy="304800"/>
          </a:xfrm>
          <a:prstGeom prst="rect">
            <a:avLst/>
          </a:prstGeom>
          <a:noFill/>
          <a:ln w="9525">
            <a:noFill/>
            <a:miter lim="800000"/>
            <a:headEnd/>
            <a:tailEnd/>
          </a:ln>
        </p:spPr>
      </p:pic>
      <p:pic>
        <p:nvPicPr>
          <p:cNvPr id="144426" name="Picture 42" descr="arrow green rt"/>
          <p:cNvPicPr>
            <a:picLocks noChangeAspect="1" noChangeArrowheads="1" noCrop="1"/>
          </p:cNvPicPr>
          <p:nvPr/>
        </p:nvPicPr>
        <p:blipFill>
          <a:blip r:embed="rId6"/>
          <a:srcRect/>
          <a:stretch>
            <a:fillRect/>
          </a:stretch>
        </p:blipFill>
        <p:spPr bwMode="auto">
          <a:xfrm>
            <a:off x="5014913" y="3573463"/>
            <a:ext cx="1279525" cy="403225"/>
          </a:xfrm>
          <a:prstGeom prst="rect">
            <a:avLst/>
          </a:prstGeom>
          <a:noFill/>
          <a:ln w="9525">
            <a:noFill/>
            <a:miter lim="800000"/>
            <a:headEnd/>
            <a:tailEnd/>
          </a:ln>
        </p:spPr>
      </p:pic>
      <p:sp>
        <p:nvSpPr>
          <p:cNvPr id="144427" name="Line 43"/>
          <p:cNvSpPr>
            <a:spLocks noChangeShapeType="1"/>
          </p:cNvSpPr>
          <p:nvPr/>
        </p:nvSpPr>
        <p:spPr bwMode="auto">
          <a:xfrm>
            <a:off x="6400800" y="3856038"/>
            <a:ext cx="0" cy="1574800"/>
          </a:xfrm>
          <a:prstGeom prst="line">
            <a:avLst/>
          </a:prstGeom>
          <a:noFill/>
          <a:ln w="57150">
            <a:solidFill>
              <a:srgbClr val="009900"/>
            </a:solidFill>
            <a:prstDash val="sysDot"/>
            <a:round/>
            <a:headEnd/>
            <a:tailEnd type="stealth" w="med" len="med"/>
          </a:ln>
        </p:spPr>
        <p:txBody>
          <a:bodyPr/>
          <a:lstStyle/>
          <a:p>
            <a:endParaRPr lang="en-US"/>
          </a:p>
        </p:txBody>
      </p:sp>
      <p:sp>
        <p:nvSpPr>
          <p:cNvPr id="55322" name="WordArt 44"/>
          <p:cNvSpPr>
            <a:spLocks noChangeArrowheads="1" noChangeShapeType="1" noTextEdit="1"/>
          </p:cNvSpPr>
          <p:nvPr/>
        </p:nvSpPr>
        <p:spPr bwMode="auto">
          <a:xfrm>
            <a:off x="152400" y="95250"/>
            <a:ext cx="8886825" cy="349250"/>
          </a:xfrm>
          <a:prstGeom prst="rect">
            <a:avLst/>
          </a:prstGeom>
        </p:spPr>
        <p:txBody>
          <a:bodyPr wrap="none" fromWordArt="1">
            <a:prstTxWarp prst="textPlain">
              <a:avLst>
                <a:gd name="adj" fmla="val 50000"/>
              </a:avLst>
            </a:prstTxWarp>
          </a:bodyPr>
          <a:lstStyle/>
          <a:p>
            <a:pPr algn="ctr"/>
            <a:r>
              <a:rPr lang="en-US" sz="2800" kern="10">
                <a:ln w="12700">
                  <a:solidFill>
                    <a:schemeClr val="tx2"/>
                  </a:solidFill>
                  <a:round/>
                  <a:headEnd/>
                  <a:tailEnd/>
                </a:ln>
                <a:solidFill>
                  <a:srgbClr val="FF0000"/>
                </a:solidFill>
                <a:effectLst>
                  <a:outerShdw dist="35921" dir="2700000" sy="50000" kx="2115830" algn="bl" rotWithShape="0">
                    <a:srgbClr val="C0C0C0">
                      <a:alpha val="79999"/>
                    </a:srgbClr>
                  </a:outerShdw>
                </a:effectLst>
                <a:latin typeface="Arial Black"/>
              </a:rPr>
              <a:t>NEW CLASSICAL VIEW OF SELF-CORRECTION</a:t>
            </a:r>
          </a:p>
        </p:txBody>
      </p:sp>
      <p:sp>
        <p:nvSpPr>
          <p:cNvPr id="144429" name="Rectangle 45"/>
          <p:cNvSpPr>
            <a:spLocks noChangeArrowheads="1"/>
          </p:cNvSpPr>
          <p:nvPr/>
        </p:nvSpPr>
        <p:spPr bwMode="auto">
          <a:xfrm>
            <a:off x="6122988" y="5405438"/>
            <a:ext cx="600075" cy="576262"/>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solidFill>
                  <a:srgbClr val="009900"/>
                </a:solidFill>
                <a:effectLst>
                  <a:outerShdw blurRad="38100" dist="38100" dir="2700000" algn="tl">
                    <a:srgbClr val="000000"/>
                  </a:outerShdw>
                </a:effectLst>
                <a:cs typeface="+mn-cs"/>
              </a:rPr>
              <a:t>Y</a:t>
            </a:r>
            <a:r>
              <a:rPr lang="en-US" sz="3200" b="1" baseline="-25000">
                <a:solidFill>
                  <a:srgbClr val="009900"/>
                </a:solidFill>
                <a:effectLst>
                  <a:outerShdw blurRad="38100" dist="38100" dir="2700000" algn="tl">
                    <a:srgbClr val="000000"/>
                  </a:outerShdw>
                </a:effectLst>
                <a:cs typeface="+mn-cs"/>
              </a:rPr>
              <a:t>2</a:t>
            </a:r>
          </a:p>
        </p:txBody>
      </p:sp>
      <p:sp>
        <p:nvSpPr>
          <p:cNvPr id="31" name="Rectangle 7"/>
          <p:cNvSpPr>
            <a:spLocks noChangeArrowheads="1"/>
          </p:cNvSpPr>
          <p:nvPr/>
        </p:nvSpPr>
        <p:spPr bwMode="auto">
          <a:xfrm>
            <a:off x="2678113" y="2438400"/>
            <a:ext cx="677862" cy="515938"/>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800" b="1" dirty="0">
                <a:effectLst>
                  <a:outerShdw blurRad="38100" dist="38100" dir="2700000" algn="tl">
                    <a:srgbClr val="FFFFFF"/>
                  </a:outerShdw>
                </a:effectLst>
                <a:cs typeface="+mn-cs"/>
              </a:rPr>
              <a:t>PL</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4426"/>
                                        </p:tgtEl>
                                        <p:attrNameLst>
                                          <p:attrName>style.visibility</p:attrName>
                                        </p:attrNameLst>
                                      </p:cBhvr>
                                      <p:to>
                                        <p:strVal val="visible"/>
                                      </p:to>
                                    </p:set>
                                    <p:animEffect transition="in" filter="dissolve">
                                      <p:cBhvr>
                                        <p:cTn id="7" dur="500"/>
                                        <p:tgtEl>
                                          <p:spTgt spid="14442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4394"/>
                                        </p:tgtEl>
                                        <p:attrNameLst>
                                          <p:attrName>style.visibility</p:attrName>
                                        </p:attrNameLst>
                                      </p:cBhvr>
                                      <p:to>
                                        <p:strVal val="visible"/>
                                      </p:to>
                                    </p:set>
                                    <p:animEffect transition="in" filter="wipe(left)">
                                      <p:cBhvr>
                                        <p:cTn id="11" dur="2000"/>
                                        <p:tgtEl>
                                          <p:spTgt spid="144394"/>
                                        </p:tgtEl>
                                      </p:cBhvr>
                                    </p:animEffect>
                                  </p:childTnLst>
                                </p:cTn>
                              </p:par>
                            </p:childTnLst>
                          </p:cTn>
                        </p:par>
                        <p:par>
                          <p:cTn id="12" fill="hold" nodeType="afterGroup">
                            <p:stCondLst>
                              <p:cond delay="2500"/>
                            </p:stCondLst>
                            <p:childTnLst>
                              <p:par>
                                <p:cTn id="13" presetID="9" presetClass="entr" presetSubtype="0" fill="hold" grpId="0" nodeType="afterEffect">
                                  <p:stCondLst>
                                    <p:cond delay="0"/>
                                  </p:stCondLst>
                                  <p:childTnLst>
                                    <p:set>
                                      <p:cBhvr>
                                        <p:cTn id="14" dur="1" fill="hold">
                                          <p:stCondLst>
                                            <p:cond delay="0"/>
                                          </p:stCondLst>
                                        </p:cTn>
                                        <p:tgtEl>
                                          <p:spTgt spid="144395"/>
                                        </p:tgtEl>
                                        <p:attrNameLst>
                                          <p:attrName>style.visibility</p:attrName>
                                        </p:attrNameLst>
                                      </p:cBhvr>
                                      <p:to>
                                        <p:strVal val="visible"/>
                                      </p:to>
                                    </p:set>
                                    <p:animEffect transition="in" filter="dissolve">
                                      <p:cBhvr>
                                        <p:cTn id="15" dur="500"/>
                                        <p:tgtEl>
                                          <p:spTgt spid="144395"/>
                                        </p:tgtEl>
                                      </p:cBhvr>
                                    </p:animEffect>
                                  </p:childTnLst>
                                </p:cTn>
                              </p:par>
                            </p:childTnLst>
                          </p:cTn>
                        </p:par>
                        <p:par>
                          <p:cTn id="16" fill="hold" nodeType="afterGroup">
                            <p:stCondLst>
                              <p:cond delay="3000"/>
                            </p:stCondLst>
                            <p:childTnLst>
                              <p:par>
                                <p:cTn id="17" presetID="9" presetClass="entr" presetSubtype="0" fill="hold" nodeType="afterEffect">
                                  <p:stCondLst>
                                    <p:cond delay="0"/>
                                  </p:stCondLst>
                                  <p:childTnLst>
                                    <p:set>
                                      <p:cBhvr>
                                        <p:cTn id="18" dur="1" fill="hold">
                                          <p:stCondLst>
                                            <p:cond delay="0"/>
                                          </p:stCondLst>
                                        </p:cTn>
                                        <p:tgtEl>
                                          <p:spTgt spid="144422"/>
                                        </p:tgtEl>
                                        <p:attrNameLst>
                                          <p:attrName>style.visibility</p:attrName>
                                        </p:attrNameLst>
                                      </p:cBhvr>
                                      <p:to>
                                        <p:strVal val="visible"/>
                                      </p:to>
                                    </p:set>
                                    <p:animEffect transition="in" filter="dissolve">
                                      <p:cBhvr>
                                        <p:cTn id="19" dur="500"/>
                                        <p:tgtEl>
                                          <p:spTgt spid="144422"/>
                                        </p:tgtEl>
                                      </p:cBhvr>
                                    </p:animEffect>
                                  </p:childTnLst>
                                </p:cTn>
                              </p:par>
                            </p:childTnLst>
                          </p:cTn>
                        </p:par>
                        <p:par>
                          <p:cTn id="20" fill="hold" nodeType="afterGroup">
                            <p:stCondLst>
                              <p:cond delay="3500"/>
                            </p:stCondLst>
                            <p:childTnLst>
                              <p:par>
                                <p:cTn id="21" presetID="1" presetClass="mediacall" presetSubtype="0" fill="hold" nodeType="afterEffect">
                                  <p:stCondLst>
                                    <p:cond delay="0"/>
                                  </p:stCondLst>
                                  <p:childTnLst>
                                    <p:cmd type="call" cmd="playFrom(0.0)">
                                      <p:cBhvr>
                                        <p:cTn id="22" dur="322" fill="hold"/>
                                        <p:tgtEl>
                                          <p:spTgt spid="144424"/>
                                        </p:tgtEl>
                                      </p:cBhvr>
                                    </p:cmd>
                                  </p:childTnLst>
                                </p:cTn>
                              </p:par>
                            </p:childTnLst>
                          </p:cTn>
                        </p:par>
                        <p:par>
                          <p:cTn id="23" fill="hold" nodeType="afterGroup">
                            <p:stCondLst>
                              <p:cond delay="3822"/>
                            </p:stCondLst>
                            <p:childTnLst>
                              <p:par>
                                <p:cTn id="24" presetID="9" presetClass="entr" presetSubtype="0" fill="hold" grpId="0" nodeType="afterEffect">
                                  <p:stCondLst>
                                    <p:cond delay="0"/>
                                  </p:stCondLst>
                                  <p:childTnLst>
                                    <p:set>
                                      <p:cBhvr>
                                        <p:cTn id="25" dur="1" fill="hold">
                                          <p:stCondLst>
                                            <p:cond delay="0"/>
                                          </p:stCondLst>
                                        </p:cTn>
                                        <p:tgtEl>
                                          <p:spTgt spid="144410"/>
                                        </p:tgtEl>
                                        <p:attrNameLst>
                                          <p:attrName>style.visibility</p:attrName>
                                        </p:attrNameLst>
                                      </p:cBhvr>
                                      <p:to>
                                        <p:strVal val="visible"/>
                                      </p:to>
                                    </p:set>
                                    <p:animEffect transition="in" filter="dissolve">
                                      <p:cBhvr>
                                        <p:cTn id="26" dur="500"/>
                                        <p:tgtEl>
                                          <p:spTgt spid="144410"/>
                                        </p:tgtEl>
                                      </p:cBhvr>
                                    </p:animEffect>
                                  </p:childTnLst>
                                </p:cTn>
                              </p:par>
                            </p:childTnLst>
                          </p:cTn>
                        </p:par>
                        <p:par>
                          <p:cTn id="27" fill="hold" nodeType="afterGroup">
                            <p:stCondLst>
                              <p:cond delay="4322"/>
                            </p:stCondLst>
                            <p:childTnLst>
                              <p:par>
                                <p:cTn id="28" presetID="22" presetClass="entr" presetSubtype="2" fill="hold" grpId="0" nodeType="afterEffect">
                                  <p:stCondLst>
                                    <p:cond delay="0"/>
                                  </p:stCondLst>
                                  <p:childTnLst>
                                    <p:set>
                                      <p:cBhvr>
                                        <p:cTn id="29" dur="1" fill="hold">
                                          <p:stCondLst>
                                            <p:cond delay="0"/>
                                          </p:stCondLst>
                                        </p:cTn>
                                        <p:tgtEl>
                                          <p:spTgt spid="144386"/>
                                        </p:tgtEl>
                                        <p:attrNameLst>
                                          <p:attrName>style.visibility</p:attrName>
                                        </p:attrNameLst>
                                      </p:cBhvr>
                                      <p:to>
                                        <p:strVal val="visible"/>
                                      </p:to>
                                    </p:set>
                                    <p:animEffect transition="in" filter="wipe(right)">
                                      <p:cBhvr>
                                        <p:cTn id="30" dur="2000"/>
                                        <p:tgtEl>
                                          <p:spTgt spid="144386"/>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44427"/>
                                        </p:tgtEl>
                                        <p:attrNameLst>
                                          <p:attrName>style.visibility</p:attrName>
                                        </p:attrNameLst>
                                      </p:cBhvr>
                                      <p:to>
                                        <p:strVal val="visible"/>
                                      </p:to>
                                    </p:set>
                                    <p:animEffect transition="in" filter="wipe(up)">
                                      <p:cBhvr>
                                        <p:cTn id="33" dur="2000"/>
                                        <p:tgtEl>
                                          <p:spTgt spid="144427"/>
                                        </p:tgtEl>
                                      </p:cBhvr>
                                    </p:animEffect>
                                  </p:childTnLst>
                                </p:cTn>
                              </p:par>
                            </p:childTnLst>
                          </p:cTn>
                        </p:par>
                        <p:par>
                          <p:cTn id="34" fill="hold" nodeType="afterGroup">
                            <p:stCondLst>
                              <p:cond delay="6322"/>
                            </p:stCondLst>
                            <p:childTnLst>
                              <p:par>
                                <p:cTn id="35" presetID="9" presetClass="entr" presetSubtype="0" fill="hold" grpId="0" nodeType="afterEffect">
                                  <p:stCondLst>
                                    <p:cond delay="0"/>
                                  </p:stCondLst>
                                  <p:childTnLst>
                                    <p:set>
                                      <p:cBhvr>
                                        <p:cTn id="36" dur="1" fill="hold">
                                          <p:stCondLst>
                                            <p:cond delay="0"/>
                                          </p:stCondLst>
                                        </p:cTn>
                                        <p:tgtEl>
                                          <p:spTgt spid="144390"/>
                                        </p:tgtEl>
                                        <p:attrNameLst>
                                          <p:attrName>style.visibility</p:attrName>
                                        </p:attrNameLst>
                                      </p:cBhvr>
                                      <p:to>
                                        <p:strVal val="visible"/>
                                      </p:to>
                                    </p:set>
                                    <p:animEffect transition="in" filter="dissolve">
                                      <p:cBhvr>
                                        <p:cTn id="37" dur="500"/>
                                        <p:tgtEl>
                                          <p:spTgt spid="14439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44429"/>
                                        </p:tgtEl>
                                        <p:attrNameLst>
                                          <p:attrName>style.visibility</p:attrName>
                                        </p:attrNameLst>
                                      </p:cBhvr>
                                      <p:to>
                                        <p:strVal val="visible"/>
                                      </p:to>
                                    </p:set>
                                    <p:animEffect transition="in" filter="dissolve">
                                      <p:cBhvr>
                                        <p:cTn id="40" dur="500"/>
                                        <p:tgtEl>
                                          <p:spTgt spid="14442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1" fill="hold" display="0">
                  <p:stCondLst>
                    <p:cond delay="indefinite"/>
                  </p:stCondLst>
                  <p:endCondLst>
                    <p:cond evt="onNext" delay="0">
                      <p:tgtEl>
                        <p:sldTgt/>
                      </p:tgtEl>
                    </p:cond>
                    <p:cond evt="onPrev" delay="0">
                      <p:tgtEl>
                        <p:sldTgt/>
                      </p:tgtEl>
                    </p:cond>
                    <p:cond evt="onStopAudio" delay="0">
                      <p:tgtEl>
                        <p:sldTgt/>
                      </p:tgtEl>
                    </p:cond>
                  </p:endCondLst>
                </p:cTn>
                <p:tgtEl>
                  <p:spTgt spid="144424"/>
                </p:tgtEl>
              </p:cMediaNode>
            </p:audio>
          </p:childTnLst>
        </p:cTn>
      </p:par>
    </p:tnLst>
    <p:bldLst>
      <p:bldP spid="144386" grpId="0" animBg="1"/>
      <p:bldP spid="144390" grpId="0" autoUpdateAnimBg="0"/>
      <p:bldP spid="144394" grpId="0" animBg="1"/>
      <p:bldP spid="144395" grpId="0" autoUpdateAnimBg="0"/>
      <p:bldP spid="144410" grpId="0" autoUpdateAnimBg="0"/>
      <p:bldP spid="144427" grpId="0" animBg="1"/>
      <p:bldP spid="144429"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6322" name="Line 3"/>
          <p:cNvSpPr>
            <a:spLocks noChangeShapeType="1"/>
          </p:cNvSpPr>
          <p:nvPr/>
        </p:nvSpPr>
        <p:spPr bwMode="auto">
          <a:xfrm flipH="1">
            <a:off x="3336925" y="4513263"/>
            <a:ext cx="2290763" cy="0"/>
          </a:xfrm>
          <a:prstGeom prst="line">
            <a:avLst/>
          </a:prstGeom>
          <a:noFill/>
          <a:ln w="38100">
            <a:solidFill>
              <a:schemeClr val="tx1"/>
            </a:solidFill>
            <a:prstDash val="dash"/>
            <a:round/>
            <a:headEnd/>
            <a:tailEnd type="stealth" w="med" len="med"/>
          </a:ln>
        </p:spPr>
        <p:txBody>
          <a:bodyPr wrap="none" anchor="ctr"/>
          <a:lstStyle/>
          <a:p>
            <a:endParaRPr lang="en-US"/>
          </a:p>
        </p:txBody>
      </p:sp>
      <p:sp>
        <p:nvSpPr>
          <p:cNvPr id="56323" name="Line 4"/>
          <p:cNvSpPr>
            <a:spLocks noChangeShapeType="1"/>
          </p:cNvSpPr>
          <p:nvPr/>
        </p:nvSpPr>
        <p:spPr bwMode="auto">
          <a:xfrm>
            <a:off x="5637213" y="1504950"/>
            <a:ext cx="0" cy="3946525"/>
          </a:xfrm>
          <a:prstGeom prst="line">
            <a:avLst/>
          </a:prstGeom>
          <a:noFill/>
          <a:ln w="76200">
            <a:solidFill>
              <a:schemeClr val="tx1"/>
            </a:solidFill>
            <a:round/>
            <a:headEnd/>
            <a:tailEnd/>
          </a:ln>
        </p:spPr>
        <p:txBody>
          <a:bodyPr wrap="none" anchor="ctr"/>
          <a:lstStyle/>
          <a:p>
            <a:endParaRPr lang="en-US"/>
          </a:p>
        </p:txBody>
      </p:sp>
      <p:sp>
        <p:nvSpPr>
          <p:cNvPr id="145413" name="Line 5"/>
          <p:cNvSpPr>
            <a:spLocks noChangeShapeType="1"/>
          </p:cNvSpPr>
          <p:nvPr/>
        </p:nvSpPr>
        <p:spPr bwMode="auto">
          <a:xfrm flipH="1">
            <a:off x="3321050" y="3752850"/>
            <a:ext cx="2290763" cy="0"/>
          </a:xfrm>
          <a:prstGeom prst="line">
            <a:avLst/>
          </a:prstGeom>
          <a:noFill/>
          <a:ln w="38100">
            <a:solidFill>
              <a:schemeClr val="tx1"/>
            </a:solidFill>
            <a:prstDash val="dash"/>
            <a:round/>
            <a:headEnd/>
            <a:tailEnd type="stealth" w="med" len="med"/>
          </a:ln>
        </p:spPr>
        <p:txBody>
          <a:bodyPr wrap="none" anchor="ctr"/>
          <a:lstStyle/>
          <a:p>
            <a:endParaRPr lang="en-US"/>
          </a:p>
        </p:txBody>
      </p:sp>
      <p:sp>
        <p:nvSpPr>
          <p:cNvPr id="145414" name="Rectangle 6"/>
          <p:cNvSpPr>
            <a:spLocks noChangeArrowheads="1"/>
          </p:cNvSpPr>
          <p:nvPr/>
        </p:nvSpPr>
        <p:spPr bwMode="auto">
          <a:xfrm>
            <a:off x="2546350" y="3411538"/>
            <a:ext cx="717550"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solidFill>
                  <a:srgbClr val="009900"/>
                </a:solidFill>
                <a:effectLst>
                  <a:outerShdw blurRad="38100" dist="38100" dir="2700000" algn="tl">
                    <a:srgbClr val="000000"/>
                  </a:outerShdw>
                </a:effectLst>
                <a:cs typeface="+mn-cs"/>
              </a:rPr>
              <a:t>PL</a:t>
            </a:r>
            <a:r>
              <a:rPr lang="en-US" sz="3200" b="1" baseline="-25000">
                <a:solidFill>
                  <a:srgbClr val="009900"/>
                </a:solidFill>
                <a:effectLst>
                  <a:outerShdw blurRad="38100" dist="38100" dir="2700000" algn="tl">
                    <a:srgbClr val="000000"/>
                  </a:outerShdw>
                </a:effectLst>
                <a:cs typeface="+mn-cs"/>
              </a:rPr>
              <a:t>2</a:t>
            </a:r>
          </a:p>
        </p:txBody>
      </p:sp>
      <p:sp>
        <p:nvSpPr>
          <p:cNvPr id="145415" name="Rectangle 7"/>
          <p:cNvSpPr>
            <a:spLocks noChangeArrowheads="1"/>
          </p:cNvSpPr>
          <p:nvPr/>
        </p:nvSpPr>
        <p:spPr bwMode="auto">
          <a:xfrm>
            <a:off x="5419725" y="5391150"/>
            <a:ext cx="600075" cy="57626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Y</a:t>
            </a:r>
            <a:r>
              <a:rPr lang="en-US" sz="3200" b="1" baseline="-25000">
                <a:effectLst>
                  <a:outerShdw blurRad="38100" dist="38100" dir="2700000" algn="tl">
                    <a:srgbClr val="FFFFFF"/>
                  </a:outerShdw>
                </a:effectLst>
                <a:cs typeface="+mn-cs"/>
              </a:rPr>
              <a:t>1</a:t>
            </a:r>
          </a:p>
        </p:txBody>
      </p:sp>
      <p:sp>
        <p:nvSpPr>
          <p:cNvPr id="145417" name="Rectangle 9"/>
          <p:cNvSpPr>
            <a:spLocks noChangeArrowheads="1"/>
          </p:cNvSpPr>
          <p:nvPr/>
        </p:nvSpPr>
        <p:spPr bwMode="auto">
          <a:xfrm>
            <a:off x="6172200" y="5486400"/>
            <a:ext cx="1822450" cy="515938"/>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800" b="1" dirty="0">
                <a:effectLst>
                  <a:outerShdw blurRad="38100" dist="38100" dir="2700000" algn="tl">
                    <a:srgbClr val="FFFFFF"/>
                  </a:outerShdw>
                </a:effectLst>
                <a:latin typeface="Arial" pitchFamily="34" charset="0"/>
                <a:cs typeface="Arial" pitchFamily="34" charset="0"/>
              </a:rPr>
              <a:t>Real GDP</a:t>
            </a:r>
          </a:p>
        </p:txBody>
      </p:sp>
      <p:sp>
        <p:nvSpPr>
          <p:cNvPr id="145420" name="Rectangle 12"/>
          <p:cNvSpPr>
            <a:spLocks noChangeArrowheads="1"/>
          </p:cNvSpPr>
          <p:nvPr/>
        </p:nvSpPr>
        <p:spPr bwMode="auto">
          <a:xfrm>
            <a:off x="3368675" y="1101725"/>
            <a:ext cx="915988" cy="57626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AD</a:t>
            </a:r>
            <a:r>
              <a:rPr lang="en-US" sz="3200" b="1" baseline="-25000">
                <a:effectLst>
                  <a:outerShdw blurRad="38100" dist="38100" dir="2700000" algn="tl">
                    <a:srgbClr val="FFFFFF"/>
                  </a:outerShdw>
                </a:effectLst>
                <a:cs typeface="+mn-cs"/>
              </a:rPr>
              <a:t>1</a:t>
            </a:r>
          </a:p>
        </p:txBody>
      </p:sp>
      <p:sp>
        <p:nvSpPr>
          <p:cNvPr id="145421" name="Rectangle 13"/>
          <p:cNvSpPr>
            <a:spLocks noChangeArrowheads="1"/>
          </p:cNvSpPr>
          <p:nvPr/>
        </p:nvSpPr>
        <p:spPr bwMode="auto">
          <a:xfrm>
            <a:off x="5087938" y="1066800"/>
            <a:ext cx="1160462" cy="520700"/>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800" b="1" dirty="0">
                <a:effectLst>
                  <a:outerShdw blurRad="38100" dist="38100" dir="2700000" algn="tl">
                    <a:srgbClr val="FFFFFF"/>
                  </a:outerShdw>
                </a:effectLst>
                <a:latin typeface="Arial" pitchFamily="34" charset="0"/>
                <a:cs typeface="Arial" pitchFamily="34" charset="0"/>
              </a:rPr>
              <a:t>LRAS</a:t>
            </a:r>
          </a:p>
        </p:txBody>
      </p:sp>
      <p:sp>
        <p:nvSpPr>
          <p:cNvPr id="56330" name="Freeform 14"/>
          <p:cNvSpPr>
            <a:spLocks/>
          </p:cNvSpPr>
          <p:nvPr/>
        </p:nvSpPr>
        <p:spPr bwMode="auto">
          <a:xfrm>
            <a:off x="3643313" y="1617663"/>
            <a:ext cx="3036887" cy="3600450"/>
          </a:xfrm>
          <a:custGeom>
            <a:avLst/>
            <a:gdLst>
              <a:gd name="T0" fmla="*/ 0 w 1913"/>
              <a:gd name="T1" fmla="*/ 0 h 2268"/>
              <a:gd name="T2" fmla="*/ 2147483647 w 1913"/>
              <a:gd name="T3" fmla="*/ 2147483647 h 2268"/>
              <a:gd name="T4" fmla="*/ 2147483647 w 1913"/>
              <a:gd name="T5" fmla="*/ 2147483647 h 2268"/>
              <a:gd name="T6" fmla="*/ 2147483647 w 1913"/>
              <a:gd name="T7" fmla="*/ 2147483647 h 2268"/>
              <a:gd name="T8" fmla="*/ 2147483647 w 1913"/>
              <a:gd name="T9" fmla="*/ 2147483647 h 2268"/>
              <a:gd name="T10" fmla="*/ 2147483647 w 1913"/>
              <a:gd name="T11" fmla="*/ 2147483647 h 2268"/>
              <a:gd name="T12" fmla="*/ 2147483647 w 1913"/>
              <a:gd name="T13" fmla="*/ 2147483647 h 2268"/>
              <a:gd name="T14" fmla="*/ 2147483647 w 1913"/>
              <a:gd name="T15" fmla="*/ 2147483647 h 2268"/>
              <a:gd name="T16" fmla="*/ 2147483647 w 1913"/>
              <a:gd name="T17" fmla="*/ 2147483647 h 2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3"/>
              <a:gd name="T28" fmla="*/ 0 h 2268"/>
              <a:gd name="T29" fmla="*/ 1913 w 1913"/>
              <a:gd name="T30" fmla="*/ 2268 h 22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3" h="2268">
                <a:moveTo>
                  <a:pt x="0" y="0"/>
                </a:moveTo>
                <a:lnTo>
                  <a:pt x="137" y="355"/>
                </a:lnTo>
                <a:lnTo>
                  <a:pt x="308" y="695"/>
                </a:lnTo>
                <a:lnTo>
                  <a:pt x="508" y="1015"/>
                </a:lnTo>
                <a:lnTo>
                  <a:pt x="738" y="1316"/>
                </a:lnTo>
                <a:lnTo>
                  <a:pt x="995" y="1593"/>
                </a:lnTo>
                <a:lnTo>
                  <a:pt x="1278" y="1845"/>
                </a:lnTo>
                <a:lnTo>
                  <a:pt x="1583" y="2070"/>
                </a:lnTo>
                <a:lnTo>
                  <a:pt x="1912" y="2267"/>
                </a:lnTo>
              </a:path>
            </a:pathLst>
          </a:custGeom>
          <a:noFill/>
          <a:ln w="76200" cap="rnd">
            <a:solidFill>
              <a:schemeClr val="tx1"/>
            </a:solidFill>
            <a:round/>
            <a:headEnd/>
            <a:tailEnd/>
          </a:ln>
        </p:spPr>
        <p:txBody>
          <a:bodyPr/>
          <a:lstStyle/>
          <a:p>
            <a:endParaRPr lang="en-US"/>
          </a:p>
        </p:txBody>
      </p:sp>
      <p:sp>
        <p:nvSpPr>
          <p:cNvPr id="145424" name="Rectangle 16"/>
          <p:cNvSpPr>
            <a:spLocks noChangeArrowheads="1"/>
          </p:cNvSpPr>
          <p:nvPr/>
        </p:nvSpPr>
        <p:spPr bwMode="auto">
          <a:xfrm>
            <a:off x="2665413" y="4241800"/>
            <a:ext cx="717550"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effectLst>
                  <a:outerShdw blurRad="38100" dist="38100" dir="2700000" algn="tl">
                    <a:srgbClr val="FFFFFF"/>
                  </a:outerShdw>
                </a:effectLst>
                <a:cs typeface="+mn-cs"/>
              </a:rPr>
              <a:t>PL</a:t>
            </a:r>
            <a:r>
              <a:rPr lang="en-US" sz="3200" b="1" baseline="-25000">
                <a:effectLst>
                  <a:outerShdw blurRad="38100" dist="38100" dir="2700000" algn="tl">
                    <a:srgbClr val="FFFFFF"/>
                  </a:outerShdw>
                </a:effectLst>
                <a:cs typeface="+mn-cs"/>
              </a:rPr>
              <a:t>1</a:t>
            </a:r>
          </a:p>
        </p:txBody>
      </p:sp>
      <p:sp>
        <p:nvSpPr>
          <p:cNvPr id="145425" name="Rectangle 17"/>
          <p:cNvSpPr>
            <a:spLocks noChangeArrowheads="1"/>
          </p:cNvSpPr>
          <p:nvPr/>
        </p:nvSpPr>
        <p:spPr bwMode="auto">
          <a:xfrm>
            <a:off x="0" y="455613"/>
            <a:ext cx="9144000" cy="515937"/>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sz="2800" b="1">
                <a:effectLst>
                  <a:outerShdw blurRad="38100" dist="38100" dir="2700000" algn="tl">
                    <a:srgbClr val="FFFFFF"/>
                  </a:outerShdw>
                </a:effectLst>
                <a:cs typeface="+mn-cs"/>
              </a:rPr>
              <a:t>An</a:t>
            </a:r>
            <a:r>
              <a:rPr lang="en-US" sz="2800" b="1">
                <a:effectLst>
                  <a:outerShdw blurRad="38100" dist="38100" dir="2700000" algn="tl">
                    <a:srgbClr val="FFFFFF"/>
                  </a:outerShdw>
                </a:effectLst>
                <a:latin typeface="Maiandra GD" pitchFamily="34" charset="0"/>
                <a:cs typeface="+mn-cs"/>
              </a:rPr>
              <a:t> </a:t>
            </a:r>
            <a:r>
              <a:rPr lang="en-US" sz="2800" b="1">
                <a:solidFill>
                  <a:srgbClr val="FF0000"/>
                </a:solidFill>
                <a:effectLst>
                  <a:outerShdw blurRad="38100" dist="38100" dir="2700000" algn="tl">
                    <a:srgbClr val="000000"/>
                  </a:outerShdw>
                </a:effectLst>
                <a:latin typeface="+mn-lt"/>
                <a:cs typeface="+mn-cs"/>
              </a:rPr>
              <a:t>“unanticipated”</a:t>
            </a:r>
            <a:r>
              <a:rPr lang="en-US" sz="2800" b="1">
                <a:effectLst>
                  <a:outerShdw blurRad="38100" dist="38100" dir="2700000" algn="tl">
                    <a:srgbClr val="FFFFFF"/>
                  </a:outerShdw>
                </a:effectLst>
                <a:latin typeface="Maiandra GD" pitchFamily="34" charset="0"/>
                <a:cs typeface="+mn-cs"/>
              </a:rPr>
              <a:t> </a:t>
            </a:r>
            <a:r>
              <a:rPr lang="en-US" sz="2800" b="1">
                <a:effectLst>
                  <a:outerShdw blurRad="38100" dist="38100" dir="2700000" algn="tl">
                    <a:srgbClr val="FFFFFF"/>
                  </a:outerShdw>
                </a:effectLst>
                <a:cs typeface="+mn-cs"/>
              </a:rPr>
              <a:t>increase in</a:t>
            </a:r>
            <a:r>
              <a:rPr lang="en-US" sz="2800" b="1">
                <a:effectLst>
                  <a:outerShdw blurRad="38100" dist="38100" dir="2700000" algn="tl">
                    <a:srgbClr val="FFFFFF"/>
                  </a:outerShdw>
                </a:effectLst>
                <a:latin typeface="+mn-lt"/>
                <a:cs typeface="+mn-cs"/>
              </a:rPr>
              <a:t> AD &amp; </a:t>
            </a:r>
            <a:r>
              <a:rPr lang="en-US" sz="2800" b="1">
                <a:solidFill>
                  <a:srgbClr val="FF0000"/>
                </a:solidFill>
                <a:effectLst>
                  <a:outerShdw blurRad="38100" dist="38100" dir="2700000" algn="tl">
                    <a:srgbClr val="000000"/>
                  </a:outerShdw>
                </a:effectLst>
                <a:latin typeface="+mn-lt"/>
                <a:cs typeface="+mn-cs"/>
              </a:rPr>
              <a:t>self correction</a:t>
            </a:r>
          </a:p>
        </p:txBody>
      </p:sp>
      <p:sp>
        <p:nvSpPr>
          <p:cNvPr id="145426" name="Freeform 18"/>
          <p:cNvSpPr>
            <a:spLocks/>
          </p:cNvSpPr>
          <p:nvPr/>
        </p:nvSpPr>
        <p:spPr bwMode="auto">
          <a:xfrm rot="293364" flipH="1">
            <a:off x="4081463" y="1835150"/>
            <a:ext cx="2576512" cy="3125788"/>
          </a:xfrm>
          <a:custGeom>
            <a:avLst/>
            <a:gdLst>
              <a:gd name="T0" fmla="*/ 0 w 1623"/>
              <a:gd name="T1" fmla="*/ 0 h 1969"/>
              <a:gd name="T2" fmla="*/ 2147483647 w 1623"/>
              <a:gd name="T3" fmla="*/ 2147483647 h 1969"/>
              <a:gd name="T4" fmla="*/ 2147483647 w 1623"/>
              <a:gd name="T5" fmla="*/ 2147483647 h 1969"/>
              <a:gd name="T6" fmla="*/ 2147483647 w 1623"/>
              <a:gd name="T7" fmla="*/ 2147483647 h 1969"/>
              <a:gd name="T8" fmla="*/ 2147483647 w 1623"/>
              <a:gd name="T9" fmla="*/ 2147483647 h 1969"/>
              <a:gd name="T10" fmla="*/ 2147483647 w 1623"/>
              <a:gd name="T11" fmla="*/ 2147483647 h 1969"/>
              <a:gd name="T12" fmla="*/ 2147483647 w 1623"/>
              <a:gd name="T13" fmla="*/ 2147483647 h 1969"/>
              <a:gd name="T14" fmla="*/ 2147483647 w 1623"/>
              <a:gd name="T15" fmla="*/ 2147483647 h 1969"/>
              <a:gd name="T16" fmla="*/ 2147483647 w 1623"/>
              <a:gd name="T17" fmla="*/ 2147483647 h 1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3"/>
              <a:gd name="T28" fmla="*/ 0 h 1969"/>
              <a:gd name="T29" fmla="*/ 1623 w 1623"/>
              <a:gd name="T30" fmla="*/ 1969 h 1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3" h="1969">
                <a:moveTo>
                  <a:pt x="0" y="0"/>
                </a:moveTo>
                <a:lnTo>
                  <a:pt x="116" y="308"/>
                </a:lnTo>
                <a:lnTo>
                  <a:pt x="261" y="603"/>
                </a:lnTo>
                <a:lnTo>
                  <a:pt x="431" y="881"/>
                </a:lnTo>
                <a:lnTo>
                  <a:pt x="626" y="1142"/>
                </a:lnTo>
                <a:lnTo>
                  <a:pt x="844" y="1383"/>
                </a:lnTo>
                <a:lnTo>
                  <a:pt x="1084" y="1602"/>
                </a:lnTo>
                <a:lnTo>
                  <a:pt x="1343" y="1797"/>
                </a:lnTo>
                <a:lnTo>
                  <a:pt x="1622" y="1968"/>
                </a:lnTo>
              </a:path>
            </a:pathLst>
          </a:custGeom>
          <a:noFill/>
          <a:ln w="76200" cap="rnd">
            <a:solidFill>
              <a:schemeClr val="tx1"/>
            </a:solidFill>
            <a:round/>
            <a:headEnd/>
            <a:tailEnd/>
          </a:ln>
        </p:spPr>
        <p:txBody>
          <a:bodyPr/>
          <a:lstStyle/>
          <a:p>
            <a:endParaRPr lang="en-US"/>
          </a:p>
        </p:txBody>
      </p:sp>
      <p:sp>
        <p:nvSpPr>
          <p:cNvPr id="56334" name="Freeform 19"/>
          <p:cNvSpPr>
            <a:spLocks/>
          </p:cNvSpPr>
          <p:nvPr/>
        </p:nvSpPr>
        <p:spPr bwMode="auto">
          <a:xfrm flipH="1">
            <a:off x="4576763" y="1868488"/>
            <a:ext cx="2933700" cy="3349625"/>
          </a:xfrm>
          <a:custGeom>
            <a:avLst/>
            <a:gdLst>
              <a:gd name="T0" fmla="*/ 0 w 1913"/>
              <a:gd name="T1" fmla="*/ 0 h 2268"/>
              <a:gd name="T2" fmla="*/ 2147483647 w 1913"/>
              <a:gd name="T3" fmla="*/ 2147483647 h 2268"/>
              <a:gd name="T4" fmla="*/ 2147483647 w 1913"/>
              <a:gd name="T5" fmla="*/ 2147483647 h 2268"/>
              <a:gd name="T6" fmla="*/ 2147483647 w 1913"/>
              <a:gd name="T7" fmla="*/ 2147483647 h 2268"/>
              <a:gd name="T8" fmla="*/ 2147483647 w 1913"/>
              <a:gd name="T9" fmla="*/ 2147483647 h 2268"/>
              <a:gd name="T10" fmla="*/ 2147483647 w 1913"/>
              <a:gd name="T11" fmla="*/ 2147483647 h 2268"/>
              <a:gd name="T12" fmla="*/ 2147483647 w 1913"/>
              <a:gd name="T13" fmla="*/ 2147483647 h 2268"/>
              <a:gd name="T14" fmla="*/ 2147483647 w 1913"/>
              <a:gd name="T15" fmla="*/ 2147483647 h 2268"/>
              <a:gd name="T16" fmla="*/ 2147483647 w 1913"/>
              <a:gd name="T17" fmla="*/ 2147483647 h 2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3"/>
              <a:gd name="T28" fmla="*/ 0 h 2268"/>
              <a:gd name="T29" fmla="*/ 1913 w 1913"/>
              <a:gd name="T30" fmla="*/ 2268 h 22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3" h="2268">
                <a:moveTo>
                  <a:pt x="0" y="0"/>
                </a:moveTo>
                <a:lnTo>
                  <a:pt x="137" y="355"/>
                </a:lnTo>
                <a:lnTo>
                  <a:pt x="308" y="695"/>
                </a:lnTo>
                <a:lnTo>
                  <a:pt x="508" y="1015"/>
                </a:lnTo>
                <a:lnTo>
                  <a:pt x="738" y="1316"/>
                </a:lnTo>
                <a:lnTo>
                  <a:pt x="995" y="1593"/>
                </a:lnTo>
                <a:lnTo>
                  <a:pt x="1278" y="1845"/>
                </a:lnTo>
                <a:lnTo>
                  <a:pt x="1583" y="2070"/>
                </a:lnTo>
                <a:lnTo>
                  <a:pt x="1912" y="2267"/>
                </a:lnTo>
              </a:path>
            </a:pathLst>
          </a:custGeom>
          <a:noFill/>
          <a:ln w="76200" cap="rnd">
            <a:solidFill>
              <a:schemeClr val="tx1"/>
            </a:solidFill>
            <a:round/>
            <a:headEnd/>
            <a:tailEnd/>
          </a:ln>
        </p:spPr>
        <p:txBody>
          <a:bodyPr/>
          <a:lstStyle/>
          <a:p>
            <a:endParaRPr lang="en-US"/>
          </a:p>
        </p:txBody>
      </p:sp>
      <p:sp>
        <p:nvSpPr>
          <p:cNvPr id="145428" name="Rectangle 20"/>
          <p:cNvSpPr>
            <a:spLocks noChangeArrowheads="1"/>
          </p:cNvSpPr>
          <p:nvPr/>
        </p:nvSpPr>
        <p:spPr bwMode="auto">
          <a:xfrm>
            <a:off x="7294563" y="1338263"/>
            <a:ext cx="893762" cy="576262"/>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AS</a:t>
            </a:r>
            <a:r>
              <a:rPr lang="en-US" sz="3200" b="1" baseline="-25000">
                <a:effectLst>
                  <a:outerShdw blurRad="38100" dist="38100" dir="2700000" algn="tl">
                    <a:srgbClr val="FFFFFF"/>
                  </a:outerShdw>
                </a:effectLst>
                <a:cs typeface="+mn-cs"/>
              </a:rPr>
              <a:t>1</a:t>
            </a:r>
            <a:endParaRPr lang="en-US" sz="3200" b="1">
              <a:effectLst>
                <a:outerShdw blurRad="38100" dist="38100" dir="2700000" algn="tl">
                  <a:srgbClr val="FFFFFF"/>
                </a:outerShdw>
              </a:effectLst>
              <a:cs typeface="+mn-cs"/>
            </a:endParaRPr>
          </a:p>
        </p:txBody>
      </p:sp>
      <p:sp>
        <p:nvSpPr>
          <p:cNvPr id="145429" name="Rectangle 21"/>
          <p:cNvSpPr>
            <a:spLocks noChangeArrowheads="1"/>
          </p:cNvSpPr>
          <p:nvPr/>
        </p:nvSpPr>
        <p:spPr bwMode="auto">
          <a:xfrm>
            <a:off x="6381750" y="1419225"/>
            <a:ext cx="893763" cy="57626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AS</a:t>
            </a:r>
            <a:r>
              <a:rPr lang="en-US" sz="3200" b="1" baseline="-25000">
                <a:effectLst>
                  <a:outerShdw blurRad="38100" dist="38100" dir="2700000" algn="tl">
                    <a:srgbClr val="FFFFFF"/>
                  </a:outerShdw>
                </a:effectLst>
                <a:cs typeface="+mn-cs"/>
              </a:rPr>
              <a:t>2</a:t>
            </a:r>
            <a:endParaRPr lang="en-US" sz="3200" b="1">
              <a:effectLst>
                <a:outerShdw blurRad="38100" dist="38100" dir="2700000" algn="tl">
                  <a:srgbClr val="FFFFFF"/>
                </a:outerShdw>
              </a:effectLst>
              <a:cs typeface="+mn-cs"/>
            </a:endParaRPr>
          </a:p>
        </p:txBody>
      </p:sp>
      <p:sp>
        <p:nvSpPr>
          <p:cNvPr id="56337" name="Oval 22"/>
          <p:cNvSpPr>
            <a:spLocks noChangeArrowheads="1"/>
          </p:cNvSpPr>
          <p:nvPr/>
        </p:nvSpPr>
        <p:spPr bwMode="auto">
          <a:xfrm>
            <a:off x="5541963" y="4395788"/>
            <a:ext cx="212725" cy="212725"/>
          </a:xfrm>
          <a:prstGeom prst="ellipse">
            <a:avLst/>
          </a:prstGeom>
          <a:solidFill>
            <a:srgbClr val="FFFF00"/>
          </a:solidFill>
          <a:ln w="28575">
            <a:solidFill>
              <a:schemeClr val="tx1"/>
            </a:solidFill>
            <a:round/>
            <a:headEnd/>
            <a:tailEnd/>
          </a:ln>
        </p:spPr>
        <p:txBody>
          <a:bodyPr wrap="none" anchor="ctr"/>
          <a:lstStyle/>
          <a:p>
            <a:endParaRPr lang="en-US">
              <a:latin typeface="Calibri" pitchFamily="34" charset="0"/>
            </a:endParaRPr>
          </a:p>
        </p:txBody>
      </p:sp>
      <p:sp>
        <p:nvSpPr>
          <p:cNvPr id="145431" name="Rectangle 23"/>
          <p:cNvSpPr>
            <a:spLocks noChangeArrowheads="1"/>
          </p:cNvSpPr>
          <p:nvPr/>
        </p:nvSpPr>
        <p:spPr bwMode="auto">
          <a:xfrm>
            <a:off x="2643188" y="3416300"/>
            <a:ext cx="717550" cy="454025"/>
          </a:xfrm>
          <a:prstGeom prst="rect">
            <a:avLst/>
          </a:prstGeom>
          <a:solidFill>
            <a:schemeClr val="bg1">
              <a:lumMod val="85000"/>
            </a:schemeClr>
          </a:solid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dirty="0">
                <a:effectLst>
                  <a:outerShdw blurRad="38100" dist="38100" dir="2700000" algn="tl">
                    <a:srgbClr val="FFFFFF"/>
                  </a:outerShdw>
                </a:effectLst>
                <a:cs typeface="+mn-cs"/>
              </a:rPr>
              <a:t>PL</a:t>
            </a:r>
            <a:r>
              <a:rPr lang="en-US" sz="3200" b="1" baseline="-25000" dirty="0">
                <a:effectLst>
                  <a:outerShdw blurRad="38100" dist="38100" dir="2700000" algn="tl">
                    <a:srgbClr val="FFFFFF"/>
                  </a:outerShdw>
                </a:effectLst>
                <a:cs typeface="+mn-cs"/>
              </a:rPr>
              <a:t>3</a:t>
            </a:r>
          </a:p>
        </p:txBody>
      </p:sp>
      <p:sp>
        <p:nvSpPr>
          <p:cNvPr id="145432" name="Rectangle 24"/>
          <p:cNvSpPr>
            <a:spLocks noChangeArrowheads="1"/>
          </p:cNvSpPr>
          <p:nvPr/>
        </p:nvSpPr>
        <p:spPr bwMode="auto">
          <a:xfrm>
            <a:off x="6896100" y="3121025"/>
            <a:ext cx="2322513" cy="828675"/>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400" b="1" dirty="0">
                <a:solidFill>
                  <a:srgbClr val="FF0000"/>
                </a:solidFill>
                <a:effectLst>
                  <a:outerShdw blurRad="38100" dist="38100" dir="2700000" algn="tl">
                    <a:srgbClr val="000000"/>
                  </a:outerShdw>
                </a:effectLst>
                <a:latin typeface="Verdana" pitchFamily="34" charset="0"/>
                <a:cs typeface="+mn-cs"/>
              </a:rPr>
              <a:t>Self-</a:t>
            </a:r>
          </a:p>
          <a:p>
            <a:pPr eaLnBrk="0" fontAlgn="auto" hangingPunct="0">
              <a:spcBef>
                <a:spcPts val="0"/>
              </a:spcBef>
              <a:spcAft>
                <a:spcPts val="0"/>
              </a:spcAft>
              <a:defRPr/>
            </a:pPr>
            <a:r>
              <a:rPr lang="en-US" sz="2400" b="1" dirty="0">
                <a:solidFill>
                  <a:srgbClr val="FF0000"/>
                </a:solidFill>
                <a:effectLst>
                  <a:outerShdw blurRad="38100" dist="38100" dir="2700000" algn="tl">
                    <a:srgbClr val="000000"/>
                  </a:outerShdw>
                </a:effectLst>
                <a:latin typeface="Verdana" pitchFamily="34" charset="0"/>
                <a:cs typeface="+mn-cs"/>
              </a:rPr>
              <a:t>Correction</a:t>
            </a:r>
          </a:p>
        </p:txBody>
      </p:sp>
      <p:sp>
        <p:nvSpPr>
          <p:cNvPr id="145433" name="Text Box 25"/>
          <p:cNvSpPr txBox="1">
            <a:spLocks noChangeArrowheads="1"/>
          </p:cNvSpPr>
          <p:nvPr/>
        </p:nvSpPr>
        <p:spPr bwMode="auto">
          <a:xfrm>
            <a:off x="5730875" y="4211638"/>
            <a:ext cx="382588" cy="519112"/>
          </a:xfrm>
          <a:prstGeom prst="rect">
            <a:avLst/>
          </a:prstGeom>
          <a:noFill/>
          <a:ln w="12700">
            <a:noFill/>
            <a:miter lim="800000"/>
            <a:headEnd/>
            <a:tailEnd/>
          </a:ln>
          <a:effectLst/>
        </p:spPr>
        <p:txBody>
          <a:bodyPr wrap="none">
            <a:spAutoFit/>
          </a:bodyPr>
          <a:lstStyle/>
          <a:p>
            <a:pPr eaLnBrk="0" fontAlgn="auto" hangingPunct="0">
              <a:spcBef>
                <a:spcPts val="0"/>
              </a:spcBef>
              <a:spcAft>
                <a:spcPts val="0"/>
              </a:spcAft>
              <a:defRPr/>
            </a:pPr>
            <a:r>
              <a:rPr lang="en-US" sz="2800" b="1">
                <a:effectLst>
                  <a:outerShdw blurRad="38100" dist="38100" dir="2700000" algn="tl">
                    <a:srgbClr val="FFFFFF"/>
                  </a:outerShdw>
                </a:effectLst>
                <a:cs typeface="+mn-cs"/>
              </a:rPr>
              <a:t>a</a:t>
            </a:r>
          </a:p>
        </p:txBody>
      </p:sp>
      <p:sp>
        <p:nvSpPr>
          <p:cNvPr id="145434" name="Text Box 26"/>
          <p:cNvSpPr txBox="1">
            <a:spLocks noChangeArrowheads="1"/>
          </p:cNvSpPr>
          <p:nvPr/>
        </p:nvSpPr>
        <p:spPr bwMode="auto">
          <a:xfrm>
            <a:off x="6488113" y="3417888"/>
            <a:ext cx="401637" cy="519112"/>
          </a:xfrm>
          <a:prstGeom prst="rect">
            <a:avLst/>
          </a:prstGeom>
          <a:noFill/>
          <a:ln w="12700">
            <a:noFill/>
            <a:miter lim="800000"/>
            <a:headEnd/>
            <a:tailEnd/>
          </a:ln>
          <a:effectLst/>
        </p:spPr>
        <p:txBody>
          <a:bodyPr wrap="none">
            <a:spAutoFit/>
          </a:bodyPr>
          <a:lstStyle/>
          <a:p>
            <a:pPr eaLnBrk="0" fontAlgn="auto" hangingPunct="0">
              <a:spcBef>
                <a:spcPts val="0"/>
              </a:spcBef>
              <a:spcAft>
                <a:spcPts val="0"/>
              </a:spcAft>
              <a:defRPr/>
            </a:pPr>
            <a:r>
              <a:rPr lang="en-US" sz="2800" b="1">
                <a:solidFill>
                  <a:srgbClr val="009900"/>
                </a:solidFill>
                <a:effectLst>
                  <a:outerShdw blurRad="38100" dist="38100" dir="2700000" algn="tl">
                    <a:srgbClr val="000000"/>
                  </a:outerShdw>
                </a:effectLst>
                <a:cs typeface="+mn-cs"/>
              </a:rPr>
              <a:t>b</a:t>
            </a:r>
          </a:p>
        </p:txBody>
      </p:sp>
      <p:sp>
        <p:nvSpPr>
          <p:cNvPr id="145435" name="Text Box 27"/>
          <p:cNvSpPr txBox="1">
            <a:spLocks noChangeArrowheads="1"/>
          </p:cNvSpPr>
          <p:nvPr/>
        </p:nvSpPr>
        <p:spPr bwMode="auto">
          <a:xfrm>
            <a:off x="5256213" y="3282950"/>
            <a:ext cx="382587" cy="519113"/>
          </a:xfrm>
          <a:prstGeom prst="rect">
            <a:avLst/>
          </a:prstGeom>
          <a:noFill/>
          <a:ln w="12700">
            <a:noFill/>
            <a:miter lim="800000"/>
            <a:headEnd/>
            <a:tailEnd/>
          </a:ln>
          <a:effectLst/>
        </p:spPr>
        <p:txBody>
          <a:bodyPr wrap="none">
            <a:spAutoFit/>
          </a:bodyPr>
          <a:lstStyle/>
          <a:p>
            <a:pPr eaLnBrk="0" fontAlgn="auto" hangingPunct="0">
              <a:spcBef>
                <a:spcPts val="0"/>
              </a:spcBef>
              <a:spcAft>
                <a:spcPts val="0"/>
              </a:spcAft>
              <a:defRPr/>
            </a:pPr>
            <a:r>
              <a:rPr lang="en-US" sz="2800" b="1">
                <a:effectLst>
                  <a:outerShdw blurRad="38100" dist="38100" dir="2700000" algn="tl">
                    <a:srgbClr val="FFFFFF"/>
                  </a:outerShdw>
                </a:effectLst>
                <a:cs typeface="+mn-cs"/>
              </a:rPr>
              <a:t>c</a:t>
            </a:r>
          </a:p>
        </p:txBody>
      </p:sp>
      <p:sp>
        <p:nvSpPr>
          <p:cNvPr id="56343" name="Oval 32"/>
          <p:cNvSpPr>
            <a:spLocks noChangeArrowheads="1"/>
          </p:cNvSpPr>
          <p:nvPr/>
        </p:nvSpPr>
        <p:spPr bwMode="auto">
          <a:xfrm>
            <a:off x="6342063" y="3582988"/>
            <a:ext cx="212725" cy="212725"/>
          </a:xfrm>
          <a:prstGeom prst="ellipse">
            <a:avLst/>
          </a:prstGeom>
          <a:solidFill>
            <a:srgbClr val="FFFF00"/>
          </a:solidFill>
          <a:ln w="28575">
            <a:solidFill>
              <a:schemeClr val="tx1"/>
            </a:solidFill>
            <a:round/>
            <a:headEnd/>
            <a:tailEnd/>
          </a:ln>
        </p:spPr>
        <p:txBody>
          <a:bodyPr wrap="none" anchor="ctr"/>
          <a:lstStyle/>
          <a:p>
            <a:endParaRPr lang="en-US">
              <a:latin typeface="Calibri" pitchFamily="34" charset="0"/>
            </a:endParaRPr>
          </a:p>
        </p:txBody>
      </p:sp>
      <p:grpSp>
        <p:nvGrpSpPr>
          <p:cNvPr id="56344" name="Group 35"/>
          <p:cNvGrpSpPr>
            <a:grpSpLocks/>
          </p:cNvGrpSpPr>
          <p:nvPr/>
        </p:nvGrpSpPr>
        <p:grpSpPr bwMode="auto">
          <a:xfrm>
            <a:off x="3290888" y="1466850"/>
            <a:ext cx="4200525" cy="4029075"/>
            <a:chOff x="2073" y="924"/>
            <a:chExt cx="2646" cy="2538"/>
          </a:xfrm>
        </p:grpSpPr>
        <p:sp>
          <p:nvSpPr>
            <p:cNvPr id="56351" name="Line 36"/>
            <p:cNvSpPr>
              <a:spLocks noChangeShapeType="1"/>
            </p:cNvSpPr>
            <p:nvPr/>
          </p:nvSpPr>
          <p:spPr bwMode="auto">
            <a:xfrm>
              <a:off x="2099" y="924"/>
              <a:ext cx="0" cy="2538"/>
            </a:xfrm>
            <a:prstGeom prst="line">
              <a:avLst/>
            </a:prstGeom>
            <a:noFill/>
            <a:ln w="76200">
              <a:solidFill>
                <a:schemeClr val="tx1"/>
              </a:solidFill>
              <a:round/>
              <a:headEnd/>
              <a:tailEnd/>
            </a:ln>
          </p:spPr>
          <p:txBody>
            <a:bodyPr wrap="none" anchor="ctr"/>
            <a:lstStyle/>
            <a:p>
              <a:endParaRPr lang="en-US"/>
            </a:p>
          </p:txBody>
        </p:sp>
        <p:sp>
          <p:nvSpPr>
            <p:cNvPr id="56352" name="Line 37"/>
            <p:cNvSpPr>
              <a:spLocks noChangeShapeType="1"/>
            </p:cNvSpPr>
            <p:nvPr/>
          </p:nvSpPr>
          <p:spPr bwMode="auto">
            <a:xfrm>
              <a:off x="2073" y="3439"/>
              <a:ext cx="2646" cy="0"/>
            </a:xfrm>
            <a:prstGeom prst="line">
              <a:avLst/>
            </a:prstGeom>
            <a:noFill/>
            <a:ln w="76200">
              <a:solidFill>
                <a:schemeClr val="tx1"/>
              </a:solidFill>
              <a:round/>
              <a:headEnd/>
              <a:tailEnd/>
            </a:ln>
          </p:spPr>
          <p:txBody>
            <a:bodyPr wrap="none" anchor="ctr"/>
            <a:lstStyle/>
            <a:p>
              <a:endParaRPr lang="en-US"/>
            </a:p>
          </p:txBody>
        </p:sp>
      </p:grpSp>
      <p:pic>
        <p:nvPicPr>
          <p:cNvPr id="145446" name="Picture 38" descr="1 aaa ball red"/>
          <p:cNvPicPr>
            <a:picLocks noChangeAspect="1" noChangeArrowheads="1" noCrop="1"/>
          </p:cNvPicPr>
          <p:nvPr/>
        </p:nvPicPr>
        <p:blipFill>
          <a:blip r:embed="rId4"/>
          <a:srcRect/>
          <a:stretch>
            <a:fillRect/>
          </a:stretch>
        </p:blipFill>
        <p:spPr bwMode="auto">
          <a:xfrm>
            <a:off x="5534025" y="3579813"/>
            <a:ext cx="212725" cy="212725"/>
          </a:xfrm>
          <a:prstGeom prst="rect">
            <a:avLst/>
          </a:prstGeom>
          <a:noFill/>
          <a:ln w="9525">
            <a:noFill/>
            <a:miter lim="800000"/>
            <a:headEnd/>
            <a:tailEnd/>
          </a:ln>
        </p:spPr>
      </p:pic>
      <p:pic>
        <p:nvPicPr>
          <p:cNvPr id="145447" name="Picture 39" descr="arrow left blue good"/>
          <p:cNvPicPr>
            <a:picLocks noChangeAspect="1" noChangeArrowheads="1" noCrop="1"/>
          </p:cNvPicPr>
          <p:nvPr/>
        </p:nvPicPr>
        <p:blipFill>
          <a:blip r:embed="rId5"/>
          <a:srcRect/>
          <a:stretch>
            <a:fillRect/>
          </a:stretch>
        </p:blipFill>
        <p:spPr bwMode="auto">
          <a:xfrm>
            <a:off x="5638800" y="3552825"/>
            <a:ext cx="762000" cy="266700"/>
          </a:xfrm>
          <a:prstGeom prst="rect">
            <a:avLst/>
          </a:prstGeom>
          <a:noFill/>
          <a:ln w="9525">
            <a:noFill/>
            <a:miter lim="800000"/>
            <a:headEnd/>
            <a:tailEnd/>
          </a:ln>
        </p:spPr>
      </p:pic>
      <p:pic>
        <p:nvPicPr>
          <p:cNvPr id="145448" name="Picture 40" descr="arrow green up pretty"/>
          <p:cNvPicPr>
            <a:picLocks noChangeAspect="1" noChangeArrowheads="1" noCrop="1"/>
          </p:cNvPicPr>
          <p:nvPr/>
        </p:nvPicPr>
        <p:blipFill>
          <a:blip r:embed="rId5"/>
          <a:srcRect/>
          <a:stretch>
            <a:fillRect/>
          </a:stretch>
        </p:blipFill>
        <p:spPr bwMode="auto">
          <a:xfrm rot="5400000">
            <a:off x="5313363" y="3906837"/>
            <a:ext cx="668338" cy="322263"/>
          </a:xfrm>
          <a:prstGeom prst="rect">
            <a:avLst/>
          </a:prstGeom>
          <a:noFill/>
          <a:ln w="9525">
            <a:noFill/>
            <a:miter lim="800000"/>
            <a:headEnd/>
            <a:tailEnd/>
          </a:ln>
        </p:spPr>
      </p:pic>
      <p:pic>
        <p:nvPicPr>
          <p:cNvPr id="145450" name="A sw969.wav">
            <a:hlinkClick r:id="" action="ppaction://media"/>
          </p:cNvPr>
          <p:cNvPicPr>
            <a:picLocks noRot="1" noChangeAspect="1" noChangeArrowheads="1"/>
          </p:cNvPicPr>
          <p:nvPr>
            <a:wavAudioFile r:embed="rId1" name="A sword clang.wav"/>
          </p:nvPr>
        </p:nvPicPr>
        <p:blipFill>
          <a:blip r:embed="rId6"/>
          <a:srcRect/>
          <a:stretch>
            <a:fillRect/>
          </a:stretch>
        </p:blipFill>
        <p:spPr bwMode="auto">
          <a:xfrm>
            <a:off x="0" y="6553200"/>
            <a:ext cx="304800" cy="304800"/>
          </a:xfrm>
          <a:prstGeom prst="rect">
            <a:avLst/>
          </a:prstGeom>
          <a:noFill/>
          <a:ln w="9525">
            <a:noFill/>
            <a:miter lim="800000"/>
            <a:headEnd/>
            <a:tailEnd/>
          </a:ln>
        </p:spPr>
      </p:pic>
      <p:sp>
        <p:nvSpPr>
          <p:cNvPr id="56349" name="WordArt 44"/>
          <p:cNvSpPr>
            <a:spLocks noChangeArrowheads="1" noChangeShapeType="1" noTextEdit="1"/>
          </p:cNvSpPr>
          <p:nvPr/>
        </p:nvSpPr>
        <p:spPr bwMode="auto">
          <a:xfrm>
            <a:off x="152400" y="95250"/>
            <a:ext cx="8886825" cy="349250"/>
          </a:xfrm>
          <a:prstGeom prst="rect">
            <a:avLst/>
          </a:prstGeom>
        </p:spPr>
        <p:txBody>
          <a:bodyPr wrap="none" fromWordArt="1">
            <a:prstTxWarp prst="textPlain">
              <a:avLst>
                <a:gd name="adj" fmla="val 50000"/>
              </a:avLst>
            </a:prstTxWarp>
          </a:bodyPr>
          <a:lstStyle/>
          <a:p>
            <a:pPr algn="ctr"/>
            <a:r>
              <a:rPr lang="en-US" sz="2800" kern="10">
                <a:ln w="12700">
                  <a:solidFill>
                    <a:schemeClr val="tx2"/>
                  </a:solidFill>
                  <a:round/>
                  <a:headEnd/>
                  <a:tailEnd/>
                </a:ln>
                <a:solidFill>
                  <a:srgbClr val="FF0000"/>
                </a:solidFill>
                <a:effectLst>
                  <a:outerShdw dist="35921" dir="2700000" sy="50000" kx="2115830" algn="bl" rotWithShape="0">
                    <a:srgbClr val="C0C0C0">
                      <a:alpha val="79999"/>
                    </a:srgbClr>
                  </a:outerShdw>
                </a:effectLst>
                <a:latin typeface="Arial Black"/>
              </a:rPr>
              <a:t>NEW CLASSICAL VIEW OF SELF-CORRECTION</a:t>
            </a:r>
          </a:p>
        </p:txBody>
      </p:sp>
      <p:sp>
        <p:nvSpPr>
          <p:cNvPr id="33" name="Rectangle 7"/>
          <p:cNvSpPr>
            <a:spLocks noChangeArrowheads="1"/>
          </p:cNvSpPr>
          <p:nvPr/>
        </p:nvSpPr>
        <p:spPr bwMode="auto">
          <a:xfrm>
            <a:off x="2670175" y="2438400"/>
            <a:ext cx="677863" cy="515938"/>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800" b="1" dirty="0">
                <a:effectLst>
                  <a:outerShdw blurRad="38100" dist="38100" dir="2700000" algn="tl">
                    <a:srgbClr val="FFFFFF"/>
                  </a:outerShdw>
                </a:effectLst>
                <a:cs typeface="+mn-cs"/>
              </a:rPr>
              <a:t>PL</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5447"/>
                                        </p:tgtEl>
                                        <p:attrNameLst>
                                          <p:attrName>style.visibility</p:attrName>
                                        </p:attrNameLst>
                                      </p:cBhvr>
                                      <p:to>
                                        <p:strVal val="visible"/>
                                      </p:to>
                                    </p:set>
                                    <p:animEffect transition="in" filter="dissolve">
                                      <p:cBhvr>
                                        <p:cTn id="7" dur="500"/>
                                        <p:tgtEl>
                                          <p:spTgt spid="145447"/>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322" fill="hold"/>
                                        <p:tgtEl>
                                          <p:spTgt spid="145450"/>
                                        </p:tgtEl>
                                      </p:cBhvr>
                                    </p:cmd>
                                  </p:childTnLst>
                                </p:cTn>
                              </p:par>
                            </p:childTnLst>
                          </p:cTn>
                        </p:par>
                        <p:par>
                          <p:cTn id="11" fill="hold" nodeType="afterGroup">
                            <p:stCondLst>
                              <p:cond delay="822"/>
                            </p:stCondLst>
                            <p:childTnLst>
                              <p:par>
                                <p:cTn id="12" presetID="9" presetClass="entr" presetSubtype="0" fill="hold" grpId="0" nodeType="afterEffect">
                                  <p:stCondLst>
                                    <p:cond delay="0"/>
                                  </p:stCondLst>
                                  <p:childTnLst>
                                    <p:set>
                                      <p:cBhvr>
                                        <p:cTn id="13" dur="1" fill="hold">
                                          <p:stCondLst>
                                            <p:cond delay="0"/>
                                          </p:stCondLst>
                                        </p:cTn>
                                        <p:tgtEl>
                                          <p:spTgt spid="145426"/>
                                        </p:tgtEl>
                                        <p:attrNameLst>
                                          <p:attrName>style.visibility</p:attrName>
                                        </p:attrNameLst>
                                      </p:cBhvr>
                                      <p:to>
                                        <p:strVal val="visible"/>
                                      </p:to>
                                    </p:set>
                                    <p:animEffect transition="in" filter="dissolve">
                                      <p:cBhvr>
                                        <p:cTn id="14" dur="500"/>
                                        <p:tgtEl>
                                          <p:spTgt spid="145426"/>
                                        </p:tgtEl>
                                      </p:cBhvr>
                                    </p:animEffect>
                                  </p:childTnLst>
                                </p:cTn>
                              </p:par>
                            </p:childTnLst>
                          </p:cTn>
                        </p:par>
                        <p:par>
                          <p:cTn id="15" fill="hold" nodeType="afterGroup">
                            <p:stCondLst>
                              <p:cond delay="1322"/>
                            </p:stCondLst>
                            <p:childTnLst>
                              <p:par>
                                <p:cTn id="16" presetID="9" presetClass="entr" presetSubtype="0" fill="hold" grpId="0" nodeType="afterEffect">
                                  <p:stCondLst>
                                    <p:cond delay="0"/>
                                  </p:stCondLst>
                                  <p:childTnLst>
                                    <p:set>
                                      <p:cBhvr>
                                        <p:cTn id="17" dur="1" fill="hold">
                                          <p:stCondLst>
                                            <p:cond delay="0"/>
                                          </p:stCondLst>
                                        </p:cTn>
                                        <p:tgtEl>
                                          <p:spTgt spid="145429"/>
                                        </p:tgtEl>
                                        <p:attrNameLst>
                                          <p:attrName>style.visibility</p:attrName>
                                        </p:attrNameLst>
                                      </p:cBhvr>
                                      <p:to>
                                        <p:strVal val="visible"/>
                                      </p:to>
                                    </p:set>
                                    <p:animEffect transition="in" filter="dissolve">
                                      <p:cBhvr>
                                        <p:cTn id="18" dur="500"/>
                                        <p:tgtEl>
                                          <p:spTgt spid="145429"/>
                                        </p:tgtEl>
                                      </p:cBhvr>
                                    </p:animEffect>
                                  </p:childTnLst>
                                </p:cTn>
                              </p:par>
                            </p:childTnLst>
                          </p:cTn>
                        </p:par>
                        <p:par>
                          <p:cTn id="19" fill="hold" nodeType="afterGroup">
                            <p:stCondLst>
                              <p:cond delay="1822"/>
                            </p:stCondLst>
                            <p:childTnLst>
                              <p:par>
                                <p:cTn id="20" presetID="9" presetClass="entr" presetSubtype="0" fill="hold" nodeType="afterEffect">
                                  <p:stCondLst>
                                    <p:cond delay="0"/>
                                  </p:stCondLst>
                                  <p:childTnLst>
                                    <p:set>
                                      <p:cBhvr>
                                        <p:cTn id="21" dur="1" fill="hold">
                                          <p:stCondLst>
                                            <p:cond delay="0"/>
                                          </p:stCondLst>
                                        </p:cTn>
                                        <p:tgtEl>
                                          <p:spTgt spid="145446"/>
                                        </p:tgtEl>
                                        <p:attrNameLst>
                                          <p:attrName>style.visibility</p:attrName>
                                        </p:attrNameLst>
                                      </p:cBhvr>
                                      <p:to>
                                        <p:strVal val="visible"/>
                                      </p:to>
                                    </p:set>
                                    <p:animEffect transition="in" filter="dissolve">
                                      <p:cBhvr>
                                        <p:cTn id="22" dur="500"/>
                                        <p:tgtEl>
                                          <p:spTgt spid="145446"/>
                                        </p:tgtEl>
                                      </p:cBhvr>
                                    </p:animEffect>
                                  </p:childTnLst>
                                </p:cTn>
                              </p:par>
                            </p:childTnLst>
                          </p:cTn>
                        </p:par>
                        <p:par>
                          <p:cTn id="23" fill="hold" nodeType="afterGroup">
                            <p:stCondLst>
                              <p:cond delay="2322"/>
                            </p:stCondLst>
                            <p:childTnLst>
                              <p:par>
                                <p:cTn id="24" presetID="9" presetClass="entr" presetSubtype="0" fill="hold" grpId="0" nodeType="afterEffect">
                                  <p:stCondLst>
                                    <p:cond delay="0"/>
                                  </p:stCondLst>
                                  <p:childTnLst>
                                    <p:set>
                                      <p:cBhvr>
                                        <p:cTn id="25" dur="1" fill="hold">
                                          <p:stCondLst>
                                            <p:cond delay="0"/>
                                          </p:stCondLst>
                                        </p:cTn>
                                        <p:tgtEl>
                                          <p:spTgt spid="145435"/>
                                        </p:tgtEl>
                                        <p:attrNameLst>
                                          <p:attrName>style.visibility</p:attrName>
                                        </p:attrNameLst>
                                      </p:cBhvr>
                                      <p:to>
                                        <p:strVal val="visible"/>
                                      </p:to>
                                    </p:set>
                                    <p:animEffect transition="in" filter="dissolve">
                                      <p:cBhvr>
                                        <p:cTn id="26" dur="500"/>
                                        <p:tgtEl>
                                          <p:spTgt spid="145435"/>
                                        </p:tgtEl>
                                      </p:cBhvr>
                                    </p:animEffect>
                                  </p:childTnLst>
                                </p:cTn>
                              </p:par>
                            </p:childTnLst>
                          </p:cTn>
                        </p:par>
                        <p:par>
                          <p:cTn id="27" fill="hold" nodeType="afterGroup">
                            <p:stCondLst>
                              <p:cond delay="2822"/>
                            </p:stCondLst>
                            <p:childTnLst>
                              <p:par>
                                <p:cTn id="28" presetID="10" presetClass="exit" presetSubtype="0" fill="hold" grpId="0" nodeType="afterEffect">
                                  <p:stCondLst>
                                    <p:cond delay="0"/>
                                  </p:stCondLst>
                                  <p:childTnLst>
                                    <p:animEffect transition="out" filter="fade">
                                      <p:cBhvr>
                                        <p:cTn id="29" dur="2000"/>
                                        <p:tgtEl>
                                          <p:spTgt spid="145414"/>
                                        </p:tgtEl>
                                      </p:cBhvr>
                                    </p:animEffect>
                                    <p:set>
                                      <p:cBhvr>
                                        <p:cTn id="30" dur="1" fill="hold">
                                          <p:stCondLst>
                                            <p:cond delay="1999"/>
                                          </p:stCondLst>
                                        </p:cTn>
                                        <p:tgtEl>
                                          <p:spTgt spid="145414"/>
                                        </p:tgtEl>
                                        <p:attrNameLst>
                                          <p:attrName>style.visibility</p:attrName>
                                        </p:attrNameLst>
                                      </p:cBhvr>
                                      <p:to>
                                        <p:strVal val="hidden"/>
                                      </p:to>
                                    </p:set>
                                  </p:childTnLst>
                                </p:cTn>
                              </p:par>
                            </p:childTnLst>
                          </p:cTn>
                        </p:par>
                        <p:par>
                          <p:cTn id="31" fill="hold" nodeType="afterGroup">
                            <p:stCondLst>
                              <p:cond delay="4822"/>
                            </p:stCondLst>
                            <p:childTnLst>
                              <p:par>
                                <p:cTn id="32" presetID="22" presetClass="entr" presetSubtype="2" fill="hold" grpId="0" nodeType="afterEffect">
                                  <p:stCondLst>
                                    <p:cond delay="0"/>
                                  </p:stCondLst>
                                  <p:childTnLst>
                                    <p:set>
                                      <p:cBhvr>
                                        <p:cTn id="33" dur="1" fill="hold">
                                          <p:stCondLst>
                                            <p:cond delay="0"/>
                                          </p:stCondLst>
                                        </p:cTn>
                                        <p:tgtEl>
                                          <p:spTgt spid="145413"/>
                                        </p:tgtEl>
                                        <p:attrNameLst>
                                          <p:attrName>style.visibility</p:attrName>
                                        </p:attrNameLst>
                                      </p:cBhvr>
                                      <p:to>
                                        <p:strVal val="visible"/>
                                      </p:to>
                                    </p:set>
                                    <p:animEffect transition="in" filter="wipe(right)">
                                      <p:cBhvr>
                                        <p:cTn id="34" dur="500"/>
                                        <p:tgtEl>
                                          <p:spTgt spid="145413"/>
                                        </p:tgtEl>
                                      </p:cBhvr>
                                    </p:animEffect>
                                  </p:childTnLst>
                                </p:cTn>
                              </p:par>
                            </p:childTnLst>
                          </p:cTn>
                        </p:par>
                        <p:par>
                          <p:cTn id="35" fill="hold" nodeType="afterGroup">
                            <p:stCondLst>
                              <p:cond delay="5322"/>
                            </p:stCondLst>
                            <p:childTnLst>
                              <p:par>
                                <p:cTn id="36" presetID="9" presetClass="entr" presetSubtype="0" fill="hold" grpId="0" nodeType="afterEffect">
                                  <p:stCondLst>
                                    <p:cond delay="0"/>
                                  </p:stCondLst>
                                  <p:childTnLst>
                                    <p:set>
                                      <p:cBhvr>
                                        <p:cTn id="37" dur="1" fill="hold">
                                          <p:stCondLst>
                                            <p:cond delay="0"/>
                                          </p:stCondLst>
                                        </p:cTn>
                                        <p:tgtEl>
                                          <p:spTgt spid="145431"/>
                                        </p:tgtEl>
                                        <p:attrNameLst>
                                          <p:attrName>style.visibility</p:attrName>
                                        </p:attrNameLst>
                                      </p:cBhvr>
                                      <p:to>
                                        <p:strVal val="visible"/>
                                      </p:to>
                                    </p:set>
                                    <p:animEffect transition="in" filter="dissolve">
                                      <p:cBhvr>
                                        <p:cTn id="38" dur="500"/>
                                        <p:tgtEl>
                                          <p:spTgt spid="145431"/>
                                        </p:tgtEl>
                                      </p:cBhvr>
                                    </p:animEffect>
                                  </p:childTnLst>
                                </p:cTn>
                              </p:par>
                            </p:childTnLst>
                          </p:cTn>
                        </p:par>
                        <p:par>
                          <p:cTn id="39" fill="hold" nodeType="afterGroup">
                            <p:stCondLst>
                              <p:cond delay="5822"/>
                            </p:stCondLst>
                            <p:childTnLst>
                              <p:par>
                                <p:cTn id="40" presetID="9" presetClass="entr" presetSubtype="0" fill="hold" nodeType="afterEffect">
                                  <p:stCondLst>
                                    <p:cond delay="0"/>
                                  </p:stCondLst>
                                  <p:childTnLst>
                                    <p:set>
                                      <p:cBhvr>
                                        <p:cTn id="41" dur="1" fill="hold">
                                          <p:stCondLst>
                                            <p:cond delay="0"/>
                                          </p:stCondLst>
                                        </p:cTn>
                                        <p:tgtEl>
                                          <p:spTgt spid="145448"/>
                                        </p:tgtEl>
                                        <p:attrNameLst>
                                          <p:attrName>style.visibility</p:attrName>
                                        </p:attrNameLst>
                                      </p:cBhvr>
                                      <p:to>
                                        <p:strVal val="visible"/>
                                      </p:to>
                                    </p:set>
                                    <p:animEffect transition="in" filter="dissolve">
                                      <p:cBhvr>
                                        <p:cTn id="42" dur="500"/>
                                        <p:tgtEl>
                                          <p:spTgt spid="145448"/>
                                        </p:tgtEl>
                                      </p:cBhvr>
                                    </p:animEffect>
                                  </p:childTnLst>
                                </p:cTn>
                              </p:par>
                            </p:childTnLst>
                          </p:cTn>
                        </p:par>
                        <p:par>
                          <p:cTn id="43" fill="hold" nodeType="afterGroup">
                            <p:stCondLst>
                              <p:cond delay="6322"/>
                            </p:stCondLst>
                            <p:childTnLst>
                              <p:par>
                                <p:cTn id="44" presetID="9" presetClass="entr" presetSubtype="0" fill="hold" nodeType="afterEffect">
                                  <p:stCondLst>
                                    <p:cond delay="0"/>
                                  </p:stCondLst>
                                  <p:childTnLst>
                                    <p:set>
                                      <p:cBhvr>
                                        <p:cTn id="45" dur="1" fill="hold">
                                          <p:stCondLst>
                                            <p:cond delay="0"/>
                                          </p:stCondLst>
                                        </p:cTn>
                                        <p:tgtEl>
                                          <p:spTgt spid="145448"/>
                                        </p:tgtEl>
                                        <p:attrNameLst>
                                          <p:attrName>style.visibility</p:attrName>
                                        </p:attrNameLst>
                                      </p:cBhvr>
                                      <p:to>
                                        <p:strVal val="visible"/>
                                      </p:to>
                                    </p:set>
                                    <p:animEffect transition="in" filter="dissolve">
                                      <p:cBhvr>
                                        <p:cTn id="46" dur="500"/>
                                        <p:tgtEl>
                                          <p:spTgt spid="145448"/>
                                        </p:tgtEl>
                                      </p:cBhvr>
                                    </p:animEffect>
                                  </p:childTnLst>
                                </p:cTn>
                              </p:par>
                              <p:par>
                                <p:cTn id="47" presetID="10" presetClass="exit" presetSubtype="0" fill="hold" nodeType="withEffect">
                                  <p:stCondLst>
                                    <p:cond delay="0"/>
                                  </p:stCondLst>
                                  <p:childTnLst>
                                    <p:animEffect transition="out" filter="fade">
                                      <p:cBhvr>
                                        <p:cTn id="48" dur="2000"/>
                                        <p:tgtEl>
                                          <p:spTgt spid="145447"/>
                                        </p:tgtEl>
                                      </p:cBhvr>
                                    </p:animEffect>
                                    <p:set>
                                      <p:cBhvr>
                                        <p:cTn id="49" dur="1" fill="hold">
                                          <p:stCondLst>
                                            <p:cond delay="1999"/>
                                          </p:stCondLst>
                                        </p:cTn>
                                        <p:tgtEl>
                                          <p:spTgt spid="1454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50" fill="hold" display="0">
                  <p:stCondLst>
                    <p:cond delay="indefinite"/>
                  </p:stCondLst>
                  <p:endCondLst>
                    <p:cond evt="onNext" delay="0">
                      <p:tgtEl>
                        <p:sldTgt/>
                      </p:tgtEl>
                    </p:cond>
                    <p:cond evt="onPrev" delay="0">
                      <p:tgtEl>
                        <p:sldTgt/>
                      </p:tgtEl>
                    </p:cond>
                    <p:cond evt="onStopAudio" delay="0">
                      <p:tgtEl>
                        <p:sldTgt/>
                      </p:tgtEl>
                    </p:cond>
                  </p:endCondLst>
                </p:cTn>
                <p:tgtEl>
                  <p:spTgt spid="145450"/>
                </p:tgtEl>
              </p:cMediaNode>
            </p:audio>
          </p:childTnLst>
        </p:cTn>
      </p:par>
    </p:tnLst>
    <p:bldLst>
      <p:bldP spid="145413" grpId="0" animBg="1"/>
      <p:bldP spid="145414" grpId="0"/>
      <p:bldP spid="145426" grpId="0" animBg="1"/>
      <p:bldP spid="145429" grpId="0"/>
      <p:bldP spid="145431" grpId="0" animBg="1" autoUpdateAnimBg="0"/>
      <p:bldP spid="145435"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80226" name="Line 2"/>
          <p:cNvSpPr>
            <a:spLocks noChangeShapeType="1"/>
          </p:cNvSpPr>
          <p:nvPr/>
        </p:nvSpPr>
        <p:spPr bwMode="auto">
          <a:xfrm flipH="1">
            <a:off x="3336925" y="3979863"/>
            <a:ext cx="2881313" cy="0"/>
          </a:xfrm>
          <a:prstGeom prst="line">
            <a:avLst/>
          </a:prstGeom>
          <a:noFill/>
          <a:ln w="38100">
            <a:solidFill>
              <a:srgbClr val="009900"/>
            </a:solidFill>
            <a:prstDash val="dash"/>
            <a:round/>
            <a:headEnd/>
            <a:tailEnd type="stealth" w="med" len="med"/>
          </a:ln>
        </p:spPr>
        <p:txBody>
          <a:bodyPr wrap="none" anchor="ctr"/>
          <a:lstStyle/>
          <a:p>
            <a:endParaRPr lang="en-US"/>
          </a:p>
        </p:txBody>
      </p:sp>
      <p:sp>
        <p:nvSpPr>
          <p:cNvPr id="57347" name="Line 3"/>
          <p:cNvSpPr>
            <a:spLocks noChangeShapeType="1"/>
          </p:cNvSpPr>
          <p:nvPr/>
        </p:nvSpPr>
        <p:spPr bwMode="auto">
          <a:xfrm flipH="1">
            <a:off x="3336925" y="4513263"/>
            <a:ext cx="2290763" cy="0"/>
          </a:xfrm>
          <a:prstGeom prst="line">
            <a:avLst/>
          </a:prstGeom>
          <a:noFill/>
          <a:ln w="38100">
            <a:solidFill>
              <a:schemeClr val="tx1"/>
            </a:solidFill>
            <a:prstDash val="dash"/>
            <a:round/>
            <a:headEnd/>
            <a:tailEnd type="stealth" w="med" len="med"/>
          </a:ln>
        </p:spPr>
        <p:txBody>
          <a:bodyPr wrap="none" anchor="ctr"/>
          <a:lstStyle/>
          <a:p>
            <a:endParaRPr lang="en-US"/>
          </a:p>
        </p:txBody>
      </p:sp>
      <p:sp>
        <p:nvSpPr>
          <p:cNvPr id="57348" name="Line 4"/>
          <p:cNvSpPr>
            <a:spLocks noChangeShapeType="1"/>
          </p:cNvSpPr>
          <p:nvPr/>
        </p:nvSpPr>
        <p:spPr bwMode="auto">
          <a:xfrm>
            <a:off x="5637213" y="1504950"/>
            <a:ext cx="0" cy="3946525"/>
          </a:xfrm>
          <a:prstGeom prst="line">
            <a:avLst/>
          </a:prstGeom>
          <a:noFill/>
          <a:ln w="76200">
            <a:solidFill>
              <a:schemeClr val="tx1"/>
            </a:solidFill>
            <a:round/>
            <a:headEnd/>
            <a:tailEnd/>
          </a:ln>
        </p:spPr>
        <p:txBody>
          <a:bodyPr wrap="none" anchor="ctr"/>
          <a:lstStyle/>
          <a:p>
            <a:endParaRPr lang="en-US"/>
          </a:p>
        </p:txBody>
      </p:sp>
      <p:sp>
        <p:nvSpPr>
          <p:cNvPr id="180229" name="Rectangle 5"/>
          <p:cNvSpPr>
            <a:spLocks noChangeArrowheads="1"/>
          </p:cNvSpPr>
          <p:nvPr/>
        </p:nvSpPr>
        <p:spPr bwMode="auto">
          <a:xfrm>
            <a:off x="2624138" y="3690938"/>
            <a:ext cx="717550"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solidFill>
                  <a:srgbClr val="009900"/>
                </a:solidFill>
                <a:effectLst>
                  <a:outerShdw blurRad="38100" dist="38100" dir="2700000" algn="tl">
                    <a:srgbClr val="000000"/>
                  </a:outerShdw>
                </a:effectLst>
                <a:cs typeface="+mn-cs"/>
              </a:rPr>
              <a:t>PL</a:t>
            </a:r>
            <a:r>
              <a:rPr lang="en-US" sz="3200" b="1" baseline="-25000">
                <a:solidFill>
                  <a:srgbClr val="009900"/>
                </a:solidFill>
                <a:effectLst>
                  <a:outerShdw blurRad="38100" dist="38100" dir="2700000" algn="tl">
                    <a:srgbClr val="000000"/>
                  </a:outerShdw>
                </a:effectLst>
                <a:cs typeface="+mn-cs"/>
              </a:rPr>
              <a:t>2</a:t>
            </a:r>
          </a:p>
        </p:txBody>
      </p:sp>
      <p:sp>
        <p:nvSpPr>
          <p:cNvPr id="180230" name="Rectangle 6"/>
          <p:cNvSpPr>
            <a:spLocks noChangeArrowheads="1"/>
          </p:cNvSpPr>
          <p:nvPr/>
        </p:nvSpPr>
        <p:spPr bwMode="auto">
          <a:xfrm>
            <a:off x="5343525" y="5429250"/>
            <a:ext cx="600075" cy="57626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Y</a:t>
            </a:r>
            <a:r>
              <a:rPr lang="en-US" sz="3200" b="1" baseline="-25000">
                <a:effectLst>
                  <a:outerShdw blurRad="38100" dist="38100" dir="2700000" algn="tl">
                    <a:srgbClr val="FFFFFF"/>
                  </a:outerShdw>
                </a:effectLst>
                <a:cs typeface="+mn-cs"/>
              </a:rPr>
              <a:t>1</a:t>
            </a:r>
          </a:p>
        </p:txBody>
      </p:sp>
      <p:sp>
        <p:nvSpPr>
          <p:cNvPr id="180231" name="Rectangle 7"/>
          <p:cNvSpPr>
            <a:spLocks noChangeArrowheads="1"/>
          </p:cNvSpPr>
          <p:nvPr/>
        </p:nvSpPr>
        <p:spPr bwMode="auto">
          <a:xfrm>
            <a:off x="2727325" y="2438400"/>
            <a:ext cx="677863" cy="515938"/>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800" b="1" dirty="0">
                <a:effectLst>
                  <a:outerShdw blurRad="38100" dist="38100" dir="2700000" algn="tl">
                    <a:srgbClr val="FFFFFF"/>
                  </a:outerShdw>
                </a:effectLst>
                <a:cs typeface="+mn-cs"/>
              </a:rPr>
              <a:t>PL</a:t>
            </a:r>
          </a:p>
        </p:txBody>
      </p:sp>
      <p:sp>
        <p:nvSpPr>
          <p:cNvPr id="57352" name="Rectangle 8"/>
          <p:cNvSpPr>
            <a:spLocks noChangeArrowheads="1"/>
          </p:cNvSpPr>
          <p:nvPr/>
        </p:nvSpPr>
        <p:spPr bwMode="auto">
          <a:xfrm>
            <a:off x="6270625" y="5437188"/>
            <a:ext cx="1819275" cy="520700"/>
          </a:xfrm>
          <a:prstGeom prst="rect">
            <a:avLst/>
          </a:prstGeom>
          <a:noFill/>
          <a:ln w="12700">
            <a:noFill/>
            <a:miter lim="800000"/>
            <a:headEnd/>
            <a:tailEnd/>
          </a:ln>
        </p:spPr>
        <p:txBody>
          <a:bodyPr wrap="none" lIns="90488" tIns="44450" rIns="90488" bIns="44450">
            <a:spAutoFit/>
          </a:bodyPr>
          <a:lstStyle/>
          <a:p>
            <a:pPr eaLnBrk="0" hangingPunct="0"/>
            <a:r>
              <a:rPr lang="en-US" sz="2800" b="1"/>
              <a:t>Real GDP</a:t>
            </a:r>
          </a:p>
        </p:txBody>
      </p:sp>
      <p:sp>
        <p:nvSpPr>
          <p:cNvPr id="180234" name="Rectangle 10"/>
          <p:cNvSpPr>
            <a:spLocks noChangeArrowheads="1"/>
          </p:cNvSpPr>
          <p:nvPr/>
        </p:nvSpPr>
        <p:spPr bwMode="auto">
          <a:xfrm>
            <a:off x="4167188" y="1150938"/>
            <a:ext cx="915987" cy="576262"/>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solidFill>
                  <a:srgbClr val="009900"/>
                </a:solidFill>
                <a:effectLst>
                  <a:outerShdw blurRad="38100" dist="38100" dir="2700000" algn="tl">
                    <a:srgbClr val="000000"/>
                  </a:outerShdw>
                </a:effectLst>
                <a:cs typeface="+mn-cs"/>
              </a:rPr>
              <a:t>AD</a:t>
            </a:r>
            <a:r>
              <a:rPr lang="en-US" sz="3200" b="1" baseline="-25000">
                <a:solidFill>
                  <a:srgbClr val="009900"/>
                </a:solidFill>
                <a:effectLst>
                  <a:outerShdw blurRad="38100" dist="38100" dir="2700000" algn="tl">
                    <a:srgbClr val="000000"/>
                  </a:outerShdw>
                </a:effectLst>
                <a:cs typeface="+mn-cs"/>
              </a:rPr>
              <a:t>2</a:t>
            </a:r>
          </a:p>
        </p:txBody>
      </p:sp>
      <p:sp>
        <p:nvSpPr>
          <p:cNvPr id="180235" name="Rectangle 11"/>
          <p:cNvSpPr>
            <a:spLocks noChangeArrowheads="1"/>
          </p:cNvSpPr>
          <p:nvPr/>
        </p:nvSpPr>
        <p:spPr bwMode="auto">
          <a:xfrm>
            <a:off x="3309938" y="1466850"/>
            <a:ext cx="915987" cy="57626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AD</a:t>
            </a:r>
            <a:r>
              <a:rPr lang="en-US" sz="3200" b="1" baseline="-25000">
                <a:effectLst>
                  <a:outerShdw blurRad="38100" dist="38100" dir="2700000" algn="tl">
                    <a:srgbClr val="FFFFFF"/>
                  </a:outerShdw>
                </a:effectLst>
                <a:cs typeface="+mn-cs"/>
              </a:rPr>
              <a:t>1</a:t>
            </a:r>
          </a:p>
        </p:txBody>
      </p:sp>
      <p:sp>
        <p:nvSpPr>
          <p:cNvPr id="180236" name="Rectangle 12"/>
          <p:cNvSpPr>
            <a:spLocks noChangeArrowheads="1"/>
          </p:cNvSpPr>
          <p:nvPr/>
        </p:nvSpPr>
        <p:spPr bwMode="auto">
          <a:xfrm>
            <a:off x="5014913" y="1036638"/>
            <a:ext cx="1160462" cy="520700"/>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800" b="1" dirty="0">
                <a:effectLst>
                  <a:outerShdw blurRad="38100" dist="38100" dir="2700000" algn="tl">
                    <a:srgbClr val="FFFFFF"/>
                  </a:outerShdw>
                </a:effectLst>
                <a:latin typeface="Arial" pitchFamily="34" charset="0"/>
                <a:cs typeface="Arial" pitchFamily="34" charset="0"/>
              </a:rPr>
              <a:t>LRAS</a:t>
            </a:r>
          </a:p>
        </p:txBody>
      </p:sp>
      <p:sp>
        <p:nvSpPr>
          <p:cNvPr id="57356" name="Freeform 13"/>
          <p:cNvSpPr>
            <a:spLocks/>
          </p:cNvSpPr>
          <p:nvPr/>
        </p:nvSpPr>
        <p:spPr bwMode="auto">
          <a:xfrm>
            <a:off x="3865563" y="1985963"/>
            <a:ext cx="2814637" cy="3232150"/>
          </a:xfrm>
          <a:custGeom>
            <a:avLst/>
            <a:gdLst>
              <a:gd name="T0" fmla="*/ 0 w 1913"/>
              <a:gd name="T1" fmla="*/ 0 h 2268"/>
              <a:gd name="T2" fmla="*/ 2147483647 w 1913"/>
              <a:gd name="T3" fmla="*/ 2147483647 h 2268"/>
              <a:gd name="T4" fmla="*/ 2147483647 w 1913"/>
              <a:gd name="T5" fmla="*/ 2147483647 h 2268"/>
              <a:gd name="T6" fmla="*/ 2147483647 w 1913"/>
              <a:gd name="T7" fmla="*/ 2147483647 h 2268"/>
              <a:gd name="T8" fmla="*/ 2147483647 w 1913"/>
              <a:gd name="T9" fmla="*/ 2147483647 h 2268"/>
              <a:gd name="T10" fmla="*/ 2147483647 w 1913"/>
              <a:gd name="T11" fmla="*/ 2147483647 h 2268"/>
              <a:gd name="T12" fmla="*/ 2147483647 w 1913"/>
              <a:gd name="T13" fmla="*/ 2147483647 h 2268"/>
              <a:gd name="T14" fmla="*/ 2147483647 w 1913"/>
              <a:gd name="T15" fmla="*/ 2147483647 h 2268"/>
              <a:gd name="T16" fmla="*/ 2147483647 w 1913"/>
              <a:gd name="T17" fmla="*/ 2147483647 h 2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3"/>
              <a:gd name="T28" fmla="*/ 0 h 2268"/>
              <a:gd name="T29" fmla="*/ 1913 w 1913"/>
              <a:gd name="T30" fmla="*/ 2268 h 22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3" h="2268">
                <a:moveTo>
                  <a:pt x="0" y="0"/>
                </a:moveTo>
                <a:lnTo>
                  <a:pt x="137" y="355"/>
                </a:lnTo>
                <a:lnTo>
                  <a:pt x="308" y="695"/>
                </a:lnTo>
                <a:lnTo>
                  <a:pt x="508" y="1015"/>
                </a:lnTo>
                <a:lnTo>
                  <a:pt x="738" y="1316"/>
                </a:lnTo>
                <a:lnTo>
                  <a:pt x="995" y="1593"/>
                </a:lnTo>
                <a:lnTo>
                  <a:pt x="1278" y="1845"/>
                </a:lnTo>
                <a:lnTo>
                  <a:pt x="1583" y="2070"/>
                </a:lnTo>
                <a:lnTo>
                  <a:pt x="1912" y="2267"/>
                </a:lnTo>
              </a:path>
            </a:pathLst>
          </a:custGeom>
          <a:noFill/>
          <a:ln w="76200" cap="rnd">
            <a:solidFill>
              <a:schemeClr val="tx1"/>
            </a:solidFill>
            <a:round/>
            <a:headEnd/>
            <a:tailEnd/>
          </a:ln>
        </p:spPr>
        <p:txBody>
          <a:bodyPr/>
          <a:lstStyle/>
          <a:p>
            <a:endParaRPr lang="en-US"/>
          </a:p>
        </p:txBody>
      </p:sp>
      <p:sp>
        <p:nvSpPr>
          <p:cNvPr id="57357" name="AutoShape 14"/>
          <p:cNvSpPr>
            <a:spLocks noChangeArrowheads="1"/>
          </p:cNvSpPr>
          <p:nvPr/>
        </p:nvSpPr>
        <p:spPr bwMode="auto">
          <a:xfrm>
            <a:off x="4108450" y="2276475"/>
            <a:ext cx="593725" cy="317500"/>
          </a:xfrm>
          <a:prstGeom prst="rightArrow">
            <a:avLst>
              <a:gd name="adj1" fmla="val 50000"/>
              <a:gd name="adj2" fmla="val 93509"/>
            </a:avLst>
          </a:prstGeom>
          <a:gradFill rotWithShape="0">
            <a:gsLst>
              <a:gs pos="0">
                <a:srgbClr val="FFFF00"/>
              </a:gs>
              <a:gs pos="100000">
                <a:srgbClr val="FF6600"/>
              </a:gs>
            </a:gsLst>
            <a:lin ang="0" scaled="1"/>
          </a:gradFill>
          <a:ln w="12700">
            <a:solidFill>
              <a:schemeClr val="tx1"/>
            </a:solidFill>
            <a:miter lim="800000"/>
            <a:headEnd/>
            <a:tailEnd/>
          </a:ln>
        </p:spPr>
        <p:txBody>
          <a:bodyPr wrap="none" anchor="ctr"/>
          <a:lstStyle/>
          <a:p>
            <a:endParaRPr lang="en-US">
              <a:latin typeface="Calibri" pitchFamily="34" charset="0"/>
            </a:endParaRPr>
          </a:p>
        </p:txBody>
      </p:sp>
      <p:sp>
        <p:nvSpPr>
          <p:cNvPr id="180239" name="Rectangle 15"/>
          <p:cNvSpPr>
            <a:spLocks noChangeArrowheads="1"/>
          </p:cNvSpPr>
          <p:nvPr/>
        </p:nvSpPr>
        <p:spPr bwMode="auto">
          <a:xfrm>
            <a:off x="2632075" y="4203700"/>
            <a:ext cx="717550"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a:effectLst>
                  <a:outerShdw blurRad="38100" dist="38100" dir="2700000" algn="tl">
                    <a:srgbClr val="FFFFFF"/>
                  </a:outerShdw>
                </a:effectLst>
                <a:cs typeface="+mn-cs"/>
              </a:rPr>
              <a:t>PL</a:t>
            </a:r>
            <a:r>
              <a:rPr lang="en-US" sz="3200" b="1" baseline="-25000">
                <a:effectLst>
                  <a:outerShdw blurRad="38100" dist="38100" dir="2700000" algn="tl">
                    <a:srgbClr val="FFFFFF"/>
                  </a:outerShdw>
                </a:effectLst>
                <a:cs typeface="+mn-cs"/>
              </a:rPr>
              <a:t>1</a:t>
            </a:r>
          </a:p>
        </p:txBody>
      </p:sp>
      <p:sp>
        <p:nvSpPr>
          <p:cNvPr id="180240" name="Rectangle 16"/>
          <p:cNvSpPr>
            <a:spLocks noChangeArrowheads="1"/>
          </p:cNvSpPr>
          <p:nvPr/>
        </p:nvSpPr>
        <p:spPr bwMode="auto">
          <a:xfrm>
            <a:off x="0" y="454025"/>
            <a:ext cx="9144000" cy="668338"/>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sz="2800" b="1">
                <a:effectLst>
                  <a:outerShdw blurRad="38100" dist="38100" dir="2700000" algn="tl">
                    <a:srgbClr val="FFFFFF"/>
                  </a:outerShdw>
                </a:effectLst>
                <a:cs typeface="+mn-cs"/>
              </a:rPr>
              <a:t>An</a:t>
            </a:r>
            <a:r>
              <a:rPr lang="en-US" sz="2800" b="1">
                <a:effectLst>
                  <a:outerShdw blurRad="38100" dist="38100" dir="2700000" algn="tl">
                    <a:srgbClr val="FFFFFF"/>
                  </a:outerShdw>
                </a:effectLst>
                <a:latin typeface="Maiandra GD" pitchFamily="34" charset="0"/>
                <a:cs typeface="+mn-cs"/>
              </a:rPr>
              <a:t> </a:t>
            </a:r>
            <a:r>
              <a:rPr lang="en-US" sz="3800" b="1">
                <a:solidFill>
                  <a:srgbClr val="009900"/>
                </a:solidFill>
                <a:effectLst>
                  <a:outerShdw blurRad="38100" dist="38100" dir="2700000" algn="tl">
                    <a:srgbClr val="000000"/>
                  </a:outerShdw>
                </a:effectLst>
                <a:latin typeface="+mn-lt"/>
                <a:cs typeface="+mn-cs"/>
              </a:rPr>
              <a:t>“anticipated”</a:t>
            </a:r>
            <a:r>
              <a:rPr lang="en-US" sz="3800" b="1">
                <a:effectLst>
                  <a:outerShdw blurRad="38100" dist="38100" dir="2700000" algn="tl">
                    <a:srgbClr val="FFFFFF"/>
                  </a:outerShdw>
                </a:effectLst>
                <a:latin typeface="Maiandra GD" pitchFamily="34" charset="0"/>
                <a:cs typeface="+mn-cs"/>
              </a:rPr>
              <a:t> </a:t>
            </a:r>
            <a:r>
              <a:rPr lang="en-US" sz="2800" b="1">
                <a:effectLst>
                  <a:outerShdw blurRad="38100" dist="38100" dir="2700000" algn="tl">
                    <a:srgbClr val="FFFFFF"/>
                  </a:outerShdw>
                </a:effectLst>
                <a:cs typeface="+mn-cs"/>
              </a:rPr>
              <a:t>increase in AD</a:t>
            </a:r>
            <a:r>
              <a:rPr lang="en-US" sz="3800" b="1">
                <a:effectLst>
                  <a:outerShdw blurRad="38100" dist="38100" dir="2700000" algn="tl">
                    <a:srgbClr val="FFFFFF"/>
                  </a:outerShdw>
                </a:effectLst>
                <a:latin typeface="Maiandra GD" pitchFamily="34" charset="0"/>
                <a:cs typeface="+mn-cs"/>
              </a:rPr>
              <a:t> </a:t>
            </a:r>
            <a:r>
              <a:rPr lang="en-US" sz="3800" b="1">
                <a:effectLst>
                  <a:outerShdw blurRad="38100" dist="38100" dir="2700000" algn="tl">
                    <a:srgbClr val="FFFFFF"/>
                  </a:outerShdw>
                </a:effectLst>
                <a:latin typeface="+mn-lt"/>
                <a:cs typeface="+mn-cs"/>
              </a:rPr>
              <a:t>[</a:t>
            </a:r>
            <a:r>
              <a:rPr lang="en-US" sz="3800" b="1">
                <a:solidFill>
                  <a:srgbClr val="009900"/>
                </a:solidFill>
                <a:effectLst>
                  <a:outerShdw blurRad="38100" dist="38100" dir="2700000" algn="tl">
                    <a:srgbClr val="000000"/>
                  </a:outerShdw>
                </a:effectLst>
                <a:latin typeface="+mn-lt"/>
                <a:cs typeface="+mn-cs"/>
              </a:rPr>
              <a:t>RATEX</a:t>
            </a:r>
            <a:r>
              <a:rPr lang="en-US" sz="3800" b="1">
                <a:effectLst>
                  <a:outerShdw blurRad="38100" dist="38100" dir="2700000" algn="tl">
                    <a:srgbClr val="FFFFFF"/>
                  </a:outerShdw>
                </a:effectLst>
                <a:latin typeface="+mn-lt"/>
                <a:cs typeface="+mn-cs"/>
              </a:rPr>
              <a:t>]</a:t>
            </a:r>
          </a:p>
        </p:txBody>
      </p:sp>
      <p:sp>
        <p:nvSpPr>
          <p:cNvPr id="57360" name="Freeform 17"/>
          <p:cNvSpPr>
            <a:spLocks/>
          </p:cNvSpPr>
          <p:nvPr/>
        </p:nvSpPr>
        <p:spPr bwMode="auto">
          <a:xfrm flipH="1">
            <a:off x="4576763" y="1997075"/>
            <a:ext cx="2813050" cy="3221038"/>
          </a:xfrm>
          <a:custGeom>
            <a:avLst/>
            <a:gdLst>
              <a:gd name="T0" fmla="*/ 0 w 1913"/>
              <a:gd name="T1" fmla="*/ 0 h 2268"/>
              <a:gd name="T2" fmla="*/ 2147483647 w 1913"/>
              <a:gd name="T3" fmla="*/ 2147483647 h 2268"/>
              <a:gd name="T4" fmla="*/ 2147483647 w 1913"/>
              <a:gd name="T5" fmla="*/ 2147483647 h 2268"/>
              <a:gd name="T6" fmla="*/ 2147483647 w 1913"/>
              <a:gd name="T7" fmla="*/ 2147483647 h 2268"/>
              <a:gd name="T8" fmla="*/ 2147483647 w 1913"/>
              <a:gd name="T9" fmla="*/ 2147483647 h 2268"/>
              <a:gd name="T10" fmla="*/ 2147483647 w 1913"/>
              <a:gd name="T11" fmla="*/ 2147483647 h 2268"/>
              <a:gd name="T12" fmla="*/ 2147483647 w 1913"/>
              <a:gd name="T13" fmla="*/ 2147483647 h 2268"/>
              <a:gd name="T14" fmla="*/ 2147483647 w 1913"/>
              <a:gd name="T15" fmla="*/ 2147483647 h 2268"/>
              <a:gd name="T16" fmla="*/ 2147483647 w 1913"/>
              <a:gd name="T17" fmla="*/ 2147483647 h 2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3"/>
              <a:gd name="T28" fmla="*/ 0 h 2268"/>
              <a:gd name="T29" fmla="*/ 1913 w 1913"/>
              <a:gd name="T30" fmla="*/ 2268 h 22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3" h="2268">
                <a:moveTo>
                  <a:pt x="0" y="0"/>
                </a:moveTo>
                <a:lnTo>
                  <a:pt x="137" y="355"/>
                </a:lnTo>
                <a:lnTo>
                  <a:pt x="308" y="695"/>
                </a:lnTo>
                <a:lnTo>
                  <a:pt x="508" y="1015"/>
                </a:lnTo>
                <a:lnTo>
                  <a:pt x="738" y="1316"/>
                </a:lnTo>
                <a:lnTo>
                  <a:pt x="995" y="1593"/>
                </a:lnTo>
                <a:lnTo>
                  <a:pt x="1278" y="1845"/>
                </a:lnTo>
                <a:lnTo>
                  <a:pt x="1583" y="2070"/>
                </a:lnTo>
                <a:lnTo>
                  <a:pt x="1912" y="2267"/>
                </a:lnTo>
              </a:path>
            </a:pathLst>
          </a:custGeom>
          <a:noFill/>
          <a:ln w="76200" cap="rnd">
            <a:solidFill>
              <a:schemeClr val="tx1"/>
            </a:solidFill>
            <a:round/>
            <a:headEnd/>
            <a:tailEnd/>
          </a:ln>
        </p:spPr>
        <p:txBody>
          <a:bodyPr/>
          <a:lstStyle/>
          <a:p>
            <a:endParaRPr lang="en-US"/>
          </a:p>
        </p:txBody>
      </p:sp>
      <p:sp>
        <p:nvSpPr>
          <p:cNvPr id="180242" name="Rectangle 18"/>
          <p:cNvSpPr>
            <a:spLocks noChangeArrowheads="1"/>
          </p:cNvSpPr>
          <p:nvPr/>
        </p:nvSpPr>
        <p:spPr bwMode="auto">
          <a:xfrm>
            <a:off x="6911975" y="1436688"/>
            <a:ext cx="893763" cy="576262"/>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AS</a:t>
            </a:r>
            <a:r>
              <a:rPr lang="en-US" sz="3200" b="1" baseline="-25000">
                <a:effectLst>
                  <a:outerShdw blurRad="38100" dist="38100" dir="2700000" algn="tl">
                    <a:srgbClr val="FFFFFF"/>
                  </a:outerShdw>
                </a:effectLst>
                <a:cs typeface="+mn-cs"/>
              </a:rPr>
              <a:t>1</a:t>
            </a:r>
            <a:endParaRPr lang="en-US" sz="3200" b="1">
              <a:effectLst>
                <a:outerShdw blurRad="38100" dist="38100" dir="2700000" algn="tl">
                  <a:srgbClr val="FFFFFF"/>
                </a:outerShdw>
              </a:effectLst>
              <a:cs typeface="+mn-cs"/>
            </a:endParaRPr>
          </a:p>
        </p:txBody>
      </p:sp>
      <p:sp>
        <p:nvSpPr>
          <p:cNvPr id="57362" name="Oval 19"/>
          <p:cNvSpPr>
            <a:spLocks noChangeArrowheads="1"/>
          </p:cNvSpPr>
          <p:nvPr/>
        </p:nvSpPr>
        <p:spPr bwMode="auto">
          <a:xfrm>
            <a:off x="5541963" y="4395788"/>
            <a:ext cx="212725" cy="212725"/>
          </a:xfrm>
          <a:prstGeom prst="ellipse">
            <a:avLst/>
          </a:prstGeom>
          <a:solidFill>
            <a:srgbClr val="FFFF00"/>
          </a:solidFill>
          <a:ln w="28575">
            <a:solidFill>
              <a:schemeClr val="tx1"/>
            </a:solidFill>
            <a:round/>
            <a:headEnd/>
            <a:tailEnd/>
          </a:ln>
        </p:spPr>
        <p:txBody>
          <a:bodyPr wrap="none" anchor="ctr"/>
          <a:lstStyle/>
          <a:p>
            <a:endParaRPr lang="en-US">
              <a:latin typeface="Calibri" pitchFamily="34" charset="0"/>
            </a:endParaRPr>
          </a:p>
        </p:txBody>
      </p:sp>
      <p:sp>
        <p:nvSpPr>
          <p:cNvPr id="180245" name="Text Box 21"/>
          <p:cNvSpPr txBox="1">
            <a:spLocks noChangeArrowheads="1"/>
          </p:cNvSpPr>
          <p:nvPr/>
        </p:nvSpPr>
        <p:spPr bwMode="auto">
          <a:xfrm>
            <a:off x="5730875" y="4210050"/>
            <a:ext cx="382588" cy="519113"/>
          </a:xfrm>
          <a:prstGeom prst="rect">
            <a:avLst/>
          </a:prstGeom>
          <a:noFill/>
          <a:ln w="12700">
            <a:noFill/>
            <a:miter lim="800000"/>
            <a:headEnd/>
            <a:tailEnd/>
          </a:ln>
          <a:effectLst/>
        </p:spPr>
        <p:txBody>
          <a:bodyPr wrap="none">
            <a:spAutoFit/>
          </a:bodyPr>
          <a:lstStyle/>
          <a:p>
            <a:pPr eaLnBrk="0" fontAlgn="auto" hangingPunct="0">
              <a:spcBef>
                <a:spcPts val="0"/>
              </a:spcBef>
              <a:spcAft>
                <a:spcPts val="0"/>
              </a:spcAft>
              <a:defRPr/>
            </a:pPr>
            <a:r>
              <a:rPr lang="en-US" sz="2800" b="1">
                <a:effectLst>
                  <a:outerShdw blurRad="38100" dist="38100" dir="2700000" algn="tl">
                    <a:srgbClr val="FFFFFF"/>
                  </a:outerShdw>
                </a:effectLst>
                <a:cs typeface="+mn-cs"/>
              </a:rPr>
              <a:t>a</a:t>
            </a:r>
          </a:p>
        </p:txBody>
      </p:sp>
      <p:sp>
        <p:nvSpPr>
          <p:cNvPr id="180246" name="Text Box 22"/>
          <p:cNvSpPr txBox="1">
            <a:spLocks noChangeArrowheads="1"/>
          </p:cNvSpPr>
          <p:nvPr/>
        </p:nvSpPr>
        <p:spPr bwMode="auto">
          <a:xfrm>
            <a:off x="6276975" y="3670300"/>
            <a:ext cx="441325" cy="519113"/>
          </a:xfrm>
          <a:prstGeom prst="rect">
            <a:avLst/>
          </a:prstGeom>
          <a:noFill/>
          <a:ln w="12700">
            <a:noFill/>
            <a:miter lim="800000"/>
            <a:headEnd/>
            <a:tailEnd/>
          </a:ln>
          <a:effectLst/>
        </p:spPr>
        <p:txBody>
          <a:bodyPr>
            <a:spAutoFit/>
          </a:bodyPr>
          <a:lstStyle/>
          <a:p>
            <a:pPr eaLnBrk="0" fontAlgn="auto" hangingPunct="0">
              <a:spcBef>
                <a:spcPts val="0"/>
              </a:spcBef>
              <a:spcAft>
                <a:spcPts val="0"/>
              </a:spcAft>
              <a:defRPr/>
            </a:pPr>
            <a:r>
              <a:rPr lang="en-US" sz="2800" b="1" dirty="0">
                <a:solidFill>
                  <a:srgbClr val="009900"/>
                </a:solidFill>
                <a:effectLst>
                  <a:outerShdw blurRad="38100" dist="38100" dir="2700000" algn="tl">
                    <a:srgbClr val="000000"/>
                  </a:outerShdw>
                </a:effectLst>
                <a:cs typeface="+mn-cs"/>
              </a:rPr>
              <a:t>b</a:t>
            </a:r>
          </a:p>
        </p:txBody>
      </p:sp>
      <p:grpSp>
        <p:nvGrpSpPr>
          <p:cNvPr id="57365" name="Group 25"/>
          <p:cNvGrpSpPr>
            <a:grpSpLocks/>
          </p:cNvGrpSpPr>
          <p:nvPr/>
        </p:nvGrpSpPr>
        <p:grpSpPr bwMode="auto">
          <a:xfrm>
            <a:off x="3290888" y="1909763"/>
            <a:ext cx="4200525" cy="3586162"/>
            <a:chOff x="2073" y="924"/>
            <a:chExt cx="2646" cy="2538"/>
          </a:xfrm>
        </p:grpSpPr>
        <p:sp>
          <p:nvSpPr>
            <p:cNvPr id="57376" name="Line 26"/>
            <p:cNvSpPr>
              <a:spLocks noChangeShapeType="1"/>
            </p:cNvSpPr>
            <p:nvPr/>
          </p:nvSpPr>
          <p:spPr bwMode="auto">
            <a:xfrm>
              <a:off x="2099" y="924"/>
              <a:ext cx="0" cy="2538"/>
            </a:xfrm>
            <a:prstGeom prst="line">
              <a:avLst/>
            </a:prstGeom>
            <a:noFill/>
            <a:ln w="76200">
              <a:solidFill>
                <a:schemeClr val="tx1"/>
              </a:solidFill>
              <a:round/>
              <a:headEnd/>
              <a:tailEnd/>
            </a:ln>
          </p:spPr>
          <p:txBody>
            <a:bodyPr wrap="none" anchor="ctr"/>
            <a:lstStyle/>
            <a:p>
              <a:endParaRPr lang="en-US"/>
            </a:p>
          </p:txBody>
        </p:sp>
        <p:sp>
          <p:nvSpPr>
            <p:cNvPr id="57377" name="Line 27"/>
            <p:cNvSpPr>
              <a:spLocks noChangeShapeType="1"/>
            </p:cNvSpPr>
            <p:nvPr/>
          </p:nvSpPr>
          <p:spPr bwMode="auto">
            <a:xfrm>
              <a:off x="2073" y="3439"/>
              <a:ext cx="2646" cy="0"/>
            </a:xfrm>
            <a:prstGeom prst="line">
              <a:avLst/>
            </a:prstGeom>
            <a:noFill/>
            <a:ln w="76200">
              <a:solidFill>
                <a:schemeClr val="tx1"/>
              </a:solidFill>
              <a:round/>
              <a:headEnd/>
              <a:tailEnd/>
            </a:ln>
          </p:spPr>
          <p:txBody>
            <a:bodyPr wrap="none" anchor="ctr"/>
            <a:lstStyle/>
            <a:p>
              <a:endParaRPr lang="en-US"/>
            </a:p>
          </p:txBody>
        </p:sp>
      </p:grpSp>
      <p:sp>
        <p:nvSpPr>
          <p:cNvPr id="180254" name="Rectangle 30" descr="Papyrus"/>
          <p:cNvSpPr>
            <a:spLocks noChangeArrowheads="1"/>
          </p:cNvSpPr>
          <p:nvPr/>
        </p:nvSpPr>
        <p:spPr bwMode="auto">
          <a:xfrm>
            <a:off x="5665788" y="3178175"/>
            <a:ext cx="325437" cy="304800"/>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sz="2800" b="1" dirty="0">
                <a:effectLst>
                  <a:outerShdw blurRad="38100" dist="38100" dir="2700000" algn="tl">
                    <a:srgbClr val="FFFFFF"/>
                  </a:outerShdw>
                </a:effectLst>
                <a:cs typeface="+mn-cs"/>
              </a:rPr>
              <a:t>c</a:t>
            </a:r>
          </a:p>
        </p:txBody>
      </p:sp>
      <p:sp>
        <p:nvSpPr>
          <p:cNvPr id="180233" name="Freeform 9"/>
          <p:cNvSpPr>
            <a:spLocks/>
          </p:cNvSpPr>
          <p:nvPr/>
        </p:nvSpPr>
        <p:spPr bwMode="auto">
          <a:xfrm>
            <a:off x="4525963" y="1670050"/>
            <a:ext cx="2414587" cy="2771775"/>
          </a:xfrm>
          <a:custGeom>
            <a:avLst/>
            <a:gdLst>
              <a:gd name="T0" fmla="*/ 0 w 1623"/>
              <a:gd name="T1" fmla="*/ 0 h 1969"/>
              <a:gd name="T2" fmla="*/ 2147483647 w 1623"/>
              <a:gd name="T3" fmla="*/ 2147483647 h 1969"/>
              <a:gd name="T4" fmla="*/ 2147483647 w 1623"/>
              <a:gd name="T5" fmla="*/ 2147483647 h 1969"/>
              <a:gd name="T6" fmla="*/ 2147483647 w 1623"/>
              <a:gd name="T7" fmla="*/ 2147483647 h 1969"/>
              <a:gd name="T8" fmla="*/ 2147483647 w 1623"/>
              <a:gd name="T9" fmla="*/ 2147483647 h 1969"/>
              <a:gd name="T10" fmla="*/ 2147483647 w 1623"/>
              <a:gd name="T11" fmla="*/ 2147483647 h 1969"/>
              <a:gd name="T12" fmla="*/ 2147483647 w 1623"/>
              <a:gd name="T13" fmla="*/ 2147483647 h 1969"/>
              <a:gd name="T14" fmla="*/ 2147483647 w 1623"/>
              <a:gd name="T15" fmla="*/ 2147483647 h 1969"/>
              <a:gd name="T16" fmla="*/ 2147483647 w 1623"/>
              <a:gd name="T17" fmla="*/ 2147483647 h 1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3"/>
              <a:gd name="T28" fmla="*/ 0 h 1969"/>
              <a:gd name="T29" fmla="*/ 1623 w 1623"/>
              <a:gd name="T30" fmla="*/ 1969 h 1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3" h="1969">
                <a:moveTo>
                  <a:pt x="0" y="0"/>
                </a:moveTo>
                <a:lnTo>
                  <a:pt x="116" y="308"/>
                </a:lnTo>
                <a:lnTo>
                  <a:pt x="261" y="603"/>
                </a:lnTo>
                <a:lnTo>
                  <a:pt x="431" y="881"/>
                </a:lnTo>
                <a:lnTo>
                  <a:pt x="626" y="1142"/>
                </a:lnTo>
                <a:lnTo>
                  <a:pt x="844" y="1383"/>
                </a:lnTo>
                <a:lnTo>
                  <a:pt x="1084" y="1602"/>
                </a:lnTo>
                <a:lnTo>
                  <a:pt x="1343" y="1797"/>
                </a:lnTo>
                <a:lnTo>
                  <a:pt x="1622" y="1968"/>
                </a:lnTo>
              </a:path>
            </a:pathLst>
          </a:custGeom>
          <a:noFill/>
          <a:ln w="76200" cap="rnd">
            <a:solidFill>
              <a:srgbClr val="009900"/>
            </a:solidFill>
            <a:round/>
            <a:headEnd/>
            <a:tailEnd/>
          </a:ln>
        </p:spPr>
        <p:txBody>
          <a:bodyPr/>
          <a:lstStyle/>
          <a:p>
            <a:endParaRPr lang="en-US"/>
          </a:p>
        </p:txBody>
      </p:sp>
      <p:pic>
        <p:nvPicPr>
          <p:cNvPr id="57368" name="Picture 31" descr="fortune teller"/>
          <p:cNvPicPr>
            <a:picLocks noChangeAspect="1" noChangeArrowheads="1" noCrop="1"/>
          </p:cNvPicPr>
          <p:nvPr/>
        </p:nvPicPr>
        <p:blipFill>
          <a:blip r:embed="rId4"/>
          <a:srcRect/>
          <a:stretch>
            <a:fillRect/>
          </a:stretch>
        </p:blipFill>
        <p:spPr bwMode="auto">
          <a:xfrm>
            <a:off x="5300663" y="1468438"/>
            <a:ext cx="700087" cy="1690687"/>
          </a:xfrm>
          <a:prstGeom prst="rect">
            <a:avLst/>
          </a:prstGeom>
          <a:noFill/>
          <a:ln w="9525">
            <a:noFill/>
            <a:miter lim="800000"/>
            <a:headEnd/>
            <a:tailEnd/>
          </a:ln>
        </p:spPr>
      </p:pic>
      <p:sp>
        <p:nvSpPr>
          <p:cNvPr id="180247" name="Oval 23"/>
          <p:cNvSpPr>
            <a:spLocks noChangeArrowheads="1"/>
          </p:cNvSpPr>
          <p:nvPr/>
        </p:nvSpPr>
        <p:spPr bwMode="auto">
          <a:xfrm>
            <a:off x="6113463" y="3875088"/>
            <a:ext cx="212725" cy="212725"/>
          </a:xfrm>
          <a:prstGeom prst="ellipse">
            <a:avLst/>
          </a:prstGeom>
          <a:solidFill>
            <a:srgbClr val="FFFF00"/>
          </a:solidFill>
          <a:ln w="28575">
            <a:solidFill>
              <a:schemeClr val="tx1"/>
            </a:solidFill>
            <a:round/>
            <a:headEnd/>
            <a:tailEnd/>
          </a:ln>
        </p:spPr>
        <p:txBody>
          <a:bodyPr wrap="none" anchor="ctr"/>
          <a:lstStyle/>
          <a:p>
            <a:endParaRPr lang="en-US">
              <a:latin typeface="Calibri" pitchFamily="34" charset="0"/>
            </a:endParaRPr>
          </a:p>
        </p:txBody>
      </p:sp>
      <p:pic>
        <p:nvPicPr>
          <p:cNvPr id="180256" name="Picture 32" descr="2bullet"/>
          <p:cNvPicPr>
            <a:picLocks noChangeAspect="1" noChangeArrowheads="1" noCrop="1"/>
          </p:cNvPicPr>
          <p:nvPr/>
        </p:nvPicPr>
        <p:blipFill>
          <a:blip r:embed="rId5"/>
          <a:srcRect/>
          <a:stretch>
            <a:fillRect/>
          </a:stretch>
        </p:blipFill>
        <p:spPr bwMode="auto">
          <a:xfrm>
            <a:off x="5532438" y="3370263"/>
            <a:ext cx="220662" cy="220662"/>
          </a:xfrm>
          <a:prstGeom prst="rect">
            <a:avLst/>
          </a:prstGeom>
          <a:noFill/>
          <a:ln w="9525">
            <a:noFill/>
            <a:miter lim="800000"/>
            <a:headEnd/>
            <a:tailEnd/>
          </a:ln>
        </p:spPr>
      </p:pic>
      <p:sp>
        <p:nvSpPr>
          <p:cNvPr id="180257" name="Line 33"/>
          <p:cNvSpPr>
            <a:spLocks noChangeShapeType="1"/>
          </p:cNvSpPr>
          <p:nvPr/>
        </p:nvSpPr>
        <p:spPr bwMode="auto">
          <a:xfrm flipH="1">
            <a:off x="3360738" y="3503613"/>
            <a:ext cx="2149475" cy="0"/>
          </a:xfrm>
          <a:prstGeom prst="line">
            <a:avLst/>
          </a:prstGeom>
          <a:noFill/>
          <a:ln w="38100">
            <a:solidFill>
              <a:schemeClr val="tx1"/>
            </a:solidFill>
            <a:prstDash val="dash"/>
            <a:round/>
            <a:headEnd/>
            <a:tailEnd type="stealth" w="med" len="med"/>
          </a:ln>
        </p:spPr>
        <p:txBody>
          <a:bodyPr/>
          <a:lstStyle/>
          <a:p>
            <a:endParaRPr lang="en-US"/>
          </a:p>
        </p:txBody>
      </p:sp>
      <p:sp>
        <p:nvSpPr>
          <p:cNvPr id="180258" name="Rectangle 34"/>
          <p:cNvSpPr>
            <a:spLocks noChangeArrowheads="1"/>
          </p:cNvSpPr>
          <p:nvPr/>
        </p:nvSpPr>
        <p:spPr bwMode="auto">
          <a:xfrm>
            <a:off x="2671763" y="3336925"/>
            <a:ext cx="606425" cy="331788"/>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dirty="0">
                <a:effectLst>
                  <a:outerShdw blurRad="38100" dist="38100" dir="2700000" algn="tl">
                    <a:srgbClr val="FFFFFF"/>
                  </a:outerShdw>
                </a:effectLst>
                <a:cs typeface="+mn-cs"/>
              </a:rPr>
              <a:t>PL</a:t>
            </a:r>
            <a:r>
              <a:rPr lang="en-US" sz="2000" b="1" dirty="0">
                <a:effectLst>
                  <a:outerShdw blurRad="38100" dist="38100" dir="2700000" algn="tl">
                    <a:srgbClr val="FFFFFF"/>
                  </a:outerShdw>
                </a:effectLst>
                <a:cs typeface="+mn-cs"/>
              </a:rPr>
              <a:t>3</a:t>
            </a:r>
          </a:p>
        </p:txBody>
      </p:sp>
      <p:pic>
        <p:nvPicPr>
          <p:cNvPr id="180259" name="Picture 35" descr="arrow bl up pretty"/>
          <p:cNvPicPr>
            <a:picLocks noChangeAspect="1" noChangeArrowheads="1" noCrop="1"/>
          </p:cNvPicPr>
          <p:nvPr/>
        </p:nvPicPr>
        <p:blipFill>
          <a:blip r:embed="rId6"/>
          <a:srcRect/>
          <a:stretch>
            <a:fillRect/>
          </a:stretch>
        </p:blipFill>
        <p:spPr bwMode="auto">
          <a:xfrm rot="5400000">
            <a:off x="5155406" y="3840957"/>
            <a:ext cx="993775" cy="325438"/>
          </a:xfrm>
          <a:prstGeom prst="rect">
            <a:avLst/>
          </a:prstGeom>
          <a:noFill/>
          <a:ln w="9525">
            <a:noFill/>
            <a:miter lim="800000"/>
            <a:headEnd/>
            <a:tailEnd/>
          </a:ln>
        </p:spPr>
      </p:pic>
      <p:pic>
        <p:nvPicPr>
          <p:cNvPr id="180261" name="Anti3842.wav">
            <a:hlinkClick r:id="" action="ppaction://media"/>
          </p:cNvPr>
          <p:cNvPicPr>
            <a:picLocks noRot="1" noChangeAspect="1" noChangeArrowheads="1"/>
          </p:cNvPicPr>
          <p:nvPr>
            <a:wavAudioFile r:embed="rId1" name="Anticipation of Carly  only the word.wav"/>
          </p:nvPr>
        </p:nvPicPr>
        <p:blipFill>
          <a:blip r:embed="rId7"/>
          <a:srcRect/>
          <a:stretch>
            <a:fillRect/>
          </a:stretch>
        </p:blipFill>
        <p:spPr bwMode="auto">
          <a:xfrm>
            <a:off x="0" y="6553200"/>
            <a:ext cx="304800" cy="304800"/>
          </a:xfrm>
          <a:prstGeom prst="rect">
            <a:avLst/>
          </a:prstGeom>
          <a:noFill/>
          <a:ln w="9525">
            <a:noFill/>
            <a:miter lim="800000"/>
            <a:headEnd/>
            <a:tailEnd/>
          </a:ln>
        </p:spPr>
      </p:pic>
      <p:sp>
        <p:nvSpPr>
          <p:cNvPr id="57375" name="WordArt 39"/>
          <p:cNvSpPr>
            <a:spLocks noChangeArrowheads="1" noChangeShapeType="1" noTextEdit="1"/>
          </p:cNvSpPr>
          <p:nvPr/>
        </p:nvSpPr>
        <p:spPr bwMode="auto">
          <a:xfrm>
            <a:off x="152400" y="95250"/>
            <a:ext cx="8886825" cy="349250"/>
          </a:xfrm>
          <a:prstGeom prst="rect">
            <a:avLst/>
          </a:prstGeom>
        </p:spPr>
        <p:txBody>
          <a:bodyPr wrap="none" fromWordArt="1">
            <a:prstTxWarp prst="textPlain">
              <a:avLst>
                <a:gd name="adj" fmla="val 50000"/>
              </a:avLst>
            </a:prstTxWarp>
          </a:bodyPr>
          <a:lstStyle/>
          <a:p>
            <a:pPr algn="ctr"/>
            <a:r>
              <a:rPr lang="en-US" sz="2800" kern="10">
                <a:ln w="12700">
                  <a:solidFill>
                    <a:schemeClr val="tx2"/>
                  </a:solidFill>
                  <a:round/>
                  <a:headEnd/>
                  <a:tailEnd/>
                </a:ln>
                <a:solidFill>
                  <a:srgbClr val="FF0000"/>
                </a:solidFill>
                <a:effectLst>
                  <a:outerShdw dist="35921" dir="2700000" sy="50000" kx="2115830" algn="bl" rotWithShape="0">
                    <a:srgbClr val="C0C0C0">
                      <a:alpha val="79999"/>
                    </a:srgbClr>
                  </a:outerShdw>
                </a:effectLst>
                <a:latin typeface="Arial Black"/>
              </a:rPr>
              <a:t>NEW CLASSICAL VIEW OF SELF-CORRECTION</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0233"/>
                                        </p:tgtEl>
                                        <p:attrNameLst>
                                          <p:attrName>style.visibility</p:attrName>
                                        </p:attrNameLst>
                                      </p:cBhvr>
                                      <p:to>
                                        <p:strVal val="visible"/>
                                      </p:to>
                                    </p:set>
                                    <p:animEffect transition="in" filter="wipe(left)">
                                      <p:cBhvr>
                                        <p:cTn id="7" dur="500"/>
                                        <p:tgtEl>
                                          <p:spTgt spid="18023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0234"/>
                                        </p:tgtEl>
                                        <p:attrNameLst>
                                          <p:attrName>style.visibility</p:attrName>
                                        </p:attrNameLst>
                                      </p:cBhvr>
                                      <p:to>
                                        <p:strVal val="visible"/>
                                      </p:to>
                                    </p:set>
                                    <p:animEffect transition="in" filter="dissolve">
                                      <p:cBhvr>
                                        <p:cTn id="11" dur="500"/>
                                        <p:tgtEl>
                                          <p:spTgt spid="180234"/>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dissolve">
                                      <p:cBhvr>
                                        <p:cTn id="15" dur="500"/>
                                        <p:tgtEl>
                                          <p:spTgt spid="180247"/>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80226"/>
                                        </p:tgtEl>
                                        <p:attrNameLst>
                                          <p:attrName>style.visibility</p:attrName>
                                        </p:attrNameLst>
                                      </p:cBhvr>
                                      <p:to>
                                        <p:strVal val="visible"/>
                                      </p:to>
                                    </p:set>
                                    <p:animEffect transition="in" filter="wipe(right)">
                                      <p:cBhvr>
                                        <p:cTn id="19" dur="500"/>
                                        <p:tgtEl>
                                          <p:spTgt spid="180226"/>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80246"/>
                                        </p:tgtEl>
                                        <p:attrNameLst>
                                          <p:attrName>style.visibility</p:attrName>
                                        </p:attrNameLst>
                                      </p:cBhvr>
                                      <p:to>
                                        <p:strVal val="visible"/>
                                      </p:to>
                                    </p:set>
                                    <p:animEffect transition="in" filter="dissolve">
                                      <p:cBhvr>
                                        <p:cTn id="23" dur="500"/>
                                        <p:tgtEl>
                                          <p:spTgt spid="180246"/>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80229"/>
                                        </p:tgtEl>
                                        <p:attrNameLst>
                                          <p:attrName>style.visibility</p:attrName>
                                        </p:attrNameLst>
                                      </p:cBhvr>
                                      <p:to>
                                        <p:strVal val="visible"/>
                                      </p:to>
                                    </p:set>
                                    <p:animEffect transition="in" filter="dissolve">
                                      <p:cBhvr>
                                        <p:cTn id="27" dur="500"/>
                                        <p:tgtEl>
                                          <p:spTgt spid="180229"/>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80259"/>
                                        </p:tgtEl>
                                        <p:attrNameLst>
                                          <p:attrName>style.visibility</p:attrName>
                                        </p:attrNameLst>
                                      </p:cBhvr>
                                      <p:to>
                                        <p:strVal val="visible"/>
                                      </p:to>
                                    </p:set>
                                    <p:animEffect transition="in" filter="dissolve">
                                      <p:cBhvr>
                                        <p:cTn id="31" dur="500"/>
                                        <p:tgtEl>
                                          <p:spTgt spid="180259"/>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180256"/>
                                        </p:tgtEl>
                                        <p:attrNameLst>
                                          <p:attrName>style.visibility</p:attrName>
                                        </p:attrNameLst>
                                      </p:cBhvr>
                                      <p:to>
                                        <p:strVal val="visible"/>
                                      </p:to>
                                    </p:set>
                                    <p:animEffect transition="in" filter="dissolve">
                                      <p:cBhvr>
                                        <p:cTn id="35" dur="500"/>
                                        <p:tgtEl>
                                          <p:spTgt spid="180256"/>
                                        </p:tgtEl>
                                      </p:cBhvr>
                                    </p:animEffect>
                                  </p:childTnLst>
                                </p:cTn>
                              </p:par>
                            </p:childTnLst>
                          </p:cTn>
                        </p:par>
                        <p:par>
                          <p:cTn id="36" fill="hold" nodeType="afterGroup">
                            <p:stCondLst>
                              <p:cond delay="4000"/>
                            </p:stCondLst>
                            <p:childTnLst>
                              <p:par>
                                <p:cTn id="37" presetID="1" presetClass="mediacall" presetSubtype="0" fill="hold" nodeType="afterEffect">
                                  <p:stCondLst>
                                    <p:cond delay="0"/>
                                  </p:stCondLst>
                                  <p:childTnLst>
                                    <p:cmd type="call" cmd="playFrom(0.0)">
                                      <p:cBhvr>
                                        <p:cTn id="38" dur="3563" fill="hold"/>
                                        <p:tgtEl>
                                          <p:spTgt spid="180261"/>
                                        </p:tgtEl>
                                      </p:cBhvr>
                                    </p:cmd>
                                  </p:childTnLst>
                                </p:cTn>
                              </p:par>
                              <p:par>
                                <p:cTn id="39" presetID="10" presetClass="exit" presetSubtype="0" fill="hold" grpId="1" nodeType="withEffect">
                                  <p:stCondLst>
                                    <p:cond delay="0"/>
                                  </p:stCondLst>
                                  <p:childTnLst>
                                    <p:animEffect transition="out" filter="fade">
                                      <p:cBhvr>
                                        <p:cTn id="40" dur="2000"/>
                                        <p:tgtEl>
                                          <p:spTgt spid="180226"/>
                                        </p:tgtEl>
                                      </p:cBhvr>
                                    </p:animEffect>
                                    <p:set>
                                      <p:cBhvr>
                                        <p:cTn id="41" dur="1" fill="hold">
                                          <p:stCondLst>
                                            <p:cond delay="1999"/>
                                          </p:stCondLst>
                                        </p:cTn>
                                        <p:tgtEl>
                                          <p:spTgt spid="180226"/>
                                        </p:tgtEl>
                                        <p:attrNameLst>
                                          <p:attrName>style.visibility</p:attrName>
                                        </p:attrNameLst>
                                      </p:cBhvr>
                                      <p:to>
                                        <p:strVal val="hidden"/>
                                      </p:to>
                                    </p:set>
                                  </p:childTnLst>
                                </p:cTn>
                              </p:par>
                              <p:par>
                                <p:cTn id="42" presetID="8" presetClass="exit" presetSubtype="16" fill="hold" grpId="1" nodeType="withEffect">
                                  <p:stCondLst>
                                    <p:cond delay="0"/>
                                  </p:stCondLst>
                                  <p:childTnLst>
                                    <p:animEffect transition="out" filter="diamond(in)">
                                      <p:cBhvr>
                                        <p:cTn id="43" dur="2000"/>
                                        <p:tgtEl>
                                          <p:spTgt spid="180229"/>
                                        </p:tgtEl>
                                      </p:cBhvr>
                                    </p:animEffect>
                                    <p:set>
                                      <p:cBhvr>
                                        <p:cTn id="44" dur="1" fill="hold">
                                          <p:stCondLst>
                                            <p:cond delay="1999"/>
                                          </p:stCondLst>
                                        </p:cTn>
                                        <p:tgtEl>
                                          <p:spTgt spid="180229"/>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180257"/>
                                        </p:tgtEl>
                                        <p:attrNameLst>
                                          <p:attrName>style.visibility</p:attrName>
                                        </p:attrNameLst>
                                      </p:cBhvr>
                                      <p:to>
                                        <p:strVal val="visible"/>
                                      </p:to>
                                    </p:set>
                                    <p:animEffect transition="in" filter="dissolve">
                                      <p:cBhvr>
                                        <p:cTn id="47" dur="500"/>
                                        <p:tgtEl>
                                          <p:spTgt spid="180257"/>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80258"/>
                                        </p:tgtEl>
                                        <p:attrNameLst>
                                          <p:attrName>style.visibility</p:attrName>
                                        </p:attrNameLst>
                                      </p:cBhvr>
                                      <p:to>
                                        <p:strVal val="visible"/>
                                      </p:to>
                                    </p:set>
                                    <p:animEffect transition="in" filter="dissolve">
                                      <p:cBhvr>
                                        <p:cTn id="50" dur="500"/>
                                        <p:tgtEl>
                                          <p:spTgt spid="18025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51" fill="hold" display="0">
                  <p:stCondLst>
                    <p:cond delay="indefinite"/>
                  </p:stCondLst>
                  <p:endCondLst>
                    <p:cond evt="onNext" delay="0">
                      <p:tgtEl>
                        <p:sldTgt/>
                      </p:tgtEl>
                    </p:cond>
                    <p:cond evt="onPrev" delay="0">
                      <p:tgtEl>
                        <p:sldTgt/>
                      </p:tgtEl>
                    </p:cond>
                    <p:cond evt="onStopAudio" delay="0">
                      <p:tgtEl>
                        <p:sldTgt/>
                      </p:tgtEl>
                    </p:cond>
                  </p:endCondLst>
                </p:cTn>
                <p:tgtEl>
                  <p:spTgt spid="180261"/>
                </p:tgtEl>
              </p:cMediaNode>
            </p:audio>
          </p:childTnLst>
        </p:cTn>
      </p:par>
    </p:tnLst>
    <p:bldLst>
      <p:bldP spid="180226" grpId="0" animBg="1"/>
      <p:bldP spid="180226" grpId="1" animBg="1"/>
      <p:bldP spid="180229" grpId="0" autoUpdateAnimBg="0"/>
      <p:bldP spid="180229" grpId="1"/>
      <p:bldP spid="180234" grpId="0" autoUpdateAnimBg="0"/>
      <p:bldP spid="180246" grpId="0" autoUpdateAnimBg="0"/>
      <p:bldP spid="180233" grpId="0" animBg="1"/>
      <p:bldP spid="180247" grpId="0" animBg="1"/>
      <p:bldP spid="180257" grpId="0" animBg="1"/>
      <p:bldP spid="18025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49507" name="Rectangle 3"/>
          <p:cNvSpPr>
            <a:spLocks noChangeArrowheads="1"/>
          </p:cNvSpPr>
          <p:nvPr/>
        </p:nvSpPr>
        <p:spPr bwMode="auto">
          <a:xfrm>
            <a:off x="0" y="473075"/>
            <a:ext cx="9144000" cy="6121400"/>
          </a:xfrm>
          <a:prstGeom prst="rect">
            <a:avLst/>
          </a:prstGeom>
          <a:noFill/>
          <a:ln w="12700">
            <a:noFill/>
            <a:miter lim="800000"/>
            <a:headEnd/>
            <a:tailEnd/>
          </a:ln>
          <a:effectLst/>
        </p:spPr>
        <p:txBody>
          <a:bodyPr lIns="90488" tIns="44450" rIns="90488" bIns="44450">
            <a:spAutoFit/>
          </a:bodyPr>
          <a:lstStyle/>
          <a:p>
            <a:pPr marL="401638" indent="-401638" eaLnBrk="0" fontAlgn="auto" hangingPunct="0">
              <a:spcBef>
                <a:spcPts val="0"/>
              </a:spcBef>
              <a:spcAft>
                <a:spcPts val="0"/>
              </a:spcAft>
              <a:defRPr/>
            </a:pPr>
            <a:r>
              <a:rPr lang="en-US" sz="3200" b="1" dirty="0">
                <a:solidFill>
                  <a:srgbClr val="000099"/>
                </a:solidFill>
                <a:effectLst>
                  <a:outerShdw blurRad="38100" dist="38100" dir="2700000" algn="tl">
                    <a:srgbClr val="000000"/>
                  </a:outerShdw>
                </a:effectLst>
                <a:latin typeface="Arial" pitchFamily="34" charset="0"/>
                <a:cs typeface="Arial" pitchFamily="34" charset="0"/>
              </a:rPr>
              <a:t>Mainstream View</a:t>
            </a:r>
            <a:r>
              <a:rPr lang="en-US" b="1" dirty="0">
                <a:solidFill>
                  <a:srgbClr val="006600"/>
                </a:solidFill>
                <a:effectLst>
                  <a:outerShdw blurRad="38100" dist="38100" dir="2700000" algn="tl">
                    <a:srgbClr val="000000"/>
                  </a:outerShdw>
                </a:effectLst>
                <a:latin typeface="Arial" pitchFamily="34" charset="0"/>
                <a:cs typeface="Arial" pitchFamily="34" charset="0"/>
              </a:rPr>
              <a:t>  </a:t>
            </a:r>
            <a:r>
              <a:rPr lang="en-US" b="1" dirty="0">
                <a:effectLst>
                  <a:outerShdw blurRad="38100" dist="38100" dir="2700000" algn="tl">
                    <a:srgbClr val="FFFFFF"/>
                  </a:outerShdw>
                </a:effectLst>
                <a:cs typeface="+mn-cs"/>
              </a:rPr>
              <a:t>–  </a:t>
            </a:r>
            <a:r>
              <a:rPr lang="en-US" sz="2400" b="1" dirty="0">
                <a:effectLst>
                  <a:outerShdw blurRad="38100" dist="38100" dir="2700000" algn="tl">
                    <a:srgbClr val="FFFFFF"/>
                  </a:outerShdw>
                </a:effectLst>
                <a:cs typeface="+mn-cs"/>
              </a:rPr>
              <a:t>“maybe not without intervention”</a:t>
            </a:r>
            <a:endParaRPr lang="en-US" sz="2400" b="1" dirty="0">
              <a:cs typeface="+mn-cs"/>
            </a:endParaRPr>
          </a:p>
          <a:p>
            <a:pPr marL="401638" indent="-401638" eaLnBrk="0" fontAlgn="auto" hangingPunct="0">
              <a:spcBef>
                <a:spcPts val="0"/>
              </a:spcBef>
              <a:spcAft>
                <a:spcPts val="0"/>
              </a:spcAft>
              <a:defRPr/>
            </a:pPr>
            <a:r>
              <a:rPr lang="en-US" sz="2800" b="1" dirty="0">
                <a:cs typeface="+mn-cs"/>
              </a:rPr>
              <a:t>Downward W</a:t>
            </a:r>
            <a:r>
              <a:rPr lang="en-US" b="1" dirty="0">
                <a:cs typeface="+mn-cs"/>
              </a:rPr>
              <a:t>age</a:t>
            </a:r>
            <a:r>
              <a:rPr lang="en-US" sz="2800" b="1" dirty="0">
                <a:cs typeface="+mn-cs"/>
              </a:rPr>
              <a:t> I</a:t>
            </a:r>
            <a:r>
              <a:rPr lang="en-US" b="1" dirty="0">
                <a:cs typeface="+mn-cs"/>
              </a:rPr>
              <a:t>nflexibility</a:t>
            </a:r>
            <a:r>
              <a:rPr lang="en-US" sz="2800" b="1" dirty="0">
                <a:cs typeface="+mn-cs"/>
              </a:rPr>
              <a:t> </a:t>
            </a:r>
            <a:r>
              <a:rPr lang="en-US" b="1" dirty="0">
                <a:cs typeface="+mn-cs"/>
              </a:rPr>
              <a:t>[4-year union contracts]</a:t>
            </a:r>
          </a:p>
          <a:p>
            <a:pPr marL="174625" indent="-174625" eaLnBrk="0" fontAlgn="auto" hangingPunct="0">
              <a:spcBef>
                <a:spcPts val="0"/>
              </a:spcBef>
              <a:spcAft>
                <a:spcPts val="0"/>
              </a:spcAft>
              <a:defRPr/>
            </a:pPr>
            <a:r>
              <a:rPr lang="en-US" sz="2800" b="1" dirty="0">
                <a:cs typeface="+mn-cs"/>
              </a:rPr>
              <a:t>Efficiency W</a:t>
            </a:r>
            <a:r>
              <a:rPr lang="en-US" b="1" dirty="0">
                <a:cs typeface="+mn-cs"/>
              </a:rPr>
              <a:t>age </a:t>
            </a:r>
            <a:r>
              <a:rPr lang="en-US" sz="2800" b="1" dirty="0">
                <a:cs typeface="+mn-cs"/>
              </a:rPr>
              <a:t>T</a:t>
            </a:r>
            <a:r>
              <a:rPr lang="en-US" b="1" dirty="0">
                <a:cs typeface="+mn-cs"/>
              </a:rPr>
              <a:t>heory [give workers more than they are worth &amp; it </a:t>
            </a:r>
            <a:r>
              <a:rPr lang="en-US" sz="1600" b="1" dirty="0">
                <a:cs typeface="+mn-cs"/>
              </a:rPr>
              <a:t>will </a:t>
            </a:r>
            <a:r>
              <a:rPr lang="en-US" b="1" dirty="0">
                <a:cs typeface="+mn-cs"/>
              </a:rPr>
              <a:t>elicit maximum work effort &amp; </a:t>
            </a:r>
            <a:r>
              <a:rPr lang="en-US" sz="1600" b="1" dirty="0">
                <a:cs typeface="+mn-cs"/>
              </a:rPr>
              <a:t>decrease labor cost]</a:t>
            </a:r>
          </a:p>
          <a:p>
            <a:pPr marL="401638" indent="-401638" eaLnBrk="0" fontAlgn="auto" hangingPunct="0">
              <a:spcBef>
                <a:spcPts val="0"/>
              </a:spcBef>
              <a:spcAft>
                <a:spcPts val="0"/>
              </a:spcAft>
              <a:buClr>
                <a:srgbClr val="006600"/>
              </a:buClr>
              <a:buFont typeface="Wingdings" pitchFamily="2" charset="2"/>
              <a:buChar char="Ø"/>
              <a:defRPr/>
            </a:pPr>
            <a:r>
              <a:rPr lang="en-US" sz="2400" b="1" dirty="0">
                <a:cs typeface="+mn-cs"/>
              </a:rPr>
              <a:t> 	-Greater Work Effort </a:t>
            </a:r>
            <a:r>
              <a:rPr lang="en-US" sz="2000" b="1" dirty="0">
                <a:cs typeface="+mn-cs"/>
              </a:rPr>
              <a:t>[less shirking]</a:t>
            </a:r>
          </a:p>
          <a:p>
            <a:pPr marL="515938" lvl="1" eaLnBrk="0" fontAlgn="auto" hangingPunct="0">
              <a:spcBef>
                <a:spcPts val="0"/>
              </a:spcBef>
              <a:spcAft>
                <a:spcPts val="0"/>
              </a:spcAft>
              <a:buClr>
                <a:srgbClr val="006600"/>
              </a:buClr>
              <a:buFont typeface="Wingdings" pitchFamily="2" charset="2"/>
              <a:buChar char="Ø"/>
              <a:defRPr/>
            </a:pPr>
            <a:r>
              <a:rPr lang="en-US" sz="2400" b="1" dirty="0">
                <a:cs typeface="+mn-cs"/>
              </a:rPr>
              <a:t>  -Increases morale &amp; productivity</a:t>
            </a:r>
          </a:p>
          <a:p>
            <a:pPr marL="515938" lvl="1" eaLnBrk="0" fontAlgn="auto" hangingPunct="0">
              <a:spcBef>
                <a:spcPts val="0"/>
              </a:spcBef>
              <a:spcAft>
                <a:spcPts val="0"/>
              </a:spcAft>
              <a:buClr>
                <a:srgbClr val="006600"/>
              </a:buClr>
              <a:buFont typeface="Wingdings" pitchFamily="2" charset="2"/>
              <a:buChar char="Ø"/>
              <a:defRPr/>
            </a:pPr>
            <a:r>
              <a:rPr lang="en-US" sz="2400" b="1" dirty="0">
                <a:cs typeface="+mn-cs"/>
              </a:rPr>
              <a:t>   [Happy workers are healthier] </a:t>
            </a:r>
          </a:p>
          <a:p>
            <a:pPr marL="515938" lvl="1" eaLnBrk="0" fontAlgn="auto" hangingPunct="0">
              <a:spcBef>
                <a:spcPts val="0"/>
              </a:spcBef>
              <a:spcAft>
                <a:spcPts val="0"/>
              </a:spcAft>
              <a:buClr>
                <a:srgbClr val="006600"/>
              </a:buClr>
              <a:buFont typeface="Wingdings" pitchFamily="2" charset="2"/>
              <a:buChar char="Ø"/>
              <a:defRPr/>
            </a:pPr>
            <a:r>
              <a:rPr lang="en-US" sz="2400" b="1" dirty="0">
                <a:cs typeface="+mn-cs"/>
              </a:rPr>
              <a:t> -Lower Supervision Costs</a:t>
            </a:r>
          </a:p>
          <a:p>
            <a:pPr marL="515938" lvl="1" eaLnBrk="0" fontAlgn="auto" hangingPunct="0">
              <a:spcBef>
                <a:spcPts val="0"/>
              </a:spcBef>
              <a:spcAft>
                <a:spcPts val="0"/>
              </a:spcAft>
              <a:buClr>
                <a:srgbClr val="006600"/>
              </a:buClr>
              <a:buFont typeface="Wingdings" pitchFamily="2" charset="2"/>
              <a:buChar char="Ø"/>
              <a:defRPr/>
            </a:pPr>
            <a:r>
              <a:rPr lang="en-US" sz="2400" b="1" dirty="0">
                <a:cs typeface="+mn-cs"/>
              </a:rPr>
              <a:t>   Attracts higher caliber </a:t>
            </a:r>
            <a:r>
              <a:rPr lang="en-US" sz="2000" b="1" dirty="0">
                <a:cs typeface="+mn-cs"/>
              </a:rPr>
              <a:t>of </a:t>
            </a:r>
            <a:r>
              <a:rPr lang="en-US" sz="2400" b="1" dirty="0">
                <a:cs typeface="+mn-cs"/>
              </a:rPr>
              <a:t>workers</a:t>
            </a:r>
          </a:p>
          <a:p>
            <a:pPr marL="515938" lvl="1" eaLnBrk="0" fontAlgn="auto" hangingPunct="0">
              <a:spcBef>
                <a:spcPts val="0"/>
              </a:spcBef>
              <a:spcAft>
                <a:spcPts val="0"/>
              </a:spcAft>
              <a:buClr>
                <a:srgbClr val="FF3300"/>
              </a:buClr>
              <a:buFont typeface="Wingdings" pitchFamily="2" charset="2"/>
              <a:buChar char="ü"/>
              <a:defRPr/>
            </a:pPr>
            <a:r>
              <a:rPr lang="en-US" sz="2400" b="1" dirty="0">
                <a:solidFill>
                  <a:schemeClr val="tx2"/>
                </a:solidFill>
                <a:cs typeface="+mn-cs"/>
              </a:rPr>
              <a:t> </a:t>
            </a:r>
            <a:r>
              <a:rPr lang="en-US" sz="2400" b="1" dirty="0">
                <a:cs typeface="+mn-cs"/>
              </a:rPr>
              <a:t>-</a:t>
            </a:r>
            <a:r>
              <a:rPr lang="en-US" sz="2400" b="1" dirty="0">
                <a:solidFill>
                  <a:srgbClr val="C00000"/>
                </a:solidFill>
                <a:effectLst>
                  <a:outerShdw blurRad="38100" dist="38100" dir="2700000" algn="tl">
                    <a:srgbClr val="000000">
                      <a:alpha val="43137"/>
                    </a:srgbClr>
                  </a:outerShdw>
                </a:effectLst>
                <a:cs typeface="+mn-cs"/>
              </a:rPr>
              <a:t>Fear of price wars </a:t>
            </a:r>
          </a:p>
          <a:p>
            <a:pPr marL="515938" lvl="1" eaLnBrk="0" fontAlgn="auto" hangingPunct="0">
              <a:spcBef>
                <a:spcPts val="0"/>
              </a:spcBef>
              <a:spcAft>
                <a:spcPts val="0"/>
              </a:spcAft>
              <a:buClr>
                <a:srgbClr val="FF3300"/>
              </a:buClr>
              <a:buFont typeface="Wingdings" pitchFamily="2" charset="2"/>
              <a:buChar char="ü"/>
              <a:defRPr/>
            </a:pPr>
            <a:r>
              <a:rPr lang="en-US" sz="2400" b="1" dirty="0">
                <a:solidFill>
                  <a:schemeClr val="tx2"/>
                </a:solidFill>
                <a:cs typeface="+mn-cs"/>
              </a:rPr>
              <a:t> </a:t>
            </a:r>
            <a:r>
              <a:rPr lang="en-US" sz="2400" b="1" dirty="0">
                <a:cs typeface="+mn-cs"/>
              </a:rPr>
              <a:t>-Menu costs–printing menus, and                                                        catalogs, signs is expensive.</a:t>
            </a:r>
          </a:p>
          <a:p>
            <a:pPr marL="515938" lvl="1" eaLnBrk="0" fontAlgn="auto" hangingPunct="0">
              <a:spcBef>
                <a:spcPts val="0"/>
              </a:spcBef>
              <a:spcAft>
                <a:spcPts val="0"/>
              </a:spcAft>
              <a:buClr>
                <a:srgbClr val="FF3300"/>
              </a:buClr>
              <a:buFont typeface="Wingdings" pitchFamily="2" charset="2"/>
              <a:buChar char="ü"/>
              <a:defRPr/>
            </a:pPr>
            <a:r>
              <a:rPr lang="en-US" sz="2400" b="1" dirty="0">
                <a:cs typeface="+mn-cs"/>
              </a:rPr>
              <a:t> -Reduced Job Turnover</a:t>
            </a:r>
          </a:p>
          <a:p>
            <a:pPr marL="401638" indent="-401638" eaLnBrk="0" fontAlgn="auto" hangingPunct="0">
              <a:spcBef>
                <a:spcPts val="0"/>
              </a:spcBef>
              <a:spcAft>
                <a:spcPts val="0"/>
              </a:spcAft>
              <a:buClr>
                <a:srgbClr val="FF3300"/>
              </a:buClr>
              <a:defRPr/>
            </a:pPr>
            <a:r>
              <a:rPr lang="en-US" sz="2800" b="1" dirty="0">
                <a:cs typeface="+mn-cs"/>
              </a:rPr>
              <a:t>	    </a:t>
            </a:r>
            <a:r>
              <a:rPr lang="en-US" sz="1200" b="1" dirty="0">
                <a:cs typeface="+mn-cs"/>
              </a:rPr>
              <a:t> </a:t>
            </a:r>
            <a:r>
              <a:rPr lang="en-US" sz="2400" b="1" dirty="0">
                <a:cs typeface="+mn-cs"/>
              </a:rPr>
              <a:t>-Insider-Outsider Theory </a:t>
            </a:r>
            <a:r>
              <a:rPr lang="en-US" sz="2400" dirty="0">
                <a:cs typeface="+mn-cs"/>
              </a:rPr>
              <a:t>[less productivity]</a:t>
            </a:r>
          </a:p>
          <a:p>
            <a:pPr marL="401638" indent="-401638" eaLnBrk="0" fontAlgn="auto" hangingPunct="0">
              <a:spcBef>
                <a:spcPts val="0"/>
              </a:spcBef>
              <a:spcAft>
                <a:spcPts val="0"/>
              </a:spcAft>
              <a:buClr>
                <a:srgbClr val="FF3300"/>
              </a:buClr>
              <a:buFont typeface="Wingdings" pitchFamily="2" charset="2"/>
              <a:buNone/>
              <a:defRPr/>
            </a:pPr>
            <a:r>
              <a:rPr lang="en-US" b="1" dirty="0">
                <a:cs typeface="+mn-cs"/>
              </a:rPr>
              <a:t>                [Ford later said that the </a:t>
            </a:r>
            <a:r>
              <a:rPr lang="en-US" sz="2000" b="1" dirty="0">
                <a:effectLst>
                  <a:outerShdw blurRad="38100" dist="38100" dir="2700000" algn="tl">
                    <a:srgbClr val="FFFFFF"/>
                  </a:outerShdw>
                </a:effectLst>
                <a:cs typeface="+mn-cs"/>
              </a:rPr>
              <a:t>$5 a day</a:t>
            </a:r>
            <a:r>
              <a:rPr lang="en-US" b="1" dirty="0">
                <a:cs typeface="+mn-cs"/>
              </a:rPr>
              <a:t> [when everyone else was paying</a:t>
            </a:r>
          </a:p>
          <a:p>
            <a:pPr marL="401638" indent="-401638" eaLnBrk="0" fontAlgn="auto" hangingPunct="0">
              <a:spcBef>
                <a:spcPts val="0"/>
              </a:spcBef>
              <a:spcAft>
                <a:spcPts val="0"/>
              </a:spcAft>
              <a:buClr>
                <a:srgbClr val="FF3300"/>
              </a:buClr>
              <a:buFont typeface="Wingdings" pitchFamily="2" charset="2"/>
              <a:buNone/>
              <a:defRPr/>
            </a:pPr>
            <a:r>
              <a:rPr lang="en-US" b="1" dirty="0">
                <a:cs typeface="+mn-cs"/>
              </a:rPr>
              <a:t>                $1.50-$2.50 a day]  was the </a:t>
            </a:r>
            <a:r>
              <a:rPr lang="en-US" b="1" dirty="0">
                <a:effectLst>
                  <a:outerShdw blurRad="38100" dist="38100" dir="2700000" algn="tl">
                    <a:srgbClr val="FFFFFF"/>
                  </a:outerShdw>
                </a:effectLst>
                <a:cs typeface="+mn-cs"/>
              </a:rPr>
              <a:t>finest cost-cutting move</a:t>
            </a:r>
            <a:r>
              <a:rPr lang="en-US" sz="1600" b="1" dirty="0">
                <a:cs typeface="+mn-cs"/>
              </a:rPr>
              <a:t> </a:t>
            </a:r>
            <a:r>
              <a:rPr lang="en-US" b="1" dirty="0">
                <a:cs typeface="+mn-cs"/>
              </a:rPr>
              <a:t>he ever made</a:t>
            </a:r>
            <a:r>
              <a:rPr lang="en-US" sz="1600" b="1" dirty="0">
                <a:cs typeface="+mn-cs"/>
              </a:rPr>
              <a:t>.]</a:t>
            </a:r>
          </a:p>
        </p:txBody>
      </p:sp>
      <p:sp>
        <p:nvSpPr>
          <p:cNvPr id="149512" name="Rectangle 8" descr="Papyrus"/>
          <p:cNvSpPr>
            <a:spLocks noChangeArrowheads="1"/>
          </p:cNvSpPr>
          <p:nvPr/>
        </p:nvSpPr>
        <p:spPr bwMode="auto">
          <a:xfrm>
            <a:off x="5988050" y="1944688"/>
            <a:ext cx="3044825" cy="2703512"/>
          </a:xfrm>
          <a:prstGeom prst="rect">
            <a:avLst/>
          </a:prstGeom>
          <a:solidFill>
            <a:schemeClr val="bg1">
              <a:lumMod val="85000"/>
            </a:schemeClr>
          </a:solidFill>
          <a:ln w="76200" cmpd="tri">
            <a:solidFill>
              <a:srgbClr val="C00000"/>
            </a:solidFill>
            <a:miter lim="800000"/>
            <a:headEnd/>
            <a:tailEnd/>
          </a:ln>
          <a:effectLst/>
        </p:spPr>
        <p:txBody>
          <a:bodyPr wrap="none" anchor="ctr"/>
          <a:lstStyle/>
          <a:p>
            <a:pPr algn="ctr" fontAlgn="auto">
              <a:spcBef>
                <a:spcPts val="0"/>
              </a:spcBef>
              <a:spcAft>
                <a:spcPts val="0"/>
              </a:spcAft>
              <a:defRPr/>
            </a:pPr>
            <a:r>
              <a:rPr lang="en-US" b="1" dirty="0">
                <a:solidFill>
                  <a:srgbClr val="C00000"/>
                </a:solidFill>
                <a:effectLst>
                  <a:outerShdw blurRad="38100" dist="38100" dir="2700000" algn="tl">
                    <a:srgbClr val="FFFFFF"/>
                  </a:outerShdw>
                </a:effectLst>
                <a:cs typeface="+mn-cs"/>
              </a:rPr>
              <a:t>“Sticky Prices”</a:t>
            </a:r>
          </a:p>
          <a:p>
            <a:pPr fontAlgn="auto">
              <a:spcBef>
                <a:spcPts val="0"/>
              </a:spcBef>
              <a:spcAft>
                <a:spcPts val="0"/>
              </a:spcAft>
              <a:defRPr/>
            </a:pPr>
            <a:r>
              <a:rPr lang="en-US" sz="1200" b="1" dirty="0">
                <a:solidFill>
                  <a:srgbClr val="C00000"/>
                </a:solidFill>
                <a:effectLst>
                  <a:outerShdw blurRad="38100" dist="38100" dir="2700000" algn="tl">
                    <a:srgbClr val="FFFFFF"/>
                  </a:outerShdw>
                </a:effectLst>
                <a:cs typeface="+mn-cs"/>
              </a:rPr>
              <a:t>Ave. # Months For Price </a:t>
            </a:r>
            <a:r>
              <a:rPr lang="en-US" sz="1200" b="1" dirty="0" err="1">
                <a:solidFill>
                  <a:srgbClr val="C00000"/>
                </a:solidFill>
                <a:effectLst>
                  <a:outerShdw blurRad="38100" dist="38100" dir="2700000" algn="tl">
                    <a:srgbClr val="FFFFFF"/>
                  </a:outerShdw>
                </a:effectLst>
                <a:cs typeface="+mn-cs"/>
              </a:rPr>
              <a:t>Chgs</a:t>
            </a:r>
            <a:r>
              <a:rPr lang="en-US" sz="1200" b="1" dirty="0">
                <a:solidFill>
                  <a:srgbClr val="C00000"/>
                </a:solidFill>
                <a:effectLst>
                  <a:outerShdw blurRad="38100" dist="38100" dir="2700000" algn="tl">
                    <a:srgbClr val="FFFFFF"/>
                  </a:outerShdw>
                </a:effectLst>
                <a:cs typeface="+mn-cs"/>
              </a:rPr>
              <a:t>.   Months</a:t>
            </a:r>
          </a:p>
          <a:p>
            <a:pPr fontAlgn="auto">
              <a:spcBef>
                <a:spcPts val="0"/>
              </a:spcBef>
              <a:spcAft>
                <a:spcPts val="0"/>
              </a:spcAft>
              <a:defRPr/>
            </a:pPr>
            <a:r>
              <a:rPr lang="en-US" sz="1400" b="1" dirty="0">
                <a:solidFill>
                  <a:srgbClr val="C00000"/>
                </a:solidFill>
                <a:effectLst>
                  <a:outerShdw blurRad="38100" dist="38100" dir="2700000" algn="tl">
                    <a:srgbClr val="FFFFFF"/>
                  </a:outerShdw>
                </a:effectLst>
                <a:cs typeface="+mn-cs"/>
              </a:rPr>
              <a:t>C</a:t>
            </a:r>
            <a:r>
              <a:rPr lang="en-US" sz="1200" b="1" dirty="0">
                <a:solidFill>
                  <a:srgbClr val="C00000"/>
                </a:solidFill>
                <a:effectLst>
                  <a:outerShdw blurRad="38100" dist="38100" dir="2700000" algn="tl">
                    <a:srgbClr val="FFFFFF"/>
                  </a:outerShdw>
                </a:effectLst>
                <a:cs typeface="+mn-cs"/>
              </a:rPr>
              <a:t>oin-operated</a:t>
            </a:r>
            <a:r>
              <a:rPr lang="en-US" sz="1400" b="1" dirty="0">
                <a:solidFill>
                  <a:srgbClr val="C00000"/>
                </a:solidFill>
                <a:effectLst>
                  <a:outerShdw blurRad="38100" dist="38100" dir="2700000" algn="tl">
                    <a:srgbClr val="FFFFFF"/>
                  </a:outerShdw>
                </a:effectLst>
                <a:cs typeface="+mn-cs"/>
              </a:rPr>
              <a:t> </a:t>
            </a:r>
            <a:r>
              <a:rPr lang="en-US" sz="1100" b="1" dirty="0">
                <a:solidFill>
                  <a:srgbClr val="C00000"/>
                </a:solidFill>
                <a:effectLst>
                  <a:outerShdw blurRad="38100" dist="38100" dir="2700000" algn="tl">
                    <a:srgbClr val="FFFFFF"/>
                  </a:outerShdw>
                </a:effectLst>
                <a:cs typeface="+mn-cs"/>
              </a:rPr>
              <a:t>laundry machines       46</a:t>
            </a:r>
          </a:p>
          <a:p>
            <a:pPr fontAlgn="auto">
              <a:spcBef>
                <a:spcPts val="0"/>
              </a:spcBef>
              <a:spcAft>
                <a:spcPts val="0"/>
              </a:spcAft>
              <a:defRPr/>
            </a:pPr>
            <a:r>
              <a:rPr lang="en-US" sz="1100" b="1" dirty="0">
                <a:solidFill>
                  <a:srgbClr val="C00000"/>
                </a:solidFill>
                <a:effectLst>
                  <a:outerShdw blurRad="38100" dist="38100" dir="2700000" algn="tl">
                    <a:srgbClr val="FFFFFF"/>
                  </a:outerShdw>
                </a:effectLst>
                <a:cs typeface="+mn-cs"/>
              </a:rPr>
              <a:t>Newspapers		                   30</a:t>
            </a:r>
          </a:p>
          <a:p>
            <a:pPr fontAlgn="auto">
              <a:spcBef>
                <a:spcPts val="0"/>
              </a:spcBef>
              <a:spcAft>
                <a:spcPts val="0"/>
              </a:spcAft>
              <a:defRPr/>
            </a:pPr>
            <a:r>
              <a:rPr lang="en-US" sz="1100" b="1" dirty="0">
                <a:solidFill>
                  <a:srgbClr val="C00000"/>
                </a:solidFill>
                <a:effectLst>
                  <a:outerShdw blurRad="38100" dist="38100" dir="2700000" algn="tl">
                    <a:srgbClr val="FFFFFF"/>
                  </a:outerShdw>
                </a:effectLst>
                <a:cs typeface="+mn-cs"/>
              </a:rPr>
              <a:t>Haircuts		                   26</a:t>
            </a:r>
          </a:p>
          <a:p>
            <a:pPr fontAlgn="auto">
              <a:spcBef>
                <a:spcPts val="0"/>
              </a:spcBef>
              <a:spcAft>
                <a:spcPts val="0"/>
              </a:spcAft>
              <a:defRPr/>
            </a:pPr>
            <a:r>
              <a:rPr lang="en-US" sz="1100" b="1" dirty="0">
                <a:solidFill>
                  <a:srgbClr val="C00000"/>
                </a:solidFill>
                <a:effectLst>
                  <a:outerShdw blurRad="38100" dist="38100" dir="2700000" algn="tl">
                    <a:srgbClr val="FFFFFF"/>
                  </a:outerShdw>
                </a:effectLst>
                <a:cs typeface="+mn-cs"/>
              </a:rPr>
              <a:t>Taxi Fare		                   20</a:t>
            </a:r>
          </a:p>
          <a:p>
            <a:pPr fontAlgn="auto">
              <a:spcBef>
                <a:spcPts val="0"/>
              </a:spcBef>
              <a:spcAft>
                <a:spcPts val="0"/>
              </a:spcAft>
              <a:defRPr/>
            </a:pPr>
            <a:r>
              <a:rPr lang="en-US" sz="1100" b="1" dirty="0">
                <a:solidFill>
                  <a:srgbClr val="C00000"/>
                </a:solidFill>
                <a:effectLst>
                  <a:outerShdw blurRad="38100" dist="38100" dir="2700000" algn="tl">
                    <a:srgbClr val="FFFFFF"/>
                  </a:outerShdw>
                </a:effectLst>
                <a:cs typeface="+mn-cs"/>
              </a:rPr>
              <a:t>Veterinary services                                 15</a:t>
            </a:r>
          </a:p>
          <a:p>
            <a:pPr fontAlgn="auto">
              <a:spcBef>
                <a:spcPts val="0"/>
              </a:spcBef>
              <a:spcAft>
                <a:spcPts val="0"/>
              </a:spcAft>
              <a:defRPr/>
            </a:pPr>
            <a:r>
              <a:rPr lang="en-US" sz="1100" b="1" dirty="0">
                <a:solidFill>
                  <a:srgbClr val="C00000"/>
                </a:solidFill>
                <a:effectLst>
                  <a:outerShdw blurRad="38100" dist="38100" dir="2700000" algn="tl">
                    <a:srgbClr val="FFFFFF"/>
                  </a:outerShdw>
                </a:effectLst>
                <a:cs typeface="+mn-cs"/>
              </a:rPr>
              <a:t>Magazines		                   11</a:t>
            </a:r>
          </a:p>
          <a:p>
            <a:pPr fontAlgn="auto">
              <a:spcBef>
                <a:spcPts val="0"/>
              </a:spcBef>
              <a:spcAft>
                <a:spcPts val="0"/>
              </a:spcAft>
              <a:defRPr/>
            </a:pPr>
            <a:r>
              <a:rPr lang="en-US" sz="1100" b="1" dirty="0">
                <a:solidFill>
                  <a:srgbClr val="C00000"/>
                </a:solidFill>
                <a:effectLst>
                  <a:outerShdw blurRad="38100" dist="38100" dir="2700000" algn="tl">
                    <a:srgbClr val="FFFFFF"/>
                  </a:outerShdw>
                </a:effectLst>
                <a:cs typeface="+mn-cs"/>
              </a:rPr>
              <a:t>Computer software	                     6</a:t>
            </a:r>
          </a:p>
          <a:p>
            <a:pPr fontAlgn="auto">
              <a:spcBef>
                <a:spcPts val="0"/>
              </a:spcBef>
              <a:spcAft>
                <a:spcPts val="0"/>
              </a:spcAft>
              <a:defRPr/>
            </a:pPr>
            <a:r>
              <a:rPr lang="en-US" sz="1100" b="1" dirty="0">
                <a:solidFill>
                  <a:srgbClr val="C00000"/>
                </a:solidFill>
                <a:effectLst>
                  <a:outerShdw blurRad="38100" dist="38100" dir="2700000" algn="tl">
                    <a:srgbClr val="FFFFFF"/>
                  </a:outerShdw>
                </a:effectLst>
                <a:cs typeface="+mn-cs"/>
              </a:rPr>
              <a:t>Beer		                     4</a:t>
            </a:r>
          </a:p>
          <a:p>
            <a:pPr fontAlgn="auto">
              <a:spcBef>
                <a:spcPts val="0"/>
              </a:spcBef>
              <a:spcAft>
                <a:spcPts val="0"/>
              </a:spcAft>
              <a:defRPr/>
            </a:pPr>
            <a:r>
              <a:rPr lang="en-US" sz="1100" b="1" dirty="0">
                <a:solidFill>
                  <a:srgbClr val="C00000"/>
                </a:solidFill>
                <a:effectLst>
                  <a:outerShdw blurRad="38100" dist="38100" dir="2700000" algn="tl">
                    <a:srgbClr val="FFFFFF"/>
                  </a:outerShdw>
                </a:effectLst>
                <a:cs typeface="+mn-cs"/>
              </a:rPr>
              <a:t>Microwave ovens	                     3</a:t>
            </a:r>
          </a:p>
          <a:p>
            <a:pPr fontAlgn="auto">
              <a:spcBef>
                <a:spcPts val="0"/>
              </a:spcBef>
              <a:spcAft>
                <a:spcPts val="0"/>
              </a:spcAft>
              <a:defRPr/>
            </a:pPr>
            <a:r>
              <a:rPr lang="en-US" sz="1100" b="1" dirty="0">
                <a:solidFill>
                  <a:srgbClr val="C00000"/>
                </a:solidFill>
                <a:effectLst>
                  <a:outerShdw blurRad="38100" dist="38100" dir="2700000" algn="tl">
                    <a:srgbClr val="FFFFFF"/>
                  </a:outerShdw>
                </a:effectLst>
                <a:cs typeface="+mn-cs"/>
              </a:rPr>
              <a:t>Milk		                     2</a:t>
            </a:r>
          </a:p>
          <a:p>
            <a:pPr fontAlgn="auto">
              <a:spcBef>
                <a:spcPts val="0"/>
              </a:spcBef>
              <a:spcAft>
                <a:spcPts val="0"/>
              </a:spcAft>
              <a:defRPr/>
            </a:pPr>
            <a:r>
              <a:rPr lang="en-US" sz="1100" b="1" dirty="0">
                <a:solidFill>
                  <a:srgbClr val="C00000"/>
                </a:solidFill>
                <a:effectLst>
                  <a:outerShdw blurRad="38100" dist="38100" dir="2700000" algn="tl">
                    <a:srgbClr val="FFFFFF"/>
                  </a:outerShdw>
                </a:effectLst>
                <a:cs typeface="+mn-cs"/>
              </a:rPr>
              <a:t>Electricity		                     2</a:t>
            </a:r>
          </a:p>
          <a:p>
            <a:pPr fontAlgn="auto">
              <a:spcBef>
                <a:spcPts val="0"/>
              </a:spcBef>
              <a:spcAft>
                <a:spcPts val="0"/>
              </a:spcAft>
              <a:defRPr/>
            </a:pPr>
            <a:r>
              <a:rPr lang="en-US" sz="1100" b="1" dirty="0">
                <a:solidFill>
                  <a:srgbClr val="C00000"/>
                </a:solidFill>
                <a:effectLst>
                  <a:outerShdw blurRad="38100" dist="38100" dir="2700000" algn="tl">
                    <a:srgbClr val="FFFFFF"/>
                  </a:outerShdw>
                </a:effectLst>
                <a:cs typeface="+mn-cs"/>
              </a:rPr>
              <a:t>Airline tickets                                             1</a:t>
            </a:r>
          </a:p>
        </p:txBody>
      </p:sp>
      <p:sp>
        <p:nvSpPr>
          <p:cNvPr id="58372" name="WordArt 114"/>
          <p:cNvSpPr>
            <a:spLocks noChangeArrowheads="1" noChangeShapeType="1" noTextEdit="1"/>
          </p:cNvSpPr>
          <p:nvPr/>
        </p:nvSpPr>
        <p:spPr bwMode="auto">
          <a:xfrm>
            <a:off x="371475" y="39688"/>
            <a:ext cx="8302625" cy="558800"/>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Does The Economy Self-correct?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dissolve">
                                      <p:cBhvr>
                                        <p:cTn id="7" dur="500"/>
                                        <p:tgtEl>
                                          <p:spTgt spid="149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Effect transition="in" filter="dissolve">
                                      <p:cBhvr>
                                        <p:cTn id="12" dur="500"/>
                                        <p:tgtEl>
                                          <p:spTgt spid="149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49507">
                                            <p:txEl>
                                              <p:pRg st="2" end="2"/>
                                            </p:txEl>
                                          </p:spTgt>
                                        </p:tgtEl>
                                        <p:attrNameLst>
                                          <p:attrName>style.visibility</p:attrName>
                                        </p:attrNameLst>
                                      </p:cBhvr>
                                      <p:to>
                                        <p:strVal val="visible"/>
                                      </p:to>
                                    </p:set>
                                    <p:animEffect transition="in" filter="dissolve">
                                      <p:cBhvr>
                                        <p:cTn id="17" dur="500"/>
                                        <p:tgtEl>
                                          <p:spTgt spid="149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149507">
                                            <p:txEl>
                                              <p:pRg st="3" end="3"/>
                                            </p:txEl>
                                          </p:spTgt>
                                        </p:tgtEl>
                                        <p:attrNameLst>
                                          <p:attrName>style.visibility</p:attrName>
                                        </p:attrNameLst>
                                      </p:cBhvr>
                                      <p:to>
                                        <p:strVal val="visible"/>
                                      </p:to>
                                    </p:set>
                                    <p:anim calcmode="lin" valueType="num">
                                      <p:cBhvr>
                                        <p:cTn id="22" dur="500" fill="hold"/>
                                        <p:tgtEl>
                                          <p:spTgt spid="14950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4950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149507">
                                            <p:txEl>
                                              <p:pRg st="4" end="4"/>
                                            </p:txEl>
                                          </p:spTgt>
                                        </p:tgtEl>
                                        <p:attrNameLst>
                                          <p:attrName>style.visibility</p:attrName>
                                        </p:attrNameLst>
                                      </p:cBhvr>
                                      <p:to>
                                        <p:strVal val="visible"/>
                                      </p:to>
                                    </p:set>
                                    <p:anim calcmode="lin" valueType="num">
                                      <p:cBhvr>
                                        <p:cTn id="28" dur="500" fill="hold"/>
                                        <p:tgtEl>
                                          <p:spTgt spid="14950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4950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nodeType="clickEffect">
                                  <p:stCondLst>
                                    <p:cond delay="0"/>
                                  </p:stCondLst>
                                  <p:childTnLst>
                                    <p:set>
                                      <p:cBhvr>
                                        <p:cTn id="33" dur="1" fill="hold">
                                          <p:stCondLst>
                                            <p:cond delay="0"/>
                                          </p:stCondLst>
                                        </p:cTn>
                                        <p:tgtEl>
                                          <p:spTgt spid="149507">
                                            <p:txEl>
                                              <p:pRg st="5" end="5"/>
                                            </p:txEl>
                                          </p:spTgt>
                                        </p:tgtEl>
                                        <p:attrNameLst>
                                          <p:attrName>style.visibility</p:attrName>
                                        </p:attrNameLst>
                                      </p:cBhvr>
                                      <p:to>
                                        <p:strVal val="visible"/>
                                      </p:to>
                                    </p:set>
                                    <p:anim calcmode="lin" valueType="num">
                                      <p:cBhvr>
                                        <p:cTn id="34" dur="500" fill="hold"/>
                                        <p:tgtEl>
                                          <p:spTgt spid="149507">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14950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149507">
                                            <p:txEl>
                                              <p:pRg st="6" end="6"/>
                                            </p:txEl>
                                          </p:spTgt>
                                        </p:tgtEl>
                                        <p:attrNameLst>
                                          <p:attrName>style.visibility</p:attrName>
                                        </p:attrNameLst>
                                      </p:cBhvr>
                                      <p:to>
                                        <p:strVal val="visible"/>
                                      </p:to>
                                    </p:set>
                                    <p:animEffect transition="in" filter="wipe(left)">
                                      <p:cBhvr>
                                        <p:cTn id="40" dur="1000"/>
                                        <p:tgtEl>
                                          <p:spTgt spid="149507">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49507">
                                            <p:txEl>
                                              <p:pRg st="7" end="7"/>
                                            </p:txEl>
                                          </p:spTgt>
                                        </p:tgtEl>
                                        <p:attrNameLst>
                                          <p:attrName>style.visibility</p:attrName>
                                        </p:attrNameLst>
                                      </p:cBhvr>
                                      <p:to>
                                        <p:strVal val="visible"/>
                                      </p:to>
                                    </p:set>
                                    <p:animEffect transition="in" filter="wipe(left)">
                                      <p:cBhvr>
                                        <p:cTn id="45" dur="1000"/>
                                        <p:tgtEl>
                                          <p:spTgt spid="149507">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149507">
                                            <p:txEl>
                                              <p:pRg st="8" end="8"/>
                                            </p:txEl>
                                          </p:spTgt>
                                        </p:tgtEl>
                                        <p:attrNameLst>
                                          <p:attrName>style.visibility</p:attrName>
                                        </p:attrNameLst>
                                      </p:cBhvr>
                                      <p:to>
                                        <p:strVal val="visible"/>
                                      </p:to>
                                    </p:set>
                                    <p:animEffect transition="in" filter="wipe(left)">
                                      <p:cBhvr>
                                        <p:cTn id="50" dur="1000"/>
                                        <p:tgtEl>
                                          <p:spTgt spid="149507">
                                            <p:txEl>
                                              <p:pRg st="8" end="8"/>
                                            </p:txEl>
                                          </p:spTgt>
                                        </p:tgtEl>
                                      </p:cBhvr>
                                    </p:animEffect>
                                  </p:childTnLst>
                                </p:cTn>
                              </p:par>
                            </p:childTnLst>
                          </p:cTn>
                        </p:par>
                        <p:par>
                          <p:cTn id="51" fill="hold" nodeType="afterGroup">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149512"/>
                                        </p:tgtEl>
                                        <p:attrNameLst>
                                          <p:attrName>style.visibility</p:attrName>
                                        </p:attrNameLst>
                                      </p:cBhvr>
                                      <p:to>
                                        <p:strVal val="visible"/>
                                      </p:to>
                                    </p:set>
                                    <p:animEffect transition="in" filter="dissolve">
                                      <p:cBhvr>
                                        <p:cTn id="54" dur="500"/>
                                        <p:tgtEl>
                                          <p:spTgt spid="1495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149507">
                                            <p:txEl>
                                              <p:pRg st="9" end="9"/>
                                            </p:txEl>
                                          </p:spTgt>
                                        </p:tgtEl>
                                        <p:attrNameLst>
                                          <p:attrName>style.visibility</p:attrName>
                                        </p:attrNameLst>
                                      </p:cBhvr>
                                      <p:to>
                                        <p:strVal val="visible"/>
                                      </p:to>
                                    </p:set>
                                    <p:animEffect transition="in" filter="wipe(left)">
                                      <p:cBhvr>
                                        <p:cTn id="59" dur="1000"/>
                                        <p:tgtEl>
                                          <p:spTgt spid="149507">
                                            <p:txEl>
                                              <p:pRg st="9" end="9"/>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149507">
                                            <p:txEl>
                                              <p:pRg st="10" end="10"/>
                                            </p:txEl>
                                          </p:spTgt>
                                        </p:tgtEl>
                                        <p:attrNameLst>
                                          <p:attrName>style.visibility</p:attrName>
                                        </p:attrNameLst>
                                      </p:cBhvr>
                                      <p:to>
                                        <p:strVal val="visible"/>
                                      </p:to>
                                    </p:set>
                                    <p:animEffect transition="in" filter="wipe(left)">
                                      <p:cBhvr>
                                        <p:cTn id="64" dur="1000"/>
                                        <p:tgtEl>
                                          <p:spTgt spid="149507">
                                            <p:txEl>
                                              <p:pRg st="10" end="10"/>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149507">
                                            <p:txEl>
                                              <p:pRg st="11" end="11"/>
                                            </p:txEl>
                                          </p:spTgt>
                                        </p:tgtEl>
                                        <p:attrNameLst>
                                          <p:attrName>style.visibility</p:attrName>
                                        </p:attrNameLst>
                                      </p:cBhvr>
                                      <p:to>
                                        <p:strVal val="visible"/>
                                      </p:to>
                                    </p:set>
                                    <p:animEffect transition="in" filter="wipe(left)">
                                      <p:cBhvr>
                                        <p:cTn id="69" dur="1000"/>
                                        <p:tgtEl>
                                          <p:spTgt spid="149507">
                                            <p:txEl>
                                              <p:pRg st="11" end="11"/>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16" fill="hold" nodeType="clickEffect">
                                  <p:stCondLst>
                                    <p:cond delay="0"/>
                                  </p:stCondLst>
                                  <p:childTnLst>
                                    <p:set>
                                      <p:cBhvr>
                                        <p:cTn id="73" dur="1" fill="hold">
                                          <p:stCondLst>
                                            <p:cond delay="0"/>
                                          </p:stCondLst>
                                        </p:cTn>
                                        <p:tgtEl>
                                          <p:spTgt spid="149507">
                                            <p:txEl>
                                              <p:pRg st="12" end="12"/>
                                            </p:txEl>
                                          </p:spTgt>
                                        </p:tgtEl>
                                        <p:attrNameLst>
                                          <p:attrName>style.visibility</p:attrName>
                                        </p:attrNameLst>
                                      </p:cBhvr>
                                      <p:to>
                                        <p:strVal val="visible"/>
                                      </p:to>
                                    </p:set>
                                    <p:anim calcmode="lin" valueType="num">
                                      <p:cBhvr>
                                        <p:cTn id="74" dur="500" fill="hold"/>
                                        <p:tgtEl>
                                          <p:spTgt spid="149507">
                                            <p:txEl>
                                              <p:pRg st="12" end="12"/>
                                            </p:txEl>
                                          </p:spTgt>
                                        </p:tgtEl>
                                        <p:attrNameLst>
                                          <p:attrName>ppt_w</p:attrName>
                                        </p:attrNameLst>
                                      </p:cBhvr>
                                      <p:tavLst>
                                        <p:tav tm="0">
                                          <p:val>
                                            <p:fltVal val="0"/>
                                          </p:val>
                                        </p:tav>
                                        <p:tav tm="100000">
                                          <p:val>
                                            <p:strVal val="#ppt_w"/>
                                          </p:val>
                                        </p:tav>
                                      </p:tavLst>
                                    </p:anim>
                                    <p:anim calcmode="lin" valueType="num">
                                      <p:cBhvr>
                                        <p:cTn id="75" dur="500" fill="hold"/>
                                        <p:tgtEl>
                                          <p:spTgt spid="149507">
                                            <p:txEl>
                                              <p:pRg st="12" end="12"/>
                                            </p:txEl>
                                          </p:spTgt>
                                        </p:tgtEl>
                                        <p:attrNameLst>
                                          <p:attrName>ppt_h</p:attrName>
                                        </p:attrNameLst>
                                      </p:cBhvr>
                                      <p:tavLst>
                                        <p:tav tm="0">
                                          <p:val>
                                            <p:fltVal val="0"/>
                                          </p:val>
                                        </p:tav>
                                        <p:tav tm="100000">
                                          <p:val>
                                            <p:strVal val="#ppt_h"/>
                                          </p:val>
                                        </p:tav>
                                      </p:tavLst>
                                    </p:anim>
                                  </p:childTnLst>
                                </p:cTn>
                              </p:par>
                              <p:par>
                                <p:cTn id="76" presetID="23" presetClass="entr" presetSubtype="16" fill="hold" nodeType="withEffect">
                                  <p:stCondLst>
                                    <p:cond delay="0"/>
                                  </p:stCondLst>
                                  <p:childTnLst>
                                    <p:set>
                                      <p:cBhvr>
                                        <p:cTn id="77" dur="1" fill="hold">
                                          <p:stCondLst>
                                            <p:cond delay="0"/>
                                          </p:stCondLst>
                                        </p:cTn>
                                        <p:tgtEl>
                                          <p:spTgt spid="149507">
                                            <p:txEl>
                                              <p:pRg st="13" end="13"/>
                                            </p:txEl>
                                          </p:spTgt>
                                        </p:tgtEl>
                                        <p:attrNameLst>
                                          <p:attrName>style.visibility</p:attrName>
                                        </p:attrNameLst>
                                      </p:cBhvr>
                                      <p:to>
                                        <p:strVal val="visible"/>
                                      </p:to>
                                    </p:set>
                                    <p:anim calcmode="lin" valueType="num">
                                      <p:cBhvr>
                                        <p:cTn id="78" dur="500" fill="hold"/>
                                        <p:tgtEl>
                                          <p:spTgt spid="149507">
                                            <p:txEl>
                                              <p:pRg st="13" end="13"/>
                                            </p:txEl>
                                          </p:spTgt>
                                        </p:tgtEl>
                                        <p:attrNameLst>
                                          <p:attrName>ppt_w</p:attrName>
                                        </p:attrNameLst>
                                      </p:cBhvr>
                                      <p:tavLst>
                                        <p:tav tm="0">
                                          <p:val>
                                            <p:fltVal val="0"/>
                                          </p:val>
                                        </p:tav>
                                        <p:tav tm="100000">
                                          <p:val>
                                            <p:strVal val="#ppt_w"/>
                                          </p:val>
                                        </p:tav>
                                      </p:tavLst>
                                    </p:anim>
                                    <p:anim calcmode="lin" valueType="num">
                                      <p:cBhvr>
                                        <p:cTn id="79" dur="500" fill="hold"/>
                                        <p:tgtEl>
                                          <p:spTgt spid="149507">
                                            <p:txEl>
                                              <p:pRg st="13" end="1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337923" name="Rectangle 3"/>
          <p:cNvSpPr>
            <a:spLocks noChangeArrowheads="1"/>
          </p:cNvSpPr>
          <p:nvPr/>
        </p:nvSpPr>
        <p:spPr bwMode="auto">
          <a:xfrm>
            <a:off x="0" y="863600"/>
            <a:ext cx="9144000" cy="1258888"/>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3200" b="1" dirty="0">
                <a:solidFill>
                  <a:srgbClr val="FF0000"/>
                </a:solidFill>
                <a:effectLst>
                  <a:outerShdw blurRad="38100" dist="38100" dir="2700000" algn="tl">
                    <a:srgbClr val="000000"/>
                  </a:outerShdw>
                </a:effectLst>
                <a:latin typeface="Arial Black" pitchFamily="34" charset="0"/>
                <a:cs typeface="Aharoni" pitchFamily="2" charset="-79"/>
              </a:rPr>
              <a:t>Monetary Rule</a:t>
            </a:r>
            <a:r>
              <a:rPr lang="en-US" sz="4800" b="1" dirty="0">
                <a:solidFill>
                  <a:srgbClr val="FF0000"/>
                </a:solidFill>
                <a:latin typeface="Arial Black" pitchFamily="34" charset="0"/>
                <a:cs typeface="Aharoni" pitchFamily="2" charset="-79"/>
              </a:rPr>
              <a:t> </a:t>
            </a:r>
            <a:r>
              <a:rPr lang="en-US" sz="2400" b="1" dirty="0">
                <a:solidFill>
                  <a:srgbClr val="FF0000"/>
                </a:solidFill>
                <a:cs typeface="Times New Roman" pitchFamily="18" charset="0"/>
              </a:rPr>
              <a:t>[</a:t>
            </a:r>
            <a:r>
              <a:rPr lang="en-US" sz="2400" b="1" dirty="0">
                <a:solidFill>
                  <a:srgbClr val="FF0000"/>
                </a:solidFill>
                <a:effectLst>
                  <a:outerShdw blurRad="38100" dist="38100" dir="2700000" algn="tl">
                    <a:srgbClr val="000000"/>
                  </a:outerShdw>
                </a:effectLst>
                <a:cs typeface="Times New Roman" pitchFamily="18" charset="0"/>
              </a:rPr>
              <a:t>would</a:t>
            </a:r>
            <a:r>
              <a:rPr lang="en-US" sz="2400" b="1" dirty="0">
                <a:solidFill>
                  <a:srgbClr val="FF0000"/>
                </a:solidFill>
                <a:cs typeface="Times New Roman" pitchFamily="18" charset="0"/>
              </a:rPr>
              <a:t> </a:t>
            </a:r>
            <a:r>
              <a:rPr lang="en-US" sz="2400" b="1" dirty="0">
                <a:solidFill>
                  <a:srgbClr val="FF0000"/>
                </a:solidFill>
                <a:effectLst>
                  <a:outerShdw blurRad="38100" dist="38100" dir="2700000" algn="tl">
                    <a:srgbClr val="000000"/>
                  </a:outerShdw>
                </a:effectLst>
                <a:cs typeface="Times New Roman" pitchFamily="18" charset="0"/>
              </a:rPr>
              <a:t>reduce instability of economy</a:t>
            </a:r>
            <a:r>
              <a:rPr lang="en-US" sz="2400" b="1" dirty="0">
                <a:solidFill>
                  <a:srgbClr val="FF0000"/>
                </a:solidFill>
                <a:cs typeface="Times New Roman" pitchFamily="18" charset="0"/>
              </a:rPr>
              <a:t>]</a:t>
            </a:r>
          </a:p>
          <a:p>
            <a:pPr eaLnBrk="0" fontAlgn="auto" hangingPunct="0">
              <a:spcBef>
                <a:spcPts val="0"/>
              </a:spcBef>
              <a:spcAft>
                <a:spcPts val="0"/>
              </a:spcAft>
              <a:defRPr/>
            </a:pPr>
            <a:r>
              <a:rPr lang="en-US" sz="2800" b="1" dirty="0">
                <a:solidFill>
                  <a:srgbClr val="FF0000"/>
                </a:solidFill>
                <a:effectLst>
                  <a:outerShdw blurRad="38100" dist="38100" dir="2700000" algn="tl">
                    <a:srgbClr val="000000"/>
                  </a:outerShdw>
                </a:effectLst>
                <a:latin typeface="Arial" pitchFamily="34" charset="0"/>
                <a:cs typeface="Arial" pitchFamily="34" charset="0"/>
              </a:rPr>
              <a:t>Balanced Budget Rule</a:t>
            </a:r>
            <a:r>
              <a:rPr lang="en-US" sz="2800" b="1" dirty="0">
                <a:solidFill>
                  <a:srgbClr val="FF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a:t>
            </a:r>
            <a:r>
              <a:rPr lang="en-US" sz="2400" b="1" dirty="0">
                <a:solidFill>
                  <a:srgbClr val="FF0000"/>
                </a:solidFill>
                <a:effectLst>
                  <a:outerShdw blurRad="38100" dist="38100" dir="2700000" algn="tl">
                    <a:srgbClr val="000000"/>
                  </a:outerShdw>
                </a:effectLst>
                <a:latin typeface="Arial" pitchFamily="34" charset="0"/>
                <a:cs typeface="Arial" pitchFamily="34" charset="0"/>
              </a:rPr>
              <a:t>pro-cyclical</a:t>
            </a:r>
            <a:r>
              <a:rPr lang="en-US" sz="2400" b="1" dirty="0">
                <a:solidFill>
                  <a:srgbClr val="FF0000"/>
                </a:solidFill>
                <a:latin typeface="Arial" pitchFamily="34" charset="0"/>
                <a:cs typeface="Arial" pitchFamily="34" charset="0"/>
              </a:rPr>
              <a:t>, </a:t>
            </a:r>
            <a:r>
              <a:rPr lang="en-US" sz="2400" b="1" dirty="0">
                <a:solidFill>
                  <a:srgbClr val="FF0000"/>
                </a:solidFill>
                <a:effectLst>
                  <a:outerShdw blurRad="38100" dist="38100" dir="2700000" algn="tl">
                    <a:srgbClr val="000000"/>
                  </a:outerShdw>
                </a:effectLst>
                <a:latin typeface="Arial" pitchFamily="34" charset="0"/>
                <a:cs typeface="Arial" pitchFamily="34" charset="0"/>
              </a:rPr>
              <a:t>not counter-cyclical</a:t>
            </a:r>
            <a:r>
              <a:rPr lang="en-US" sz="2400" b="1" dirty="0">
                <a:solidFill>
                  <a:srgbClr val="FF0000"/>
                </a:solidFill>
                <a:latin typeface="Arial" pitchFamily="34" charset="0"/>
                <a:cs typeface="Arial" pitchFamily="34" charset="0"/>
              </a:rPr>
              <a:t>]</a:t>
            </a:r>
          </a:p>
        </p:txBody>
      </p:sp>
      <p:sp>
        <p:nvSpPr>
          <p:cNvPr id="337924" name="Text Box 4"/>
          <p:cNvSpPr txBox="1">
            <a:spLocks noChangeArrowheads="1"/>
          </p:cNvSpPr>
          <p:nvPr/>
        </p:nvSpPr>
        <p:spPr bwMode="auto">
          <a:xfrm>
            <a:off x="0" y="666750"/>
            <a:ext cx="9144000" cy="519113"/>
          </a:xfrm>
          <a:prstGeom prst="rect">
            <a:avLst/>
          </a:prstGeom>
          <a:noFill/>
          <a:ln w="12700">
            <a:noFill/>
            <a:miter lim="800000"/>
            <a:headEnd/>
            <a:tailEnd/>
          </a:ln>
          <a:effectLst/>
        </p:spPr>
        <p:txBody>
          <a:bodyPr>
            <a:spAutoFit/>
          </a:bodyPr>
          <a:lstStyle/>
          <a:p>
            <a:pPr fontAlgn="auto">
              <a:spcBef>
                <a:spcPts val="0"/>
              </a:spcBef>
              <a:spcAft>
                <a:spcPts val="0"/>
              </a:spcAft>
              <a:defRPr/>
            </a:pPr>
            <a:r>
              <a:rPr lang="en-US" sz="2800" b="1">
                <a:solidFill>
                  <a:srgbClr val="FF0000"/>
                </a:solidFill>
                <a:effectLst>
                  <a:outerShdw blurRad="38100" dist="38100" dir="2700000" algn="tl">
                    <a:srgbClr val="000000"/>
                  </a:outerShdw>
                </a:effectLst>
                <a:cs typeface="+mn-cs"/>
              </a:rPr>
              <a:t>In Support of Policy Rules</a:t>
            </a:r>
          </a:p>
        </p:txBody>
      </p:sp>
      <p:sp>
        <p:nvSpPr>
          <p:cNvPr id="337925" name="Text Box 5"/>
          <p:cNvSpPr txBox="1">
            <a:spLocks noChangeArrowheads="1"/>
          </p:cNvSpPr>
          <p:nvPr/>
        </p:nvSpPr>
        <p:spPr bwMode="auto">
          <a:xfrm>
            <a:off x="0" y="2079625"/>
            <a:ext cx="9144000" cy="519113"/>
          </a:xfrm>
          <a:prstGeom prst="rect">
            <a:avLst/>
          </a:prstGeom>
          <a:noFill/>
          <a:ln w="12700">
            <a:noFill/>
            <a:miter lim="800000"/>
            <a:headEnd/>
            <a:tailEnd/>
          </a:ln>
          <a:effectLst/>
        </p:spPr>
        <p:txBody>
          <a:bodyPr>
            <a:spAutoFit/>
          </a:bodyPr>
          <a:lstStyle/>
          <a:p>
            <a:pPr marL="398463" indent="-398463" fontAlgn="auto">
              <a:spcBef>
                <a:spcPts val="0"/>
              </a:spcBef>
              <a:spcAft>
                <a:spcPts val="0"/>
              </a:spcAft>
              <a:defRPr/>
            </a:pPr>
            <a:r>
              <a:rPr lang="en-US" sz="2800" b="1" dirty="0">
                <a:solidFill>
                  <a:srgbClr val="006600"/>
                </a:solidFill>
                <a:effectLst>
                  <a:outerShdw blurRad="38100" dist="38100" dir="2700000" algn="tl">
                    <a:srgbClr val="FFFFFF"/>
                  </a:outerShdw>
                </a:effectLst>
                <a:cs typeface="+mn-cs"/>
              </a:rPr>
              <a:t>E</a:t>
            </a:r>
            <a:r>
              <a:rPr lang="en-US" sz="2400" b="1" dirty="0">
                <a:solidFill>
                  <a:srgbClr val="006600"/>
                </a:solidFill>
                <a:effectLst>
                  <a:outerShdw blurRad="38100" dist="38100" dir="2700000" algn="tl">
                    <a:srgbClr val="FFFFFF"/>
                  </a:outerShdw>
                </a:effectLst>
                <a:cs typeface="+mn-cs"/>
              </a:rPr>
              <a:t>vidence of</a:t>
            </a:r>
            <a:r>
              <a:rPr lang="en-US" b="1" dirty="0">
                <a:solidFill>
                  <a:srgbClr val="006600"/>
                </a:solidFill>
                <a:effectLst>
                  <a:outerShdw blurRad="38100" dist="38100" dir="2700000" algn="tl">
                    <a:srgbClr val="FFFFFF"/>
                  </a:outerShdw>
                </a:effectLst>
                <a:cs typeface="+mn-cs"/>
              </a:rPr>
              <a:t> </a:t>
            </a:r>
            <a:r>
              <a:rPr lang="en-US" sz="2800" b="1" dirty="0">
                <a:solidFill>
                  <a:srgbClr val="006600"/>
                </a:solidFill>
                <a:effectLst>
                  <a:outerShdw blurRad="38100" dist="38100" dir="2700000" algn="tl">
                    <a:srgbClr val="FFFFFF"/>
                  </a:outerShdw>
                </a:effectLst>
                <a:cs typeface="+mn-cs"/>
              </a:rPr>
              <a:t>Discretionary S</a:t>
            </a:r>
            <a:r>
              <a:rPr lang="en-US" sz="2400" b="1" dirty="0">
                <a:solidFill>
                  <a:srgbClr val="006600"/>
                </a:solidFill>
                <a:effectLst>
                  <a:outerShdw blurRad="38100" dist="38100" dir="2700000" algn="tl">
                    <a:srgbClr val="FFFFFF"/>
                  </a:outerShdw>
                </a:effectLst>
                <a:cs typeface="+mn-cs"/>
              </a:rPr>
              <a:t>tabilization</a:t>
            </a:r>
            <a:r>
              <a:rPr lang="en-US" sz="2800" b="1" dirty="0">
                <a:solidFill>
                  <a:srgbClr val="006600"/>
                </a:solidFill>
                <a:effectLst>
                  <a:outerShdw blurRad="38100" dist="38100" dir="2700000" algn="tl">
                    <a:srgbClr val="FFFFFF"/>
                  </a:outerShdw>
                </a:effectLst>
                <a:cs typeface="+mn-cs"/>
              </a:rPr>
              <a:t> Policy Working</a:t>
            </a:r>
          </a:p>
        </p:txBody>
      </p:sp>
      <p:sp>
        <p:nvSpPr>
          <p:cNvPr id="337926" name="Rectangle 6"/>
          <p:cNvSpPr>
            <a:spLocks noChangeArrowheads="1"/>
          </p:cNvSpPr>
          <p:nvPr/>
        </p:nvSpPr>
        <p:spPr bwMode="auto">
          <a:xfrm>
            <a:off x="0" y="2463800"/>
            <a:ext cx="9144000" cy="3906838"/>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4800" b="1" dirty="0">
                <a:solidFill>
                  <a:srgbClr val="006600"/>
                </a:solidFill>
                <a:latin typeface="Arial" pitchFamily="34" charset="0"/>
                <a:cs typeface="Arial" pitchFamily="34" charset="0"/>
              </a:rPr>
              <a:t>D</a:t>
            </a:r>
            <a:r>
              <a:rPr lang="en-US" sz="2400" b="1" dirty="0">
                <a:solidFill>
                  <a:srgbClr val="006600"/>
                </a:solidFill>
                <a:effectLst>
                  <a:outerShdw blurRad="38100" dist="38100" dir="2700000" algn="tl">
                    <a:srgbClr val="000000"/>
                  </a:outerShdw>
                </a:effectLst>
                <a:latin typeface="Arial" pitchFamily="34" charset="0"/>
                <a:cs typeface="Arial" pitchFamily="34" charset="0"/>
              </a:rPr>
              <a:t>iscretionary</a:t>
            </a:r>
            <a:r>
              <a:rPr lang="en-US" b="1" dirty="0">
                <a:solidFill>
                  <a:srgbClr val="006600"/>
                </a:solidFill>
                <a:latin typeface="Arial" pitchFamily="34" charset="0"/>
                <a:cs typeface="Arial" pitchFamily="34" charset="0"/>
              </a:rPr>
              <a:t> </a:t>
            </a:r>
            <a:r>
              <a:rPr lang="en-US" sz="4800" b="1" dirty="0">
                <a:solidFill>
                  <a:srgbClr val="006600"/>
                </a:solidFill>
                <a:latin typeface="Arial" pitchFamily="34" charset="0"/>
                <a:cs typeface="Arial" pitchFamily="34" charset="0"/>
              </a:rPr>
              <a:t>M</a:t>
            </a:r>
            <a:r>
              <a:rPr lang="en-US" sz="2400" b="1" dirty="0">
                <a:solidFill>
                  <a:srgbClr val="006600"/>
                </a:solidFill>
                <a:effectLst>
                  <a:outerShdw blurRad="38100" dist="38100" dir="2700000" algn="tl">
                    <a:srgbClr val="000000"/>
                  </a:outerShdw>
                </a:effectLst>
                <a:latin typeface="Arial" pitchFamily="34" charset="0"/>
                <a:cs typeface="Arial" pitchFamily="34" charset="0"/>
              </a:rPr>
              <a:t>onetary</a:t>
            </a:r>
            <a:r>
              <a:rPr lang="en-US" sz="4400" b="1" dirty="0">
                <a:solidFill>
                  <a:srgbClr val="006600"/>
                </a:solidFill>
                <a:latin typeface="Arial" pitchFamily="34" charset="0"/>
                <a:cs typeface="Arial" pitchFamily="34" charset="0"/>
              </a:rPr>
              <a:t> </a:t>
            </a:r>
            <a:r>
              <a:rPr lang="en-US" sz="4800" b="1" dirty="0">
                <a:solidFill>
                  <a:srgbClr val="006600"/>
                </a:solidFill>
                <a:latin typeface="Arial" pitchFamily="34" charset="0"/>
                <a:cs typeface="Arial" pitchFamily="34" charset="0"/>
              </a:rPr>
              <a:t>P</a:t>
            </a:r>
            <a:r>
              <a:rPr lang="en-US" sz="2400" b="1" dirty="0">
                <a:solidFill>
                  <a:srgbClr val="006600"/>
                </a:solidFill>
                <a:effectLst>
                  <a:outerShdw blurRad="38100" dist="38100" dir="2700000" algn="tl">
                    <a:srgbClr val="000000"/>
                  </a:outerShdw>
                </a:effectLst>
                <a:latin typeface="Arial" pitchFamily="34" charset="0"/>
                <a:cs typeface="Arial" pitchFamily="34" charset="0"/>
              </a:rPr>
              <a:t>olicy</a:t>
            </a:r>
            <a:r>
              <a:rPr lang="en-US" b="1" dirty="0">
                <a:solidFill>
                  <a:schemeClr val="bg1"/>
                </a:solidFill>
                <a:effectLst>
                  <a:outerShdw blurRad="38100" dist="38100" dir="2700000" algn="tl">
                    <a:srgbClr val="000000"/>
                  </a:outerShdw>
                </a:effectLst>
                <a:latin typeface="Arial" pitchFamily="34" charset="0"/>
                <a:cs typeface="Arial" pitchFamily="34" charset="0"/>
              </a:rPr>
              <a:t> </a:t>
            </a:r>
            <a:r>
              <a:rPr lang="en-US" sz="2000" b="1" dirty="0">
                <a:latin typeface="Arial" pitchFamily="34" charset="0"/>
                <a:cs typeface="Arial" pitchFamily="34" charset="0"/>
              </a:rPr>
              <a:t>[Student Driver]</a:t>
            </a:r>
          </a:p>
          <a:p>
            <a:pPr eaLnBrk="0" fontAlgn="auto" hangingPunct="0">
              <a:spcBef>
                <a:spcPts val="0"/>
              </a:spcBef>
              <a:spcAft>
                <a:spcPts val="0"/>
              </a:spcAft>
              <a:defRPr/>
            </a:pPr>
            <a:r>
              <a:rPr lang="en-US" b="1" dirty="0">
                <a:latin typeface="Arial" pitchFamily="34" charset="0"/>
                <a:cs typeface="Arial" pitchFamily="34" charset="0"/>
              </a:rPr>
              <a:t>  1. 1980-1983-Tight m</a:t>
            </a:r>
            <a:r>
              <a:rPr lang="en-US" sz="2000" b="1" dirty="0">
                <a:latin typeface="Arial" pitchFamily="34" charset="0"/>
                <a:cs typeface="Arial" pitchFamily="34" charset="0"/>
              </a:rPr>
              <a:t>oney</a:t>
            </a:r>
            <a:r>
              <a:rPr lang="en-US" b="1" dirty="0">
                <a:latin typeface="Arial" pitchFamily="34" charset="0"/>
                <a:cs typeface="Arial" pitchFamily="34" charset="0"/>
              </a:rPr>
              <a:t> d</a:t>
            </a:r>
            <a:r>
              <a:rPr lang="en-US" sz="2000" b="1" dirty="0">
                <a:latin typeface="Arial" pitchFamily="34" charset="0"/>
                <a:cs typeface="Arial" pitchFamily="34" charset="0"/>
              </a:rPr>
              <a:t>ropped</a:t>
            </a:r>
            <a:r>
              <a:rPr lang="en-US" b="1" dirty="0">
                <a:latin typeface="Arial" pitchFamily="34" charset="0"/>
                <a:cs typeface="Arial" pitchFamily="34" charset="0"/>
              </a:rPr>
              <a:t> inflation f</a:t>
            </a:r>
            <a:r>
              <a:rPr lang="en-US" sz="2000" b="1" dirty="0">
                <a:latin typeface="Arial" pitchFamily="34" charset="0"/>
                <a:cs typeface="Arial" pitchFamily="34" charset="0"/>
              </a:rPr>
              <a:t>rom</a:t>
            </a:r>
            <a:r>
              <a:rPr lang="en-US" b="1" dirty="0">
                <a:latin typeface="Arial" pitchFamily="34" charset="0"/>
                <a:cs typeface="Arial" pitchFamily="34" charset="0"/>
              </a:rPr>
              <a:t> 13.5</a:t>
            </a:r>
            <a:r>
              <a:rPr lang="en-US" sz="2000" b="1" dirty="0">
                <a:latin typeface="Arial" pitchFamily="34" charset="0"/>
                <a:cs typeface="Arial" pitchFamily="34" charset="0"/>
              </a:rPr>
              <a:t>%</a:t>
            </a:r>
            <a:r>
              <a:rPr lang="en-US" b="1" dirty="0">
                <a:latin typeface="Arial" pitchFamily="34" charset="0"/>
                <a:cs typeface="Arial" pitchFamily="34" charset="0"/>
              </a:rPr>
              <a:t> to 3.2</a:t>
            </a:r>
            <a:r>
              <a:rPr lang="en-US" sz="2000" b="1" dirty="0">
                <a:latin typeface="Arial" pitchFamily="34" charset="0"/>
                <a:cs typeface="Arial" pitchFamily="34" charset="0"/>
              </a:rPr>
              <a:t>%</a:t>
            </a:r>
          </a:p>
          <a:p>
            <a:pPr eaLnBrk="0" fontAlgn="auto" hangingPunct="0">
              <a:spcBef>
                <a:spcPts val="0"/>
              </a:spcBef>
              <a:spcAft>
                <a:spcPts val="0"/>
              </a:spcAft>
              <a:defRPr/>
            </a:pPr>
            <a:r>
              <a:rPr lang="en-US" b="1" dirty="0">
                <a:latin typeface="Arial" pitchFamily="34" charset="0"/>
                <a:cs typeface="Arial" pitchFamily="34" charset="0"/>
              </a:rPr>
              <a:t>  2. 1990-1994-easy money helped economy recover from a recession</a:t>
            </a:r>
          </a:p>
          <a:p>
            <a:pPr eaLnBrk="0" fontAlgn="auto" hangingPunct="0">
              <a:spcBef>
                <a:spcPts val="0"/>
              </a:spcBef>
              <a:spcAft>
                <a:spcPts val="0"/>
              </a:spcAft>
              <a:defRPr/>
            </a:pPr>
            <a:r>
              <a:rPr lang="en-US" b="1" dirty="0">
                <a:latin typeface="Arial" pitchFamily="34" charset="0"/>
                <a:cs typeface="Arial" pitchFamily="34" charset="0"/>
              </a:rPr>
              <a:t>       </a:t>
            </a:r>
            <a:r>
              <a:rPr lang="en-US" sz="2000" b="1" dirty="0">
                <a:latin typeface="Arial" pitchFamily="34" charset="0"/>
                <a:cs typeface="Arial" pitchFamily="34" charset="0"/>
              </a:rPr>
              <a:t>[The Federal Funds Rate was dropped 24 straight times]</a:t>
            </a:r>
          </a:p>
          <a:p>
            <a:pPr eaLnBrk="0" fontAlgn="auto" hangingPunct="0">
              <a:spcBef>
                <a:spcPts val="0"/>
              </a:spcBef>
              <a:spcAft>
                <a:spcPts val="0"/>
              </a:spcAft>
              <a:defRPr/>
            </a:pPr>
            <a:r>
              <a:rPr lang="en-US" sz="800" b="1" dirty="0">
                <a:latin typeface="Arial" pitchFamily="34" charset="0"/>
                <a:cs typeface="Arial" pitchFamily="34" charset="0"/>
              </a:rPr>
              <a:t> </a:t>
            </a:r>
            <a:r>
              <a:rPr lang="en-US" sz="2000" b="1" dirty="0">
                <a:latin typeface="Arial" pitchFamily="34" charset="0"/>
                <a:cs typeface="Arial" pitchFamily="34" charset="0"/>
              </a:rPr>
              <a:t>      [The Reserve Ratio was dropped from 12% to 10%]</a:t>
            </a:r>
          </a:p>
          <a:p>
            <a:pPr eaLnBrk="0" fontAlgn="auto" hangingPunct="0">
              <a:spcBef>
                <a:spcPts val="0"/>
              </a:spcBef>
              <a:spcAft>
                <a:spcPts val="0"/>
              </a:spcAft>
              <a:defRPr/>
            </a:pPr>
            <a:r>
              <a:rPr lang="en-US" b="1" dirty="0">
                <a:latin typeface="Arial" pitchFamily="34" charset="0"/>
                <a:cs typeface="Arial" pitchFamily="34" charset="0"/>
              </a:rPr>
              <a:t>  3.  </a:t>
            </a:r>
            <a:r>
              <a:rPr lang="en-US" sz="2000" b="1" dirty="0">
                <a:latin typeface="Arial" pitchFamily="34" charset="0"/>
                <a:cs typeface="Arial" pitchFamily="34" charset="0"/>
              </a:rPr>
              <a:t>2001-2002-Expansionary fiscal &amp; monetary policy helped</a:t>
            </a:r>
          </a:p>
          <a:p>
            <a:pPr eaLnBrk="0" fontAlgn="auto" hangingPunct="0">
              <a:spcBef>
                <a:spcPts val="0"/>
              </a:spcBef>
              <a:spcAft>
                <a:spcPts val="0"/>
              </a:spcAft>
              <a:defRPr/>
            </a:pPr>
            <a:r>
              <a:rPr lang="en-US" sz="2000" b="1" dirty="0">
                <a:latin typeface="Arial" pitchFamily="34" charset="0"/>
                <a:cs typeface="Arial" pitchFamily="34" charset="0"/>
              </a:rPr>
              <a:t>       the economy recover from a recession and 9/11.</a:t>
            </a:r>
          </a:p>
          <a:p>
            <a:pPr eaLnBrk="0" fontAlgn="auto" hangingPunct="0">
              <a:spcBef>
                <a:spcPts val="0"/>
              </a:spcBef>
              <a:spcAft>
                <a:spcPts val="0"/>
              </a:spcAft>
              <a:defRPr/>
            </a:pPr>
            <a:r>
              <a:rPr lang="en-US" sz="4400" b="1" dirty="0">
                <a:solidFill>
                  <a:srgbClr val="006600"/>
                </a:solidFill>
                <a:effectLst>
                  <a:outerShdw blurRad="38100" dist="38100" dir="2700000" algn="tl">
                    <a:srgbClr val="000000"/>
                  </a:outerShdw>
                </a:effectLst>
                <a:latin typeface="Arial" pitchFamily="34" charset="0"/>
                <a:cs typeface="Arial" pitchFamily="34" charset="0"/>
              </a:rPr>
              <a:t>Discretionary Fiscal Policy</a:t>
            </a:r>
          </a:p>
          <a:p>
            <a:pPr eaLnBrk="0" fontAlgn="auto" hangingPunct="0">
              <a:spcBef>
                <a:spcPts val="0"/>
              </a:spcBef>
              <a:spcAft>
                <a:spcPts val="0"/>
              </a:spcAft>
              <a:defRPr/>
            </a:pPr>
            <a:r>
              <a:rPr lang="en-US" b="1" dirty="0">
                <a:solidFill>
                  <a:schemeClr val="bg1"/>
                </a:solidFill>
                <a:latin typeface="Times New Roman" pitchFamily="18" charset="0"/>
                <a:cs typeface="+mn-cs"/>
              </a:rPr>
              <a:t>  </a:t>
            </a:r>
            <a:r>
              <a:rPr lang="en-US" b="1" dirty="0">
                <a:latin typeface="Times New Roman" pitchFamily="18" charset="0"/>
                <a:cs typeface="+mn-cs"/>
              </a:rPr>
              <a:t>1. </a:t>
            </a:r>
            <a:r>
              <a:rPr lang="en-US" b="1" dirty="0">
                <a:cs typeface="+mn-cs"/>
              </a:rPr>
              <a:t>1982-1988</a:t>
            </a:r>
            <a:r>
              <a:rPr lang="en-US" sz="2000" b="1" dirty="0">
                <a:cs typeface="+mn-cs"/>
              </a:rPr>
              <a:t>-expansionary fiscal policy helped lower</a:t>
            </a:r>
            <a:r>
              <a:rPr lang="en-US" b="1" dirty="0">
                <a:cs typeface="+mn-cs"/>
              </a:rPr>
              <a:t> </a:t>
            </a:r>
          </a:p>
          <a:p>
            <a:pPr eaLnBrk="0" fontAlgn="auto" hangingPunct="0">
              <a:spcBef>
                <a:spcPts val="0"/>
              </a:spcBef>
              <a:spcAft>
                <a:spcPts val="0"/>
              </a:spcAft>
              <a:defRPr/>
            </a:pPr>
            <a:r>
              <a:rPr lang="en-US" b="1" dirty="0">
                <a:cs typeface="+mn-cs"/>
              </a:rPr>
              <a:t>      unemployment from 9.7% to 5.5%.</a:t>
            </a:r>
          </a:p>
        </p:txBody>
      </p:sp>
      <p:pic>
        <p:nvPicPr>
          <p:cNvPr id="337927" name="Picture 7" descr="shower frog"/>
          <p:cNvPicPr>
            <a:picLocks noChangeAspect="1" noChangeArrowheads="1" noCrop="1"/>
          </p:cNvPicPr>
          <p:nvPr/>
        </p:nvPicPr>
        <p:blipFill>
          <a:blip r:embed="rId4"/>
          <a:srcRect/>
          <a:stretch>
            <a:fillRect/>
          </a:stretch>
        </p:blipFill>
        <p:spPr bwMode="auto">
          <a:xfrm>
            <a:off x="7450138" y="5097463"/>
            <a:ext cx="966787" cy="1760537"/>
          </a:xfrm>
          <a:prstGeom prst="rect">
            <a:avLst/>
          </a:prstGeom>
          <a:noFill/>
          <a:ln w="9525">
            <a:noFill/>
            <a:miter lim="800000"/>
            <a:headEnd/>
            <a:tailEnd/>
          </a:ln>
        </p:spPr>
      </p:pic>
      <p:pic>
        <p:nvPicPr>
          <p:cNvPr id="337928" name="Picture 8" descr="auto hits guy"/>
          <p:cNvPicPr>
            <a:picLocks noChangeAspect="1" noChangeArrowheads="1" noCrop="1"/>
          </p:cNvPicPr>
          <p:nvPr/>
        </p:nvPicPr>
        <p:blipFill>
          <a:blip r:embed="rId5"/>
          <a:srcRect/>
          <a:stretch>
            <a:fillRect/>
          </a:stretch>
        </p:blipFill>
        <p:spPr bwMode="auto">
          <a:xfrm>
            <a:off x="6951663" y="2590800"/>
            <a:ext cx="2192337" cy="781050"/>
          </a:xfrm>
          <a:prstGeom prst="rect">
            <a:avLst/>
          </a:prstGeom>
          <a:noFill/>
          <a:ln w="9525">
            <a:noFill/>
            <a:miter lim="800000"/>
            <a:headEnd/>
            <a:tailEnd/>
          </a:ln>
        </p:spPr>
      </p:pic>
      <p:pic>
        <p:nvPicPr>
          <p:cNvPr id="337930" name="car-3873.wav">
            <a:hlinkClick r:id="" action="ppaction://media"/>
          </p:cNvPr>
          <p:cNvPicPr>
            <a:picLocks noRot="1" noChangeAspect="1" noChangeArrowheads="1"/>
          </p:cNvPicPr>
          <p:nvPr>
            <a:wavAudioFile r:embed="rId1" name="car-start great.wav"/>
          </p:nvPr>
        </p:nvPicPr>
        <p:blipFill>
          <a:blip r:embed="rId6"/>
          <a:srcRect/>
          <a:stretch>
            <a:fillRect/>
          </a:stretch>
        </p:blipFill>
        <p:spPr bwMode="auto">
          <a:xfrm>
            <a:off x="8839200" y="6575425"/>
            <a:ext cx="304800" cy="304800"/>
          </a:xfrm>
          <a:prstGeom prst="rect">
            <a:avLst/>
          </a:prstGeom>
          <a:noFill/>
          <a:ln w="9525">
            <a:noFill/>
            <a:miter lim="800000"/>
            <a:headEnd/>
            <a:tailEnd/>
          </a:ln>
        </p:spPr>
      </p:pic>
      <p:sp>
        <p:nvSpPr>
          <p:cNvPr id="337932" name="AutoShape 12"/>
          <p:cNvSpPr>
            <a:spLocks noChangeArrowheads="1"/>
          </p:cNvSpPr>
          <p:nvPr/>
        </p:nvSpPr>
        <p:spPr bwMode="auto">
          <a:xfrm>
            <a:off x="7524750" y="4497388"/>
            <a:ext cx="1331913" cy="796925"/>
          </a:xfrm>
          <a:prstGeom prst="wedgeRectCallout">
            <a:avLst>
              <a:gd name="adj1" fmla="val 6972"/>
              <a:gd name="adj2" fmla="val 67130"/>
            </a:avLst>
          </a:prstGeom>
          <a:solidFill>
            <a:schemeClr val="tx1"/>
          </a:solidFill>
          <a:ln w="28575">
            <a:solidFill>
              <a:srgbClr val="FF0000"/>
            </a:solidFill>
            <a:miter lim="800000"/>
            <a:headEnd/>
            <a:tailEnd/>
          </a:ln>
        </p:spPr>
        <p:txBody>
          <a:bodyPr/>
          <a:lstStyle/>
          <a:p>
            <a:pPr algn="ctr"/>
            <a:r>
              <a:rPr lang="en-US" b="1">
                <a:solidFill>
                  <a:schemeClr val="bg1"/>
                </a:solidFill>
                <a:latin typeface="Verdana" pitchFamily="34" charset="0"/>
              </a:rPr>
              <a:t>I’m no </a:t>
            </a:r>
            <a:r>
              <a:rPr lang="en-US" sz="1400" b="1">
                <a:solidFill>
                  <a:schemeClr val="bg1"/>
                </a:solidFill>
                <a:latin typeface="Verdana" pitchFamily="34" charset="0"/>
              </a:rPr>
              <a:t>“fool in the shower”.</a:t>
            </a:r>
          </a:p>
        </p:txBody>
      </p:sp>
      <p:sp>
        <p:nvSpPr>
          <p:cNvPr id="59402" name="WordArt 114"/>
          <p:cNvSpPr>
            <a:spLocks noChangeArrowheads="1" noChangeShapeType="1" noTextEdit="1"/>
          </p:cNvSpPr>
          <p:nvPr/>
        </p:nvSpPr>
        <p:spPr bwMode="auto">
          <a:xfrm>
            <a:off x="431800" y="76200"/>
            <a:ext cx="8301038" cy="558800"/>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“Rules” or “Discretion of Men”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24"/>
                                        </p:tgtEl>
                                        <p:attrNameLst>
                                          <p:attrName>style.visibility</p:attrName>
                                        </p:attrNameLst>
                                      </p:cBhvr>
                                      <p:to>
                                        <p:strVal val="visible"/>
                                      </p:to>
                                    </p:set>
                                    <p:animEffect transition="in" filter="wipe(left)">
                                      <p:cBhvr>
                                        <p:cTn id="7" dur="500"/>
                                        <p:tgtEl>
                                          <p:spTgt spid="337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23"/>
                                        </p:tgtEl>
                                        <p:attrNameLst>
                                          <p:attrName>style.visibility</p:attrName>
                                        </p:attrNameLst>
                                      </p:cBhvr>
                                      <p:to>
                                        <p:strVal val="visible"/>
                                      </p:to>
                                    </p:set>
                                    <p:animEffect transition="in" filter="wipe(left)">
                                      <p:cBhvr>
                                        <p:cTn id="12" dur="1000"/>
                                        <p:tgtEl>
                                          <p:spTgt spid="3379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25"/>
                                        </p:tgtEl>
                                        <p:attrNameLst>
                                          <p:attrName>style.visibility</p:attrName>
                                        </p:attrNameLst>
                                      </p:cBhvr>
                                      <p:to>
                                        <p:strVal val="visible"/>
                                      </p:to>
                                    </p:set>
                                    <p:animEffect transition="in" filter="wipe(left)">
                                      <p:cBhvr>
                                        <p:cTn id="17" dur="1000"/>
                                        <p:tgtEl>
                                          <p:spTgt spid="3379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37926">
                                            <p:txEl>
                                              <p:pRg st="0" end="0"/>
                                            </p:txEl>
                                          </p:spTgt>
                                        </p:tgtEl>
                                        <p:attrNameLst>
                                          <p:attrName>style.visibility</p:attrName>
                                        </p:attrNameLst>
                                      </p:cBhvr>
                                      <p:to>
                                        <p:strVal val="visible"/>
                                      </p:to>
                                    </p:set>
                                    <p:animEffect transition="in" filter="wipe(left)">
                                      <p:cBhvr>
                                        <p:cTn id="22" dur="1000"/>
                                        <p:tgtEl>
                                          <p:spTgt spid="337926">
                                            <p:txEl>
                                              <p:pRg st="0" end="0"/>
                                            </p:txEl>
                                          </p:spTgt>
                                        </p:tgtEl>
                                      </p:cBhvr>
                                    </p:animEffect>
                                  </p:childTnLst>
                                </p:cTn>
                              </p:par>
                            </p:childTnLst>
                          </p:cTn>
                        </p:par>
                        <p:par>
                          <p:cTn id="23" fill="hold" nodeType="afterGroup">
                            <p:stCondLst>
                              <p:cond delay="1000"/>
                            </p:stCondLst>
                            <p:childTnLst>
                              <p:par>
                                <p:cTn id="24" presetID="9" presetClass="entr" presetSubtype="0" fill="hold" nodeType="afterEffect">
                                  <p:stCondLst>
                                    <p:cond delay="0"/>
                                  </p:stCondLst>
                                  <p:childTnLst>
                                    <p:set>
                                      <p:cBhvr>
                                        <p:cTn id="25" dur="1" fill="hold">
                                          <p:stCondLst>
                                            <p:cond delay="0"/>
                                          </p:stCondLst>
                                        </p:cTn>
                                        <p:tgtEl>
                                          <p:spTgt spid="337928"/>
                                        </p:tgtEl>
                                        <p:attrNameLst>
                                          <p:attrName>style.visibility</p:attrName>
                                        </p:attrNameLst>
                                      </p:cBhvr>
                                      <p:to>
                                        <p:strVal val="visible"/>
                                      </p:to>
                                    </p:set>
                                    <p:animEffect transition="in" filter="dissolve">
                                      <p:cBhvr>
                                        <p:cTn id="26" dur="1000"/>
                                        <p:tgtEl>
                                          <p:spTgt spid="337928"/>
                                        </p:tgtEl>
                                      </p:cBhvr>
                                    </p:animEffect>
                                  </p:childTnLst>
                                </p:cTn>
                              </p:par>
                              <p:par>
                                <p:cTn id="27" presetID="1" presetClass="mediacall" presetSubtype="0" fill="hold" nodeType="withEffect">
                                  <p:stCondLst>
                                    <p:cond delay="0"/>
                                  </p:stCondLst>
                                  <p:childTnLst>
                                    <p:cmd type="call" cmd="playFrom(0.0)">
                                      <p:cBhvr>
                                        <p:cTn id="28" dur="7321" fill="hold"/>
                                        <p:tgtEl>
                                          <p:spTgt spid="337930"/>
                                        </p:tgtEl>
                                      </p:cBhvr>
                                    </p:cmd>
                                  </p:childTnLst>
                                </p:cTn>
                              </p:par>
                              <p:par>
                                <p:cTn id="29" presetID="22" presetClass="entr" presetSubtype="8" fill="hold" nodeType="withEffect">
                                  <p:stCondLst>
                                    <p:cond delay="0"/>
                                  </p:stCondLst>
                                  <p:childTnLst>
                                    <p:set>
                                      <p:cBhvr>
                                        <p:cTn id="30" dur="1" fill="hold">
                                          <p:stCondLst>
                                            <p:cond delay="0"/>
                                          </p:stCondLst>
                                        </p:cTn>
                                        <p:tgtEl>
                                          <p:spTgt spid="337926">
                                            <p:txEl>
                                              <p:pRg st="1" end="1"/>
                                            </p:txEl>
                                          </p:spTgt>
                                        </p:tgtEl>
                                        <p:attrNameLst>
                                          <p:attrName>style.visibility</p:attrName>
                                        </p:attrNameLst>
                                      </p:cBhvr>
                                      <p:to>
                                        <p:strVal val="visible"/>
                                      </p:to>
                                    </p:set>
                                    <p:animEffect transition="in" filter="wipe(left)">
                                      <p:cBhvr>
                                        <p:cTn id="31" dur="1000"/>
                                        <p:tgtEl>
                                          <p:spTgt spid="337926">
                                            <p:txEl>
                                              <p:pRg st="1" end="1"/>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337926">
                                            <p:txEl>
                                              <p:pRg st="2" end="2"/>
                                            </p:txEl>
                                          </p:spTgt>
                                        </p:tgtEl>
                                        <p:attrNameLst>
                                          <p:attrName>style.visibility</p:attrName>
                                        </p:attrNameLst>
                                      </p:cBhvr>
                                      <p:to>
                                        <p:strVal val="visible"/>
                                      </p:to>
                                    </p:set>
                                    <p:animEffect transition="in" filter="wipe(left)">
                                      <p:cBhvr>
                                        <p:cTn id="34" dur="1000"/>
                                        <p:tgtEl>
                                          <p:spTgt spid="337926">
                                            <p:txEl>
                                              <p:pRg st="2" end="2"/>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337926">
                                            <p:txEl>
                                              <p:pRg st="3" end="3"/>
                                            </p:txEl>
                                          </p:spTgt>
                                        </p:tgtEl>
                                        <p:attrNameLst>
                                          <p:attrName>style.visibility</p:attrName>
                                        </p:attrNameLst>
                                      </p:cBhvr>
                                      <p:to>
                                        <p:strVal val="visible"/>
                                      </p:to>
                                    </p:set>
                                    <p:animEffect transition="in" filter="wipe(left)">
                                      <p:cBhvr>
                                        <p:cTn id="37" dur="1000"/>
                                        <p:tgtEl>
                                          <p:spTgt spid="337926">
                                            <p:txEl>
                                              <p:pRg st="3" end="3"/>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337926">
                                            <p:txEl>
                                              <p:pRg st="4" end="4"/>
                                            </p:txEl>
                                          </p:spTgt>
                                        </p:tgtEl>
                                        <p:attrNameLst>
                                          <p:attrName>style.visibility</p:attrName>
                                        </p:attrNameLst>
                                      </p:cBhvr>
                                      <p:to>
                                        <p:strVal val="visible"/>
                                      </p:to>
                                    </p:set>
                                    <p:animEffect transition="in" filter="wipe(left)">
                                      <p:cBhvr>
                                        <p:cTn id="40" dur="1000"/>
                                        <p:tgtEl>
                                          <p:spTgt spid="337926">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337926">
                                            <p:txEl>
                                              <p:pRg st="5" end="5"/>
                                            </p:txEl>
                                          </p:spTgt>
                                        </p:tgtEl>
                                        <p:attrNameLst>
                                          <p:attrName>style.visibility</p:attrName>
                                        </p:attrNameLst>
                                      </p:cBhvr>
                                      <p:to>
                                        <p:strVal val="visible"/>
                                      </p:to>
                                    </p:set>
                                    <p:animEffect transition="in" filter="wipe(left)">
                                      <p:cBhvr>
                                        <p:cTn id="45" dur="1000"/>
                                        <p:tgtEl>
                                          <p:spTgt spid="337926">
                                            <p:txEl>
                                              <p:pRg st="5" end="5"/>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337926">
                                            <p:txEl>
                                              <p:pRg st="6" end="6"/>
                                            </p:txEl>
                                          </p:spTgt>
                                        </p:tgtEl>
                                        <p:attrNameLst>
                                          <p:attrName>style.visibility</p:attrName>
                                        </p:attrNameLst>
                                      </p:cBhvr>
                                      <p:to>
                                        <p:strVal val="visible"/>
                                      </p:to>
                                    </p:set>
                                    <p:animEffect transition="in" filter="wipe(left)">
                                      <p:cBhvr>
                                        <p:cTn id="48" dur="1000"/>
                                        <p:tgtEl>
                                          <p:spTgt spid="337926">
                                            <p:txEl>
                                              <p:pRg st="6" end="6"/>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37926">
                                            <p:txEl>
                                              <p:pRg st="7" end="7"/>
                                            </p:txEl>
                                          </p:spTgt>
                                        </p:tgtEl>
                                        <p:attrNameLst>
                                          <p:attrName>style.visibility</p:attrName>
                                        </p:attrNameLst>
                                      </p:cBhvr>
                                      <p:to>
                                        <p:strVal val="visible"/>
                                      </p:to>
                                    </p:set>
                                    <p:animEffect transition="in" filter="wipe(left)">
                                      <p:cBhvr>
                                        <p:cTn id="53" dur="1000"/>
                                        <p:tgtEl>
                                          <p:spTgt spid="337926">
                                            <p:txEl>
                                              <p:pRg st="7" end="7"/>
                                            </p:txEl>
                                          </p:spTgt>
                                        </p:tgtEl>
                                      </p:cBhvr>
                                    </p:animEffect>
                                  </p:childTnLst>
                                </p:cTn>
                              </p:par>
                              <p:par>
                                <p:cTn id="54" presetID="9" presetClass="entr" presetSubtype="0" fill="hold" nodeType="withEffect">
                                  <p:stCondLst>
                                    <p:cond delay="0"/>
                                  </p:stCondLst>
                                  <p:childTnLst>
                                    <p:set>
                                      <p:cBhvr>
                                        <p:cTn id="55" dur="1" fill="hold">
                                          <p:stCondLst>
                                            <p:cond delay="0"/>
                                          </p:stCondLst>
                                        </p:cTn>
                                        <p:tgtEl>
                                          <p:spTgt spid="337927"/>
                                        </p:tgtEl>
                                        <p:attrNameLst>
                                          <p:attrName>style.visibility</p:attrName>
                                        </p:attrNameLst>
                                      </p:cBhvr>
                                      <p:to>
                                        <p:strVal val="visible"/>
                                      </p:to>
                                    </p:set>
                                    <p:animEffect transition="in" filter="dissolve">
                                      <p:cBhvr>
                                        <p:cTn id="56" dur="500"/>
                                        <p:tgtEl>
                                          <p:spTgt spid="337927"/>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37932"/>
                                        </p:tgtEl>
                                        <p:attrNameLst>
                                          <p:attrName>style.visibility</p:attrName>
                                        </p:attrNameLst>
                                      </p:cBhvr>
                                      <p:to>
                                        <p:strVal val="visible"/>
                                      </p:to>
                                    </p:set>
                                    <p:animEffect transition="in" filter="dissolve">
                                      <p:cBhvr>
                                        <p:cTn id="59" dur="500"/>
                                        <p:tgtEl>
                                          <p:spTgt spid="337932"/>
                                        </p:tgtEl>
                                      </p:cBhvr>
                                    </p:animEffect>
                                  </p:childTnLst>
                                </p:cTn>
                              </p:par>
                              <p:par>
                                <p:cTn id="60" presetID="22" presetClass="entr" presetSubtype="8" fill="hold" nodeType="withEffect">
                                  <p:stCondLst>
                                    <p:cond delay="0"/>
                                  </p:stCondLst>
                                  <p:childTnLst>
                                    <p:set>
                                      <p:cBhvr>
                                        <p:cTn id="61" dur="1" fill="hold">
                                          <p:stCondLst>
                                            <p:cond delay="0"/>
                                          </p:stCondLst>
                                        </p:cTn>
                                        <p:tgtEl>
                                          <p:spTgt spid="337926">
                                            <p:txEl>
                                              <p:pRg st="8" end="8"/>
                                            </p:txEl>
                                          </p:spTgt>
                                        </p:tgtEl>
                                        <p:attrNameLst>
                                          <p:attrName>style.visibility</p:attrName>
                                        </p:attrNameLst>
                                      </p:cBhvr>
                                      <p:to>
                                        <p:strVal val="visible"/>
                                      </p:to>
                                    </p:set>
                                    <p:animEffect transition="in" filter="wipe(left)">
                                      <p:cBhvr>
                                        <p:cTn id="62" dur="1000"/>
                                        <p:tgtEl>
                                          <p:spTgt spid="337926">
                                            <p:txEl>
                                              <p:pRg st="8" end="8"/>
                                            </p:txEl>
                                          </p:spTgt>
                                        </p:tgtEl>
                                      </p:cBhvr>
                                    </p:animEffect>
                                  </p:childTnLst>
                                </p:cTn>
                              </p:par>
                              <p:par>
                                <p:cTn id="63" presetID="22" presetClass="entr" presetSubtype="8" fill="hold" nodeType="withEffect">
                                  <p:stCondLst>
                                    <p:cond delay="0"/>
                                  </p:stCondLst>
                                  <p:childTnLst>
                                    <p:set>
                                      <p:cBhvr>
                                        <p:cTn id="64" dur="1" fill="hold">
                                          <p:stCondLst>
                                            <p:cond delay="0"/>
                                          </p:stCondLst>
                                        </p:cTn>
                                        <p:tgtEl>
                                          <p:spTgt spid="337926">
                                            <p:txEl>
                                              <p:pRg st="9" end="9"/>
                                            </p:txEl>
                                          </p:spTgt>
                                        </p:tgtEl>
                                        <p:attrNameLst>
                                          <p:attrName>style.visibility</p:attrName>
                                        </p:attrNameLst>
                                      </p:cBhvr>
                                      <p:to>
                                        <p:strVal val="visible"/>
                                      </p:to>
                                    </p:set>
                                    <p:animEffect transition="in" filter="wipe(left)">
                                      <p:cBhvr>
                                        <p:cTn id="65" dur="1000"/>
                                        <p:tgtEl>
                                          <p:spTgt spid="33792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66" fill="hold" display="0">
                  <p:stCondLst>
                    <p:cond delay="indefinite"/>
                  </p:stCondLst>
                  <p:endCondLst>
                    <p:cond evt="onNext" delay="0">
                      <p:tgtEl>
                        <p:sldTgt/>
                      </p:tgtEl>
                    </p:cond>
                    <p:cond evt="onPrev" delay="0">
                      <p:tgtEl>
                        <p:sldTgt/>
                      </p:tgtEl>
                    </p:cond>
                    <p:cond evt="onStopAudio" delay="0">
                      <p:tgtEl>
                        <p:sldTgt/>
                      </p:tgtEl>
                    </p:cond>
                  </p:endCondLst>
                </p:cTn>
                <p:tgtEl>
                  <p:spTgt spid="337930"/>
                </p:tgtEl>
              </p:cMediaNode>
            </p:audio>
          </p:childTnLst>
        </p:cTn>
      </p:par>
    </p:tnLst>
    <p:bldLst>
      <p:bldP spid="337923" grpId="0"/>
      <p:bldP spid="337924" grpId="0" autoUpdateAnimBg="0"/>
      <p:bldP spid="337925" grpId="0"/>
      <p:bldP spid="33793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60418" name="Picture 5" descr="Decr in Macr Instability"/>
          <p:cNvPicPr>
            <a:picLocks noGrp="1" noChangeAspect="1" noChangeArrowheads="1"/>
          </p:cNvPicPr>
          <p:nvPr>
            <p:ph idx="1"/>
          </p:nvPr>
        </p:nvPicPr>
        <p:blipFill>
          <a:blip r:embed="rId3"/>
          <a:srcRect/>
          <a:stretch>
            <a:fillRect/>
          </a:stretch>
        </p:blipFill>
        <p:spPr>
          <a:xfrm>
            <a:off x="293688" y="2225675"/>
            <a:ext cx="8574087" cy="3009900"/>
          </a:xfrm>
          <a:ln w="57150">
            <a:solidFill>
              <a:srgbClr val="FF0000"/>
            </a:solidFill>
          </a:ln>
        </p:spPr>
      </p:pic>
      <p:sp>
        <p:nvSpPr>
          <p:cNvPr id="181259" name="Rectangle 11"/>
          <p:cNvSpPr>
            <a:spLocks noChangeArrowheads="1"/>
          </p:cNvSpPr>
          <p:nvPr/>
        </p:nvSpPr>
        <p:spPr bwMode="auto">
          <a:xfrm>
            <a:off x="485775" y="715963"/>
            <a:ext cx="8131175" cy="1177925"/>
          </a:xfrm>
          <a:prstGeom prst="rect">
            <a:avLst/>
          </a:prstGeom>
          <a:noFill/>
          <a:ln w="76200">
            <a:noFill/>
            <a:miter lim="800000"/>
            <a:headEnd/>
            <a:tailEnd/>
          </a:ln>
        </p:spPr>
        <p:txBody>
          <a:bodyPr wrap="none" anchor="ctr"/>
          <a:lstStyle/>
          <a:p>
            <a:r>
              <a:rPr lang="en-US" sz="2400" b="1">
                <a:latin typeface="Verdana" pitchFamily="34" charset="0"/>
              </a:rPr>
              <a:t>[The  U.S.  economy has been about 1/3 more </a:t>
            </a:r>
          </a:p>
          <a:p>
            <a:r>
              <a:rPr lang="en-US" sz="2400" b="1">
                <a:latin typeface="Verdana" pitchFamily="34" charset="0"/>
              </a:rPr>
              <a:t>stable since 1946,  indicating a strong case for </a:t>
            </a:r>
          </a:p>
          <a:p>
            <a:r>
              <a:rPr lang="en-US" sz="2400" b="1">
                <a:latin typeface="Verdana" pitchFamily="34" charset="0"/>
              </a:rPr>
              <a:t>the  benefits of  monetary and fiscal policies.]</a:t>
            </a:r>
          </a:p>
        </p:txBody>
      </p:sp>
      <p:sp>
        <p:nvSpPr>
          <p:cNvPr id="60420" name="WordArt 114"/>
          <p:cNvSpPr>
            <a:spLocks noChangeArrowheads="1" noChangeShapeType="1" noTextEdit="1"/>
          </p:cNvSpPr>
          <p:nvPr/>
        </p:nvSpPr>
        <p:spPr bwMode="auto">
          <a:xfrm>
            <a:off x="384175" y="119063"/>
            <a:ext cx="8301038" cy="557212"/>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FFFF00"/>
                </a:solidFill>
                <a:effectLst>
                  <a:outerShdw dist="35921" dir="2700000" sy="50000" kx="2115830" algn="bl" rotWithShape="0">
                    <a:srgbClr val="C0C0C0">
                      <a:alpha val="79999"/>
                    </a:srgbClr>
                  </a:outerShdw>
                </a:effectLst>
                <a:latin typeface="Arial Black"/>
              </a:rPr>
              <a:t>Decrease in Macro Instability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1259"/>
                                        </p:tgtEl>
                                        <p:attrNameLst>
                                          <p:attrName>style.visibility</p:attrName>
                                        </p:attrNameLst>
                                      </p:cBhvr>
                                      <p:to>
                                        <p:strVal val="visible"/>
                                      </p:to>
                                    </p:set>
                                    <p:animEffect transition="in" filter="wipe(left)">
                                      <p:cBhvr>
                                        <p:cTn id="7" dur="1000"/>
                                        <p:tgtEl>
                                          <p:spTgt spid="181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9"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50531" name="Rectangle 3"/>
          <p:cNvSpPr>
            <a:spLocks noChangeArrowheads="1"/>
          </p:cNvSpPr>
          <p:nvPr/>
        </p:nvSpPr>
        <p:spPr bwMode="auto">
          <a:xfrm>
            <a:off x="0" y="758825"/>
            <a:ext cx="9144000" cy="458788"/>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sz="2400" b="1" dirty="0">
                <a:effectLst>
                  <a:outerShdw blurRad="38100" dist="38100" dir="2700000" algn="tl">
                    <a:srgbClr val="FFFFFF"/>
                  </a:outerShdw>
                </a:effectLst>
                <a:cs typeface="+mn-cs"/>
              </a:rPr>
              <a:t>Fed Increases MS at the Long-Run Growth Rate of GDP</a:t>
            </a:r>
          </a:p>
        </p:txBody>
      </p:sp>
      <p:sp>
        <p:nvSpPr>
          <p:cNvPr id="61443" name="Line 4"/>
          <p:cNvSpPr>
            <a:spLocks noChangeShapeType="1"/>
          </p:cNvSpPr>
          <p:nvPr/>
        </p:nvSpPr>
        <p:spPr bwMode="auto">
          <a:xfrm>
            <a:off x="4892675" y="2020888"/>
            <a:ext cx="0" cy="3405187"/>
          </a:xfrm>
          <a:prstGeom prst="line">
            <a:avLst/>
          </a:prstGeom>
          <a:noFill/>
          <a:ln w="76200">
            <a:solidFill>
              <a:schemeClr val="tx1"/>
            </a:solidFill>
            <a:round/>
            <a:headEnd/>
            <a:tailEnd/>
          </a:ln>
        </p:spPr>
        <p:txBody>
          <a:bodyPr wrap="none" anchor="ctr"/>
          <a:lstStyle/>
          <a:p>
            <a:endParaRPr lang="en-US"/>
          </a:p>
        </p:txBody>
      </p:sp>
      <p:grpSp>
        <p:nvGrpSpPr>
          <p:cNvPr id="61444" name="Group 31"/>
          <p:cNvGrpSpPr>
            <a:grpSpLocks/>
          </p:cNvGrpSpPr>
          <p:nvPr/>
        </p:nvGrpSpPr>
        <p:grpSpPr bwMode="auto">
          <a:xfrm>
            <a:off x="3730625" y="1995488"/>
            <a:ext cx="3627438" cy="3476625"/>
            <a:chOff x="2350" y="1257"/>
            <a:chExt cx="2285" cy="2190"/>
          </a:xfrm>
        </p:grpSpPr>
        <p:sp>
          <p:nvSpPr>
            <p:cNvPr id="61463" name="Line 8"/>
            <p:cNvSpPr>
              <a:spLocks noChangeShapeType="1"/>
            </p:cNvSpPr>
            <p:nvPr/>
          </p:nvSpPr>
          <p:spPr bwMode="auto">
            <a:xfrm>
              <a:off x="2373" y="1257"/>
              <a:ext cx="0" cy="2190"/>
            </a:xfrm>
            <a:prstGeom prst="line">
              <a:avLst/>
            </a:prstGeom>
            <a:noFill/>
            <a:ln w="76200">
              <a:solidFill>
                <a:schemeClr val="tx1"/>
              </a:solidFill>
              <a:round/>
              <a:headEnd/>
              <a:tailEnd/>
            </a:ln>
          </p:spPr>
          <p:txBody>
            <a:bodyPr wrap="none" anchor="ctr"/>
            <a:lstStyle/>
            <a:p>
              <a:endParaRPr lang="en-US"/>
            </a:p>
          </p:txBody>
        </p:sp>
        <p:sp>
          <p:nvSpPr>
            <p:cNvPr id="61464" name="Line 9"/>
            <p:cNvSpPr>
              <a:spLocks noChangeShapeType="1"/>
            </p:cNvSpPr>
            <p:nvPr/>
          </p:nvSpPr>
          <p:spPr bwMode="auto">
            <a:xfrm>
              <a:off x="2350" y="3428"/>
              <a:ext cx="2285" cy="0"/>
            </a:xfrm>
            <a:prstGeom prst="line">
              <a:avLst/>
            </a:prstGeom>
            <a:noFill/>
            <a:ln w="76200">
              <a:solidFill>
                <a:schemeClr val="tx1"/>
              </a:solidFill>
              <a:round/>
              <a:headEnd/>
              <a:tailEnd/>
            </a:ln>
          </p:spPr>
          <p:txBody>
            <a:bodyPr wrap="none" anchor="ctr"/>
            <a:lstStyle/>
            <a:p>
              <a:endParaRPr lang="en-US"/>
            </a:p>
          </p:txBody>
        </p:sp>
      </p:grpSp>
      <p:sp>
        <p:nvSpPr>
          <p:cNvPr id="150538" name="Rectangle 10"/>
          <p:cNvSpPr>
            <a:spLocks noChangeArrowheads="1"/>
          </p:cNvSpPr>
          <p:nvPr/>
        </p:nvSpPr>
        <p:spPr bwMode="auto">
          <a:xfrm>
            <a:off x="2936875" y="3475038"/>
            <a:ext cx="847725" cy="576262"/>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PL</a:t>
            </a:r>
            <a:r>
              <a:rPr lang="en-US" sz="3200" b="1" baseline="-25000">
                <a:effectLst>
                  <a:outerShdw blurRad="38100" dist="38100" dir="2700000" algn="tl">
                    <a:srgbClr val="FFFFFF"/>
                  </a:outerShdw>
                </a:effectLst>
                <a:cs typeface="+mn-cs"/>
              </a:rPr>
              <a:t>1</a:t>
            </a:r>
          </a:p>
        </p:txBody>
      </p:sp>
      <p:sp>
        <p:nvSpPr>
          <p:cNvPr id="150539" name="Rectangle 11"/>
          <p:cNvSpPr>
            <a:spLocks noChangeArrowheads="1"/>
          </p:cNvSpPr>
          <p:nvPr/>
        </p:nvSpPr>
        <p:spPr bwMode="auto">
          <a:xfrm>
            <a:off x="4632325" y="5376863"/>
            <a:ext cx="600075" cy="576262"/>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Y</a:t>
            </a:r>
            <a:r>
              <a:rPr lang="en-US" sz="3200" b="1" baseline="-25000">
                <a:effectLst>
                  <a:outerShdw blurRad="38100" dist="38100" dir="2700000" algn="tl">
                    <a:srgbClr val="FFFFFF"/>
                  </a:outerShdw>
                </a:effectLst>
                <a:cs typeface="+mn-cs"/>
              </a:rPr>
              <a:t>1</a:t>
            </a:r>
          </a:p>
        </p:txBody>
      </p:sp>
      <p:sp>
        <p:nvSpPr>
          <p:cNvPr id="61447" name="Rectangle 12"/>
          <p:cNvSpPr>
            <a:spLocks noChangeArrowheads="1"/>
          </p:cNvSpPr>
          <p:nvPr/>
        </p:nvSpPr>
        <p:spPr bwMode="auto">
          <a:xfrm>
            <a:off x="2971800" y="2667000"/>
            <a:ext cx="838200" cy="515938"/>
          </a:xfrm>
          <a:prstGeom prst="rect">
            <a:avLst/>
          </a:prstGeom>
          <a:noFill/>
          <a:ln w="12700">
            <a:noFill/>
            <a:miter lim="800000"/>
            <a:headEnd/>
            <a:tailEnd/>
          </a:ln>
        </p:spPr>
        <p:txBody>
          <a:bodyPr lIns="90488" tIns="44450" rIns="90488" bIns="44450">
            <a:spAutoFit/>
          </a:bodyPr>
          <a:lstStyle/>
          <a:p>
            <a:pPr eaLnBrk="0" hangingPunct="0"/>
            <a:r>
              <a:rPr lang="en-US" sz="2800" b="1"/>
              <a:t>P L</a:t>
            </a:r>
          </a:p>
        </p:txBody>
      </p:sp>
      <p:sp>
        <p:nvSpPr>
          <p:cNvPr id="150541" name="Rectangle 13"/>
          <p:cNvSpPr>
            <a:spLocks noChangeArrowheads="1"/>
          </p:cNvSpPr>
          <p:nvPr/>
        </p:nvSpPr>
        <p:spPr bwMode="auto">
          <a:xfrm>
            <a:off x="6392863" y="5475288"/>
            <a:ext cx="1801812" cy="515937"/>
          </a:xfrm>
          <a:prstGeom prst="rect">
            <a:avLst/>
          </a:prstGeom>
          <a:noFill/>
          <a:ln w="12700">
            <a:noFill/>
            <a:miter lim="800000"/>
            <a:headEnd/>
            <a:tailEnd/>
          </a:ln>
        </p:spPr>
        <p:txBody>
          <a:bodyPr wrap="none" lIns="90488" tIns="44450" rIns="90488" bIns="44450">
            <a:spAutoFit/>
          </a:bodyPr>
          <a:lstStyle/>
          <a:p>
            <a:pPr eaLnBrk="0" hangingPunct="0"/>
            <a:r>
              <a:rPr lang="en-US" sz="2800" b="1"/>
              <a:t>Real GDP</a:t>
            </a:r>
          </a:p>
        </p:txBody>
      </p:sp>
      <p:sp>
        <p:nvSpPr>
          <p:cNvPr id="150545" name="Rectangle 17"/>
          <p:cNvSpPr>
            <a:spLocks noChangeArrowheads="1"/>
          </p:cNvSpPr>
          <p:nvPr/>
        </p:nvSpPr>
        <p:spPr bwMode="auto">
          <a:xfrm>
            <a:off x="3776663" y="1933575"/>
            <a:ext cx="915987" cy="57626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AD</a:t>
            </a:r>
            <a:r>
              <a:rPr lang="en-US" sz="3200" b="1" baseline="-25000">
                <a:effectLst>
                  <a:outerShdw blurRad="38100" dist="38100" dir="2700000" algn="tl">
                    <a:srgbClr val="FFFFFF"/>
                  </a:outerShdw>
                </a:effectLst>
                <a:cs typeface="+mn-cs"/>
              </a:rPr>
              <a:t>1</a:t>
            </a:r>
            <a:endParaRPr lang="en-US" sz="3200" b="1">
              <a:effectLst>
                <a:outerShdw blurRad="38100" dist="38100" dir="2700000" algn="tl">
                  <a:srgbClr val="FFFFFF"/>
                </a:outerShdw>
              </a:effectLst>
              <a:cs typeface="+mn-cs"/>
            </a:endParaRPr>
          </a:p>
        </p:txBody>
      </p:sp>
      <p:sp>
        <p:nvSpPr>
          <p:cNvPr id="61450" name="Freeform 18"/>
          <p:cNvSpPr>
            <a:spLocks/>
          </p:cNvSpPr>
          <p:nvPr/>
        </p:nvSpPr>
        <p:spPr bwMode="auto">
          <a:xfrm>
            <a:off x="4156075" y="2471738"/>
            <a:ext cx="2474913" cy="2752725"/>
          </a:xfrm>
          <a:custGeom>
            <a:avLst/>
            <a:gdLst>
              <a:gd name="T0" fmla="*/ 0 w 1913"/>
              <a:gd name="T1" fmla="*/ 0 h 2268"/>
              <a:gd name="T2" fmla="*/ 2147483647 w 1913"/>
              <a:gd name="T3" fmla="*/ 2147483647 h 2268"/>
              <a:gd name="T4" fmla="*/ 2147483647 w 1913"/>
              <a:gd name="T5" fmla="*/ 2147483647 h 2268"/>
              <a:gd name="T6" fmla="*/ 2147483647 w 1913"/>
              <a:gd name="T7" fmla="*/ 2147483647 h 2268"/>
              <a:gd name="T8" fmla="*/ 2147483647 w 1913"/>
              <a:gd name="T9" fmla="*/ 2147483647 h 2268"/>
              <a:gd name="T10" fmla="*/ 2147483647 w 1913"/>
              <a:gd name="T11" fmla="*/ 2147483647 h 2268"/>
              <a:gd name="T12" fmla="*/ 2147483647 w 1913"/>
              <a:gd name="T13" fmla="*/ 2147483647 h 2268"/>
              <a:gd name="T14" fmla="*/ 2147483647 w 1913"/>
              <a:gd name="T15" fmla="*/ 2147483647 h 2268"/>
              <a:gd name="T16" fmla="*/ 2147483647 w 1913"/>
              <a:gd name="T17" fmla="*/ 2147483647 h 2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3"/>
              <a:gd name="T28" fmla="*/ 0 h 2268"/>
              <a:gd name="T29" fmla="*/ 1913 w 1913"/>
              <a:gd name="T30" fmla="*/ 2268 h 22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3" h="2268">
                <a:moveTo>
                  <a:pt x="0" y="0"/>
                </a:moveTo>
                <a:lnTo>
                  <a:pt x="137" y="355"/>
                </a:lnTo>
                <a:lnTo>
                  <a:pt x="308" y="695"/>
                </a:lnTo>
                <a:lnTo>
                  <a:pt x="508" y="1015"/>
                </a:lnTo>
                <a:lnTo>
                  <a:pt x="738" y="1316"/>
                </a:lnTo>
                <a:lnTo>
                  <a:pt x="995" y="1593"/>
                </a:lnTo>
                <a:lnTo>
                  <a:pt x="1278" y="1845"/>
                </a:lnTo>
                <a:lnTo>
                  <a:pt x="1583" y="2070"/>
                </a:lnTo>
                <a:lnTo>
                  <a:pt x="1912" y="2267"/>
                </a:lnTo>
              </a:path>
            </a:pathLst>
          </a:custGeom>
          <a:noFill/>
          <a:ln w="76200" cap="rnd">
            <a:solidFill>
              <a:schemeClr val="tx1"/>
            </a:solidFill>
            <a:round/>
            <a:headEnd/>
            <a:tailEnd/>
          </a:ln>
        </p:spPr>
        <p:txBody>
          <a:bodyPr/>
          <a:lstStyle/>
          <a:p>
            <a:endParaRPr lang="en-US"/>
          </a:p>
        </p:txBody>
      </p:sp>
      <p:sp>
        <p:nvSpPr>
          <p:cNvPr id="61451" name="Oval 19"/>
          <p:cNvSpPr>
            <a:spLocks noChangeArrowheads="1"/>
          </p:cNvSpPr>
          <p:nvPr/>
        </p:nvSpPr>
        <p:spPr bwMode="auto">
          <a:xfrm>
            <a:off x="4797425" y="3679825"/>
            <a:ext cx="203200" cy="201613"/>
          </a:xfrm>
          <a:prstGeom prst="ellipse">
            <a:avLst/>
          </a:prstGeom>
          <a:solidFill>
            <a:srgbClr val="FFFF00"/>
          </a:solidFill>
          <a:ln w="28575">
            <a:solidFill>
              <a:schemeClr val="tx1"/>
            </a:solidFill>
            <a:round/>
            <a:headEnd/>
            <a:tailEnd/>
          </a:ln>
        </p:spPr>
        <p:txBody>
          <a:bodyPr wrap="none" anchor="ctr"/>
          <a:lstStyle/>
          <a:p>
            <a:endParaRPr lang="en-US">
              <a:latin typeface="Calibri" pitchFamily="34" charset="0"/>
            </a:endParaRPr>
          </a:p>
        </p:txBody>
      </p:sp>
      <p:sp>
        <p:nvSpPr>
          <p:cNvPr id="150549" name="Rectangle 21"/>
          <p:cNvSpPr>
            <a:spLocks noChangeArrowheads="1"/>
          </p:cNvSpPr>
          <p:nvPr/>
        </p:nvSpPr>
        <p:spPr bwMode="auto">
          <a:xfrm>
            <a:off x="5497513" y="5375275"/>
            <a:ext cx="600075" cy="57626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solidFill>
                  <a:srgbClr val="008000"/>
                </a:solidFill>
                <a:effectLst>
                  <a:outerShdw blurRad="38100" dist="38100" dir="2700000" algn="tl">
                    <a:srgbClr val="000000"/>
                  </a:outerShdw>
                </a:effectLst>
                <a:cs typeface="+mn-cs"/>
              </a:rPr>
              <a:t>Y</a:t>
            </a:r>
            <a:r>
              <a:rPr lang="en-US" sz="3200" b="1" baseline="-25000">
                <a:solidFill>
                  <a:srgbClr val="008000"/>
                </a:solidFill>
                <a:effectLst>
                  <a:outerShdw blurRad="38100" dist="38100" dir="2700000" algn="tl">
                    <a:srgbClr val="000000"/>
                  </a:outerShdw>
                </a:effectLst>
                <a:cs typeface="+mn-cs"/>
              </a:rPr>
              <a:t>2</a:t>
            </a:r>
          </a:p>
        </p:txBody>
      </p:sp>
      <p:sp>
        <p:nvSpPr>
          <p:cNvPr id="150551" name="Rectangle 23"/>
          <p:cNvSpPr>
            <a:spLocks noChangeArrowheads="1"/>
          </p:cNvSpPr>
          <p:nvPr/>
        </p:nvSpPr>
        <p:spPr bwMode="auto">
          <a:xfrm>
            <a:off x="4186238" y="1554163"/>
            <a:ext cx="1403350" cy="576262"/>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800" b="1" dirty="0">
                <a:effectLst>
                  <a:outerShdw blurRad="38100" dist="38100" dir="2700000" algn="tl">
                    <a:srgbClr val="FFFFFF"/>
                  </a:outerShdw>
                </a:effectLst>
                <a:cs typeface="+mn-cs"/>
              </a:rPr>
              <a:t>LRAS</a:t>
            </a:r>
            <a:r>
              <a:rPr lang="en-US" sz="3200" b="1" baseline="-25000" dirty="0">
                <a:effectLst>
                  <a:outerShdw blurRad="38100" dist="38100" dir="2700000" algn="tl">
                    <a:srgbClr val="FFFFFF"/>
                  </a:outerShdw>
                </a:effectLst>
                <a:cs typeface="+mn-cs"/>
              </a:rPr>
              <a:t>1</a:t>
            </a:r>
            <a:endParaRPr lang="en-US" sz="3200" b="1" dirty="0">
              <a:effectLst>
                <a:outerShdw blurRad="38100" dist="38100" dir="2700000" algn="tl">
                  <a:srgbClr val="FFFFFF"/>
                </a:outerShdw>
              </a:effectLst>
              <a:cs typeface="+mn-cs"/>
            </a:endParaRPr>
          </a:p>
        </p:txBody>
      </p:sp>
      <p:sp>
        <p:nvSpPr>
          <p:cNvPr id="150558" name="Text Box 30"/>
          <p:cNvSpPr txBox="1">
            <a:spLocks noChangeArrowheads="1"/>
          </p:cNvSpPr>
          <p:nvPr/>
        </p:nvSpPr>
        <p:spPr bwMode="auto">
          <a:xfrm>
            <a:off x="5932488" y="2889250"/>
            <a:ext cx="2987675" cy="1554163"/>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3200" b="1">
                <a:effectLst>
                  <a:outerShdw blurRad="38100" dist="38100" dir="2700000" algn="tl">
                    <a:srgbClr val="FFFFFF"/>
                  </a:outerShdw>
                </a:effectLst>
                <a:latin typeface="+mn-lt"/>
                <a:cs typeface="+mn-cs"/>
              </a:rPr>
              <a:t>Fed Increases</a:t>
            </a:r>
          </a:p>
          <a:p>
            <a:pPr algn="ctr" fontAlgn="auto">
              <a:spcBef>
                <a:spcPts val="0"/>
              </a:spcBef>
              <a:spcAft>
                <a:spcPts val="0"/>
              </a:spcAft>
              <a:defRPr/>
            </a:pPr>
            <a:r>
              <a:rPr lang="en-US" sz="3200" b="1">
                <a:effectLst>
                  <a:outerShdw blurRad="38100" dist="38100" dir="2700000" algn="tl">
                    <a:srgbClr val="FFFFFF"/>
                  </a:outerShdw>
                </a:effectLst>
                <a:latin typeface="+mn-lt"/>
                <a:cs typeface="+mn-cs"/>
              </a:rPr>
              <a:t>Money Supply</a:t>
            </a:r>
          </a:p>
          <a:p>
            <a:pPr algn="ctr" fontAlgn="auto">
              <a:spcBef>
                <a:spcPts val="0"/>
              </a:spcBef>
              <a:spcAft>
                <a:spcPts val="0"/>
              </a:spcAft>
              <a:defRPr/>
            </a:pPr>
            <a:r>
              <a:rPr lang="en-US" sz="3200" b="1">
                <a:effectLst>
                  <a:outerShdw blurRad="38100" dist="38100" dir="2700000" algn="tl">
                    <a:srgbClr val="FFFFFF"/>
                  </a:outerShdw>
                </a:effectLst>
                <a:latin typeface="+mn-lt"/>
                <a:cs typeface="+mn-cs"/>
              </a:rPr>
              <a:t>Resulting in…</a:t>
            </a:r>
          </a:p>
        </p:txBody>
      </p:sp>
      <p:sp>
        <p:nvSpPr>
          <p:cNvPr id="150560" name="Line 32"/>
          <p:cNvSpPr>
            <a:spLocks noChangeShapeType="1"/>
          </p:cNvSpPr>
          <p:nvPr/>
        </p:nvSpPr>
        <p:spPr bwMode="auto">
          <a:xfrm>
            <a:off x="5724525" y="2016125"/>
            <a:ext cx="0" cy="3405188"/>
          </a:xfrm>
          <a:prstGeom prst="line">
            <a:avLst/>
          </a:prstGeom>
          <a:noFill/>
          <a:ln w="76200">
            <a:solidFill>
              <a:srgbClr val="006600"/>
            </a:solidFill>
            <a:round/>
            <a:headEnd/>
            <a:tailEnd/>
          </a:ln>
        </p:spPr>
        <p:txBody>
          <a:bodyPr wrap="none" anchor="ctr"/>
          <a:lstStyle/>
          <a:p>
            <a:endParaRPr lang="en-US"/>
          </a:p>
        </p:txBody>
      </p:sp>
      <p:sp>
        <p:nvSpPr>
          <p:cNvPr id="150561" name="Rectangle 33"/>
          <p:cNvSpPr>
            <a:spLocks noChangeArrowheads="1"/>
          </p:cNvSpPr>
          <p:nvPr/>
        </p:nvSpPr>
        <p:spPr bwMode="auto">
          <a:xfrm>
            <a:off x="5334000" y="1536700"/>
            <a:ext cx="1296988" cy="57626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800" b="1" dirty="0">
                <a:solidFill>
                  <a:srgbClr val="008000"/>
                </a:solidFill>
                <a:effectLst>
                  <a:outerShdw blurRad="38100" dist="38100" dir="2700000" algn="tl">
                    <a:srgbClr val="000000"/>
                  </a:outerShdw>
                </a:effectLst>
                <a:cs typeface="+mn-cs"/>
              </a:rPr>
              <a:t>LRAS</a:t>
            </a:r>
            <a:r>
              <a:rPr lang="en-US" sz="3200" b="1" baseline="-25000" dirty="0">
                <a:solidFill>
                  <a:srgbClr val="008000"/>
                </a:solidFill>
                <a:effectLst>
                  <a:outerShdw blurRad="38100" dist="38100" dir="2700000" algn="tl">
                    <a:srgbClr val="000000"/>
                  </a:outerShdw>
                </a:effectLst>
                <a:cs typeface="+mn-cs"/>
              </a:rPr>
              <a:t>2</a:t>
            </a:r>
            <a:endParaRPr lang="en-US" sz="3200" b="1" dirty="0">
              <a:solidFill>
                <a:srgbClr val="008000"/>
              </a:solidFill>
              <a:effectLst>
                <a:outerShdw blurRad="38100" dist="38100" dir="2700000" algn="tl">
                  <a:srgbClr val="000000"/>
                </a:outerShdw>
              </a:effectLst>
              <a:cs typeface="+mn-cs"/>
            </a:endParaRPr>
          </a:p>
        </p:txBody>
      </p:sp>
      <p:sp>
        <p:nvSpPr>
          <p:cNvPr id="150563" name="Line 35"/>
          <p:cNvSpPr>
            <a:spLocks noChangeShapeType="1"/>
          </p:cNvSpPr>
          <p:nvPr/>
        </p:nvSpPr>
        <p:spPr bwMode="auto">
          <a:xfrm flipH="1">
            <a:off x="3754438" y="4600575"/>
            <a:ext cx="1979612" cy="0"/>
          </a:xfrm>
          <a:prstGeom prst="line">
            <a:avLst/>
          </a:prstGeom>
          <a:noFill/>
          <a:ln w="28575">
            <a:solidFill>
              <a:schemeClr val="tx1"/>
            </a:solidFill>
            <a:prstDash val="dash"/>
            <a:round/>
            <a:headEnd/>
            <a:tailEnd type="stealth" w="med" len="med"/>
          </a:ln>
        </p:spPr>
        <p:txBody>
          <a:bodyPr wrap="none" anchor="ctr"/>
          <a:lstStyle/>
          <a:p>
            <a:endParaRPr lang="en-US"/>
          </a:p>
        </p:txBody>
      </p:sp>
      <p:sp>
        <p:nvSpPr>
          <p:cNvPr id="150565" name="Rectangle 37"/>
          <p:cNvSpPr>
            <a:spLocks noChangeArrowheads="1"/>
          </p:cNvSpPr>
          <p:nvPr/>
        </p:nvSpPr>
        <p:spPr bwMode="auto">
          <a:xfrm>
            <a:off x="2928938" y="4249738"/>
            <a:ext cx="847725" cy="576262"/>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effectLst>
                  <a:outerShdw blurRad="38100" dist="38100" dir="2700000" algn="tl">
                    <a:srgbClr val="FFFFFF"/>
                  </a:outerShdw>
                </a:effectLst>
                <a:cs typeface="+mn-cs"/>
              </a:rPr>
              <a:t>PL</a:t>
            </a:r>
            <a:r>
              <a:rPr lang="en-US" sz="3200" b="1" baseline="-25000">
                <a:effectLst>
                  <a:outerShdw blurRad="38100" dist="38100" dir="2700000" algn="tl">
                    <a:srgbClr val="FFFFFF"/>
                  </a:outerShdw>
                </a:effectLst>
                <a:cs typeface="+mn-cs"/>
              </a:rPr>
              <a:t>2</a:t>
            </a:r>
          </a:p>
        </p:txBody>
      </p:sp>
      <p:sp>
        <p:nvSpPr>
          <p:cNvPr id="61459" name="Line 39"/>
          <p:cNvSpPr>
            <a:spLocks noChangeShapeType="1"/>
          </p:cNvSpPr>
          <p:nvPr/>
        </p:nvSpPr>
        <p:spPr bwMode="auto">
          <a:xfrm flipH="1">
            <a:off x="3756025" y="3800475"/>
            <a:ext cx="1001713" cy="0"/>
          </a:xfrm>
          <a:prstGeom prst="line">
            <a:avLst/>
          </a:prstGeom>
          <a:noFill/>
          <a:ln w="38100">
            <a:solidFill>
              <a:schemeClr val="tx1"/>
            </a:solidFill>
            <a:prstDash val="dash"/>
            <a:round/>
            <a:headEnd/>
            <a:tailEnd type="stealth" w="med" len="med"/>
          </a:ln>
        </p:spPr>
        <p:txBody>
          <a:bodyPr/>
          <a:lstStyle/>
          <a:p>
            <a:endParaRPr lang="en-US"/>
          </a:p>
        </p:txBody>
      </p:sp>
      <p:pic>
        <p:nvPicPr>
          <p:cNvPr id="150568" name="Picture 40" descr="arrow green rt"/>
          <p:cNvPicPr>
            <a:picLocks noChangeAspect="1" noChangeArrowheads="1" noCrop="1"/>
          </p:cNvPicPr>
          <p:nvPr/>
        </p:nvPicPr>
        <p:blipFill>
          <a:blip r:embed="rId3"/>
          <a:srcRect/>
          <a:stretch>
            <a:fillRect/>
          </a:stretch>
        </p:blipFill>
        <p:spPr bwMode="auto">
          <a:xfrm>
            <a:off x="4873625" y="4445000"/>
            <a:ext cx="849313" cy="339725"/>
          </a:xfrm>
          <a:prstGeom prst="rect">
            <a:avLst/>
          </a:prstGeom>
          <a:noFill/>
          <a:ln w="9525">
            <a:noFill/>
            <a:miter lim="800000"/>
            <a:headEnd/>
            <a:tailEnd/>
          </a:ln>
        </p:spPr>
      </p:pic>
      <p:pic>
        <p:nvPicPr>
          <p:cNvPr id="150569" name="Picture 41" descr="1 a bullet gets bigger"/>
          <p:cNvPicPr>
            <a:picLocks noChangeAspect="1" noChangeArrowheads="1"/>
          </p:cNvPicPr>
          <p:nvPr/>
        </p:nvPicPr>
        <p:blipFill>
          <a:blip r:embed="rId4"/>
          <a:srcRect/>
          <a:stretch>
            <a:fillRect/>
          </a:stretch>
        </p:blipFill>
        <p:spPr bwMode="auto">
          <a:xfrm>
            <a:off x="5597525" y="4513263"/>
            <a:ext cx="247650" cy="247650"/>
          </a:xfrm>
          <a:prstGeom prst="rect">
            <a:avLst/>
          </a:prstGeom>
          <a:noFill/>
          <a:ln w="9525">
            <a:noFill/>
            <a:miter lim="800000"/>
            <a:headEnd/>
            <a:tailEnd/>
          </a:ln>
        </p:spPr>
      </p:pic>
      <p:sp>
        <p:nvSpPr>
          <p:cNvPr id="61462" name="WordArt 44"/>
          <p:cNvSpPr>
            <a:spLocks noChangeArrowheads="1" noChangeShapeType="1" noTextEdit="1"/>
          </p:cNvSpPr>
          <p:nvPr/>
        </p:nvSpPr>
        <p:spPr bwMode="auto">
          <a:xfrm>
            <a:off x="430213" y="177800"/>
            <a:ext cx="8199437" cy="457200"/>
          </a:xfrm>
          <a:prstGeom prst="rect">
            <a:avLst/>
          </a:prstGeom>
        </p:spPr>
        <p:txBody>
          <a:bodyPr wrap="none" fromWordArt="1">
            <a:prstTxWarp prst="textPlain">
              <a:avLst>
                <a:gd name="adj" fmla="val 50000"/>
              </a:avLst>
            </a:prstTxWarp>
          </a:bodyPr>
          <a:lstStyle/>
          <a:p>
            <a:pPr algn="ctr"/>
            <a:r>
              <a:rPr lang="en-US" sz="3600" b="1" kern="10">
                <a:ln w="12700">
                  <a:solidFill>
                    <a:schemeClr val="tx1"/>
                  </a:solidFill>
                  <a:round/>
                  <a:headEnd/>
                  <a:tailEnd/>
                </a:ln>
                <a:solidFill>
                  <a:srgbClr val="FF0000"/>
                </a:solidFill>
                <a:effectLst>
                  <a:outerShdw dist="35921" dir="2700000" sy="50000" kx="2115830" algn="bl" rotWithShape="0">
                    <a:srgbClr val="C0C0C0">
                      <a:alpha val="79999"/>
                    </a:srgbClr>
                  </a:outerShdw>
                </a:effectLst>
                <a:latin typeface="Snap ITC"/>
              </a:rPr>
              <a:t>Rationale For A Monetary Rule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0531"/>
                                        </p:tgtEl>
                                        <p:attrNameLst>
                                          <p:attrName>style.visibility</p:attrName>
                                        </p:attrNameLst>
                                      </p:cBhvr>
                                      <p:to>
                                        <p:strVal val="visible"/>
                                      </p:to>
                                    </p:set>
                                    <p:animEffect transition="in" filter="wipe(left)">
                                      <p:cBhvr>
                                        <p:cTn id="7" dur="1000"/>
                                        <p:tgtEl>
                                          <p:spTgt spid="150531"/>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0541"/>
                                        </p:tgtEl>
                                        <p:attrNameLst>
                                          <p:attrName>style.visibility</p:attrName>
                                        </p:attrNameLst>
                                      </p:cBhvr>
                                      <p:to>
                                        <p:strVal val="visible"/>
                                      </p:to>
                                    </p:set>
                                    <p:animEffect transition="in" filter="wipe(left)">
                                      <p:cBhvr>
                                        <p:cTn id="11" dur="500"/>
                                        <p:tgtEl>
                                          <p:spTgt spid="150541"/>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50558"/>
                                        </p:tgtEl>
                                        <p:attrNameLst>
                                          <p:attrName>style.visibility</p:attrName>
                                        </p:attrNameLst>
                                      </p:cBhvr>
                                      <p:to>
                                        <p:strVal val="visible"/>
                                      </p:to>
                                    </p:set>
                                    <p:animEffect transition="in" filter="wipe(left)">
                                      <p:cBhvr>
                                        <p:cTn id="15" dur="1000"/>
                                        <p:tgtEl>
                                          <p:spTgt spid="150558"/>
                                        </p:tgtEl>
                                      </p:cBhvr>
                                    </p:animEffect>
                                  </p:childTnLst>
                                </p:cTn>
                              </p:par>
                            </p:childTnLst>
                          </p:cTn>
                        </p:par>
                        <p:par>
                          <p:cTn id="16" fill="hold" nodeType="afterGroup">
                            <p:stCondLst>
                              <p:cond delay="2500"/>
                            </p:stCondLst>
                            <p:childTnLst>
                              <p:par>
                                <p:cTn id="17" presetID="9" presetClass="entr" presetSubtype="0" fill="hold" nodeType="afterEffect">
                                  <p:stCondLst>
                                    <p:cond delay="0"/>
                                  </p:stCondLst>
                                  <p:childTnLst>
                                    <p:set>
                                      <p:cBhvr>
                                        <p:cTn id="18" dur="1" fill="hold">
                                          <p:stCondLst>
                                            <p:cond delay="0"/>
                                          </p:stCondLst>
                                        </p:cTn>
                                        <p:tgtEl>
                                          <p:spTgt spid="150568"/>
                                        </p:tgtEl>
                                        <p:attrNameLst>
                                          <p:attrName>style.visibility</p:attrName>
                                        </p:attrNameLst>
                                      </p:cBhvr>
                                      <p:to>
                                        <p:strVal val="visible"/>
                                      </p:to>
                                    </p:set>
                                    <p:animEffect transition="in" filter="dissolve">
                                      <p:cBhvr>
                                        <p:cTn id="19" dur="500"/>
                                        <p:tgtEl>
                                          <p:spTgt spid="150568"/>
                                        </p:tgtEl>
                                      </p:cBhvr>
                                    </p:animEffect>
                                  </p:childTnLst>
                                </p:cTn>
                              </p:par>
                            </p:childTnLst>
                          </p:cTn>
                        </p:par>
                        <p:par>
                          <p:cTn id="20" fill="hold" nodeType="afterGroup">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50560"/>
                                        </p:tgtEl>
                                        <p:attrNameLst>
                                          <p:attrName>style.visibility</p:attrName>
                                        </p:attrNameLst>
                                      </p:cBhvr>
                                      <p:to>
                                        <p:strVal val="visible"/>
                                      </p:to>
                                    </p:set>
                                    <p:animEffect transition="in" filter="wipe(up)">
                                      <p:cBhvr>
                                        <p:cTn id="23" dur="500"/>
                                        <p:tgtEl>
                                          <p:spTgt spid="150560"/>
                                        </p:tgtEl>
                                      </p:cBhvr>
                                    </p:animEffect>
                                  </p:childTnLst>
                                </p:cTn>
                              </p:par>
                            </p:childTnLst>
                          </p:cTn>
                        </p:par>
                        <p:par>
                          <p:cTn id="24" fill="hold" nodeType="afterGroup">
                            <p:stCondLst>
                              <p:cond delay="3500"/>
                            </p:stCondLst>
                            <p:childTnLst>
                              <p:par>
                                <p:cTn id="25" presetID="9" presetClass="entr" presetSubtype="0" fill="hold" grpId="0" nodeType="afterEffect">
                                  <p:stCondLst>
                                    <p:cond delay="0"/>
                                  </p:stCondLst>
                                  <p:childTnLst>
                                    <p:set>
                                      <p:cBhvr>
                                        <p:cTn id="26" dur="1" fill="hold">
                                          <p:stCondLst>
                                            <p:cond delay="0"/>
                                          </p:stCondLst>
                                        </p:cTn>
                                        <p:tgtEl>
                                          <p:spTgt spid="150549"/>
                                        </p:tgtEl>
                                        <p:attrNameLst>
                                          <p:attrName>style.visibility</p:attrName>
                                        </p:attrNameLst>
                                      </p:cBhvr>
                                      <p:to>
                                        <p:strVal val="visible"/>
                                      </p:to>
                                    </p:set>
                                    <p:animEffect transition="in" filter="dissolve">
                                      <p:cBhvr>
                                        <p:cTn id="27" dur="500"/>
                                        <p:tgtEl>
                                          <p:spTgt spid="150549"/>
                                        </p:tgtEl>
                                      </p:cBhvr>
                                    </p:animEffect>
                                  </p:childTnLst>
                                </p:cTn>
                              </p:par>
                            </p:childTnLst>
                          </p:cTn>
                        </p:par>
                        <p:par>
                          <p:cTn id="28" fill="hold" nodeType="afterGroup">
                            <p:stCondLst>
                              <p:cond delay="4000"/>
                            </p:stCondLst>
                            <p:childTnLst>
                              <p:par>
                                <p:cTn id="29" presetID="9" presetClass="entr" presetSubtype="0" fill="hold" grpId="0" nodeType="afterEffect">
                                  <p:stCondLst>
                                    <p:cond delay="0"/>
                                  </p:stCondLst>
                                  <p:childTnLst>
                                    <p:set>
                                      <p:cBhvr>
                                        <p:cTn id="30" dur="1" fill="hold">
                                          <p:stCondLst>
                                            <p:cond delay="0"/>
                                          </p:stCondLst>
                                        </p:cTn>
                                        <p:tgtEl>
                                          <p:spTgt spid="150561"/>
                                        </p:tgtEl>
                                        <p:attrNameLst>
                                          <p:attrName>style.visibility</p:attrName>
                                        </p:attrNameLst>
                                      </p:cBhvr>
                                      <p:to>
                                        <p:strVal val="visible"/>
                                      </p:to>
                                    </p:set>
                                    <p:animEffect transition="in" filter="dissolve">
                                      <p:cBhvr>
                                        <p:cTn id="31" dur="500"/>
                                        <p:tgtEl>
                                          <p:spTgt spid="150561"/>
                                        </p:tgtEl>
                                      </p:cBhvr>
                                    </p:animEffect>
                                  </p:childTnLst>
                                </p:cTn>
                              </p:par>
                            </p:childTnLst>
                          </p:cTn>
                        </p:par>
                        <p:par>
                          <p:cTn id="32" fill="hold" nodeType="afterGroup">
                            <p:stCondLst>
                              <p:cond delay="4500"/>
                            </p:stCondLst>
                            <p:childTnLst>
                              <p:par>
                                <p:cTn id="33" presetID="9" presetClass="entr" presetSubtype="0" fill="hold" nodeType="afterEffect">
                                  <p:stCondLst>
                                    <p:cond delay="0"/>
                                  </p:stCondLst>
                                  <p:childTnLst>
                                    <p:set>
                                      <p:cBhvr>
                                        <p:cTn id="34" dur="1" fill="hold">
                                          <p:stCondLst>
                                            <p:cond delay="0"/>
                                          </p:stCondLst>
                                        </p:cTn>
                                        <p:tgtEl>
                                          <p:spTgt spid="150569"/>
                                        </p:tgtEl>
                                        <p:attrNameLst>
                                          <p:attrName>style.visibility</p:attrName>
                                        </p:attrNameLst>
                                      </p:cBhvr>
                                      <p:to>
                                        <p:strVal val="visible"/>
                                      </p:to>
                                    </p:set>
                                    <p:animEffect transition="in" filter="dissolve">
                                      <p:cBhvr>
                                        <p:cTn id="35" dur="500"/>
                                        <p:tgtEl>
                                          <p:spTgt spid="150569"/>
                                        </p:tgtEl>
                                      </p:cBhvr>
                                    </p:animEffect>
                                  </p:childTnLst>
                                </p:cTn>
                              </p:par>
                            </p:childTnLst>
                          </p:cTn>
                        </p:par>
                        <p:par>
                          <p:cTn id="36" fill="hold" nodeType="afterGroup">
                            <p:stCondLst>
                              <p:cond delay="5000"/>
                            </p:stCondLst>
                            <p:childTnLst>
                              <p:par>
                                <p:cTn id="37" presetID="22" presetClass="entr" presetSubtype="2" fill="hold" grpId="0" nodeType="afterEffect">
                                  <p:stCondLst>
                                    <p:cond delay="0"/>
                                  </p:stCondLst>
                                  <p:childTnLst>
                                    <p:set>
                                      <p:cBhvr>
                                        <p:cTn id="38" dur="1" fill="hold">
                                          <p:stCondLst>
                                            <p:cond delay="0"/>
                                          </p:stCondLst>
                                        </p:cTn>
                                        <p:tgtEl>
                                          <p:spTgt spid="150563"/>
                                        </p:tgtEl>
                                        <p:attrNameLst>
                                          <p:attrName>style.visibility</p:attrName>
                                        </p:attrNameLst>
                                      </p:cBhvr>
                                      <p:to>
                                        <p:strVal val="visible"/>
                                      </p:to>
                                    </p:set>
                                    <p:animEffect transition="in" filter="wipe(right)">
                                      <p:cBhvr>
                                        <p:cTn id="39" dur="500"/>
                                        <p:tgtEl>
                                          <p:spTgt spid="150563"/>
                                        </p:tgtEl>
                                      </p:cBhvr>
                                    </p:animEffect>
                                  </p:childTnLst>
                                </p:cTn>
                              </p:par>
                            </p:childTnLst>
                          </p:cTn>
                        </p:par>
                        <p:par>
                          <p:cTn id="40" fill="hold" nodeType="afterGroup">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150565"/>
                                        </p:tgtEl>
                                        <p:attrNameLst>
                                          <p:attrName>style.visibility</p:attrName>
                                        </p:attrNameLst>
                                      </p:cBhvr>
                                      <p:to>
                                        <p:strVal val="visible"/>
                                      </p:to>
                                    </p:set>
                                    <p:animEffect transition="in" filter="dissolve">
                                      <p:cBhvr>
                                        <p:cTn id="43" dur="500"/>
                                        <p:tgtEl>
                                          <p:spTgt spid="150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utoUpdateAnimBg="0"/>
      <p:bldP spid="150541" grpId="0" autoUpdateAnimBg="0"/>
      <p:bldP spid="150549" grpId="0" autoUpdateAnimBg="0"/>
      <p:bldP spid="150558" grpId="0" autoUpdateAnimBg="0"/>
      <p:bldP spid="150560" grpId="0" animBg="1"/>
      <p:bldP spid="150561" grpId="0" autoUpdateAnimBg="0"/>
      <p:bldP spid="150563" grpId="0" animBg="1"/>
      <p:bldP spid="150565"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62466" name="Line 2"/>
          <p:cNvSpPr>
            <a:spLocks noChangeShapeType="1"/>
          </p:cNvSpPr>
          <p:nvPr/>
        </p:nvSpPr>
        <p:spPr bwMode="auto">
          <a:xfrm flipH="1">
            <a:off x="3754438" y="4600575"/>
            <a:ext cx="1979612" cy="0"/>
          </a:xfrm>
          <a:prstGeom prst="line">
            <a:avLst/>
          </a:prstGeom>
          <a:noFill/>
          <a:ln w="28575">
            <a:solidFill>
              <a:schemeClr val="tx1"/>
            </a:solidFill>
            <a:prstDash val="dash"/>
            <a:round/>
            <a:headEnd/>
            <a:tailEnd type="stealth" w="med" len="med"/>
          </a:ln>
        </p:spPr>
        <p:txBody>
          <a:bodyPr wrap="none" anchor="ctr"/>
          <a:lstStyle/>
          <a:p>
            <a:endParaRPr lang="en-US"/>
          </a:p>
        </p:txBody>
      </p:sp>
      <p:sp>
        <p:nvSpPr>
          <p:cNvPr id="151556" name="Rectangle 4"/>
          <p:cNvSpPr>
            <a:spLocks noChangeArrowheads="1"/>
          </p:cNvSpPr>
          <p:nvPr/>
        </p:nvSpPr>
        <p:spPr bwMode="auto">
          <a:xfrm>
            <a:off x="0" y="739775"/>
            <a:ext cx="9144000" cy="515938"/>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sz="2800" b="1" dirty="0">
                <a:solidFill>
                  <a:schemeClr val="tx2"/>
                </a:solidFill>
                <a:effectLst>
                  <a:outerShdw blurRad="38100" dist="38100" dir="2700000" algn="tl">
                    <a:srgbClr val="FFFFFF"/>
                  </a:outerShdw>
                </a:effectLst>
                <a:cs typeface="+mn-cs"/>
              </a:rPr>
              <a:t>Fed Increases MS </a:t>
            </a:r>
            <a:r>
              <a:rPr lang="en-US" b="1" dirty="0">
                <a:solidFill>
                  <a:schemeClr val="tx2"/>
                </a:solidFill>
                <a:effectLst>
                  <a:outerShdw blurRad="38100" dist="38100" dir="2700000" algn="tl">
                    <a:srgbClr val="FFFFFF"/>
                  </a:outerShdw>
                </a:effectLst>
                <a:cs typeface="+mn-cs"/>
              </a:rPr>
              <a:t>at  the</a:t>
            </a:r>
            <a:r>
              <a:rPr lang="en-US" sz="2800" b="1" dirty="0">
                <a:solidFill>
                  <a:schemeClr val="tx2"/>
                </a:solidFill>
                <a:effectLst>
                  <a:outerShdw blurRad="38100" dist="38100" dir="2700000" algn="tl">
                    <a:srgbClr val="FFFFFF"/>
                  </a:outerShdw>
                </a:effectLst>
                <a:cs typeface="+mn-cs"/>
              </a:rPr>
              <a:t> Long-Run </a:t>
            </a:r>
            <a:r>
              <a:rPr lang="en-US" b="1" dirty="0">
                <a:solidFill>
                  <a:schemeClr val="tx2"/>
                </a:solidFill>
                <a:effectLst>
                  <a:outerShdw blurRad="38100" dist="38100" dir="2700000" algn="tl">
                    <a:srgbClr val="FFFFFF"/>
                  </a:outerShdw>
                </a:effectLst>
                <a:cs typeface="+mn-cs"/>
              </a:rPr>
              <a:t>Growth Rate of</a:t>
            </a:r>
            <a:r>
              <a:rPr lang="en-US" sz="2800" b="1" dirty="0">
                <a:solidFill>
                  <a:schemeClr val="tx2"/>
                </a:solidFill>
                <a:effectLst>
                  <a:outerShdw blurRad="38100" dist="38100" dir="2700000" algn="tl">
                    <a:srgbClr val="FFFFFF"/>
                  </a:outerShdw>
                </a:effectLst>
                <a:cs typeface="+mn-cs"/>
              </a:rPr>
              <a:t> GDP</a:t>
            </a:r>
          </a:p>
        </p:txBody>
      </p:sp>
      <p:sp>
        <p:nvSpPr>
          <p:cNvPr id="62468" name="Line 5"/>
          <p:cNvSpPr>
            <a:spLocks noChangeShapeType="1"/>
          </p:cNvSpPr>
          <p:nvPr/>
        </p:nvSpPr>
        <p:spPr bwMode="auto">
          <a:xfrm>
            <a:off x="4892675" y="2020888"/>
            <a:ext cx="0" cy="3405187"/>
          </a:xfrm>
          <a:prstGeom prst="line">
            <a:avLst/>
          </a:prstGeom>
          <a:noFill/>
          <a:ln w="76200">
            <a:solidFill>
              <a:schemeClr val="tx1"/>
            </a:solidFill>
            <a:round/>
            <a:headEnd/>
            <a:tailEnd/>
          </a:ln>
        </p:spPr>
        <p:txBody>
          <a:bodyPr wrap="none" anchor="ctr"/>
          <a:lstStyle/>
          <a:p>
            <a:endParaRPr lang="en-US"/>
          </a:p>
        </p:txBody>
      </p:sp>
      <p:sp>
        <p:nvSpPr>
          <p:cNvPr id="151558" name="Line 6"/>
          <p:cNvSpPr>
            <a:spLocks noChangeShapeType="1"/>
          </p:cNvSpPr>
          <p:nvPr/>
        </p:nvSpPr>
        <p:spPr bwMode="auto">
          <a:xfrm flipH="1">
            <a:off x="3754438" y="3736975"/>
            <a:ext cx="1979612" cy="0"/>
          </a:xfrm>
          <a:prstGeom prst="line">
            <a:avLst/>
          </a:prstGeom>
          <a:noFill/>
          <a:ln w="28575">
            <a:solidFill>
              <a:schemeClr val="tx1"/>
            </a:solidFill>
            <a:prstDash val="dash"/>
            <a:round/>
            <a:headEnd/>
            <a:tailEnd type="stealth" w="med" len="med"/>
          </a:ln>
        </p:spPr>
        <p:txBody>
          <a:bodyPr wrap="none" anchor="ctr"/>
          <a:lstStyle/>
          <a:p>
            <a:endParaRPr lang="en-US"/>
          </a:p>
        </p:txBody>
      </p:sp>
      <p:sp>
        <p:nvSpPr>
          <p:cNvPr id="62470" name="Line 7"/>
          <p:cNvSpPr>
            <a:spLocks noChangeShapeType="1"/>
          </p:cNvSpPr>
          <p:nvPr/>
        </p:nvSpPr>
        <p:spPr bwMode="auto">
          <a:xfrm>
            <a:off x="5746750" y="2016125"/>
            <a:ext cx="0" cy="3405188"/>
          </a:xfrm>
          <a:prstGeom prst="line">
            <a:avLst/>
          </a:prstGeom>
          <a:noFill/>
          <a:ln w="76200">
            <a:solidFill>
              <a:srgbClr val="008000"/>
            </a:solidFill>
            <a:round/>
            <a:headEnd/>
            <a:tailEnd/>
          </a:ln>
        </p:spPr>
        <p:txBody>
          <a:bodyPr wrap="none" anchor="ctr"/>
          <a:lstStyle/>
          <a:p>
            <a:endParaRPr lang="en-US"/>
          </a:p>
        </p:txBody>
      </p:sp>
      <p:sp>
        <p:nvSpPr>
          <p:cNvPr id="151563" name="Rectangle 11"/>
          <p:cNvSpPr>
            <a:spLocks noChangeArrowheads="1"/>
          </p:cNvSpPr>
          <p:nvPr/>
        </p:nvSpPr>
        <p:spPr bwMode="auto">
          <a:xfrm>
            <a:off x="2951163" y="3352800"/>
            <a:ext cx="858837" cy="58261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dirty="0">
                <a:effectLst>
                  <a:outerShdw blurRad="38100" dist="38100" dir="2700000" algn="tl">
                    <a:srgbClr val="FFFFFF"/>
                  </a:outerShdw>
                </a:effectLst>
                <a:cs typeface="+mn-cs"/>
              </a:rPr>
              <a:t>PL</a:t>
            </a:r>
            <a:r>
              <a:rPr lang="en-US" sz="3200" b="1" baseline="-25000" dirty="0">
                <a:effectLst>
                  <a:outerShdw blurRad="38100" dist="38100" dir="2700000" algn="tl">
                    <a:srgbClr val="FFFFFF"/>
                  </a:outerShdw>
                </a:effectLst>
                <a:cs typeface="+mn-cs"/>
              </a:rPr>
              <a:t>1</a:t>
            </a:r>
          </a:p>
        </p:txBody>
      </p:sp>
      <p:sp>
        <p:nvSpPr>
          <p:cNvPr id="151564" name="Rectangle 12"/>
          <p:cNvSpPr>
            <a:spLocks noChangeArrowheads="1"/>
          </p:cNvSpPr>
          <p:nvPr/>
        </p:nvSpPr>
        <p:spPr bwMode="auto">
          <a:xfrm>
            <a:off x="4654550" y="5376863"/>
            <a:ext cx="609600" cy="582612"/>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dirty="0">
                <a:effectLst>
                  <a:outerShdw blurRad="38100" dist="38100" dir="2700000" algn="tl">
                    <a:srgbClr val="FFFFFF"/>
                  </a:outerShdw>
                </a:effectLst>
                <a:cs typeface="+mn-cs"/>
              </a:rPr>
              <a:t>Y</a:t>
            </a:r>
            <a:r>
              <a:rPr lang="en-US" sz="3200" b="1" baseline="-25000" dirty="0">
                <a:effectLst>
                  <a:outerShdw blurRad="38100" dist="38100" dir="2700000" algn="tl">
                    <a:srgbClr val="FFFFFF"/>
                  </a:outerShdw>
                </a:effectLst>
                <a:cs typeface="+mn-cs"/>
              </a:rPr>
              <a:t>1</a:t>
            </a:r>
          </a:p>
        </p:txBody>
      </p:sp>
      <p:sp>
        <p:nvSpPr>
          <p:cNvPr id="62473" name="Rectangle 14"/>
          <p:cNvSpPr>
            <a:spLocks noChangeArrowheads="1"/>
          </p:cNvSpPr>
          <p:nvPr/>
        </p:nvSpPr>
        <p:spPr bwMode="auto">
          <a:xfrm>
            <a:off x="6324600" y="5410200"/>
            <a:ext cx="1819275" cy="520700"/>
          </a:xfrm>
          <a:prstGeom prst="rect">
            <a:avLst/>
          </a:prstGeom>
          <a:noFill/>
          <a:ln w="12700">
            <a:noFill/>
            <a:miter lim="800000"/>
            <a:headEnd/>
            <a:tailEnd/>
          </a:ln>
        </p:spPr>
        <p:txBody>
          <a:bodyPr wrap="none" lIns="90488" tIns="44450" rIns="90488" bIns="44450">
            <a:spAutoFit/>
          </a:bodyPr>
          <a:lstStyle/>
          <a:p>
            <a:pPr eaLnBrk="0" hangingPunct="0"/>
            <a:r>
              <a:rPr lang="en-US" sz="2800" b="1"/>
              <a:t>Real GDP</a:t>
            </a:r>
          </a:p>
        </p:txBody>
      </p:sp>
      <p:sp>
        <p:nvSpPr>
          <p:cNvPr id="151567" name="Rectangle 15"/>
          <p:cNvSpPr>
            <a:spLocks noChangeArrowheads="1"/>
          </p:cNvSpPr>
          <p:nvPr/>
        </p:nvSpPr>
        <p:spPr bwMode="auto">
          <a:xfrm>
            <a:off x="5357813" y="1557338"/>
            <a:ext cx="1158875" cy="576262"/>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b="1" dirty="0">
                <a:solidFill>
                  <a:srgbClr val="008000"/>
                </a:solidFill>
                <a:effectLst>
                  <a:outerShdw blurRad="38100" dist="38100" dir="2700000" algn="tl">
                    <a:srgbClr val="000000"/>
                  </a:outerShdw>
                </a:effectLst>
                <a:cs typeface="+mn-cs"/>
              </a:rPr>
              <a:t>LRAS</a:t>
            </a:r>
            <a:r>
              <a:rPr lang="en-US" sz="3200" b="1" baseline="-25000" dirty="0">
                <a:solidFill>
                  <a:srgbClr val="008000"/>
                </a:solidFill>
                <a:effectLst>
                  <a:outerShdw blurRad="38100" dist="38100" dir="2700000" algn="tl">
                    <a:srgbClr val="000000"/>
                  </a:outerShdw>
                </a:effectLst>
                <a:cs typeface="+mn-cs"/>
              </a:rPr>
              <a:t>2</a:t>
            </a:r>
            <a:endParaRPr lang="en-US" sz="3200" b="1" dirty="0">
              <a:solidFill>
                <a:srgbClr val="008000"/>
              </a:solidFill>
              <a:effectLst>
                <a:outerShdw blurRad="38100" dist="38100" dir="2700000" algn="tl">
                  <a:srgbClr val="000000"/>
                </a:outerShdw>
              </a:effectLst>
              <a:cs typeface="+mn-cs"/>
            </a:endParaRPr>
          </a:p>
        </p:txBody>
      </p:sp>
      <p:sp>
        <p:nvSpPr>
          <p:cNvPr id="151568" name="Freeform 16"/>
          <p:cNvSpPr>
            <a:spLocks/>
          </p:cNvSpPr>
          <p:nvPr/>
        </p:nvSpPr>
        <p:spPr bwMode="auto">
          <a:xfrm>
            <a:off x="4738688" y="2073275"/>
            <a:ext cx="2117725" cy="2481263"/>
          </a:xfrm>
          <a:custGeom>
            <a:avLst/>
            <a:gdLst>
              <a:gd name="T0" fmla="*/ 0 w 1623"/>
              <a:gd name="T1" fmla="*/ 0 h 1969"/>
              <a:gd name="T2" fmla="*/ 2147483647 w 1623"/>
              <a:gd name="T3" fmla="*/ 2147483647 h 1969"/>
              <a:gd name="T4" fmla="*/ 2147483647 w 1623"/>
              <a:gd name="T5" fmla="*/ 2147483647 h 1969"/>
              <a:gd name="T6" fmla="*/ 2147483647 w 1623"/>
              <a:gd name="T7" fmla="*/ 2147483647 h 1969"/>
              <a:gd name="T8" fmla="*/ 2147483647 w 1623"/>
              <a:gd name="T9" fmla="*/ 2147483647 h 1969"/>
              <a:gd name="T10" fmla="*/ 2147483647 w 1623"/>
              <a:gd name="T11" fmla="*/ 2147483647 h 1969"/>
              <a:gd name="T12" fmla="*/ 2147483647 w 1623"/>
              <a:gd name="T13" fmla="*/ 2147483647 h 1969"/>
              <a:gd name="T14" fmla="*/ 2147483647 w 1623"/>
              <a:gd name="T15" fmla="*/ 2147483647 h 1969"/>
              <a:gd name="T16" fmla="*/ 2147483647 w 1623"/>
              <a:gd name="T17" fmla="*/ 2147483647 h 1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3"/>
              <a:gd name="T28" fmla="*/ 0 h 1969"/>
              <a:gd name="T29" fmla="*/ 1623 w 1623"/>
              <a:gd name="T30" fmla="*/ 1969 h 1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3" h="1969">
                <a:moveTo>
                  <a:pt x="0" y="0"/>
                </a:moveTo>
                <a:lnTo>
                  <a:pt x="116" y="308"/>
                </a:lnTo>
                <a:lnTo>
                  <a:pt x="261" y="603"/>
                </a:lnTo>
                <a:lnTo>
                  <a:pt x="431" y="881"/>
                </a:lnTo>
                <a:lnTo>
                  <a:pt x="626" y="1142"/>
                </a:lnTo>
                <a:lnTo>
                  <a:pt x="844" y="1383"/>
                </a:lnTo>
                <a:lnTo>
                  <a:pt x="1084" y="1602"/>
                </a:lnTo>
                <a:lnTo>
                  <a:pt x="1343" y="1797"/>
                </a:lnTo>
                <a:lnTo>
                  <a:pt x="1622" y="1968"/>
                </a:lnTo>
              </a:path>
            </a:pathLst>
          </a:custGeom>
          <a:noFill/>
          <a:ln w="76200" cap="rnd">
            <a:solidFill>
              <a:srgbClr val="008000"/>
            </a:solidFill>
            <a:round/>
            <a:headEnd/>
            <a:tailEnd/>
          </a:ln>
        </p:spPr>
        <p:txBody>
          <a:bodyPr/>
          <a:lstStyle/>
          <a:p>
            <a:endParaRPr lang="en-US"/>
          </a:p>
        </p:txBody>
      </p:sp>
      <p:sp>
        <p:nvSpPr>
          <p:cNvPr id="151569" name="Rectangle 17"/>
          <p:cNvSpPr>
            <a:spLocks noChangeArrowheads="1"/>
          </p:cNvSpPr>
          <p:nvPr/>
        </p:nvSpPr>
        <p:spPr bwMode="auto">
          <a:xfrm>
            <a:off x="6934200" y="4335463"/>
            <a:ext cx="915988" cy="576262"/>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solidFill>
                  <a:srgbClr val="008000"/>
                </a:solidFill>
                <a:effectLst>
                  <a:outerShdw blurRad="38100" dist="38100" dir="2700000" algn="tl">
                    <a:srgbClr val="000000"/>
                  </a:outerShdw>
                </a:effectLst>
                <a:cs typeface="+mn-cs"/>
              </a:rPr>
              <a:t>AD</a:t>
            </a:r>
            <a:r>
              <a:rPr lang="en-US" sz="3200" b="1" baseline="-25000">
                <a:solidFill>
                  <a:srgbClr val="008000"/>
                </a:solidFill>
                <a:effectLst>
                  <a:outerShdw blurRad="38100" dist="38100" dir="2700000" algn="tl">
                    <a:srgbClr val="000000"/>
                  </a:outerShdw>
                </a:effectLst>
                <a:cs typeface="+mn-cs"/>
              </a:rPr>
              <a:t>2</a:t>
            </a:r>
            <a:endParaRPr lang="en-US" sz="3200" b="1">
              <a:solidFill>
                <a:srgbClr val="008000"/>
              </a:solidFill>
              <a:effectLst>
                <a:outerShdw blurRad="38100" dist="38100" dir="2700000" algn="tl">
                  <a:srgbClr val="000000"/>
                </a:outerShdw>
              </a:effectLst>
              <a:cs typeface="+mn-cs"/>
            </a:endParaRPr>
          </a:p>
        </p:txBody>
      </p:sp>
      <p:sp>
        <p:nvSpPr>
          <p:cNvPr id="62477" name="Rectangle 18"/>
          <p:cNvSpPr>
            <a:spLocks noChangeArrowheads="1"/>
          </p:cNvSpPr>
          <p:nvPr/>
        </p:nvSpPr>
        <p:spPr bwMode="auto">
          <a:xfrm>
            <a:off x="6726238" y="4913313"/>
            <a:ext cx="928687" cy="582612"/>
          </a:xfrm>
          <a:prstGeom prst="rect">
            <a:avLst/>
          </a:prstGeom>
          <a:noFill/>
          <a:ln w="12700">
            <a:noFill/>
            <a:miter lim="800000"/>
            <a:headEnd/>
            <a:tailEnd/>
          </a:ln>
        </p:spPr>
        <p:txBody>
          <a:bodyPr wrap="none" lIns="90488" tIns="44450" rIns="90488" bIns="44450">
            <a:spAutoFit/>
          </a:bodyPr>
          <a:lstStyle/>
          <a:p>
            <a:pPr eaLnBrk="0" hangingPunct="0"/>
            <a:r>
              <a:rPr lang="en-US" sz="3200" b="1"/>
              <a:t>AD</a:t>
            </a:r>
            <a:r>
              <a:rPr lang="en-US" sz="3200" b="1" baseline="-25000"/>
              <a:t>1</a:t>
            </a:r>
            <a:endParaRPr lang="en-US" sz="3200" b="1"/>
          </a:p>
        </p:txBody>
      </p:sp>
      <p:sp>
        <p:nvSpPr>
          <p:cNvPr id="62478" name="Freeform 19"/>
          <p:cNvSpPr>
            <a:spLocks/>
          </p:cNvSpPr>
          <p:nvPr/>
        </p:nvSpPr>
        <p:spPr bwMode="auto">
          <a:xfrm>
            <a:off x="4008438" y="2117725"/>
            <a:ext cx="2622550" cy="3106738"/>
          </a:xfrm>
          <a:custGeom>
            <a:avLst/>
            <a:gdLst>
              <a:gd name="T0" fmla="*/ 0 w 1913"/>
              <a:gd name="T1" fmla="*/ 0 h 2268"/>
              <a:gd name="T2" fmla="*/ 2147483647 w 1913"/>
              <a:gd name="T3" fmla="*/ 2147483647 h 2268"/>
              <a:gd name="T4" fmla="*/ 2147483647 w 1913"/>
              <a:gd name="T5" fmla="*/ 2147483647 h 2268"/>
              <a:gd name="T6" fmla="*/ 2147483647 w 1913"/>
              <a:gd name="T7" fmla="*/ 2147483647 h 2268"/>
              <a:gd name="T8" fmla="*/ 2147483647 w 1913"/>
              <a:gd name="T9" fmla="*/ 2147483647 h 2268"/>
              <a:gd name="T10" fmla="*/ 2147483647 w 1913"/>
              <a:gd name="T11" fmla="*/ 2147483647 h 2268"/>
              <a:gd name="T12" fmla="*/ 2147483647 w 1913"/>
              <a:gd name="T13" fmla="*/ 2147483647 h 2268"/>
              <a:gd name="T14" fmla="*/ 2147483647 w 1913"/>
              <a:gd name="T15" fmla="*/ 2147483647 h 2268"/>
              <a:gd name="T16" fmla="*/ 2147483647 w 1913"/>
              <a:gd name="T17" fmla="*/ 2147483647 h 2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3"/>
              <a:gd name="T28" fmla="*/ 0 h 2268"/>
              <a:gd name="T29" fmla="*/ 1913 w 1913"/>
              <a:gd name="T30" fmla="*/ 2268 h 22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3" h="2268">
                <a:moveTo>
                  <a:pt x="0" y="0"/>
                </a:moveTo>
                <a:lnTo>
                  <a:pt x="137" y="355"/>
                </a:lnTo>
                <a:lnTo>
                  <a:pt x="308" y="695"/>
                </a:lnTo>
                <a:lnTo>
                  <a:pt x="508" y="1015"/>
                </a:lnTo>
                <a:lnTo>
                  <a:pt x="738" y="1316"/>
                </a:lnTo>
                <a:lnTo>
                  <a:pt x="995" y="1593"/>
                </a:lnTo>
                <a:lnTo>
                  <a:pt x="1278" y="1845"/>
                </a:lnTo>
                <a:lnTo>
                  <a:pt x="1583" y="2070"/>
                </a:lnTo>
                <a:lnTo>
                  <a:pt x="1912" y="2267"/>
                </a:lnTo>
              </a:path>
            </a:pathLst>
          </a:custGeom>
          <a:noFill/>
          <a:ln w="76200" cap="rnd">
            <a:solidFill>
              <a:schemeClr val="tx1"/>
            </a:solidFill>
            <a:round/>
            <a:headEnd/>
            <a:tailEnd/>
          </a:ln>
        </p:spPr>
        <p:txBody>
          <a:bodyPr/>
          <a:lstStyle/>
          <a:p>
            <a:endParaRPr lang="en-US"/>
          </a:p>
        </p:txBody>
      </p:sp>
      <p:sp>
        <p:nvSpPr>
          <p:cNvPr id="62479" name="Oval 20"/>
          <p:cNvSpPr>
            <a:spLocks noChangeArrowheads="1"/>
          </p:cNvSpPr>
          <p:nvPr/>
        </p:nvSpPr>
        <p:spPr bwMode="auto">
          <a:xfrm>
            <a:off x="4797425" y="3635375"/>
            <a:ext cx="203200" cy="201613"/>
          </a:xfrm>
          <a:prstGeom prst="ellipse">
            <a:avLst/>
          </a:prstGeom>
          <a:solidFill>
            <a:srgbClr val="FFFF00"/>
          </a:solidFill>
          <a:ln w="28575">
            <a:solidFill>
              <a:schemeClr val="tx1"/>
            </a:solidFill>
            <a:round/>
            <a:headEnd/>
            <a:tailEnd/>
          </a:ln>
        </p:spPr>
        <p:txBody>
          <a:bodyPr wrap="none" anchor="ctr"/>
          <a:lstStyle/>
          <a:p>
            <a:endParaRPr lang="en-US">
              <a:latin typeface="Calibri" pitchFamily="34" charset="0"/>
            </a:endParaRPr>
          </a:p>
        </p:txBody>
      </p:sp>
      <p:sp>
        <p:nvSpPr>
          <p:cNvPr id="151573" name="AutoShape 21"/>
          <p:cNvSpPr>
            <a:spLocks noChangeArrowheads="1"/>
          </p:cNvSpPr>
          <p:nvPr/>
        </p:nvSpPr>
        <p:spPr bwMode="auto">
          <a:xfrm>
            <a:off x="4251325" y="2235200"/>
            <a:ext cx="512763" cy="368300"/>
          </a:xfrm>
          <a:prstGeom prst="rightArrow">
            <a:avLst>
              <a:gd name="adj1" fmla="val 50000"/>
              <a:gd name="adj2" fmla="val 69619"/>
            </a:avLst>
          </a:prstGeom>
          <a:gradFill rotWithShape="0">
            <a:gsLst>
              <a:gs pos="0">
                <a:srgbClr val="FFFF00"/>
              </a:gs>
              <a:gs pos="100000">
                <a:srgbClr val="FF9933"/>
              </a:gs>
            </a:gsLst>
            <a:lin ang="0" scaled="1"/>
          </a:gradFill>
          <a:ln w="12700">
            <a:solidFill>
              <a:schemeClr val="tx1"/>
            </a:solidFill>
            <a:miter lim="800000"/>
            <a:headEnd/>
            <a:tailEnd/>
          </a:ln>
        </p:spPr>
        <p:txBody>
          <a:bodyPr wrap="none" anchor="ctr"/>
          <a:lstStyle/>
          <a:p>
            <a:endParaRPr lang="en-US">
              <a:latin typeface="Calibri" pitchFamily="34" charset="0"/>
            </a:endParaRPr>
          </a:p>
        </p:txBody>
      </p:sp>
      <p:sp>
        <p:nvSpPr>
          <p:cNvPr id="151574" name="Rectangle 22"/>
          <p:cNvSpPr>
            <a:spLocks noChangeArrowheads="1"/>
          </p:cNvSpPr>
          <p:nvPr/>
        </p:nvSpPr>
        <p:spPr bwMode="auto">
          <a:xfrm>
            <a:off x="5486400" y="5364163"/>
            <a:ext cx="600075" cy="576262"/>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a:solidFill>
                  <a:srgbClr val="008000"/>
                </a:solidFill>
                <a:effectLst>
                  <a:outerShdw blurRad="38100" dist="38100" dir="2700000" algn="tl">
                    <a:srgbClr val="000000"/>
                  </a:outerShdw>
                </a:effectLst>
                <a:cs typeface="+mn-cs"/>
              </a:rPr>
              <a:t>Y</a:t>
            </a:r>
            <a:r>
              <a:rPr lang="en-US" sz="3200" b="1" baseline="-25000">
                <a:solidFill>
                  <a:srgbClr val="008000"/>
                </a:solidFill>
                <a:effectLst>
                  <a:outerShdw blurRad="38100" dist="38100" dir="2700000" algn="tl">
                    <a:srgbClr val="000000"/>
                  </a:outerShdw>
                </a:effectLst>
                <a:cs typeface="+mn-cs"/>
              </a:rPr>
              <a:t>2</a:t>
            </a:r>
          </a:p>
        </p:txBody>
      </p:sp>
      <p:sp>
        <p:nvSpPr>
          <p:cNvPr id="62482" name="AutoShape 23"/>
          <p:cNvSpPr>
            <a:spLocks noChangeArrowheads="1"/>
          </p:cNvSpPr>
          <p:nvPr/>
        </p:nvSpPr>
        <p:spPr bwMode="auto">
          <a:xfrm>
            <a:off x="4967288" y="4645025"/>
            <a:ext cx="593725" cy="317500"/>
          </a:xfrm>
          <a:prstGeom prst="rightArrow">
            <a:avLst>
              <a:gd name="adj1" fmla="val 50000"/>
              <a:gd name="adj2" fmla="val 93509"/>
            </a:avLst>
          </a:prstGeom>
          <a:solidFill>
            <a:srgbClr val="99FF99"/>
          </a:solidFill>
          <a:ln w="28575">
            <a:solidFill>
              <a:srgbClr val="008000"/>
            </a:solidFill>
            <a:miter lim="800000"/>
            <a:headEnd/>
            <a:tailEnd/>
          </a:ln>
        </p:spPr>
        <p:txBody>
          <a:bodyPr wrap="none" anchor="ctr"/>
          <a:lstStyle/>
          <a:p>
            <a:endParaRPr lang="en-US">
              <a:latin typeface="Calibri" pitchFamily="34" charset="0"/>
            </a:endParaRPr>
          </a:p>
        </p:txBody>
      </p:sp>
      <p:sp>
        <p:nvSpPr>
          <p:cNvPr id="151576" name="Rectangle 24"/>
          <p:cNvSpPr>
            <a:spLocks noChangeArrowheads="1"/>
          </p:cNvSpPr>
          <p:nvPr/>
        </p:nvSpPr>
        <p:spPr bwMode="auto">
          <a:xfrm>
            <a:off x="4432300" y="1550988"/>
            <a:ext cx="1254125" cy="582612"/>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b="1" dirty="0">
                <a:effectLst>
                  <a:outerShdw blurRad="38100" dist="38100" dir="2700000" algn="tl">
                    <a:srgbClr val="FFFFFF"/>
                  </a:outerShdw>
                </a:effectLst>
                <a:cs typeface="+mn-cs"/>
              </a:rPr>
              <a:t>LRAS</a:t>
            </a:r>
            <a:r>
              <a:rPr lang="en-US" sz="3200" b="1" baseline="-25000" dirty="0">
                <a:effectLst>
                  <a:outerShdw blurRad="38100" dist="38100" dir="2700000" algn="tl">
                    <a:srgbClr val="FFFFFF"/>
                  </a:outerShdw>
                </a:effectLst>
                <a:cs typeface="+mn-cs"/>
              </a:rPr>
              <a:t>1</a:t>
            </a:r>
            <a:endParaRPr lang="en-US" sz="3200" b="1" dirty="0">
              <a:effectLst>
                <a:outerShdw blurRad="38100" dist="38100" dir="2700000" algn="tl">
                  <a:srgbClr val="FFFFFF"/>
                </a:outerShdw>
              </a:effectLst>
              <a:cs typeface="+mn-cs"/>
            </a:endParaRPr>
          </a:p>
        </p:txBody>
      </p:sp>
      <p:sp>
        <p:nvSpPr>
          <p:cNvPr id="151578" name="Text Box 26"/>
          <p:cNvSpPr txBox="1">
            <a:spLocks noChangeArrowheads="1"/>
          </p:cNvSpPr>
          <p:nvPr/>
        </p:nvSpPr>
        <p:spPr bwMode="auto">
          <a:xfrm>
            <a:off x="6146800" y="1997075"/>
            <a:ext cx="2765425" cy="2289175"/>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3600" b="1">
                <a:solidFill>
                  <a:srgbClr val="008000"/>
                </a:solidFill>
                <a:effectLst>
                  <a:outerShdw blurRad="38100" dist="38100" dir="2700000" algn="tl">
                    <a:srgbClr val="000000"/>
                  </a:outerShdw>
                </a:effectLst>
                <a:latin typeface="+mn-lt"/>
                <a:cs typeface="+mn-cs"/>
              </a:rPr>
              <a:t>Growth</a:t>
            </a:r>
          </a:p>
          <a:p>
            <a:pPr algn="ctr" fontAlgn="auto">
              <a:spcBef>
                <a:spcPts val="0"/>
              </a:spcBef>
              <a:spcAft>
                <a:spcPts val="0"/>
              </a:spcAft>
              <a:defRPr/>
            </a:pPr>
            <a:r>
              <a:rPr lang="en-US" sz="3600" b="1">
                <a:solidFill>
                  <a:srgbClr val="008000"/>
                </a:solidFill>
                <a:effectLst>
                  <a:outerShdw blurRad="38100" dist="38100" dir="2700000" algn="tl">
                    <a:srgbClr val="000000"/>
                  </a:outerShdw>
                </a:effectLst>
                <a:latin typeface="+mn-lt"/>
                <a:cs typeface="+mn-cs"/>
              </a:rPr>
              <a:t>Without</a:t>
            </a:r>
          </a:p>
          <a:p>
            <a:pPr algn="ctr" fontAlgn="auto">
              <a:spcBef>
                <a:spcPts val="0"/>
              </a:spcBef>
              <a:spcAft>
                <a:spcPts val="0"/>
              </a:spcAft>
              <a:defRPr/>
            </a:pPr>
            <a:r>
              <a:rPr lang="en-US" sz="3600" b="1">
                <a:solidFill>
                  <a:srgbClr val="008000"/>
                </a:solidFill>
                <a:effectLst>
                  <a:outerShdw blurRad="38100" dist="38100" dir="2700000" algn="tl">
                    <a:srgbClr val="000000"/>
                  </a:outerShdw>
                </a:effectLst>
                <a:latin typeface="+mn-lt"/>
                <a:cs typeface="+mn-cs"/>
              </a:rPr>
              <a:t>Inflation or</a:t>
            </a:r>
          </a:p>
          <a:p>
            <a:pPr algn="ctr" fontAlgn="auto">
              <a:spcBef>
                <a:spcPts val="0"/>
              </a:spcBef>
              <a:spcAft>
                <a:spcPts val="0"/>
              </a:spcAft>
              <a:defRPr/>
            </a:pPr>
            <a:r>
              <a:rPr lang="en-US" sz="3600" b="1">
                <a:solidFill>
                  <a:srgbClr val="008000"/>
                </a:solidFill>
                <a:effectLst>
                  <a:outerShdw blurRad="38100" dist="38100" dir="2700000" algn="tl">
                    <a:srgbClr val="000000"/>
                  </a:outerShdw>
                </a:effectLst>
                <a:latin typeface="+mn-lt"/>
                <a:cs typeface="+mn-cs"/>
              </a:rPr>
              <a:t>Deflation</a:t>
            </a:r>
          </a:p>
        </p:txBody>
      </p:sp>
      <p:sp>
        <p:nvSpPr>
          <p:cNvPr id="151579" name="Rectangle 27"/>
          <p:cNvSpPr>
            <a:spLocks noChangeArrowheads="1"/>
          </p:cNvSpPr>
          <p:nvPr/>
        </p:nvSpPr>
        <p:spPr bwMode="auto">
          <a:xfrm>
            <a:off x="2951163" y="4191000"/>
            <a:ext cx="858837" cy="582613"/>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3200" b="1" dirty="0">
                <a:effectLst>
                  <a:outerShdw blurRad="38100" dist="38100" dir="2700000" algn="tl">
                    <a:srgbClr val="FFFFFF"/>
                  </a:outerShdw>
                </a:effectLst>
                <a:cs typeface="+mn-cs"/>
              </a:rPr>
              <a:t>PL</a:t>
            </a:r>
            <a:r>
              <a:rPr lang="en-US" sz="3200" b="1" baseline="-25000" dirty="0">
                <a:effectLst>
                  <a:outerShdw blurRad="38100" dist="38100" dir="2700000" algn="tl">
                    <a:srgbClr val="FFFFFF"/>
                  </a:outerShdw>
                </a:effectLst>
                <a:cs typeface="+mn-cs"/>
              </a:rPr>
              <a:t>2</a:t>
            </a:r>
          </a:p>
        </p:txBody>
      </p:sp>
      <p:sp>
        <p:nvSpPr>
          <p:cNvPr id="62486" name="Oval 28"/>
          <p:cNvSpPr>
            <a:spLocks noChangeArrowheads="1"/>
          </p:cNvSpPr>
          <p:nvPr/>
        </p:nvSpPr>
        <p:spPr bwMode="auto">
          <a:xfrm>
            <a:off x="5610225" y="4498975"/>
            <a:ext cx="203200" cy="201613"/>
          </a:xfrm>
          <a:prstGeom prst="ellipse">
            <a:avLst/>
          </a:prstGeom>
          <a:solidFill>
            <a:srgbClr val="FFFF00"/>
          </a:solidFill>
          <a:ln w="28575">
            <a:solidFill>
              <a:schemeClr val="tx1"/>
            </a:solidFill>
            <a:round/>
            <a:headEnd/>
            <a:tailEnd/>
          </a:ln>
        </p:spPr>
        <p:txBody>
          <a:bodyPr wrap="none" anchor="ctr"/>
          <a:lstStyle/>
          <a:p>
            <a:endParaRPr lang="en-US">
              <a:latin typeface="Calibri" pitchFamily="34" charset="0"/>
            </a:endParaRPr>
          </a:p>
        </p:txBody>
      </p:sp>
      <p:grpSp>
        <p:nvGrpSpPr>
          <p:cNvPr id="62487" name="Group 29"/>
          <p:cNvGrpSpPr>
            <a:grpSpLocks/>
          </p:cNvGrpSpPr>
          <p:nvPr/>
        </p:nvGrpSpPr>
        <p:grpSpPr bwMode="auto">
          <a:xfrm>
            <a:off x="3730625" y="1995488"/>
            <a:ext cx="3627438" cy="3476625"/>
            <a:chOff x="2350" y="1257"/>
            <a:chExt cx="2285" cy="2190"/>
          </a:xfrm>
        </p:grpSpPr>
        <p:sp>
          <p:nvSpPr>
            <p:cNvPr id="62493" name="Line 30"/>
            <p:cNvSpPr>
              <a:spLocks noChangeShapeType="1"/>
            </p:cNvSpPr>
            <p:nvPr/>
          </p:nvSpPr>
          <p:spPr bwMode="auto">
            <a:xfrm>
              <a:off x="2373" y="1257"/>
              <a:ext cx="0" cy="2190"/>
            </a:xfrm>
            <a:prstGeom prst="line">
              <a:avLst/>
            </a:prstGeom>
            <a:noFill/>
            <a:ln w="76200">
              <a:solidFill>
                <a:schemeClr val="tx1"/>
              </a:solidFill>
              <a:round/>
              <a:headEnd/>
              <a:tailEnd/>
            </a:ln>
          </p:spPr>
          <p:txBody>
            <a:bodyPr wrap="none" anchor="ctr"/>
            <a:lstStyle/>
            <a:p>
              <a:endParaRPr lang="en-US"/>
            </a:p>
          </p:txBody>
        </p:sp>
        <p:sp>
          <p:nvSpPr>
            <p:cNvPr id="62494" name="Line 31"/>
            <p:cNvSpPr>
              <a:spLocks noChangeShapeType="1"/>
            </p:cNvSpPr>
            <p:nvPr/>
          </p:nvSpPr>
          <p:spPr bwMode="auto">
            <a:xfrm>
              <a:off x="2350" y="3428"/>
              <a:ext cx="2285" cy="0"/>
            </a:xfrm>
            <a:prstGeom prst="line">
              <a:avLst/>
            </a:prstGeom>
            <a:noFill/>
            <a:ln w="76200">
              <a:solidFill>
                <a:schemeClr val="tx1"/>
              </a:solidFill>
              <a:round/>
              <a:headEnd/>
              <a:tailEnd/>
            </a:ln>
          </p:spPr>
          <p:txBody>
            <a:bodyPr wrap="none" anchor="ctr"/>
            <a:lstStyle/>
            <a:p>
              <a:endParaRPr lang="en-US"/>
            </a:p>
          </p:txBody>
        </p:sp>
      </p:grpSp>
      <p:pic>
        <p:nvPicPr>
          <p:cNvPr id="151585" name="Picture 33" descr="arrow green rt"/>
          <p:cNvPicPr>
            <a:picLocks noChangeAspect="1" noChangeArrowheads="1" noCrop="1"/>
          </p:cNvPicPr>
          <p:nvPr/>
        </p:nvPicPr>
        <p:blipFill>
          <a:blip r:embed="rId5"/>
          <a:srcRect/>
          <a:stretch>
            <a:fillRect/>
          </a:stretch>
        </p:blipFill>
        <p:spPr bwMode="auto">
          <a:xfrm>
            <a:off x="4965700" y="3606800"/>
            <a:ext cx="666750" cy="266700"/>
          </a:xfrm>
          <a:prstGeom prst="rect">
            <a:avLst/>
          </a:prstGeom>
          <a:noFill/>
          <a:ln w="9525">
            <a:noFill/>
            <a:miter lim="800000"/>
            <a:headEnd/>
            <a:tailEnd/>
          </a:ln>
        </p:spPr>
      </p:pic>
      <p:pic>
        <p:nvPicPr>
          <p:cNvPr id="151586" name="Picture 34" descr="1 aaa ball red"/>
          <p:cNvPicPr>
            <a:picLocks noChangeAspect="1" noChangeArrowheads="1" noCrop="1"/>
          </p:cNvPicPr>
          <p:nvPr/>
        </p:nvPicPr>
        <p:blipFill>
          <a:blip r:embed="rId6"/>
          <a:srcRect/>
          <a:stretch>
            <a:fillRect/>
          </a:stretch>
        </p:blipFill>
        <p:spPr bwMode="auto">
          <a:xfrm>
            <a:off x="5629275" y="3613150"/>
            <a:ext cx="212725" cy="212725"/>
          </a:xfrm>
          <a:prstGeom prst="rect">
            <a:avLst/>
          </a:prstGeom>
          <a:noFill/>
          <a:ln w="9525">
            <a:noFill/>
            <a:miter lim="800000"/>
            <a:headEnd/>
            <a:tailEnd/>
          </a:ln>
        </p:spPr>
      </p:pic>
      <p:pic>
        <p:nvPicPr>
          <p:cNvPr id="151588" name="A wh3920.wav">
            <a:hlinkClick r:id="" action="ppaction://media"/>
          </p:cNvPr>
          <p:cNvPicPr>
            <a:picLocks noRot="1" noChangeAspect="1" noChangeArrowheads="1"/>
          </p:cNvPicPr>
          <p:nvPr>
            <a:wavAudioFile r:embed="rId1" name="A whip [chg in].wav"/>
          </p:nvPr>
        </p:nvPicPr>
        <p:blipFill>
          <a:blip r:embed="rId7"/>
          <a:srcRect/>
          <a:stretch>
            <a:fillRect/>
          </a:stretch>
        </p:blipFill>
        <p:spPr bwMode="auto">
          <a:xfrm>
            <a:off x="0" y="6553200"/>
            <a:ext cx="304800" cy="304800"/>
          </a:xfrm>
          <a:prstGeom prst="rect">
            <a:avLst/>
          </a:prstGeom>
          <a:noFill/>
          <a:ln w="9525">
            <a:noFill/>
            <a:miter lim="800000"/>
            <a:headEnd/>
            <a:tailEnd/>
          </a:ln>
        </p:spPr>
      </p:pic>
      <p:sp>
        <p:nvSpPr>
          <p:cNvPr id="62491" name="WordArt 38"/>
          <p:cNvSpPr>
            <a:spLocks noChangeArrowheads="1" noChangeShapeType="1" noTextEdit="1"/>
          </p:cNvSpPr>
          <p:nvPr/>
        </p:nvSpPr>
        <p:spPr bwMode="auto">
          <a:xfrm>
            <a:off x="430213" y="177800"/>
            <a:ext cx="8199437" cy="457200"/>
          </a:xfrm>
          <a:prstGeom prst="rect">
            <a:avLst/>
          </a:prstGeom>
        </p:spPr>
        <p:txBody>
          <a:bodyPr wrap="none" fromWordArt="1">
            <a:prstTxWarp prst="textPlain">
              <a:avLst>
                <a:gd name="adj" fmla="val 50000"/>
              </a:avLst>
            </a:prstTxWarp>
          </a:bodyPr>
          <a:lstStyle/>
          <a:p>
            <a:pPr algn="ctr"/>
            <a:r>
              <a:rPr lang="en-US" sz="3600" b="1" kern="10">
                <a:ln w="12700">
                  <a:solidFill>
                    <a:schemeClr val="tx1"/>
                  </a:solidFill>
                  <a:round/>
                  <a:headEnd/>
                  <a:tailEnd/>
                </a:ln>
                <a:solidFill>
                  <a:srgbClr val="FF0000"/>
                </a:solidFill>
                <a:effectLst>
                  <a:outerShdw dist="35921" dir="2700000" sy="50000" kx="2115830" algn="bl" rotWithShape="0">
                    <a:srgbClr val="C0C0C0">
                      <a:alpha val="79999"/>
                    </a:srgbClr>
                  </a:outerShdw>
                </a:effectLst>
                <a:latin typeface="Snap ITC"/>
              </a:rPr>
              <a:t>Rationale For A Monetary Rule</a:t>
            </a:r>
          </a:p>
        </p:txBody>
      </p:sp>
      <p:sp>
        <p:nvSpPr>
          <p:cNvPr id="62492" name="Rectangle 12"/>
          <p:cNvSpPr>
            <a:spLocks noChangeArrowheads="1"/>
          </p:cNvSpPr>
          <p:nvPr/>
        </p:nvSpPr>
        <p:spPr bwMode="auto">
          <a:xfrm>
            <a:off x="2971800" y="2667000"/>
            <a:ext cx="838200" cy="515938"/>
          </a:xfrm>
          <a:prstGeom prst="rect">
            <a:avLst/>
          </a:prstGeom>
          <a:noFill/>
          <a:ln w="12700">
            <a:noFill/>
            <a:miter lim="800000"/>
            <a:headEnd/>
            <a:tailEnd/>
          </a:ln>
        </p:spPr>
        <p:txBody>
          <a:bodyPr lIns="90488" tIns="44450" rIns="90488" bIns="44450">
            <a:spAutoFit/>
          </a:bodyPr>
          <a:lstStyle/>
          <a:p>
            <a:pPr eaLnBrk="0" hangingPunct="0"/>
            <a:r>
              <a:rPr lang="en-US" sz="2800" b="1"/>
              <a:t>P L</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1573"/>
                                        </p:tgtEl>
                                        <p:attrNameLst>
                                          <p:attrName>style.visibility</p:attrName>
                                        </p:attrNameLst>
                                      </p:cBhvr>
                                      <p:to>
                                        <p:strVal val="visible"/>
                                      </p:to>
                                    </p:set>
                                    <p:animEffect transition="in" filter="wipe(left)">
                                      <p:cBhvr>
                                        <p:cTn id="7" dur="500"/>
                                        <p:tgtEl>
                                          <p:spTgt spid="15157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1568"/>
                                        </p:tgtEl>
                                        <p:attrNameLst>
                                          <p:attrName>style.visibility</p:attrName>
                                        </p:attrNameLst>
                                      </p:cBhvr>
                                      <p:to>
                                        <p:strVal val="visible"/>
                                      </p:to>
                                    </p:set>
                                    <p:animEffect transition="in" filter="wipe(left)">
                                      <p:cBhvr>
                                        <p:cTn id="11" dur="500"/>
                                        <p:tgtEl>
                                          <p:spTgt spid="151568"/>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1569"/>
                                        </p:tgtEl>
                                        <p:attrNameLst>
                                          <p:attrName>style.visibility</p:attrName>
                                        </p:attrNameLst>
                                      </p:cBhvr>
                                      <p:to>
                                        <p:strVal val="visible"/>
                                      </p:to>
                                    </p:set>
                                    <p:animEffect transition="in" filter="dissolve">
                                      <p:cBhvr>
                                        <p:cTn id="15" dur="500"/>
                                        <p:tgtEl>
                                          <p:spTgt spid="151569"/>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51586"/>
                                        </p:tgtEl>
                                        <p:attrNameLst>
                                          <p:attrName>style.visibility</p:attrName>
                                        </p:attrNameLst>
                                      </p:cBhvr>
                                      <p:to>
                                        <p:strVal val="visible"/>
                                      </p:to>
                                    </p:set>
                                    <p:animEffect transition="in" filter="dissolve">
                                      <p:cBhvr>
                                        <p:cTn id="19" dur="500"/>
                                        <p:tgtEl>
                                          <p:spTgt spid="151586"/>
                                        </p:tgtEl>
                                      </p:cBhvr>
                                    </p:animEffect>
                                  </p:childTnLst>
                                </p:cTn>
                              </p:par>
                            </p:childTnLst>
                          </p:cTn>
                        </p:par>
                        <p:par>
                          <p:cTn id="20" fill="hold" nodeType="afterGroup">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51558"/>
                                        </p:tgtEl>
                                        <p:attrNameLst>
                                          <p:attrName>style.visibility</p:attrName>
                                        </p:attrNameLst>
                                      </p:cBhvr>
                                      <p:to>
                                        <p:strVal val="visible"/>
                                      </p:to>
                                    </p:set>
                                    <p:animEffect transition="in" filter="wipe(right)">
                                      <p:cBhvr>
                                        <p:cTn id="23" dur="500"/>
                                        <p:tgtEl>
                                          <p:spTgt spid="151558"/>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1578"/>
                                        </p:tgtEl>
                                        <p:attrNameLst>
                                          <p:attrName>style.visibility</p:attrName>
                                        </p:attrNameLst>
                                      </p:cBhvr>
                                      <p:to>
                                        <p:strVal val="visible"/>
                                      </p:to>
                                    </p:set>
                                    <p:animEffect transition="in" filter="wipe(left)">
                                      <p:cBhvr>
                                        <p:cTn id="27" dur="500"/>
                                        <p:tgtEl>
                                          <p:spTgt spid="151578"/>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8" presetID="9" presetClass="entr" presetSubtype="0" fill="hold" nodeType="withEffect">
                                  <p:stCondLst>
                                    <p:cond delay="0"/>
                                  </p:stCondLst>
                                  <p:childTnLst>
                                    <p:set>
                                      <p:cBhvr>
                                        <p:cTn id="29" dur="1" fill="hold">
                                          <p:stCondLst>
                                            <p:cond delay="0"/>
                                          </p:stCondLst>
                                        </p:cTn>
                                        <p:tgtEl>
                                          <p:spTgt spid="151585"/>
                                        </p:tgtEl>
                                        <p:attrNameLst>
                                          <p:attrName>style.visibility</p:attrName>
                                        </p:attrNameLst>
                                      </p:cBhvr>
                                      <p:to>
                                        <p:strVal val="visible"/>
                                      </p:to>
                                    </p:set>
                                    <p:animEffect transition="in" filter="dissolve">
                                      <p:cBhvr>
                                        <p:cTn id="30" dur="500"/>
                                        <p:tgtEl>
                                          <p:spTgt spid="151585"/>
                                        </p:tgtEl>
                                      </p:cBhvr>
                                    </p:animEffect>
                                  </p:childTnLst>
                                </p:cTn>
                              </p:par>
                              <p:par>
                                <p:cTn id="31" presetID="1" presetClass="mediacall" presetSubtype="0" fill="hold" nodeType="withEffect">
                                  <p:stCondLst>
                                    <p:cond delay="0"/>
                                  </p:stCondLst>
                                  <p:childTnLst>
                                    <p:cmd type="call" cmd="playFrom(0.0)">
                                      <p:cBhvr>
                                        <p:cTn id="32" dur="832" fill="hold"/>
                                        <p:tgtEl>
                                          <p:spTgt spid="15158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3" fill="hold" display="0">
                  <p:stCondLst>
                    <p:cond delay="indefinite"/>
                  </p:stCondLst>
                  <p:endCondLst>
                    <p:cond evt="onNext" delay="0">
                      <p:tgtEl>
                        <p:sldTgt/>
                      </p:tgtEl>
                    </p:cond>
                    <p:cond evt="onPrev" delay="0">
                      <p:tgtEl>
                        <p:sldTgt/>
                      </p:tgtEl>
                    </p:cond>
                    <p:cond evt="onStopAudio" delay="0">
                      <p:tgtEl>
                        <p:sldTgt/>
                      </p:tgtEl>
                    </p:cond>
                  </p:endCondLst>
                </p:cTn>
                <p:tgtEl>
                  <p:spTgt spid="151588"/>
                </p:tgtEl>
              </p:cMediaNode>
            </p:audio>
          </p:childTnLst>
        </p:cTn>
      </p:par>
    </p:tnLst>
    <p:bldLst>
      <p:bldP spid="151558" grpId="0" animBg="1"/>
      <p:bldP spid="151568" grpId="0" animBg="1"/>
      <p:bldP spid="151569" grpId="0" autoUpdateAnimBg="0"/>
      <p:bldP spid="151573" grpId="0" animBg="1"/>
      <p:bldP spid="151578"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1 a sch bus"/>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63491" name="Rectangle 3"/>
          <p:cNvSpPr>
            <a:spLocks noChangeArrowheads="1"/>
          </p:cNvSpPr>
          <p:nvPr/>
        </p:nvSpPr>
        <p:spPr bwMode="auto">
          <a:xfrm>
            <a:off x="0" y="0"/>
            <a:ext cx="9144000" cy="6858000"/>
          </a:xfrm>
          <a:prstGeom prst="rect">
            <a:avLst/>
          </a:prstGeom>
          <a:noFill/>
          <a:ln w="76200" cmpd="tri">
            <a:solidFill>
              <a:srgbClr val="FF0000"/>
            </a:solidFill>
            <a:miter lim="800000"/>
            <a:headEnd/>
            <a:tailEnd/>
          </a:ln>
        </p:spPr>
        <p:txBody>
          <a:bodyPr wrap="none" anchor="ctr"/>
          <a:lstStyle/>
          <a:p>
            <a:endParaRPr lang="en-US">
              <a:latin typeface="Calibri" pitchFamily="34" charset="0"/>
            </a:endParaRPr>
          </a:p>
        </p:txBody>
      </p:sp>
      <p:sp>
        <p:nvSpPr>
          <p:cNvPr id="505860" name="Rectangle 4"/>
          <p:cNvSpPr>
            <a:spLocks noGrp="1" noChangeArrowheads="1"/>
          </p:cNvSpPr>
          <p:nvPr>
            <p:ph type="title"/>
          </p:nvPr>
        </p:nvSpPr>
        <p:spPr>
          <a:xfrm>
            <a:off x="0" y="0"/>
            <a:ext cx="9144000" cy="1312863"/>
          </a:xfrm>
        </p:spPr>
        <p:txBody>
          <a:bodyPr rtlCol="0">
            <a:normAutofit/>
          </a:bodyPr>
          <a:lstStyle/>
          <a:p>
            <a:pPr eaLnBrk="1" fontAlgn="auto" hangingPunct="1">
              <a:spcAft>
                <a:spcPts val="0"/>
              </a:spcAft>
              <a:defRPr/>
            </a:pPr>
            <a:r>
              <a:rPr lang="en-US" sz="3600" b="1" smtClean="0">
                <a:solidFill>
                  <a:srgbClr val="006600"/>
                </a:solidFill>
                <a:effectLst>
                  <a:outerShdw blurRad="38100" dist="38100" dir="2700000" algn="tl">
                    <a:srgbClr val="C0C0C0"/>
                  </a:outerShdw>
                </a:effectLst>
                <a:latin typeface="Verdana" pitchFamily="34" charset="0"/>
              </a:rPr>
              <a:t>  </a:t>
            </a:r>
            <a:r>
              <a:rPr lang="en-US" sz="3600" b="1" smtClean="0">
                <a:solidFill>
                  <a:srgbClr val="006600"/>
                </a:solidFill>
                <a:effectLst>
                  <a:outerShdw blurRad="38100" dist="38100" dir="2700000" algn="tl">
                    <a:srgbClr val="C0C0C0"/>
                  </a:outerShdw>
                </a:effectLst>
                <a:latin typeface="Comic Sans MS" pitchFamily="66" charset="0"/>
              </a:rPr>
              <a:t/>
            </a:r>
            <a:br>
              <a:rPr lang="en-US" sz="3600" b="1" smtClean="0">
                <a:solidFill>
                  <a:srgbClr val="006600"/>
                </a:solidFill>
                <a:effectLst>
                  <a:outerShdw blurRad="38100" dist="38100" dir="2700000" algn="tl">
                    <a:srgbClr val="C0C0C0"/>
                  </a:outerShdw>
                </a:effectLst>
                <a:latin typeface="Comic Sans MS" pitchFamily="66" charset="0"/>
              </a:rPr>
            </a:br>
            <a:r>
              <a:rPr lang="en-US" sz="4000" b="1" smtClean="0">
                <a:effectLst>
                  <a:outerShdw blurRad="38100" dist="38100" dir="2700000" algn="tl">
                    <a:srgbClr val="C0C0C0"/>
                  </a:outerShdw>
                </a:effectLst>
                <a:latin typeface="Verdana" pitchFamily="34" charset="0"/>
              </a:rPr>
              <a:t> </a:t>
            </a:r>
            <a:r>
              <a:rPr lang="en-US" sz="2400" b="1" smtClean="0">
                <a:effectLst>
                  <a:outerShdw blurRad="38100" dist="38100" dir="2700000" algn="tl">
                    <a:srgbClr val="C0C0C0"/>
                  </a:outerShdw>
                </a:effectLst>
                <a:latin typeface="Verdana" pitchFamily="34" charset="0"/>
              </a:rPr>
              <a:t>[</a:t>
            </a:r>
            <a:r>
              <a:rPr lang="en-US" sz="2400" b="1" smtClean="0">
                <a:solidFill>
                  <a:srgbClr val="006600"/>
                </a:solidFill>
                <a:effectLst>
                  <a:outerShdw blurRad="38100" dist="38100" dir="2700000" algn="tl">
                    <a:srgbClr val="C0C0C0"/>
                  </a:outerShdw>
                </a:effectLst>
                <a:latin typeface="Verdana" pitchFamily="34" charset="0"/>
              </a:rPr>
              <a:t>New Keynesian</a:t>
            </a:r>
            <a:r>
              <a:rPr lang="en-US" sz="2400" b="1" smtClean="0">
                <a:effectLst>
                  <a:outerShdw blurRad="38100" dist="38100" dir="2700000" algn="tl">
                    <a:srgbClr val="C0C0C0"/>
                  </a:outerShdw>
                </a:effectLst>
                <a:latin typeface="Verdana" pitchFamily="34" charset="0"/>
              </a:rPr>
              <a:t>] – </a:t>
            </a:r>
            <a:r>
              <a:rPr lang="en-US" sz="2400" b="1" smtClean="0">
                <a:solidFill>
                  <a:srgbClr val="006600"/>
                </a:solidFill>
                <a:effectLst>
                  <a:outerShdw blurRad="38100" dist="38100" dir="2700000" algn="tl">
                    <a:srgbClr val="C0C0C0"/>
                  </a:outerShdw>
                </a:effectLst>
                <a:latin typeface="Verdana" pitchFamily="34" charset="0"/>
              </a:rPr>
              <a:t>Keynesian based</a:t>
            </a:r>
            <a:endParaRPr lang="en-US" sz="4000" b="1" smtClean="0">
              <a:solidFill>
                <a:srgbClr val="006600"/>
              </a:solidFill>
              <a:effectLst>
                <a:outerShdw blurRad="38100" dist="38100" dir="2700000" algn="tl">
                  <a:srgbClr val="C0C0C0"/>
                </a:outerShdw>
              </a:effectLst>
              <a:latin typeface="Verdana" pitchFamily="34" charset="0"/>
            </a:endParaRPr>
          </a:p>
        </p:txBody>
      </p:sp>
      <p:sp>
        <p:nvSpPr>
          <p:cNvPr id="505861" name="Rectangle 5"/>
          <p:cNvSpPr>
            <a:spLocks noGrp="1" noChangeArrowheads="1"/>
          </p:cNvSpPr>
          <p:nvPr>
            <p:ph type="body" idx="1"/>
          </p:nvPr>
        </p:nvSpPr>
        <p:spPr>
          <a:xfrm>
            <a:off x="0" y="1201738"/>
            <a:ext cx="9144000" cy="5656262"/>
          </a:xfrm>
        </p:spPr>
        <p:txBody>
          <a:bodyPr rtlCol="0">
            <a:normAutofit/>
          </a:bodyPr>
          <a:lstStyle/>
          <a:p>
            <a:pPr eaLnBrk="1" fontAlgn="auto" hangingPunct="1">
              <a:lnSpc>
                <a:spcPct val="90000"/>
              </a:lnSpc>
              <a:spcAft>
                <a:spcPts val="0"/>
              </a:spcAft>
              <a:buFont typeface="Arial" pitchFamily="34" charset="0"/>
              <a:buChar char="•"/>
              <a:defRPr/>
            </a:pPr>
            <a:r>
              <a:rPr lang="en-US" sz="2400" b="1" smtClean="0">
                <a:latin typeface="Arial" charset="0"/>
              </a:rPr>
              <a:t>The  economy  is  </a:t>
            </a:r>
            <a:r>
              <a:rPr lang="en-US" sz="2800" b="1" smtClean="0">
                <a:solidFill>
                  <a:srgbClr val="006600"/>
                </a:solidFill>
                <a:effectLst>
                  <a:outerShdw blurRad="38100" dist="38100" dir="2700000" algn="tl">
                    <a:srgbClr val="C0C0C0"/>
                  </a:outerShdw>
                </a:effectLst>
                <a:latin typeface="Arial" charset="0"/>
              </a:rPr>
              <a:t>stable  but  potentially  unstable</a:t>
            </a:r>
            <a:r>
              <a:rPr lang="en-US" sz="2400" b="1" smtClean="0">
                <a:latin typeface="Arial" charset="0"/>
              </a:rPr>
              <a:t> [</a:t>
            </a:r>
            <a:r>
              <a:rPr lang="en-US" sz="2400" b="1" smtClean="0">
                <a:solidFill>
                  <a:srgbClr val="006600"/>
                </a:solidFill>
                <a:effectLst>
                  <a:outerShdw blurRad="38100" dist="38100" dir="2700000" algn="tl">
                    <a:srgbClr val="C0C0C0"/>
                  </a:outerShdw>
                </a:effectLst>
                <a:latin typeface="Arial" charset="0"/>
              </a:rPr>
              <a:t>supply shocks</a:t>
            </a:r>
            <a:r>
              <a:rPr lang="en-US" sz="2400" b="1" smtClean="0">
                <a:latin typeface="Arial" charset="0"/>
              </a:rPr>
              <a:t> or booms and busts impact </a:t>
            </a:r>
            <a:r>
              <a:rPr lang="en-US" sz="2400" b="1" smtClean="0">
                <a:solidFill>
                  <a:srgbClr val="006600"/>
                </a:solidFill>
                <a:effectLst>
                  <a:outerShdw blurRad="38100" dist="38100" dir="2700000" algn="tl">
                    <a:srgbClr val="C0C0C0"/>
                  </a:outerShdw>
                </a:effectLst>
                <a:latin typeface="Arial" charset="0"/>
              </a:rPr>
              <a:t>investment</a:t>
            </a:r>
            <a:r>
              <a:rPr lang="en-US" sz="2400" b="1" smtClean="0">
                <a:latin typeface="Arial" charset="0"/>
              </a:rPr>
              <a:t>].</a:t>
            </a:r>
            <a:endParaRPr lang="en-US" sz="800" b="1" smtClean="0">
              <a:latin typeface="Arial" charset="0"/>
            </a:endParaRPr>
          </a:p>
          <a:p>
            <a:pPr eaLnBrk="1" fontAlgn="auto" hangingPunct="1">
              <a:lnSpc>
                <a:spcPct val="90000"/>
              </a:lnSpc>
              <a:spcAft>
                <a:spcPts val="0"/>
              </a:spcAft>
              <a:buFontTx/>
              <a:buNone/>
              <a:defRPr/>
            </a:pPr>
            <a:endParaRPr lang="en-US" sz="800" b="1" smtClean="0">
              <a:latin typeface="Arial" charset="0"/>
            </a:endParaRPr>
          </a:p>
          <a:p>
            <a:pPr eaLnBrk="1" fontAlgn="auto" hangingPunct="1">
              <a:lnSpc>
                <a:spcPct val="90000"/>
              </a:lnSpc>
              <a:spcAft>
                <a:spcPts val="0"/>
              </a:spcAft>
              <a:buFont typeface="Arial" pitchFamily="34" charset="0"/>
              <a:buChar char="•"/>
              <a:defRPr/>
            </a:pPr>
            <a:r>
              <a:rPr lang="en-US" sz="2400" b="1" smtClean="0">
                <a:latin typeface="Arial" charset="0"/>
              </a:rPr>
              <a:t>Many </a:t>
            </a:r>
            <a:r>
              <a:rPr lang="en-US" sz="2400" b="1" smtClean="0">
                <a:solidFill>
                  <a:srgbClr val="006600"/>
                </a:solidFill>
                <a:effectLst>
                  <a:outerShdw blurRad="38100" dist="38100" dir="2700000" algn="tl">
                    <a:srgbClr val="C0C0C0"/>
                  </a:outerShdw>
                </a:effectLst>
                <a:latin typeface="Arial" charset="0"/>
              </a:rPr>
              <a:t>prices/wages are inflexible [“sticky”] downward</a:t>
            </a:r>
            <a:r>
              <a:rPr lang="en-US" sz="2400" b="1" smtClean="0">
                <a:latin typeface="Arial" charset="0"/>
              </a:rPr>
              <a:t>,       particularly wages [</a:t>
            </a:r>
            <a:r>
              <a:rPr lang="en-US" sz="2400" b="1" smtClean="0">
                <a:solidFill>
                  <a:srgbClr val="006600"/>
                </a:solidFill>
                <a:effectLst>
                  <a:outerShdw blurRad="38100" dist="38100" dir="2700000" algn="tl">
                    <a:srgbClr val="C0C0C0"/>
                  </a:outerShdw>
                </a:effectLst>
                <a:latin typeface="Arial" charset="0"/>
              </a:rPr>
              <a:t>contracts</a:t>
            </a:r>
            <a:r>
              <a:rPr lang="en-US" sz="2400" b="1" smtClean="0">
                <a:latin typeface="Arial" charset="0"/>
              </a:rPr>
              <a:t> and </a:t>
            </a:r>
            <a:r>
              <a:rPr lang="en-US" sz="2400" b="1" smtClean="0">
                <a:solidFill>
                  <a:srgbClr val="006600"/>
                </a:solidFill>
                <a:effectLst>
                  <a:outerShdw blurRad="38100" dist="38100" dir="2700000" algn="tl">
                    <a:srgbClr val="C0C0C0"/>
                  </a:outerShdw>
                </a:effectLst>
                <a:latin typeface="Arial" charset="0"/>
              </a:rPr>
              <a:t>efficiency wages</a:t>
            </a:r>
            <a:r>
              <a:rPr lang="en-US" sz="2400" b="1" smtClean="0">
                <a:latin typeface="Arial" charset="0"/>
              </a:rPr>
              <a:t>].</a:t>
            </a:r>
          </a:p>
          <a:p>
            <a:pPr eaLnBrk="1" fontAlgn="auto" hangingPunct="1">
              <a:lnSpc>
                <a:spcPct val="90000"/>
              </a:lnSpc>
              <a:spcAft>
                <a:spcPts val="0"/>
              </a:spcAft>
              <a:buFontTx/>
              <a:buNone/>
              <a:defRPr/>
            </a:pPr>
            <a:endParaRPr lang="en-US" sz="800" b="1" smtClean="0">
              <a:latin typeface="Arial" charset="0"/>
            </a:endParaRPr>
          </a:p>
          <a:p>
            <a:pPr eaLnBrk="1" fontAlgn="auto" hangingPunct="1">
              <a:lnSpc>
                <a:spcPct val="90000"/>
              </a:lnSpc>
              <a:spcAft>
                <a:spcPts val="0"/>
              </a:spcAft>
              <a:buFont typeface="Arial" pitchFamily="34" charset="0"/>
              <a:buChar char="•"/>
              <a:defRPr/>
            </a:pPr>
            <a:r>
              <a:rPr lang="en-US" sz="2400" b="1" smtClean="0">
                <a:solidFill>
                  <a:srgbClr val="006600"/>
                </a:solidFill>
                <a:effectLst>
                  <a:outerShdw blurRad="38100" dist="38100" dir="2700000" algn="tl">
                    <a:srgbClr val="C0C0C0"/>
                  </a:outerShdw>
                </a:effectLst>
                <a:latin typeface="Arial" charset="0"/>
              </a:rPr>
              <a:t>Velocity is unstable</a:t>
            </a:r>
            <a:r>
              <a:rPr lang="en-US" sz="2400" b="1" smtClean="0">
                <a:latin typeface="Arial" charset="0"/>
              </a:rPr>
              <a:t> [</a:t>
            </a:r>
            <a:r>
              <a:rPr lang="en-US" sz="2400" b="1" smtClean="0">
                <a:solidFill>
                  <a:srgbClr val="008000"/>
                </a:solidFill>
                <a:effectLst>
                  <a:outerShdw blurRad="38100" dist="38100" dir="2700000" algn="tl">
                    <a:srgbClr val="C0C0C0"/>
                  </a:outerShdw>
                </a:effectLst>
                <a:latin typeface="Arial" charset="0"/>
              </a:rPr>
              <a:t>direct</a:t>
            </a:r>
            <a:r>
              <a:rPr lang="en-US" sz="2400" b="1" smtClean="0">
                <a:latin typeface="Arial" charset="0"/>
              </a:rPr>
              <a:t> with the </a:t>
            </a:r>
            <a:r>
              <a:rPr lang="en-US" sz="2400" b="1" smtClean="0">
                <a:solidFill>
                  <a:srgbClr val="008000"/>
                </a:solidFill>
                <a:effectLst>
                  <a:outerShdw blurRad="38100" dist="38100" dir="2700000" algn="tl">
                    <a:srgbClr val="C0C0C0"/>
                  </a:outerShdw>
                </a:effectLst>
                <a:latin typeface="Arial" charset="0"/>
              </a:rPr>
              <a:t>interest rate</a:t>
            </a:r>
            <a:r>
              <a:rPr lang="en-US" sz="2400" b="1" smtClean="0">
                <a:latin typeface="Arial" charset="0"/>
              </a:rPr>
              <a:t> and </a:t>
            </a:r>
            <a:r>
              <a:rPr lang="en-US" sz="2400" b="1" smtClean="0">
                <a:solidFill>
                  <a:srgbClr val="008000"/>
                </a:solidFill>
                <a:effectLst>
                  <a:outerShdw blurRad="38100" dist="38100" dir="2700000" algn="tl">
                    <a:srgbClr val="C0C0C0"/>
                  </a:outerShdw>
                </a:effectLst>
                <a:latin typeface="Arial" charset="0"/>
              </a:rPr>
              <a:t>i</a:t>
            </a:r>
            <a:r>
              <a:rPr lang="en-US" sz="2400" b="1" smtClean="0">
                <a:solidFill>
                  <a:srgbClr val="FF0000"/>
                </a:solidFill>
                <a:effectLst>
                  <a:outerShdw blurRad="38100" dist="38100" dir="2700000" algn="tl">
                    <a:srgbClr val="C0C0C0"/>
                  </a:outerShdw>
                </a:effectLst>
                <a:latin typeface="Arial" charset="0"/>
              </a:rPr>
              <a:t>n</a:t>
            </a:r>
            <a:r>
              <a:rPr lang="en-US" sz="2400" b="1" smtClean="0">
                <a:solidFill>
                  <a:srgbClr val="008000"/>
                </a:solidFill>
                <a:effectLst>
                  <a:outerShdw blurRad="38100" dist="38100" dir="2700000" algn="tl">
                    <a:srgbClr val="C0C0C0"/>
                  </a:outerShdw>
                </a:effectLst>
                <a:latin typeface="Arial" charset="0"/>
              </a:rPr>
              <a:t>v</a:t>
            </a:r>
            <a:r>
              <a:rPr lang="en-US" sz="2400" b="1" smtClean="0">
                <a:solidFill>
                  <a:srgbClr val="FF0000"/>
                </a:solidFill>
                <a:effectLst>
                  <a:outerShdw blurRad="38100" dist="38100" dir="2700000" algn="tl">
                    <a:srgbClr val="C0C0C0"/>
                  </a:outerShdw>
                </a:effectLst>
                <a:latin typeface="Arial" charset="0"/>
              </a:rPr>
              <a:t>e</a:t>
            </a:r>
            <a:r>
              <a:rPr lang="en-US" sz="2400" b="1" smtClean="0">
                <a:solidFill>
                  <a:srgbClr val="008000"/>
                </a:solidFill>
                <a:effectLst>
                  <a:outerShdw blurRad="38100" dist="38100" dir="2700000" algn="tl">
                    <a:srgbClr val="C0C0C0"/>
                  </a:outerShdw>
                </a:effectLst>
                <a:latin typeface="Arial" charset="0"/>
              </a:rPr>
              <a:t>r</a:t>
            </a:r>
            <a:r>
              <a:rPr lang="en-US" sz="2400" b="1" smtClean="0">
                <a:solidFill>
                  <a:srgbClr val="FF0000"/>
                </a:solidFill>
                <a:effectLst>
                  <a:outerShdw blurRad="38100" dist="38100" dir="2700000" algn="tl">
                    <a:srgbClr val="C0C0C0"/>
                  </a:outerShdw>
                </a:effectLst>
                <a:latin typeface="Arial" charset="0"/>
              </a:rPr>
              <a:t>s</a:t>
            </a:r>
            <a:r>
              <a:rPr lang="en-US" sz="2400" b="1" smtClean="0">
                <a:solidFill>
                  <a:srgbClr val="008000"/>
                </a:solidFill>
                <a:effectLst>
                  <a:outerShdw blurRad="38100" dist="38100" dir="2700000" algn="tl">
                    <a:srgbClr val="C0C0C0"/>
                  </a:outerShdw>
                </a:effectLst>
                <a:latin typeface="Arial" charset="0"/>
              </a:rPr>
              <a:t>e</a:t>
            </a:r>
            <a:r>
              <a:rPr lang="en-US" sz="2400" b="1" smtClean="0">
                <a:latin typeface="Arial" charset="0"/>
              </a:rPr>
              <a:t> with the </a:t>
            </a:r>
            <a:r>
              <a:rPr lang="en-US" sz="2400" b="1" smtClean="0">
                <a:solidFill>
                  <a:srgbClr val="008000"/>
                </a:solidFill>
                <a:effectLst>
                  <a:outerShdw blurRad="38100" dist="38100" dir="2700000" algn="tl">
                    <a:srgbClr val="C0C0C0"/>
                  </a:outerShdw>
                </a:effectLst>
                <a:latin typeface="Arial" charset="0"/>
              </a:rPr>
              <a:t>m</a:t>
            </a:r>
            <a:r>
              <a:rPr lang="en-US" sz="2400" b="1" smtClean="0">
                <a:solidFill>
                  <a:srgbClr val="FF0000"/>
                </a:solidFill>
                <a:effectLst>
                  <a:outerShdw blurRad="38100" dist="38100" dir="2700000" algn="tl">
                    <a:srgbClr val="C0C0C0"/>
                  </a:outerShdw>
                </a:effectLst>
                <a:latin typeface="Arial" charset="0"/>
              </a:rPr>
              <a:t>o</a:t>
            </a:r>
            <a:r>
              <a:rPr lang="en-US" sz="2400" b="1" smtClean="0">
                <a:solidFill>
                  <a:srgbClr val="008000"/>
                </a:solidFill>
                <a:effectLst>
                  <a:outerShdw blurRad="38100" dist="38100" dir="2700000" algn="tl">
                    <a:srgbClr val="C0C0C0"/>
                  </a:outerShdw>
                </a:effectLst>
                <a:latin typeface="Arial" charset="0"/>
              </a:rPr>
              <a:t>n</a:t>
            </a:r>
            <a:r>
              <a:rPr lang="en-US" sz="2400" b="1" smtClean="0">
                <a:solidFill>
                  <a:srgbClr val="FF0000"/>
                </a:solidFill>
                <a:effectLst>
                  <a:outerShdw blurRad="38100" dist="38100" dir="2700000" algn="tl">
                    <a:srgbClr val="C0C0C0"/>
                  </a:outerShdw>
                </a:effectLst>
                <a:latin typeface="Arial" charset="0"/>
              </a:rPr>
              <a:t>e</a:t>
            </a:r>
            <a:r>
              <a:rPr lang="en-US" sz="2400" b="1" smtClean="0">
                <a:solidFill>
                  <a:srgbClr val="008000"/>
                </a:solidFill>
                <a:effectLst>
                  <a:outerShdw blurRad="38100" dist="38100" dir="2700000" algn="tl">
                    <a:srgbClr val="C0C0C0"/>
                  </a:outerShdw>
                </a:effectLst>
                <a:latin typeface="Arial" charset="0"/>
              </a:rPr>
              <a:t>y s</a:t>
            </a:r>
            <a:r>
              <a:rPr lang="en-US" sz="2400" b="1" smtClean="0">
                <a:solidFill>
                  <a:srgbClr val="FF0000"/>
                </a:solidFill>
                <a:effectLst>
                  <a:outerShdw blurRad="38100" dist="38100" dir="2700000" algn="tl">
                    <a:srgbClr val="C0C0C0"/>
                  </a:outerShdw>
                </a:effectLst>
                <a:latin typeface="Arial" charset="0"/>
              </a:rPr>
              <a:t>u</a:t>
            </a:r>
            <a:r>
              <a:rPr lang="en-US" sz="2400" b="1" smtClean="0">
                <a:solidFill>
                  <a:srgbClr val="008000"/>
                </a:solidFill>
                <a:effectLst>
                  <a:outerShdw blurRad="38100" dist="38100" dir="2700000" algn="tl">
                    <a:srgbClr val="C0C0C0"/>
                  </a:outerShdw>
                </a:effectLst>
                <a:latin typeface="Arial" charset="0"/>
              </a:rPr>
              <a:t>p</a:t>
            </a:r>
            <a:r>
              <a:rPr lang="en-US" sz="2400" b="1" smtClean="0">
                <a:solidFill>
                  <a:srgbClr val="FF0000"/>
                </a:solidFill>
                <a:effectLst>
                  <a:outerShdw blurRad="38100" dist="38100" dir="2700000" algn="tl">
                    <a:srgbClr val="C0C0C0"/>
                  </a:outerShdw>
                </a:effectLst>
                <a:latin typeface="Arial" charset="0"/>
              </a:rPr>
              <a:t>p</a:t>
            </a:r>
            <a:r>
              <a:rPr lang="en-US" sz="2400" b="1" smtClean="0">
                <a:solidFill>
                  <a:srgbClr val="008000"/>
                </a:solidFill>
                <a:effectLst>
                  <a:outerShdw blurRad="38100" dist="38100" dir="2700000" algn="tl">
                    <a:srgbClr val="C0C0C0"/>
                  </a:outerShdw>
                </a:effectLst>
                <a:latin typeface="Arial" charset="0"/>
              </a:rPr>
              <a:t>l</a:t>
            </a:r>
            <a:r>
              <a:rPr lang="en-US" sz="2400" b="1" smtClean="0">
                <a:solidFill>
                  <a:srgbClr val="FF0000"/>
                </a:solidFill>
                <a:effectLst>
                  <a:outerShdw blurRad="38100" dist="38100" dir="2700000" algn="tl">
                    <a:srgbClr val="C0C0C0"/>
                  </a:outerShdw>
                </a:effectLst>
                <a:latin typeface="Arial" charset="0"/>
              </a:rPr>
              <a:t>y</a:t>
            </a:r>
            <a:r>
              <a:rPr lang="en-US" sz="2400" b="1" smtClean="0">
                <a:latin typeface="Arial" charset="0"/>
              </a:rPr>
              <a:t>]</a:t>
            </a:r>
          </a:p>
          <a:p>
            <a:pPr eaLnBrk="1" fontAlgn="auto" hangingPunct="1">
              <a:lnSpc>
                <a:spcPct val="90000"/>
              </a:lnSpc>
              <a:spcAft>
                <a:spcPts val="0"/>
              </a:spcAft>
              <a:buFontTx/>
              <a:buNone/>
              <a:defRPr/>
            </a:pPr>
            <a:endParaRPr lang="en-US" sz="800" b="1" smtClean="0">
              <a:latin typeface="Arial" charset="0"/>
            </a:endParaRPr>
          </a:p>
          <a:p>
            <a:pPr eaLnBrk="1" fontAlgn="auto" hangingPunct="1">
              <a:lnSpc>
                <a:spcPct val="90000"/>
              </a:lnSpc>
              <a:spcAft>
                <a:spcPts val="0"/>
              </a:spcAft>
              <a:buFont typeface="Arial" pitchFamily="34" charset="0"/>
              <a:buChar char="•"/>
              <a:defRPr/>
            </a:pPr>
            <a:r>
              <a:rPr lang="en-US" sz="2400" b="1" smtClean="0">
                <a:solidFill>
                  <a:srgbClr val="006600"/>
                </a:solidFill>
                <a:effectLst>
                  <a:outerShdw blurRad="38100" dist="38100" dir="2700000" algn="tl">
                    <a:srgbClr val="C0C0C0"/>
                  </a:outerShdw>
                </a:effectLst>
                <a:latin typeface="Arial" charset="0"/>
              </a:rPr>
              <a:t>Inflation</a:t>
            </a:r>
            <a:r>
              <a:rPr lang="en-US" sz="2400" b="1" smtClean="0">
                <a:latin typeface="Arial" charset="0"/>
              </a:rPr>
              <a:t> can be caused by </a:t>
            </a:r>
            <a:r>
              <a:rPr lang="en-US" sz="2400" b="1" smtClean="0">
                <a:solidFill>
                  <a:srgbClr val="006600"/>
                </a:solidFill>
                <a:effectLst>
                  <a:outerShdw blurRad="38100" dist="38100" dir="2700000" algn="tl">
                    <a:srgbClr val="C0C0C0"/>
                  </a:outerShdw>
                </a:effectLst>
                <a:latin typeface="Arial" charset="0"/>
              </a:rPr>
              <a:t>excess MS</a:t>
            </a:r>
            <a:r>
              <a:rPr lang="en-US" sz="2400" b="1" smtClean="0">
                <a:latin typeface="Arial" charset="0"/>
              </a:rPr>
              <a:t>, but it may also be </a:t>
            </a:r>
            <a:r>
              <a:rPr lang="en-US" sz="1800" b="1" smtClean="0">
                <a:latin typeface="Arial" charset="0"/>
              </a:rPr>
              <a:t>caused by</a:t>
            </a:r>
            <a:r>
              <a:rPr lang="en-US" sz="2400" b="1" smtClean="0">
                <a:latin typeface="Arial" charset="0"/>
              </a:rPr>
              <a:t> </a:t>
            </a:r>
            <a:r>
              <a:rPr lang="en-US" sz="2400" b="1" smtClean="0">
                <a:solidFill>
                  <a:srgbClr val="006600"/>
                </a:solidFill>
                <a:effectLst>
                  <a:outerShdw blurRad="38100" dist="38100" dir="2700000" algn="tl">
                    <a:srgbClr val="C0C0C0"/>
                  </a:outerShdw>
                </a:effectLst>
                <a:latin typeface="Arial" charset="0"/>
              </a:rPr>
              <a:t>“investment booms”</a:t>
            </a:r>
            <a:r>
              <a:rPr lang="en-US" sz="2400" b="1" smtClean="0">
                <a:latin typeface="Arial" charset="0"/>
              </a:rPr>
              <a:t>, </a:t>
            </a:r>
            <a:r>
              <a:rPr lang="en-US" sz="2000" b="1" smtClean="0">
                <a:latin typeface="Arial" charset="0"/>
              </a:rPr>
              <a:t>or </a:t>
            </a:r>
            <a:r>
              <a:rPr lang="en-US" sz="2400" b="1" smtClean="0">
                <a:solidFill>
                  <a:srgbClr val="006600"/>
                </a:solidFill>
                <a:effectLst>
                  <a:outerShdw blurRad="38100" dist="38100" dir="2700000" algn="tl">
                    <a:srgbClr val="C0C0C0"/>
                  </a:outerShdw>
                </a:effectLst>
                <a:latin typeface="Arial" charset="0"/>
              </a:rPr>
              <a:t>“adverse supply shocks.”</a:t>
            </a:r>
          </a:p>
          <a:p>
            <a:pPr eaLnBrk="1" fontAlgn="auto" hangingPunct="1">
              <a:lnSpc>
                <a:spcPct val="90000"/>
              </a:lnSpc>
              <a:spcAft>
                <a:spcPts val="0"/>
              </a:spcAft>
              <a:buFontTx/>
              <a:buNone/>
              <a:defRPr/>
            </a:pPr>
            <a:endParaRPr lang="en-US" sz="800" b="1" smtClean="0">
              <a:solidFill>
                <a:srgbClr val="006600"/>
              </a:solidFill>
              <a:effectLst>
                <a:outerShdw blurRad="38100" dist="38100" dir="2700000" algn="tl">
                  <a:srgbClr val="C0C0C0"/>
                </a:outerShdw>
              </a:effectLst>
              <a:latin typeface="Arial" charset="0"/>
            </a:endParaRPr>
          </a:p>
          <a:p>
            <a:pPr eaLnBrk="1" fontAlgn="auto" hangingPunct="1">
              <a:lnSpc>
                <a:spcPct val="90000"/>
              </a:lnSpc>
              <a:spcAft>
                <a:spcPts val="0"/>
              </a:spcAft>
              <a:buFont typeface="Arial" pitchFamily="34" charset="0"/>
              <a:buChar char="•"/>
              <a:defRPr/>
            </a:pPr>
            <a:r>
              <a:rPr lang="en-US" sz="2400" b="1" smtClean="0">
                <a:latin typeface="Arial" charset="0"/>
              </a:rPr>
              <a:t>The Fed </a:t>
            </a:r>
            <a:r>
              <a:rPr lang="en-US" sz="2400" b="1" smtClean="0">
                <a:solidFill>
                  <a:srgbClr val="006600"/>
                </a:solidFill>
                <a:effectLst>
                  <a:outerShdw blurRad="38100" dist="38100" dir="2700000" algn="tl">
                    <a:srgbClr val="C0C0C0"/>
                  </a:outerShdw>
                </a:effectLst>
                <a:latin typeface="Arial" charset="0"/>
              </a:rPr>
              <a:t>targets the interest rate</a:t>
            </a:r>
            <a:r>
              <a:rPr lang="en-US" sz="2400" b="1" smtClean="0">
                <a:latin typeface="Arial" charset="0"/>
              </a:rPr>
              <a:t> </a:t>
            </a:r>
            <a:r>
              <a:rPr lang="en-US" sz="2400" b="1" smtClean="0">
                <a:solidFill>
                  <a:srgbClr val="006600"/>
                </a:solidFill>
                <a:effectLst>
                  <a:outerShdw blurRad="38100" dist="38100" dir="2700000" algn="tl">
                    <a:srgbClr val="C0C0C0"/>
                  </a:outerShdw>
                </a:effectLst>
                <a:latin typeface="Arial" charset="0"/>
              </a:rPr>
              <a:t>in the SR</a:t>
            </a:r>
            <a:r>
              <a:rPr lang="en-US" sz="2400" b="1" smtClean="0">
                <a:latin typeface="Arial" charset="0"/>
              </a:rPr>
              <a:t> but </a:t>
            </a:r>
            <a:r>
              <a:rPr lang="en-US" sz="2400" b="1" smtClean="0">
                <a:solidFill>
                  <a:srgbClr val="006600"/>
                </a:solidFill>
                <a:effectLst>
                  <a:outerShdw blurRad="38100" dist="38100" dir="2700000" algn="tl">
                    <a:srgbClr val="C0C0C0"/>
                  </a:outerShdw>
                </a:effectLst>
                <a:latin typeface="Arial" charset="0"/>
              </a:rPr>
              <a:t>monitors the MS</a:t>
            </a:r>
            <a:r>
              <a:rPr lang="en-US" sz="2400" b="1" smtClean="0">
                <a:latin typeface="Arial" charset="0"/>
              </a:rPr>
              <a:t> </a:t>
            </a:r>
            <a:r>
              <a:rPr lang="en-US" sz="2400" b="1" smtClean="0">
                <a:solidFill>
                  <a:srgbClr val="006600"/>
                </a:solidFill>
                <a:effectLst>
                  <a:outerShdw blurRad="38100" dist="38100" dir="2700000" algn="tl">
                    <a:srgbClr val="C0C0C0"/>
                  </a:outerShdw>
                </a:effectLst>
                <a:latin typeface="Arial" charset="0"/>
              </a:rPr>
              <a:t>in the LR</a:t>
            </a:r>
            <a:r>
              <a:rPr lang="en-US" sz="2400" b="1" smtClean="0">
                <a:latin typeface="Arial" charset="0"/>
              </a:rPr>
              <a:t>.</a:t>
            </a:r>
          </a:p>
          <a:p>
            <a:pPr eaLnBrk="1" fontAlgn="auto" hangingPunct="1">
              <a:lnSpc>
                <a:spcPct val="90000"/>
              </a:lnSpc>
              <a:spcAft>
                <a:spcPts val="0"/>
              </a:spcAft>
              <a:buFont typeface="Arial" pitchFamily="34" charset="0"/>
              <a:buChar char="•"/>
              <a:defRPr/>
            </a:pPr>
            <a:r>
              <a:rPr lang="en-US" sz="2400" b="1" smtClean="0">
                <a:latin typeface="Arial" charset="0"/>
              </a:rPr>
              <a:t>Monetary and Fiscal Policy – </a:t>
            </a:r>
            <a:r>
              <a:rPr lang="en-US" sz="2400" b="1" smtClean="0">
                <a:solidFill>
                  <a:srgbClr val="006600"/>
                </a:solidFill>
                <a:effectLst>
                  <a:outerShdw blurRad="38100" dist="38100" dir="2700000" algn="tl">
                    <a:srgbClr val="C0C0C0"/>
                  </a:outerShdw>
                </a:effectLst>
                <a:latin typeface="Arial" charset="0"/>
              </a:rPr>
              <a:t>monetary policy works best during inflations</a:t>
            </a:r>
            <a:r>
              <a:rPr lang="en-US" sz="2400" b="1" smtClean="0">
                <a:latin typeface="Arial" charset="0"/>
              </a:rPr>
              <a:t> and </a:t>
            </a:r>
            <a:r>
              <a:rPr lang="en-US" sz="2400" b="1" smtClean="0">
                <a:solidFill>
                  <a:srgbClr val="006600"/>
                </a:solidFill>
                <a:effectLst>
                  <a:outerShdw blurRad="38100" dist="38100" dir="2700000" algn="tl">
                    <a:srgbClr val="C0C0C0"/>
                  </a:outerShdw>
                </a:effectLst>
                <a:latin typeface="Arial" charset="0"/>
              </a:rPr>
              <a:t>fiscal policy works best during d</a:t>
            </a:r>
            <a:r>
              <a:rPr lang="en-US" sz="2000" b="1" smtClean="0">
                <a:solidFill>
                  <a:srgbClr val="006600"/>
                </a:solidFill>
                <a:effectLst>
                  <a:outerShdw blurRad="38100" dist="38100" dir="2700000" algn="tl">
                    <a:srgbClr val="C0C0C0"/>
                  </a:outerShdw>
                </a:effectLst>
                <a:latin typeface="Arial" charset="0"/>
              </a:rPr>
              <a:t>epressions</a:t>
            </a:r>
            <a:r>
              <a:rPr lang="en-US" sz="2400" b="1" smtClean="0">
                <a:latin typeface="Arial" charset="0"/>
              </a:rPr>
              <a:t>.</a:t>
            </a:r>
            <a:r>
              <a:rPr lang="en-US" sz="2000" b="1" smtClean="0">
                <a:latin typeface="Arial" charset="0"/>
              </a:rPr>
              <a:t> Focus on policies that </a:t>
            </a:r>
            <a:r>
              <a:rPr lang="en-US" sz="2400" b="1" smtClean="0">
                <a:solidFill>
                  <a:srgbClr val="006600"/>
                </a:solidFill>
                <a:effectLst>
                  <a:outerShdw blurRad="38100" dist="38100" dir="2700000" algn="tl">
                    <a:srgbClr val="C0C0C0"/>
                  </a:outerShdw>
                </a:effectLst>
                <a:latin typeface="Arial" charset="0"/>
              </a:rPr>
              <a:t>increase economic growth</a:t>
            </a:r>
            <a:r>
              <a:rPr lang="en-US" sz="2400" b="1" smtClean="0">
                <a:latin typeface="Arial" charset="0"/>
              </a:rPr>
              <a:t>.</a:t>
            </a:r>
            <a:endParaRPr lang="en-US" sz="2400" b="1" smtClean="0">
              <a:solidFill>
                <a:srgbClr val="006600"/>
              </a:solidFill>
              <a:effectLst>
                <a:outerShdw blurRad="38100" dist="38100" dir="2700000" algn="tl">
                  <a:srgbClr val="C0C0C0"/>
                </a:outerShdw>
              </a:effectLst>
              <a:latin typeface="Arial" charset="0"/>
            </a:endParaRPr>
          </a:p>
        </p:txBody>
      </p:sp>
      <p:sp>
        <p:nvSpPr>
          <p:cNvPr id="63494" name="Rectangle 6"/>
          <p:cNvSpPr>
            <a:spLocks noChangeArrowheads="1"/>
          </p:cNvSpPr>
          <p:nvPr/>
        </p:nvSpPr>
        <p:spPr bwMode="auto">
          <a:xfrm>
            <a:off x="0" y="0"/>
            <a:ext cx="9144000" cy="6858000"/>
          </a:xfrm>
          <a:prstGeom prst="rect">
            <a:avLst/>
          </a:prstGeom>
          <a:noFill/>
          <a:ln w="76200" cmpd="tri">
            <a:solidFill>
              <a:srgbClr val="FF0000"/>
            </a:solidFill>
            <a:miter lim="800000"/>
            <a:headEnd/>
            <a:tailEnd/>
          </a:ln>
        </p:spPr>
        <p:txBody>
          <a:bodyPr wrap="none" anchor="ctr"/>
          <a:lstStyle/>
          <a:p>
            <a:endParaRPr lang="en-US">
              <a:latin typeface="Calibri" pitchFamily="34" charset="0"/>
            </a:endParaRPr>
          </a:p>
        </p:txBody>
      </p:sp>
      <p:pic>
        <p:nvPicPr>
          <p:cNvPr id="505863" name="stic3935.wav">
            <a:hlinkClick r:id="" action="ppaction://media"/>
          </p:cNvPr>
          <p:cNvPicPr>
            <a:picLocks noRot="1" noChangeAspect="1" noChangeArrowheads="1"/>
          </p:cNvPicPr>
          <p:nvPr>
            <a:wavAudioFile r:embed="rId1" name="sticky situation That is what I call a.wav"/>
          </p:nvPr>
        </p:nvPicPr>
        <p:blipFill>
          <a:blip r:embed="rId5"/>
          <a:srcRect/>
          <a:stretch>
            <a:fillRect/>
          </a:stretch>
        </p:blipFill>
        <p:spPr bwMode="auto">
          <a:xfrm>
            <a:off x="0" y="6553200"/>
            <a:ext cx="304800" cy="304800"/>
          </a:xfrm>
          <a:prstGeom prst="rect">
            <a:avLst/>
          </a:prstGeom>
          <a:noFill/>
          <a:ln w="9525">
            <a:noFill/>
            <a:miter lim="800000"/>
            <a:headEnd/>
            <a:tailEnd/>
          </a:ln>
        </p:spPr>
      </p:pic>
      <p:pic>
        <p:nvPicPr>
          <p:cNvPr id="63496" name="Picture 8" descr="1 a Keynes cutout"/>
          <p:cNvPicPr>
            <a:picLocks noChangeAspect="1" noChangeArrowheads="1"/>
          </p:cNvPicPr>
          <p:nvPr/>
        </p:nvPicPr>
        <p:blipFill>
          <a:blip r:embed="rId6">
            <a:clrChange>
              <a:clrFrom>
                <a:srgbClr val="010101"/>
              </a:clrFrom>
              <a:clrTo>
                <a:srgbClr val="010101">
                  <a:alpha val="0"/>
                </a:srgbClr>
              </a:clrTo>
            </a:clrChange>
          </a:blip>
          <a:srcRect/>
          <a:stretch>
            <a:fillRect/>
          </a:stretch>
        </p:blipFill>
        <p:spPr bwMode="auto">
          <a:xfrm>
            <a:off x="290513" y="-188913"/>
            <a:ext cx="1150937" cy="1516063"/>
          </a:xfrm>
          <a:prstGeom prst="rect">
            <a:avLst/>
          </a:prstGeom>
          <a:noFill/>
          <a:ln w="9525">
            <a:noFill/>
            <a:miter lim="800000"/>
            <a:headEnd/>
            <a:tailEnd/>
          </a:ln>
        </p:spPr>
      </p:pic>
      <p:pic>
        <p:nvPicPr>
          <p:cNvPr id="63497" name="Picture 10" descr="divider pulsating_rectangles"/>
          <p:cNvPicPr>
            <a:picLocks noChangeAspect="1" noChangeArrowheads="1" noCrop="1"/>
          </p:cNvPicPr>
          <p:nvPr/>
        </p:nvPicPr>
        <p:blipFill>
          <a:blip r:embed="rId7"/>
          <a:srcRect/>
          <a:stretch>
            <a:fillRect/>
          </a:stretch>
        </p:blipFill>
        <p:spPr bwMode="auto">
          <a:xfrm>
            <a:off x="1762125" y="596900"/>
            <a:ext cx="5861050" cy="150813"/>
          </a:xfrm>
          <a:prstGeom prst="rect">
            <a:avLst/>
          </a:prstGeom>
          <a:noFill/>
          <a:ln w="9525">
            <a:noFill/>
            <a:miter lim="800000"/>
            <a:headEnd/>
            <a:tailEnd/>
          </a:ln>
        </p:spPr>
      </p:pic>
      <p:sp>
        <p:nvSpPr>
          <p:cNvPr id="63498" name="WordArt 114"/>
          <p:cNvSpPr>
            <a:spLocks noChangeArrowheads="1" noChangeShapeType="1" noTextEdit="1"/>
          </p:cNvSpPr>
          <p:nvPr/>
        </p:nvSpPr>
        <p:spPr bwMode="auto">
          <a:xfrm>
            <a:off x="1447800" y="119063"/>
            <a:ext cx="6424613" cy="366712"/>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6699FF"/>
                </a:solidFill>
                <a:effectLst>
                  <a:outerShdw dist="35921" dir="2700000" sy="50000" kx="2115830" algn="bl" rotWithShape="0">
                    <a:srgbClr val="C0C0C0">
                      <a:alpha val="79999"/>
                    </a:srgbClr>
                  </a:outerShdw>
                </a:effectLst>
                <a:latin typeface="Arial Black"/>
              </a:rPr>
              <a:t>Mainstream Economists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05861">
                                            <p:txEl>
                                              <p:pRg st="0" end="0"/>
                                            </p:txEl>
                                          </p:spTgt>
                                        </p:tgtEl>
                                        <p:attrNameLst>
                                          <p:attrName>style.visibility</p:attrName>
                                        </p:attrNameLst>
                                      </p:cBhvr>
                                      <p:to>
                                        <p:strVal val="visible"/>
                                      </p:to>
                                    </p:set>
                                    <p:animEffect transition="in" filter="dissolve">
                                      <p:cBhvr>
                                        <p:cTn id="7" dur="500"/>
                                        <p:tgtEl>
                                          <p:spTgt spid="5058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05861">
                                            <p:txEl>
                                              <p:pRg st="2" end="2"/>
                                            </p:txEl>
                                          </p:spTgt>
                                        </p:tgtEl>
                                        <p:attrNameLst>
                                          <p:attrName>style.visibility</p:attrName>
                                        </p:attrNameLst>
                                      </p:cBhvr>
                                      <p:to>
                                        <p:strVal val="visible"/>
                                      </p:to>
                                    </p:set>
                                    <p:animEffect transition="in" filter="dissolve">
                                      <p:cBhvr>
                                        <p:cTn id="12" dur="500"/>
                                        <p:tgtEl>
                                          <p:spTgt spid="505861">
                                            <p:txEl>
                                              <p:pRg st="2" end="2"/>
                                            </p:txEl>
                                          </p:spTgt>
                                        </p:tgtEl>
                                      </p:cBhvr>
                                    </p:animEffect>
                                  </p:childTnLst>
                                </p:cTn>
                              </p:par>
                            </p:childTnLst>
                          </p:cTn>
                        </p:par>
                        <p:par>
                          <p:cTn id="13" fill="hold" nodeType="afterGroup">
                            <p:stCondLst>
                              <p:cond delay="500"/>
                            </p:stCondLst>
                            <p:childTnLst>
                              <p:par>
                                <p:cTn id="14" presetID="1" presetClass="mediacall" presetSubtype="0" fill="hold" nodeType="afterEffect">
                                  <p:stCondLst>
                                    <p:cond delay="0"/>
                                  </p:stCondLst>
                                  <p:childTnLst>
                                    <p:cmd type="call" cmd="playFrom(0.0)">
                                      <p:cBhvr>
                                        <p:cTn id="15" dur="2807" fill="hold"/>
                                        <p:tgtEl>
                                          <p:spTgt spid="505863"/>
                                        </p:tgtEl>
                                      </p:cBhvr>
                                    </p:cmd>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505861">
                                            <p:txEl>
                                              <p:pRg st="4" end="4"/>
                                            </p:txEl>
                                          </p:spTgt>
                                        </p:tgtEl>
                                        <p:attrNameLst>
                                          <p:attrName>style.visibility</p:attrName>
                                        </p:attrNameLst>
                                      </p:cBhvr>
                                      <p:to>
                                        <p:strVal val="visible"/>
                                      </p:to>
                                    </p:set>
                                    <p:animEffect transition="in" filter="dissolve">
                                      <p:cBhvr>
                                        <p:cTn id="20" dur="500"/>
                                        <p:tgtEl>
                                          <p:spTgt spid="505861">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505861">
                                            <p:txEl>
                                              <p:pRg st="6" end="6"/>
                                            </p:txEl>
                                          </p:spTgt>
                                        </p:tgtEl>
                                        <p:attrNameLst>
                                          <p:attrName>style.visibility</p:attrName>
                                        </p:attrNameLst>
                                      </p:cBhvr>
                                      <p:to>
                                        <p:strVal val="visible"/>
                                      </p:to>
                                    </p:set>
                                    <p:animEffect transition="in" filter="dissolve">
                                      <p:cBhvr>
                                        <p:cTn id="25" dur="500"/>
                                        <p:tgtEl>
                                          <p:spTgt spid="505861">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505861">
                                            <p:txEl>
                                              <p:pRg st="8" end="8"/>
                                            </p:txEl>
                                          </p:spTgt>
                                        </p:tgtEl>
                                        <p:attrNameLst>
                                          <p:attrName>style.visibility</p:attrName>
                                        </p:attrNameLst>
                                      </p:cBhvr>
                                      <p:to>
                                        <p:strVal val="visible"/>
                                      </p:to>
                                    </p:set>
                                    <p:animEffect transition="in" filter="dissolve">
                                      <p:cBhvr>
                                        <p:cTn id="30" dur="500"/>
                                        <p:tgtEl>
                                          <p:spTgt spid="505861">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505861">
                                            <p:txEl>
                                              <p:pRg st="9" end="9"/>
                                            </p:txEl>
                                          </p:spTgt>
                                        </p:tgtEl>
                                        <p:attrNameLst>
                                          <p:attrName>style.visibility</p:attrName>
                                        </p:attrNameLst>
                                      </p:cBhvr>
                                      <p:to>
                                        <p:strVal val="visible"/>
                                      </p:to>
                                    </p:set>
                                    <p:animEffect transition="in" filter="dissolve">
                                      <p:cBhvr>
                                        <p:cTn id="35" dur="500"/>
                                        <p:tgtEl>
                                          <p:spTgt spid="50586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6" fill="hold" display="0">
                  <p:stCondLst>
                    <p:cond delay="indefinite"/>
                  </p:stCondLst>
                  <p:endCondLst>
                    <p:cond evt="onNext" delay="0">
                      <p:tgtEl>
                        <p:sldTgt/>
                      </p:tgtEl>
                    </p:cond>
                    <p:cond evt="onPrev" delay="0">
                      <p:tgtEl>
                        <p:sldTgt/>
                      </p:tgtEl>
                    </p:cond>
                    <p:cond evt="onStopAudio" delay="0">
                      <p:tgtEl>
                        <p:sldTgt/>
                      </p:tgtEl>
                    </p:cond>
                  </p:endCondLst>
                </p:cTn>
                <p:tgtEl>
                  <p:spTgt spid="50586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5" descr="1 a flag background"/>
          <p:cNvPicPr>
            <a:picLocks noChangeAspect="1" noChangeArrowheads="1"/>
          </p:cNvPicPr>
          <p:nvPr/>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327684" name="Rectangle 4" descr="Papyrus"/>
          <p:cNvSpPr>
            <a:spLocks noChangeArrowheads="1"/>
          </p:cNvSpPr>
          <p:nvPr/>
        </p:nvSpPr>
        <p:spPr bwMode="auto">
          <a:xfrm>
            <a:off x="0" y="2098675"/>
            <a:ext cx="9144000" cy="2898775"/>
          </a:xfrm>
          <a:prstGeom prst="rect">
            <a:avLst/>
          </a:prstGeom>
          <a:noFill/>
          <a:ln w="12700">
            <a:noFill/>
            <a:miter lim="800000"/>
            <a:headEnd/>
            <a:tailEnd/>
          </a:ln>
          <a:effectLst/>
        </p:spPr>
        <p:txBody>
          <a:bodyPr wrap="none" anchor="ctr"/>
          <a:lstStyle/>
          <a:p>
            <a:pPr fontAlgn="auto">
              <a:spcBef>
                <a:spcPts val="0"/>
              </a:spcBef>
              <a:spcAft>
                <a:spcPts val="0"/>
              </a:spcAft>
              <a:defRPr/>
            </a:pPr>
            <a:r>
              <a:rPr lang="en-US" sz="2000" dirty="0">
                <a:latin typeface="Verdana" pitchFamily="34" charset="0"/>
                <a:cs typeface="+mn-cs"/>
              </a:rPr>
              <a:t>Dr. Lucas’ teachings suggest that consumers </a:t>
            </a:r>
          </a:p>
          <a:p>
            <a:pPr fontAlgn="auto">
              <a:spcBef>
                <a:spcPts val="0"/>
              </a:spcBef>
              <a:spcAft>
                <a:spcPts val="0"/>
              </a:spcAft>
              <a:defRPr/>
            </a:pPr>
            <a:r>
              <a:rPr lang="en-US" sz="2000" dirty="0">
                <a:latin typeface="Verdana" pitchFamily="34" charset="0"/>
                <a:cs typeface="+mn-cs"/>
              </a:rPr>
              <a:t>and businesses will adjust their behavior and </a:t>
            </a:r>
          </a:p>
          <a:p>
            <a:pPr fontAlgn="auto">
              <a:spcBef>
                <a:spcPts val="0"/>
              </a:spcBef>
              <a:spcAft>
                <a:spcPts val="0"/>
              </a:spcAft>
              <a:defRPr/>
            </a:pPr>
            <a:r>
              <a:rPr lang="en-US" sz="2000" b="1" dirty="0">
                <a:solidFill>
                  <a:srgbClr val="0000FF"/>
                </a:solidFill>
                <a:effectLst>
                  <a:outerShdw blurRad="38100" dist="38100" dir="2700000" algn="tl">
                    <a:srgbClr val="000000"/>
                  </a:outerShdw>
                </a:effectLst>
                <a:latin typeface="Verdana" pitchFamily="34" charset="0"/>
                <a:cs typeface="+mn-cs"/>
              </a:rPr>
              <a:t>doom Fed policies</a:t>
            </a:r>
            <a:r>
              <a:rPr lang="en-US" sz="2000" dirty="0">
                <a:latin typeface="Verdana" pitchFamily="34" charset="0"/>
                <a:cs typeface="+mn-cs"/>
              </a:rPr>
              <a:t>  aimed at stimulating or </a:t>
            </a:r>
          </a:p>
          <a:p>
            <a:pPr fontAlgn="auto">
              <a:spcBef>
                <a:spcPts val="0"/>
              </a:spcBef>
              <a:spcAft>
                <a:spcPts val="0"/>
              </a:spcAft>
              <a:defRPr/>
            </a:pPr>
            <a:r>
              <a:rPr lang="en-US" sz="2000" dirty="0">
                <a:latin typeface="Verdana" pitchFamily="34" charset="0"/>
                <a:cs typeface="+mn-cs"/>
              </a:rPr>
              <a:t>cooling off the economy.</a:t>
            </a:r>
          </a:p>
          <a:p>
            <a:pPr fontAlgn="auto">
              <a:spcBef>
                <a:spcPts val="0"/>
              </a:spcBef>
              <a:spcAft>
                <a:spcPts val="0"/>
              </a:spcAft>
              <a:defRPr/>
            </a:pPr>
            <a:endParaRPr lang="en-US" sz="2000" dirty="0">
              <a:latin typeface="Verdana" pitchFamily="34" charset="0"/>
              <a:cs typeface="+mn-cs"/>
            </a:endParaRPr>
          </a:p>
          <a:p>
            <a:pPr fontAlgn="auto">
              <a:spcBef>
                <a:spcPts val="0"/>
              </a:spcBef>
              <a:spcAft>
                <a:spcPts val="0"/>
              </a:spcAft>
              <a:defRPr/>
            </a:pPr>
            <a:r>
              <a:rPr lang="en-US" sz="2000" dirty="0">
                <a:latin typeface="Verdana" pitchFamily="34" charset="0"/>
                <a:cs typeface="+mn-cs"/>
              </a:rPr>
              <a:t> </a:t>
            </a:r>
            <a:r>
              <a:rPr lang="en-US" sz="2000" b="1" dirty="0">
                <a:solidFill>
                  <a:srgbClr val="0000FF"/>
                </a:solidFill>
                <a:effectLst>
                  <a:outerShdw blurRad="38100" dist="38100" dir="2700000" algn="tl">
                    <a:srgbClr val="000000"/>
                  </a:outerShdw>
                </a:effectLst>
                <a:latin typeface="Verdana" pitchFamily="34" charset="0"/>
                <a:cs typeface="+mn-cs"/>
              </a:rPr>
              <a:t>Ex</a:t>
            </a:r>
            <a:r>
              <a:rPr lang="en-US" sz="2000" dirty="0">
                <a:solidFill>
                  <a:srgbClr val="0000FF"/>
                </a:solidFill>
                <a:effectLst>
                  <a:outerShdw blurRad="38100" dist="38100" dir="2700000" algn="tl">
                    <a:srgbClr val="000000"/>
                  </a:outerShdw>
                </a:effectLst>
                <a:latin typeface="Verdana" pitchFamily="34" charset="0"/>
                <a:cs typeface="+mn-cs"/>
              </a:rPr>
              <a:t>:</a:t>
            </a:r>
            <a:r>
              <a:rPr lang="en-US" sz="2000" dirty="0">
                <a:latin typeface="Verdana" pitchFamily="34" charset="0"/>
                <a:cs typeface="+mn-cs"/>
              </a:rPr>
              <a:t> If</a:t>
            </a:r>
            <a:r>
              <a:rPr lang="en-US" dirty="0">
                <a:latin typeface="Verdana" pitchFamily="34" charset="0"/>
                <a:cs typeface="+mn-cs"/>
              </a:rPr>
              <a:t> the </a:t>
            </a:r>
            <a:r>
              <a:rPr lang="en-US" sz="2000" dirty="0">
                <a:latin typeface="Verdana" pitchFamily="34" charset="0"/>
                <a:cs typeface="+mn-cs"/>
              </a:rPr>
              <a:t>Fed hikes interest rates </a:t>
            </a:r>
            <a:r>
              <a:rPr lang="en-US" dirty="0">
                <a:latin typeface="Verdana" pitchFamily="34" charset="0"/>
                <a:cs typeface="+mn-cs"/>
              </a:rPr>
              <a:t>to </a:t>
            </a:r>
            <a:r>
              <a:rPr lang="en-US" sz="2000" b="1" dirty="0">
                <a:solidFill>
                  <a:srgbClr val="006600"/>
                </a:solidFill>
                <a:effectLst>
                  <a:outerShdw blurRad="38100" dist="38100" dir="2700000" algn="tl">
                    <a:srgbClr val="000000"/>
                  </a:outerShdw>
                </a:effectLst>
                <a:latin typeface="Verdana" pitchFamily="34" charset="0"/>
                <a:cs typeface="+mn-cs"/>
              </a:rPr>
              <a:t>combat</a:t>
            </a:r>
            <a:r>
              <a:rPr lang="en-US" sz="2000" dirty="0">
                <a:latin typeface="Verdana" pitchFamily="34" charset="0"/>
                <a:cs typeface="+mn-cs"/>
              </a:rPr>
              <a:t> </a:t>
            </a:r>
            <a:r>
              <a:rPr lang="en-US" sz="2000" b="1" dirty="0">
                <a:solidFill>
                  <a:srgbClr val="006600"/>
                </a:solidFill>
                <a:effectLst>
                  <a:outerShdw blurRad="38100" dist="38100" dir="2700000" algn="tl">
                    <a:srgbClr val="000000"/>
                  </a:outerShdw>
                </a:effectLst>
                <a:latin typeface="Verdana" pitchFamily="34" charset="0"/>
                <a:cs typeface="+mn-cs"/>
              </a:rPr>
              <a:t>inflation</a:t>
            </a:r>
            <a:r>
              <a:rPr lang="en-US" sz="2000" dirty="0">
                <a:latin typeface="Verdana" pitchFamily="34" charset="0"/>
                <a:cs typeface="+mn-cs"/>
              </a:rPr>
              <a:t>, people might </a:t>
            </a:r>
          </a:p>
          <a:p>
            <a:pPr fontAlgn="auto">
              <a:spcBef>
                <a:spcPts val="0"/>
              </a:spcBef>
              <a:spcAft>
                <a:spcPts val="0"/>
              </a:spcAft>
              <a:defRPr/>
            </a:pPr>
            <a:r>
              <a:rPr lang="en-US" sz="2000" dirty="0">
                <a:latin typeface="Verdana" pitchFamily="34" charset="0"/>
                <a:cs typeface="+mn-cs"/>
              </a:rPr>
              <a:t>stop taking out loans</a:t>
            </a:r>
            <a:r>
              <a:rPr lang="en-US" dirty="0">
                <a:latin typeface="Verdana" pitchFamily="34" charset="0"/>
                <a:cs typeface="+mn-cs"/>
              </a:rPr>
              <a:t>, </a:t>
            </a:r>
            <a:r>
              <a:rPr lang="en-US" sz="2000" b="1" dirty="0">
                <a:solidFill>
                  <a:srgbClr val="006600"/>
                </a:solidFill>
                <a:effectLst>
                  <a:outerShdw blurRad="38100" dist="38100" dir="2700000" algn="tl">
                    <a:srgbClr val="000000"/>
                  </a:outerShdw>
                </a:effectLst>
                <a:latin typeface="Verdana" pitchFamily="34" charset="0"/>
                <a:cs typeface="+mn-cs"/>
              </a:rPr>
              <a:t>back away from major purchases</a:t>
            </a:r>
            <a:r>
              <a:rPr lang="en-US" sz="2000" dirty="0">
                <a:latin typeface="Verdana" pitchFamily="34" charset="0"/>
                <a:cs typeface="+mn-cs"/>
              </a:rPr>
              <a:t> </a:t>
            </a:r>
            <a:r>
              <a:rPr lang="en-US" sz="1600" dirty="0">
                <a:latin typeface="Verdana" pitchFamily="34" charset="0"/>
                <a:cs typeface="+mn-cs"/>
              </a:rPr>
              <a:t>and </a:t>
            </a:r>
            <a:r>
              <a:rPr lang="en-US" sz="2000" dirty="0">
                <a:latin typeface="Verdana" pitchFamily="34" charset="0"/>
                <a:cs typeface="+mn-cs"/>
              </a:rPr>
              <a:t>start</a:t>
            </a:r>
            <a:r>
              <a:rPr lang="en-US" dirty="0">
                <a:latin typeface="Verdana" pitchFamily="34" charset="0"/>
                <a:cs typeface="+mn-cs"/>
              </a:rPr>
              <a:t> a </a:t>
            </a:r>
          </a:p>
          <a:p>
            <a:pPr fontAlgn="auto">
              <a:spcBef>
                <a:spcPts val="0"/>
              </a:spcBef>
              <a:spcAft>
                <a:spcPts val="0"/>
              </a:spcAft>
              <a:defRPr/>
            </a:pPr>
            <a:r>
              <a:rPr lang="en-US" sz="2000" dirty="0">
                <a:latin typeface="Verdana" pitchFamily="34" charset="0"/>
                <a:cs typeface="+mn-cs"/>
              </a:rPr>
              <a:t>slump that </a:t>
            </a:r>
            <a:r>
              <a:rPr lang="en-US" sz="2000" b="1" dirty="0">
                <a:solidFill>
                  <a:srgbClr val="006600"/>
                </a:solidFill>
                <a:effectLst>
                  <a:outerShdw blurRad="38100" dist="38100" dir="2700000" algn="tl">
                    <a:srgbClr val="000000"/>
                  </a:outerShdw>
                </a:effectLst>
                <a:latin typeface="Verdana" pitchFamily="34" charset="0"/>
                <a:cs typeface="+mn-cs"/>
              </a:rPr>
              <a:t>forces the Fed to reduce interest rates</a:t>
            </a:r>
            <a:r>
              <a:rPr lang="en-US" sz="2000" dirty="0">
                <a:latin typeface="Verdana" pitchFamily="34" charset="0"/>
                <a:cs typeface="+mn-cs"/>
              </a:rPr>
              <a:t>.</a:t>
            </a:r>
          </a:p>
        </p:txBody>
      </p:sp>
      <p:sp>
        <p:nvSpPr>
          <p:cNvPr id="327685" name="Rectangle 5" descr="Papyrus"/>
          <p:cNvSpPr>
            <a:spLocks noChangeArrowheads="1"/>
          </p:cNvSpPr>
          <p:nvPr/>
        </p:nvSpPr>
        <p:spPr bwMode="auto">
          <a:xfrm>
            <a:off x="0" y="5083175"/>
            <a:ext cx="9144000" cy="1508125"/>
          </a:xfrm>
          <a:prstGeom prst="rect">
            <a:avLst/>
          </a:prstGeom>
          <a:noFill/>
          <a:ln w="12700">
            <a:noFill/>
            <a:miter lim="800000"/>
            <a:headEnd/>
            <a:tailEnd/>
          </a:ln>
          <a:effectLst/>
        </p:spPr>
        <p:txBody>
          <a:bodyPr wrap="none" anchor="ctr"/>
          <a:lstStyle/>
          <a:p>
            <a:pPr fontAlgn="auto">
              <a:spcBef>
                <a:spcPts val="0"/>
              </a:spcBef>
              <a:spcAft>
                <a:spcPts val="0"/>
              </a:spcAft>
              <a:defRPr/>
            </a:pPr>
            <a:r>
              <a:rPr lang="en-US" sz="2000" dirty="0">
                <a:latin typeface="Verdana" pitchFamily="34" charset="0"/>
                <a:cs typeface="+mn-cs"/>
              </a:rPr>
              <a:t>The notion that </a:t>
            </a:r>
            <a:r>
              <a:rPr lang="en-US" sz="2000" b="1" dirty="0">
                <a:solidFill>
                  <a:srgbClr val="FF0000"/>
                </a:solidFill>
                <a:effectLst>
                  <a:outerShdw blurRad="38100" dist="38100" dir="2700000" algn="tl">
                    <a:srgbClr val="000000"/>
                  </a:outerShdw>
                </a:effectLst>
                <a:latin typeface="Verdana" pitchFamily="34" charset="0"/>
                <a:cs typeface="+mn-cs"/>
              </a:rPr>
              <a:t>G policies may prove self-defeating</a:t>
            </a:r>
            <a:r>
              <a:rPr lang="en-US" sz="2000" dirty="0">
                <a:latin typeface="Verdana" pitchFamily="34" charset="0"/>
                <a:cs typeface="+mn-cs"/>
              </a:rPr>
              <a:t> in a world</a:t>
            </a:r>
          </a:p>
          <a:p>
            <a:pPr fontAlgn="auto">
              <a:spcBef>
                <a:spcPts val="0"/>
              </a:spcBef>
              <a:spcAft>
                <a:spcPts val="0"/>
              </a:spcAft>
              <a:defRPr/>
            </a:pPr>
            <a:r>
              <a:rPr lang="en-US" sz="2000" dirty="0">
                <a:latin typeface="Verdana" pitchFamily="34" charset="0"/>
                <a:cs typeface="+mn-cs"/>
              </a:rPr>
              <a:t>of </a:t>
            </a:r>
            <a:r>
              <a:rPr lang="en-US" sz="2000" b="1" dirty="0">
                <a:effectLst>
                  <a:outerShdw blurRad="38100" dist="38100" dir="2700000" algn="tl">
                    <a:srgbClr val="FFFFFF"/>
                  </a:outerShdw>
                </a:effectLst>
                <a:latin typeface="Verdana" pitchFamily="34" charset="0"/>
                <a:cs typeface="+mn-cs"/>
              </a:rPr>
              <a:t>RATEX</a:t>
            </a:r>
            <a:r>
              <a:rPr lang="en-US" sz="2000" dirty="0">
                <a:latin typeface="Verdana" pitchFamily="34" charset="0"/>
                <a:cs typeface="+mn-cs"/>
              </a:rPr>
              <a:t> gives rise to the idea of </a:t>
            </a:r>
            <a:r>
              <a:rPr lang="en-US" sz="2000" b="1" dirty="0">
                <a:solidFill>
                  <a:srgbClr val="FF0000"/>
                </a:solidFill>
                <a:effectLst>
                  <a:outerShdw blurRad="38100" dist="38100" dir="2700000" algn="tl">
                    <a:srgbClr val="000000"/>
                  </a:outerShdw>
                </a:effectLst>
                <a:latin typeface="Verdana" pitchFamily="34" charset="0"/>
                <a:cs typeface="+mn-cs"/>
              </a:rPr>
              <a:t>“policy impotence,”</a:t>
            </a:r>
            <a:r>
              <a:rPr lang="en-US" sz="2000" dirty="0">
                <a:latin typeface="Verdana" pitchFamily="34" charset="0"/>
                <a:cs typeface="+mn-cs"/>
              </a:rPr>
              <a:t> in which</a:t>
            </a:r>
          </a:p>
          <a:p>
            <a:pPr fontAlgn="auto">
              <a:spcBef>
                <a:spcPts val="0"/>
              </a:spcBef>
              <a:spcAft>
                <a:spcPts val="0"/>
              </a:spcAft>
              <a:defRPr/>
            </a:pPr>
            <a:r>
              <a:rPr lang="en-US" sz="2000" dirty="0">
                <a:latin typeface="Verdana" pitchFamily="34" charset="0"/>
                <a:cs typeface="+mn-cs"/>
              </a:rPr>
              <a:t>the </a:t>
            </a:r>
            <a:r>
              <a:rPr lang="en-US" sz="2000" b="1" dirty="0">
                <a:solidFill>
                  <a:srgbClr val="FF0000"/>
                </a:solidFill>
                <a:effectLst>
                  <a:outerShdw blurRad="38100" dist="38100" dir="2700000" algn="tl">
                    <a:srgbClr val="000000"/>
                  </a:outerShdw>
                </a:effectLst>
                <a:latin typeface="Verdana" pitchFamily="34" charset="0"/>
                <a:cs typeface="+mn-cs"/>
              </a:rPr>
              <a:t>G is seen as virtually powerless</a:t>
            </a:r>
            <a:r>
              <a:rPr lang="en-US" sz="2000" dirty="0">
                <a:latin typeface="Verdana" pitchFamily="34" charset="0"/>
                <a:cs typeface="+mn-cs"/>
              </a:rPr>
              <a:t> to effect long-term change.</a:t>
            </a:r>
          </a:p>
          <a:p>
            <a:pPr fontAlgn="auto">
              <a:spcBef>
                <a:spcPts val="0"/>
              </a:spcBef>
              <a:spcAft>
                <a:spcPts val="0"/>
              </a:spcAft>
              <a:defRPr/>
            </a:pPr>
            <a:r>
              <a:rPr lang="en-US" sz="2000" dirty="0">
                <a:latin typeface="Verdana" pitchFamily="34" charset="0"/>
                <a:cs typeface="+mn-cs"/>
              </a:rPr>
              <a:t> </a:t>
            </a:r>
          </a:p>
          <a:p>
            <a:pPr fontAlgn="auto">
              <a:spcBef>
                <a:spcPts val="0"/>
              </a:spcBef>
              <a:spcAft>
                <a:spcPts val="0"/>
              </a:spcAft>
              <a:defRPr/>
            </a:pPr>
            <a:r>
              <a:rPr lang="en-US" b="1" dirty="0">
                <a:latin typeface="Verdana" pitchFamily="34" charset="0"/>
                <a:cs typeface="+mn-cs"/>
              </a:rPr>
              <a:t>8 University of Chicago profs have won the Nobel prize in economics. </a:t>
            </a:r>
          </a:p>
        </p:txBody>
      </p:sp>
      <p:pic>
        <p:nvPicPr>
          <p:cNvPr id="327689" name="kiss1651.wav">
            <a:hlinkClick r:id="" action="ppaction://media"/>
          </p:cNvPr>
          <p:cNvPicPr>
            <a:picLocks noRot="1" noChangeAspect="1" noChangeArrowheads="1"/>
          </p:cNvPicPr>
          <p:nvPr>
            <a:wavAudioFile r:embed="rId1" name="kiss great.wav"/>
          </p:nvPr>
        </p:nvPicPr>
        <p:blipFill>
          <a:blip r:embed="rId8"/>
          <a:srcRect/>
          <a:stretch>
            <a:fillRect/>
          </a:stretch>
        </p:blipFill>
        <p:spPr bwMode="auto">
          <a:xfrm>
            <a:off x="8839200" y="6102350"/>
            <a:ext cx="304800" cy="304800"/>
          </a:xfrm>
          <a:prstGeom prst="rect">
            <a:avLst/>
          </a:prstGeom>
          <a:noFill/>
          <a:ln w="9525">
            <a:noFill/>
            <a:miter lim="800000"/>
            <a:headEnd/>
            <a:tailEnd/>
          </a:ln>
        </p:spPr>
      </p:pic>
      <p:sp>
        <p:nvSpPr>
          <p:cNvPr id="327691" name="Rectangle 11"/>
          <p:cNvSpPr>
            <a:spLocks noChangeArrowheads="1"/>
          </p:cNvSpPr>
          <p:nvPr/>
        </p:nvSpPr>
        <p:spPr bwMode="auto">
          <a:xfrm>
            <a:off x="0" y="419100"/>
            <a:ext cx="6035675" cy="1560513"/>
          </a:xfrm>
          <a:prstGeom prst="rect">
            <a:avLst/>
          </a:prstGeom>
          <a:noFill/>
          <a:ln w="19050">
            <a:noFill/>
            <a:miter lim="800000"/>
            <a:headEnd/>
            <a:tailEnd/>
          </a:ln>
          <a:effectLst/>
        </p:spPr>
        <p:txBody>
          <a:bodyPr wrap="none" anchor="ctr"/>
          <a:lstStyle/>
          <a:p>
            <a:pPr fontAlgn="auto">
              <a:spcBef>
                <a:spcPts val="0"/>
              </a:spcBef>
              <a:spcAft>
                <a:spcPts val="0"/>
              </a:spcAft>
              <a:defRPr/>
            </a:pPr>
            <a:r>
              <a:rPr lang="en-US" sz="2000" dirty="0">
                <a:cs typeface="+mn-cs"/>
              </a:rPr>
              <a:t>Belief </a:t>
            </a:r>
            <a:r>
              <a:rPr lang="en-US" dirty="0">
                <a:cs typeface="+mn-cs"/>
              </a:rPr>
              <a:t>that </a:t>
            </a:r>
            <a:r>
              <a:rPr lang="en-US" b="1" dirty="0">
                <a:solidFill>
                  <a:srgbClr val="006600"/>
                </a:solidFill>
                <a:effectLst>
                  <a:outerShdw blurRad="38100" dist="38100" dir="2700000" algn="tl">
                    <a:srgbClr val="000000"/>
                  </a:outerShdw>
                </a:effectLst>
                <a:cs typeface="+mn-cs"/>
              </a:rPr>
              <a:t>people make </a:t>
            </a:r>
            <a:r>
              <a:rPr lang="en-US" sz="2000" b="1" dirty="0">
                <a:solidFill>
                  <a:srgbClr val="006600"/>
                </a:solidFill>
                <a:effectLst>
                  <a:outerShdw blurRad="38100" dist="38100" dir="2700000" algn="tl">
                    <a:srgbClr val="000000"/>
                  </a:outerShdw>
                </a:effectLst>
                <a:cs typeface="+mn-cs"/>
              </a:rPr>
              <a:t>economic choices based </a:t>
            </a:r>
            <a:r>
              <a:rPr lang="en-US" b="1" dirty="0">
                <a:solidFill>
                  <a:srgbClr val="006600"/>
                </a:solidFill>
                <a:effectLst>
                  <a:outerShdw blurRad="38100" dist="38100" dir="2700000" algn="tl">
                    <a:srgbClr val="000000"/>
                  </a:outerShdw>
                </a:effectLst>
                <a:cs typeface="+mn-cs"/>
              </a:rPr>
              <a:t>on</a:t>
            </a:r>
          </a:p>
          <a:p>
            <a:pPr fontAlgn="auto">
              <a:spcBef>
                <a:spcPts val="0"/>
              </a:spcBef>
              <a:spcAft>
                <a:spcPts val="0"/>
              </a:spcAft>
              <a:defRPr/>
            </a:pPr>
            <a:r>
              <a:rPr lang="en-US" b="1" dirty="0">
                <a:solidFill>
                  <a:srgbClr val="006600"/>
                </a:solidFill>
                <a:effectLst>
                  <a:outerShdw blurRad="38100" dist="38100" dir="2700000" algn="tl">
                    <a:srgbClr val="000000"/>
                  </a:outerShdw>
                </a:effectLst>
                <a:cs typeface="+mn-cs"/>
              </a:rPr>
              <a:t>their previous experience</a:t>
            </a:r>
            <a:r>
              <a:rPr lang="en-US" sz="2000" dirty="0">
                <a:cs typeface="+mn-cs"/>
              </a:rPr>
              <a:t> and  their </a:t>
            </a:r>
            <a:r>
              <a:rPr lang="en-US" sz="2000" b="1" dirty="0">
                <a:solidFill>
                  <a:srgbClr val="006600"/>
                </a:solidFill>
                <a:effectLst>
                  <a:outerShdw blurRad="38100" dist="38100" dir="2700000" algn="tl">
                    <a:srgbClr val="000000"/>
                  </a:outerShdw>
                </a:effectLst>
                <a:cs typeface="+mn-cs"/>
              </a:rPr>
              <a:t>rational    </a:t>
            </a:r>
          </a:p>
          <a:p>
            <a:pPr fontAlgn="auto">
              <a:spcBef>
                <a:spcPts val="0"/>
              </a:spcBef>
              <a:spcAft>
                <a:spcPts val="0"/>
              </a:spcAft>
              <a:defRPr/>
            </a:pPr>
            <a:r>
              <a:rPr lang="en-US" sz="2000" b="1" dirty="0">
                <a:solidFill>
                  <a:srgbClr val="006600"/>
                </a:solidFill>
                <a:effectLst>
                  <a:outerShdw blurRad="38100" dist="38100" dir="2700000" algn="tl">
                    <a:srgbClr val="000000"/>
                  </a:outerShdw>
                </a:effectLst>
                <a:cs typeface="+mn-cs"/>
              </a:rPr>
              <a:t>expectations</a:t>
            </a:r>
            <a:r>
              <a:rPr lang="en-US" b="1" dirty="0">
                <a:solidFill>
                  <a:srgbClr val="006600"/>
                </a:solidFill>
                <a:effectLst>
                  <a:outerShdw blurRad="38100" dist="38100" dir="2700000" algn="tl">
                    <a:srgbClr val="000000"/>
                  </a:outerShdw>
                </a:effectLst>
                <a:cs typeface="+mn-cs"/>
              </a:rPr>
              <a:t> </a:t>
            </a:r>
            <a:r>
              <a:rPr lang="en-US" sz="2000" b="1" dirty="0">
                <a:solidFill>
                  <a:srgbClr val="006600"/>
                </a:solidFill>
                <a:effectLst>
                  <a:outerShdw blurRad="38100" dist="38100" dir="2700000" algn="tl">
                    <a:srgbClr val="000000"/>
                  </a:outerShdw>
                </a:effectLst>
                <a:cs typeface="+mn-cs"/>
              </a:rPr>
              <a:t>of the</a:t>
            </a:r>
            <a:r>
              <a:rPr lang="en-US" b="1" dirty="0">
                <a:solidFill>
                  <a:srgbClr val="006600"/>
                </a:solidFill>
                <a:effectLst>
                  <a:outerShdw blurRad="38100" dist="38100" dir="2700000" algn="tl">
                    <a:srgbClr val="000000"/>
                  </a:outerShdw>
                </a:effectLst>
                <a:cs typeface="+mn-cs"/>
              </a:rPr>
              <a:t> </a:t>
            </a:r>
            <a:r>
              <a:rPr lang="en-US" sz="2000" b="1" dirty="0">
                <a:solidFill>
                  <a:srgbClr val="006600"/>
                </a:solidFill>
                <a:effectLst>
                  <a:outerShdw blurRad="38100" dist="38100" dir="2700000" algn="tl">
                    <a:srgbClr val="000000"/>
                  </a:outerShdw>
                </a:effectLst>
                <a:cs typeface="+mn-cs"/>
              </a:rPr>
              <a:t>results</a:t>
            </a:r>
            <a:r>
              <a:rPr lang="en-US" sz="2000" dirty="0">
                <a:cs typeface="+mn-cs"/>
              </a:rPr>
              <a:t> </a:t>
            </a:r>
            <a:r>
              <a:rPr lang="en-US" dirty="0">
                <a:cs typeface="+mn-cs"/>
              </a:rPr>
              <a:t>of those choices.</a:t>
            </a:r>
          </a:p>
          <a:p>
            <a:pPr fontAlgn="auto">
              <a:spcBef>
                <a:spcPts val="0"/>
              </a:spcBef>
              <a:spcAft>
                <a:spcPts val="0"/>
              </a:spcAft>
              <a:defRPr/>
            </a:pPr>
            <a:r>
              <a:rPr lang="en-US" sz="2000" dirty="0">
                <a:cs typeface="+mn-cs"/>
              </a:rPr>
              <a:t>This </a:t>
            </a:r>
            <a:r>
              <a:rPr lang="en-US" b="1" dirty="0">
                <a:solidFill>
                  <a:srgbClr val="006600"/>
                </a:solidFill>
                <a:effectLst>
                  <a:outerShdw blurRad="38100" dist="38100" dir="2700000" algn="tl">
                    <a:srgbClr val="000000"/>
                  </a:outerShdw>
                </a:effectLst>
                <a:cs typeface="+mn-cs"/>
              </a:rPr>
              <a:t>took a  lot of thunder out of</a:t>
            </a:r>
            <a:r>
              <a:rPr lang="en-US" sz="2000" b="1" dirty="0">
                <a:solidFill>
                  <a:srgbClr val="006600"/>
                </a:solidFill>
                <a:effectLst>
                  <a:outerShdw blurRad="38100" dist="38100" dir="2700000" algn="tl">
                    <a:srgbClr val="000000"/>
                  </a:outerShdw>
                </a:effectLst>
                <a:cs typeface="+mn-cs"/>
              </a:rPr>
              <a:t> Keynesian thinking</a:t>
            </a:r>
            <a:r>
              <a:rPr lang="en-US" sz="2000" dirty="0">
                <a:cs typeface="+mn-cs"/>
              </a:rPr>
              <a:t>. </a:t>
            </a:r>
          </a:p>
        </p:txBody>
      </p:sp>
      <p:pic>
        <p:nvPicPr>
          <p:cNvPr id="327692" name="thun1651.wav">
            <a:hlinkClick r:id="" action="ppaction://media"/>
          </p:cNvPr>
          <p:cNvPicPr>
            <a:picLocks noRot="1" noChangeAspect="1" noChangeArrowheads="1"/>
          </p:cNvPicPr>
          <p:nvPr>
            <a:wavAudioFile r:embed="rId2" name="thunder 3.wav"/>
          </p:nvPr>
        </p:nvPicPr>
        <p:blipFill>
          <a:blip r:embed="rId9"/>
          <a:srcRect/>
          <a:stretch>
            <a:fillRect/>
          </a:stretch>
        </p:blipFill>
        <p:spPr bwMode="auto">
          <a:xfrm>
            <a:off x="8839200" y="5040313"/>
            <a:ext cx="304800" cy="304800"/>
          </a:xfrm>
          <a:prstGeom prst="rect">
            <a:avLst/>
          </a:prstGeom>
          <a:noFill/>
          <a:ln w="9525">
            <a:noFill/>
            <a:miter lim="800000"/>
            <a:headEnd/>
            <a:tailEnd/>
          </a:ln>
        </p:spPr>
      </p:pic>
      <p:pic>
        <p:nvPicPr>
          <p:cNvPr id="327694" name="Nobe1666.wav">
            <a:hlinkClick r:id="" action="ppaction://media"/>
          </p:cNvPr>
          <p:cNvPicPr>
            <a:picLocks noRot="1" noChangeAspect="1" noChangeArrowheads="1"/>
          </p:cNvPicPr>
          <p:nvPr>
            <a:wavAudioFile r:embed="rId3" name="Nobel prize goes to.wav"/>
          </p:nvPr>
        </p:nvPicPr>
        <p:blipFill>
          <a:blip r:embed="rId9"/>
          <a:srcRect/>
          <a:stretch>
            <a:fillRect/>
          </a:stretch>
        </p:blipFill>
        <p:spPr bwMode="auto">
          <a:xfrm>
            <a:off x="677863" y="6553200"/>
            <a:ext cx="304800" cy="304800"/>
          </a:xfrm>
          <a:prstGeom prst="rect">
            <a:avLst/>
          </a:prstGeom>
          <a:noFill/>
          <a:ln w="9525">
            <a:noFill/>
            <a:miter lim="800000"/>
            <a:headEnd/>
            <a:tailEnd/>
          </a:ln>
        </p:spPr>
      </p:pic>
      <p:pic>
        <p:nvPicPr>
          <p:cNvPr id="327696" name="mill1666.wav">
            <a:hlinkClick r:id="" action="ppaction://media"/>
          </p:cNvPr>
          <p:cNvPicPr>
            <a:picLocks noRot="1" noChangeAspect="1" noChangeArrowheads="1"/>
          </p:cNvPicPr>
          <p:nvPr>
            <a:wavAudioFile r:embed="rId4" name="millionaire I am a millionaire.wav"/>
          </p:nvPr>
        </p:nvPicPr>
        <p:blipFill>
          <a:blip r:embed="rId9"/>
          <a:srcRect/>
          <a:stretch>
            <a:fillRect/>
          </a:stretch>
        </p:blipFill>
        <p:spPr bwMode="auto">
          <a:xfrm>
            <a:off x="0" y="6553200"/>
            <a:ext cx="304800" cy="304800"/>
          </a:xfrm>
          <a:prstGeom prst="rect">
            <a:avLst/>
          </a:prstGeom>
          <a:noFill/>
          <a:ln w="9525">
            <a:noFill/>
            <a:miter lim="800000"/>
            <a:headEnd/>
            <a:tailEnd/>
          </a:ln>
        </p:spPr>
      </p:pic>
      <p:pic>
        <p:nvPicPr>
          <p:cNvPr id="10250" name="Picture 11" descr="Lucas Wins"/>
          <p:cNvPicPr>
            <a:picLocks noChangeArrowheads="1"/>
          </p:cNvPicPr>
          <p:nvPr/>
        </p:nvPicPr>
        <p:blipFill>
          <a:blip r:embed="rId10"/>
          <a:srcRect/>
          <a:stretch>
            <a:fillRect/>
          </a:stretch>
        </p:blipFill>
        <p:spPr bwMode="auto">
          <a:xfrm>
            <a:off x="6040438" y="463550"/>
            <a:ext cx="3011487" cy="3413125"/>
          </a:xfrm>
          <a:prstGeom prst="rect">
            <a:avLst/>
          </a:prstGeom>
          <a:noFill/>
          <a:ln w="9525">
            <a:noFill/>
            <a:miter lim="800000"/>
            <a:headEnd/>
            <a:tailEnd/>
          </a:ln>
        </p:spPr>
      </p:pic>
      <p:sp>
        <p:nvSpPr>
          <p:cNvPr id="10251" name="WordArt 114"/>
          <p:cNvSpPr>
            <a:spLocks noChangeArrowheads="1" noChangeShapeType="1" noTextEdit="1"/>
          </p:cNvSpPr>
          <p:nvPr/>
        </p:nvSpPr>
        <p:spPr bwMode="auto">
          <a:xfrm>
            <a:off x="293688" y="39688"/>
            <a:ext cx="8509000" cy="390525"/>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FF0000"/>
                </a:solidFill>
                <a:effectLst>
                  <a:outerShdw dist="35921" dir="2700000" sy="50000" kx="2115830" algn="bl" rotWithShape="0">
                    <a:srgbClr val="C0C0C0">
                      <a:alpha val="79999"/>
                    </a:srgbClr>
                  </a:outerShdw>
                </a:effectLst>
                <a:latin typeface="Arial Black"/>
              </a:rPr>
              <a:t>Robert Lucas Wins Nobel Prize in Economics</a:t>
            </a:r>
          </a:p>
        </p:txBody>
      </p:sp>
      <p:pic>
        <p:nvPicPr>
          <p:cNvPr id="8205" name="Picture 13" descr="Nobel Prize® medal - registered trademark of the Nobel Foundation"/>
          <p:cNvPicPr>
            <a:picLocks noChangeAspect="1" noChangeArrowheads="1"/>
          </p:cNvPicPr>
          <p:nvPr/>
        </p:nvPicPr>
        <p:blipFill>
          <a:blip r:embed="rId11">
            <a:clrChange>
              <a:clrFrom>
                <a:srgbClr val="033C59"/>
              </a:clrFrom>
              <a:clrTo>
                <a:srgbClr val="033C59">
                  <a:alpha val="0"/>
                </a:srgbClr>
              </a:clrTo>
            </a:clrChange>
          </a:blip>
          <a:srcRect/>
          <a:stretch>
            <a:fillRect/>
          </a:stretch>
        </p:blipFill>
        <p:spPr bwMode="auto">
          <a:xfrm>
            <a:off x="6705600" y="2133600"/>
            <a:ext cx="1905000" cy="1905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04" fill="hold"/>
                                        <p:tgtEl>
                                          <p:spTgt spid="327696"/>
                                        </p:tgtEl>
                                      </p:cBhvr>
                                    </p:cmd>
                                  </p:childTnLst>
                                </p:cTn>
                              </p:par>
                            </p:childTnLst>
                          </p:cTn>
                        </p:par>
                        <p:par>
                          <p:cTn id="7" fill="hold" nodeType="afterGroup">
                            <p:stCondLst>
                              <p:cond delay="1504"/>
                            </p:stCondLst>
                            <p:childTnLst>
                              <p:par>
                                <p:cTn id="8" presetID="1" presetClass="mediacall" presetSubtype="0" fill="hold" nodeType="afterEffect">
                                  <p:stCondLst>
                                    <p:cond delay="0"/>
                                  </p:stCondLst>
                                  <p:childTnLst>
                                    <p:cmd type="call" cmd="playFrom(0.0)">
                                      <p:cBhvr>
                                        <p:cTn id="9" dur="1483" fill="hold"/>
                                        <p:tgtEl>
                                          <p:spTgt spid="327689"/>
                                        </p:tgtEl>
                                      </p:cBhvr>
                                    </p:cmd>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27691"/>
                                        </p:tgtEl>
                                        <p:attrNameLst>
                                          <p:attrName>style.visibility</p:attrName>
                                        </p:attrNameLst>
                                      </p:cBhvr>
                                      <p:to>
                                        <p:strVal val="visible"/>
                                      </p:to>
                                    </p:set>
                                    <p:animEffect transition="in" filter="wipe(left)">
                                      <p:cBhvr>
                                        <p:cTn id="14" dur="2000"/>
                                        <p:tgtEl>
                                          <p:spTgt spid="327691"/>
                                        </p:tgtEl>
                                      </p:cBhvr>
                                    </p:animEffect>
                                  </p:childTnLst>
                                </p:cTn>
                              </p:par>
                            </p:childTnLst>
                          </p:cTn>
                        </p:par>
                        <p:par>
                          <p:cTn id="15" fill="hold" nodeType="afterGroup">
                            <p:stCondLst>
                              <p:cond delay="2000"/>
                            </p:stCondLst>
                            <p:childTnLst>
                              <p:par>
                                <p:cTn id="16" presetID="23" presetClass="entr" presetSubtype="288" fill="hold" nodeType="afterEffect">
                                  <p:stCondLst>
                                    <p:cond delay="0"/>
                                  </p:stCondLst>
                                  <p:childTnLst>
                                    <p:set>
                                      <p:cBhvr>
                                        <p:cTn id="17" dur="1" fill="hold">
                                          <p:stCondLst>
                                            <p:cond delay="0"/>
                                          </p:stCondLst>
                                        </p:cTn>
                                        <p:tgtEl>
                                          <p:spTgt spid="8205"/>
                                        </p:tgtEl>
                                        <p:attrNameLst>
                                          <p:attrName>style.visibility</p:attrName>
                                        </p:attrNameLst>
                                      </p:cBhvr>
                                      <p:to>
                                        <p:strVal val="visible"/>
                                      </p:to>
                                    </p:set>
                                    <p:anim calcmode="lin" valueType="num">
                                      <p:cBhvr>
                                        <p:cTn id="18" dur="2000" fill="hold"/>
                                        <p:tgtEl>
                                          <p:spTgt spid="8205"/>
                                        </p:tgtEl>
                                        <p:attrNameLst>
                                          <p:attrName>ppt_w</p:attrName>
                                        </p:attrNameLst>
                                      </p:cBhvr>
                                      <p:tavLst>
                                        <p:tav tm="0">
                                          <p:val>
                                            <p:strVal val="4/3*#ppt_w"/>
                                          </p:val>
                                        </p:tav>
                                        <p:tav tm="100000">
                                          <p:val>
                                            <p:strVal val="#ppt_w"/>
                                          </p:val>
                                        </p:tav>
                                      </p:tavLst>
                                    </p:anim>
                                    <p:anim calcmode="lin" valueType="num">
                                      <p:cBhvr>
                                        <p:cTn id="19" dur="2000" fill="hold"/>
                                        <p:tgtEl>
                                          <p:spTgt spid="8205"/>
                                        </p:tgtEl>
                                        <p:attrNameLst>
                                          <p:attrName>ppt_h</p:attrName>
                                        </p:attrNameLst>
                                      </p:cBhvr>
                                      <p:tavLst>
                                        <p:tav tm="0">
                                          <p:val>
                                            <p:strVal val="4/3*#ppt_h"/>
                                          </p:val>
                                        </p:tav>
                                        <p:tav tm="100000">
                                          <p:val>
                                            <p:strVal val="#ppt_h"/>
                                          </p:val>
                                        </p:tav>
                                      </p:tavLst>
                                    </p:anim>
                                  </p:childTnLst>
                                </p:cTn>
                              </p:par>
                              <p:par>
                                <p:cTn id="20" presetID="1" presetClass="mediacall" presetSubtype="0" fill="hold" nodeType="withEffect">
                                  <p:stCondLst>
                                    <p:cond delay="0"/>
                                  </p:stCondLst>
                                  <p:childTnLst>
                                    <p:cmd type="call" cmd="playFrom(0.0)">
                                      <p:cBhvr>
                                        <p:cTn id="21" dur="2111" fill="hold"/>
                                        <p:tgtEl>
                                          <p:spTgt spid="327694"/>
                                        </p:tgtEl>
                                      </p:cBhvr>
                                    </p:cmd>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2900" fill="hold"/>
                                        <p:tgtEl>
                                          <p:spTgt spid="327692"/>
                                        </p:tgtEl>
                                      </p:cBhvr>
                                    </p:cmd>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27684"/>
                                        </p:tgtEl>
                                        <p:attrNameLst>
                                          <p:attrName>style.visibility</p:attrName>
                                        </p:attrNameLst>
                                      </p:cBhvr>
                                      <p:to>
                                        <p:strVal val="visible"/>
                                      </p:to>
                                    </p:set>
                                    <p:animEffect transition="in" filter="dissolve">
                                      <p:cBhvr>
                                        <p:cTn id="30" dur="2000"/>
                                        <p:tgtEl>
                                          <p:spTgt spid="32768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27685"/>
                                        </p:tgtEl>
                                        <p:attrNameLst>
                                          <p:attrName>style.visibility</p:attrName>
                                        </p:attrNameLst>
                                      </p:cBhvr>
                                      <p:to>
                                        <p:strVal val="visible"/>
                                      </p:to>
                                    </p:set>
                                    <p:animEffect transition="in" filter="dissolve">
                                      <p:cBhvr>
                                        <p:cTn id="35" dur="2000"/>
                                        <p:tgtEl>
                                          <p:spTgt spid="32768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6" fill="hold" display="0">
                  <p:stCondLst>
                    <p:cond delay="indefinite"/>
                  </p:stCondLst>
                  <p:endCondLst>
                    <p:cond evt="onNext" delay="0">
                      <p:tgtEl>
                        <p:sldTgt/>
                      </p:tgtEl>
                    </p:cond>
                    <p:cond evt="onPrev" delay="0">
                      <p:tgtEl>
                        <p:sldTgt/>
                      </p:tgtEl>
                    </p:cond>
                    <p:cond evt="onStopAudio" delay="0">
                      <p:tgtEl>
                        <p:sldTgt/>
                      </p:tgtEl>
                    </p:cond>
                  </p:endCondLst>
                </p:cTn>
                <p:tgtEl>
                  <p:spTgt spid="327696"/>
                </p:tgtEl>
              </p:cMediaNode>
            </p:audio>
            <p:audio>
              <p:cMediaNode showWhenStopped="0">
                <p:cTn id="37" fill="hold" display="0">
                  <p:stCondLst>
                    <p:cond delay="indefinite"/>
                  </p:stCondLst>
                  <p:endCondLst>
                    <p:cond evt="onNext" delay="0">
                      <p:tgtEl>
                        <p:sldTgt/>
                      </p:tgtEl>
                    </p:cond>
                    <p:cond evt="onPrev" delay="0">
                      <p:tgtEl>
                        <p:sldTgt/>
                      </p:tgtEl>
                    </p:cond>
                    <p:cond evt="onStopAudio" delay="0">
                      <p:tgtEl>
                        <p:sldTgt/>
                      </p:tgtEl>
                    </p:cond>
                  </p:endCondLst>
                </p:cTn>
                <p:tgtEl>
                  <p:spTgt spid="327689"/>
                </p:tgtEl>
              </p:cMediaNode>
            </p:audio>
            <p:audio>
              <p:cMediaNode showWhenStopped="0">
                <p:cTn id="38" fill="hold" display="0">
                  <p:stCondLst>
                    <p:cond delay="indefinite"/>
                  </p:stCondLst>
                  <p:endCondLst>
                    <p:cond evt="onNext" delay="0">
                      <p:tgtEl>
                        <p:sldTgt/>
                      </p:tgtEl>
                    </p:cond>
                    <p:cond evt="onPrev" delay="0">
                      <p:tgtEl>
                        <p:sldTgt/>
                      </p:tgtEl>
                    </p:cond>
                    <p:cond evt="onStopAudio" delay="0">
                      <p:tgtEl>
                        <p:sldTgt/>
                      </p:tgtEl>
                    </p:cond>
                  </p:endCondLst>
                </p:cTn>
                <p:tgtEl>
                  <p:spTgt spid="327694"/>
                </p:tgtEl>
              </p:cMediaNode>
            </p:audio>
            <p:audio>
              <p:cMediaNode showWhenStopped="0">
                <p:cTn id="39" fill="hold" display="0">
                  <p:stCondLst>
                    <p:cond delay="indefinite"/>
                  </p:stCondLst>
                  <p:endCondLst>
                    <p:cond evt="onNext" delay="0">
                      <p:tgtEl>
                        <p:sldTgt/>
                      </p:tgtEl>
                    </p:cond>
                    <p:cond evt="onPrev" delay="0">
                      <p:tgtEl>
                        <p:sldTgt/>
                      </p:tgtEl>
                    </p:cond>
                    <p:cond evt="onStopAudio" delay="0">
                      <p:tgtEl>
                        <p:sldTgt/>
                      </p:tgtEl>
                    </p:cond>
                  </p:endCondLst>
                </p:cTn>
                <p:tgtEl>
                  <p:spTgt spid="327692"/>
                </p:tgtEl>
              </p:cMediaNode>
            </p:audio>
          </p:childTnLst>
        </p:cTn>
      </p:par>
    </p:tnLst>
    <p:bldLst>
      <p:bldP spid="327684" grpId="0" autoUpdateAnimBg="0"/>
      <p:bldP spid="327685" grpId="0" autoUpdateAnimBg="0"/>
      <p:bldP spid="327691"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90498" name="Rectangle 34"/>
          <p:cNvSpPr>
            <a:spLocks noChangeArrowheads="1"/>
          </p:cNvSpPr>
          <p:nvPr/>
        </p:nvSpPr>
        <p:spPr bwMode="auto">
          <a:xfrm>
            <a:off x="3259138" y="903288"/>
            <a:ext cx="3765550" cy="182562"/>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600" b="1" dirty="0">
                <a:solidFill>
                  <a:srgbClr val="FF0000"/>
                </a:solidFill>
                <a:effectLst>
                  <a:outerShdw blurRad="38100" dist="38100" dir="2700000" algn="tl">
                    <a:srgbClr val="000000"/>
                  </a:outerShdw>
                </a:effectLst>
                <a:latin typeface="Verdana" pitchFamily="34" charset="0"/>
                <a:cs typeface="+mn-cs"/>
              </a:rPr>
              <a:t>Hybrids </a:t>
            </a:r>
            <a:r>
              <a:rPr lang="en-US" sz="1400" b="1" dirty="0">
                <a:solidFill>
                  <a:srgbClr val="FF0000"/>
                </a:solidFill>
                <a:effectLst>
                  <a:outerShdw blurRad="38100" dist="38100" dir="2700000" algn="tl">
                    <a:srgbClr val="000000"/>
                  </a:outerShdw>
                </a:effectLst>
                <a:latin typeface="Verdana" pitchFamily="34" charset="0"/>
                <a:cs typeface="+mn-cs"/>
              </a:rPr>
              <a:t>of the</a:t>
            </a:r>
            <a:r>
              <a:rPr lang="en-US" sz="1600" b="1" dirty="0">
                <a:solidFill>
                  <a:srgbClr val="FF0000"/>
                </a:solidFill>
                <a:effectLst>
                  <a:outerShdw blurRad="38100" dist="38100" dir="2700000" algn="tl">
                    <a:srgbClr val="000000"/>
                  </a:outerShdw>
                </a:effectLst>
                <a:latin typeface="Verdana" pitchFamily="34" charset="0"/>
                <a:cs typeface="+mn-cs"/>
              </a:rPr>
              <a:t> Old Classical View</a:t>
            </a:r>
          </a:p>
        </p:txBody>
      </p:sp>
      <p:sp>
        <p:nvSpPr>
          <p:cNvPr id="64515" name="Oval 31" descr="Parchment"/>
          <p:cNvSpPr>
            <a:spLocks noChangeArrowheads="1"/>
          </p:cNvSpPr>
          <p:nvPr/>
        </p:nvSpPr>
        <p:spPr bwMode="auto">
          <a:xfrm>
            <a:off x="7823200" y="366713"/>
            <a:ext cx="890588" cy="841375"/>
          </a:xfrm>
          <a:prstGeom prst="ellipse">
            <a:avLst/>
          </a:prstGeom>
          <a:blipFill dpi="0" rotWithShape="1">
            <a:blip r:embed="rId3"/>
            <a:srcRect/>
            <a:tile tx="0" ty="0" sx="100000" sy="100000" flip="none" algn="tl"/>
          </a:blipFill>
          <a:ln w="57150">
            <a:solidFill>
              <a:srgbClr val="008000"/>
            </a:solidFill>
            <a:round/>
            <a:headEnd/>
            <a:tailEnd/>
          </a:ln>
        </p:spPr>
        <p:txBody>
          <a:bodyPr wrap="none" anchor="ctr"/>
          <a:lstStyle/>
          <a:p>
            <a:endParaRPr lang="en-US">
              <a:latin typeface="Calibri" pitchFamily="34" charset="0"/>
            </a:endParaRPr>
          </a:p>
        </p:txBody>
      </p:sp>
      <p:sp>
        <p:nvSpPr>
          <p:cNvPr id="190478" name="Rectangle 14" descr="Papyrus"/>
          <p:cNvSpPr>
            <a:spLocks noChangeArrowheads="1"/>
          </p:cNvSpPr>
          <p:nvPr/>
        </p:nvSpPr>
        <p:spPr bwMode="auto">
          <a:xfrm>
            <a:off x="0" y="1101725"/>
            <a:ext cx="9144000" cy="5262563"/>
          </a:xfrm>
          <a:prstGeom prst="rect">
            <a:avLst/>
          </a:prstGeom>
          <a:noFill/>
          <a:ln w="28575">
            <a:noFill/>
            <a:miter lim="800000"/>
            <a:headEnd/>
            <a:tailEnd/>
          </a:ln>
          <a:effectLst/>
        </p:spPr>
        <p:txBody>
          <a:bodyPr wrap="none" anchor="ctr"/>
          <a:lstStyle/>
          <a:p>
            <a:pPr fontAlgn="auto">
              <a:spcBef>
                <a:spcPts val="0"/>
              </a:spcBef>
              <a:spcAft>
                <a:spcPts val="0"/>
              </a:spcAft>
              <a:defRPr/>
            </a:pPr>
            <a:r>
              <a:rPr lang="en-US" sz="2000" b="1" dirty="0">
                <a:cs typeface="+mn-cs"/>
              </a:rPr>
              <a:t>Issue	        </a:t>
            </a:r>
            <a:r>
              <a:rPr lang="en-US" sz="2000" b="1" dirty="0">
                <a:solidFill>
                  <a:srgbClr val="FF0000"/>
                </a:solidFill>
                <a:effectLst>
                  <a:outerShdw blurRad="38100" dist="38100" dir="2700000" algn="tl">
                    <a:srgbClr val="000000"/>
                  </a:outerShdw>
                </a:effectLst>
                <a:cs typeface="+mn-cs"/>
              </a:rPr>
              <a:t>Classical</a:t>
            </a:r>
            <a:r>
              <a:rPr lang="en-US" sz="2000" b="1" dirty="0">
                <a:solidFill>
                  <a:srgbClr val="FF0000"/>
                </a:solidFill>
                <a:cs typeface="+mn-cs"/>
              </a:rPr>
              <a:t>	   </a:t>
            </a:r>
            <a:r>
              <a:rPr lang="en-US" sz="2000" b="1" dirty="0">
                <a:solidFill>
                  <a:srgbClr val="FF0000"/>
                </a:solidFill>
                <a:effectLst>
                  <a:outerShdw blurRad="38100" dist="38100" dir="2700000" algn="tl">
                    <a:srgbClr val="000000"/>
                  </a:outerShdw>
                </a:effectLst>
                <a:cs typeface="+mn-cs"/>
              </a:rPr>
              <a:t>Monetarists</a:t>
            </a:r>
            <a:r>
              <a:rPr lang="en-US" sz="2000" b="1" dirty="0">
                <a:solidFill>
                  <a:srgbClr val="FF0000"/>
                </a:solidFill>
                <a:cs typeface="+mn-cs"/>
              </a:rPr>
              <a:t>	</a:t>
            </a:r>
            <a:r>
              <a:rPr lang="en-US" sz="2000" b="1" dirty="0">
                <a:solidFill>
                  <a:srgbClr val="FF0000"/>
                </a:solidFill>
                <a:effectLst>
                  <a:outerShdw blurRad="38100" dist="38100" dir="2700000" algn="tl">
                    <a:srgbClr val="000000"/>
                  </a:outerShdw>
                </a:effectLst>
                <a:cs typeface="+mn-cs"/>
              </a:rPr>
              <a:t>RATEX</a:t>
            </a:r>
            <a:r>
              <a:rPr lang="en-US" sz="2000" b="1" dirty="0">
                <a:solidFill>
                  <a:srgbClr val="FF0000"/>
                </a:solidFill>
                <a:cs typeface="+mn-cs"/>
              </a:rPr>
              <a:t>          </a:t>
            </a:r>
            <a:r>
              <a:rPr lang="en-US" sz="2000" b="1" dirty="0">
                <a:solidFill>
                  <a:srgbClr val="FF0000"/>
                </a:solidFill>
                <a:effectLst>
                  <a:outerShdw blurRad="38100" dist="38100" dir="2700000" algn="tl">
                    <a:srgbClr val="000000"/>
                  </a:outerShdw>
                </a:effectLst>
                <a:cs typeface="+mn-cs"/>
              </a:rPr>
              <a:t>Supply</a:t>
            </a:r>
            <a:r>
              <a:rPr lang="en-US" sz="2000" b="1" dirty="0">
                <a:cs typeface="+mn-cs"/>
              </a:rPr>
              <a:t>	   </a:t>
            </a:r>
            <a:r>
              <a:rPr lang="en-US" sz="2000" b="1" dirty="0">
                <a:solidFill>
                  <a:srgbClr val="008000"/>
                </a:solidFill>
                <a:effectLst>
                  <a:outerShdw blurRad="38100" dist="38100" dir="2700000" algn="tl">
                    <a:srgbClr val="000000"/>
                  </a:outerShdw>
                </a:effectLst>
                <a:cs typeface="+mn-cs"/>
              </a:rPr>
              <a:t>Keynesian</a:t>
            </a:r>
          </a:p>
          <a:p>
            <a:pPr fontAlgn="auto">
              <a:spcBef>
                <a:spcPts val="0"/>
              </a:spcBef>
              <a:spcAft>
                <a:spcPts val="0"/>
              </a:spcAft>
              <a:defRPr/>
            </a:pPr>
            <a:r>
              <a:rPr lang="en-US" sz="1400" b="1" dirty="0">
                <a:cs typeface="+mn-cs"/>
              </a:rPr>
              <a:t>Stability of econ.  </a:t>
            </a:r>
            <a:r>
              <a:rPr lang="en-US" sz="1400" b="1" dirty="0">
                <a:solidFill>
                  <a:srgbClr val="FF0000"/>
                </a:solidFill>
                <a:effectLst>
                  <a:outerShdw blurRad="38100" dist="38100" dir="2700000" algn="tl">
                    <a:srgbClr val="000000"/>
                  </a:outerShdw>
                </a:effectLst>
                <a:cs typeface="+mn-cs"/>
              </a:rPr>
              <a:t>Stable</a:t>
            </a:r>
            <a:r>
              <a:rPr lang="en-US" sz="1400" b="1" dirty="0">
                <a:solidFill>
                  <a:srgbClr val="FF0000"/>
                </a:solidFill>
                <a:cs typeface="+mn-cs"/>
              </a:rPr>
              <a:t>	     </a:t>
            </a:r>
            <a:r>
              <a:rPr lang="en-US" sz="1400" b="1" dirty="0" err="1">
                <a:solidFill>
                  <a:srgbClr val="FF0000"/>
                </a:solidFill>
                <a:effectLst>
                  <a:outerShdw blurRad="38100" dist="38100" dir="2700000" algn="tl">
                    <a:srgbClr val="000000"/>
                  </a:outerShdw>
                </a:effectLst>
                <a:cs typeface="+mn-cs"/>
              </a:rPr>
              <a:t>Stable</a:t>
            </a:r>
            <a:r>
              <a:rPr lang="en-US" sz="1400" b="1" dirty="0">
                <a:solidFill>
                  <a:srgbClr val="FF0000"/>
                </a:solidFill>
                <a:cs typeface="+mn-cs"/>
              </a:rPr>
              <a:t> </a:t>
            </a:r>
            <a:r>
              <a:rPr lang="en-US" sz="1400" b="1" dirty="0">
                <a:cs typeface="+mn-cs"/>
              </a:rPr>
              <a:t>in </a:t>
            </a:r>
            <a:r>
              <a:rPr lang="en-US" sz="1400" b="1" dirty="0">
                <a:solidFill>
                  <a:srgbClr val="FF0000"/>
                </a:solidFill>
                <a:effectLst>
                  <a:outerShdw blurRad="38100" dist="38100" dir="2700000" algn="tl">
                    <a:srgbClr val="000000"/>
                  </a:outerShdw>
                </a:effectLst>
                <a:cs typeface="+mn-cs"/>
              </a:rPr>
              <a:t>LR</a:t>
            </a:r>
            <a:r>
              <a:rPr lang="en-US" sz="1400" b="1" dirty="0">
                <a:solidFill>
                  <a:srgbClr val="FF0000"/>
                </a:solidFill>
                <a:cs typeface="+mn-cs"/>
              </a:rPr>
              <a:t> </a:t>
            </a:r>
            <a:r>
              <a:rPr lang="en-US" sz="1200" b="1" dirty="0">
                <a:cs typeface="+mn-cs"/>
              </a:rPr>
              <a:t>at</a:t>
            </a:r>
            <a:r>
              <a:rPr lang="en-US" sz="1200" b="1" dirty="0">
                <a:solidFill>
                  <a:srgbClr val="FF0000"/>
                </a:solidFill>
                <a:cs typeface="+mn-cs"/>
              </a:rPr>
              <a:t> </a:t>
            </a:r>
            <a:r>
              <a:rPr lang="en-US" sz="1400" b="1" dirty="0">
                <a:solidFill>
                  <a:srgbClr val="FF0000"/>
                </a:solidFill>
                <a:effectLst>
                  <a:outerShdw blurRad="38100" dist="38100" dir="2700000" algn="tl">
                    <a:srgbClr val="000000"/>
                  </a:outerShdw>
                </a:effectLst>
                <a:cs typeface="+mn-cs"/>
              </a:rPr>
              <a:t>FE</a:t>
            </a:r>
            <a:r>
              <a:rPr lang="en-US" sz="1400" b="1" dirty="0">
                <a:solidFill>
                  <a:srgbClr val="FF0000"/>
                </a:solidFill>
                <a:cs typeface="+mn-cs"/>
              </a:rPr>
              <a:t>  </a:t>
            </a:r>
            <a:r>
              <a:rPr lang="en-US" sz="1400" b="1" dirty="0" err="1">
                <a:solidFill>
                  <a:srgbClr val="FF0000"/>
                </a:solidFill>
                <a:effectLst>
                  <a:outerShdw blurRad="38100" dist="38100" dir="2700000" algn="tl">
                    <a:srgbClr val="000000"/>
                  </a:outerShdw>
                </a:effectLst>
                <a:cs typeface="+mn-cs"/>
              </a:rPr>
              <a:t>Unantic</a:t>
            </a:r>
            <a:r>
              <a:rPr lang="en-US" sz="1400" b="1" dirty="0">
                <a:solidFill>
                  <a:srgbClr val="FF0000"/>
                </a:solidFill>
                <a:effectLst>
                  <a:outerShdw blurRad="38100" dist="38100" dir="2700000" algn="tl">
                    <a:srgbClr val="000000"/>
                  </a:outerShdw>
                </a:effectLst>
                <a:cs typeface="+mn-cs"/>
              </a:rPr>
              <a:t>. shocks</a:t>
            </a:r>
            <a:r>
              <a:rPr lang="en-US" sz="1400" b="1" dirty="0">
                <a:solidFill>
                  <a:srgbClr val="FF0000"/>
                </a:solidFill>
                <a:cs typeface="+mn-cs"/>
              </a:rPr>
              <a:t>     </a:t>
            </a:r>
            <a:r>
              <a:rPr lang="en-US" sz="1400" b="1" dirty="0">
                <a:solidFill>
                  <a:srgbClr val="FF0000"/>
                </a:solidFill>
                <a:effectLst>
                  <a:outerShdw blurRad="38100" dist="38100" dir="2700000" algn="tl">
                    <a:srgbClr val="000000"/>
                  </a:outerShdw>
                </a:effectLst>
                <a:cs typeface="+mn-cs"/>
              </a:rPr>
              <a:t>Stable</a:t>
            </a:r>
            <a:r>
              <a:rPr lang="en-US" sz="1400" b="1" dirty="0">
                <a:solidFill>
                  <a:srgbClr val="FF0000"/>
                </a:solidFill>
                <a:cs typeface="+mn-cs"/>
              </a:rPr>
              <a:t> </a:t>
            </a:r>
            <a:r>
              <a:rPr lang="en-US" sz="1000" b="1" dirty="0">
                <a:cs typeface="+mn-cs"/>
              </a:rPr>
              <a:t>with proper</a:t>
            </a:r>
            <a:r>
              <a:rPr lang="en-US" sz="1400" b="1" dirty="0">
                <a:cs typeface="+mn-cs"/>
              </a:rPr>
              <a:t>  </a:t>
            </a:r>
            <a:r>
              <a:rPr lang="en-US" sz="1400" b="1" dirty="0">
                <a:solidFill>
                  <a:srgbClr val="008000"/>
                </a:solidFill>
                <a:effectLst>
                  <a:outerShdw blurRad="38100" dist="38100" dir="2700000" algn="tl">
                    <a:srgbClr val="000000"/>
                  </a:outerShdw>
                </a:effectLst>
                <a:cs typeface="+mn-cs"/>
              </a:rPr>
              <a:t>Unstable [</a:t>
            </a:r>
            <a:r>
              <a:rPr lang="en-US" sz="1400" b="1" dirty="0" err="1">
                <a:solidFill>
                  <a:srgbClr val="008000"/>
                </a:solidFill>
                <a:effectLst>
                  <a:outerShdw blurRad="38100" dist="38100" dir="2700000" algn="tl">
                    <a:srgbClr val="000000"/>
                  </a:outerShdw>
                </a:effectLst>
                <a:cs typeface="+mn-cs"/>
              </a:rPr>
              <a:t>Ig</a:t>
            </a:r>
            <a:endParaRPr lang="en-US" sz="1400" b="1" dirty="0">
              <a:solidFill>
                <a:srgbClr val="008000"/>
              </a:solidFill>
              <a:effectLst>
                <a:outerShdw blurRad="38100" dist="38100" dir="2700000" algn="tl">
                  <a:srgbClr val="000000"/>
                </a:outerShdw>
              </a:effectLst>
              <a:cs typeface="+mn-cs"/>
            </a:endParaRPr>
          </a:p>
          <a:p>
            <a:pPr fontAlgn="auto">
              <a:spcBef>
                <a:spcPts val="0"/>
              </a:spcBef>
              <a:spcAft>
                <a:spcPts val="0"/>
              </a:spcAft>
              <a:defRPr/>
            </a:pPr>
            <a:r>
              <a:rPr lang="en-US" sz="1400" b="1" dirty="0">
                <a:cs typeface="+mn-cs"/>
              </a:rPr>
              <a:t>                                                                                             in the short run      </a:t>
            </a:r>
            <a:r>
              <a:rPr lang="en-US" sz="1400" b="1" dirty="0" err="1">
                <a:cs typeface="+mn-cs"/>
              </a:rPr>
              <a:t>Ig</a:t>
            </a:r>
            <a:r>
              <a:rPr lang="en-US" sz="1400" b="1" dirty="0">
                <a:cs typeface="+mn-cs"/>
              </a:rPr>
              <a:t> &amp; </a:t>
            </a:r>
            <a:r>
              <a:rPr lang="en-US" sz="1400" b="1" dirty="0" err="1">
                <a:cs typeface="+mn-cs"/>
              </a:rPr>
              <a:t>sav</a:t>
            </a:r>
            <a:r>
              <a:rPr lang="en-US" sz="1400" b="1" dirty="0">
                <a:cs typeface="+mn-cs"/>
              </a:rPr>
              <a:t>. </a:t>
            </a:r>
            <a:r>
              <a:rPr lang="en-US" sz="1400" b="1" dirty="0" err="1">
                <a:cs typeface="+mn-cs"/>
              </a:rPr>
              <a:t>incen</a:t>
            </a:r>
            <a:r>
              <a:rPr lang="en-US" sz="1400" b="1" dirty="0">
                <a:cs typeface="+mn-cs"/>
              </a:rPr>
              <a:t>.  </a:t>
            </a:r>
            <a:r>
              <a:rPr lang="en-US" sz="1400" b="1" dirty="0">
                <a:solidFill>
                  <a:srgbClr val="008000"/>
                </a:solidFill>
                <a:effectLst>
                  <a:outerShdw blurRad="38100" dist="38100" dir="2700000" algn="tl">
                    <a:srgbClr val="000000"/>
                  </a:outerShdw>
                </a:effectLst>
                <a:cs typeface="+mn-cs"/>
              </a:rPr>
              <a:t>booms &amp; busts]</a:t>
            </a:r>
            <a:r>
              <a:rPr lang="en-US" sz="1400" b="1" dirty="0">
                <a:solidFill>
                  <a:srgbClr val="008000"/>
                </a:solidFill>
                <a:cs typeface="+mn-cs"/>
              </a:rPr>
              <a:t> </a:t>
            </a:r>
            <a:endParaRPr lang="en-US" sz="800" b="1" dirty="0">
              <a:solidFill>
                <a:srgbClr val="008000"/>
              </a:solidFill>
              <a:cs typeface="+mn-cs"/>
            </a:endParaRPr>
          </a:p>
          <a:p>
            <a:pPr fontAlgn="auto">
              <a:spcBef>
                <a:spcPts val="0"/>
              </a:spcBef>
              <a:spcAft>
                <a:spcPts val="0"/>
              </a:spcAft>
              <a:defRPr/>
            </a:pPr>
            <a:endParaRPr lang="en-US" sz="1400" b="1" dirty="0">
              <a:cs typeface="+mn-cs"/>
            </a:endParaRPr>
          </a:p>
          <a:p>
            <a:pPr fontAlgn="auto">
              <a:spcBef>
                <a:spcPts val="0"/>
              </a:spcBef>
              <a:spcAft>
                <a:spcPts val="0"/>
              </a:spcAft>
              <a:defRPr/>
            </a:pPr>
            <a:r>
              <a:rPr lang="en-US" sz="1200" b="1" dirty="0">
                <a:cs typeface="+mn-cs"/>
              </a:rPr>
              <a:t>Price-wage </a:t>
            </a:r>
            <a:r>
              <a:rPr lang="en-US" sz="1000" b="1" dirty="0">
                <a:cs typeface="+mn-cs"/>
              </a:rPr>
              <a:t>flexibility   </a:t>
            </a:r>
            <a:r>
              <a:rPr lang="en-US" sz="1400" b="1" dirty="0">
                <a:solidFill>
                  <a:srgbClr val="FF0000"/>
                </a:solidFill>
                <a:effectLst>
                  <a:outerShdw blurRad="38100" dist="38100" dir="2700000" algn="tl">
                    <a:srgbClr val="000000"/>
                  </a:outerShdw>
                </a:effectLst>
                <a:cs typeface="+mn-cs"/>
              </a:rPr>
              <a:t>Flexible	     </a:t>
            </a:r>
            <a:r>
              <a:rPr lang="en-US" sz="1400" b="1" dirty="0" err="1">
                <a:solidFill>
                  <a:srgbClr val="FF0000"/>
                </a:solidFill>
                <a:effectLst>
                  <a:outerShdw blurRad="38100" dist="38100" dir="2700000" algn="tl">
                    <a:srgbClr val="000000"/>
                  </a:outerShdw>
                </a:effectLst>
                <a:cs typeface="+mn-cs"/>
              </a:rPr>
              <a:t>Flexible</a:t>
            </a:r>
            <a:r>
              <a:rPr lang="en-US" sz="1400" b="1" dirty="0">
                <a:solidFill>
                  <a:srgbClr val="FF0000"/>
                </a:solidFill>
                <a:effectLst>
                  <a:outerShdw blurRad="38100" dist="38100" dir="2700000" algn="tl">
                    <a:srgbClr val="000000"/>
                  </a:outerShdw>
                </a:effectLst>
                <a:cs typeface="+mn-cs"/>
              </a:rPr>
              <a:t>           	</a:t>
            </a:r>
            <a:r>
              <a:rPr lang="en-US" sz="1400" b="1" dirty="0" err="1">
                <a:solidFill>
                  <a:srgbClr val="FF0000"/>
                </a:solidFill>
                <a:effectLst>
                  <a:outerShdw blurRad="38100" dist="38100" dir="2700000" algn="tl">
                    <a:srgbClr val="000000"/>
                  </a:outerShdw>
                </a:effectLst>
                <a:cs typeface="+mn-cs"/>
              </a:rPr>
              <a:t>Flexible</a:t>
            </a:r>
            <a:r>
              <a:rPr lang="en-US" sz="1400" b="1" dirty="0">
                <a:solidFill>
                  <a:srgbClr val="FF0000"/>
                </a:solidFill>
                <a:effectLst>
                  <a:outerShdw blurRad="38100" dist="38100" dir="2700000" algn="tl">
                    <a:srgbClr val="000000"/>
                  </a:outerShdw>
                </a:effectLst>
                <a:cs typeface="+mn-cs"/>
              </a:rPr>
              <a:t>	              </a:t>
            </a:r>
            <a:r>
              <a:rPr lang="en-US" sz="1400" b="1" dirty="0" err="1">
                <a:solidFill>
                  <a:srgbClr val="FF0000"/>
                </a:solidFill>
                <a:effectLst>
                  <a:outerShdw blurRad="38100" dist="38100" dir="2700000" algn="tl">
                    <a:srgbClr val="000000"/>
                  </a:outerShdw>
                </a:effectLst>
                <a:cs typeface="+mn-cs"/>
              </a:rPr>
              <a:t>Flexible</a:t>
            </a:r>
            <a:r>
              <a:rPr lang="en-US" sz="1400" b="1" dirty="0">
                <a:cs typeface="+mn-cs"/>
              </a:rPr>
              <a:t>	     </a:t>
            </a:r>
            <a:r>
              <a:rPr lang="en-US" sz="1400" b="1" dirty="0">
                <a:solidFill>
                  <a:srgbClr val="008000"/>
                </a:solidFill>
                <a:effectLst>
                  <a:outerShdw blurRad="38100" dist="38100" dir="2700000" algn="tl">
                    <a:srgbClr val="000000"/>
                  </a:outerShdw>
                </a:effectLst>
                <a:cs typeface="+mn-cs"/>
              </a:rPr>
              <a:t>Inflexible</a:t>
            </a:r>
          </a:p>
          <a:p>
            <a:pPr fontAlgn="auto">
              <a:spcBef>
                <a:spcPts val="0"/>
              </a:spcBef>
              <a:spcAft>
                <a:spcPts val="0"/>
              </a:spcAft>
              <a:defRPr/>
            </a:pPr>
            <a:r>
              <a:rPr lang="en-US" sz="1400" b="1" dirty="0">
                <a:cs typeface="+mn-cs"/>
              </a:rPr>
              <a:t>								     </a:t>
            </a:r>
            <a:r>
              <a:rPr lang="en-US" sz="1200" b="1" dirty="0">
                <a:solidFill>
                  <a:srgbClr val="008000"/>
                </a:solidFill>
                <a:effectLst>
                  <a:outerShdw blurRad="38100" dist="38100" dir="2700000" algn="tl">
                    <a:srgbClr val="000000"/>
                  </a:outerShdw>
                </a:effectLst>
                <a:cs typeface="+mn-cs"/>
              </a:rPr>
              <a:t>[contracts/</a:t>
            </a:r>
            <a:r>
              <a:rPr lang="en-US" sz="1200" b="1" dirty="0" err="1">
                <a:solidFill>
                  <a:srgbClr val="008000"/>
                </a:solidFill>
                <a:effectLst>
                  <a:outerShdw blurRad="38100" dist="38100" dir="2700000" algn="tl">
                    <a:srgbClr val="000000"/>
                  </a:outerShdw>
                </a:effectLst>
                <a:cs typeface="+mn-cs"/>
              </a:rPr>
              <a:t>monop</a:t>
            </a:r>
            <a:r>
              <a:rPr lang="en-US" sz="1200" b="1" dirty="0">
                <a:solidFill>
                  <a:srgbClr val="008000"/>
                </a:solidFill>
                <a:effectLst>
                  <a:outerShdw blurRad="38100" dist="38100" dir="2700000" algn="tl">
                    <a:srgbClr val="000000"/>
                  </a:outerShdw>
                </a:effectLst>
                <a:cs typeface="+mn-cs"/>
              </a:rPr>
              <a:t>.]</a:t>
            </a:r>
            <a:endParaRPr lang="en-US" sz="800" b="1" dirty="0">
              <a:solidFill>
                <a:srgbClr val="008000"/>
              </a:solidFill>
              <a:effectLst>
                <a:outerShdw blurRad="38100" dist="38100" dir="2700000" algn="tl">
                  <a:srgbClr val="000000"/>
                </a:outerShdw>
              </a:effectLst>
              <a:cs typeface="+mn-cs"/>
            </a:endParaRPr>
          </a:p>
          <a:p>
            <a:pPr fontAlgn="auto">
              <a:spcBef>
                <a:spcPts val="0"/>
              </a:spcBef>
              <a:spcAft>
                <a:spcPts val="0"/>
              </a:spcAft>
              <a:defRPr/>
            </a:pPr>
            <a:endParaRPr lang="en-US" sz="1200" b="1" dirty="0">
              <a:solidFill>
                <a:srgbClr val="99FF99"/>
              </a:solidFill>
              <a:effectLst>
                <a:outerShdw blurRad="38100" dist="38100" dir="2700000" algn="tl">
                  <a:srgbClr val="000000"/>
                </a:outerShdw>
              </a:effectLst>
              <a:cs typeface="+mn-cs"/>
            </a:endParaRPr>
          </a:p>
          <a:p>
            <a:pPr fontAlgn="auto">
              <a:spcBef>
                <a:spcPts val="0"/>
              </a:spcBef>
              <a:spcAft>
                <a:spcPts val="0"/>
              </a:spcAft>
              <a:defRPr/>
            </a:pPr>
            <a:r>
              <a:rPr lang="en-US" sz="1400" b="1" dirty="0">
                <a:cs typeface="+mn-cs"/>
              </a:rPr>
              <a:t>Velocity</a:t>
            </a:r>
            <a:r>
              <a:rPr lang="en-US" sz="1400" b="1" dirty="0">
                <a:solidFill>
                  <a:schemeClr val="bg1"/>
                </a:solidFill>
                <a:cs typeface="+mn-cs"/>
              </a:rPr>
              <a:t> </a:t>
            </a:r>
            <a:r>
              <a:rPr lang="en-US" sz="1400" b="1" dirty="0">
                <a:solidFill>
                  <a:srgbClr val="00FFFF"/>
                </a:solidFill>
                <a:cs typeface="+mn-cs"/>
              </a:rPr>
              <a:t> </a:t>
            </a:r>
            <a:r>
              <a:rPr lang="en-US" sz="1400" b="1" dirty="0">
                <a:cs typeface="+mn-cs"/>
              </a:rPr>
              <a:t>               </a:t>
            </a:r>
            <a:r>
              <a:rPr lang="en-US" sz="1400" b="1" dirty="0">
                <a:solidFill>
                  <a:srgbClr val="FF0000"/>
                </a:solidFill>
                <a:effectLst>
                  <a:outerShdw blurRad="38100" dist="38100" dir="2700000" algn="tl">
                    <a:srgbClr val="000000"/>
                  </a:outerShdw>
                </a:effectLst>
                <a:cs typeface="+mn-cs"/>
              </a:rPr>
              <a:t>Stable                   Predictable            No Consensus       No consensus</a:t>
            </a:r>
            <a:r>
              <a:rPr lang="en-US" sz="1400" b="1" dirty="0">
                <a:solidFill>
                  <a:srgbClr val="FF0000"/>
                </a:solidFill>
                <a:cs typeface="+mn-cs"/>
              </a:rPr>
              <a:t>    </a:t>
            </a:r>
            <a:r>
              <a:rPr lang="en-US" sz="1400" b="1" dirty="0">
                <a:solidFill>
                  <a:srgbClr val="008000"/>
                </a:solidFill>
                <a:effectLst>
                  <a:outerShdw blurRad="38100" dist="38100" dir="2700000" algn="tl">
                    <a:srgbClr val="000000"/>
                  </a:outerShdw>
                </a:effectLst>
                <a:cs typeface="+mn-cs"/>
              </a:rPr>
              <a:t>Unstable </a:t>
            </a:r>
            <a:r>
              <a:rPr lang="en-US" sz="1200" b="1" dirty="0">
                <a:solidFill>
                  <a:srgbClr val="008000"/>
                </a:solidFill>
                <a:effectLst>
                  <a:outerShdw blurRad="38100" dist="38100" dir="2700000" algn="tl">
                    <a:srgbClr val="000000"/>
                  </a:outerShdw>
                </a:effectLst>
                <a:cs typeface="+mn-cs"/>
              </a:rPr>
              <a:t>[direct </a:t>
            </a:r>
          </a:p>
          <a:p>
            <a:pPr fontAlgn="auto">
              <a:spcBef>
                <a:spcPts val="0"/>
              </a:spcBef>
              <a:spcAft>
                <a:spcPts val="0"/>
              </a:spcAft>
              <a:defRPr/>
            </a:pPr>
            <a:r>
              <a:rPr lang="en-US" sz="1200" b="1" dirty="0">
                <a:solidFill>
                  <a:srgbClr val="008000"/>
                </a:solidFill>
                <a:effectLst>
                  <a:outerShdw blurRad="38100" dist="38100" dir="2700000" algn="tl">
                    <a:srgbClr val="000000"/>
                  </a:outerShdw>
                </a:effectLst>
                <a:cs typeface="+mn-cs"/>
              </a:rPr>
              <a:t>								      with I.R. &amp; inverse</a:t>
            </a:r>
          </a:p>
          <a:p>
            <a:pPr fontAlgn="auto">
              <a:spcBef>
                <a:spcPts val="0"/>
              </a:spcBef>
              <a:spcAft>
                <a:spcPts val="0"/>
              </a:spcAft>
              <a:defRPr/>
            </a:pPr>
            <a:r>
              <a:rPr lang="en-US" sz="1200" b="1" dirty="0">
                <a:solidFill>
                  <a:srgbClr val="008000"/>
                </a:solidFill>
                <a:effectLst>
                  <a:outerShdw blurRad="38100" dist="38100" dir="2700000" algn="tl">
                    <a:srgbClr val="000000"/>
                  </a:outerShdw>
                </a:effectLst>
                <a:cs typeface="+mn-cs"/>
              </a:rPr>
              <a:t>								      with the MS</a:t>
            </a:r>
            <a:endParaRPr lang="en-US" sz="800" b="1" dirty="0">
              <a:solidFill>
                <a:srgbClr val="008000"/>
              </a:solidFill>
              <a:effectLst>
                <a:outerShdw blurRad="38100" dist="38100" dir="2700000" algn="tl">
                  <a:srgbClr val="000000"/>
                </a:outerShdw>
              </a:effectLst>
              <a:cs typeface="+mn-cs"/>
            </a:endParaRPr>
          </a:p>
          <a:p>
            <a:pPr fontAlgn="auto">
              <a:spcBef>
                <a:spcPts val="0"/>
              </a:spcBef>
              <a:spcAft>
                <a:spcPts val="0"/>
              </a:spcAft>
              <a:defRPr/>
            </a:pPr>
            <a:endParaRPr lang="en-US" sz="1200" b="1" dirty="0">
              <a:solidFill>
                <a:srgbClr val="99FF99"/>
              </a:solidFill>
              <a:effectLst>
                <a:outerShdw blurRad="38100" dist="38100" dir="2700000" algn="tl">
                  <a:srgbClr val="000000"/>
                </a:outerShdw>
              </a:effectLst>
              <a:cs typeface="+mn-cs"/>
            </a:endParaRPr>
          </a:p>
          <a:p>
            <a:pPr fontAlgn="auto">
              <a:spcBef>
                <a:spcPts val="0"/>
              </a:spcBef>
              <a:spcAft>
                <a:spcPts val="0"/>
              </a:spcAft>
              <a:defRPr/>
            </a:pPr>
            <a:r>
              <a:rPr lang="en-US" sz="1400" b="1" dirty="0">
                <a:cs typeface="+mn-cs"/>
              </a:rPr>
              <a:t>C</a:t>
            </a:r>
            <a:r>
              <a:rPr lang="en-US" sz="1200" b="1" dirty="0">
                <a:cs typeface="+mn-cs"/>
              </a:rPr>
              <a:t>ause of</a:t>
            </a:r>
            <a:r>
              <a:rPr lang="en-US" sz="1400" b="1" dirty="0">
                <a:cs typeface="+mn-cs"/>
              </a:rPr>
              <a:t> inflation  </a:t>
            </a:r>
            <a:r>
              <a:rPr lang="en-US" sz="1400" b="1" dirty="0">
                <a:solidFill>
                  <a:srgbClr val="FF0000"/>
                </a:solidFill>
                <a:effectLst>
                  <a:outerShdw blurRad="38100" dist="38100" dir="2700000" algn="tl">
                    <a:srgbClr val="000000"/>
                  </a:outerShdw>
                </a:effectLst>
                <a:cs typeface="+mn-cs"/>
              </a:rPr>
              <a:t>Excess MS	     Excess MS	Excess MS              Excess MS</a:t>
            </a:r>
            <a:r>
              <a:rPr lang="en-US" sz="1400" b="1" dirty="0">
                <a:solidFill>
                  <a:srgbClr val="FF0000"/>
                </a:solidFill>
                <a:cs typeface="+mn-cs"/>
              </a:rPr>
              <a:t>          </a:t>
            </a:r>
            <a:r>
              <a:rPr lang="en-US" sz="1400" b="1" dirty="0">
                <a:solidFill>
                  <a:srgbClr val="008000"/>
                </a:solidFill>
                <a:effectLst>
                  <a:outerShdw blurRad="38100" dist="38100" dir="2700000" algn="tl">
                    <a:srgbClr val="000000"/>
                  </a:outerShdw>
                </a:effectLst>
                <a:cs typeface="+mn-cs"/>
              </a:rPr>
              <a:t>Excess AD</a:t>
            </a:r>
          </a:p>
          <a:p>
            <a:pPr fontAlgn="auto">
              <a:spcBef>
                <a:spcPts val="0"/>
              </a:spcBef>
              <a:spcAft>
                <a:spcPts val="0"/>
              </a:spcAft>
              <a:defRPr/>
            </a:pPr>
            <a:r>
              <a:rPr lang="en-US" sz="1400" b="1" dirty="0">
                <a:cs typeface="+mn-cs"/>
              </a:rPr>
              <a:t>  						              [too </a:t>
            </a:r>
            <a:r>
              <a:rPr lang="en-US" sz="1200" b="1" dirty="0">
                <a:cs typeface="+mn-cs"/>
              </a:rPr>
              <a:t>much </a:t>
            </a:r>
            <a:r>
              <a:rPr lang="en-US" sz="1200" b="1" dirty="0" err="1">
                <a:cs typeface="+mn-cs"/>
              </a:rPr>
              <a:t>regu</a:t>
            </a:r>
            <a:r>
              <a:rPr lang="en-US" sz="1400" b="1" dirty="0">
                <a:cs typeface="+mn-cs"/>
              </a:rPr>
              <a:t>.]   </a:t>
            </a:r>
            <a:r>
              <a:rPr lang="en-US" sz="1400" b="1" dirty="0">
                <a:solidFill>
                  <a:srgbClr val="008000"/>
                </a:solidFill>
                <a:effectLst>
                  <a:outerShdw blurRad="38100" dist="38100" dir="2700000" algn="tl">
                    <a:srgbClr val="000000"/>
                  </a:outerShdw>
                </a:effectLst>
                <a:cs typeface="+mn-cs"/>
              </a:rPr>
              <a:t>[</a:t>
            </a:r>
            <a:r>
              <a:rPr lang="en-US" sz="1400" b="1" dirty="0" err="1">
                <a:solidFill>
                  <a:srgbClr val="008000"/>
                </a:solidFill>
                <a:effectLst>
                  <a:outerShdw blurRad="38100" dist="38100" dir="2700000" algn="tl">
                    <a:srgbClr val="000000"/>
                  </a:outerShdw>
                </a:effectLst>
                <a:cs typeface="+mn-cs"/>
              </a:rPr>
              <a:t>Ig</a:t>
            </a:r>
            <a:r>
              <a:rPr lang="en-US" sz="1400" b="1" dirty="0">
                <a:solidFill>
                  <a:srgbClr val="008000"/>
                </a:solidFill>
                <a:effectLst>
                  <a:outerShdw blurRad="38100" dist="38100" dir="2700000" algn="tl">
                    <a:srgbClr val="000000"/>
                  </a:outerShdw>
                </a:effectLst>
                <a:cs typeface="+mn-cs"/>
              </a:rPr>
              <a:t> “booms”]</a:t>
            </a:r>
            <a:endParaRPr lang="en-US" sz="800" b="1" dirty="0">
              <a:solidFill>
                <a:srgbClr val="008000"/>
              </a:solidFill>
              <a:effectLst>
                <a:outerShdw blurRad="38100" dist="38100" dir="2700000" algn="tl">
                  <a:srgbClr val="000000"/>
                </a:outerShdw>
              </a:effectLst>
              <a:cs typeface="+mn-cs"/>
            </a:endParaRPr>
          </a:p>
          <a:p>
            <a:pPr fontAlgn="auto">
              <a:spcBef>
                <a:spcPts val="0"/>
              </a:spcBef>
              <a:spcAft>
                <a:spcPts val="0"/>
              </a:spcAft>
              <a:defRPr/>
            </a:pPr>
            <a:endParaRPr lang="en-US" sz="1400" b="1" dirty="0">
              <a:solidFill>
                <a:srgbClr val="99FF99"/>
              </a:solidFill>
              <a:effectLst>
                <a:outerShdw blurRad="38100" dist="38100" dir="2700000" algn="tl">
                  <a:srgbClr val="000000"/>
                </a:outerShdw>
              </a:effectLst>
              <a:cs typeface="+mn-cs"/>
            </a:endParaRPr>
          </a:p>
          <a:p>
            <a:pPr fontAlgn="auto">
              <a:spcBef>
                <a:spcPts val="0"/>
              </a:spcBef>
              <a:spcAft>
                <a:spcPts val="0"/>
              </a:spcAft>
              <a:defRPr/>
            </a:pPr>
            <a:r>
              <a:rPr lang="en-US" sz="1400" b="1" dirty="0">
                <a:cs typeface="+mn-cs"/>
              </a:rPr>
              <a:t>S</a:t>
            </a:r>
            <a:r>
              <a:rPr lang="en-US" sz="1000" b="1" dirty="0">
                <a:cs typeface="+mn-cs"/>
              </a:rPr>
              <a:t>tabilization </a:t>
            </a:r>
            <a:r>
              <a:rPr lang="en-US" sz="1400" b="1" dirty="0">
                <a:cs typeface="+mn-cs"/>
              </a:rPr>
              <a:t>P</a:t>
            </a:r>
            <a:r>
              <a:rPr lang="en-US" sz="1200" b="1" dirty="0">
                <a:cs typeface="+mn-cs"/>
              </a:rPr>
              <a:t>olicy</a:t>
            </a:r>
            <a:r>
              <a:rPr lang="en-US" sz="1400" b="1" dirty="0">
                <a:cs typeface="+mn-cs"/>
              </a:rPr>
              <a:t>    </a:t>
            </a:r>
            <a:r>
              <a:rPr lang="en-US" sz="1400" b="1" dirty="0">
                <a:solidFill>
                  <a:srgbClr val="FF0000"/>
                </a:solidFill>
                <a:effectLst>
                  <a:outerShdw blurRad="38100" dist="38100" dir="2700000" algn="tl">
                    <a:srgbClr val="000000"/>
                  </a:outerShdw>
                </a:effectLst>
                <a:cs typeface="+mn-cs"/>
              </a:rPr>
              <a:t>Non-activist	     </a:t>
            </a:r>
            <a:r>
              <a:rPr lang="en-US" sz="1400" b="1" dirty="0" err="1">
                <a:solidFill>
                  <a:srgbClr val="FF0000"/>
                </a:solidFill>
                <a:effectLst>
                  <a:outerShdw blurRad="38100" dist="38100" dir="2700000" algn="tl">
                    <a:srgbClr val="000000"/>
                  </a:outerShdw>
                </a:effectLst>
                <a:cs typeface="+mn-cs"/>
              </a:rPr>
              <a:t>Non-activist</a:t>
            </a:r>
            <a:r>
              <a:rPr lang="en-US" sz="1400" b="1" dirty="0">
                <a:solidFill>
                  <a:srgbClr val="FF0000"/>
                </a:solidFill>
                <a:effectLst>
                  <a:outerShdw blurRad="38100" dist="38100" dir="2700000" algn="tl">
                    <a:srgbClr val="000000"/>
                  </a:outerShdw>
                </a:effectLst>
                <a:cs typeface="+mn-cs"/>
              </a:rPr>
              <a:t>	Non-activist            Activist</a:t>
            </a:r>
            <a:r>
              <a:rPr lang="en-US" sz="1400" b="1" dirty="0">
                <a:solidFill>
                  <a:srgbClr val="FF0000"/>
                </a:solidFill>
                <a:cs typeface="+mn-cs"/>
              </a:rPr>
              <a:t> </a:t>
            </a:r>
            <a:r>
              <a:rPr lang="en-US" sz="1400" b="1" dirty="0">
                <a:cs typeface="+mn-cs"/>
              </a:rPr>
              <a:t>[use	      </a:t>
            </a:r>
            <a:r>
              <a:rPr lang="en-US" sz="1400" b="1" dirty="0">
                <a:solidFill>
                  <a:srgbClr val="008000"/>
                </a:solidFill>
                <a:effectLst>
                  <a:outerShdw blurRad="38100" dist="38100" dir="2700000" algn="tl">
                    <a:srgbClr val="000000"/>
                  </a:outerShdw>
                </a:effectLst>
                <a:cs typeface="+mn-cs"/>
              </a:rPr>
              <a:t>Activist fiscal</a:t>
            </a:r>
          </a:p>
          <a:p>
            <a:pPr fontAlgn="auto">
              <a:spcBef>
                <a:spcPts val="0"/>
              </a:spcBef>
              <a:spcAft>
                <a:spcPts val="0"/>
              </a:spcAft>
              <a:defRPr/>
            </a:pPr>
            <a:r>
              <a:rPr lang="en-US" sz="1400" b="1" dirty="0">
                <a:cs typeface="+mn-cs"/>
              </a:rPr>
              <a:t>                               [unnecessary]      [too difficult]          [ineffective and      </a:t>
            </a:r>
            <a:r>
              <a:rPr lang="en-US" sz="1400" b="1" dirty="0">
                <a:solidFill>
                  <a:srgbClr val="FF0000"/>
                </a:solidFill>
                <a:effectLst>
                  <a:outerShdw blurRad="38100" dist="38100" dir="2700000" algn="tl">
                    <a:srgbClr val="000000"/>
                  </a:outerShdw>
                </a:effectLst>
                <a:cs typeface="+mn-cs"/>
              </a:rPr>
              <a:t>fiscal policy</a:t>
            </a:r>
            <a:r>
              <a:rPr lang="en-US" sz="1400" b="1" dirty="0">
                <a:solidFill>
                  <a:srgbClr val="FF0000"/>
                </a:solidFill>
                <a:cs typeface="+mn-cs"/>
              </a:rPr>
              <a:t> </a:t>
            </a:r>
            <a:r>
              <a:rPr lang="en-US" sz="1400" b="1" dirty="0">
                <a:cs typeface="+mn-cs"/>
              </a:rPr>
              <a:t>to     </a:t>
            </a:r>
            <a:r>
              <a:rPr lang="en-US" sz="1400" b="1" dirty="0">
                <a:solidFill>
                  <a:srgbClr val="008000"/>
                </a:solidFill>
                <a:effectLst>
                  <a:outerShdw blurRad="38100" dist="38100" dir="2700000" algn="tl">
                    <a:srgbClr val="000000"/>
                  </a:outerShdw>
                </a:effectLst>
                <a:cs typeface="+mn-cs"/>
              </a:rPr>
              <a:t>policy</a:t>
            </a:r>
          </a:p>
          <a:p>
            <a:pPr fontAlgn="auto">
              <a:spcBef>
                <a:spcPts val="0"/>
              </a:spcBef>
              <a:spcAft>
                <a:spcPts val="0"/>
              </a:spcAft>
              <a:defRPr/>
            </a:pPr>
            <a:r>
              <a:rPr lang="en-US" sz="1400" b="1" dirty="0">
                <a:cs typeface="+mn-cs"/>
              </a:rPr>
              <a:t>                                                                                             </a:t>
            </a:r>
            <a:r>
              <a:rPr lang="en-US" sz="800" b="1" dirty="0">
                <a:cs typeface="+mn-cs"/>
              </a:rPr>
              <a:t> </a:t>
            </a:r>
            <a:r>
              <a:rPr lang="en-US" sz="1400" b="1" dirty="0">
                <a:cs typeface="+mn-cs"/>
              </a:rPr>
              <a:t>harmful]                 </a:t>
            </a:r>
            <a:r>
              <a:rPr lang="en-US" sz="1400" b="1" dirty="0">
                <a:solidFill>
                  <a:srgbClr val="FF0000"/>
                </a:solidFill>
                <a:effectLst>
                  <a:outerShdw blurRad="38100" dist="38100" dir="2700000" algn="tl">
                    <a:srgbClr val="000000"/>
                  </a:outerShdw>
                </a:effectLst>
                <a:cs typeface="+mn-cs"/>
              </a:rPr>
              <a:t>affect AS</a:t>
            </a:r>
            <a:r>
              <a:rPr lang="en-US" sz="1400" b="1" dirty="0">
                <a:cs typeface="+mn-cs"/>
              </a:rPr>
              <a:t>]</a:t>
            </a:r>
            <a:r>
              <a:rPr lang="en-US" sz="1400" b="1" dirty="0">
                <a:solidFill>
                  <a:srgbClr val="FF0000"/>
                </a:solidFill>
                <a:cs typeface="+mn-cs"/>
              </a:rPr>
              <a:t> </a:t>
            </a:r>
            <a:endParaRPr lang="en-US" sz="800" b="1" dirty="0">
              <a:solidFill>
                <a:srgbClr val="FF0000"/>
              </a:solidFill>
              <a:cs typeface="+mn-cs"/>
            </a:endParaRPr>
          </a:p>
          <a:p>
            <a:pPr fontAlgn="auto">
              <a:spcBef>
                <a:spcPts val="0"/>
              </a:spcBef>
              <a:spcAft>
                <a:spcPts val="0"/>
              </a:spcAft>
              <a:defRPr/>
            </a:pPr>
            <a:endParaRPr lang="en-US" sz="1400" b="1" dirty="0">
              <a:solidFill>
                <a:srgbClr val="FF0000"/>
              </a:solidFill>
              <a:cs typeface="+mn-cs"/>
            </a:endParaRPr>
          </a:p>
          <a:p>
            <a:pPr fontAlgn="auto">
              <a:spcBef>
                <a:spcPts val="0"/>
              </a:spcBef>
              <a:spcAft>
                <a:spcPts val="0"/>
              </a:spcAft>
              <a:defRPr/>
            </a:pPr>
            <a:r>
              <a:rPr lang="en-US" sz="1400" b="1" dirty="0">
                <a:cs typeface="+mn-cs"/>
              </a:rPr>
              <a:t>Conducting </a:t>
            </a:r>
            <a:r>
              <a:rPr lang="en-US" sz="1400" b="1" dirty="0">
                <a:solidFill>
                  <a:schemeClr val="bg1"/>
                </a:solidFill>
                <a:cs typeface="+mn-cs"/>
              </a:rPr>
              <a:t>   </a:t>
            </a:r>
            <a:r>
              <a:rPr lang="en-US" sz="1400" b="1" dirty="0">
                <a:solidFill>
                  <a:srgbClr val="00FFFF"/>
                </a:solidFill>
                <a:cs typeface="+mn-cs"/>
              </a:rPr>
              <a:t>  </a:t>
            </a:r>
            <a:r>
              <a:rPr lang="en-US" sz="1400" b="1" dirty="0">
                <a:cs typeface="+mn-cs"/>
              </a:rPr>
              <a:t>     </a:t>
            </a:r>
            <a:r>
              <a:rPr lang="en-US" sz="1400" b="1" dirty="0">
                <a:solidFill>
                  <a:srgbClr val="FF0000"/>
                </a:solidFill>
                <a:effectLst>
                  <a:outerShdw blurRad="38100" dist="38100" dir="2700000" algn="tl">
                    <a:srgbClr val="000000"/>
                  </a:outerShdw>
                </a:effectLst>
                <a:cs typeface="+mn-cs"/>
              </a:rPr>
              <a:t>None                     </a:t>
            </a:r>
            <a:r>
              <a:rPr lang="en-US" sz="1400" b="1" dirty="0" err="1">
                <a:solidFill>
                  <a:srgbClr val="FF0000"/>
                </a:solidFill>
                <a:effectLst>
                  <a:outerShdw blurRad="38100" dist="38100" dir="2700000" algn="tl">
                    <a:srgbClr val="000000"/>
                  </a:outerShdw>
                </a:effectLst>
                <a:cs typeface="+mn-cs"/>
              </a:rPr>
              <a:t>None</a:t>
            </a:r>
            <a:r>
              <a:rPr lang="en-US" sz="1400" b="1" dirty="0">
                <a:solidFill>
                  <a:srgbClr val="FF0000"/>
                </a:solidFill>
                <a:effectLst>
                  <a:outerShdw blurRad="38100" dist="38100" dir="2700000" algn="tl">
                    <a:srgbClr val="000000"/>
                  </a:outerShdw>
                </a:effectLst>
                <a:cs typeface="+mn-cs"/>
              </a:rPr>
              <a:t>                       </a:t>
            </a:r>
            <a:r>
              <a:rPr lang="en-US" sz="800" b="1" dirty="0">
                <a:solidFill>
                  <a:srgbClr val="FF0000"/>
                </a:solidFill>
                <a:effectLst>
                  <a:outerShdw blurRad="38100" dist="38100" dir="2700000" algn="tl">
                    <a:srgbClr val="000000"/>
                  </a:outerShdw>
                </a:effectLst>
                <a:cs typeface="+mn-cs"/>
              </a:rPr>
              <a:t> </a:t>
            </a:r>
            <a:r>
              <a:rPr lang="en-US" sz="1400" b="1" dirty="0" err="1">
                <a:solidFill>
                  <a:srgbClr val="FF0000"/>
                </a:solidFill>
                <a:effectLst>
                  <a:outerShdw blurRad="38100" dist="38100" dir="2700000" algn="tl">
                    <a:srgbClr val="000000"/>
                  </a:outerShdw>
                </a:effectLst>
                <a:cs typeface="+mn-cs"/>
              </a:rPr>
              <a:t>None</a:t>
            </a:r>
            <a:r>
              <a:rPr lang="en-US" sz="1400" b="1" dirty="0">
                <a:solidFill>
                  <a:srgbClr val="FF0000"/>
                </a:solidFill>
                <a:effectLst>
                  <a:outerShdw blurRad="38100" dist="38100" dir="2700000" algn="tl">
                    <a:srgbClr val="000000"/>
                  </a:outerShdw>
                </a:effectLst>
                <a:cs typeface="+mn-cs"/>
              </a:rPr>
              <a:t>                       </a:t>
            </a:r>
            <a:r>
              <a:rPr lang="en-US" sz="1400" b="1" dirty="0" err="1">
                <a:solidFill>
                  <a:srgbClr val="FF0000"/>
                </a:solidFill>
                <a:effectLst>
                  <a:outerShdw blurRad="38100" dist="38100" dir="2700000" algn="tl">
                    <a:srgbClr val="000000"/>
                  </a:outerShdw>
                </a:effectLst>
                <a:cs typeface="+mn-cs"/>
              </a:rPr>
              <a:t>None</a:t>
            </a:r>
            <a:r>
              <a:rPr lang="en-US" sz="1400" b="1" dirty="0">
                <a:solidFill>
                  <a:srgbClr val="FF0000"/>
                </a:solidFill>
                <a:cs typeface="+mn-cs"/>
              </a:rPr>
              <a:t>                    </a:t>
            </a:r>
            <a:r>
              <a:rPr lang="en-US" sz="1400" b="1" dirty="0">
                <a:solidFill>
                  <a:srgbClr val="008000"/>
                </a:solidFill>
                <a:effectLst>
                  <a:outerShdw blurRad="38100" dist="38100" dir="2700000" algn="tl">
                    <a:srgbClr val="000000"/>
                  </a:outerShdw>
                </a:effectLst>
                <a:cs typeface="+mn-cs"/>
              </a:rPr>
              <a:t>Active [control</a:t>
            </a:r>
          </a:p>
          <a:p>
            <a:pPr fontAlgn="auto">
              <a:spcBef>
                <a:spcPts val="0"/>
              </a:spcBef>
              <a:spcAft>
                <a:spcPts val="0"/>
              </a:spcAft>
              <a:defRPr/>
            </a:pPr>
            <a:r>
              <a:rPr lang="en-US" sz="1400" b="1" dirty="0">
                <a:cs typeface="+mn-cs"/>
              </a:rPr>
              <a:t>Monetary Policy   [monetary rule]    [monetary rule]       [monetary rule]     [monetary rule]   </a:t>
            </a:r>
            <a:r>
              <a:rPr lang="en-US" sz="1400" b="1" dirty="0">
                <a:solidFill>
                  <a:srgbClr val="008000"/>
                </a:solidFill>
                <a:effectLst>
                  <a:outerShdw blurRad="38100" dist="38100" dir="2700000" algn="tl">
                    <a:srgbClr val="000000"/>
                  </a:outerShdw>
                </a:effectLst>
                <a:cs typeface="+mn-cs"/>
              </a:rPr>
              <a:t>the I.R. (</a:t>
            </a:r>
            <a:r>
              <a:rPr lang="en-US" sz="1400" b="1" dirty="0" err="1">
                <a:solidFill>
                  <a:srgbClr val="008000"/>
                </a:solidFill>
                <a:effectLst>
                  <a:outerShdw blurRad="38100" dist="38100" dir="2700000" algn="tl">
                    <a:srgbClr val="000000"/>
                  </a:outerShdw>
                </a:effectLst>
                <a:cs typeface="+mn-cs"/>
              </a:rPr>
              <a:t>Ig</a:t>
            </a:r>
            <a:r>
              <a:rPr lang="en-US" sz="1400" b="1" dirty="0">
                <a:solidFill>
                  <a:srgbClr val="008000"/>
                </a:solidFill>
                <a:effectLst>
                  <a:outerShdw blurRad="38100" dist="38100" dir="2700000" algn="tl">
                    <a:srgbClr val="000000"/>
                  </a:outerShdw>
                </a:effectLst>
                <a:cs typeface="+mn-cs"/>
              </a:rPr>
              <a:t>)]</a:t>
            </a:r>
            <a:endParaRPr lang="en-US" sz="800" b="1" dirty="0">
              <a:solidFill>
                <a:srgbClr val="008000"/>
              </a:solidFill>
              <a:effectLst>
                <a:outerShdw blurRad="38100" dist="38100" dir="2700000" algn="tl">
                  <a:srgbClr val="000000"/>
                </a:outerShdw>
              </a:effectLst>
              <a:cs typeface="+mn-cs"/>
            </a:endParaRPr>
          </a:p>
          <a:p>
            <a:pPr fontAlgn="auto">
              <a:spcBef>
                <a:spcPts val="0"/>
              </a:spcBef>
              <a:spcAft>
                <a:spcPts val="0"/>
              </a:spcAft>
              <a:defRPr/>
            </a:pPr>
            <a:endParaRPr lang="en-US" sz="1400" b="1" dirty="0">
              <a:solidFill>
                <a:srgbClr val="99FF99"/>
              </a:solidFill>
              <a:cs typeface="+mn-cs"/>
            </a:endParaRPr>
          </a:p>
          <a:p>
            <a:pPr fontAlgn="auto">
              <a:spcBef>
                <a:spcPts val="0"/>
              </a:spcBef>
              <a:spcAft>
                <a:spcPts val="0"/>
              </a:spcAft>
              <a:defRPr/>
            </a:pPr>
            <a:r>
              <a:rPr lang="en-US" sz="1400" b="1" dirty="0">
                <a:cs typeface="+mn-cs"/>
              </a:rPr>
              <a:t>Conducting </a:t>
            </a:r>
            <a:r>
              <a:rPr lang="en-US" sz="1400" b="1" dirty="0">
                <a:solidFill>
                  <a:srgbClr val="0000FF"/>
                </a:solidFill>
                <a:cs typeface="+mn-cs"/>
              </a:rPr>
              <a:t>          </a:t>
            </a:r>
            <a:r>
              <a:rPr lang="en-US" sz="1400" b="1" dirty="0">
                <a:solidFill>
                  <a:srgbClr val="FF0000"/>
                </a:solidFill>
                <a:effectLst>
                  <a:outerShdw blurRad="38100" dist="38100" dir="2700000" algn="tl">
                    <a:srgbClr val="000000"/>
                  </a:outerShdw>
                </a:effectLst>
                <a:cs typeface="+mn-cs"/>
              </a:rPr>
              <a:t>Non-activist         </a:t>
            </a:r>
            <a:r>
              <a:rPr lang="en-US" sz="1400" b="1" dirty="0" err="1">
                <a:solidFill>
                  <a:srgbClr val="FF0000"/>
                </a:solidFill>
                <a:effectLst>
                  <a:outerShdw blurRad="38100" dist="38100" dir="2700000" algn="tl">
                    <a:srgbClr val="000000"/>
                  </a:outerShdw>
                </a:effectLst>
                <a:cs typeface="+mn-cs"/>
              </a:rPr>
              <a:t>Nonactivist</a:t>
            </a:r>
            <a:r>
              <a:rPr lang="en-US" sz="1400" b="1" dirty="0">
                <a:solidFill>
                  <a:srgbClr val="FF0000"/>
                </a:solidFill>
                <a:cs typeface="+mn-cs"/>
              </a:rPr>
              <a:t>              </a:t>
            </a:r>
            <a:r>
              <a:rPr lang="en-US" sz="1400" b="1" dirty="0">
                <a:solidFill>
                  <a:srgbClr val="FF0000"/>
                </a:solidFill>
                <a:effectLst>
                  <a:outerShdw blurRad="38100" dist="38100" dir="2700000" algn="tl">
                    <a:srgbClr val="000000"/>
                  </a:outerShdw>
                </a:effectLst>
                <a:cs typeface="+mn-cs"/>
              </a:rPr>
              <a:t>Non-activist           Activist</a:t>
            </a:r>
            <a:r>
              <a:rPr lang="en-US" sz="1400" b="1" dirty="0">
                <a:solidFill>
                  <a:srgbClr val="FF0000"/>
                </a:solidFill>
                <a:cs typeface="+mn-cs"/>
              </a:rPr>
              <a:t> </a:t>
            </a:r>
            <a:r>
              <a:rPr lang="en-US" sz="1400" b="1" dirty="0">
                <a:cs typeface="+mn-cs"/>
              </a:rPr>
              <a:t>as it        </a:t>
            </a:r>
            <a:r>
              <a:rPr lang="en-US" sz="1400" b="1" dirty="0">
                <a:solidFill>
                  <a:srgbClr val="008000"/>
                </a:solidFill>
                <a:effectLst>
                  <a:outerShdw blurRad="38100" dist="38100" dir="2700000" algn="tl">
                    <a:srgbClr val="000000"/>
                  </a:outerShdw>
                </a:effectLst>
                <a:cs typeface="+mn-cs"/>
              </a:rPr>
              <a:t>Discretionary</a:t>
            </a:r>
            <a:r>
              <a:rPr lang="en-US" sz="1400" b="1" dirty="0">
                <a:solidFill>
                  <a:srgbClr val="008000"/>
                </a:solidFill>
                <a:cs typeface="+mn-cs"/>
              </a:rPr>
              <a:t> </a:t>
            </a:r>
          </a:p>
          <a:p>
            <a:pPr fontAlgn="auto">
              <a:spcBef>
                <a:spcPts val="0"/>
              </a:spcBef>
              <a:spcAft>
                <a:spcPts val="0"/>
              </a:spcAft>
              <a:defRPr/>
            </a:pPr>
            <a:r>
              <a:rPr lang="en-US" sz="1400" b="1" dirty="0">
                <a:cs typeface="+mn-cs"/>
              </a:rPr>
              <a:t>Fiscal Policy         [Monetary rule]    [Monetary rule]       [Monetary rule]     </a:t>
            </a:r>
            <a:r>
              <a:rPr lang="en-US" sz="800" b="1" dirty="0">
                <a:cs typeface="+mn-cs"/>
              </a:rPr>
              <a:t> </a:t>
            </a:r>
            <a:r>
              <a:rPr lang="en-US" sz="1400" b="1" dirty="0">
                <a:solidFill>
                  <a:srgbClr val="FF0000"/>
                </a:solidFill>
                <a:effectLst>
                  <a:outerShdw blurRad="38100" dist="38100" dir="2700000" algn="tl">
                    <a:srgbClr val="000000"/>
                  </a:outerShdw>
                </a:effectLst>
                <a:cs typeface="+mn-cs"/>
              </a:rPr>
              <a:t>affects</a:t>
            </a:r>
            <a:r>
              <a:rPr lang="en-US" sz="1400" b="1" dirty="0">
                <a:solidFill>
                  <a:srgbClr val="FF0000"/>
                </a:solidFill>
                <a:cs typeface="+mn-cs"/>
              </a:rPr>
              <a:t> </a:t>
            </a:r>
            <a:r>
              <a:rPr lang="en-US" sz="1400" b="1" dirty="0">
                <a:solidFill>
                  <a:srgbClr val="FF0000"/>
                </a:solidFill>
                <a:effectLst>
                  <a:outerShdw blurRad="38100" dist="38100" dir="2700000" algn="tl">
                    <a:srgbClr val="000000"/>
                  </a:outerShdw>
                </a:effectLst>
                <a:cs typeface="+mn-cs"/>
              </a:rPr>
              <a:t>AS</a:t>
            </a:r>
            <a:r>
              <a:rPr lang="en-US" sz="1400" b="1" dirty="0">
                <a:solidFill>
                  <a:srgbClr val="FF0000"/>
                </a:solidFill>
                <a:cs typeface="+mn-cs"/>
              </a:rPr>
              <a:t>           </a:t>
            </a:r>
            <a:r>
              <a:rPr lang="en-US" sz="1400" b="1" dirty="0">
                <a:solidFill>
                  <a:srgbClr val="008000"/>
                </a:solidFill>
                <a:effectLst>
                  <a:outerShdw blurRad="38100" dist="38100" dir="2700000" algn="tl">
                    <a:srgbClr val="000000"/>
                  </a:outerShdw>
                </a:effectLst>
                <a:cs typeface="+mn-cs"/>
              </a:rPr>
              <a:t>[B</a:t>
            </a:r>
            <a:r>
              <a:rPr lang="en-US" sz="1200" b="1" dirty="0">
                <a:solidFill>
                  <a:srgbClr val="008000"/>
                </a:solidFill>
                <a:effectLst>
                  <a:outerShdw blurRad="38100" dist="38100" dir="2700000" algn="tl">
                    <a:srgbClr val="000000"/>
                  </a:outerShdw>
                </a:effectLst>
                <a:cs typeface="+mn-cs"/>
              </a:rPr>
              <a:t>udget balanced</a:t>
            </a:r>
          </a:p>
          <a:p>
            <a:pPr fontAlgn="auto">
              <a:spcBef>
                <a:spcPts val="0"/>
              </a:spcBef>
              <a:spcAft>
                <a:spcPts val="0"/>
              </a:spcAft>
              <a:defRPr/>
            </a:pPr>
            <a:r>
              <a:rPr lang="en-US" sz="1400" b="1" dirty="0">
                <a:cs typeface="+mn-cs"/>
              </a:rPr>
              <a:t>                               </a:t>
            </a:r>
            <a:r>
              <a:rPr lang="en-US" sz="1200" b="1" dirty="0">
                <a:cs typeface="+mn-cs"/>
              </a:rPr>
              <a:t>Annually bal. bud.   Annually bal. bud.       Annually bal. bud.      Balance the bud.     </a:t>
            </a:r>
            <a:r>
              <a:rPr lang="en-US" sz="1200" b="1" dirty="0">
                <a:solidFill>
                  <a:srgbClr val="008000"/>
                </a:solidFill>
                <a:effectLst>
                  <a:outerShdw blurRad="38100" dist="38100" dir="2700000" algn="tl">
                    <a:srgbClr val="000000"/>
                  </a:outerShdw>
                </a:effectLst>
                <a:cs typeface="+mn-cs"/>
              </a:rPr>
              <a:t>over business cy.]</a:t>
            </a:r>
          </a:p>
          <a:p>
            <a:pPr fontAlgn="auto">
              <a:spcBef>
                <a:spcPts val="0"/>
              </a:spcBef>
              <a:spcAft>
                <a:spcPts val="0"/>
              </a:spcAft>
              <a:defRPr/>
            </a:pPr>
            <a:r>
              <a:rPr lang="en-US" sz="1200" b="1" dirty="0">
                <a:cs typeface="+mn-cs"/>
              </a:rPr>
              <a:t>                                                                                                                                                over bus. cycle</a:t>
            </a:r>
            <a:endParaRPr lang="en-US" sz="1400" b="1" dirty="0">
              <a:cs typeface="+mn-cs"/>
            </a:endParaRPr>
          </a:p>
        </p:txBody>
      </p:sp>
      <p:sp>
        <p:nvSpPr>
          <p:cNvPr id="64517" name="Line 18"/>
          <p:cNvSpPr>
            <a:spLocks noChangeShapeType="1"/>
          </p:cNvSpPr>
          <p:nvPr/>
        </p:nvSpPr>
        <p:spPr bwMode="auto">
          <a:xfrm flipV="1">
            <a:off x="3232150" y="876300"/>
            <a:ext cx="3822700" cy="12700"/>
          </a:xfrm>
          <a:prstGeom prst="line">
            <a:avLst/>
          </a:prstGeom>
          <a:noFill/>
          <a:ln w="38100">
            <a:solidFill>
              <a:srgbClr val="FF0000"/>
            </a:solidFill>
            <a:round/>
            <a:headEnd/>
            <a:tailEnd/>
          </a:ln>
        </p:spPr>
        <p:txBody>
          <a:bodyPr/>
          <a:lstStyle/>
          <a:p>
            <a:endParaRPr lang="en-US"/>
          </a:p>
        </p:txBody>
      </p:sp>
      <p:sp>
        <p:nvSpPr>
          <p:cNvPr id="190483" name="Rectangle 19"/>
          <p:cNvSpPr>
            <a:spLocks noChangeArrowheads="1"/>
          </p:cNvSpPr>
          <p:nvPr/>
        </p:nvSpPr>
        <p:spPr bwMode="auto">
          <a:xfrm>
            <a:off x="2914650" y="522288"/>
            <a:ext cx="4397375" cy="296862"/>
          </a:xfrm>
          <a:prstGeom prst="rect">
            <a:avLst/>
          </a:prstGeom>
          <a:noFill/>
          <a:ln w="76200">
            <a:noFill/>
            <a:miter lim="800000"/>
            <a:headEnd/>
            <a:tailEnd/>
          </a:ln>
          <a:effectLst/>
        </p:spPr>
        <p:txBody>
          <a:bodyPr wrap="none" anchor="ctr"/>
          <a:lstStyle/>
          <a:p>
            <a:pPr fontAlgn="auto">
              <a:spcBef>
                <a:spcPts val="0"/>
              </a:spcBef>
              <a:spcAft>
                <a:spcPts val="0"/>
              </a:spcAft>
              <a:defRPr/>
            </a:pPr>
            <a:r>
              <a:rPr lang="en-US" sz="2400" b="1" dirty="0">
                <a:solidFill>
                  <a:srgbClr val="FF0000"/>
                </a:solidFill>
                <a:effectLst>
                  <a:outerShdw blurRad="38100" dist="38100" dir="2700000" algn="tl">
                    <a:srgbClr val="000000"/>
                  </a:outerShdw>
                </a:effectLst>
                <a:latin typeface="Verdana" pitchFamily="34" charset="0"/>
                <a:cs typeface="+mn-cs"/>
              </a:rPr>
              <a:t>New Classical Economics</a:t>
            </a:r>
          </a:p>
        </p:txBody>
      </p:sp>
      <p:sp>
        <p:nvSpPr>
          <p:cNvPr id="64519" name="Line 20"/>
          <p:cNvSpPr>
            <a:spLocks noChangeShapeType="1"/>
          </p:cNvSpPr>
          <p:nvPr/>
        </p:nvSpPr>
        <p:spPr bwMode="auto">
          <a:xfrm>
            <a:off x="3241675" y="890588"/>
            <a:ext cx="0" cy="273050"/>
          </a:xfrm>
          <a:prstGeom prst="line">
            <a:avLst/>
          </a:prstGeom>
          <a:noFill/>
          <a:ln w="38100">
            <a:solidFill>
              <a:srgbClr val="FF0000"/>
            </a:solidFill>
            <a:round/>
            <a:headEnd/>
            <a:tailEnd type="stealth" w="med" len="med"/>
          </a:ln>
        </p:spPr>
        <p:txBody>
          <a:bodyPr/>
          <a:lstStyle/>
          <a:p>
            <a:endParaRPr lang="en-US"/>
          </a:p>
        </p:txBody>
      </p:sp>
      <p:sp>
        <p:nvSpPr>
          <p:cNvPr id="64520" name="Line 21"/>
          <p:cNvSpPr>
            <a:spLocks noChangeShapeType="1"/>
          </p:cNvSpPr>
          <p:nvPr/>
        </p:nvSpPr>
        <p:spPr bwMode="auto">
          <a:xfrm>
            <a:off x="7029450" y="879475"/>
            <a:ext cx="0" cy="320675"/>
          </a:xfrm>
          <a:prstGeom prst="line">
            <a:avLst/>
          </a:prstGeom>
          <a:noFill/>
          <a:ln w="38100">
            <a:solidFill>
              <a:srgbClr val="FF0000"/>
            </a:solidFill>
            <a:round/>
            <a:headEnd/>
            <a:tailEnd type="stealth" w="med" len="med"/>
          </a:ln>
        </p:spPr>
        <p:txBody>
          <a:bodyPr/>
          <a:lstStyle/>
          <a:p>
            <a:endParaRPr lang="en-US"/>
          </a:p>
        </p:txBody>
      </p:sp>
      <p:sp>
        <p:nvSpPr>
          <p:cNvPr id="64521" name="Line 22"/>
          <p:cNvSpPr>
            <a:spLocks noChangeShapeType="1"/>
          </p:cNvSpPr>
          <p:nvPr/>
        </p:nvSpPr>
        <p:spPr bwMode="auto">
          <a:xfrm>
            <a:off x="1531938" y="1425575"/>
            <a:ext cx="11112" cy="5010150"/>
          </a:xfrm>
          <a:prstGeom prst="line">
            <a:avLst/>
          </a:prstGeom>
          <a:noFill/>
          <a:ln w="28575">
            <a:solidFill>
              <a:schemeClr val="tx1"/>
            </a:solidFill>
            <a:round/>
            <a:headEnd/>
            <a:tailEnd/>
          </a:ln>
        </p:spPr>
        <p:txBody>
          <a:bodyPr/>
          <a:lstStyle/>
          <a:p>
            <a:endParaRPr lang="en-US"/>
          </a:p>
        </p:txBody>
      </p:sp>
      <p:sp>
        <p:nvSpPr>
          <p:cNvPr id="64522" name="Line 23"/>
          <p:cNvSpPr>
            <a:spLocks noChangeShapeType="1"/>
          </p:cNvSpPr>
          <p:nvPr/>
        </p:nvSpPr>
        <p:spPr bwMode="auto">
          <a:xfrm>
            <a:off x="3005138" y="1436688"/>
            <a:ext cx="11112" cy="5022850"/>
          </a:xfrm>
          <a:prstGeom prst="line">
            <a:avLst/>
          </a:prstGeom>
          <a:noFill/>
          <a:ln w="28575">
            <a:solidFill>
              <a:schemeClr val="tx1"/>
            </a:solidFill>
            <a:round/>
            <a:headEnd/>
            <a:tailEnd/>
          </a:ln>
        </p:spPr>
        <p:txBody>
          <a:bodyPr/>
          <a:lstStyle/>
          <a:p>
            <a:endParaRPr lang="en-US"/>
          </a:p>
        </p:txBody>
      </p:sp>
      <p:sp>
        <p:nvSpPr>
          <p:cNvPr id="64523" name="Line 24"/>
          <p:cNvSpPr>
            <a:spLocks noChangeShapeType="1"/>
          </p:cNvSpPr>
          <p:nvPr/>
        </p:nvSpPr>
        <p:spPr bwMode="auto">
          <a:xfrm>
            <a:off x="4616450" y="1425575"/>
            <a:ext cx="0" cy="5022850"/>
          </a:xfrm>
          <a:prstGeom prst="line">
            <a:avLst/>
          </a:prstGeom>
          <a:noFill/>
          <a:ln w="28575">
            <a:solidFill>
              <a:schemeClr val="tx1"/>
            </a:solidFill>
            <a:round/>
            <a:headEnd/>
            <a:tailEnd/>
          </a:ln>
        </p:spPr>
        <p:txBody>
          <a:bodyPr/>
          <a:lstStyle/>
          <a:p>
            <a:endParaRPr lang="en-US"/>
          </a:p>
        </p:txBody>
      </p:sp>
      <p:sp>
        <p:nvSpPr>
          <p:cNvPr id="64524" name="Line 25"/>
          <p:cNvSpPr>
            <a:spLocks noChangeShapeType="1"/>
          </p:cNvSpPr>
          <p:nvPr/>
        </p:nvSpPr>
        <p:spPr bwMode="auto">
          <a:xfrm flipH="1">
            <a:off x="6175375" y="1425575"/>
            <a:ext cx="11113" cy="5033963"/>
          </a:xfrm>
          <a:prstGeom prst="line">
            <a:avLst/>
          </a:prstGeom>
          <a:noFill/>
          <a:ln w="28575">
            <a:solidFill>
              <a:schemeClr val="tx1"/>
            </a:solidFill>
            <a:round/>
            <a:headEnd/>
            <a:tailEnd/>
          </a:ln>
        </p:spPr>
        <p:txBody>
          <a:bodyPr/>
          <a:lstStyle/>
          <a:p>
            <a:endParaRPr lang="en-US"/>
          </a:p>
        </p:txBody>
      </p:sp>
      <p:sp>
        <p:nvSpPr>
          <p:cNvPr id="64525" name="Line 26"/>
          <p:cNvSpPr>
            <a:spLocks noChangeShapeType="1"/>
          </p:cNvSpPr>
          <p:nvPr/>
        </p:nvSpPr>
        <p:spPr bwMode="auto">
          <a:xfrm>
            <a:off x="7577138" y="1436688"/>
            <a:ext cx="11112" cy="4987925"/>
          </a:xfrm>
          <a:prstGeom prst="line">
            <a:avLst/>
          </a:prstGeom>
          <a:noFill/>
          <a:ln w="28575">
            <a:solidFill>
              <a:schemeClr val="tx1"/>
            </a:solidFill>
            <a:round/>
            <a:headEnd/>
            <a:tailEnd/>
          </a:ln>
        </p:spPr>
        <p:txBody>
          <a:bodyPr/>
          <a:lstStyle/>
          <a:p>
            <a:endParaRPr lang="en-US"/>
          </a:p>
        </p:txBody>
      </p:sp>
      <p:pic>
        <p:nvPicPr>
          <p:cNvPr id="64526" name="Picture 27" descr="uncle sam 11 c5"/>
          <p:cNvPicPr>
            <a:picLocks noGrp="1" noChangeAspect="1" noChangeArrowheads="1" noCrop="1"/>
          </p:cNvPicPr>
          <p:nvPr>
            <p:ph idx="1"/>
          </p:nvPr>
        </p:nvPicPr>
        <p:blipFill>
          <a:blip r:embed="rId4"/>
          <a:srcRect/>
          <a:stretch>
            <a:fillRect/>
          </a:stretch>
        </p:blipFill>
        <p:spPr>
          <a:xfrm>
            <a:off x="8001000" y="304800"/>
            <a:ext cx="609600" cy="931863"/>
          </a:xfrm>
        </p:spPr>
      </p:pic>
      <p:pic>
        <p:nvPicPr>
          <p:cNvPr id="64527" name="Picture 29" descr="Uncle Sam X out c5"/>
          <p:cNvPicPr>
            <a:picLocks noChangeAspect="1" noChangeArrowheads="1" noCrop="1"/>
          </p:cNvPicPr>
          <p:nvPr/>
        </p:nvPicPr>
        <p:blipFill>
          <a:blip r:embed="rId5"/>
          <a:srcRect/>
          <a:stretch>
            <a:fillRect/>
          </a:stretch>
        </p:blipFill>
        <p:spPr bwMode="auto">
          <a:xfrm>
            <a:off x="1784350" y="384175"/>
            <a:ext cx="779463" cy="779463"/>
          </a:xfrm>
          <a:prstGeom prst="rect">
            <a:avLst/>
          </a:prstGeom>
          <a:noFill/>
          <a:ln w="9525">
            <a:noFill/>
            <a:miter lim="800000"/>
            <a:headEnd/>
            <a:tailEnd/>
          </a:ln>
        </p:spPr>
      </p:pic>
      <p:sp>
        <p:nvSpPr>
          <p:cNvPr id="17" name="WordArt 38"/>
          <p:cNvSpPr>
            <a:spLocks noChangeArrowheads="1" noChangeShapeType="1" noTextEdit="1"/>
          </p:cNvSpPr>
          <p:nvPr/>
        </p:nvSpPr>
        <p:spPr bwMode="auto">
          <a:xfrm>
            <a:off x="446088" y="15875"/>
            <a:ext cx="7473950" cy="457200"/>
          </a:xfrm>
          <a:prstGeom prst="rect">
            <a:avLst/>
          </a:prstGeom>
        </p:spPr>
        <p:txBody>
          <a:bodyPr wrap="none" fromWordArt="1">
            <a:prstTxWarp prst="textPlain">
              <a:avLst>
                <a:gd name="adj" fmla="val 50000"/>
              </a:avLst>
            </a:prstTxWarp>
          </a:bodyPr>
          <a:lstStyle/>
          <a:p>
            <a:pPr algn="ctr"/>
            <a:r>
              <a:rPr lang="en-US" sz="3600" b="1" kern="10">
                <a:ln w="12700">
                  <a:solidFill>
                    <a:schemeClr val="tx1"/>
                  </a:solidFill>
                  <a:round/>
                  <a:headEnd/>
                  <a:tailEnd/>
                </a:ln>
                <a:solidFill>
                  <a:srgbClr val="FFFF00"/>
                </a:solidFill>
                <a:effectLst>
                  <a:outerShdw dist="35921" dir="2700000" sy="50000" kx="2115830" algn="bl" rotWithShape="0">
                    <a:srgbClr val="C0C0C0">
                      <a:alpha val="79999"/>
                    </a:srgbClr>
                  </a:outerShdw>
                </a:effectLst>
                <a:latin typeface="Arial"/>
                <a:cs typeface="Arial"/>
              </a:rPr>
              <a:t>Schools of Economic Thought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0" descr="Am flags"/>
          <p:cNvPicPr>
            <a:picLocks noChangeAspect="1" noChangeArrowheads="1"/>
          </p:cNvPicPr>
          <p:nvPr/>
        </p:nvPicPr>
        <p:blipFill>
          <a:blip r:embed="rId3"/>
          <a:srcRect/>
          <a:stretch>
            <a:fillRect/>
          </a:stretch>
        </p:blipFill>
        <p:spPr bwMode="auto">
          <a:xfrm>
            <a:off x="0" y="0"/>
            <a:ext cx="9144000" cy="6848475"/>
          </a:xfrm>
          <a:prstGeom prst="rect">
            <a:avLst/>
          </a:prstGeom>
          <a:noFill/>
          <a:ln w="9525">
            <a:noFill/>
            <a:miter lim="800000"/>
            <a:headEnd/>
            <a:tailEnd/>
          </a:ln>
        </p:spPr>
      </p:pic>
      <p:sp>
        <p:nvSpPr>
          <p:cNvPr id="196645" name="Rectangle 37"/>
          <p:cNvSpPr>
            <a:spLocks noChangeArrowheads="1"/>
          </p:cNvSpPr>
          <p:nvPr/>
        </p:nvSpPr>
        <p:spPr bwMode="auto">
          <a:xfrm>
            <a:off x="0" y="396875"/>
            <a:ext cx="9144000" cy="6235700"/>
          </a:xfrm>
          <a:prstGeom prst="rect">
            <a:avLst/>
          </a:prstGeom>
          <a:noFill/>
          <a:ln w="76200">
            <a:noFill/>
            <a:miter lim="800000"/>
            <a:headEnd/>
            <a:tailEnd/>
          </a:ln>
          <a:effectLst/>
        </p:spPr>
        <p:txBody>
          <a:bodyPr wrap="none" anchor="ctr"/>
          <a:lstStyle/>
          <a:p>
            <a:pPr marL="457200" indent="-457200" fontAlgn="auto">
              <a:spcBef>
                <a:spcPts val="0"/>
              </a:spcBef>
              <a:spcAft>
                <a:spcPts val="0"/>
              </a:spcAft>
              <a:defRPr/>
            </a:pPr>
            <a:r>
              <a:rPr lang="en-US" sz="2000" b="1" dirty="0">
                <a:latin typeface="Verdana" pitchFamily="34" charset="0"/>
                <a:cs typeface="+mn-cs"/>
              </a:rPr>
              <a:t> </a:t>
            </a:r>
            <a:r>
              <a:rPr lang="en-US" sz="2000" b="1" dirty="0">
                <a:cs typeface="+mn-cs"/>
              </a:rPr>
              <a:t>1. The man most closely associated with </a:t>
            </a:r>
            <a:r>
              <a:rPr lang="en-US" sz="2000" b="1" dirty="0">
                <a:solidFill>
                  <a:srgbClr val="0000FF"/>
                </a:solidFill>
                <a:effectLst>
                  <a:outerShdw blurRad="38100" dist="38100" dir="2700000" algn="tl">
                    <a:srgbClr val="000000"/>
                  </a:outerShdw>
                </a:effectLst>
                <a:cs typeface="+mn-cs"/>
              </a:rPr>
              <a:t>monetarism</a:t>
            </a:r>
            <a:r>
              <a:rPr lang="en-US" sz="2000" b="1" dirty="0">
                <a:cs typeface="+mn-cs"/>
              </a:rPr>
              <a:t> is:</a:t>
            </a:r>
          </a:p>
          <a:p>
            <a:pPr marL="457200" indent="-457200" fontAlgn="auto">
              <a:spcBef>
                <a:spcPts val="0"/>
              </a:spcBef>
              <a:spcAft>
                <a:spcPts val="0"/>
              </a:spcAft>
              <a:defRPr/>
            </a:pPr>
            <a:r>
              <a:rPr lang="en-US" sz="2000" b="1" dirty="0">
                <a:cs typeface="+mn-cs"/>
              </a:rPr>
              <a:t>   </a:t>
            </a:r>
            <a:r>
              <a:rPr lang="en-US" sz="1600" b="1" dirty="0">
                <a:cs typeface="+mn-cs"/>
              </a:rPr>
              <a:t>(John Maynard Keynes/Milton Friedman/Robert Lucas/Alan Greenspan]</a:t>
            </a:r>
          </a:p>
          <a:p>
            <a:pPr marL="457200" indent="-457200" fontAlgn="auto">
              <a:spcBef>
                <a:spcPts val="0"/>
              </a:spcBef>
              <a:spcAft>
                <a:spcPts val="0"/>
              </a:spcAft>
              <a:defRPr/>
            </a:pPr>
            <a:endParaRPr lang="en-US" sz="1600" b="1" dirty="0">
              <a:cs typeface="+mn-cs"/>
            </a:endParaRPr>
          </a:p>
          <a:p>
            <a:pPr marL="457200" indent="-457200" fontAlgn="auto">
              <a:spcBef>
                <a:spcPts val="0"/>
              </a:spcBef>
              <a:spcAft>
                <a:spcPts val="0"/>
              </a:spcAft>
              <a:defRPr/>
            </a:pPr>
            <a:r>
              <a:rPr lang="en-US" sz="2000" b="1" dirty="0">
                <a:cs typeface="+mn-cs"/>
              </a:rPr>
              <a:t>2. </a:t>
            </a:r>
            <a:r>
              <a:rPr lang="en-US" sz="2000" b="1" dirty="0">
                <a:solidFill>
                  <a:srgbClr val="0000FF"/>
                </a:solidFill>
                <a:effectLst>
                  <a:outerShdw blurRad="38100" dist="38100" dir="2700000" algn="tl">
                    <a:srgbClr val="000000"/>
                  </a:outerShdw>
                </a:effectLst>
                <a:cs typeface="+mn-cs"/>
              </a:rPr>
              <a:t>Monetarist</a:t>
            </a:r>
            <a:r>
              <a:rPr lang="en-US" b="1" dirty="0">
                <a:cs typeface="+mn-cs"/>
              </a:rPr>
              <a:t> (are/are not) </a:t>
            </a:r>
            <a:r>
              <a:rPr lang="en-US" b="1" dirty="0">
                <a:solidFill>
                  <a:srgbClr val="0000FF"/>
                </a:solidFill>
                <a:effectLst>
                  <a:outerShdw blurRad="38100" dist="38100" dir="2700000" algn="tl">
                    <a:srgbClr val="000000"/>
                  </a:outerShdw>
                </a:effectLst>
                <a:cs typeface="+mn-cs"/>
              </a:rPr>
              <a:t>strong advocates of discretionary</a:t>
            </a:r>
            <a:endParaRPr lang="en-US" b="1" dirty="0">
              <a:cs typeface="+mn-cs"/>
            </a:endParaRPr>
          </a:p>
          <a:p>
            <a:pPr marL="457200" indent="-457200" fontAlgn="auto">
              <a:spcBef>
                <a:spcPts val="0"/>
              </a:spcBef>
              <a:spcAft>
                <a:spcPts val="0"/>
              </a:spcAft>
              <a:defRPr/>
            </a:pPr>
            <a:r>
              <a:rPr lang="en-US" b="1" dirty="0">
                <a:cs typeface="+mn-cs"/>
              </a:rPr>
              <a:t>     </a:t>
            </a:r>
            <a:r>
              <a:rPr lang="en-US" b="1" dirty="0">
                <a:solidFill>
                  <a:srgbClr val="0000FF"/>
                </a:solidFill>
                <a:effectLst>
                  <a:outerShdw blurRad="38100" dist="38100" dir="2700000" algn="tl">
                    <a:srgbClr val="000000"/>
                  </a:outerShdw>
                </a:effectLst>
                <a:cs typeface="+mn-cs"/>
              </a:rPr>
              <a:t>monetary policy</a:t>
            </a:r>
            <a:r>
              <a:rPr lang="en-US" b="1" dirty="0">
                <a:cs typeface="+mn-cs"/>
              </a:rPr>
              <a:t>.</a:t>
            </a:r>
          </a:p>
          <a:p>
            <a:pPr marL="457200" indent="-457200" fontAlgn="auto">
              <a:spcBef>
                <a:spcPts val="0"/>
              </a:spcBef>
              <a:spcAft>
                <a:spcPts val="0"/>
              </a:spcAft>
              <a:defRPr/>
            </a:pPr>
            <a:r>
              <a:rPr lang="en-US" sz="2000" b="1" dirty="0">
                <a:cs typeface="+mn-cs"/>
              </a:rPr>
              <a:t>3. The </a:t>
            </a:r>
            <a:r>
              <a:rPr lang="en-US" sz="2000" b="1" dirty="0">
                <a:solidFill>
                  <a:srgbClr val="0000FF"/>
                </a:solidFill>
                <a:effectLst>
                  <a:outerShdw blurRad="38100" dist="38100" dir="2700000" algn="tl">
                    <a:srgbClr val="000000"/>
                  </a:outerShdw>
                </a:effectLst>
                <a:cs typeface="+mn-cs"/>
              </a:rPr>
              <a:t>equation of exchange</a:t>
            </a:r>
            <a:r>
              <a:rPr lang="en-US" sz="2000" b="1" dirty="0">
                <a:cs typeface="+mn-cs"/>
              </a:rPr>
              <a:t> is (</a:t>
            </a:r>
            <a:r>
              <a:rPr lang="en-US" sz="2000" b="1" dirty="0" err="1">
                <a:cs typeface="+mn-cs"/>
              </a:rPr>
              <a:t>C+Ig+Xn</a:t>
            </a:r>
            <a:r>
              <a:rPr lang="en-US" sz="2000" b="1" dirty="0">
                <a:cs typeface="+mn-cs"/>
              </a:rPr>
              <a:t>=GDP/MP=QV/MV=PQ).</a:t>
            </a:r>
          </a:p>
          <a:p>
            <a:pPr marL="457200" indent="-457200" fontAlgn="auto">
              <a:spcBef>
                <a:spcPts val="0"/>
              </a:spcBef>
              <a:spcAft>
                <a:spcPts val="0"/>
              </a:spcAft>
              <a:defRPr/>
            </a:pPr>
            <a:endParaRPr lang="en-US" sz="2000" b="1" dirty="0">
              <a:cs typeface="+mn-cs"/>
            </a:endParaRPr>
          </a:p>
          <a:p>
            <a:pPr marL="457200" indent="-457200" fontAlgn="auto">
              <a:spcBef>
                <a:spcPts val="0"/>
              </a:spcBef>
              <a:spcAft>
                <a:spcPts val="0"/>
              </a:spcAft>
              <a:defRPr/>
            </a:pPr>
            <a:r>
              <a:rPr lang="en-US" b="1" dirty="0">
                <a:cs typeface="+mn-cs"/>
              </a:rPr>
              <a:t>4. </a:t>
            </a:r>
            <a:r>
              <a:rPr lang="en-US" b="1" dirty="0">
                <a:solidFill>
                  <a:srgbClr val="0000FF"/>
                </a:solidFill>
                <a:effectLst>
                  <a:outerShdw blurRad="38100" dist="38100" dir="2700000" algn="tl">
                    <a:srgbClr val="000000"/>
                  </a:outerShdw>
                </a:effectLst>
                <a:cs typeface="+mn-cs"/>
              </a:rPr>
              <a:t>Dividing nominal GDP </a:t>
            </a:r>
            <a:r>
              <a:rPr lang="en-US" sz="1600" b="1" dirty="0">
                <a:solidFill>
                  <a:srgbClr val="0000FF"/>
                </a:solidFill>
                <a:effectLst>
                  <a:outerShdw blurRad="38100" dist="38100" dir="2700000" algn="tl">
                    <a:srgbClr val="000000"/>
                  </a:outerShdw>
                </a:effectLst>
                <a:cs typeface="+mn-cs"/>
              </a:rPr>
              <a:t>by the</a:t>
            </a:r>
            <a:r>
              <a:rPr lang="en-US" b="1" dirty="0">
                <a:solidFill>
                  <a:srgbClr val="0000FF"/>
                </a:solidFill>
                <a:effectLst>
                  <a:outerShdw blurRad="38100" dist="38100" dir="2700000" algn="tl">
                    <a:srgbClr val="000000"/>
                  </a:outerShdw>
                </a:effectLst>
                <a:cs typeface="+mn-cs"/>
              </a:rPr>
              <a:t> MS</a:t>
            </a:r>
            <a:r>
              <a:rPr lang="en-US" b="1" dirty="0">
                <a:cs typeface="+mn-cs"/>
              </a:rPr>
              <a:t> </a:t>
            </a:r>
            <a:r>
              <a:rPr lang="en-US" sz="1600" b="1" dirty="0">
                <a:cs typeface="+mn-cs"/>
              </a:rPr>
              <a:t>is a</a:t>
            </a:r>
            <a:r>
              <a:rPr lang="en-US" b="1" dirty="0">
                <a:cs typeface="+mn-cs"/>
              </a:rPr>
              <a:t> way </a:t>
            </a:r>
            <a:r>
              <a:rPr lang="en-US" sz="1600" b="1" dirty="0">
                <a:cs typeface="+mn-cs"/>
              </a:rPr>
              <a:t>to obtain the</a:t>
            </a:r>
            <a:r>
              <a:rPr lang="en-US" b="1" dirty="0">
                <a:cs typeface="+mn-cs"/>
              </a:rPr>
              <a:t> </a:t>
            </a:r>
            <a:r>
              <a:rPr lang="en-US" sz="1600" b="1" dirty="0">
                <a:cs typeface="+mn-cs"/>
              </a:rPr>
              <a:t>(multiplier/velocity) of </a:t>
            </a:r>
            <a:r>
              <a:rPr lang="en-US" b="1" dirty="0">
                <a:cs typeface="+mn-cs"/>
              </a:rPr>
              <a:t>money.</a:t>
            </a:r>
          </a:p>
          <a:p>
            <a:pPr marL="457200" indent="-457200" fontAlgn="auto">
              <a:spcBef>
                <a:spcPts val="0"/>
              </a:spcBef>
              <a:spcAft>
                <a:spcPts val="0"/>
              </a:spcAft>
              <a:defRPr/>
            </a:pPr>
            <a:endParaRPr lang="en-US" b="1" dirty="0">
              <a:cs typeface="+mn-cs"/>
            </a:endParaRPr>
          </a:p>
          <a:p>
            <a:pPr marL="457200" indent="-457200" fontAlgn="auto">
              <a:spcBef>
                <a:spcPts val="0"/>
              </a:spcBef>
              <a:spcAft>
                <a:spcPts val="0"/>
              </a:spcAft>
              <a:defRPr/>
            </a:pPr>
            <a:r>
              <a:rPr lang="en-US" b="1" dirty="0">
                <a:cs typeface="+mn-cs"/>
              </a:rPr>
              <a:t>5. </a:t>
            </a:r>
            <a:r>
              <a:rPr lang="en-US" b="1" dirty="0">
                <a:solidFill>
                  <a:srgbClr val="0000FF"/>
                </a:solidFill>
                <a:effectLst>
                  <a:outerShdw blurRad="38100" dist="38100" dir="2700000" algn="tl">
                    <a:srgbClr val="000000"/>
                  </a:outerShdw>
                </a:effectLst>
                <a:cs typeface="+mn-cs"/>
              </a:rPr>
              <a:t>MV=PQ</a:t>
            </a:r>
            <a:r>
              <a:rPr lang="en-US" b="1" dirty="0">
                <a:cs typeface="+mn-cs"/>
              </a:rPr>
              <a:t> </a:t>
            </a:r>
            <a:r>
              <a:rPr lang="en-US" sz="2000" b="1" dirty="0">
                <a:cs typeface="+mn-cs"/>
              </a:rPr>
              <a:t>suggest that </a:t>
            </a:r>
            <a:r>
              <a:rPr lang="en-US" sz="2000" b="1" dirty="0">
                <a:solidFill>
                  <a:srgbClr val="0000FF"/>
                </a:solidFill>
                <a:effectLst>
                  <a:outerShdw blurRad="38100" dist="38100" dir="2700000" algn="tl">
                    <a:srgbClr val="000000"/>
                  </a:outerShdw>
                </a:effectLst>
                <a:cs typeface="+mn-cs"/>
              </a:rPr>
              <a:t>an increase in MS</a:t>
            </a:r>
            <a:r>
              <a:rPr lang="en-US" sz="2000" b="1" dirty="0">
                <a:cs typeface="+mn-cs"/>
              </a:rPr>
              <a:t> will increase the </a:t>
            </a:r>
          </a:p>
          <a:p>
            <a:pPr marL="457200" indent="-457200" fontAlgn="auto">
              <a:spcBef>
                <a:spcPts val="0"/>
              </a:spcBef>
              <a:spcAft>
                <a:spcPts val="0"/>
              </a:spcAft>
              <a:defRPr/>
            </a:pPr>
            <a:r>
              <a:rPr lang="en-US" sz="2000" b="1" dirty="0">
                <a:cs typeface="+mn-cs"/>
              </a:rPr>
              <a:t>    (velocity/quantity/price level).</a:t>
            </a:r>
          </a:p>
          <a:p>
            <a:pPr marL="457200" indent="-457200" fontAlgn="auto">
              <a:spcBef>
                <a:spcPts val="0"/>
              </a:spcBef>
              <a:spcAft>
                <a:spcPts val="0"/>
              </a:spcAft>
              <a:defRPr/>
            </a:pPr>
            <a:endParaRPr lang="en-US" sz="2000" b="1" dirty="0">
              <a:cs typeface="+mn-cs"/>
            </a:endParaRPr>
          </a:p>
          <a:p>
            <a:pPr marL="457200" indent="-457200" fontAlgn="auto">
              <a:spcBef>
                <a:spcPts val="0"/>
              </a:spcBef>
              <a:spcAft>
                <a:spcPts val="0"/>
              </a:spcAft>
              <a:defRPr/>
            </a:pPr>
            <a:r>
              <a:rPr lang="en-US" b="1" dirty="0">
                <a:cs typeface="+mn-cs"/>
              </a:rPr>
              <a:t>6. If the amount of money in circulation is </a:t>
            </a:r>
            <a:r>
              <a:rPr lang="en-US" b="1" dirty="0">
                <a:solidFill>
                  <a:srgbClr val="0000FF"/>
                </a:solidFill>
                <a:effectLst>
                  <a:outerShdw blurRad="38100" dist="38100" dir="2700000" algn="tl">
                    <a:srgbClr val="000000"/>
                  </a:outerShdw>
                </a:effectLst>
                <a:cs typeface="+mn-cs"/>
              </a:rPr>
              <a:t>$10 billion</a:t>
            </a:r>
            <a:r>
              <a:rPr lang="en-US" b="1" dirty="0">
                <a:cs typeface="+mn-cs"/>
              </a:rPr>
              <a:t> and the value of total output </a:t>
            </a:r>
          </a:p>
          <a:p>
            <a:pPr marL="457200" indent="-457200" fontAlgn="auto">
              <a:spcBef>
                <a:spcPts val="0"/>
              </a:spcBef>
              <a:spcAft>
                <a:spcPts val="0"/>
              </a:spcAft>
              <a:defRPr/>
            </a:pPr>
            <a:r>
              <a:rPr lang="en-US" b="1" dirty="0">
                <a:cs typeface="+mn-cs"/>
              </a:rPr>
              <a:t>    is </a:t>
            </a:r>
            <a:r>
              <a:rPr lang="en-US" b="1" dirty="0">
                <a:solidFill>
                  <a:srgbClr val="0000FF"/>
                </a:solidFill>
                <a:effectLst>
                  <a:outerShdw blurRad="38100" dist="38100" dir="2700000" algn="tl">
                    <a:srgbClr val="000000"/>
                  </a:outerShdw>
                </a:effectLst>
                <a:cs typeface="+mn-cs"/>
              </a:rPr>
              <a:t>$40 billion</a:t>
            </a:r>
            <a:r>
              <a:rPr lang="en-US" b="1" dirty="0">
                <a:cs typeface="+mn-cs"/>
              </a:rPr>
              <a:t> in an economy, the </a:t>
            </a:r>
            <a:r>
              <a:rPr lang="en-US" b="1" dirty="0">
                <a:solidFill>
                  <a:srgbClr val="0000FF"/>
                </a:solidFill>
                <a:effectLst>
                  <a:outerShdw blurRad="38100" dist="38100" dir="2700000" algn="tl">
                    <a:srgbClr val="000000"/>
                  </a:outerShdw>
                </a:effectLst>
                <a:cs typeface="+mn-cs"/>
              </a:rPr>
              <a:t>velocity of money</a:t>
            </a:r>
            <a:r>
              <a:rPr lang="en-US" b="1" dirty="0">
                <a:cs typeface="+mn-cs"/>
              </a:rPr>
              <a:t> is (four/five/six).</a:t>
            </a:r>
          </a:p>
          <a:p>
            <a:pPr marL="457200" indent="-457200" fontAlgn="auto">
              <a:spcBef>
                <a:spcPts val="0"/>
              </a:spcBef>
              <a:spcAft>
                <a:spcPts val="0"/>
              </a:spcAft>
              <a:defRPr/>
            </a:pPr>
            <a:endParaRPr lang="en-US" b="1" dirty="0">
              <a:cs typeface="+mn-cs"/>
            </a:endParaRPr>
          </a:p>
          <a:p>
            <a:pPr marL="457200" indent="-457200" fontAlgn="auto">
              <a:spcBef>
                <a:spcPts val="0"/>
              </a:spcBef>
              <a:spcAft>
                <a:spcPts val="0"/>
              </a:spcAft>
              <a:defRPr/>
            </a:pPr>
            <a:r>
              <a:rPr lang="en-US" b="1" dirty="0">
                <a:cs typeface="+mn-cs"/>
              </a:rPr>
              <a:t>7. If </a:t>
            </a:r>
            <a:r>
              <a:rPr lang="en-US" b="1" dirty="0">
                <a:solidFill>
                  <a:srgbClr val="0000FF"/>
                </a:solidFill>
                <a:effectLst>
                  <a:outerShdw blurRad="38100" dist="38100" dir="2700000" algn="tl">
                    <a:srgbClr val="000000"/>
                  </a:outerShdw>
                </a:effectLst>
                <a:cs typeface="+mn-cs"/>
              </a:rPr>
              <a:t>GDP in an economy equals $900 billion</a:t>
            </a:r>
            <a:r>
              <a:rPr lang="en-US" b="1" dirty="0">
                <a:cs typeface="+mn-cs"/>
              </a:rPr>
              <a:t> and the </a:t>
            </a:r>
            <a:r>
              <a:rPr lang="en-US" b="1" dirty="0">
                <a:solidFill>
                  <a:srgbClr val="0000FF"/>
                </a:solidFill>
                <a:effectLst>
                  <a:outerShdw blurRad="38100" dist="38100" dir="2700000" algn="tl">
                    <a:srgbClr val="000000"/>
                  </a:outerShdw>
                </a:effectLst>
                <a:cs typeface="+mn-cs"/>
              </a:rPr>
              <a:t>MS is $150 billion</a:t>
            </a:r>
            <a:r>
              <a:rPr lang="en-US" b="1" dirty="0">
                <a:cs typeface="+mn-cs"/>
              </a:rPr>
              <a:t>, then in a</a:t>
            </a:r>
          </a:p>
          <a:p>
            <a:pPr marL="457200" indent="-457200" fontAlgn="auto">
              <a:spcBef>
                <a:spcPts val="0"/>
              </a:spcBef>
              <a:spcAft>
                <a:spcPts val="0"/>
              </a:spcAft>
              <a:defRPr/>
            </a:pPr>
            <a:r>
              <a:rPr lang="en-US" b="1" dirty="0">
                <a:cs typeface="+mn-cs"/>
              </a:rPr>
              <a:t>    strict monetarist view, an </a:t>
            </a:r>
            <a:r>
              <a:rPr lang="en-US" b="1" dirty="0">
                <a:solidFill>
                  <a:srgbClr val="0000FF"/>
                </a:solidFill>
                <a:effectLst>
                  <a:outerShdw blurRad="38100" dist="38100" dir="2700000" algn="tl">
                    <a:srgbClr val="000000"/>
                  </a:outerShdw>
                </a:effectLst>
                <a:cs typeface="+mn-cs"/>
              </a:rPr>
              <a:t>increase in the MS by $10 billion</a:t>
            </a:r>
            <a:r>
              <a:rPr lang="en-US" b="1" dirty="0">
                <a:cs typeface="+mn-cs"/>
              </a:rPr>
              <a:t>, will increase GDP</a:t>
            </a:r>
          </a:p>
          <a:p>
            <a:pPr marL="457200" indent="-457200" fontAlgn="auto">
              <a:spcBef>
                <a:spcPts val="0"/>
              </a:spcBef>
              <a:spcAft>
                <a:spcPts val="0"/>
              </a:spcAft>
              <a:defRPr/>
            </a:pPr>
            <a:r>
              <a:rPr lang="en-US" b="1" dirty="0">
                <a:cs typeface="+mn-cs"/>
              </a:rPr>
              <a:t>    by ($50/$60/$70) billion.</a:t>
            </a:r>
          </a:p>
          <a:p>
            <a:pPr marL="457200" indent="-457200" fontAlgn="auto">
              <a:spcBef>
                <a:spcPts val="0"/>
              </a:spcBef>
              <a:spcAft>
                <a:spcPts val="0"/>
              </a:spcAft>
              <a:defRPr/>
            </a:pPr>
            <a:r>
              <a:rPr lang="en-US" b="1" dirty="0">
                <a:cs typeface="+mn-cs"/>
              </a:rPr>
              <a:t>8. If </a:t>
            </a:r>
            <a:r>
              <a:rPr lang="en-US" b="1" dirty="0">
                <a:solidFill>
                  <a:srgbClr val="0000FF"/>
                </a:solidFill>
                <a:effectLst>
                  <a:outerShdw blurRad="38100" dist="38100" dir="2700000" algn="tl">
                    <a:srgbClr val="000000"/>
                  </a:outerShdw>
                </a:effectLst>
                <a:cs typeface="+mn-cs"/>
              </a:rPr>
              <a:t>nominal GDP is $800 billion</a:t>
            </a:r>
            <a:r>
              <a:rPr lang="en-US" b="1" dirty="0">
                <a:cs typeface="+mn-cs"/>
              </a:rPr>
              <a:t> and the </a:t>
            </a:r>
            <a:r>
              <a:rPr lang="en-US" b="1" dirty="0">
                <a:solidFill>
                  <a:srgbClr val="0000FF"/>
                </a:solidFill>
                <a:effectLst>
                  <a:outerShdw blurRad="38100" dist="38100" dir="2700000" algn="tl">
                    <a:srgbClr val="000000"/>
                  </a:outerShdw>
                </a:effectLst>
                <a:cs typeface="+mn-cs"/>
              </a:rPr>
              <a:t>velocity of money is 4</a:t>
            </a:r>
            <a:r>
              <a:rPr lang="en-US" b="1" dirty="0">
                <a:cs typeface="+mn-cs"/>
              </a:rPr>
              <a:t>, the </a:t>
            </a:r>
            <a:r>
              <a:rPr lang="en-US" b="1" dirty="0">
                <a:solidFill>
                  <a:srgbClr val="0000FF"/>
                </a:solidFill>
                <a:effectLst>
                  <a:outerShdw blurRad="38100" dist="38100" dir="2700000" algn="tl">
                    <a:srgbClr val="000000"/>
                  </a:outerShdw>
                </a:effectLst>
                <a:cs typeface="+mn-cs"/>
              </a:rPr>
              <a:t>MS</a:t>
            </a:r>
            <a:r>
              <a:rPr lang="en-US" b="1" dirty="0">
                <a:cs typeface="+mn-cs"/>
              </a:rPr>
              <a:t> is </a:t>
            </a:r>
          </a:p>
          <a:p>
            <a:pPr marL="457200" indent="-457200" fontAlgn="auto">
              <a:spcBef>
                <a:spcPts val="0"/>
              </a:spcBef>
              <a:spcAft>
                <a:spcPts val="0"/>
              </a:spcAft>
              <a:defRPr/>
            </a:pPr>
            <a:r>
              <a:rPr lang="en-US" b="1" dirty="0">
                <a:cs typeface="+mn-cs"/>
              </a:rPr>
              <a:t>    ($100/$150/$200) billion.</a:t>
            </a:r>
          </a:p>
          <a:p>
            <a:pPr marL="457200" indent="-457200" fontAlgn="auto">
              <a:spcBef>
                <a:spcPts val="0"/>
              </a:spcBef>
              <a:spcAft>
                <a:spcPts val="0"/>
              </a:spcAft>
              <a:defRPr/>
            </a:pPr>
            <a:r>
              <a:rPr lang="en-US" b="1" dirty="0">
                <a:cs typeface="+mn-cs"/>
              </a:rPr>
              <a:t>9. </a:t>
            </a:r>
            <a:r>
              <a:rPr lang="en-US" b="1" dirty="0">
                <a:solidFill>
                  <a:srgbClr val="0000FF"/>
                </a:solidFill>
                <a:effectLst>
                  <a:outerShdw blurRad="38100" dist="38100" dir="2700000" algn="tl">
                    <a:srgbClr val="000000"/>
                  </a:outerShdw>
                </a:effectLst>
                <a:cs typeface="+mn-cs"/>
              </a:rPr>
              <a:t>RATEX</a:t>
            </a:r>
            <a:r>
              <a:rPr lang="en-US" b="1" dirty="0">
                <a:cs typeface="+mn-cs"/>
              </a:rPr>
              <a:t> and the </a:t>
            </a:r>
            <a:r>
              <a:rPr lang="en-US" b="1" dirty="0">
                <a:solidFill>
                  <a:srgbClr val="0000FF"/>
                </a:solidFill>
                <a:effectLst>
                  <a:outerShdw blurRad="38100" dist="38100" dir="2700000" algn="tl">
                    <a:srgbClr val="000000"/>
                  </a:outerShdw>
                </a:effectLst>
                <a:cs typeface="+mn-cs"/>
              </a:rPr>
              <a:t>monetarists</a:t>
            </a:r>
            <a:r>
              <a:rPr lang="en-US" b="1" dirty="0">
                <a:cs typeface="+mn-cs"/>
              </a:rPr>
              <a:t> agree that the Fed (should/should not) adhere to a</a:t>
            </a:r>
          </a:p>
          <a:p>
            <a:pPr marL="457200" indent="-457200" fontAlgn="auto">
              <a:spcBef>
                <a:spcPts val="0"/>
              </a:spcBef>
              <a:spcAft>
                <a:spcPts val="0"/>
              </a:spcAft>
              <a:defRPr/>
            </a:pPr>
            <a:r>
              <a:rPr lang="en-US" b="1" dirty="0">
                <a:cs typeface="+mn-cs"/>
              </a:rPr>
              <a:t>    monetary rule. </a:t>
            </a:r>
          </a:p>
        </p:txBody>
      </p:sp>
      <p:sp>
        <p:nvSpPr>
          <p:cNvPr id="196613" name="Line 5"/>
          <p:cNvSpPr>
            <a:spLocks noChangeShapeType="1"/>
          </p:cNvSpPr>
          <p:nvPr/>
        </p:nvSpPr>
        <p:spPr bwMode="auto">
          <a:xfrm>
            <a:off x="2598738" y="966788"/>
            <a:ext cx="1592262" cy="0"/>
          </a:xfrm>
          <a:prstGeom prst="line">
            <a:avLst/>
          </a:prstGeom>
          <a:noFill/>
          <a:ln w="38100">
            <a:solidFill>
              <a:srgbClr val="FF0000"/>
            </a:solidFill>
            <a:round/>
            <a:headEnd/>
            <a:tailEnd/>
          </a:ln>
        </p:spPr>
        <p:txBody>
          <a:bodyPr/>
          <a:lstStyle/>
          <a:p>
            <a:endParaRPr lang="en-US"/>
          </a:p>
        </p:txBody>
      </p:sp>
      <p:sp>
        <p:nvSpPr>
          <p:cNvPr id="196614" name="Line 6"/>
          <p:cNvSpPr>
            <a:spLocks noChangeShapeType="1"/>
          </p:cNvSpPr>
          <p:nvPr/>
        </p:nvSpPr>
        <p:spPr bwMode="auto">
          <a:xfrm flipH="1">
            <a:off x="2152650" y="1514475"/>
            <a:ext cx="841375" cy="0"/>
          </a:xfrm>
          <a:prstGeom prst="line">
            <a:avLst/>
          </a:prstGeom>
          <a:noFill/>
          <a:ln w="38100">
            <a:solidFill>
              <a:srgbClr val="FF0000"/>
            </a:solidFill>
            <a:round/>
            <a:headEnd/>
            <a:tailEnd/>
          </a:ln>
        </p:spPr>
        <p:txBody>
          <a:bodyPr/>
          <a:lstStyle/>
          <a:p>
            <a:endParaRPr lang="en-US"/>
          </a:p>
        </p:txBody>
      </p:sp>
      <p:sp>
        <p:nvSpPr>
          <p:cNvPr id="196615" name="Line 7"/>
          <p:cNvSpPr>
            <a:spLocks noChangeShapeType="1"/>
          </p:cNvSpPr>
          <p:nvPr/>
        </p:nvSpPr>
        <p:spPr bwMode="auto">
          <a:xfrm flipV="1">
            <a:off x="6681788" y="2089150"/>
            <a:ext cx="903287" cy="11113"/>
          </a:xfrm>
          <a:prstGeom prst="line">
            <a:avLst/>
          </a:prstGeom>
          <a:noFill/>
          <a:ln w="38100">
            <a:solidFill>
              <a:srgbClr val="FF0000"/>
            </a:solidFill>
            <a:round/>
            <a:headEnd/>
            <a:tailEnd/>
          </a:ln>
        </p:spPr>
        <p:txBody>
          <a:bodyPr/>
          <a:lstStyle/>
          <a:p>
            <a:endParaRPr lang="en-US"/>
          </a:p>
        </p:txBody>
      </p:sp>
      <p:sp>
        <p:nvSpPr>
          <p:cNvPr id="196616" name="Line 8"/>
          <p:cNvSpPr>
            <a:spLocks noChangeShapeType="1"/>
          </p:cNvSpPr>
          <p:nvPr/>
        </p:nvSpPr>
        <p:spPr bwMode="auto">
          <a:xfrm>
            <a:off x="7086600" y="2687638"/>
            <a:ext cx="768350" cy="1587"/>
          </a:xfrm>
          <a:prstGeom prst="line">
            <a:avLst/>
          </a:prstGeom>
          <a:noFill/>
          <a:ln w="38100">
            <a:solidFill>
              <a:srgbClr val="FF0000"/>
            </a:solidFill>
            <a:round/>
            <a:headEnd/>
            <a:tailEnd/>
          </a:ln>
        </p:spPr>
        <p:txBody>
          <a:bodyPr/>
          <a:lstStyle/>
          <a:p>
            <a:endParaRPr lang="en-US"/>
          </a:p>
        </p:txBody>
      </p:sp>
      <p:sp>
        <p:nvSpPr>
          <p:cNvPr id="196617" name="Line 9"/>
          <p:cNvSpPr>
            <a:spLocks noChangeShapeType="1"/>
          </p:cNvSpPr>
          <p:nvPr/>
        </p:nvSpPr>
        <p:spPr bwMode="auto">
          <a:xfrm flipV="1">
            <a:off x="2481263" y="3573463"/>
            <a:ext cx="1274762" cy="0"/>
          </a:xfrm>
          <a:prstGeom prst="line">
            <a:avLst/>
          </a:prstGeom>
          <a:noFill/>
          <a:ln w="38100">
            <a:solidFill>
              <a:srgbClr val="FF0000"/>
            </a:solidFill>
            <a:round/>
            <a:headEnd/>
            <a:tailEnd/>
          </a:ln>
        </p:spPr>
        <p:txBody>
          <a:bodyPr/>
          <a:lstStyle/>
          <a:p>
            <a:endParaRPr lang="en-US"/>
          </a:p>
        </p:txBody>
      </p:sp>
      <p:sp>
        <p:nvSpPr>
          <p:cNvPr id="196618" name="Line 10"/>
          <p:cNvSpPr>
            <a:spLocks noChangeShapeType="1"/>
          </p:cNvSpPr>
          <p:nvPr/>
        </p:nvSpPr>
        <p:spPr bwMode="auto">
          <a:xfrm flipV="1">
            <a:off x="6223000" y="4419600"/>
            <a:ext cx="468313" cy="0"/>
          </a:xfrm>
          <a:prstGeom prst="line">
            <a:avLst/>
          </a:prstGeom>
          <a:noFill/>
          <a:ln w="38100">
            <a:solidFill>
              <a:srgbClr val="FF0000"/>
            </a:solidFill>
            <a:round/>
            <a:headEnd/>
            <a:tailEnd/>
          </a:ln>
        </p:spPr>
        <p:txBody>
          <a:bodyPr/>
          <a:lstStyle/>
          <a:p>
            <a:endParaRPr lang="en-US"/>
          </a:p>
        </p:txBody>
      </p:sp>
      <p:sp>
        <p:nvSpPr>
          <p:cNvPr id="196619" name="Line 11"/>
          <p:cNvSpPr>
            <a:spLocks noChangeShapeType="1"/>
          </p:cNvSpPr>
          <p:nvPr/>
        </p:nvSpPr>
        <p:spPr bwMode="auto">
          <a:xfrm flipV="1">
            <a:off x="1196975" y="5513388"/>
            <a:ext cx="381000" cy="0"/>
          </a:xfrm>
          <a:prstGeom prst="line">
            <a:avLst/>
          </a:prstGeom>
          <a:noFill/>
          <a:ln w="38100">
            <a:solidFill>
              <a:srgbClr val="FF0000"/>
            </a:solidFill>
            <a:round/>
            <a:headEnd/>
            <a:tailEnd/>
          </a:ln>
        </p:spPr>
        <p:txBody>
          <a:bodyPr/>
          <a:lstStyle/>
          <a:p>
            <a:endParaRPr lang="en-US"/>
          </a:p>
        </p:txBody>
      </p:sp>
      <p:sp>
        <p:nvSpPr>
          <p:cNvPr id="196620" name="Line 12"/>
          <p:cNvSpPr>
            <a:spLocks noChangeShapeType="1"/>
          </p:cNvSpPr>
          <p:nvPr/>
        </p:nvSpPr>
        <p:spPr bwMode="auto">
          <a:xfrm>
            <a:off x="1560513" y="6056313"/>
            <a:ext cx="569912" cy="0"/>
          </a:xfrm>
          <a:prstGeom prst="line">
            <a:avLst/>
          </a:prstGeom>
          <a:noFill/>
          <a:ln w="38100">
            <a:solidFill>
              <a:srgbClr val="FF0000"/>
            </a:solidFill>
            <a:round/>
            <a:headEnd/>
            <a:tailEnd/>
          </a:ln>
        </p:spPr>
        <p:txBody>
          <a:bodyPr/>
          <a:lstStyle/>
          <a:p>
            <a:endParaRPr lang="en-US"/>
          </a:p>
        </p:txBody>
      </p:sp>
      <p:sp>
        <p:nvSpPr>
          <p:cNvPr id="196621" name="Line 13"/>
          <p:cNvSpPr>
            <a:spLocks noChangeShapeType="1"/>
          </p:cNvSpPr>
          <p:nvPr/>
        </p:nvSpPr>
        <p:spPr bwMode="auto">
          <a:xfrm>
            <a:off x="5543550" y="6346825"/>
            <a:ext cx="712788" cy="0"/>
          </a:xfrm>
          <a:prstGeom prst="line">
            <a:avLst/>
          </a:prstGeom>
          <a:noFill/>
          <a:ln w="38100">
            <a:solidFill>
              <a:srgbClr val="FF0000"/>
            </a:solidFill>
            <a:round/>
            <a:headEnd/>
            <a:tailEnd/>
          </a:ln>
        </p:spPr>
        <p:txBody>
          <a:bodyPr/>
          <a:lstStyle/>
          <a:p>
            <a:endParaRPr lang="en-US"/>
          </a:p>
        </p:txBody>
      </p:sp>
      <p:sp>
        <p:nvSpPr>
          <p:cNvPr id="196643" name="Rectangle 35"/>
          <p:cNvSpPr>
            <a:spLocks noChangeArrowheads="1"/>
          </p:cNvSpPr>
          <p:nvPr/>
        </p:nvSpPr>
        <p:spPr bwMode="auto">
          <a:xfrm>
            <a:off x="3278188" y="0"/>
            <a:ext cx="2814637" cy="439738"/>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800" b="1">
                <a:solidFill>
                  <a:srgbClr val="FF0000"/>
                </a:solidFill>
                <a:effectLst>
                  <a:outerShdw blurRad="38100" dist="38100" dir="2700000" algn="tl">
                    <a:srgbClr val="000000"/>
                  </a:outerShdw>
                </a:effectLst>
                <a:latin typeface="+mn-lt"/>
                <a:cs typeface="+mn-cs"/>
              </a:rPr>
              <a:t>NS 1-9</a:t>
            </a:r>
          </a:p>
        </p:txBody>
      </p:sp>
      <p:pic>
        <p:nvPicPr>
          <p:cNvPr id="65550" name="Picture 42" descr="0112_feature-notion-friedman"/>
          <p:cNvPicPr>
            <a:picLocks noChangeAspect="1" noChangeArrowheads="1"/>
          </p:cNvPicPr>
          <p:nvPr/>
        </p:nvPicPr>
        <p:blipFill>
          <a:blip r:embed="rId4"/>
          <a:srcRect/>
          <a:stretch>
            <a:fillRect/>
          </a:stretch>
        </p:blipFill>
        <p:spPr bwMode="auto">
          <a:xfrm>
            <a:off x="7496175" y="68263"/>
            <a:ext cx="1360488" cy="17049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6613"/>
                                        </p:tgtEl>
                                        <p:attrNameLst>
                                          <p:attrName>style.visibility</p:attrName>
                                        </p:attrNameLst>
                                      </p:cBhvr>
                                      <p:to>
                                        <p:strVal val="visible"/>
                                      </p:to>
                                    </p:set>
                                    <p:anim calcmode="lin" valueType="num">
                                      <p:cBhvr>
                                        <p:cTn id="7" dur="500" fill="hold"/>
                                        <p:tgtEl>
                                          <p:spTgt spid="196613"/>
                                        </p:tgtEl>
                                        <p:attrNameLst>
                                          <p:attrName>ppt_w</p:attrName>
                                        </p:attrNameLst>
                                      </p:cBhvr>
                                      <p:tavLst>
                                        <p:tav tm="0">
                                          <p:val>
                                            <p:fltVal val="0"/>
                                          </p:val>
                                        </p:tav>
                                        <p:tav tm="100000">
                                          <p:val>
                                            <p:strVal val="#ppt_w"/>
                                          </p:val>
                                        </p:tav>
                                      </p:tavLst>
                                    </p:anim>
                                    <p:anim calcmode="lin" valueType="num">
                                      <p:cBhvr>
                                        <p:cTn id="8" dur="500" fill="hold"/>
                                        <p:tgtEl>
                                          <p:spTgt spid="19661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6614"/>
                                        </p:tgtEl>
                                        <p:attrNameLst>
                                          <p:attrName>style.visibility</p:attrName>
                                        </p:attrNameLst>
                                      </p:cBhvr>
                                      <p:to>
                                        <p:strVal val="visible"/>
                                      </p:to>
                                    </p:set>
                                    <p:anim calcmode="lin" valueType="num">
                                      <p:cBhvr>
                                        <p:cTn id="13" dur="500" fill="hold"/>
                                        <p:tgtEl>
                                          <p:spTgt spid="196614"/>
                                        </p:tgtEl>
                                        <p:attrNameLst>
                                          <p:attrName>ppt_w</p:attrName>
                                        </p:attrNameLst>
                                      </p:cBhvr>
                                      <p:tavLst>
                                        <p:tav tm="0">
                                          <p:val>
                                            <p:fltVal val="0"/>
                                          </p:val>
                                        </p:tav>
                                        <p:tav tm="100000">
                                          <p:val>
                                            <p:strVal val="#ppt_w"/>
                                          </p:val>
                                        </p:tav>
                                      </p:tavLst>
                                    </p:anim>
                                    <p:anim calcmode="lin" valueType="num">
                                      <p:cBhvr>
                                        <p:cTn id="14" dur="500" fill="hold"/>
                                        <p:tgtEl>
                                          <p:spTgt spid="19661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6615"/>
                                        </p:tgtEl>
                                        <p:attrNameLst>
                                          <p:attrName>style.visibility</p:attrName>
                                        </p:attrNameLst>
                                      </p:cBhvr>
                                      <p:to>
                                        <p:strVal val="visible"/>
                                      </p:to>
                                    </p:set>
                                    <p:anim calcmode="lin" valueType="num">
                                      <p:cBhvr>
                                        <p:cTn id="19" dur="500" fill="hold"/>
                                        <p:tgtEl>
                                          <p:spTgt spid="196615"/>
                                        </p:tgtEl>
                                        <p:attrNameLst>
                                          <p:attrName>ppt_w</p:attrName>
                                        </p:attrNameLst>
                                      </p:cBhvr>
                                      <p:tavLst>
                                        <p:tav tm="0">
                                          <p:val>
                                            <p:fltVal val="0"/>
                                          </p:val>
                                        </p:tav>
                                        <p:tav tm="100000">
                                          <p:val>
                                            <p:strVal val="#ppt_w"/>
                                          </p:val>
                                        </p:tav>
                                      </p:tavLst>
                                    </p:anim>
                                    <p:anim calcmode="lin" valueType="num">
                                      <p:cBhvr>
                                        <p:cTn id="20" dur="500" fill="hold"/>
                                        <p:tgtEl>
                                          <p:spTgt spid="19661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96616"/>
                                        </p:tgtEl>
                                        <p:attrNameLst>
                                          <p:attrName>style.visibility</p:attrName>
                                        </p:attrNameLst>
                                      </p:cBhvr>
                                      <p:to>
                                        <p:strVal val="visible"/>
                                      </p:to>
                                    </p:set>
                                    <p:anim calcmode="lin" valueType="num">
                                      <p:cBhvr>
                                        <p:cTn id="25" dur="500" fill="hold"/>
                                        <p:tgtEl>
                                          <p:spTgt spid="196616"/>
                                        </p:tgtEl>
                                        <p:attrNameLst>
                                          <p:attrName>ppt_w</p:attrName>
                                        </p:attrNameLst>
                                      </p:cBhvr>
                                      <p:tavLst>
                                        <p:tav tm="0">
                                          <p:val>
                                            <p:fltVal val="0"/>
                                          </p:val>
                                        </p:tav>
                                        <p:tav tm="100000">
                                          <p:val>
                                            <p:strVal val="#ppt_w"/>
                                          </p:val>
                                        </p:tav>
                                      </p:tavLst>
                                    </p:anim>
                                    <p:anim calcmode="lin" valueType="num">
                                      <p:cBhvr>
                                        <p:cTn id="26" dur="500" fill="hold"/>
                                        <p:tgtEl>
                                          <p:spTgt spid="19661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96617"/>
                                        </p:tgtEl>
                                        <p:attrNameLst>
                                          <p:attrName>style.visibility</p:attrName>
                                        </p:attrNameLst>
                                      </p:cBhvr>
                                      <p:to>
                                        <p:strVal val="visible"/>
                                      </p:to>
                                    </p:set>
                                    <p:anim calcmode="lin" valueType="num">
                                      <p:cBhvr>
                                        <p:cTn id="31" dur="500" fill="hold"/>
                                        <p:tgtEl>
                                          <p:spTgt spid="196617"/>
                                        </p:tgtEl>
                                        <p:attrNameLst>
                                          <p:attrName>ppt_w</p:attrName>
                                        </p:attrNameLst>
                                      </p:cBhvr>
                                      <p:tavLst>
                                        <p:tav tm="0">
                                          <p:val>
                                            <p:fltVal val="0"/>
                                          </p:val>
                                        </p:tav>
                                        <p:tav tm="100000">
                                          <p:val>
                                            <p:strVal val="#ppt_w"/>
                                          </p:val>
                                        </p:tav>
                                      </p:tavLst>
                                    </p:anim>
                                    <p:anim calcmode="lin" valueType="num">
                                      <p:cBhvr>
                                        <p:cTn id="32" dur="500" fill="hold"/>
                                        <p:tgtEl>
                                          <p:spTgt spid="196617"/>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96618"/>
                                        </p:tgtEl>
                                        <p:attrNameLst>
                                          <p:attrName>style.visibility</p:attrName>
                                        </p:attrNameLst>
                                      </p:cBhvr>
                                      <p:to>
                                        <p:strVal val="visible"/>
                                      </p:to>
                                    </p:set>
                                    <p:anim calcmode="lin" valueType="num">
                                      <p:cBhvr>
                                        <p:cTn id="37" dur="500" fill="hold"/>
                                        <p:tgtEl>
                                          <p:spTgt spid="196618"/>
                                        </p:tgtEl>
                                        <p:attrNameLst>
                                          <p:attrName>ppt_w</p:attrName>
                                        </p:attrNameLst>
                                      </p:cBhvr>
                                      <p:tavLst>
                                        <p:tav tm="0">
                                          <p:val>
                                            <p:fltVal val="0"/>
                                          </p:val>
                                        </p:tav>
                                        <p:tav tm="100000">
                                          <p:val>
                                            <p:strVal val="#ppt_w"/>
                                          </p:val>
                                        </p:tav>
                                      </p:tavLst>
                                    </p:anim>
                                    <p:anim calcmode="lin" valueType="num">
                                      <p:cBhvr>
                                        <p:cTn id="38" dur="500" fill="hold"/>
                                        <p:tgtEl>
                                          <p:spTgt spid="196618"/>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96619"/>
                                        </p:tgtEl>
                                        <p:attrNameLst>
                                          <p:attrName>style.visibility</p:attrName>
                                        </p:attrNameLst>
                                      </p:cBhvr>
                                      <p:to>
                                        <p:strVal val="visible"/>
                                      </p:to>
                                    </p:set>
                                    <p:anim calcmode="lin" valueType="num">
                                      <p:cBhvr>
                                        <p:cTn id="43" dur="500" fill="hold"/>
                                        <p:tgtEl>
                                          <p:spTgt spid="196619"/>
                                        </p:tgtEl>
                                        <p:attrNameLst>
                                          <p:attrName>ppt_w</p:attrName>
                                        </p:attrNameLst>
                                      </p:cBhvr>
                                      <p:tavLst>
                                        <p:tav tm="0">
                                          <p:val>
                                            <p:fltVal val="0"/>
                                          </p:val>
                                        </p:tav>
                                        <p:tav tm="100000">
                                          <p:val>
                                            <p:strVal val="#ppt_w"/>
                                          </p:val>
                                        </p:tav>
                                      </p:tavLst>
                                    </p:anim>
                                    <p:anim calcmode="lin" valueType="num">
                                      <p:cBhvr>
                                        <p:cTn id="44" dur="500" fill="hold"/>
                                        <p:tgtEl>
                                          <p:spTgt spid="196619"/>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96620"/>
                                        </p:tgtEl>
                                        <p:attrNameLst>
                                          <p:attrName>style.visibility</p:attrName>
                                        </p:attrNameLst>
                                      </p:cBhvr>
                                      <p:to>
                                        <p:strVal val="visible"/>
                                      </p:to>
                                    </p:set>
                                    <p:anim calcmode="lin" valueType="num">
                                      <p:cBhvr>
                                        <p:cTn id="49" dur="500" fill="hold"/>
                                        <p:tgtEl>
                                          <p:spTgt spid="196620"/>
                                        </p:tgtEl>
                                        <p:attrNameLst>
                                          <p:attrName>ppt_w</p:attrName>
                                        </p:attrNameLst>
                                      </p:cBhvr>
                                      <p:tavLst>
                                        <p:tav tm="0">
                                          <p:val>
                                            <p:fltVal val="0"/>
                                          </p:val>
                                        </p:tav>
                                        <p:tav tm="100000">
                                          <p:val>
                                            <p:strVal val="#ppt_w"/>
                                          </p:val>
                                        </p:tav>
                                      </p:tavLst>
                                    </p:anim>
                                    <p:anim calcmode="lin" valueType="num">
                                      <p:cBhvr>
                                        <p:cTn id="50" dur="500" fill="hold"/>
                                        <p:tgtEl>
                                          <p:spTgt spid="196620"/>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96621"/>
                                        </p:tgtEl>
                                        <p:attrNameLst>
                                          <p:attrName>style.visibility</p:attrName>
                                        </p:attrNameLst>
                                      </p:cBhvr>
                                      <p:to>
                                        <p:strVal val="visible"/>
                                      </p:to>
                                    </p:set>
                                    <p:anim calcmode="lin" valueType="num">
                                      <p:cBhvr>
                                        <p:cTn id="55" dur="500" fill="hold"/>
                                        <p:tgtEl>
                                          <p:spTgt spid="196621"/>
                                        </p:tgtEl>
                                        <p:attrNameLst>
                                          <p:attrName>ppt_w</p:attrName>
                                        </p:attrNameLst>
                                      </p:cBhvr>
                                      <p:tavLst>
                                        <p:tav tm="0">
                                          <p:val>
                                            <p:fltVal val="0"/>
                                          </p:val>
                                        </p:tav>
                                        <p:tav tm="100000">
                                          <p:val>
                                            <p:strVal val="#ppt_w"/>
                                          </p:val>
                                        </p:tav>
                                      </p:tavLst>
                                    </p:anim>
                                    <p:anim calcmode="lin" valueType="num">
                                      <p:cBhvr>
                                        <p:cTn id="56" dur="500" fill="hold"/>
                                        <p:tgtEl>
                                          <p:spTgt spid="1966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P spid="196614" grpId="0" animBg="1"/>
      <p:bldP spid="196615" grpId="0" animBg="1"/>
      <p:bldP spid="196616" grpId="0" animBg="1"/>
      <p:bldP spid="196617" grpId="0" animBg="1"/>
      <p:bldP spid="196618" grpId="0" animBg="1"/>
      <p:bldP spid="196619" grpId="0" animBg="1"/>
      <p:bldP spid="196620" grpId="0" animBg="1"/>
      <p:bldP spid="19662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2" descr="Am flags"/>
          <p:cNvPicPr>
            <a:picLocks noChangeAspect="1" noChangeArrowheads="1"/>
          </p:cNvPicPr>
          <p:nvPr/>
        </p:nvPicPr>
        <p:blipFill>
          <a:blip r:embed="rId3"/>
          <a:srcRect/>
          <a:stretch>
            <a:fillRect/>
          </a:stretch>
        </p:blipFill>
        <p:spPr bwMode="auto">
          <a:xfrm>
            <a:off x="0" y="0"/>
            <a:ext cx="9144000" cy="6848475"/>
          </a:xfrm>
          <a:prstGeom prst="rect">
            <a:avLst/>
          </a:prstGeom>
          <a:noFill/>
          <a:ln w="9525">
            <a:noFill/>
            <a:miter lim="800000"/>
            <a:headEnd/>
            <a:tailEnd/>
          </a:ln>
        </p:spPr>
      </p:pic>
      <p:sp>
        <p:nvSpPr>
          <p:cNvPr id="308226" name="Rectangle 2"/>
          <p:cNvSpPr>
            <a:spLocks noChangeArrowheads="1"/>
          </p:cNvSpPr>
          <p:nvPr/>
        </p:nvSpPr>
        <p:spPr bwMode="auto">
          <a:xfrm>
            <a:off x="0" y="415925"/>
            <a:ext cx="9144000" cy="6442075"/>
          </a:xfrm>
          <a:prstGeom prst="rect">
            <a:avLst/>
          </a:prstGeom>
          <a:noFill/>
          <a:ln w="76200">
            <a:noFill/>
            <a:miter lim="800000"/>
            <a:headEnd/>
            <a:tailEnd/>
          </a:ln>
          <a:effectLst/>
        </p:spPr>
        <p:txBody>
          <a:bodyPr wrap="none" anchor="ctr"/>
          <a:lstStyle/>
          <a:p>
            <a:pPr fontAlgn="auto">
              <a:spcBef>
                <a:spcPts val="0"/>
              </a:spcBef>
              <a:spcAft>
                <a:spcPts val="0"/>
              </a:spcAft>
              <a:defRPr/>
            </a:pPr>
            <a:r>
              <a:rPr lang="en-US" sz="2000">
                <a:latin typeface="Verdana" pitchFamily="34" charset="0"/>
                <a:cs typeface="+mn-cs"/>
              </a:rPr>
              <a:t>10. </a:t>
            </a:r>
            <a:r>
              <a:rPr lang="en-US" sz="2000" b="1">
                <a:solidFill>
                  <a:srgbClr val="0000FF"/>
                </a:solidFill>
                <a:effectLst>
                  <a:outerShdw blurRad="38100" dist="38100" dir="2700000" algn="tl">
                    <a:srgbClr val="000000"/>
                  </a:outerShdw>
                </a:effectLst>
                <a:latin typeface="Verdana" pitchFamily="34" charset="0"/>
                <a:cs typeface="+mn-cs"/>
              </a:rPr>
              <a:t>“E”</a:t>
            </a:r>
            <a:r>
              <a:rPr lang="en-US" sz="2000">
                <a:latin typeface="Verdana" pitchFamily="34" charset="0"/>
                <a:cs typeface="+mn-cs"/>
              </a:rPr>
              <a:t> </a:t>
            </a:r>
            <a:r>
              <a:rPr lang="en-US" sz="1600">
                <a:latin typeface="Verdana" pitchFamily="34" charset="0"/>
                <a:cs typeface="+mn-cs"/>
              </a:rPr>
              <a:t>is at</a:t>
            </a:r>
            <a:r>
              <a:rPr lang="en-US" sz="2000">
                <a:latin typeface="Verdana" pitchFamily="34" charset="0"/>
                <a:cs typeface="+mn-cs"/>
              </a:rPr>
              <a:t> </a:t>
            </a:r>
            <a:r>
              <a:rPr lang="en-US" sz="2000" b="1">
                <a:solidFill>
                  <a:srgbClr val="0000FF"/>
                </a:solidFill>
                <a:effectLst>
                  <a:outerShdw blurRad="38100" dist="38100" dir="2700000" algn="tl">
                    <a:srgbClr val="000000"/>
                  </a:outerShdw>
                </a:effectLst>
                <a:latin typeface="Verdana" pitchFamily="34" charset="0"/>
                <a:cs typeface="+mn-cs"/>
              </a:rPr>
              <a:t>“A</a:t>
            </a:r>
            <a:r>
              <a:rPr lang="en-US" sz="2000">
                <a:solidFill>
                  <a:srgbClr val="0000FF"/>
                </a:solidFill>
                <a:effectLst>
                  <a:outerShdw blurRad="38100" dist="38100" dir="2700000" algn="tl">
                    <a:srgbClr val="000000"/>
                  </a:outerShdw>
                </a:effectLst>
                <a:latin typeface="Verdana" pitchFamily="34" charset="0"/>
                <a:cs typeface="+mn-cs"/>
              </a:rPr>
              <a:t>”</a:t>
            </a:r>
            <a:r>
              <a:rPr lang="en-US" sz="2000">
                <a:latin typeface="Verdana" pitchFamily="34" charset="0"/>
                <a:cs typeface="+mn-cs"/>
              </a:rPr>
              <a:t>. </a:t>
            </a:r>
            <a:r>
              <a:rPr lang="en-US" sz="1600">
                <a:latin typeface="Verdana" pitchFamily="34" charset="0"/>
                <a:cs typeface="+mn-cs"/>
              </a:rPr>
              <a:t>If there</a:t>
            </a:r>
            <a:r>
              <a:rPr lang="en-US">
                <a:latin typeface="Verdana" pitchFamily="34" charset="0"/>
                <a:cs typeface="+mn-cs"/>
              </a:rPr>
              <a:t> </a:t>
            </a:r>
            <a:r>
              <a:rPr lang="en-US" sz="1600">
                <a:latin typeface="Verdana" pitchFamily="34" charset="0"/>
                <a:cs typeface="+mn-cs"/>
              </a:rPr>
              <a:t>is an</a:t>
            </a:r>
            <a:r>
              <a:rPr lang="en-US" sz="2000">
                <a:latin typeface="Verdana" pitchFamily="34" charset="0"/>
                <a:cs typeface="+mn-cs"/>
              </a:rPr>
              <a:t> </a:t>
            </a:r>
            <a:r>
              <a:rPr lang="en-US" sz="2000" b="1">
                <a:solidFill>
                  <a:srgbClr val="FF0000"/>
                </a:solidFill>
                <a:effectLst>
                  <a:outerShdw blurRad="38100" dist="38100" dir="2700000" algn="tl">
                    <a:srgbClr val="000000"/>
                  </a:outerShdw>
                </a:effectLst>
                <a:latin typeface="Verdana" pitchFamily="34" charset="0"/>
                <a:cs typeface="+mn-cs"/>
              </a:rPr>
              <a:t>unanticipated</a:t>
            </a:r>
            <a:r>
              <a:rPr lang="en-US" sz="2000">
                <a:latin typeface="Verdana" pitchFamily="34" charset="0"/>
                <a:cs typeface="+mn-cs"/>
              </a:rPr>
              <a:t> </a:t>
            </a:r>
          </a:p>
          <a:p>
            <a:pPr fontAlgn="auto">
              <a:spcBef>
                <a:spcPts val="0"/>
              </a:spcBef>
              <a:spcAft>
                <a:spcPts val="0"/>
              </a:spcAft>
              <a:defRPr/>
            </a:pPr>
            <a:r>
              <a:rPr lang="en-US" sz="2000">
                <a:latin typeface="Verdana" pitchFamily="34" charset="0"/>
                <a:cs typeface="+mn-cs"/>
              </a:rPr>
              <a:t>   </a:t>
            </a:r>
            <a:r>
              <a:rPr lang="en-US" sz="2000" b="1">
                <a:latin typeface="Verdana" pitchFamily="34" charset="0"/>
                <a:cs typeface="+mn-cs"/>
              </a:rPr>
              <a:t>decrease in AD</a:t>
            </a:r>
            <a:r>
              <a:rPr lang="en-US" sz="2000">
                <a:latin typeface="Verdana" pitchFamily="34" charset="0"/>
                <a:cs typeface="+mn-cs"/>
              </a:rPr>
              <a:t> to</a:t>
            </a:r>
            <a:r>
              <a:rPr lang="en-US" sz="2000" b="1">
                <a:latin typeface="Verdana" pitchFamily="34" charset="0"/>
                <a:cs typeface="+mn-cs"/>
              </a:rPr>
              <a:t>AD2</a:t>
            </a:r>
            <a:r>
              <a:rPr lang="en-US" sz="2000">
                <a:latin typeface="Verdana" pitchFamily="34" charset="0"/>
                <a:cs typeface="+mn-cs"/>
              </a:rPr>
              <a:t>, then </a:t>
            </a:r>
            <a:r>
              <a:rPr lang="en-US">
                <a:latin typeface="Verdana" pitchFamily="34" charset="0"/>
                <a:cs typeface="+mn-cs"/>
              </a:rPr>
              <a:t>in the </a:t>
            </a:r>
            <a:r>
              <a:rPr lang="en-US" sz="2000">
                <a:latin typeface="Verdana" pitchFamily="34" charset="0"/>
                <a:cs typeface="+mn-cs"/>
              </a:rPr>
              <a:t>view</a:t>
            </a:r>
            <a:r>
              <a:rPr lang="en-US">
                <a:latin typeface="Verdana" pitchFamily="34" charset="0"/>
                <a:cs typeface="+mn-cs"/>
              </a:rPr>
              <a:t> </a:t>
            </a:r>
          </a:p>
          <a:p>
            <a:pPr fontAlgn="auto">
              <a:spcBef>
                <a:spcPts val="0"/>
              </a:spcBef>
              <a:spcAft>
                <a:spcPts val="0"/>
              </a:spcAft>
              <a:defRPr/>
            </a:pPr>
            <a:r>
              <a:rPr lang="en-US">
                <a:latin typeface="Verdana" pitchFamily="34" charset="0"/>
                <a:cs typeface="+mn-cs"/>
              </a:rPr>
              <a:t>   of</a:t>
            </a:r>
            <a:r>
              <a:rPr lang="en-US" sz="2000">
                <a:latin typeface="Verdana" pitchFamily="34" charset="0"/>
                <a:cs typeface="+mn-cs"/>
              </a:rPr>
              <a:t> </a:t>
            </a:r>
            <a:r>
              <a:rPr lang="en-US" sz="2000" b="1">
                <a:latin typeface="Verdana" pitchFamily="34" charset="0"/>
                <a:cs typeface="+mn-cs"/>
              </a:rPr>
              <a:t>new classical economics</a:t>
            </a:r>
            <a:r>
              <a:rPr lang="en-US" sz="2000">
                <a:latin typeface="Verdana" pitchFamily="34" charset="0"/>
                <a:cs typeface="+mn-cs"/>
              </a:rPr>
              <a:t> </a:t>
            </a:r>
            <a:r>
              <a:rPr lang="en-US" sz="1600">
                <a:latin typeface="Verdana" pitchFamily="34" charset="0"/>
                <a:cs typeface="+mn-cs"/>
              </a:rPr>
              <a:t>the </a:t>
            </a:r>
            <a:r>
              <a:rPr lang="en-US">
                <a:latin typeface="Verdana" pitchFamily="34" charset="0"/>
                <a:cs typeface="+mn-cs"/>
              </a:rPr>
              <a:t>economy</a:t>
            </a:r>
          </a:p>
          <a:p>
            <a:pPr fontAlgn="auto">
              <a:spcBef>
                <a:spcPts val="0"/>
              </a:spcBef>
              <a:spcAft>
                <a:spcPts val="0"/>
              </a:spcAft>
              <a:defRPr/>
            </a:pPr>
            <a:r>
              <a:rPr lang="en-US" sz="2000">
                <a:latin typeface="Verdana" pitchFamily="34" charset="0"/>
                <a:cs typeface="+mn-cs"/>
              </a:rPr>
              <a:t>   will self-correct with a shift from </a:t>
            </a:r>
          </a:p>
          <a:p>
            <a:pPr fontAlgn="auto">
              <a:spcBef>
                <a:spcPts val="0"/>
              </a:spcBef>
              <a:spcAft>
                <a:spcPts val="0"/>
              </a:spcAft>
              <a:defRPr/>
            </a:pPr>
            <a:r>
              <a:rPr lang="en-US" sz="2000">
                <a:latin typeface="Verdana" pitchFamily="34" charset="0"/>
                <a:cs typeface="+mn-cs"/>
              </a:rPr>
              <a:t>   (AD2 to AD1/AS1 to AS2).</a:t>
            </a:r>
          </a:p>
          <a:p>
            <a:pPr fontAlgn="auto">
              <a:spcBef>
                <a:spcPts val="0"/>
              </a:spcBef>
              <a:spcAft>
                <a:spcPts val="0"/>
              </a:spcAft>
              <a:defRPr/>
            </a:pPr>
            <a:r>
              <a:rPr lang="en-US" sz="2000">
                <a:latin typeface="Verdana" pitchFamily="34" charset="0"/>
                <a:cs typeface="+mn-cs"/>
              </a:rPr>
              <a:t>11. </a:t>
            </a:r>
            <a:r>
              <a:rPr lang="en-US" sz="2000" b="1">
                <a:solidFill>
                  <a:srgbClr val="0000FF"/>
                </a:solidFill>
                <a:latin typeface="Verdana" pitchFamily="34" charset="0"/>
                <a:cs typeface="+mn-cs"/>
              </a:rPr>
              <a:t>“E” </a:t>
            </a:r>
            <a:r>
              <a:rPr lang="en-US" sz="2000">
                <a:solidFill>
                  <a:srgbClr val="0000FF"/>
                </a:solidFill>
                <a:latin typeface="Verdana" pitchFamily="34" charset="0"/>
                <a:cs typeface="+mn-cs"/>
              </a:rPr>
              <a:t>is at</a:t>
            </a:r>
            <a:r>
              <a:rPr lang="en-US" sz="2000" b="1">
                <a:solidFill>
                  <a:srgbClr val="0000FF"/>
                </a:solidFill>
                <a:latin typeface="Verdana" pitchFamily="34" charset="0"/>
                <a:cs typeface="+mn-cs"/>
              </a:rPr>
              <a:t> “A”</a:t>
            </a:r>
            <a:r>
              <a:rPr lang="en-US" sz="2000">
                <a:solidFill>
                  <a:schemeClr val="tx2"/>
                </a:solidFill>
                <a:latin typeface="Verdana" pitchFamily="34" charset="0"/>
                <a:cs typeface="+mn-cs"/>
              </a:rPr>
              <a:t>. </a:t>
            </a:r>
            <a:r>
              <a:rPr lang="en-US" sz="2000">
                <a:latin typeface="Verdana" pitchFamily="34" charset="0"/>
                <a:cs typeface="+mn-cs"/>
              </a:rPr>
              <a:t>If </a:t>
            </a:r>
            <a:r>
              <a:rPr lang="en-US">
                <a:latin typeface="Verdana" pitchFamily="34" charset="0"/>
                <a:cs typeface="+mn-cs"/>
              </a:rPr>
              <a:t>there is a</a:t>
            </a:r>
            <a:r>
              <a:rPr lang="en-US" sz="2000">
                <a:latin typeface="Verdana" pitchFamily="34" charset="0"/>
                <a:cs typeface="+mn-cs"/>
              </a:rPr>
              <a:t> </a:t>
            </a:r>
            <a:r>
              <a:rPr lang="en-US" sz="2000" b="1">
                <a:effectLst>
                  <a:outerShdw blurRad="38100" dist="38100" dir="2700000" algn="tl">
                    <a:srgbClr val="FFFFFF"/>
                  </a:outerShdw>
                </a:effectLst>
                <a:latin typeface="Verdana" pitchFamily="34" charset="0"/>
                <a:cs typeface="+mn-cs"/>
              </a:rPr>
              <a:t>decrease in </a:t>
            </a:r>
          </a:p>
          <a:p>
            <a:pPr fontAlgn="auto">
              <a:spcBef>
                <a:spcPts val="0"/>
              </a:spcBef>
              <a:spcAft>
                <a:spcPts val="0"/>
              </a:spcAft>
              <a:defRPr/>
            </a:pPr>
            <a:r>
              <a:rPr lang="en-US" sz="2000" b="1">
                <a:effectLst>
                  <a:outerShdw blurRad="38100" dist="38100" dir="2700000" algn="tl">
                    <a:srgbClr val="FFFFFF"/>
                  </a:outerShdw>
                </a:effectLst>
                <a:latin typeface="Verdana" pitchFamily="34" charset="0"/>
                <a:cs typeface="+mn-cs"/>
              </a:rPr>
              <a:t>   AD to AD2</a:t>
            </a:r>
            <a:r>
              <a:rPr lang="en-US" sz="2000">
                <a:latin typeface="Verdana" pitchFamily="34" charset="0"/>
                <a:cs typeface="+mn-cs"/>
              </a:rPr>
              <a:t>, </a:t>
            </a:r>
            <a:r>
              <a:rPr lang="en-US" sz="1600">
                <a:latin typeface="Verdana" pitchFamily="34" charset="0"/>
                <a:cs typeface="+mn-cs"/>
              </a:rPr>
              <a:t>then according</a:t>
            </a:r>
            <a:r>
              <a:rPr lang="en-US">
                <a:latin typeface="Verdana" pitchFamily="34" charset="0"/>
                <a:cs typeface="+mn-cs"/>
              </a:rPr>
              <a:t> to </a:t>
            </a:r>
            <a:r>
              <a:rPr lang="en-US" sz="2000" b="1">
                <a:solidFill>
                  <a:srgbClr val="0000FF"/>
                </a:solidFill>
                <a:effectLst>
                  <a:outerShdw blurRad="38100" dist="38100" dir="2700000" algn="tl">
                    <a:srgbClr val="000000"/>
                  </a:outerShdw>
                </a:effectLst>
                <a:latin typeface="Verdana" pitchFamily="34" charset="0"/>
                <a:cs typeface="+mn-cs"/>
              </a:rPr>
              <a:t>mainstream </a:t>
            </a:r>
          </a:p>
          <a:p>
            <a:pPr fontAlgn="auto">
              <a:spcBef>
                <a:spcPts val="0"/>
              </a:spcBef>
              <a:spcAft>
                <a:spcPts val="0"/>
              </a:spcAft>
              <a:defRPr/>
            </a:pPr>
            <a:r>
              <a:rPr lang="en-US" sz="2000" b="1">
                <a:solidFill>
                  <a:srgbClr val="0000FF"/>
                </a:solidFill>
                <a:effectLst>
                  <a:outerShdw blurRad="38100" dist="38100" dir="2700000" algn="tl">
                    <a:srgbClr val="000000"/>
                  </a:outerShdw>
                </a:effectLst>
                <a:latin typeface="Verdana" pitchFamily="34" charset="0"/>
                <a:cs typeface="+mn-cs"/>
              </a:rPr>
              <a:t>   economists</a:t>
            </a:r>
            <a:r>
              <a:rPr lang="en-US" sz="2000">
                <a:latin typeface="Verdana" pitchFamily="34" charset="0"/>
                <a:cs typeface="+mn-cs"/>
              </a:rPr>
              <a:t>, if </a:t>
            </a:r>
            <a:r>
              <a:rPr lang="en-US" sz="2000" b="1">
                <a:solidFill>
                  <a:srgbClr val="0000FF"/>
                </a:solidFill>
                <a:effectLst>
                  <a:outerShdw blurRad="38100" dist="38100" dir="2700000" algn="tl">
                    <a:srgbClr val="000000"/>
                  </a:outerShdw>
                </a:effectLst>
                <a:latin typeface="Verdana" pitchFamily="34" charset="0"/>
                <a:cs typeface="+mn-cs"/>
              </a:rPr>
              <a:t>prices are not flexible</a:t>
            </a:r>
            <a:r>
              <a:rPr lang="en-US" sz="2000">
                <a:latin typeface="Verdana" pitchFamily="34" charset="0"/>
                <a:cs typeface="+mn-cs"/>
              </a:rPr>
              <a:t>, </a:t>
            </a:r>
          </a:p>
          <a:p>
            <a:pPr fontAlgn="auto">
              <a:spcBef>
                <a:spcPts val="0"/>
              </a:spcBef>
              <a:spcAft>
                <a:spcPts val="0"/>
              </a:spcAft>
              <a:defRPr/>
            </a:pPr>
            <a:r>
              <a:rPr lang="en-US" sz="2000">
                <a:latin typeface="Verdana" pitchFamily="34" charset="0"/>
                <a:cs typeface="+mn-cs"/>
              </a:rPr>
              <a:t>   </a:t>
            </a:r>
            <a:r>
              <a:rPr lang="en-US">
                <a:latin typeface="Verdana" pitchFamily="34" charset="0"/>
                <a:cs typeface="+mn-cs"/>
              </a:rPr>
              <a:t>this will result in an</a:t>
            </a:r>
            <a:r>
              <a:rPr lang="en-US" sz="2000">
                <a:latin typeface="Verdana" pitchFamily="34" charset="0"/>
                <a:cs typeface="+mn-cs"/>
              </a:rPr>
              <a:t> </a:t>
            </a:r>
            <a:r>
              <a:rPr lang="en-US" sz="2000" b="1">
                <a:latin typeface="Verdana" pitchFamily="34" charset="0"/>
                <a:cs typeface="+mn-cs"/>
              </a:rPr>
              <a:t>“E”</a:t>
            </a:r>
            <a:r>
              <a:rPr lang="en-US" sz="2000">
                <a:latin typeface="Verdana" pitchFamily="34" charset="0"/>
                <a:cs typeface="+mn-cs"/>
              </a:rPr>
              <a:t> </a:t>
            </a:r>
            <a:r>
              <a:rPr lang="en-US">
                <a:latin typeface="Verdana" pitchFamily="34" charset="0"/>
                <a:cs typeface="+mn-cs"/>
              </a:rPr>
              <a:t>at letter</a:t>
            </a:r>
            <a:r>
              <a:rPr lang="en-US" sz="2000">
                <a:latin typeface="Verdana" pitchFamily="34" charset="0"/>
                <a:cs typeface="+mn-cs"/>
              </a:rPr>
              <a:t> (a/b/c/d/e). </a:t>
            </a:r>
          </a:p>
          <a:p>
            <a:pPr fontAlgn="auto">
              <a:spcBef>
                <a:spcPts val="0"/>
              </a:spcBef>
              <a:spcAft>
                <a:spcPts val="0"/>
              </a:spcAft>
              <a:defRPr/>
            </a:pPr>
            <a:r>
              <a:rPr lang="en-US" sz="2000">
                <a:latin typeface="Verdana" pitchFamily="34" charset="0"/>
                <a:cs typeface="+mn-cs"/>
              </a:rPr>
              <a:t>12. </a:t>
            </a:r>
            <a:r>
              <a:rPr lang="en-US" sz="2000" b="1">
                <a:solidFill>
                  <a:srgbClr val="0000FF"/>
                </a:solidFill>
                <a:effectLst>
                  <a:outerShdw blurRad="38100" dist="38100" dir="2700000" algn="tl">
                    <a:srgbClr val="000000"/>
                  </a:outerShdw>
                </a:effectLst>
                <a:latin typeface="Verdana" pitchFamily="34" charset="0"/>
                <a:cs typeface="+mn-cs"/>
              </a:rPr>
              <a:t>“E</a:t>
            </a:r>
            <a:r>
              <a:rPr lang="en-US" sz="2000">
                <a:solidFill>
                  <a:srgbClr val="0000FF"/>
                </a:solidFill>
                <a:latin typeface="Verdana" pitchFamily="34" charset="0"/>
                <a:cs typeface="+mn-cs"/>
              </a:rPr>
              <a:t>” </a:t>
            </a:r>
            <a:r>
              <a:rPr lang="en-US" sz="2000">
                <a:latin typeface="Verdana" pitchFamily="34" charset="0"/>
                <a:cs typeface="+mn-cs"/>
              </a:rPr>
              <a:t>is at</a:t>
            </a:r>
            <a:r>
              <a:rPr lang="en-US" sz="2000" b="1">
                <a:solidFill>
                  <a:srgbClr val="0000FF"/>
                </a:solidFill>
                <a:effectLst>
                  <a:outerShdw blurRad="38100" dist="38100" dir="2700000" algn="tl">
                    <a:srgbClr val="000000"/>
                  </a:outerShdw>
                </a:effectLst>
                <a:latin typeface="Verdana" pitchFamily="34" charset="0"/>
                <a:cs typeface="+mn-cs"/>
              </a:rPr>
              <a:t> “A”.</a:t>
            </a:r>
            <a:r>
              <a:rPr lang="en-US" sz="2000">
                <a:latin typeface="Verdana" pitchFamily="34" charset="0"/>
                <a:cs typeface="+mn-cs"/>
              </a:rPr>
              <a:t> If there </a:t>
            </a:r>
            <a:r>
              <a:rPr lang="en-US">
                <a:latin typeface="Verdana" pitchFamily="34" charset="0"/>
                <a:cs typeface="+mn-cs"/>
              </a:rPr>
              <a:t>is a</a:t>
            </a:r>
            <a:r>
              <a:rPr lang="en-US" sz="2000">
                <a:latin typeface="Verdana" pitchFamily="34" charset="0"/>
                <a:cs typeface="+mn-cs"/>
              </a:rPr>
              <a:t> </a:t>
            </a:r>
            <a:r>
              <a:rPr lang="en-US" sz="2000" b="1">
                <a:solidFill>
                  <a:schemeClr val="tx2"/>
                </a:solidFill>
                <a:latin typeface="Verdana" pitchFamily="34" charset="0"/>
                <a:cs typeface="+mn-cs"/>
              </a:rPr>
              <a:t>decrease in AD to AD2</a:t>
            </a:r>
            <a:r>
              <a:rPr lang="en-US" sz="2000">
                <a:latin typeface="Verdana" pitchFamily="34" charset="0"/>
                <a:cs typeface="+mn-cs"/>
              </a:rPr>
              <a:t>, </a:t>
            </a:r>
            <a:r>
              <a:rPr lang="en-US">
                <a:latin typeface="Verdana" pitchFamily="34" charset="0"/>
                <a:cs typeface="+mn-cs"/>
              </a:rPr>
              <a:t>then according</a:t>
            </a:r>
          </a:p>
          <a:p>
            <a:pPr fontAlgn="auto">
              <a:spcBef>
                <a:spcPts val="0"/>
              </a:spcBef>
              <a:spcAft>
                <a:spcPts val="0"/>
              </a:spcAft>
              <a:defRPr/>
            </a:pPr>
            <a:r>
              <a:rPr lang="en-US" sz="2000">
                <a:latin typeface="Verdana" pitchFamily="34" charset="0"/>
                <a:cs typeface="+mn-cs"/>
              </a:rPr>
              <a:t>    to </a:t>
            </a:r>
            <a:r>
              <a:rPr lang="en-US" sz="2000" b="1">
                <a:solidFill>
                  <a:srgbClr val="0000FF"/>
                </a:solidFill>
                <a:effectLst>
                  <a:outerShdw blurRad="38100" dist="38100" dir="2700000" algn="tl">
                    <a:srgbClr val="000000"/>
                  </a:outerShdw>
                </a:effectLst>
                <a:latin typeface="Verdana" pitchFamily="34" charset="0"/>
                <a:cs typeface="+mn-cs"/>
              </a:rPr>
              <a:t>mainstream economists</a:t>
            </a:r>
            <a:r>
              <a:rPr lang="en-US" sz="2000">
                <a:latin typeface="Verdana" pitchFamily="34" charset="0"/>
                <a:cs typeface="+mn-cs"/>
              </a:rPr>
              <a:t>, if </a:t>
            </a:r>
            <a:r>
              <a:rPr lang="en-US" sz="2000" b="1">
                <a:solidFill>
                  <a:srgbClr val="0000FF"/>
                </a:solidFill>
                <a:effectLst>
                  <a:outerShdw blurRad="38100" dist="38100" dir="2700000" algn="tl">
                    <a:srgbClr val="000000"/>
                  </a:outerShdw>
                </a:effectLst>
                <a:latin typeface="Verdana" pitchFamily="34" charset="0"/>
                <a:cs typeface="+mn-cs"/>
              </a:rPr>
              <a:t>prices</a:t>
            </a:r>
            <a:r>
              <a:rPr lang="en-US" sz="1600" b="1">
                <a:solidFill>
                  <a:srgbClr val="0000FF"/>
                </a:solidFill>
                <a:effectLst>
                  <a:outerShdw blurRad="38100" dist="38100" dir="2700000" algn="tl">
                    <a:srgbClr val="000000"/>
                  </a:outerShdw>
                </a:effectLst>
                <a:latin typeface="Verdana" pitchFamily="34" charset="0"/>
                <a:cs typeface="+mn-cs"/>
              </a:rPr>
              <a:t> are </a:t>
            </a:r>
            <a:r>
              <a:rPr lang="en-US" sz="2000" b="1">
                <a:solidFill>
                  <a:srgbClr val="0000FF"/>
                </a:solidFill>
                <a:effectLst>
                  <a:outerShdw blurRad="38100" dist="38100" dir="2700000" algn="tl">
                    <a:srgbClr val="000000"/>
                  </a:outerShdw>
                </a:effectLst>
                <a:latin typeface="Verdana" pitchFamily="34" charset="0"/>
                <a:cs typeface="+mn-cs"/>
              </a:rPr>
              <a:t>flexible</a:t>
            </a:r>
            <a:r>
              <a:rPr lang="en-US" sz="2000">
                <a:latin typeface="Verdana" pitchFamily="34" charset="0"/>
                <a:cs typeface="+mn-cs"/>
              </a:rPr>
              <a:t>, this will </a:t>
            </a:r>
            <a:r>
              <a:rPr lang="en-US">
                <a:latin typeface="Verdana" pitchFamily="34" charset="0"/>
                <a:cs typeface="+mn-cs"/>
              </a:rPr>
              <a:t>result</a:t>
            </a:r>
          </a:p>
          <a:p>
            <a:pPr fontAlgn="auto">
              <a:spcBef>
                <a:spcPts val="0"/>
              </a:spcBef>
              <a:spcAft>
                <a:spcPts val="0"/>
              </a:spcAft>
              <a:defRPr/>
            </a:pPr>
            <a:r>
              <a:rPr lang="en-US" sz="2000">
                <a:latin typeface="Verdana" pitchFamily="34" charset="0"/>
                <a:cs typeface="+mn-cs"/>
              </a:rPr>
              <a:t>    </a:t>
            </a:r>
            <a:r>
              <a:rPr lang="en-US">
                <a:latin typeface="Verdana" pitchFamily="34" charset="0"/>
                <a:cs typeface="+mn-cs"/>
              </a:rPr>
              <a:t>in an</a:t>
            </a:r>
            <a:r>
              <a:rPr lang="en-US" sz="2000">
                <a:latin typeface="Verdana" pitchFamily="34" charset="0"/>
                <a:cs typeface="+mn-cs"/>
              </a:rPr>
              <a:t> </a:t>
            </a:r>
            <a:r>
              <a:rPr lang="en-US" sz="2000" b="1">
                <a:effectLst>
                  <a:outerShdw blurRad="38100" dist="38100" dir="2700000" algn="tl">
                    <a:srgbClr val="FFFFFF"/>
                  </a:outerShdw>
                </a:effectLst>
                <a:latin typeface="Verdana" pitchFamily="34" charset="0"/>
                <a:cs typeface="+mn-cs"/>
              </a:rPr>
              <a:t>“E”</a:t>
            </a:r>
            <a:r>
              <a:rPr lang="en-US">
                <a:latin typeface="Verdana" pitchFamily="34" charset="0"/>
                <a:cs typeface="+mn-cs"/>
              </a:rPr>
              <a:t> at </a:t>
            </a:r>
            <a:r>
              <a:rPr lang="en-US" sz="2000">
                <a:latin typeface="Verdana" pitchFamily="34" charset="0"/>
                <a:cs typeface="+mn-cs"/>
              </a:rPr>
              <a:t>letter (a/b/c/d/e/).</a:t>
            </a:r>
          </a:p>
          <a:p>
            <a:pPr fontAlgn="auto">
              <a:spcBef>
                <a:spcPts val="0"/>
              </a:spcBef>
              <a:spcAft>
                <a:spcPts val="0"/>
              </a:spcAft>
              <a:defRPr/>
            </a:pPr>
            <a:r>
              <a:rPr lang="en-US" sz="2000">
                <a:latin typeface="Verdana" pitchFamily="34" charset="0"/>
                <a:cs typeface="+mn-cs"/>
              </a:rPr>
              <a:t>13. </a:t>
            </a:r>
            <a:r>
              <a:rPr lang="en-US" sz="2000" b="1">
                <a:solidFill>
                  <a:srgbClr val="0000FF"/>
                </a:solidFill>
                <a:effectLst>
                  <a:outerShdw blurRad="38100" dist="38100" dir="2700000" algn="tl">
                    <a:srgbClr val="000000"/>
                  </a:outerShdw>
                </a:effectLst>
                <a:latin typeface="Verdana" pitchFamily="34" charset="0"/>
                <a:cs typeface="+mn-cs"/>
              </a:rPr>
              <a:t>“E” </a:t>
            </a:r>
            <a:r>
              <a:rPr lang="en-US" sz="2000">
                <a:latin typeface="Verdana" pitchFamily="34" charset="0"/>
                <a:cs typeface="+mn-cs"/>
              </a:rPr>
              <a:t>is at</a:t>
            </a:r>
            <a:r>
              <a:rPr lang="en-US" sz="2000" b="1">
                <a:solidFill>
                  <a:srgbClr val="0000FF"/>
                </a:solidFill>
                <a:effectLst>
                  <a:outerShdw blurRad="38100" dist="38100" dir="2700000" algn="tl">
                    <a:srgbClr val="000000"/>
                  </a:outerShdw>
                </a:effectLst>
                <a:latin typeface="Verdana" pitchFamily="34" charset="0"/>
                <a:cs typeface="+mn-cs"/>
              </a:rPr>
              <a:t> “A”</a:t>
            </a:r>
            <a:r>
              <a:rPr lang="en-US" sz="2000">
                <a:latin typeface="Verdana" pitchFamily="34" charset="0"/>
                <a:cs typeface="+mn-cs"/>
              </a:rPr>
              <a:t>. If there is an </a:t>
            </a:r>
            <a:r>
              <a:rPr lang="en-US" sz="2000" b="1">
                <a:solidFill>
                  <a:srgbClr val="008000"/>
                </a:solidFill>
                <a:effectLst>
                  <a:outerShdw blurRad="38100" dist="38100" dir="2700000" algn="tl">
                    <a:srgbClr val="000000"/>
                  </a:outerShdw>
                </a:effectLst>
                <a:latin typeface="Verdana" pitchFamily="34" charset="0"/>
                <a:cs typeface="+mn-cs"/>
              </a:rPr>
              <a:t>anticipated</a:t>
            </a:r>
            <a:r>
              <a:rPr lang="en-US" sz="2000">
                <a:latin typeface="Verdana" pitchFamily="34" charset="0"/>
                <a:cs typeface="+mn-cs"/>
              </a:rPr>
              <a:t> </a:t>
            </a:r>
            <a:r>
              <a:rPr lang="en-US" sz="2000" b="1">
                <a:latin typeface="Verdana" pitchFamily="34" charset="0"/>
                <a:cs typeface="+mn-cs"/>
              </a:rPr>
              <a:t>decrease in AD</a:t>
            </a:r>
            <a:r>
              <a:rPr lang="en-US" sz="2000">
                <a:latin typeface="Verdana" pitchFamily="34" charset="0"/>
                <a:cs typeface="+mn-cs"/>
              </a:rPr>
              <a:t> to</a:t>
            </a:r>
          </a:p>
          <a:p>
            <a:pPr fontAlgn="auto">
              <a:spcBef>
                <a:spcPts val="0"/>
              </a:spcBef>
              <a:spcAft>
                <a:spcPts val="0"/>
              </a:spcAft>
              <a:defRPr/>
            </a:pPr>
            <a:r>
              <a:rPr lang="en-US" sz="2000">
                <a:latin typeface="Verdana" pitchFamily="34" charset="0"/>
                <a:cs typeface="+mn-cs"/>
              </a:rPr>
              <a:t>   </a:t>
            </a:r>
            <a:r>
              <a:rPr lang="en-US" sz="2000" b="1">
                <a:latin typeface="Verdana" pitchFamily="34" charset="0"/>
                <a:cs typeface="+mn-cs"/>
              </a:rPr>
              <a:t>AD2</a:t>
            </a:r>
            <a:r>
              <a:rPr lang="en-US" sz="2000">
                <a:latin typeface="Verdana" pitchFamily="34" charset="0"/>
                <a:cs typeface="+mn-cs"/>
              </a:rPr>
              <a:t>, then according to </a:t>
            </a:r>
            <a:r>
              <a:rPr lang="en-US" sz="2000" b="1">
                <a:solidFill>
                  <a:srgbClr val="0000FF"/>
                </a:solidFill>
                <a:effectLst>
                  <a:outerShdw blurRad="38100" dist="38100" dir="2700000" algn="tl">
                    <a:srgbClr val="000000"/>
                  </a:outerShdw>
                </a:effectLst>
                <a:latin typeface="Verdana" pitchFamily="34" charset="0"/>
                <a:cs typeface="+mn-cs"/>
              </a:rPr>
              <a:t>rational expectations</a:t>
            </a:r>
            <a:r>
              <a:rPr lang="en-US" sz="2000">
                <a:latin typeface="Verdana" pitchFamily="34" charset="0"/>
                <a:cs typeface="+mn-cs"/>
              </a:rPr>
              <a:t> theory, </a:t>
            </a:r>
            <a:r>
              <a:rPr lang="en-US" sz="2000" b="1">
                <a:latin typeface="Verdana" pitchFamily="34" charset="0"/>
                <a:cs typeface="+mn-cs"/>
              </a:rPr>
              <a:t>the path </a:t>
            </a:r>
          </a:p>
          <a:p>
            <a:pPr fontAlgn="auto">
              <a:spcBef>
                <a:spcPts val="0"/>
              </a:spcBef>
              <a:spcAft>
                <a:spcPts val="0"/>
              </a:spcAft>
              <a:defRPr/>
            </a:pPr>
            <a:r>
              <a:rPr lang="en-US" sz="2000">
                <a:latin typeface="Verdana" pitchFamily="34" charset="0"/>
                <a:cs typeface="+mn-cs"/>
              </a:rPr>
              <a:t>   </a:t>
            </a:r>
            <a:r>
              <a:rPr lang="en-US" sz="2000" b="1">
                <a:latin typeface="Verdana" pitchFamily="34" charset="0"/>
                <a:cs typeface="+mn-cs"/>
              </a:rPr>
              <a:t>of</a:t>
            </a:r>
            <a:r>
              <a:rPr lang="en-US" sz="2000">
                <a:latin typeface="Verdana" pitchFamily="34" charset="0"/>
                <a:cs typeface="+mn-cs"/>
              </a:rPr>
              <a:t> </a:t>
            </a:r>
            <a:r>
              <a:rPr lang="en-US" sz="2000" b="1">
                <a:latin typeface="Verdana" pitchFamily="34" charset="0"/>
                <a:cs typeface="+mn-cs"/>
              </a:rPr>
              <a:t>adjustment</a:t>
            </a:r>
            <a:r>
              <a:rPr lang="en-US" sz="2000">
                <a:latin typeface="Verdana" pitchFamily="34" charset="0"/>
                <a:cs typeface="+mn-cs"/>
              </a:rPr>
              <a:t> runs from letter (a to e to d/a to d/a to c to d).</a:t>
            </a:r>
          </a:p>
          <a:p>
            <a:pPr fontAlgn="auto">
              <a:spcBef>
                <a:spcPts val="0"/>
              </a:spcBef>
              <a:spcAft>
                <a:spcPts val="0"/>
              </a:spcAft>
              <a:defRPr/>
            </a:pPr>
            <a:r>
              <a:rPr lang="en-US" sz="2000">
                <a:latin typeface="Verdana" pitchFamily="34" charset="0"/>
                <a:cs typeface="+mn-cs"/>
              </a:rPr>
              <a:t>14. </a:t>
            </a:r>
            <a:r>
              <a:rPr lang="en-US" sz="2000" b="1">
                <a:solidFill>
                  <a:srgbClr val="0000FF"/>
                </a:solidFill>
                <a:effectLst>
                  <a:outerShdw blurRad="38100" dist="38100" dir="2700000" algn="tl">
                    <a:srgbClr val="000000"/>
                  </a:outerShdw>
                </a:effectLst>
                <a:latin typeface="Verdana" pitchFamily="34" charset="0"/>
                <a:cs typeface="+mn-cs"/>
              </a:rPr>
              <a:t>“E” </a:t>
            </a:r>
            <a:r>
              <a:rPr lang="en-US" sz="2000">
                <a:latin typeface="Verdana" pitchFamily="34" charset="0"/>
                <a:cs typeface="+mn-cs"/>
              </a:rPr>
              <a:t>is at</a:t>
            </a:r>
            <a:r>
              <a:rPr lang="en-US" sz="2000" b="1">
                <a:solidFill>
                  <a:srgbClr val="0000FF"/>
                </a:solidFill>
                <a:effectLst>
                  <a:outerShdw blurRad="38100" dist="38100" dir="2700000" algn="tl">
                    <a:srgbClr val="000000"/>
                  </a:outerShdw>
                </a:effectLst>
                <a:latin typeface="Verdana" pitchFamily="34" charset="0"/>
                <a:cs typeface="+mn-cs"/>
              </a:rPr>
              <a:t> “d”</a:t>
            </a:r>
            <a:r>
              <a:rPr lang="en-US" sz="2000">
                <a:latin typeface="Verdana" pitchFamily="34" charset="0"/>
                <a:cs typeface="+mn-cs"/>
              </a:rPr>
              <a:t>, If there is an </a:t>
            </a:r>
            <a:r>
              <a:rPr lang="en-US" sz="2000" b="1">
                <a:solidFill>
                  <a:srgbClr val="FF0000"/>
                </a:solidFill>
                <a:effectLst>
                  <a:outerShdw blurRad="38100" dist="38100" dir="2700000" algn="tl">
                    <a:srgbClr val="000000"/>
                  </a:outerShdw>
                </a:effectLst>
                <a:latin typeface="Verdana" pitchFamily="34" charset="0"/>
                <a:cs typeface="+mn-cs"/>
              </a:rPr>
              <a:t>unanticipated</a:t>
            </a:r>
            <a:r>
              <a:rPr lang="en-US" sz="2000">
                <a:latin typeface="Verdana" pitchFamily="34" charset="0"/>
                <a:cs typeface="+mn-cs"/>
              </a:rPr>
              <a:t> </a:t>
            </a:r>
            <a:r>
              <a:rPr lang="en-US" sz="2000" b="1">
                <a:latin typeface="Verdana" pitchFamily="34" charset="0"/>
                <a:cs typeface="+mn-cs"/>
              </a:rPr>
              <a:t>increase in AD</a:t>
            </a:r>
            <a:r>
              <a:rPr lang="en-US" sz="2000">
                <a:latin typeface="Verdana" pitchFamily="34" charset="0"/>
                <a:cs typeface="+mn-cs"/>
              </a:rPr>
              <a:t> and </a:t>
            </a:r>
          </a:p>
          <a:p>
            <a:pPr fontAlgn="auto">
              <a:spcBef>
                <a:spcPts val="0"/>
              </a:spcBef>
              <a:spcAft>
                <a:spcPts val="0"/>
              </a:spcAft>
              <a:defRPr/>
            </a:pPr>
            <a:r>
              <a:rPr lang="en-US" sz="2000">
                <a:latin typeface="Verdana" pitchFamily="34" charset="0"/>
                <a:cs typeface="+mn-cs"/>
              </a:rPr>
              <a:t>   the </a:t>
            </a:r>
            <a:r>
              <a:rPr lang="en-US" sz="2000" b="1">
                <a:latin typeface="Verdana" pitchFamily="34" charset="0"/>
                <a:cs typeface="+mn-cs"/>
              </a:rPr>
              <a:t>economy self-corrects</a:t>
            </a:r>
            <a:r>
              <a:rPr lang="en-US" sz="2000">
                <a:latin typeface="Verdana" pitchFamily="34" charset="0"/>
                <a:cs typeface="+mn-cs"/>
              </a:rPr>
              <a:t>, then the </a:t>
            </a:r>
            <a:r>
              <a:rPr lang="en-US" sz="2000" b="1">
                <a:latin typeface="Verdana" pitchFamily="34" charset="0"/>
                <a:cs typeface="+mn-cs"/>
              </a:rPr>
              <a:t>adjustment path</a:t>
            </a:r>
            <a:r>
              <a:rPr lang="en-US" sz="2000">
                <a:latin typeface="Verdana" pitchFamily="34" charset="0"/>
                <a:cs typeface="+mn-cs"/>
              </a:rPr>
              <a:t> would go</a:t>
            </a:r>
          </a:p>
          <a:p>
            <a:pPr fontAlgn="auto">
              <a:spcBef>
                <a:spcPts val="0"/>
              </a:spcBef>
              <a:spcAft>
                <a:spcPts val="0"/>
              </a:spcAft>
              <a:defRPr/>
            </a:pPr>
            <a:r>
              <a:rPr lang="en-US" sz="2000">
                <a:latin typeface="Verdana" pitchFamily="34" charset="0"/>
                <a:cs typeface="+mn-cs"/>
              </a:rPr>
              <a:t>   from letter (d to a/d to c to a/d to e to a).</a:t>
            </a:r>
          </a:p>
          <a:p>
            <a:pPr fontAlgn="auto">
              <a:spcBef>
                <a:spcPts val="0"/>
              </a:spcBef>
              <a:spcAft>
                <a:spcPts val="0"/>
              </a:spcAft>
              <a:defRPr/>
            </a:pPr>
            <a:r>
              <a:rPr lang="en-US" sz="2000">
                <a:latin typeface="Verdana" pitchFamily="34" charset="0"/>
                <a:cs typeface="+mn-cs"/>
              </a:rPr>
              <a:t>14a. </a:t>
            </a:r>
            <a:r>
              <a:rPr lang="en-US" sz="2000" b="1">
                <a:solidFill>
                  <a:srgbClr val="0000FF"/>
                </a:solidFill>
                <a:effectLst>
                  <a:outerShdw blurRad="38100" dist="38100" dir="2700000" algn="tl">
                    <a:srgbClr val="000000"/>
                  </a:outerShdw>
                </a:effectLst>
                <a:latin typeface="Verdana" pitchFamily="34" charset="0"/>
                <a:cs typeface="+mn-cs"/>
              </a:rPr>
              <a:t>“E” </a:t>
            </a:r>
            <a:r>
              <a:rPr lang="en-US" sz="2000">
                <a:latin typeface="Verdana" pitchFamily="34" charset="0"/>
                <a:cs typeface="+mn-cs"/>
              </a:rPr>
              <a:t>is a</a:t>
            </a:r>
            <a:r>
              <a:rPr lang="en-US" sz="2000" b="1">
                <a:solidFill>
                  <a:srgbClr val="0000FF"/>
                </a:solidFill>
                <a:effectLst>
                  <a:outerShdw blurRad="38100" dist="38100" dir="2700000" algn="tl">
                    <a:srgbClr val="000000"/>
                  </a:outerShdw>
                </a:effectLst>
                <a:latin typeface="Verdana" pitchFamily="34" charset="0"/>
                <a:cs typeface="+mn-cs"/>
              </a:rPr>
              <a:t> “A”</a:t>
            </a:r>
            <a:r>
              <a:rPr lang="en-US" sz="2000">
                <a:solidFill>
                  <a:schemeClr val="tx2"/>
                </a:solidFill>
                <a:latin typeface="Verdana" pitchFamily="34" charset="0"/>
                <a:cs typeface="+mn-cs"/>
              </a:rPr>
              <a:t>.</a:t>
            </a:r>
            <a:r>
              <a:rPr lang="en-US" sz="2000">
                <a:latin typeface="Verdana" pitchFamily="34" charset="0"/>
                <a:cs typeface="+mn-cs"/>
              </a:rPr>
              <a:t> If </a:t>
            </a:r>
            <a:r>
              <a:rPr lang="en-US" sz="2000" b="1">
                <a:solidFill>
                  <a:srgbClr val="0000FF"/>
                </a:solidFill>
                <a:effectLst>
                  <a:outerShdw blurRad="38100" dist="38100" dir="2700000" algn="tl">
                    <a:srgbClr val="000000"/>
                  </a:outerShdw>
                </a:effectLst>
                <a:latin typeface="Verdana" pitchFamily="34" charset="0"/>
                <a:cs typeface="+mn-cs"/>
              </a:rPr>
              <a:t>prices are flexible but wages are not</a:t>
            </a:r>
            <a:r>
              <a:rPr lang="en-US" sz="2000">
                <a:latin typeface="Verdana" pitchFamily="34" charset="0"/>
                <a:cs typeface="+mn-cs"/>
              </a:rPr>
              <a:t>, then</a:t>
            </a:r>
          </a:p>
          <a:p>
            <a:pPr fontAlgn="auto">
              <a:spcBef>
                <a:spcPts val="0"/>
              </a:spcBef>
              <a:spcAft>
                <a:spcPts val="0"/>
              </a:spcAft>
              <a:defRPr/>
            </a:pPr>
            <a:r>
              <a:rPr lang="en-US" sz="2000">
                <a:latin typeface="Verdana" pitchFamily="34" charset="0"/>
                <a:cs typeface="+mn-cs"/>
              </a:rPr>
              <a:t>   “E” would go from ___ to ___. </a:t>
            </a:r>
          </a:p>
        </p:txBody>
      </p:sp>
      <p:sp>
        <p:nvSpPr>
          <p:cNvPr id="308227" name="Line 3"/>
          <p:cNvSpPr>
            <a:spLocks noChangeShapeType="1"/>
          </p:cNvSpPr>
          <p:nvPr/>
        </p:nvSpPr>
        <p:spPr bwMode="auto">
          <a:xfrm flipV="1">
            <a:off x="2047875" y="2089150"/>
            <a:ext cx="1463675" cy="19050"/>
          </a:xfrm>
          <a:prstGeom prst="line">
            <a:avLst/>
          </a:prstGeom>
          <a:noFill/>
          <a:ln w="38100">
            <a:solidFill>
              <a:srgbClr val="FF0000"/>
            </a:solidFill>
            <a:round/>
            <a:headEnd/>
            <a:tailEnd/>
          </a:ln>
        </p:spPr>
        <p:txBody>
          <a:bodyPr/>
          <a:lstStyle/>
          <a:p>
            <a:endParaRPr lang="en-US"/>
          </a:p>
        </p:txBody>
      </p:sp>
      <p:sp>
        <p:nvSpPr>
          <p:cNvPr id="308228" name="Line 4"/>
          <p:cNvSpPr>
            <a:spLocks noChangeShapeType="1"/>
          </p:cNvSpPr>
          <p:nvPr/>
        </p:nvSpPr>
        <p:spPr bwMode="auto">
          <a:xfrm>
            <a:off x="4573588" y="3343275"/>
            <a:ext cx="266700" cy="1588"/>
          </a:xfrm>
          <a:prstGeom prst="line">
            <a:avLst/>
          </a:prstGeom>
          <a:noFill/>
          <a:ln w="38100">
            <a:solidFill>
              <a:srgbClr val="FF0000"/>
            </a:solidFill>
            <a:round/>
            <a:headEnd/>
            <a:tailEnd/>
          </a:ln>
        </p:spPr>
        <p:txBody>
          <a:bodyPr/>
          <a:lstStyle/>
          <a:p>
            <a:endParaRPr lang="en-US"/>
          </a:p>
        </p:txBody>
      </p:sp>
      <p:sp>
        <p:nvSpPr>
          <p:cNvPr id="308229" name="Line 5"/>
          <p:cNvSpPr>
            <a:spLocks noChangeShapeType="1"/>
          </p:cNvSpPr>
          <p:nvPr/>
        </p:nvSpPr>
        <p:spPr bwMode="auto">
          <a:xfrm>
            <a:off x="3316288" y="4244975"/>
            <a:ext cx="223837" cy="0"/>
          </a:xfrm>
          <a:prstGeom prst="line">
            <a:avLst/>
          </a:prstGeom>
          <a:noFill/>
          <a:ln w="38100">
            <a:solidFill>
              <a:srgbClr val="FF0000"/>
            </a:solidFill>
            <a:round/>
            <a:headEnd/>
            <a:tailEnd/>
          </a:ln>
        </p:spPr>
        <p:txBody>
          <a:bodyPr/>
          <a:lstStyle/>
          <a:p>
            <a:endParaRPr lang="en-US"/>
          </a:p>
        </p:txBody>
      </p:sp>
      <p:sp>
        <p:nvSpPr>
          <p:cNvPr id="308230" name="Line 6"/>
          <p:cNvSpPr>
            <a:spLocks noChangeShapeType="1"/>
          </p:cNvSpPr>
          <p:nvPr/>
        </p:nvSpPr>
        <p:spPr bwMode="auto">
          <a:xfrm>
            <a:off x="6061075" y="5143500"/>
            <a:ext cx="781050" cy="0"/>
          </a:xfrm>
          <a:prstGeom prst="line">
            <a:avLst/>
          </a:prstGeom>
          <a:noFill/>
          <a:ln w="38100">
            <a:solidFill>
              <a:srgbClr val="FF0000"/>
            </a:solidFill>
            <a:round/>
            <a:headEnd/>
            <a:tailEnd/>
          </a:ln>
        </p:spPr>
        <p:txBody>
          <a:bodyPr/>
          <a:lstStyle/>
          <a:p>
            <a:endParaRPr lang="en-US"/>
          </a:p>
        </p:txBody>
      </p:sp>
      <p:sp>
        <p:nvSpPr>
          <p:cNvPr id="308231" name="Line 7"/>
          <p:cNvSpPr>
            <a:spLocks noChangeShapeType="1"/>
          </p:cNvSpPr>
          <p:nvPr/>
        </p:nvSpPr>
        <p:spPr bwMode="auto">
          <a:xfrm>
            <a:off x="4165600" y="6054725"/>
            <a:ext cx="1360488" cy="12700"/>
          </a:xfrm>
          <a:prstGeom prst="line">
            <a:avLst/>
          </a:prstGeom>
          <a:noFill/>
          <a:ln w="38100">
            <a:solidFill>
              <a:srgbClr val="FF0000"/>
            </a:solidFill>
            <a:round/>
            <a:headEnd/>
            <a:tailEnd/>
          </a:ln>
        </p:spPr>
        <p:txBody>
          <a:bodyPr/>
          <a:lstStyle/>
          <a:p>
            <a:endParaRPr lang="en-US"/>
          </a:p>
        </p:txBody>
      </p:sp>
      <p:sp>
        <p:nvSpPr>
          <p:cNvPr id="308232" name="Rectangle 8"/>
          <p:cNvSpPr>
            <a:spLocks noChangeArrowheads="1"/>
          </p:cNvSpPr>
          <p:nvPr/>
        </p:nvSpPr>
        <p:spPr bwMode="auto">
          <a:xfrm>
            <a:off x="2854325" y="6362700"/>
            <a:ext cx="357188" cy="292100"/>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b="1">
                <a:solidFill>
                  <a:srgbClr val="FF0000"/>
                </a:solidFill>
                <a:effectLst>
                  <a:outerShdw blurRad="38100" dist="38100" dir="2700000" algn="tl">
                    <a:srgbClr val="000000"/>
                  </a:outerShdw>
                </a:effectLst>
                <a:latin typeface="Verdana" pitchFamily="34" charset="0"/>
                <a:cs typeface="+mn-cs"/>
              </a:rPr>
              <a:t>A</a:t>
            </a:r>
          </a:p>
        </p:txBody>
      </p:sp>
      <p:sp>
        <p:nvSpPr>
          <p:cNvPr id="308233" name="Rectangle 9"/>
          <p:cNvSpPr>
            <a:spLocks noChangeArrowheads="1"/>
          </p:cNvSpPr>
          <p:nvPr/>
        </p:nvSpPr>
        <p:spPr bwMode="auto">
          <a:xfrm>
            <a:off x="3695700" y="6392863"/>
            <a:ext cx="400050" cy="250825"/>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b="1">
                <a:solidFill>
                  <a:srgbClr val="FF0000"/>
                </a:solidFill>
                <a:effectLst>
                  <a:outerShdw blurRad="38100" dist="38100" dir="2700000" algn="tl">
                    <a:srgbClr val="000000"/>
                  </a:outerShdw>
                </a:effectLst>
                <a:latin typeface="Verdana" pitchFamily="34" charset="0"/>
                <a:cs typeface="+mn-cs"/>
              </a:rPr>
              <a:t>C</a:t>
            </a:r>
          </a:p>
        </p:txBody>
      </p:sp>
      <p:sp>
        <p:nvSpPr>
          <p:cNvPr id="308234" name="Rectangle 10"/>
          <p:cNvSpPr>
            <a:spLocks noChangeArrowheads="1"/>
          </p:cNvSpPr>
          <p:nvPr/>
        </p:nvSpPr>
        <p:spPr bwMode="auto">
          <a:xfrm>
            <a:off x="225425" y="0"/>
            <a:ext cx="2351088" cy="55880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3200" b="1">
                <a:solidFill>
                  <a:srgbClr val="0000FF"/>
                </a:solidFill>
                <a:effectLst>
                  <a:outerShdw blurRad="38100" dist="38100" dir="2700000" algn="tl">
                    <a:srgbClr val="000000"/>
                  </a:outerShdw>
                </a:effectLst>
                <a:latin typeface="+mn-lt"/>
                <a:cs typeface="+mn-cs"/>
              </a:rPr>
              <a:t>NS 10-14</a:t>
            </a:r>
          </a:p>
        </p:txBody>
      </p:sp>
      <p:pic>
        <p:nvPicPr>
          <p:cNvPr id="66572" name="Picture 11" descr="Macro Disputes NS 10-14"/>
          <p:cNvPicPr>
            <a:picLocks noChangeAspect="1" noChangeArrowheads="1"/>
          </p:cNvPicPr>
          <p:nvPr/>
        </p:nvPicPr>
        <p:blipFill>
          <a:blip r:embed="rId4"/>
          <a:srcRect/>
          <a:stretch>
            <a:fillRect/>
          </a:stretch>
        </p:blipFill>
        <p:spPr bwMode="auto">
          <a:xfrm>
            <a:off x="5783263" y="169863"/>
            <a:ext cx="3194050" cy="2932112"/>
          </a:xfrm>
          <a:prstGeom prst="rect">
            <a:avLst/>
          </a:prstGeom>
          <a:noFill/>
          <a:ln w="38100">
            <a:solidFill>
              <a:srgbClr val="0000FF"/>
            </a:solidFill>
            <a:miter lim="800000"/>
            <a:headEnd/>
            <a:tailEnd/>
          </a:ln>
        </p:spPr>
      </p:pic>
      <p:sp>
        <p:nvSpPr>
          <p:cNvPr id="308236" name="Rectangle 12"/>
          <p:cNvSpPr>
            <a:spLocks noChangeArrowheads="1"/>
          </p:cNvSpPr>
          <p:nvPr/>
        </p:nvSpPr>
        <p:spPr bwMode="auto">
          <a:xfrm>
            <a:off x="7505700" y="1460500"/>
            <a:ext cx="265113" cy="20637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solidFill>
                  <a:srgbClr val="0000FF"/>
                </a:solidFill>
                <a:effectLst>
                  <a:outerShdw blurRad="38100" dist="38100" dir="2700000" algn="tl">
                    <a:srgbClr val="000000"/>
                  </a:outerShdw>
                </a:effectLst>
                <a:latin typeface="Verdana" pitchFamily="34" charset="0"/>
                <a:cs typeface="+mn-cs"/>
              </a:rPr>
              <a:t>A</a:t>
            </a:r>
          </a:p>
        </p:txBody>
      </p:sp>
      <p:pic>
        <p:nvPicPr>
          <p:cNvPr id="66574" name="Picture 13" descr="1 aaa ball red"/>
          <p:cNvPicPr>
            <a:picLocks noChangeAspect="1" noChangeArrowheads="1" noCrop="1"/>
          </p:cNvPicPr>
          <p:nvPr/>
        </p:nvPicPr>
        <p:blipFill>
          <a:blip r:embed="rId5"/>
          <a:srcRect/>
          <a:stretch>
            <a:fillRect/>
          </a:stretch>
        </p:blipFill>
        <p:spPr bwMode="auto">
          <a:xfrm>
            <a:off x="7435850" y="1706563"/>
            <a:ext cx="171450" cy="171450"/>
          </a:xfrm>
          <a:prstGeom prst="rect">
            <a:avLst/>
          </a:prstGeom>
          <a:noFill/>
          <a:ln w="9525">
            <a:noFill/>
            <a:miter lim="800000"/>
            <a:headEnd/>
            <a:tailEnd/>
          </a:ln>
        </p:spPr>
      </p:pic>
      <p:pic>
        <p:nvPicPr>
          <p:cNvPr id="66575" name="Picture 14" descr="arrow left red"/>
          <p:cNvPicPr>
            <a:picLocks noChangeAspect="1" noChangeArrowheads="1" noCrop="1"/>
          </p:cNvPicPr>
          <p:nvPr/>
        </p:nvPicPr>
        <p:blipFill>
          <a:blip r:embed="rId6"/>
          <a:srcRect/>
          <a:stretch>
            <a:fillRect/>
          </a:stretch>
        </p:blipFill>
        <p:spPr bwMode="auto">
          <a:xfrm>
            <a:off x="6554788" y="1490663"/>
            <a:ext cx="666750" cy="179387"/>
          </a:xfrm>
          <a:prstGeom prst="rect">
            <a:avLst/>
          </a:prstGeom>
          <a:noFill/>
          <a:ln w="9525">
            <a:noFill/>
            <a:miter lim="800000"/>
            <a:headEnd/>
            <a:tailEnd/>
          </a:ln>
        </p:spPr>
      </p:pic>
      <p:pic>
        <p:nvPicPr>
          <p:cNvPr id="308239" name="Picture 15" descr="1 AAAAAAA bullet"/>
          <p:cNvPicPr>
            <a:picLocks noChangeAspect="1" noChangeArrowheads="1" noCrop="1"/>
          </p:cNvPicPr>
          <p:nvPr/>
        </p:nvPicPr>
        <p:blipFill>
          <a:blip r:embed="rId7"/>
          <a:srcRect/>
          <a:stretch>
            <a:fillRect/>
          </a:stretch>
        </p:blipFill>
        <p:spPr bwMode="auto">
          <a:xfrm>
            <a:off x="7370763" y="2165350"/>
            <a:ext cx="304800" cy="228600"/>
          </a:xfrm>
          <a:prstGeom prst="rect">
            <a:avLst/>
          </a:prstGeom>
          <a:noFill/>
          <a:ln w="9525">
            <a:noFill/>
            <a:miter lim="800000"/>
            <a:headEnd/>
            <a:tailEnd/>
          </a:ln>
        </p:spPr>
      </p:pic>
      <p:pic>
        <p:nvPicPr>
          <p:cNvPr id="308240" name="Picture 16" descr="arrow green rt"/>
          <p:cNvPicPr>
            <a:picLocks noChangeAspect="1" noChangeArrowheads="1" noCrop="1"/>
          </p:cNvPicPr>
          <p:nvPr/>
        </p:nvPicPr>
        <p:blipFill>
          <a:blip r:embed="rId8"/>
          <a:srcRect/>
          <a:stretch>
            <a:fillRect/>
          </a:stretch>
        </p:blipFill>
        <p:spPr bwMode="auto">
          <a:xfrm>
            <a:off x="7202488" y="1908175"/>
            <a:ext cx="666750" cy="266700"/>
          </a:xfrm>
          <a:prstGeom prst="rect">
            <a:avLst/>
          </a:prstGeom>
          <a:noFill/>
          <a:ln w="9525">
            <a:noFill/>
            <a:miter lim="800000"/>
            <a:headEnd/>
            <a:tailEnd/>
          </a:ln>
        </p:spPr>
      </p:pic>
      <p:pic>
        <p:nvPicPr>
          <p:cNvPr id="66578" name="Picture 17" descr="girl blindfolded 2 c5"/>
          <p:cNvPicPr>
            <a:picLocks noChangeAspect="1" noChangeArrowheads="1" noCrop="1"/>
          </p:cNvPicPr>
          <p:nvPr/>
        </p:nvPicPr>
        <p:blipFill>
          <a:blip r:embed="rId9"/>
          <a:srcRect/>
          <a:stretch>
            <a:fillRect/>
          </a:stretch>
        </p:blipFill>
        <p:spPr bwMode="auto">
          <a:xfrm>
            <a:off x="4618038" y="0"/>
            <a:ext cx="719137" cy="685800"/>
          </a:xfrm>
          <a:prstGeom prst="rect">
            <a:avLst/>
          </a:prstGeom>
          <a:noFill/>
          <a:ln w="9525">
            <a:noFill/>
            <a:miter lim="800000"/>
            <a:headEnd/>
            <a:tailEnd/>
          </a:ln>
        </p:spPr>
      </p:pic>
      <p:sp>
        <p:nvSpPr>
          <p:cNvPr id="308242" name="AutoShape 18" descr="Parchment"/>
          <p:cNvSpPr>
            <a:spLocks noChangeArrowheads="1"/>
          </p:cNvSpPr>
          <p:nvPr/>
        </p:nvSpPr>
        <p:spPr bwMode="auto">
          <a:xfrm>
            <a:off x="2597150" y="0"/>
            <a:ext cx="2033588" cy="439738"/>
          </a:xfrm>
          <a:prstGeom prst="wedgeRoundRectCallout">
            <a:avLst>
              <a:gd name="adj1" fmla="val 60616"/>
              <a:gd name="adj2" fmla="val -5958"/>
              <a:gd name="adj3" fmla="val 16667"/>
            </a:avLst>
          </a:prstGeom>
          <a:blipFill dpi="0" rotWithShape="1">
            <a:blip r:embed="rId10" cstate="print"/>
            <a:srcRect/>
            <a:tile tx="0" ty="0" sx="100000" sy="100000" flip="none" algn="tl"/>
          </a:blipFill>
          <a:ln w="38100">
            <a:solidFill>
              <a:srgbClr val="FF0000"/>
            </a:solidFill>
            <a:miter lim="800000"/>
            <a:headEnd/>
            <a:tailEnd/>
          </a:ln>
          <a:effectLst/>
        </p:spPr>
        <p:txBody>
          <a:bodyPr/>
          <a:lstStyle/>
          <a:p>
            <a:pPr algn="ctr" fontAlgn="auto">
              <a:spcBef>
                <a:spcPts val="0"/>
              </a:spcBef>
              <a:spcAft>
                <a:spcPts val="0"/>
              </a:spcAft>
              <a:defRPr/>
            </a:pPr>
            <a:r>
              <a:rPr lang="en-US" sz="1600" b="1">
                <a:solidFill>
                  <a:srgbClr val="FF0000"/>
                </a:solidFill>
                <a:effectLst>
                  <a:outerShdw blurRad="38100" dist="38100" dir="2700000" algn="tl">
                    <a:srgbClr val="000000"/>
                  </a:outerShdw>
                </a:effectLst>
                <a:cs typeface="+mn-cs"/>
              </a:rPr>
              <a:t>“Unanticipated!”</a:t>
            </a:r>
          </a:p>
        </p:txBody>
      </p:sp>
      <p:pic>
        <p:nvPicPr>
          <p:cNvPr id="308243" name="Picture 19" descr="girl talking"/>
          <p:cNvPicPr>
            <a:picLocks noChangeAspect="1" noChangeArrowheads="1" noCrop="1"/>
          </p:cNvPicPr>
          <p:nvPr/>
        </p:nvPicPr>
        <p:blipFill>
          <a:blip r:embed="rId11"/>
          <a:srcRect/>
          <a:stretch>
            <a:fillRect/>
          </a:stretch>
        </p:blipFill>
        <p:spPr bwMode="auto">
          <a:xfrm>
            <a:off x="4943475" y="3878263"/>
            <a:ext cx="381000" cy="463550"/>
          </a:xfrm>
          <a:prstGeom prst="rect">
            <a:avLst/>
          </a:prstGeom>
          <a:noFill/>
          <a:ln w="9525">
            <a:noFill/>
            <a:miter lim="800000"/>
            <a:headEnd/>
            <a:tailEnd/>
          </a:ln>
        </p:spPr>
      </p:pic>
      <p:sp>
        <p:nvSpPr>
          <p:cNvPr id="308244" name="AutoShape 20"/>
          <p:cNvSpPr>
            <a:spLocks noChangeArrowheads="1"/>
          </p:cNvSpPr>
          <p:nvPr/>
        </p:nvSpPr>
        <p:spPr bwMode="auto">
          <a:xfrm>
            <a:off x="5581650" y="3937000"/>
            <a:ext cx="1916113" cy="320675"/>
          </a:xfrm>
          <a:prstGeom prst="wedgeRoundRectCallout">
            <a:avLst>
              <a:gd name="adj1" fmla="val -61435"/>
              <a:gd name="adj2" fmla="val -17824"/>
              <a:gd name="adj3" fmla="val 16667"/>
            </a:avLst>
          </a:prstGeom>
          <a:gradFill rotWithShape="1">
            <a:gsLst>
              <a:gs pos="0">
                <a:srgbClr val="DCDC84"/>
              </a:gs>
              <a:gs pos="50000">
                <a:srgbClr val="FFFF99"/>
              </a:gs>
              <a:gs pos="100000">
                <a:srgbClr val="DCDC84"/>
              </a:gs>
            </a:gsLst>
            <a:lin ang="5400000" scaled="1"/>
          </a:gradFill>
          <a:ln w="38100">
            <a:solidFill>
              <a:srgbClr val="008000"/>
            </a:solidFill>
            <a:miter lim="800000"/>
            <a:headEnd/>
            <a:tailEnd/>
          </a:ln>
        </p:spPr>
        <p:txBody>
          <a:bodyPr/>
          <a:lstStyle/>
          <a:p>
            <a:pPr algn="ctr"/>
            <a:r>
              <a:rPr lang="en-US" sz="1400" b="1"/>
              <a:t>“I saw it coming.”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08240"/>
                                        </p:tgtEl>
                                        <p:attrNameLst>
                                          <p:attrName>style.visibility</p:attrName>
                                        </p:attrNameLst>
                                      </p:cBhvr>
                                      <p:to>
                                        <p:strVal val="visible"/>
                                      </p:to>
                                    </p:set>
                                    <p:animEffect transition="in" filter="dissolve">
                                      <p:cBhvr>
                                        <p:cTn id="7" dur="500"/>
                                        <p:tgtEl>
                                          <p:spTgt spid="308240"/>
                                        </p:tgtEl>
                                      </p:cBhvr>
                                    </p:animEffect>
                                  </p:childTnLst>
                                </p:cTn>
                              </p:par>
                              <p:par>
                                <p:cTn id="8" presetID="9" presetClass="entr" presetSubtype="0" fill="hold" nodeType="withEffect">
                                  <p:stCondLst>
                                    <p:cond delay="0"/>
                                  </p:stCondLst>
                                  <p:childTnLst>
                                    <p:set>
                                      <p:cBhvr>
                                        <p:cTn id="9" dur="1" fill="hold">
                                          <p:stCondLst>
                                            <p:cond delay="0"/>
                                          </p:stCondLst>
                                        </p:cTn>
                                        <p:tgtEl>
                                          <p:spTgt spid="308239"/>
                                        </p:tgtEl>
                                        <p:attrNameLst>
                                          <p:attrName>style.visibility</p:attrName>
                                        </p:attrNameLst>
                                      </p:cBhvr>
                                      <p:to>
                                        <p:strVal val="visible"/>
                                      </p:to>
                                    </p:set>
                                    <p:animEffect transition="in" filter="dissolve">
                                      <p:cBhvr>
                                        <p:cTn id="10" dur="500"/>
                                        <p:tgtEl>
                                          <p:spTgt spid="308239"/>
                                        </p:tgtEl>
                                      </p:cBhvr>
                                    </p:animEffect>
                                  </p:childTnLst>
                                </p:cTn>
                              </p:par>
                            </p:childTnLst>
                          </p:cTn>
                        </p:par>
                        <p:par>
                          <p:cTn id="11" fill="hold" nodeType="afterGroup">
                            <p:stCondLst>
                              <p:cond delay="500"/>
                            </p:stCondLst>
                            <p:childTnLst>
                              <p:par>
                                <p:cTn id="12" presetID="10" presetClass="exit" presetSubtype="0" fill="hold" nodeType="afterEffect">
                                  <p:stCondLst>
                                    <p:cond delay="0"/>
                                  </p:stCondLst>
                                  <p:childTnLst>
                                    <p:animEffect transition="out" filter="fade">
                                      <p:cBhvr>
                                        <p:cTn id="13" dur="2000"/>
                                        <p:tgtEl>
                                          <p:spTgt spid="308240"/>
                                        </p:tgtEl>
                                      </p:cBhvr>
                                    </p:animEffect>
                                    <p:set>
                                      <p:cBhvr>
                                        <p:cTn id="14" dur="1" fill="hold">
                                          <p:stCondLst>
                                            <p:cond delay="1999"/>
                                          </p:stCondLst>
                                        </p:cTn>
                                        <p:tgtEl>
                                          <p:spTgt spid="308240"/>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2000"/>
                                        <p:tgtEl>
                                          <p:spTgt spid="308239"/>
                                        </p:tgtEl>
                                      </p:cBhvr>
                                    </p:animEffect>
                                    <p:set>
                                      <p:cBhvr>
                                        <p:cTn id="17" dur="1" fill="hold">
                                          <p:stCondLst>
                                            <p:cond delay="1999"/>
                                          </p:stCondLst>
                                        </p:cTn>
                                        <p:tgtEl>
                                          <p:spTgt spid="30823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308227"/>
                                        </p:tgtEl>
                                        <p:attrNameLst>
                                          <p:attrName>style.visibility</p:attrName>
                                        </p:attrNameLst>
                                      </p:cBhvr>
                                      <p:to>
                                        <p:strVal val="visible"/>
                                      </p:to>
                                    </p:set>
                                    <p:anim calcmode="lin" valueType="num">
                                      <p:cBhvr>
                                        <p:cTn id="22" dur="500" fill="hold"/>
                                        <p:tgtEl>
                                          <p:spTgt spid="308227"/>
                                        </p:tgtEl>
                                        <p:attrNameLst>
                                          <p:attrName>ppt_w</p:attrName>
                                        </p:attrNameLst>
                                      </p:cBhvr>
                                      <p:tavLst>
                                        <p:tav tm="0">
                                          <p:val>
                                            <p:fltVal val="0"/>
                                          </p:val>
                                        </p:tav>
                                        <p:tav tm="100000">
                                          <p:val>
                                            <p:strVal val="#ppt_w"/>
                                          </p:val>
                                        </p:tav>
                                      </p:tavLst>
                                    </p:anim>
                                    <p:anim calcmode="lin" valueType="num">
                                      <p:cBhvr>
                                        <p:cTn id="23" dur="500" fill="hold"/>
                                        <p:tgtEl>
                                          <p:spTgt spid="308227"/>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308228"/>
                                        </p:tgtEl>
                                        <p:attrNameLst>
                                          <p:attrName>style.visibility</p:attrName>
                                        </p:attrNameLst>
                                      </p:cBhvr>
                                      <p:to>
                                        <p:strVal val="visible"/>
                                      </p:to>
                                    </p:set>
                                    <p:anim calcmode="lin" valueType="num">
                                      <p:cBhvr>
                                        <p:cTn id="28" dur="500" fill="hold"/>
                                        <p:tgtEl>
                                          <p:spTgt spid="308228"/>
                                        </p:tgtEl>
                                        <p:attrNameLst>
                                          <p:attrName>ppt_w</p:attrName>
                                        </p:attrNameLst>
                                      </p:cBhvr>
                                      <p:tavLst>
                                        <p:tav tm="0">
                                          <p:val>
                                            <p:fltVal val="0"/>
                                          </p:val>
                                        </p:tav>
                                        <p:tav tm="100000">
                                          <p:val>
                                            <p:strVal val="#ppt_w"/>
                                          </p:val>
                                        </p:tav>
                                      </p:tavLst>
                                    </p:anim>
                                    <p:anim calcmode="lin" valueType="num">
                                      <p:cBhvr>
                                        <p:cTn id="29" dur="500" fill="hold"/>
                                        <p:tgtEl>
                                          <p:spTgt spid="308228"/>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308229"/>
                                        </p:tgtEl>
                                        <p:attrNameLst>
                                          <p:attrName>style.visibility</p:attrName>
                                        </p:attrNameLst>
                                      </p:cBhvr>
                                      <p:to>
                                        <p:strVal val="visible"/>
                                      </p:to>
                                    </p:set>
                                    <p:anim calcmode="lin" valueType="num">
                                      <p:cBhvr>
                                        <p:cTn id="34" dur="500" fill="hold"/>
                                        <p:tgtEl>
                                          <p:spTgt spid="308229"/>
                                        </p:tgtEl>
                                        <p:attrNameLst>
                                          <p:attrName>ppt_w</p:attrName>
                                        </p:attrNameLst>
                                      </p:cBhvr>
                                      <p:tavLst>
                                        <p:tav tm="0">
                                          <p:val>
                                            <p:fltVal val="0"/>
                                          </p:val>
                                        </p:tav>
                                        <p:tav tm="100000">
                                          <p:val>
                                            <p:strVal val="#ppt_w"/>
                                          </p:val>
                                        </p:tav>
                                      </p:tavLst>
                                    </p:anim>
                                    <p:anim calcmode="lin" valueType="num">
                                      <p:cBhvr>
                                        <p:cTn id="35" dur="500" fill="hold"/>
                                        <p:tgtEl>
                                          <p:spTgt spid="308229"/>
                                        </p:tgtEl>
                                        <p:attrNameLst>
                                          <p:attrName>ppt_h</p:attrName>
                                        </p:attrNameLst>
                                      </p:cBhvr>
                                      <p:tavLst>
                                        <p:tav tm="0">
                                          <p:val>
                                            <p:fltVal val="0"/>
                                          </p:val>
                                        </p:tav>
                                        <p:tav tm="100000">
                                          <p:val>
                                            <p:strVal val="#ppt_h"/>
                                          </p:val>
                                        </p:tav>
                                      </p:tavLst>
                                    </p:anim>
                                  </p:childTnLst>
                                </p:cTn>
                              </p:par>
                            </p:childTnLst>
                          </p:cTn>
                        </p:par>
                        <p:par>
                          <p:cTn id="36" fill="hold" nodeType="afterGroup">
                            <p:stCondLst>
                              <p:cond delay="500"/>
                            </p:stCondLst>
                            <p:childTnLst>
                              <p:par>
                                <p:cTn id="37" presetID="9" presetClass="entr" presetSubtype="0" fill="hold" nodeType="afterEffect">
                                  <p:stCondLst>
                                    <p:cond delay="0"/>
                                  </p:stCondLst>
                                  <p:childTnLst>
                                    <p:set>
                                      <p:cBhvr>
                                        <p:cTn id="38" dur="1" fill="hold">
                                          <p:stCondLst>
                                            <p:cond delay="0"/>
                                          </p:stCondLst>
                                        </p:cTn>
                                        <p:tgtEl>
                                          <p:spTgt spid="308243"/>
                                        </p:tgtEl>
                                        <p:attrNameLst>
                                          <p:attrName>style.visibility</p:attrName>
                                        </p:attrNameLst>
                                      </p:cBhvr>
                                      <p:to>
                                        <p:strVal val="visible"/>
                                      </p:to>
                                    </p:set>
                                    <p:animEffect transition="in" filter="dissolve">
                                      <p:cBhvr>
                                        <p:cTn id="39" dur="500"/>
                                        <p:tgtEl>
                                          <p:spTgt spid="30824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08244"/>
                                        </p:tgtEl>
                                        <p:attrNameLst>
                                          <p:attrName>style.visibility</p:attrName>
                                        </p:attrNameLst>
                                      </p:cBhvr>
                                      <p:to>
                                        <p:strVal val="visible"/>
                                      </p:to>
                                    </p:set>
                                    <p:animEffect transition="in" filter="dissolve">
                                      <p:cBhvr>
                                        <p:cTn id="42" dur="500"/>
                                        <p:tgtEl>
                                          <p:spTgt spid="30824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08230"/>
                                        </p:tgtEl>
                                        <p:attrNameLst>
                                          <p:attrName>style.visibility</p:attrName>
                                        </p:attrNameLst>
                                      </p:cBhvr>
                                      <p:to>
                                        <p:strVal val="visible"/>
                                      </p:to>
                                    </p:set>
                                    <p:anim calcmode="lin" valueType="num">
                                      <p:cBhvr>
                                        <p:cTn id="47" dur="500" fill="hold"/>
                                        <p:tgtEl>
                                          <p:spTgt spid="308230"/>
                                        </p:tgtEl>
                                        <p:attrNameLst>
                                          <p:attrName>ppt_w</p:attrName>
                                        </p:attrNameLst>
                                      </p:cBhvr>
                                      <p:tavLst>
                                        <p:tav tm="0">
                                          <p:val>
                                            <p:fltVal val="0"/>
                                          </p:val>
                                        </p:tav>
                                        <p:tav tm="100000">
                                          <p:val>
                                            <p:strVal val="#ppt_w"/>
                                          </p:val>
                                        </p:tav>
                                      </p:tavLst>
                                    </p:anim>
                                    <p:anim calcmode="lin" valueType="num">
                                      <p:cBhvr>
                                        <p:cTn id="48" dur="500" fill="hold"/>
                                        <p:tgtEl>
                                          <p:spTgt spid="308230"/>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308231"/>
                                        </p:tgtEl>
                                        <p:attrNameLst>
                                          <p:attrName>style.visibility</p:attrName>
                                        </p:attrNameLst>
                                      </p:cBhvr>
                                      <p:to>
                                        <p:strVal val="visible"/>
                                      </p:to>
                                    </p:set>
                                    <p:anim calcmode="lin" valueType="num">
                                      <p:cBhvr>
                                        <p:cTn id="53" dur="500" fill="hold"/>
                                        <p:tgtEl>
                                          <p:spTgt spid="308231"/>
                                        </p:tgtEl>
                                        <p:attrNameLst>
                                          <p:attrName>ppt_w</p:attrName>
                                        </p:attrNameLst>
                                      </p:cBhvr>
                                      <p:tavLst>
                                        <p:tav tm="0">
                                          <p:val>
                                            <p:fltVal val="0"/>
                                          </p:val>
                                        </p:tav>
                                        <p:tav tm="100000">
                                          <p:val>
                                            <p:strVal val="#ppt_w"/>
                                          </p:val>
                                        </p:tav>
                                      </p:tavLst>
                                    </p:anim>
                                    <p:anim calcmode="lin" valueType="num">
                                      <p:cBhvr>
                                        <p:cTn id="54" dur="500" fill="hold"/>
                                        <p:tgtEl>
                                          <p:spTgt spid="308231"/>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308232"/>
                                        </p:tgtEl>
                                        <p:attrNameLst>
                                          <p:attrName>style.visibility</p:attrName>
                                        </p:attrNameLst>
                                      </p:cBhvr>
                                      <p:to>
                                        <p:strVal val="visible"/>
                                      </p:to>
                                    </p:set>
                                    <p:anim calcmode="lin" valueType="num">
                                      <p:cBhvr>
                                        <p:cTn id="59" dur="500" fill="hold"/>
                                        <p:tgtEl>
                                          <p:spTgt spid="308232"/>
                                        </p:tgtEl>
                                        <p:attrNameLst>
                                          <p:attrName>ppt_w</p:attrName>
                                        </p:attrNameLst>
                                      </p:cBhvr>
                                      <p:tavLst>
                                        <p:tav tm="0">
                                          <p:val>
                                            <p:fltVal val="0"/>
                                          </p:val>
                                        </p:tav>
                                        <p:tav tm="100000">
                                          <p:val>
                                            <p:strVal val="#ppt_w"/>
                                          </p:val>
                                        </p:tav>
                                      </p:tavLst>
                                    </p:anim>
                                    <p:anim calcmode="lin" valueType="num">
                                      <p:cBhvr>
                                        <p:cTn id="60" dur="500" fill="hold"/>
                                        <p:tgtEl>
                                          <p:spTgt spid="308232"/>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308233"/>
                                        </p:tgtEl>
                                        <p:attrNameLst>
                                          <p:attrName>style.visibility</p:attrName>
                                        </p:attrNameLst>
                                      </p:cBhvr>
                                      <p:to>
                                        <p:strVal val="visible"/>
                                      </p:to>
                                    </p:set>
                                    <p:anim calcmode="lin" valueType="num">
                                      <p:cBhvr>
                                        <p:cTn id="65" dur="500" fill="hold"/>
                                        <p:tgtEl>
                                          <p:spTgt spid="308233"/>
                                        </p:tgtEl>
                                        <p:attrNameLst>
                                          <p:attrName>ppt_w</p:attrName>
                                        </p:attrNameLst>
                                      </p:cBhvr>
                                      <p:tavLst>
                                        <p:tav tm="0">
                                          <p:val>
                                            <p:fltVal val="0"/>
                                          </p:val>
                                        </p:tav>
                                        <p:tav tm="100000">
                                          <p:val>
                                            <p:strVal val="#ppt_w"/>
                                          </p:val>
                                        </p:tav>
                                      </p:tavLst>
                                    </p:anim>
                                    <p:anim calcmode="lin" valueType="num">
                                      <p:cBhvr>
                                        <p:cTn id="66" dur="500" fill="hold"/>
                                        <p:tgtEl>
                                          <p:spTgt spid="3082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animBg="1"/>
      <p:bldP spid="308228" grpId="0" animBg="1"/>
      <p:bldP spid="308229" grpId="0" animBg="1"/>
      <p:bldP spid="308230" grpId="0" animBg="1"/>
      <p:bldP spid="308231" grpId="0" animBg="1"/>
      <p:bldP spid="308232" grpId="0"/>
      <p:bldP spid="308233" grpId="0"/>
      <p:bldP spid="30824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9" descr="Am flags"/>
          <p:cNvPicPr>
            <a:picLocks noChangeAspect="1" noChangeArrowheads="1"/>
          </p:cNvPicPr>
          <p:nvPr/>
        </p:nvPicPr>
        <p:blipFill>
          <a:blip r:embed="rId3"/>
          <a:srcRect/>
          <a:stretch>
            <a:fillRect/>
          </a:stretch>
        </p:blipFill>
        <p:spPr bwMode="auto">
          <a:xfrm>
            <a:off x="0" y="0"/>
            <a:ext cx="9144000" cy="6848475"/>
          </a:xfrm>
          <a:prstGeom prst="rect">
            <a:avLst/>
          </a:prstGeom>
          <a:noFill/>
          <a:ln w="9525">
            <a:noFill/>
            <a:miter lim="800000"/>
            <a:headEnd/>
            <a:tailEnd/>
          </a:ln>
        </p:spPr>
      </p:pic>
      <p:sp>
        <p:nvSpPr>
          <p:cNvPr id="309250" name="Rectangle 2"/>
          <p:cNvSpPr>
            <a:spLocks noChangeArrowheads="1"/>
          </p:cNvSpPr>
          <p:nvPr/>
        </p:nvSpPr>
        <p:spPr bwMode="auto">
          <a:xfrm>
            <a:off x="0" y="458788"/>
            <a:ext cx="6724650" cy="985837"/>
          </a:xfrm>
          <a:prstGeom prst="rect">
            <a:avLst/>
          </a:prstGeom>
          <a:noFill/>
          <a:ln w="76200">
            <a:noFill/>
            <a:miter lim="800000"/>
            <a:headEnd/>
            <a:tailEnd/>
          </a:ln>
          <a:effectLst/>
        </p:spPr>
        <p:txBody>
          <a:bodyPr wrap="none" anchor="ctr"/>
          <a:lstStyle/>
          <a:p>
            <a:pPr fontAlgn="auto">
              <a:spcBef>
                <a:spcPts val="0"/>
              </a:spcBef>
              <a:spcAft>
                <a:spcPts val="0"/>
              </a:spcAft>
              <a:defRPr/>
            </a:pPr>
            <a:r>
              <a:rPr lang="en-US" sz="2000">
                <a:latin typeface="Verdana" pitchFamily="34" charset="0"/>
                <a:cs typeface="+mn-cs"/>
              </a:rPr>
              <a:t>15. In the </a:t>
            </a:r>
            <a:r>
              <a:rPr lang="en-US" sz="2000" b="1">
                <a:solidFill>
                  <a:srgbClr val="0000FF"/>
                </a:solidFill>
                <a:effectLst>
                  <a:outerShdw blurRad="38100" dist="38100" dir="2700000" algn="tl">
                    <a:srgbClr val="000000"/>
                  </a:outerShdw>
                </a:effectLst>
                <a:latin typeface="Verdana" pitchFamily="34" charset="0"/>
                <a:cs typeface="+mn-cs"/>
              </a:rPr>
              <a:t>rational expectations</a:t>
            </a:r>
            <a:r>
              <a:rPr lang="en-US" sz="2000">
                <a:latin typeface="Verdana" pitchFamily="34" charset="0"/>
                <a:cs typeface="+mn-cs"/>
              </a:rPr>
              <a:t> theory, a </a:t>
            </a:r>
          </a:p>
          <a:p>
            <a:pPr fontAlgn="auto">
              <a:spcBef>
                <a:spcPts val="0"/>
              </a:spcBef>
              <a:spcAft>
                <a:spcPts val="0"/>
              </a:spcAft>
              <a:defRPr/>
            </a:pPr>
            <a:r>
              <a:rPr lang="en-US">
                <a:latin typeface="Verdana" pitchFamily="34" charset="0"/>
                <a:cs typeface="+mn-cs"/>
              </a:rPr>
              <a:t>      temporary</a:t>
            </a:r>
            <a:r>
              <a:rPr lang="en-US" sz="2000">
                <a:latin typeface="Verdana" pitchFamily="34" charset="0"/>
                <a:cs typeface="+mn-cs"/>
              </a:rPr>
              <a:t> </a:t>
            </a:r>
            <a:r>
              <a:rPr lang="en-US" sz="2000" b="1">
                <a:latin typeface="Verdana" pitchFamily="34" charset="0"/>
                <a:cs typeface="+mn-cs"/>
              </a:rPr>
              <a:t>change</a:t>
            </a:r>
            <a:r>
              <a:rPr lang="en-US" b="1">
                <a:latin typeface="Verdana" pitchFamily="34" charset="0"/>
                <a:cs typeface="+mn-cs"/>
              </a:rPr>
              <a:t> in </a:t>
            </a:r>
            <a:r>
              <a:rPr lang="en-US" sz="2000" b="1">
                <a:latin typeface="Verdana" pitchFamily="34" charset="0"/>
                <a:cs typeface="+mn-cs"/>
              </a:rPr>
              <a:t>real output</a:t>
            </a:r>
            <a:r>
              <a:rPr lang="en-US" sz="2000">
                <a:latin typeface="Verdana" pitchFamily="34" charset="0"/>
                <a:cs typeface="+mn-cs"/>
              </a:rPr>
              <a:t> </a:t>
            </a:r>
            <a:r>
              <a:rPr lang="en-US" sz="1600">
                <a:latin typeface="Verdana" pitchFamily="34" charset="0"/>
                <a:cs typeface="+mn-cs"/>
              </a:rPr>
              <a:t>would occur from</a:t>
            </a:r>
          </a:p>
          <a:p>
            <a:pPr fontAlgn="auto">
              <a:spcBef>
                <a:spcPts val="0"/>
              </a:spcBef>
              <a:spcAft>
                <a:spcPts val="0"/>
              </a:spcAft>
              <a:defRPr/>
            </a:pPr>
            <a:r>
              <a:rPr lang="en-US">
                <a:latin typeface="Verdana" pitchFamily="34" charset="0"/>
                <a:cs typeface="+mn-cs"/>
              </a:rPr>
              <a:t>      (insider-outsider relationships/a price level surprise).  </a:t>
            </a:r>
          </a:p>
        </p:txBody>
      </p:sp>
      <p:sp>
        <p:nvSpPr>
          <p:cNvPr id="309251" name="Rectangle 3"/>
          <p:cNvSpPr>
            <a:spLocks noChangeArrowheads="1"/>
          </p:cNvSpPr>
          <p:nvPr/>
        </p:nvSpPr>
        <p:spPr bwMode="auto">
          <a:xfrm>
            <a:off x="0" y="1606550"/>
            <a:ext cx="9144000" cy="5251450"/>
          </a:xfrm>
          <a:prstGeom prst="rect">
            <a:avLst/>
          </a:prstGeom>
          <a:noFill/>
          <a:ln w="76200">
            <a:noFill/>
            <a:miter lim="800000"/>
            <a:headEnd/>
            <a:tailEnd/>
          </a:ln>
          <a:effectLst/>
        </p:spPr>
        <p:txBody>
          <a:bodyPr wrap="none" anchor="ctr"/>
          <a:lstStyle/>
          <a:p>
            <a:pPr fontAlgn="auto">
              <a:spcBef>
                <a:spcPts val="0"/>
              </a:spcBef>
              <a:spcAft>
                <a:spcPts val="0"/>
              </a:spcAft>
              <a:defRPr/>
            </a:pPr>
            <a:r>
              <a:rPr lang="en-US" dirty="0">
                <a:latin typeface="Verdana" pitchFamily="34" charset="0"/>
                <a:cs typeface="+mn-cs"/>
              </a:rPr>
              <a:t>16.</a:t>
            </a:r>
            <a:r>
              <a:rPr lang="en-US" sz="2000" dirty="0">
                <a:latin typeface="Verdana" pitchFamily="34" charset="0"/>
                <a:cs typeface="+mn-cs"/>
              </a:rPr>
              <a:t> That </a:t>
            </a:r>
            <a:r>
              <a:rPr lang="en-US" sz="2000" b="1" dirty="0">
                <a:solidFill>
                  <a:srgbClr val="0000FF"/>
                </a:solidFill>
                <a:effectLst>
                  <a:outerShdw blurRad="38100" dist="38100" dir="2700000" algn="tl">
                    <a:srgbClr val="000000"/>
                  </a:outerShdw>
                </a:effectLst>
                <a:latin typeface="Verdana" pitchFamily="34" charset="0"/>
                <a:cs typeface="+mn-cs"/>
              </a:rPr>
              <a:t>people can assess the future effects of policy changes</a:t>
            </a:r>
            <a:r>
              <a:rPr lang="en-US" sz="2000" dirty="0">
                <a:latin typeface="Verdana" pitchFamily="34" charset="0"/>
                <a:cs typeface="+mn-cs"/>
              </a:rPr>
              <a:t> </a:t>
            </a:r>
          </a:p>
          <a:p>
            <a:pPr fontAlgn="auto">
              <a:spcBef>
                <a:spcPts val="0"/>
              </a:spcBef>
              <a:spcAft>
                <a:spcPts val="0"/>
              </a:spcAft>
              <a:defRPr/>
            </a:pPr>
            <a:r>
              <a:rPr lang="en-US" sz="2000" dirty="0">
                <a:latin typeface="Verdana" pitchFamily="34" charset="0"/>
                <a:cs typeface="+mn-cs"/>
              </a:rPr>
              <a:t>       and the actions they take may </a:t>
            </a:r>
            <a:r>
              <a:rPr lang="en-US" sz="2000" b="1" dirty="0">
                <a:solidFill>
                  <a:srgbClr val="0000FF"/>
                </a:solidFill>
                <a:effectLst>
                  <a:outerShdw blurRad="38100" dist="38100" dir="2700000" algn="tl">
                    <a:srgbClr val="000000"/>
                  </a:outerShdw>
                </a:effectLst>
                <a:latin typeface="Verdana" pitchFamily="34" charset="0"/>
                <a:cs typeface="+mn-cs"/>
              </a:rPr>
              <a:t>offset the effects of economic </a:t>
            </a:r>
          </a:p>
          <a:p>
            <a:pPr fontAlgn="auto">
              <a:spcBef>
                <a:spcPts val="0"/>
              </a:spcBef>
              <a:spcAft>
                <a:spcPts val="0"/>
              </a:spcAft>
              <a:defRPr/>
            </a:pPr>
            <a:r>
              <a:rPr lang="en-US" sz="2000" b="1" dirty="0">
                <a:solidFill>
                  <a:srgbClr val="0000FF"/>
                </a:solidFill>
                <a:effectLst>
                  <a:outerShdw blurRad="38100" dist="38100" dir="2700000" algn="tl">
                    <a:srgbClr val="000000"/>
                  </a:outerShdw>
                </a:effectLst>
                <a:latin typeface="Verdana" pitchFamily="34" charset="0"/>
                <a:cs typeface="+mn-cs"/>
              </a:rPr>
              <a:t>       policy</a:t>
            </a:r>
            <a:r>
              <a:rPr lang="en-US" sz="2000" dirty="0">
                <a:latin typeface="Verdana" pitchFamily="34" charset="0"/>
                <a:cs typeface="+mn-cs"/>
              </a:rPr>
              <a:t> is a basic assumption of the (Monetarists/RATEX).</a:t>
            </a:r>
            <a:endParaRPr lang="en-US" sz="800" dirty="0">
              <a:latin typeface="Verdana" pitchFamily="34" charset="0"/>
              <a:cs typeface="+mn-cs"/>
            </a:endParaRPr>
          </a:p>
          <a:p>
            <a:pPr fontAlgn="auto">
              <a:spcBef>
                <a:spcPts val="0"/>
              </a:spcBef>
              <a:spcAft>
                <a:spcPts val="0"/>
              </a:spcAft>
              <a:defRPr/>
            </a:pPr>
            <a:r>
              <a:rPr lang="en-US" sz="2000" dirty="0">
                <a:latin typeface="Verdana" pitchFamily="34" charset="0"/>
                <a:cs typeface="+mn-cs"/>
              </a:rPr>
              <a:t> </a:t>
            </a:r>
          </a:p>
          <a:p>
            <a:pPr fontAlgn="auto">
              <a:spcBef>
                <a:spcPts val="0"/>
              </a:spcBef>
              <a:spcAft>
                <a:spcPts val="0"/>
              </a:spcAft>
              <a:defRPr/>
            </a:pPr>
            <a:r>
              <a:rPr lang="en-US" dirty="0">
                <a:latin typeface="Verdana" pitchFamily="34" charset="0"/>
                <a:cs typeface="+mn-cs"/>
              </a:rPr>
              <a:t>17.</a:t>
            </a:r>
            <a:r>
              <a:rPr lang="en-US" sz="2000" dirty="0">
                <a:latin typeface="Verdana" pitchFamily="34" charset="0"/>
                <a:cs typeface="+mn-cs"/>
              </a:rPr>
              <a:t> The </a:t>
            </a:r>
            <a:r>
              <a:rPr lang="en-US" sz="2000" b="1" dirty="0">
                <a:solidFill>
                  <a:srgbClr val="0000FF"/>
                </a:solidFill>
                <a:effectLst>
                  <a:outerShdw blurRad="38100" dist="38100" dir="2700000" algn="tl">
                    <a:srgbClr val="000000"/>
                  </a:outerShdw>
                </a:effectLst>
                <a:latin typeface="Verdana" pitchFamily="34" charset="0"/>
                <a:cs typeface="+mn-cs"/>
              </a:rPr>
              <a:t>notion that the annual rate of increase in the MS </a:t>
            </a:r>
            <a:r>
              <a:rPr lang="en-US" sz="2000" dirty="0">
                <a:latin typeface="Verdana" pitchFamily="34" charset="0"/>
                <a:cs typeface="+mn-cs"/>
              </a:rPr>
              <a:t>should</a:t>
            </a:r>
          </a:p>
          <a:p>
            <a:pPr fontAlgn="auto">
              <a:spcBef>
                <a:spcPts val="0"/>
              </a:spcBef>
              <a:spcAft>
                <a:spcPts val="0"/>
              </a:spcAft>
              <a:defRPr/>
            </a:pPr>
            <a:r>
              <a:rPr lang="en-US" sz="2000" dirty="0">
                <a:latin typeface="Verdana" pitchFamily="34" charset="0"/>
                <a:cs typeface="+mn-cs"/>
              </a:rPr>
              <a:t>      be </a:t>
            </a:r>
            <a:r>
              <a:rPr lang="en-US" sz="2000" b="1" dirty="0">
                <a:effectLst>
                  <a:outerShdw blurRad="38100" dist="38100" dir="2700000" algn="tl">
                    <a:srgbClr val="FFFFFF"/>
                  </a:outerShdw>
                </a:effectLst>
                <a:latin typeface="Verdana" pitchFamily="34" charset="0"/>
                <a:cs typeface="+mn-cs"/>
              </a:rPr>
              <a:t>equal to the potential annual growth rate of real GDP</a:t>
            </a:r>
            <a:r>
              <a:rPr lang="en-US" sz="2000" dirty="0">
                <a:latin typeface="Verdana" pitchFamily="34" charset="0"/>
                <a:cs typeface="+mn-cs"/>
              </a:rPr>
              <a:t> </a:t>
            </a:r>
          </a:p>
          <a:p>
            <a:pPr fontAlgn="auto">
              <a:spcBef>
                <a:spcPts val="0"/>
              </a:spcBef>
              <a:spcAft>
                <a:spcPts val="0"/>
              </a:spcAft>
              <a:defRPr/>
            </a:pPr>
            <a:r>
              <a:rPr lang="en-US" sz="2000" dirty="0">
                <a:latin typeface="Verdana" pitchFamily="34" charset="0"/>
                <a:cs typeface="+mn-cs"/>
              </a:rPr>
              <a:t>      best describes the </a:t>
            </a:r>
            <a:r>
              <a:rPr lang="en-US" sz="1600" dirty="0">
                <a:latin typeface="Verdana" pitchFamily="34" charset="0"/>
                <a:cs typeface="+mn-cs"/>
              </a:rPr>
              <a:t>(velocity of money/crowding-out/monetary rule). </a:t>
            </a:r>
          </a:p>
          <a:p>
            <a:pPr fontAlgn="auto">
              <a:spcBef>
                <a:spcPts val="0"/>
              </a:spcBef>
              <a:spcAft>
                <a:spcPts val="0"/>
              </a:spcAft>
              <a:defRPr/>
            </a:pPr>
            <a:endParaRPr lang="en-US" sz="1600" dirty="0">
              <a:latin typeface="Verdana" pitchFamily="34" charset="0"/>
              <a:cs typeface="+mn-cs"/>
            </a:endParaRPr>
          </a:p>
          <a:p>
            <a:pPr fontAlgn="auto">
              <a:spcBef>
                <a:spcPts val="0"/>
              </a:spcBef>
              <a:spcAft>
                <a:spcPts val="0"/>
              </a:spcAft>
              <a:defRPr/>
            </a:pPr>
            <a:r>
              <a:rPr lang="en-US" sz="2000" dirty="0">
                <a:latin typeface="Verdana" pitchFamily="34" charset="0"/>
                <a:cs typeface="+mn-cs"/>
              </a:rPr>
              <a:t>18. </a:t>
            </a:r>
            <a:r>
              <a:rPr lang="en-US" sz="2000" b="1" dirty="0">
                <a:solidFill>
                  <a:srgbClr val="FF0000"/>
                </a:solidFill>
                <a:effectLst>
                  <a:outerShdw blurRad="38100" dist="38100" dir="2700000" algn="tl">
                    <a:srgbClr val="000000"/>
                  </a:outerShdw>
                </a:effectLst>
                <a:latin typeface="Verdana" pitchFamily="34" charset="0"/>
                <a:cs typeface="+mn-cs"/>
              </a:rPr>
              <a:t>Monetarists</a:t>
            </a:r>
            <a:r>
              <a:rPr lang="en-US" sz="2000" dirty="0">
                <a:latin typeface="Verdana" pitchFamily="34" charset="0"/>
                <a:cs typeface="+mn-cs"/>
              </a:rPr>
              <a:t> take the position that monetary policy should be </a:t>
            </a:r>
          </a:p>
          <a:p>
            <a:pPr fontAlgn="auto">
              <a:spcBef>
                <a:spcPts val="0"/>
              </a:spcBef>
              <a:spcAft>
                <a:spcPts val="0"/>
              </a:spcAft>
              <a:defRPr/>
            </a:pPr>
            <a:r>
              <a:rPr lang="en-US" sz="2000" dirty="0">
                <a:latin typeface="Verdana" pitchFamily="34" charset="0"/>
                <a:cs typeface="+mn-cs"/>
              </a:rPr>
              <a:t>      based on (rules/discretion). </a:t>
            </a:r>
            <a:endParaRPr lang="en-US" sz="800" dirty="0">
              <a:latin typeface="Verdana" pitchFamily="34" charset="0"/>
              <a:cs typeface="+mn-cs"/>
            </a:endParaRPr>
          </a:p>
          <a:p>
            <a:pPr fontAlgn="auto">
              <a:spcBef>
                <a:spcPts val="0"/>
              </a:spcBef>
              <a:spcAft>
                <a:spcPts val="0"/>
              </a:spcAft>
              <a:defRPr/>
            </a:pPr>
            <a:endParaRPr lang="en-US" sz="2000" dirty="0">
              <a:latin typeface="Verdana" pitchFamily="34" charset="0"/>
              <a:cs typeface="+mn-cs"/>
            </a:endParaRPr>
          </a:p>
          <a:p>
            <a:pPr fontAlgn="auto">
              <a:spcBef>
                <a:spcPts val="0"/>
              </a:spcBef>
              <a:spcAft>
                <a:spcPts val="0"/>
              </a:spcAft>
              <a:defRPr/>
            </a:pPr>
            <a:r>
              <a:rPr lang="en-US" sz="2000" dirty="0">
                <a:latin typeface="Verdana" pitchFamily="34" charset="0"/>
                <a:cs typeface="+mn-cs"/>
              </a:rPr>
              <a:t>19. According</a:t>
            </a:r>
            <a:r>
              <a:rPr lang="en-US" dirty="0">
                <a:latin typeface="Verdana" pitchFamily="34" charset="0"/>
                <a:cs typeface="+mn-cs"/>
              </a:rPr>
              <a:t> to </a:t>
            </a:r>
            <a:r>
              <a:rPr lang="en-US" sz="2000" b="1" dirty="0">
                <a:solidFill>
                  <a:srgbClr val="FF0000"/>
                </a:solidFill>
                <a:effectLst>
                  <a:outerShdw blurRad="38100" dist="38100" dir="2700000" algn="tl">
                    <a:srgbClr val="000000"/>
                  </a:outerShdw>
                </a:effectLst>
                <a:latin typeface="Verdana" pitchFamily="34" charset="0"/>
                <a:cs typeface="+mn-cs"/>
              </a:rPr>
              <a:t>monetarists</a:t>
            </a:r>
            <a:r>
              <a:rPr lang="en-US" sz="2000" dirty="0">
                <a:latin typeface="Verdana" pitchFamily="34" charset="0"/>
                <a:cs typeface="+mn-cs"/>
              </a:rPr>
              <a:t>,</a:t>
            </a:r>
            <a:r>
              <a:rPr lang="en-US" dirty="0">
                <a:latin typeface="Verdana" pitchFamily="34" charset="0"/>
                <a:cs typeface="+mn-cs"/>
              </a:rPr>
              <a:t> an </a:t>
            </a:r>
            <a:r>
              <a:rPr lang="en-US" sz="2000" b="1" dirty="0">
                <a:effectLst>
                  <a:outerShdw blurRad="38100" dist="38100" dir="2700000" algn="tl">
                    <a:srgbClr val="FFFFFF"/>
                  </a:outerShdw>
                </a:effectLst>
                <a:latin typeface="Verdana" pitchFamily="34" charset="0"/>
                <a:cs typeface="+mn-cs"/>
              </a:rPr>
              <a:t>expansionary fiscal policy</a:t>
            </a:r>
            <a:r>
              <a:rPr lang="en-US" sz="2000" dirty="0">
                <a:latin typeface="Verdana" pitchFamily="34" charset="0"/>
                <a:cs typeface="+mn-cs"/>
              </a:rPr>
              <a:t> </a:t>
            </a:r>
            <a:r>
              <a:rPr lang="en-US" dirty="0">
                <a:latin typeface="Verdana" pitchFamily="34" charset="0"/>
                <a:cs typeface="+mn-cs"/>
              </a:rPr>
              <a:t>is a</a:t>
            </a:r>
            <a:r>
              <a:rPr lang="en-US" sz="2000" dirty="0">
                <a:latin typeface="Verdana" pitchFamily="34" charset="0"/>
                <a:cs typeface="+mn-cs"/>
              </a:rPr>
              <a:t> </a:t>
            </a:r>
          </a:p>
          <a:p>
            <a:pPr fontAlgn="auto">
              <a:spcBef>
                <a:spcPts val="0"/>
              </a:spcBef>
              <a:spcAft>
                <a:spcPts val="0"/>
              </a:spcAft>
              <a:defRPr/>
            </a:pPr>
            <a:r>
              <a:rPr lang="en-US" sz="2000" dirty="0">
                <a:latin typeface="Verdana" pitchFamily="34" charset="0"/>
                <a:cs typeface="+mn-cs"/>
              </a:rPr>
              <a:t>     weak stabilization tool </a:t>
            </a:r>
            <a:r>
              <a:rPr lang="en-US" dirty="0">
                <a:latin typeface="Verdana" pitchFamily="34" charset="0"/>
                <a:cs typeface="+mn-cs"/>
              </a:rPr>
              <a:t>because </a:t>
            </a:r>
            <a:r>
              <a:rPr lang="en-US" sz="2000" b="1" dirty="0">
                <a:latin typeface="Verdana" pitchFamily="34" charset="0"/>
                <a:cs typeface="+mn-cs"/>
              </a:rPr>
              <a:t>g</a:t>
            </a:r>
            <a:r>
              <a:rPr lang="en-US" b="1" dirty="0">
                <a:latin typeface="Verdana" pitchFamily="34" charset="0"/>
                <a:cs typeface="+mn-cs"/>
              </a:rPr>
              <a:t>overnment </a:t>
            </a:r>
            <a:r>
              <a:rPr lang="en-US" sz="2000" b="1" dirty="0">
                <a:latin typeface="Verdana" pitchFamily="34" charset="0"/>
                <a:cs typeface="+mn-cs"/>
              </a:rPr>
              <a:t>borrowing</a:t>
            </a:r>
            <a:r>
              <a:rPr lang="en-US" sz="2000" dirty="0">
                <a:latin typeface="Verdana" pitchFamily="34" charset="0"/>
                <a:cs typeface="+mn-cs"/>
              </a:rPr>
              <a:t> </a:t>
            </a:r>
            <a:r>
              <a:rPr lang="en-US" dirty="0">
                <a:latin typeface="Verdana" pitchFamily="34" charset="0"/>
                <a:cs typeface="+mn-cs"/>
              </a:rPr>
              <a:t>to finance</a:t>
            </a:r>
            <a:r>
              <a:rPr lang="en-US" sz="2000" dirty="0">
                <a:latin typeface="Verdana" pitchFamily="34" charset="0"/>
                <a:cs typeface="+mn-cs"/>
              </a:rPr>
              <a:t> </a:t>
            </a:r>
          </a:p>
          <a:p>
            <a:pPr fontAlgn="auto">
              <a:spcBef>
                <a:spcPts val="0"/>
              </a:spcBef>
              <a:spcAft>
                <a:spcPts val="0"/>
              </a:spcAft>
              <a:defRPr/>
            </a:pPr>
            <a:r>
              <a:rPr lang="en-US" sz="2000" dirty="0">
                <a:latin typeface="Verdana" pitchFamily="34" charset="0"/>
                <a:cs typeface="+mn-cs"/>
              </a:rPr>
              <a:t>     a deficit will </a:t>
            </a:r>
            <a:r>
              <a:rPr lang="en-US" dirty="0">
                <a:latin typeface="Verdana" pitchFamily="34" charset="0"/>
                <a:cs typeface="+mn-cs"/>
              </a:rPr>
              <a:t>(lower/raise) the</a:t>
            </a:r>
            <a:r>
              <a:rPr lang="en-US" sz="2000" dirty="0">
                <a:latin typeface="Verdana" pitchFamily="34" charset="0"/>
                <a:cs typeface="+mn-cs"/>
              </a:rPr>
              <a:t> </a:t>
            </a:r>
            <a:r>
              <a:rPr lang="en-US" sz="2000" b="1" dirty="0">
                <a:effectLst>
                  <a:outerShdw blurRad="38100" dist="38100" dir="2700000" algn="tl">
                    <a:srgbClr val="FFFFFF"/>
                  </a:outerShdw>
                </a:effectLst>
                <a:latin typeface="Verdana" pitchFamily="34" charset="0"/>
                <a:cs typeface="+mn-cs"/>
              </a:rPr>
              <a:t>interest rate</a:t>
            </a:r>
            <a:r>
              <a:rPr lang="en-US" sz="2000" dirty="0">
                <a:latin typeface="Verdana" pitchFamily="34" charset="0"/>
                <a:cs typeface="+mn-cs"/>
              </a:rPr>
              <a:t> &amp; (reduce/increase) </a:t>
            </a:r>
            <a:r>
              <a:rPr lang="en-US" sz="2000" dirty="0" err="1">
                <a:latin typeface="Verdana" pitchFamily="34" charset="0"/>
                <a:cs typeface="+mn-cs"/>
              </a:rPr>
              <a:t>Ig</a:t>
            </a:r>
            <a:r>
              <a:rPr lang="en-US" sz="2000" dirty="0">
                <a:latin typeface="Verdana" pitchFamily="34" charset="0"/>
                <a:cs typeface="+mn-cs"/>
              </a:rPr>
              <a:t>.</a:t>
            </a:r>
            <a:endParaRPr lang="en-US" sz="800" dirty="0">
              <a:latin typeface="Verdana" pitchFamily="34" charset="0"/>
              <a:cs typeface="+mn-cs"/>
            </a:endParaRPr>
          </a:p>
          <a:p>
            <a:pPr fontAlgn="auto">
              <a:spcBef>
                <a:spcPts val="0"/>
              </a:spcBef>
              <a:spcAft>
                <a:spcPts val="0"/>
              </a:spcAft>
              <a:defRPr/>
            </a:pPr>
            <a:endParaRPr lang="en-US" sz="2000" dirty="0">
              <a:latin typeface="Verdana" pitchFamily="34" charset="0"/>
              <a:cs typeface="+mn-cs"/>
            </a:endParaRPr>
          </a:p>
          <a:p>
            <a:pPr fontAlgn="auto">
              <a:spcBef>
                <a:spcPts val="0"/>
              </a:spcBef>
              <a:spcAft>
                <a:spcPts val="0"/>
              </a:spcAft>
              <a:defRPr/>
            </a:pPr>
            <a:r>
              <a:rPr lang="en-US" sz="2000" dirty="0">
                <a:latin typeface="Verdana" pitchFamily="34" charset="0"/>
                <a:cs typeface="+mn-cs"/>
              </a:rPr>
              <a:t>20. According to the </a:t>
            </a:r>
            <a:r>
              <a:rPr lang="en-US" sz="2000" b="1" dirty="0">
                <a:solidFill>
                  <a:srgbClr val="FF0000"/>
                </a:solidFill>
                <a:effectLst>
                  <a:outerShdw blurRad="38100" dist="38100" dir="2700000" algn="tl">
                    <a:srgbClr val="000000"/>
                  </a:outerShdw>
                </a:effectLst>
                <a:latin typeface="Verdana" pitchFamily="34" charset="0"/>
                <a:cs typeface="+mn-cs"/>
              </a:rPr>
              <a:t>monetarists</a:t>
            </a:r>
            <a:r>
              <a:rPr lang="en-US" sz="2000" dirty="0">
                <a:latin typeface="Verdana" pitchFamily="34" charset="0"/>
                <a:cs typeface="+mn-cs"/>
              </a:rPr>
              <a:t>, the </a:t>
            </a:r>
            <a:r>
              <a:rPr lang="en-US" sz="2000" b="1" dirty="0">
                <a:effectLst>
                  <a:outerShdw blurRad="38100" dist="38100" dir="2700000" algn="tl">
                    <a:srgbClr val="FFFFFF"/>
                  </a:outerShdw>
                </a:effectLst>
                <a:latin typeface="Verdana" pitchFamily="34" charset="0"/>
                <a:cs typeface="+mn-cs"/>
              </a:rPr>
              <a:t>money demand curve</a:t>
            </a:r>
            <a:r>
              <a:rPr lang="en-US" sz="2000" dirty="0">
                <a:latin typeface="Verdana" pitchFamily="34" charset="0"/>
                <a:cs typeface="+mn-cs"/>
              </a:rPr>
              <a:t> is </a:t>
            </a:r>
          </a:p>
          <a:p>
            <a:pPr fontAlgn="auto">
              <a:spcBef>
                <a:spcPts val="0"/>
              </a:spcBef>
              <a:spcAft>
                <a:spcPts val="0"/>
              </a:spcAft>
              <a:defRPr/>
            </a:pPr>
            <a:r>
              <a:rPr lang="en-US" sz="2000" dirty="0">
                <a:latin typeface="Verdana" pitchFamily="34" charset="0"/>
                <a:cs typeface="+mn-cs"/>
              </a:rPr>
              <a:t>     more (flat/vertical) &amp; the </a:t>
            </a:r>
            <a:r>
              <a:rPr lang="en-US" sz="2000" dirty="0" err="1">
                <a:latin typeface="Verdana" pitchFamily="34" charset="0"/>
                <a:cs typeface="+mn-cs"/>
              </a:rPr>
              <a:t>Ig</a:t>
            </a:r>
            <a:r>
              <a:rPr lang="en-US" sz="2000" dirty="0">
                <a:latin typeface="Verdana" pitchFamily="34" charset="0"/>
                <a:cs typeface="+mn-cs"/>
              </a:rPr>
              <a:t> demand curve is more </a:t>
            </a:r>
            <a:r>
              <a:rPr lang="en-US" dirty="0">
                <a:latin typeface="Verdana" pitchFamily="34" charset="0"/>
                <a:cs typeface="+mn-cs"/>
              </a:rPr>
              <a:t>(flat/vertical).</a:t>
            </a:r>
            <a:r>
              <a:rPr lang="en-US" sz="2000" dirty="0">
                <a:latin typeface="Verdana" pitchFamily="34" charset="0"/>
                <a:cs typeface="+mn-cs"/>
              </a:rPr>
              <a:t>    </a:t>
            </a:r>
            <a:endParaRPr lang="en-US" sz="2000" b="1" dirty="0">
              <a:solidFill>
                <a:srgbClr val="0000FF"/>
              </a:solidFill>
              <a:effectLst>
                <a:outerShdw blurRad="38100" dist="38100" dir="2700000" algn="tl">
                  <a:srgbClr val="000000"/>
                </a:outerShdw>
              </a:effectLst>
              <a:latin typeface="Verdana" pitchFamily="34" charset="0"/>
              <a:cs typeface="+mn-cs"/>
            </a:endParaRPr>
          </a:p>
        </p:txBody>
      </p:sp>
      <p:sp>
        <p:nvSpPr>
          <p:cNvPr id="309252" name="Rectangle 4"/>
          <p:cNvSpPr>
            <a:spLocks noGrp="1" noChangeArrowheads="1"/>
          </p:cNvSpPr>
          <p:nvPr>
            <p:ph type="title"/>
          </p:nvPr>
        </p:nvSpPr>
        <p:spPr>
          <a:xfrm>
            <a:off x="0" y="0"/>
            <a:ext cx="9144000" cy="384175"/>
          </a:xfrm>
        </p:spPr>
        <p:txBody>
          <a:bodyPr rtlCol="0">
            <a:normAutofit fontScale="90000"/>
          </a:bodyPr>
          <a:lstStyle/>
          <a:p>
            <a:pPr eaLnBrk="1" fontAlgn="auto" hangingPunct="1">
              <a:spcAft>
                <a:spcPts val="0"/>
              </a:spcAft>
              <a:defRPr/>
            </a:pPr>
            <a:r>
              <a:rPr lang="en-US" sz="2800" b="1" dirty="0" smtClean="0">
                <a:solidFill>
                  <a:srgbClr val="006600"/>
                </a:solidFill>
                <a:effectLst>
                  <a:outerShdw blurRad="38100" dist="38100" dir="2700000" algn="tl">
                    <a:srgbClr val="000000"/>
                  </a:outerShdw>
                </a:effectLst>
                <a:latin typeface="Arial Black" pitchFamily="34" charset="0"/>
              </a:rPr>
              <a:t>NS 15-20</a:t>
            </a:r>
          </a:p>
        </p:txBody>
      </p:sp>
      <p:sp>
        <p:nvSpPr>
          <p:cNvPr id="309253" name="Line 5"/>
          <p:cNvSpPr>
            <a:spLocks noChangeShapeType="1"/>
          </p:cNvSpPr>
          <p:nvPr/>
        </p:nvSpPr>
        <p:spPr bwMode="auto">
          <a:xfrm>
            <a:off x="4113213" y="1392238"/>
            <a:ext cx="2395537" cy="0"/>
          </a:xfrm>
          <a:prstGeom prst="line">
            <a:avLst/>
          </a:prstGeom>
          <a:noFill/>
          <a:ln w="38100">
            <a:solidFill>
              <a:srgbClr val="FF0000"/>
            </a:solidFill>
            <a:round/>
            <a:headEnd/>
            <a:tailEnd/>
          </a:ln>
        </p:spPr>
        <p:txBody>
          <a:bodyPr/>
          <a:lstStyle/>
          <a:p>
            <a:endParaRPr lang="en-US"/>
          </a:p>
        </p:txBody>
      </p:sp>
      <p:sp>
        <p:nvSpPr>
          <p:cNvPr id="309254" name="Line 6"/>
          <p:cNvSpPr>
            <a:spLocks noChangeShapeType="1"/>
          </p:cNvSpPr>
          <p:nvPr/>
        </p:nvSpPr>
        <p:spPr bwMode="auto">
          <a:xfrm>
            <a:off x="6969125" y="2568575"/>
            <a:ext cx="887413" cy="0"/>
          </a:xfrm>
          <a:prstGeom prst="line">
            <a:avLst/>
          </a:prstGeom>
          <a:noFill/>
          <a:ln w="38100">
            <a:solidFill>
              <a:srgbClr val="FF0000"/>
            </a:solidFill>
            <a:round/>
            <a:headEnd/>
            <a:tailEnd/>
          </a:ln>
        </p:spPr>
        <p:txBody>
          <a:bodyPr/>
          <a:lstStyle/>
          <a:p>
            <a:endParaRPr lang="en-US"/>
          </a:p>
        </p:txBody>
      </p:sp>
      <p:sp>
        <p:nvSpPr>
          <p:cNvPr id="309255" name="Line 7"/>
          <p:cNvSpPr>
            <a:spLocks noChangeShapeType="1"/>
          </p:cNvSpPr>
          <p:nvPr/>
        </p:nvSpPr>
        <p:spPr bwMode="auto">
          <a:xfrm flipV="1">
            <a:off x="6443663" y="3789363"/>
            <a:ext cx="1512887" cy="9525"/>
          </a:xfrm>
          <a:prstGeom prst="line">
            <a:avLst/>
          </a:prstGeom>
          <a:noFill/>
          <a:ln w="38100">
            <a:solidFill>
              <a:srgbClr val="FF0000"/>
            </a:solidFill>
            <a:round/>
            <a:headEnd/>
            <a:tailEnd/>
          </a:ln>
        </p:spPr>
        <p:txBody>
          <a:bodyPr/>
          <a:lstStyle/>
          <a:p>
            <a:endParaRPr lang="en-US"/>
          </a:p>
        </p:txBody>
      </p:sp>
      <p:sp>
        <p:nvSpPr>
          <p:cNvPr id="309256" name="Line 8"/>
          <p:cNvSpPr>
            <a:spLocks noChangeShapeType="1"/>
          </p:cNvSpPr>
          <p:nvPr/>
        </p:nvSpPr>
        <p:spPr bwMode="auto">
          <a:xfrm flipH="1" flipV="1">
            <a:off x="1992313" y="4633913"/>
            <a:ext cx="606425" cy="0"/>
          </a:xfrm>
          <a:prstGeom prst="line">
            <a:avLst/>
          </a:prstGeom>
          <a:noFill/>
          <a:ln w="38100">
            <a:solidFill>
              <a:srgbClr val="FF0000"/>
            </a:solidFill>
            <a:round/>
            <a:headEnd/>
            <a:tailEnd/>
          </a:ln>
        </p:spPr>
        <p:txBody>
          <a:bodyPr/>
          <a:lstStyle/>
          <a:p>
            <a:endParaRPr lang="en-US"/>
          </a:p>
        </p:txBody>
      </p:sp>
      <p:sp>
        <p:nvSpPr>
          <p:cNvPr id="309257" name="Line 9"/>
          <p:cNvSpPr>
            <a:spLocks noChangeShapeType="1"/>
          </p:cNvSpPr>
          <p:nvPr/>
        </p:nvSpPr>
        <p:spPr bwMode="auto">
          <a:xfrm>
            <a:off x="2963863" y="5861050"/>
            <a:ext cx="598487" cy="1588"/>
          </a:xfrm>
          <a:prstGeom prst="line">
            <a:avLst/>
          </a:prstGeom>
          <a:noFill/>
          <a:ln w="38100">
            <a:solidFill>
              <a:srgbClr val="FF0000"/>
            </a:solidFill>
            <a:round/>
            <a:headEnd/>
            <a:tailEnd/>
          </a:ln>
        </p:spPr>
        <p:txBody>
          <a:bodyPr/>
          <a:lstStyle/>
          <a:p>
            <a:endParaRPr lang="en-US"/>
          </a:p>
        </p:txBody>
      </p:sp>
      <p:sp>
        <p:nvSpPr>
          <p:cNvPr id="309258" name="Line 10"/>
          <p:cNvSpPr>
            <a:spLocks noChangeShapeType="1"/>
          </p:cNvSpPr>
          <p:nvPr/>
        </p:nvSpPr>
        <p:spPr bwMode="auto">
          <a:xfrm>
            <a:off x="6407150" y="5854700"/>
            <a:ext cx="838200" cy="0"/>
          </a:xfrm>
          <a:prstGeom prst="line">
            <a:avLst/>
          </a:prstGeom>
          <a:noFill/>
          <a:ln w="38100">
            <a:solidFill>
              <a:srgbClr val="FF0000"/>
            </a:solidFill>
            <a:round/>
            <a:headEnd/>
            <a:tailEnd/>
          </a:ln>
        </p:spPr>
        <p:txBody>
          <a:bodyPr/>
          <a:lstStyle/>
          <a:p>
            <a:endParaRPr lang="en-US"/>
          </a:p>
        </p:txBody>
      </p:sp>
      <p:sp>
        <p:nvSpPr>
          <p:cNvPr id="309259" name="Line 11"/>
          <p:cNvSpPr>
            <a:spLocks noChangeShapeType="1"/>
          </p:cNvSpPr>
          <p:nvPr/>
        </p:nvSpPr>
        <p:spPr bwMode="auto">
          <a:xfrm flipH="1">
            <a:off x="1876425" y="6762750"/>
            <a:ext cx="958850" cy="7938"/>
          </a:xfrm>
          <a:prstGeom prst="line">
            <a:avLst/>
          </a:prstGeom>
          <a:noFill/>
          <a:ln w="38100">
            <a:solidFill>
              <a:srgbClr val="FF0000"/>
            </a:solidFill>
            <a:round/>
            <a:headEnd/>
            <a:tailEnd/>
          </a:ln>
        </p:spPr>
        <p:txBody>
          <a:bodyPr/>
          <a:lstStyle/>
          <a:p>
            <a:endParaRPr lang="en-US"/>
          </a:p>
        </p:txBody>
      </p:sp>
      <p:pic>
        <p:nvPicPr>
          <p:cNvPr id="67597" name="Picture 12" descr="SR &amp; LR AD-AS Graph"/>
          <p:cNvPicPr>
            <a:picLocks noChangeAspect="1" noChangeArrowheads="1"/>
          </p:cNvPicPr>
          <p:nvPr/>
        </p:nvPicPr>
        <p:blipFill>
          <a:blip r:embed="rId4"/>
          <a:srcRect/>
          <a:stretch>
            <a:fillRect/>
          </a:stretch>
        </p:blipFill>
        <p:spPr bwMode="auto">
          <a:xfrm>
            <a:off x="6748463" y="19050"/>
            <a:ext cx="2395537" cy="1687513"/>
          </a:xfrm>
          <a:prstGeom prst="rect">
            <a:avLst/>
          </a:prstGeom>
          <a:noFill/>
          <a:ln w="28575">
            <a:noFill/>
            <a:miter lim="800000"/>
            <a:headEnd/>
            <a:tailEnd/>
          </a:ln>
        </p:spPr>
      </p:pic>
      <p:pic>
        <p:nvPicPr>
          <p:cNvPr id="67598" name="Picture 13" descr="1 aaa ball red"/>
          <p:cNvPicPr>
            <a:picLocks noChangeAspect="1" noChangeArrowheads="1" noCrop="1"/>
          </p:cNvPicPr>
          <p:nvPr/>
        </p:nvPicPr>
        <p:blipFill>
          <a:blip r:embed="rId5"/>
          <a:srcRect/>
          <a:stretch>
            <a:fillRect/>
          </a:stretch>
        </p:blipFill>
        <p:spPr bwMode="auto">
          <a:xfrm>
            <a:off x="7993063" y="671513"/>
            <a:ext cx="142875" cy="142875"/>
          </a:xfrm>
          <a:prstGeom prst="rect">
            <a:avLst/>
          </a:prstGeom>
          <a:noFill/>
          <a:ln w="9525">
            <a:noFill/>
            <a:miter lim="800000"/>
            <a:headEnd/>
            <a:tailEnd/>
          </a:ln>
        </p:spPr>
      </p:pic>
      <p:sp>
        <p:nvSpPr>
          <p:cNvPr id="309262" name="Line 14"/>
          <p:cNvSpPr>
            <a:spLocks noChangeShapeType="1"/>
          </p:cNvSpPr>
          <p:nvPr/>
        </p:nvSpPr>
        <p:spPr bwMode="auto">
          <a:xfrm>
            <a:off x="7232650" y="6770688"/>
            <a:ext cx="379413" cy="0"/>
          </a:xfrm>
          <a:prstGeom prst="line">
            <a:avLst/>
          </a:prstGeom>
          <a:noFill/>
          <a:ln w="38100">
            <a:solidFill>
              <a:srgbClr val="FF0000"/>
            </a:solidFill>
            <a:round/>
            <a:headEnd/>
            <a:tailEnd/>
          </a:ln>
        </p:spPr>
        <p:txBody>
          <a:bodyPr/>
          <a:lstStyle/>
          <a:p>
            <a:endParaRPr lang="en-US"/>
          </a:p>
        </p:txBody>
      </p:sp>
      <p:pic>
        <p:nvPicPr>
          <p:cNvPr id="67600" name="Picture 15" descr="arrow green rt"/>
          <p:cNvPicPr>
            <a:picLocks noGrp="1" noChangeAspect="1" noChangeArrowheads="1" noCrop="1"/>
          </p:cNvPicPr>
          <p:nvPr>
            <p:ph idx="1"/>
          </p:nvPr>
        </p:nvPicPr>
        <p:blipFill>
          <a:blip r:embed="rId6"/>
          <a:srcRect/>
          <a:stretch>
            <a:fillRect/>
          </a:stretch>
        </p:blipFill>
        <p:spPr>
          <a:xfrm>
            <a:off x="8074025" y="1382713"/>
            <a:ext cx="188913" cy="111125"/>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9253"/>
                                        </p:tgtEl>
                                        <p:attrNameLst>
                                          <p:attrName>style.visibility</p:attrName>
                                        </p:attrNameLst>
                                      </p:cBhvr>
                                      <p:to>
                                        <p:strVal val="visible"/>
                                      </p:to>
                                    </p:set>
                                    <p:anim calcmode="lin" valueType="num">
                                      <p:cBhvr>
                                        <p:cTn id="7" dur="500" fill="hold"/>
                                        <p:tgtEl>
                                          <p:spTgt spid="309253"/>
                                        </p:tgtEl>
                                        <p:attrNameLst>
                                          <p:attrName>ppt_w</p:attrName>
                                        </p:attrNameLst>
                                      </p:cBhvr>
                                      <p:tavLst>
                                        <p:tav tm="0">
                                          <p:val>
                                            <p:fltVal val="0"/>
                                          </p:val>
                                        </p:tav>
                                        <p:tav tm="100000">
                                          <p:val>
                                            <p:strVal val="#ppt_w"/>
                                          </p:val>
                                        </p:tav>
                                      </p:tavLst>
                                    </p:anim>
                                    <p:anim calcmode="lin" valueType="num">
                                      <p:cBhvr>
                                        <p:cTn id="8" dur="500" fill="hold"/>
                                        <p:tgtEl>
                                          <p:spTgt spid="30925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9254"/>
                                        </p:tgtEl>
                                        <p:attrNameLst>
                                          <p:attrName>style.visibility</p:attrName>
                                        </p:attrNameLst>
                                      </p:cBhvr>
                                      <p:to>
                                        <p:strVal val="visible"/>
                                      </p:to>
                                    </p:set>
                                    <p:anim calcmode="lin" valueType="num">
                                      <p:cBhvr>
                                        <p:cTn id="13" dur="500" fill="hold"/>
                                        <p:tgtEl>
                                          <p:spTgt spid="309254"/>
                                        </p:tgtEl>
                                        <p:attrNameLst>
                                          <p:attrName>ppt_w</p:attrName>
                                        </p:attrNameLst>
                                      </p:cBhvr>
                                      <p:tavLst>
                                        <p:tav tm="0">
                                          <p:val>
                                            <p:fltVal val="0"/>
                                          </p:val>
                                        </p:tav>
                                        <p:tav tm="100000">
                                          <p:val>
                                            <p:strVal val="#ppt_w"/>
                                          </p:val>
                                        </p:tav>
                                      </p:tavLst>
                                    </p:anim>
                                    <p:anim calcmode="lin" valueType="num">
                                      <p:cBhvr>
                                        <p:cTn id="14" dur="500" fill="hold"/>
                                        <p:tgtEl>
                                          <p:spTgt spid="30925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09255"/>
                                        </p:tgtEl>
                                        <p:attrNameLst>
                                          <p:attrName>style.visibility</p:attrName>
                                        </p:attrNameLst>
                                      </p:cBhvr>
                                      <p:to>
                                        <p:strVal val="visible"/>
                                      </p:to>
                                    </p:set>
                                    <p:anim calcmode="lin" valueType="num">
                                      <p:cBhvr>
                                        <p:cTn id="19" dur="500" fill="hold"/>
                                        <p:tgtEl>
                                          <p:spTgt spid="309255"/>
                                        </p:tgtEl>
                                        <p:attrNameLst>
                                          <p:attrName>ppt_w</p:attrName>
                                        </p:attrNameLst>
                                      </p:cBhvr>
                                      <p:tavLst>
                                        <p:tav tm="0">
                                          <p:val>
                                            <p:fltVal val="0"/>
                                          </p:val>
                                        </p:tav>
                                        <p:tav tm="100000">
                                          <p:val>
                                            <p:strVal val="#ppt_w"/>
                                          </p:val>
                                        </p:tav>
                                      </p:tavLst>
                                    </p:anim>
                                    <p:anim calcmode="lin" valueType="num">
                                      <p:cBhvr>
                                        <p:cTn id="20" dur="500" fill="hold"/>
                                        <p:tgtEl>
                                          <p:spTgt spid="30925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09256"/>
                                        </p:tgtEl>
                                        <p:attrNameLst>
                                          <p:attrName>style.visibility</p:attrName>
                                        </p:attrNameLst>
                                      </p:cBhvr>
                                      <p:to>
                                        <p:strVal val="visible"/>
                                      </p:to>
                                    </p:set>
                                    <p:anim calcmode="lin" valueType="num">
                                      <p:cBhvr>
                                        <p:cTn id="25" dur="500" fill="hold"/>
                                        <p:tgtEl>
                                          <p:spTgt spid="309256"/>
                                        </p:tgtEl>
                                        <p:attrNameLst>
                                          <p:attrName>ppt_w</p:attrName>
                                        </p:attrNameLst>
                                      </p:cBhvr>
                                      <p:tavLst>
                                        <p:tav tm="0">
                                          <p:val>
                                            <p:fltVal val="0"/>
                                          </p:val>
                                        </p:tav>
                                        <p:tav tm="100000">
                                          <p:val>
                                            <p:strVal val="#ppt_w"/>
                                          </p:val>
                                        </p:tav>
                                      </p:tavLst>
                                    </p:anim>
                                    <p:anim calcmode="lin" valueType="num">
                                      <p:cBhvr>
                                        <p:cTn id="26" dur="500" fill="hold"/>
                                        <p:tgtEl>
                                          <p:spTgt spid="30925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09257"/>
                                        </p:tgtEl>
                                        <p:attrNameLst>
                                          <p:attrName>style.visibility</p:attrName>
                                        </p:attrNameLst>
                                      </p:cBhvr>
                                      <p:to>
                                        <p:strVal val="visible"/>
                                      </p:to>
                                    </p:set>
                                    <p:anim calcmode="lin" valueType="num">
                                      <p:cBhvr>
                                        <p:cTn id="31" dur="500" fill="hold"/>
                                        <p:tgtEl>
                                          <p:spTgt spid="309257"/>
                                        </p:tgtEl>
                                        <p:attrNameLst>
                                          <p:attrName>ppt_w</p:attrName>
                                        </p:attrNameLst>
                                      </p:cBhvr>
                                      <p:tavLst>
                                        <p:tav tm="0">
                                          <p:val>
                                            <p:fltVal val="0"/>
                                          </p:val>
                                        </p:tav>
                                        <p:tav tm="100000">
                                          <p:val>
                                            <p:strVal val="#ppt_w"/>
                                          </p:val>
                                        </p:tav>
                                      </p:tavLst>
                                    </p:anim>
                                    <p:anim calcmode="lin" valueType="num">
                                      <p:cBhvr>
                                        <p:cTn id="32" dur="500" fill="hold"/>
                                        <p:tgtEl>
                                          <p:spTgt spid="309257"/>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09258"/>
                                        </p:tgtEl>
                                        <p:attrNameLst>
                                          <p:attrName>style.visibility</p:attrName>
                                        </p:attrNameLst>
                                      </p:cBhvr>
                                      <p:to>
                                        <p:strVal val="visible"/>
                                      </p:to>
                                    </p:set>
                                    <p:anim calcmode="lin" valueType="num">
                                      <p:cBhvr>
                                        <p:cTn id="37" dur="500" fill="hold"/>
                                        <p:tgtEl>
                                          <p:spTgt spid="309258"/>
                                        </p:tgtEl>
                                        <p:attrNameLst>
                                          <p:attrName>ppt_w</p:attrName>
                                        </p:attrNameLst>
                                      </p:cBhvr>
                                      <p:tavLst>
                                        <p:tav tm="0">
                                          <p:val>
                                            <p:fltVal val="0"/>
                                          </p:val>
                                        </p:tav>
                                        <p:tav tm="100000">
                                          <p:val>
                                            <p:strVal val="#ppt_w"/>
                                          </p:val>
                                        </p:tav>
                                      </p:tavLst>
                                    </p:anim>
                                    <p:anim calcmode="lin" valueType="num">
                                      <p:cBhvr>
                                        <p:cTn id="38" dur="500" fill="hold"/>
                                        <p:tgtEl>
                                          <p:spTgt spid="309258"/>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09259"/>
                                        </p:tgtEl>
                                        <p:attrNameLst>
                                          <p:attrName>style.visibility</p:attrName>
                                        </p:attrNameLst>
                                      </p:cBhvr>
                                      <p:to>
                                        <p:strVal val="visible"/>
                                      </p:to>
                                    </p:set>
                                    <p:anim calcmode="lin" valueType="num">
                                      <p:cBhvr>
                                        <p:cTn id="43" dur="500" fill="hold"/>
                                        <p:tgtEl>
                                          <p:spTgt spid="309259"/>
                                        </p:tgtEl>
                                        <p:attrNameLst>
                                          <p:attrName>ppt_w</p:attrName>
                                        </p:attrNameLst>
                                      </p:cBhvr>
                                      <p:tavLst>
                                        <p:tav tm="0">
                                          <p:val>
                                            <p:fltVal val="0"/>
                                          </p:val>
                                        </p:tav>
                                        <p:tav tm="100000">
                                          <p:val>
                                            <p:strVal val="#ppt_w"/>
                                          </p:val>
                                        </p:tav>
                                      </p:tavLst>
                                    </p:anim>
                                    <p:anim calcmode="lin" valueType="num">
                                      <p:cBhvr>
                                        <p:cTn id="44" dur="500" fill="hold"/>
                                        <p:tgtEl>
                                          <p:spTgt spid="309259"/>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09262"/>
                                        </p:tgtEl>
                                        <p:attrNameLst>
                                          <p:attrName>style.visibility</p:attrName>
                                        </p:attrNameLst>
                                      </p:cBhvr>
                                      <p:to>
                                        <p:strVal val="visible"/>
                                      </p:to>
                                    </p:set>
                                    <p:anim calcmode="lin" valueType="num">
                                      <p:cBhvr>
                                        <p:cTn id="49" dur="500" fill="hold"/>
                                        <p:tgtEl>
                                          <p:spTgt spid="309262"/>
                                        </p:tgtEl>
                                        <p:attrNameLst>
                                          <p:attrName>ppt_w</p:attrName>
                                        </p:attrNameLst>
                                      </p:cBhvr>
                                      <p:tavLst>
                                        <p:tav tm="0">
                                          <p:val>
                                            <p:fltVal val="0"/>
                                          </p:val>
                                        </p:tav>
                                        <p:tav tm="100000">
                                          <p:val>
                                            <p:strVal val="#ppt_w"/>
                                          </p:val>
                                        </p:tav>
                                      </p:tavLst>
                                    </p:anim>
                                    <p:anim calcmode="lin" valueType="num">
                                      <p:cBhvr>
                                        <p:cTn id="50" dur="500" fill="hold"/>
                                        <p:tgtEl>
                                          <p:spTgt spid="3092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3" grpId="0" animBg="1"/>
      <p:bldP spid="309254" grpId="0" animBg="1"/>
      <p:bldP spid="309255" grpId="0" animBg="1"/>
      <p:bldP spid="309256" grpId="0" animBg="1"/>
      <p:bldP spid="309257" grpId="0" animBg="1"/>
      <p:bldP spid="309258" grpId="0" animBg="1"/>
      <p:bldP spid="309259" grpId="0" animBg="1"/>
      <p:bldP spid="30926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4" descr="Am flags"/>
          <p:cNvPicPr>
            <a:picLocks noChangeAspect="1" noChangeArrowheads="1"/>
          </p:cNvPicPr>
          <p:nvPr/>
        </p:nvPicPr>
        <p:blipFill>
          <a:blip r:embed="rId3"/>
          <a:srcRect/>
          <a:stretch>
            <a:fillRect/>
          </a:stretch>
        </p:blipFill>
        <p:spPr bwMode="auto">
          <a:xfrm>
            <a:off x="0" y="0"/>
            <a:ext cx="9144000" cy="6848475"/>
          </a:xfrm>
          <a:prstGeom prst="rect">
            <a:avLst/>
          </a:prstGeom>
          <a:noFill/>
          <a:ln w="9525">
            <a:noFill/>
            <a:miter lim="800000"/>
            <a:headEnd/>
            <a:tailEnd/>
          </a:ln>
        </p:spPr>
      </p:pic>
      <p:sp>
        <p:nvSpPr>
          <p:cNvPr id="310274" name="Rectangle 2"/>
          <p:cNvSpPr>
            <a:spLocks noChangeArrowheads="1"/>
          </p:cNvSpPr>
          <p:nvPr/>
        </p:nvSpPr>
        <p:spPr bwMode="auto">
          <a:xfrm>
            <a:off x="0" y="0"/>
            <a:ext cx="9144000" cy="6858000"/>
          </a:xfrm>
          <a:prstGeom prst="rect">
            <a:avLst/>
          </a:prstGeom>
          <a:noFill/>
          <a:ln w="76200">
            <a:noFill/>
            <a:miter lim="800000"/>
            <a:headEnd/>
            <a:tailEnd/>
          </a:ln>
          <a:effectLst/>
        </p:spPr>
        <p:txBody>
          <a:bodyPr wrap="none" anchor="ctr"/>
          <a:lstStyle/>
          <a:p>
            <a:pPr fontAlgn="auto">
              <a:spcBef>
                <a:spcPts val="0"/>
              </a:spcBef>
              <a:spcAft>
                <a:spcPts val="0"/>
              </a:spcAft>
              <a:defRPr/>
            </a:pPr>
            <a:r>
              <a:rPr lang="en-US" sz="2400" dirty="0">
                <a:cs typeface="+mn-cs"/>
              </a:rPr>
              <a:t>21. The </a:t>
            </a:r>
            <a:r>
              <a:rPr lang="en-US" sz="2400" b="1" dirty="0">
                <a:solidFill>
                  <a:srgbClr val="FF0000"/>
                </a:solidFill>
                <a:effectLst>
                  <a:outerShdw blurRad="38100" dist="38100" dir="2700000" algn="tl">
                    <a:srgbClr val="000000"/>
                  </a:outerShdw>
                </a:effectLst>
                <a:cs typeface="+mn-cs"/>
              </a:rPr>
              <a:t>monetarists</a:t>
            </a:r>
            <a:r>
              <a:rPr lang="en-US" sz="2400" dirty="0">
                <a:cs typeface="+mn-cs"/>
              </a:rPr>
              <a:t> view of </a:t>
            </a:r>
            <a:r>
              <a:rPr lang="en-US" sz="2400" b="1" dirty="0">
                <a:effectLst>
                  <a:outerShdw blurRad="38100" dist="38100" dir="2700000" algn="tl">
                    <a:srgbClr val="FFFFFF"/>
                  </a:outerShdw>
                </a:effectLst>
                <a:cs typeface="+mn-cs"/>
              </a:rPr>
              <a:t>discretionary monetary policy</a:t>
            </a:r>
            <a:r>
              <a:rPr lang="en-US" sz="2400" dirty="0">
                <a:cs typeface="+mn-cs"/>
              </a:rPr>
              <a:t> is </a:t>
            </a:r>
          </a:p>
          <a:p>
            <a:pPr fontAlgn="auto">
              <a:spcBef>
                <a:spcPts val="0"/>
              </a:spcBef>
              <a:spcAft>
                <a:spcPts val="0"/>
              </a:spcAft>
              <a:defRPr/>
            </a:pPr>
            <a:r>
              <a:rPr lang="en-US" sz="2400" dirty="0">
                <a:cs typeface="+mn-cs"/>
              </a:rPr>
              <a:t>      that its use has (stabilized/destabilized) the economy.</a:t>
            </a:r>
          </a:p>
          <a:p>
            <a:pPr fontAlgn="auto">
              <a:spcBef>
                <a:spcPts val="0"/>
              </a:spcBef>
              <a:spcAft>
                <a:spcPts val="0"/>
              </a:spcAft>
              <a:defRPr/>
            </a:pPr>
            <a:r>
              <a:rPr lang="en-US" sz="2400" dirty="0">
                <a:cs typeface="+mn-cs"/>
              </a:rPr>
              <a:t>22. </a:t>
            </a:r>
            <a:r>
              <a:rPr lang="en-US" sz="2400" b="1" dirty="0">
                <a:solidFill>
                  <a:srgbClr val="006600"/>
                </a:solidFill>
                <a:effectLst>
                  <a:outerShdw blurRad="38100" dist="38100" dir="2700000" algn="tl">
                    <a:srgbClr val="000000"/>
                  </a:outerShdw>
                </a:effectLst>
                <a:cs typeface="+mn-cs"/>
              </a:rPr>
              <a:t>Keynesian</a:t>
            </a:r>
            <a:r>
              <a:rPr lang="en-US" sz="2400" dirty="0">
                <a:cs typeface="+mn-cs"/>
              </a:rPr>
              <a:t>s argue that the </a:t>
            </a:r>
            <a:r>
              <a:rPr lang="en-US" sz="2400" b="1" dirty="0">
                <a:solidFill>
                  <a:srgbClr val="008000"/>
                </a:solidFill>
                <a:effectLst>
                  <a:outerShdw blurRad="38100" dist="38100" dir="2700000" algn="tl">
                    <a:srgbClr val="000000"/>
                  </a:outerShdw>
                </a:effectLst>
                <a:cs typeface="+mn-cs"/>
              </a:rPr>
              <a:t>velocity of money</a:t>
            </a:r>
            <a:r>
              <a:rPr lang="en-US" sz="2400" dirty="0">
                <a:solidFill>
                  <a:srgbClr val="008000"/>
                </a:solidFill>
                <a:cs typeface="+mn-cs"/>
              </a:rPr>
              <a:t> </a:t>
            </a:r>
            <a:r>
              <a:rPr lang="en-US" sz="2400" b="1" dirty="0">
                <a:solidFill>
                  <a:srgbClr val="008000"/>
                </a:solidFill>
                <a:effectLst>
                  <a:outerShdw blurRad="38100" dist="38100" dir="2700000" algn="tl">
                    <a:srgbClr val="000000"/>
                  </a:outerShdw>
                </a:effectLst>
                <a:cs typeface="+mn-cs"/>
              </a:rPr>
              <a:t>and the</a:t>
            </a:r>
            <a:r>
              <a:rPr lang="en-US" sz="2400" dirty="0">
                <a:solidFill>
                  <a:srgbClr val="008000"/>
                </a:solidFill>
                <a:cs typeface="+mn-cs"/>
              </a:rPr>
              <a:t> </a:t>
            </a:r>
          </a:p>
          <a:p>
            <a:pPr fontAlgn="auto">
              <a:spcBef>
                <a:spcPts val="0"/>
              </a:spcBef>
              <a:spcAft>
                <a:spcPts val="0"/>
              </a:spcAft>
              <a:defRPr/>
            </a:pPr>
            <a:r>
              <a:rPr lang="en-US" sz="2400" dirty="0">
                <a:solidFill>
                  <a:srgbClr val="008000"/>
                </a:solidFill>
                <a:cs typeface="+mn-cs"/>
              </a:rPr>
              <a:t>      </a:t>
            </a:r>
            <a:r>
              <a:rPr lang="en-US" sz="2400" b="1" dirty="0">
                <a:solidFill>
                  <a:srgbClr val="008000"/>
                </a:solidFill>
                <a:effectLst>
                  <a:outerShdw blurRad="38100" dist="38100" dir="2700000" algn="tl">
                    <a:srgbClr val="000000"/>
                  </a:outerShdw>
                </a:effectLst>
                <a:cs typeface="+mn-cs"/>
              </a:rPr>
              <a:t>interest rate</a:t>
            </a:r>
            <a:r>
              <a:rPr lang="en-US" sz="2400" dirty="0">
                <a:cs typeface="+mn-cs"/>
              </a:rPr>
              <a:t> are (inversely/directly) related, but the </a:t>
            </a:r>
            <a:r>
              <a:rPr lang="en-US" sz="2400" b="1" dirty="0">
                <a:solidFill>
                  <a:srgbClr val="008000"/>
                </a:solidFill>
                <a:effectLst>
                  <a:outerShdw blurRad="38100" dist="38100" dir="2700000" algn="tl">
                    <a:srgbClr val="000000"/>
                  </a:outerShdw>
                </a:effectLst>
                <a:cs typeface="+mn-cs"/>
              </a:rPr>
              <a:t>velocity</a:t>
            </a:r>
          </a:p>
          <a:p>
            <a:pPr fontAlgn="auto">
              <a:spcBef>
                <a:spcPts val="0"/>
              </a:spcBef>
              <a:spcAft>
                <a:spcPts val="0"/>
              </a:spcAft>
              <a:defRPr/>
            </a:pPr>
            <a:r>
              <a:rPr lang="en-US" sz="2400" b="1" dirty="0">
                <a:solidFill>
                  <a:srgbClr val="008000"/>
                </a:solidFill>
                <a:effectLst>
                  <a:outerShdw blurRad="38100" dist="38100" dir="2700000" algn="tl">
                    <a:srgbClr val="000000"/>
                  </a:outerShdw>
                </a:effectLst>
                <a:cs typeface="+mn-cs"/>
              </a:rPr>
              <a:t>      and money supply</a:t>
            </a:r>
            <a:r>
              <a:rPr lang="en-US" sz="2400" b="1" dirty="0">
                <a:effectLst>
                  <a:outerShdw blurRad="38100" dist="38100" dir="2700000" algn="tl">
                    <a:srgbClr val="FFFFFF"/>
                  </a:outerShdw>
                </a:effectLst>
                <a:cs typeface="+mn-cs"/>
              </a:rPr>
              <a:t> </a:t>
            </a:r>
            <a:r>
              <a:rPr lang="en-US" sz="2400" dirty="0">
                <a:cs typeface="+mn-cs"/>
              </a:rPr>
              <a:t>are (inversely/directly) related</a:t>
            </a:r>
            <a:r>
              <a:rPr lang="en-US" sz="2400" dirty="0">
                <a:effectLst>
                  <a:outerShdw blurRad="38100" dist="38100" dir="2700000" algn="tl">
                    <a:srgbClr val="FFFFFF"/>
                  </a:outerShdw>
                </a:effectLst>
                <a:cs typeface="+mn-cs"/>
              </a:rPr>
              <a:t>.</a:t>
            </a:r>
          </a:p>
          <a:p>
            <a:pPr fontAlgn="auto">
              <a:spcBef>
                <a:spcPts val="0"/>
              </a:spcBef>
              <a:spcAft>
                <a:spcPts val="0"/>
              </a:spcAft>
              <a:defRPr/>
            </a:pPr>
            <a:r>
              <a:rPr lang="en-US" sz="2400" dirty="0">
                <a:effectLst>
                  <a:outerShdw blurRad="38100" dist="38100" dir="2700000" algn="tl">
                    <a:srgbClr val="FFFFFF"/>
                  </a:outerShdw>
                </a:effectLst>
                <a:cs typeface="+mn-cs"/>
              </a:rPr>
              <a:t>23. </a:t>
            </a:r>
            <a:r>
              <a:rPr lang="en-US" sz="2400" b="1" dirty="0">
                <a:solidFill>
                  <a:srgbClr val="006600"/>
                </a:solidFill>
                <a:effectLst>
                  <a:outerShdw blurRad="38100" dist="38100" dir="2700000" algn="tl">
                    <a:srgbClr val="000000"/>
                  </a:outerShdw>
                </a:effectLst>
                <a:cs typeface="+mn-cs"/>
              </a:rPr>
              <a:t>Keynesians</a:t>
            </a:r>
            <a:r>
              <a:rPr lang="en-US" sz="2400" dirty="0">
                <a:effectLst>
                  <a:outerShdw blurRad="38100" dist="38100" dir="2700000" algn="tl">
                    <a:srgbClr val="FFFFFF"/>
                  </a:outerShdw>
                </a:effectLst>
                <a:cs typeface="+mn-cs"/>
              </a:rPr>
              <a:t> </a:t>
            </a:r>
            <a:r>
              <a:rPr lang="en-US" sz="2400" dirty="0">
                <a:cs typeface="+mn-cs"/>
              </a:rPr>
              <a:t>believe the</a:t>
            </a:r>
            <a:r>
              <a:rPr lang="en-US" sz="2400" dirty="0">
                <a:effectLst>
                  <a:outerShdw blurRad="38100" dist="38100" dir="2700000" algn="tl">
                    <a:srgbClr val="FFFFFF"/>
                  </a:outerShdw>
                </a:effectLst>
                <a:cs typeface="+mn-cs"/>
              </a:rPr>
              <a:t> </a:t>
            </a:r>
            <a:r>
              <a:rPr lang="en-US" sz="2400" b="1" dirty="0">
                <a:solidFill>
                  <a:srgbClr val="008000"/>
                </a:solidFill>
                <a:effectLst>
                  <a:outerShdw blurRad="38100" dist="38100" dir="2700000" algn="tl">
                    <a:srgbClr val="000000"/>
                  </a:outerShdw>
                </a:effectLst>
                <a:cs typeface="+mn-cs"/>
              </a:rPr>
              <a:t>crowding-out effect</a:t>
            </a:r>
            <a:r>
              <a:rPr lang="en-US" sz="2400" dirty="0">
                <a:effectLst>
                  <a:outerShdw blurRad="38100" dist="38100" dir="2700000" algn="tl">
                    <a:srgbClr val="FFFFFF"/>
                  </a:outerShdw>
                </a:effectLst>
                <a:cs typeface="+mn-cs"/>
              </a:rPr>
              <a:t> </a:t>
            </a:r>
            <a:r>
              <a:rPr lang="en-US" sz="2400" dirty="0">
                <a:cs typeface="+mn-cs"/>
              </a:rPr>
              <a:t>is (large/small)</a:t>
            </a:r>
          </a:p>
          <a:p>
            <a:pPr fontAlgn="auto">
              <a:spcBef>
                <a:spcPts val="0"/>
              </a:spcBef>
              <a:spcAft>
                <a:spcPts val="0"/>
              </a:spcAft>
              <a:defRPr/>
            </a:pPr>
            <a:r>
              <a:rPr lang="en-US" sz="2400" dirty="0">
                <a:effectLst>
                  <a:outerShdw blurRad="38100" dist="38100" dir="2700000" algn="tl">
                    <a:srgbClr val="FFFFFF"/>
                  </a:outerShdw>
                </a:effectLst>
                <a:cs typeface="+mn-cs"/>
              </a:rPr>
              <a:t>      </a:t>
            </a:r>
            <a:r>
              <a:rPr lang="en-US" sz="2400" dirty="0">
                <a:cs typeface="+mn-cs"/>
              </a:rPr>
              <a:t>while</a:t>
            </a:r>
            <a:r>
              <a:rPr lang="en-US" sz="2400" dirty="0">
                <a:effectLst>
                  <a:outerShdw blurRad="38100" dist="38100" dir="2700000" algn="tl">
                    <a:srgbClr val="FFFFFF"/>
                  </a:outerShdw>
                </a:effectLst>
                <a:cs typeface="+mn-cs"/>
              </a:rPr>
              <a:t> </a:t>
            </a:r>
            <a:r>
              <a:rPr lang="en-US" sz="2400" b="1" dirty="0">
                <a:solidFill>
                  <a:srgbClr val="FF0000"/>
                </a:solidFill>
                <a:effectLst>
                  <a:outerShdw blurRad="38100" dist="38100" dir="2700000" algn="tl">
                    <a:srgbClr val="000000"/>
                  </a:outerShdw>
                </a:effectLst>
                <a:cs typeface="+mn-cs"/>
              </a:rPr>
              <a:t>monetarists</a:t>
            </a:r>
            <a:r>
              <a:rPr lang="en-US" sz="2400" dirty="0">
                <a:effectLst>
                  <a:outerShdw blurRad="38100" dist="38100" dir="2700000" algn="tl">
                    <a:srgbClr val="FFFFFF"/>
                  </a:outerShdw>
                </a:effectLst>
                <a:cs typeface="+mn-cs"/>
              </a:rPr>
              <a:t> </a:t>
            </a:r>
            <a:r>
              <a:rPr lang="en-US" sz="2400" dirty="0">
                <a:cs typeface="+mn-cs"/>
              </a:rPr>
              <a:t>believe it is (large/small</a:t>
            </a:r>
            <a:r>
              <a:rPr lang="en-US" sz="2400" dirty="0">
                <a:effectLst>
                  <a:outerShdw blurRad="38100" dist="38100" dir="2700000" algn="tl">
                    <a:srgbClr val="FFFFFF"/>
                  </a:outerShdw>
                </a:effectLst>
                <a:cs typeface="+mn-cs"/>
              </a:rPr>
              <a:t>). </a:t>
            </a:r>
          </a:p>
          <a:p>
            <a:pPr fontAlgn="auto">
              <a:spcBef>
                <a:spcPts val="0"/>
              </a:spcBef>
              <a:spcAft>
                <a:spcPts val="0"/>
              </a:spcAft>
              <a:defRPr/>
            </a:pPr>
            <a:r>
              <a:rPr lang="en-US" sz="2400" dirty="0">
                <a:effectLst>
                  <a:outerShdw blurRad="38100" dist="38100" dir="2700000" algn="tl">
                    <a:srgbClr val="FFFFFF"/>
                  </a:outerShdw>
                </a:effectLst>
                <a:cs typeface="+mn-cs"/>
              </a:rPr>
              <a:t>24. Which </a:t>
            </a:r>
            <a:r>
              <a:rPr lang="en-US" sz="2400" b="1" dirty="0">
                <a:solidFill>
                  <a:srgbClr val="0000FF"/>
                </a:solidFill>
                <a:effectLst>
                  <a:outerShdw blurRad="38100" dist="38100" dir="2700000" algn="tl">
                    <a:srgbClr val="000000"/>
                  </a:outerShdw>
                </a:effectLst>
                <a:cs typeface="+mn-cs"/>
              </a:rPr>
              <a:t>economics perspective</a:t>
            </a:r>
            <a:r>
              <a:rPr lang="en-US" sz="2400" dirty="0">
                <a:effectLst>
                  <a:outerShdw blurRad="38100" dist="38100" dir="2700000" algn="tl">
                    <a:srgbClr val="FFFFFF"/>
                  </a:outerShdw>
                </a:effectLst>
                <a:cs typeface="+mn-cs"/>
              </a:rPr>
              <a:t> is most closely associated </a:t>
            </a:r>
          </a:p>
          <a:p>
            <a:pPr fontAlgn="auto">
              <a:spcBef>
                <a:spcPts val="0"/>
              </a:spcBef>
              <a:spcAft>
                <a:spcPts val="0"/>
              </a:spcAft>
              <a:defRPr/>
            </a:pPr>
            <a:r>
              <a:rPr lang="en-US" sz="2400" dirty="0">
                <a:effectLst>
                  <a:outerShdw blurRad="38100" dist="38100" dir="2700000" algn="tl">
                    <a:srgbClr val="FFFFFF"/>
                  </a:outerShdw>
                </a:effectLst>
                <a:cs typeface="+mn-cs"/>
              </a:rPr>
              <a:t>      with the view </a:t>
            </a:r>
            <a:r>
              <a:rPr lang="en-US" sz="2400" dirty="0">
                <a:cs typeface="+mn-cs"/>
              </a:rPr>
              <a:t> that </a:t>
            </a:r>
            <a:r>
              <a:rPr lang="en-US" sz="2400" b="1" dirty="0">
                <a:effectLst>
                  <a:outerShdw blurRad="38100" dist="38100" dir="2700000" algn="tl">
                    <a:srgbClr val="FFFFFF"/>
                  </a:outerShdw>
                </a:effectLst>
                <a:cs typeface="+mn-cs"/>
              </a:rPr>
              <a:t>discretionary monetary policy</a:t>
            </a:r>
            <a:r>
              <a:rPr lang="en-US" sz="2400" dirty="0">
                <a:cs typeface="+mn-cs"/>
              </a:rPr>
              <a:t> is an </a:t>
            </a:r>
          </a:p>
          <a:p>
            <a:pPr fontAlgn="auto">
              <a:spcBef>
                <a:spcPts val="0"/>
              </a:spcBef>
              <a:spcAft>
                <a:spcPts val="0"/>
              </a:spcAft>
              <a:defRPr/>
            </a:pPr>
            <a:r>
              <a:rPr lang="en-US" sz="2400" dirty="0">
                <a:cs typeface="+mn-cs"/>
              </a:rPr>
              <a:t>      effective force for stabilizing the economy?</a:t>
            </a:r>
          </a:p>
          <a:p>
            <a:pPr fontAlgn="auto">
              <a:spcBef>
                <a:spcPts val="0"/>
              </a:spcBef>
              <a:spcAft>
                <a:spcPts val="0"/>
              </a:spcAft>
              <a:defRPr/>
            </a:pPr>
            <a:r>
              <a:rPr lang="en-US" sz="2400" dirty="0">
                <a:cs typeface="+mn-cs"/>
              </a:rPr>
              <a:t>      (monetarism/RATEX/mainstream economics)</a:t>
            </a:r>
          </a:p>
          <a:p>
            <a:pPr fontAlgn="auto">
              <a:spcBef>
                <a:spcPts val="0"/>
              </a:spcBef>
              <a:spcAft>
                <a:spcPts val="0"/>
              </a:spcAft>
              <a:defRPr/>
            </a:pPr>
            <a:r>
              <a:rPr lang="en-US" sz="2400" dirty="0">
                <a:cs typeface="+mn-cs"/>
              </a:rPr>
              <a:t>25.The theory that </a:t>
            </a:r>
            <a:r>
              <a:rPr lang="en-US" sz="2400" b="1" dirty="0">
                <a:solidFill>
                  <a:srgbClr val="0000FF"/>
                </a:solidFill>
                <a:effectLst>
                  <a:outerShdw blurRad="38100" dist="38100" dir="2700000" algn="tl">
                    <a:srgbClr val="000000"/>
                  </a:outerShdw>
                </a:effectLst>
                <a:cs typeface="+mn-cs"/>
              </a:rPr>
              <a:t>excessive growth in the MS</a:t>
            </a:r>
            <a:r>
              <a:rPr lang="en-US" sz="2400" dirty="0">
                <a:cs typeface="+mn-cs"/>
              </a:rPr>
              <a:t> over long periods</a:t>
            </a:r>
          </a:p>
          <a:p>
            <a:pPr fontAlgn="auto">
              <a:spcBef>
                <a:spcPts val="0"/>
              </a:spcBef>
              <a:spcAft>
                <a:spcPts val="0"/>
              </a:spcAft>
              <a:defRPr/>
            </a:pPr>
            <a:r>
              <a:rPr lang="en-US" sz="2400" dirty="0">
                <a:cs typeface="+mn-cs"/>
              </a:rPr>
              <a:t>     leads to inflation is an idea that (has/has not) been absorbed</a:t>
            </a:r>
          </a:p>
          <a:p>
            <a:pPr fontAlgn="auto">
              <a:spcBef>
                <a:spcPts val="0"/>
              </a:spcBef>
              <a:spcAft>
                <a:spcPts val="0"/>
              </a:spcAft>
              <a:defRPr/>
            </a:pPr>
            <a:r>
              <a:rPr lang="en-US" sz="2400" dirty="0">
                <a:cs typeface="+mn-cs"/>
              </a:rPr>
              <a:t>     into mainstream macroeconomics.</a:t>
            </a:r>
          </a:p>
          <a:p>
            <a:pPr fontAlgn="auto">
              <a:spcBef>
                <a:spcPts val="0"/>
              </a:spcBef>
              <a:spcAft>
                <a:spcPts val="0"/>
              </a:spcAft>
              <a:defRPr/>
            </a:pPr>
            <a:r>
              <a:rPr lang="en-US" sz="2400" dirty="0">
                <a:cs typeface="+mn-cs"/>
              </a:rPr>
              <a:t>26. The macroeconomic theory that the </a:t>
            </a:r>
            <a:r>
              <a:rPr lang="en-US" sz="2400" b="1" dirty="0">
                <a:solidFill>
                  <a:srgbClr val="0000FF"/>
                </a:solidFill>
                <a:effectLst>
                  <a:outerShdw blurRad="38100" dist="38100" dir="2700000" algn="tl">
                    <a:srgbClr val="000000"/>
                  </a:outerShdw>
                </a:effectLst>
                <a:cs typeface="+mn-cs"/>
              </a:rPr>
              <a:t>private economy is</a:t>
            </a:r>
            <a:r>
              <a:rPr lang="en-US" sz="2400" dirty="0">
                <a:cs typeface="+mn-cs"/>
              </a:rPr>
              <a:t> </a:t>
            </a:r>
          </a:p>
          <a:p>
            <a:pPr fontAlgn="auto">
              <a:spcBef>
                <a:spcPts val="0"/>
              </a:spcBef>
              <a:spcAft>
                <a:spcPts val="0"/>
              </a:spcAft>
              <a:defRPr/>
            </a:pPr>
            <a:r>
              <a:rPr lang="en-US" sz="2400" dirty="0">
                <a:cs typeface="+mn-cs"/>
              </a:rPr>
              <a:t>     </a:t>
            </a:r>
            <a:r>
              <a:rPr lang="en-US" sz="2400" b="1" dirty="0">
                <a:solidFill>
                  <a:srgbClr val="0000FF"/>
                </a:solidFill>
                <a:effectLst>
                  <a:outerShdw blurRad="38100" dist="38100" dir="2700000" algn="tl">
                    <a:srgbClr val="000000"/>
                  </a:outerShdw>
                </a:effectLst>
                <a:cs typeface="+mn-cs"/>
              </a:rPr>
              <a:t>potentially unstable</a:t>
            </a:r>
            <a:r>
              <a:rPr lang="en-US" sz="2400" dirty="0">
                <a:cs typeface="+mn-cs"/>
              </a:rPr>
              <a:t> would belong to the</a:t>
            </a:r>
          </a:p>
          <a:p>
            <a:pPr fontAlgn="auto">
              <a:spcBef>
                <a:spcPts val="0"/>
              </a:spcBef>
              <a:spcAft>
                <a:spcPts val="0"/>
              </a:spcAft>
              <a:defRPr/>
            </a:pPr>
            <a:r>
              <a:rPr lang="en-US" sz="2400" dirty="0">
                <a:cs typeface="+mn-cs"/>
              </a:rPr>
              <a:t>     (Keynesians/Monetarist/Supply-siders/RATEX) </a:t>
            </a:r>
          </a:p>
        </p:txBody>
      </p:sp>
      <p:sp>
        <p:nvSpPr>
          <p:cNvPr id="310275" name="Rectangle 3"/>
          <p:cNvSpPr>
            <a:spLocks noGrp="1" noChangeArrowheads="1"/>
          </p:cNvSpPr>
          <p:nvPr>
            <p:ph type="title"/>
          </p:nvPr>
        </p:nvSpPr>
        <p:spPr>
          <a:xfrm>
            <a:off x="0" y="0"/>
            <a:ext cx="9144000" cy="461963"/>
          </a:xfrm>
        </p:spPr>
        <p:txBody>
          <a:bodyPr rtlCol="0">
            <a:normAutofit fontScale="90000"/>
          </a:bodyPr>
          <a:lstStyle/>
          <a:p>
            <a:pPr eaLnBrk="1" fontAlgn="auto" hangingPunct="1">
              <a:spcAft>
                <a:spcPts val="0"/>
              </a:spcAft>
              <a:defRPr/>
            </a:pPr>
            <a:r>
              <a:rPr lang="en-US" sz="2800" b="1" dirty="0" smtClean="0">
                <a:solidFill>
                  <a:srgbClr val="006600"/>
                </a:solidFill>
                <a:effectLst>
                  <a:outerShdw blurRad="38100" dist="38100" dir="2700000" algn="tl">
                    <a:srgbClr val="000000"/>
                  </a:outerShdw>
                </a:effectLst>
                <a:latin typeface="Arial Black" pitchFamily="34" charset="0"/>
              </a:rPr>
              <a:t>NS 21-26</a:t>
            </a:r>
          </a:p>
        </p:txBody>
      </p:sp>
      <p:sp>
        <p:nvSpPr>
          <p:cNvPr id="310276" name="Line 4"/>
          <p:cNvSpPr>
            <a:spLocks noChangeShapeType="1"/>
          </p:cNvSpPr>
          <p:nvPr/>
        </p:nvSpPr>
        <p:spPr bwMode="auto">
          <a:xfrm>
            <a:off x="4143375" y="1020763"/>
            <a:ext cx="1681163" cy="15875"/>
          </a:xfrm>
          <a:prstGeom prst="line">
            <a:avLst/>
          </a:prstGeom>
          <a:noFill/>
          <a:ln w="38100">
            <a:solidFill>
              <a:srgbClr val="FF0000"/>
            </a:solidFill>
            <a:round/>
            <a:headEnd/>
            <a:tailEnd/>
          </a:ln>
        </p:spPr>
        <p:txBody>
          <a:bodyPr/>
          <a:lstStyle/>
          <a:p>
            <a:endParaRPr lang="en-US"/>
          </a:p>
        </p:txBody>
      </p:sp>
      <p:sp>
        <p:nvSpPr>
          <p:cNvPr id="310277" name="Line 5"/>
          <p:cNvSpPr>
            <a:spLocks noChangeShapeType="1"/>
          </p:cNvSpPr>
          <p:nvPr/>
        </p:nvSpPr>
        <p:spPr bwMode="auto">
          <a:xfrm>
            <a:off x="4298950" y="1770063"/>
            <a:ext cx="998538" cy="0"/>
          </a:xfrm>
          <a:prstGeom prst="line">
            <a:avLst/>
          </a:prstGeom>
          <a:noFill/>
          <a:ln w="38100">
            <a:solidFill>
              <a:srgbClr val="FF0000"/>
            </a:solidFill>
            <a:round/>
            <a:headEnd/>
            <a:tailEnd/>
          </a:ln>
        </p:spPr>
        <p:txBody>
          <a:bodyPr/>
          <a:lstStyle/>
          <a:p>
            <a:endParaRPr lang="en-US"/>
          </a:p>
        </p:txBody>
      </p:sp>
      <p:sp>
        <p:nvSpPr>
          <p:cNvPr id="310278" name="Line 6"/>
          <p:cNvSpPr>
            <a:spLocks noChangeShapeType="1"/>
          </p:cNvSpPr>
          <p:nvPr/>
        </p:nvSpPr>
        <p:spPr bwMode="auto">
          <a:xfrm>
            <a:off x="4006850" y="2152650"/>
            <a:ext cx="1162050" cy="0"/>
          </a:xfrm>
          <a:prstGeom prst="line">
            <a:avLst/>
          </a:prstGeom>
          <a:noFill/>
          <a:ln w="38100">
            <a:solidFill>
              <a:srgbClr val="FF0000"/>
            </a:solidFill>
            <a:round/>
            <a:headEnd/>
            <a:tailEnd/>
          </a:ln>
        </p:spPr>
        <p:txBody>
          <a:bodyPr/>
          <a:lstStyle/>
          <a:p>
            <a:endParaRPr lang="en-US"/>
          </a:p>
        </p:txBody>
      </p:sp>
      <p:sp>
        <p:nvSpPr>
          <p:cNvPr id="310279" name="Line 7"/>
          <p:cNvSpPr>
            <a:spLocks noChangeShapeType="1"/>
          </p:cNvSpPr>
          <p:nvPr/>
        </p:nvSpPr>
        <p:spPr bwMode="auto">
          <a:xfrm flipH="1">
            <a:off x="7967663" y="2481263"/>
            <a:ext cx="774700" cy="0"/>
          </a:xfrm>
          <a:prstGeom prst="line">
            <a:avLst/>
          </a:prstGeom>
          <a:noFill/>
          <a:ln w="38100">
            <a:solidFill>
              <a:srgbClr val="FF0000"/>
            </a:solidFill>
            <a:round/>
            <a:headEnd/>
            <a:tailEnd/>
          </a:ln>
        </p:spPr>
        <p:txBody>
          <a:bodyPr/>
          <a:lstStyle/>
          <a:p>
            <a:endParaRPr lang="en-US"/>
          </a:p>
        </p:txBody>
      </p:sp>
      <p:sp>
        <p:nvSpPr>
          <p:cNvPr id="310280" name="Line 8"/>
          <p:cNvSpPr>
            <a:spLocks noChangeShapeType="1"/>
          </p:cNvSpPr>
          <p:nvPr/>
        </p:nvSpPr>
        <p:spPr bwMode="auto">
          <a:xfrm>
            <a:off x="4872038" y="2873375"/>
            <a:ext cx="695325" cy="0"/>
          </a:xfrm>
          <a:prstGeom prst="line">
            <a:avLst/>
          </a:prstGeom>
          <a:noFill/>
          <a:ln w="38100">
            <a:solidFill>
              <a:srgbClr val="FF0000"/>
            </a:solidFill>
            <a:round/>
            <a:headEnd/>
            <a:tailEnd/>
          </a:ln>
        </p:spPr>
        <p:txBody>
          <a:bodyPr/>
          <a:lstStyle/>
          <a:p>
            <a:endParaRPr lang="en-US"/>
          </a:p>
        </p:txBody>
      </p:sp>
      <p:sp>
        <p:nvSpPr>
          <p:cNvPr id="310281" name="Line 9"/>
          <p:cNvSpPr>
            <a:spLocks noChangeShapeType="1"/>
          </p:cNvSpPr>
          <p:nvPr/>
        </p:nvSpPr>
        <p:spPr bwMode="auto">
          <a:xfrm>
            <a:off x="3390900" y="4316413"/>
            <a:ext cx="3181350" cy="0"/>
          </a:xfrm>
          <a:prstGeom prst="line">
            <a:avLst/>
          </a:prstGeom>
          <a:noFill/>
          <a:ln w="38100">
            <a:solidFill>
              <a:srgbClr val="FF0000"/>
            </a:solidFill>
            <a:round/>
            <a:headEnd/>
            <a:tailEnd/>
          </a:ln>
        </p:spPr>
        <p:txBody>
          <a:bodyPr/>
          <a:lstStyle/>
          <a:p>
            <a:endParaRPr lang="en-US"/>
          </a:p>
        </p:txBody>
      </p:sp>
      <p:sp>
        <p:nvSpPr>
          <p:cNvPr id="310282" name="Line 10"/>
          <p:cNvSpPr>
            <a:spLocks noChangeShapeType="1"/>
          </p:cNvSpPr>
          <p:nvPr/>
        </p:nvSpPr>
        <p:spPr bwMode="auto">
          <a:xfrm>
            <a:off x="4889500" y="5041900"/>
            <a:ext cx="457200" cy="0"/>
          </a:xfrm>
          <a:prstGeom prst="line">
            <a:avLst/>
          </a:prstGeom>
          <a:noFill/>
          <a:ln w="38100">
            <a:solidFill>
              <a:srgbClr val="FF0000"/>
            </a:solidFill>
            <a:round/>
            <a:headEnd/>
            <a:tailEnd/>
          </a:ln>
        </p:spPr>
        <p:txBody>
          <a:bodyPr/>
          <a:lstStyle/>
          <a:p>
            <a:endParaRPr lang="en-US"/>
          </a:p>
        </p:txBody>
      </p:sp>
      <p:sp>
        <p:nvSpPr>
          <p:cNvPr id="310283" name="Line 11"/>
          <p:cNvSpPr>
            <a:spLocks noChangeShapeType="1"/>
          </p:cNvSpPr>
          <p:nvPr/>
        </p:nvSpPr>
        <p:spPr bwMode="auto">
          <a:xfrm>
            <a:off x="615950" y="6518275"/>
            <a:ext cx="1576388" cy="0"/>
          </a:xfrm>
          <a:prstGeom prst="line">
            <a:avLst/>
          </a:prstGeom>
          <a:noFill/>
          <a:ln w="3810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0276"/>
                                        </p:tgtEl>
                                        <p:attrNameLst>
                                          <p:attrName>style.visibility</p:attrName>
                                        </p:attrNameLst>
                                      </p:cBhvr>
                                      <p:to>
                                        <p:strVal val="visible"/>
                                      </p:to>
                                    </p:set>
                                    <p:anim calcmode="lin" valueType="num">
                                      <p:cBhvr>
                                        <p:cTn id="7" dur="500" fill="hold"/>
                                        <p:tgtEl>
                                          <p:spTgt spid="310276"/>
                                        </p:tgtEl>
                                        <p:attrNameLst>
                                          <p:attrName>ppt_w</p:attrName>
                                        </p:attrNameLst>
                                      </p:cBhvr>
                                      <p:tavLst>
                                        <p:tav tm="0">
                                          <p:val>
                                            <p:fltVal val="0"/>
                                          </p:val>
                                        </p:tav>
                                        <p:tav tm="100000">
                                          <p:val>
                                            <p:strVal val="#ppt_w"/>
                                          </p:val>
                                        </p:tav>
                                      </p:tavLst>
                                    </p:anim>
                                    <p:anim calcmode="lin" valueType="num">
                                      <p:cBhvr>
                                        <p:cTn id="8" dur="500" fill="hold"/>
                                        <p:tgtEl>
                                          <p:spTgt spid="31027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0277"/>
                                        </p:tgtEl>
                                        <p:attrNameLst>
                                          <p:attrName>style.visibility</p:attrName>
                                        </p:attrNameLst>
                                      </p:cBhvr>
                                      <p:to>
                                        <p:strVal val="visible"/>
                                      </p:to>
                                    </p:set>
                                    <p:anim calcmode="lin" valueType="num">
                                      <p:cBhvr>
                                        <p:cTn id="13" dur="500" fill="hold"/>
                                        <p:tgtEl>
                                          <p:spTgt spid="310277"/>
                                        </p:tgtEl>
                                        <p:attrNameLst>
                                          <p:attrName>ppt_w</p:attrName>
                                        </p:attrNameLst>
                                      </p:cBhvr>
                                      <p:tavLst>
                                        <p:tav tm="0">
                                          <p:val>
                                            <p:fltVal val="0"/>
                                          </p:val>
                                        </p:tav>
                                        <p:tav tm="100000">
                                          <p:val>
                                            <p:strVal val="#ppt_w"/>
                                          </p:val>
                                        </p:tav>
                                      </p:tavLst>
                                    </p:anim>
                                    <p:anim calcmode="lin" valueType="num">
                                      <p:cBhvr>
                                        <p:cTn id="14" dur="500" fill="hold"/>
                                        <p:tgtEl>
                                          <p:spTgt spid="31027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0278"/>
                                        </p:tgtEl>
                                        <p:attrNameLst>
                                          <p:attrName>style.visibility</p:attrName>
                                        </p:attrNameLst>
                                      </p:cBhvr>
                                      <p:to>
                                        <p:strVal val="visible"/>
                                      </p:to>
                                    </p:set>
                                    <p:anim calcmode="lin" valueType="num">
                                      <p:cBhvr>
                                        <p:cTn id="19" dur="500" fill="hold"/>
                                        <p:tgtEl>
                                          <p:spTgt spid="310278"/>
                                        </p:tgtEl>
                                        <p:attrNameLst>
                                          <p:attrName>ppt_w</p:attrName>
                                        </p:attrNameLst>
                                      </p:cBhvr>
                                      <p:tavLst>
                                        <p:tav tm="0">
                                          <p:val>
                                            <p:fltVal val="0"/>
                                          </p:val>
                                        </p:tav>
                                        <p:tav tm="100000">
                                          <p:val>
                                            <p:strVal val="#ppt_w"/>
                                          </p:val>
                                        </p:tav>
                                      </p:tavLst>
                                    </p:anim>
                                    <p:anim calcmode="lin" valueType="num">
                                      <p:cBhvr>
                                        <p:cTn id="20" dur="500" fill="hold"/>
                                        <p:tgtEl>
                                          <p:spTgt spid="310278"/>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10279"/>
                                        </p:tgtEl>
                                        <p:attrNameLst>
                                          <p:attrName>style.visibility</p:attrName>
                                        </p:attrNameLst>
                                      </p:cBhvr>
                                      <p:to>
                                        <p:strVal val="visible"/>
                                      </p:to>
                                    </p:set>
                                    <p:anim calcmode="lin" valueType="num">
                                      <p:cBhvr>
                                        <p:cTn id="25" dur="500" fill="hold"/>
                                        <p:tgtEl>
                                          <p:spTgt spid="310279"/>
                                        </p:tgtEl>
                                        <p:attrNameLst>
                                          <p:attrName>ppt_w</p:attrName>
                                        </p:attrNameLst>
                                      </p:cBhvr>
                                      <p:tavLst>
                                        <p:tav tm="0">
                                          <p:val>
                                            <p:fltVal val="0"/>
                                          </p:val>
                                        </p:tav>
                                        <p:tav tm="100000">
                                          <p:val>
                                            <p:strVal val="#ppt_w"/>
                                          </p:val>
                                        </p:tav>
                                      </p:tavLst>
                                    </p:anim>
                                    <p:anim calcmode="lin" valueType="num">
                                      <p:cBhvr>
                                        <p:cTn id="26" dur="500" fill="hold"/>
                                        <p:tgtEl>
                                          <p:spTgt spid="310279"/>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10280"/>
                                        </p:tgtEl>
                                        <p:attrNameLst>
                                          <p:attrName>style.visibility</p:attrName>
                                        </p:attrNameLst>
                                      </p:cBhvr>
                                      <p:to>
                                        <p:strVal val="visible"/>
                                      </p:to>
                                    </p:set>
                                    <p:anim calcmode="lin" valueType="num">
                                      <p:cBhvr>
                                        <p:cTn id="31" dur="500" fill="hold"/>
                                        <p:tgtEl>
                                          <p:spTgt spid="310280"/>
                                        </p:tgtEl>
                                        <p:attrNameLst>
                                          <p:attrName>ppt_w</p:attrName>
                                        </p:attrNameLst>
                                      </p:cBhvr>
                                      <p:tavLst>
                                        <p:tav tm="0">
                                          <p:val>
                                            <p:fltVal val="0"/>
                                          </p:val>
                                        </p:tav>
                                        <p:tav tm="100000">
                                          <p:val>
                                            <p:strVal val="#ppt_w"/>
                                          </p:val>
                                        </p:tav>
                                      </p:tavLst>
                                    </p:anim>
                                    <p:anim calcmode="lin" valueType="num">
                                      <p:cBhvr>
                                        <p:cTn id="32" dur="500" fill="hold"/>
                                        <p:tgtEl>
                                          <p:spTgt spid="310280"/>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10281"/>
                                        </p:tgtEl>
                                        <p:attrNameLst>
                                          <p:attrName>style.visibility</p:attrName>
                                        </p:attrNameLst>
                                      </p:cBhvr>
                                      <p:to>
                                        <p:strVal val="visible"/>
                                      </p:to>
                                    </p:set>
                                    <p:anim calcmode="lin" valueType="num">
                                      <p:cBhvr>
                                        <p:cTn id="37" dur="500" fill="hold"/>
                                        <p:tgtEl>
                                          <p:spTgt spid="310281"/>
                                        </p:tgtEl>
                                        <p:attrNameLst>
                                          <p:attrName>ppt_w</p:attrName>
                                        </p:attrNameLst>
                                      </p:cBhvr>
                                      <p:tavLst>
                                        <p:tav tm="0">
                                          <p:val>
                                            <p:fltVal val="0"/>
                                          </p:val>
                                        </p:tav>
                                        <p:tav tm="100000">
                                          <p:val>
                                            <p:strVal val="#ppt_w"/>
                                          </p:val>
                                        </p:tav>
                                      </p:tavLst>
                                    </p:anim>
                                    <p:anim calcmode="lin" valueType="num">
                                      <p:cBhvr>
                                        <p:cTn id="38" dur="500" fill="hold"/>
                                        <p:tgtEl>
                                          <p:spTgt spid="310281"/>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10282"/>
                                        </p:tgtEl>
                                        <p:attrNameLst>
                                          <p:attrName>style.visibility</p:attrName>
                                        </p:attrNameLst>
                                      </p:cBhvr>
                                      <p:to>
                                        <p:strVal val="visible"/>
                                      </p:to>
                                    </p:set>
                                    <p:anim calcmode="lin" valueType="num">
                                      <p:cBhvr>
                                        <p:cTn id="43" dur="500" fill="hold"/>
                                        <p:tgtEl>
                                          <p:spTgt spid="310282"/>
                                        </p:tgtEl>
                                        <p:attrNameLst>
                                          <p:attrName>ppt_w</p:attrName>
                                        </p:attrNameLst>
                                      </p:cBhvr>
                                      <p:tavLst>
                                        <p:tav tm="0">
                                          <p:val>
                                            <p:fltVal val="0"/>
                                          </p:val>
                                        </p:tav>
                                        <p:tav tm="100000">
                                          <p:val>
                                            <p:strVal val="#ppt_w"/>
                                          </p:val>
                                        </p:tav>
                                      </p:tavLst>
                                    </p:anim>
                                    <p:anim calcmode="lin" valueType="num">
                                      <p:cBhvr>
                                        <p:cTn id="44" dur="500" fill="hold"/>
                                        <p:tgtEl>
                                          <p:spTgt spid="310282"/>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10283"/>
                                        </p:tgtEl>
                                        <p:attrNameLst>
                                          <p:attrName>style.visibility</p:attrName>
                                        </p:attrNameLst>
                                      </p:cBhvr>
                                      <p:to>
                                        <p:strVal val="visible"/>
                                      </p:to>
                                    </p:set>
                                    <p:anim calcmode="lin" valueType="num">
                                      <p:cBhvr>
                                        <p:cTn id="49" dur="500" fill="hold"/>
                                        <p:tgtEl>
                                          <p:spTgt spid="310283"/>
                                        </p:tgtEl>
                                        <p:attrNameLst>
                                          <p:attrName>ppt_w</p:attrName>
                                        </p:attrNameLst>
                                      </p:cBhvr>
                                      <p:tavLst>
                                        <p:tav tm="0">
                                          <p:val>
                                            <p:fltVal val="0"/>
                                          </p:val>
                                        </p:tav>
                                        <p:tav tm="100000">
                                          <p:val>
                                            <p:strVal val="#ppt_w"/>
                                          </p:val>
                                        </p:tav>
                                      </p:tavLst>
                                    </p:anim>
                                    <p:anim calcmode="lin" valueType="num">
                                      <p:cBhvr>
                                        <p:cTn id="50" dur="500" fill="hold"/>
                                        <p:tgtEl>
                                          <p:spTgt spid="3102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6" grpId="0" animBg="1"/>
      <p:bldP spid="310277" grpId="0" animBg="1"/>
      <p:bldP spid="310278" grpId="0" animBg="1"/>
      <p:bldP spid="310279" grpId="0" animBg="1"/>
      <p:bldP spid="310280" grpId="0" animBg="1"/>
      <p:bldP spid="310281" grpId="0" animBg="1"/>
      <p:bldP spid="310282" grpId="0" animBg="1"/>
      <p:bldP spid="31028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3605" name="Rectangle 5" descr="Oak"/>
          <p:cNvSpPr>
            <a:spLocks noChangeArrowheads="1"/>
          </p:cNvSpPr>
          <p:nvPr/>
        </p:nvSpPr>
        <p:spPr bwMode="auto">
          <a:xfrm>
            <a:off x="1379538" y="5880100"/>
            <a:ext cx="6383337" cy="608013"/>
          </a:xfrm>
          <a:prstGeom prst="rect">
            <a:avLst/>
          </a:prstGeom>
          <a:noFill/>
          <a:ln w="12700">
            <a:noFill/>
            <a:miter lim="800000"/>
            <a:headEnd/>
            <a:tailEnd/>
          </a:ln>
          <a:effectLst/>
        </p:spPr>
        <p:txBody>
          <a:bodyPr wrap="none" anchor="ctr"/>
          <a:lstStyle/>
          <a:p>
            <a:pPr algn="ctr" fontAlgn="auto">
              <a:spcBef>
                <a:spcPts val="0"/>
              </a:spcBef>
              <a:spcAft>
                <a:spcPts val="0"/>
              </a:spcAft>
              <a:defRPr/>
            </a:pPr>
            <a:r>
              <a:rPr lang="en-US" sz="6000">
                <a:solidFill>
                  <a:srgbClr val="000000"/>
                </a:solidFill>
                <a:effectLst>
                  <a:outerShdw blurRad="38100" dist="38100" dir="2700000" algn="tl">
                    <a:srgbClr val="FFFFFF"/>
                  </a:outerShdw>
                </a:effectLst>
                <a:latin typeface="Snap ITC" pitchFamily="82" charset="0"/>
                <a:cs typeface="+mn-cs"/>
              </a:rPr>
              <a:t>The End</a:t>
            </a:r>
          </a:p>
        </p:txBody>
      </p:sp>
      <p:pic>
        <p:nvPicPr>
          <p:cNvPr id="69635" name="Picture 6" descr="man skin to mus"/>
          <p:cNvPicPr>
            <a:picLocks noChangeAspect="1" noChangeArrowheads="1" noCrop="1"/>
          </p:cNvPicPr>
          <p:nvPr/>
        </p:nvPicPr>
        <p:blipFill>
          <a:blip r:embed="rId3">
            <a:clrChange>
              <a:clrFrom>
                <a:srgbClr val="FFFFFF"/>
              </a:clrFrom>
              <a:clrTo>
                <a:srgbClr val="FFFFFF">
                  <a:alpha val="0"/>
                </a:srgbClr>
              </a:clrTo>
            </a:clrChange>
          </a:blip>
          <a:srcRect/>
          <a:stretch>
            <a:fillRect/>
          </a:stretch>
        </p:blipFill>
        <p:spPr bwMode="auto">
          <a:xfrm>
            <a:off x="2092325" y="1103313"/>
            <a:ext cx="4959350" cy="4651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70658" name="WordArt 114"/>
          <p:cNvSpPr>
            <a:spLocks noChangeArrowheads="1" noChangeShapeType="1" noTextEdit="1"/>
          </p:cNvSpPr>
          <p:nvPr/>
        </p:nvSpPr>
        <p:spPr bwMode="auto">
          <a:xfrm>
            <a:off x="1143000" y="2971800"/>
            <a:ext cx="6845300" cy="614363"/>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FFFF00"/>
                </a:solidFill>
                <a:effectLst>
                  <a:outerShdw dist="35921" dir="2700000" sy="50000" kx="2115830" algn="bl" rotWithShape="0">
                    <a:srgbClr val="C0C0C0">
                      <a:alpha val="79999"/>
                    </a:srgbClr>
                  </a:outerShdw>
                </a:effectLst>
                <a:latin typeface="Arial Black"/>
              </a:rPr>
              <a:t>Real Business Cycle View</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76200"/>
            <a:ext cx="9144000" cy="704850"/>
          </a:xfrm>
          <a:prstGeom prst="rect">
            <a:avLst/>
          </a:prstGeom>
          <a:noFill/>
          <a:ln w="12700">
            <a:noFill/>
            <a:miter lim="800000"/>
            <a:headEnd/>
            <a:tailEnd/>
          </a:ln>
        </p:spPr>
        <p:txBody>
          <a:bodyPr lIns="90488" tIns="44450" rIns="90488" bIns="44450">
            <a:spAutoFit/>
          </a:bodyPr>
          <a:lstStyle/>
          <a:p>
            <a:pPr algn="ctr" eaLnBrk="0" hangingPunct="0">
              <a:defRPr/>
            </a:pPr>
            <a:r>
              <a:rPr lang="en-US" sz="4000" b="1" dirty="0">
                <a:solidFill>
                  <a:srgbClr val="006600"/>
                </a:solidFill>
                <a:effectLst>
                  <a:outerShdw blurRad="38100" dist="38100" dir="2700000" algn="tl">
                    <a:srgbClr val="000000">
                      <a:alpha val="43137"/>
                    </a:srgbClr>
                  </a:outerShdw>
                </a:effectLst>
                <a:latin typeface="Arial" pitchFamily="34" charset="0"/>
                <a:cs typeface="Arial" pitchFamily="34" charset="0"/>
              </a:rPr>
              <a:t>Real Business Cycle View</a:t>
            </a:r>
            <a:endParaRPr lang="en-US" sz="4000" b="1" i="1" dirty="0">
              <a:solidFill>
                <a:srgbClr val="006600"/>
              </a:solidFill>
              <a:effectLst>
                <a:outerShdw blurRad="38100" dist="38100" dir="2700000" algn="tl">
                  <a:srgbClr val="000000">
                    <a:alpha val="43137"/>
                  </a:srgbClr>
                </a:outerShdw>
              </a:effectLst>
              <a:latin typeface="Arial" pitchFamily="34" charset="0"/>
              <a:cs typeface="Arial" pitchFamily="34" charset="0"/>
            </a:endParaRPr>
          </a:p>
        </p:txBody>
      </p:sp>
      <p:sp>
        <p:nvSpPr>
          <p:cNvPr id="99331" name="Rectangle 3"/>
          <p:cNvSpPr>
            <a:spLocks noChangeArrowheads="1"/>
          </p:cNvSpPr>
          <p:nvPr/>
        </p:nvSpPr>
        <p:spPr bwMode="auto">
          <a:xfrm>
            <a:off x="568325" y="457200"/>
            <a:ext cx="7754938" cy="582613"/>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sz="3200" b="1" dirty="0">
                <a:solidFill>
                  <a:srgbClr val="990099"/>
                </a:solidFill>
                <a:effectLst>
                  <a:outerShdw blurRad="38100" dist="38100" dir="2700000" algn="tl">
                    <a:srgbClr val="000000"/>
                  </a:outerShdw>
                </a:effectLst>
                <a:cs typeface="+mn-cs"/>
              </a:rPr>
              <a:t>Real-Business-Cycle Theory</a:t>
            </a:r>
          </a:p>
        </p:txBody>
      </p:sp>
      <p:sp>
        <p:nvSpPr>
          <p:cNvPr id="99337" name="Line 9"/>
          <p:cNvSpPr>
            <a:spLocks noChangeShapeType="1"/>
          </p:cNvSpPr>
          <p:nvPr/>
        </p:nvSpPr>
        <p:spPr bwMode="auto">
          <a:xfrm flipH="1">
            <a:off x="3754438" y="3736975"/>
            <a:ext cx="1979612" cy="0"/>
          </a:xfrm>
          <a:prstGeom prst="line">
            <a:avLst/>
          </a:prstGeom>
          <a:noFill/>
          <a:ln w="28575">
            <a:solidFill>
              <a:schemeClr val="tx1"/>
            </a:solidFill>
            <a:prstDash val="dash"/>
            <a:round/>
            <a:headEnd/>
            <a:tailEnd type="stealth" w="med" len="med"/>
          </a:ln>
        </p:spPr>
        <p:txBody>
          <a:bodyPr wrap="none" anchor="ctr"/>
          <a:lstStyle/>
          <a:p>
            <a:endParaRPr lang="en-US"/>
          </a:p>
        </p:txBody>
      </p:sp>
      <p:sp>
        <p:nvSpPr>
          <p:cNvPr id="99338" name="Line 10"/>
          <p:cNvSpPr>
            <a:spLocks noChangeShapeType="1"/>
          </p:cNvSpPr>
          <p:nvPr/>
        </p:nvSpPr>
        <p:spPr bwMode="auto">
          <a:xfrm>
            <a:off x="5724525" y="2016125"/>
            <a:ext cx="0" cy="3405188"/>
          </a:xfrm>
          <a:prstGeom prst="line">
            <a:avLst/>
          </a:prstGeom>
          <a:noFill/>
          <a:ln w="76200">
            <a:solidFill>
              <a:schemeClr val="tx1"/>
            </a:solidFill>
            <a:round/>
            <a:headEnd/>
            <a:tailEnd/>
          </a:ln>
        </p:spPr>
        <p:txBody>
          <a:bodyPr wrap="none" anchor="ctr"/>
          <a:lstStyle/>
          <a:p>
            <a:endParaRPr lang="en-US"/>
          </a:p>
        </p:txBody>
      </p:sp>
      <p:grpSp>
        <p:nvGrpSpPr>
          <p:cNvPr id="2" name="Group 31"/>
          <p:cNvGrpSpPr>
            <a:grpSpLocks/>
          </p:cNvGrpSpPr>
          <p:nvPr/>
        </p:nvGrpSpPr>
        <p:grpSpPr bwMode="auto">
          <a:xfrm>
            <a:off x="3730625" y="1995488"/>
            <a:ext cx="3627438" cy="3476625"/>
            <a:chOff x="2350" y="1257"/>
            <a:chExt cx="2285" cy="2190"/>
          </a:xfrm>
        </p:grpSpPr>
        <p:sp>
          <p:nvSpPr>
            <p:cNvPr id="71696" name="Line 12"/>
            <p:cNvSpPr>
              <a:spLocks noChangeShapeType="1"/>
            </p:cNvSpPr>
            <p:nvPr/>
          </p:nvSpPr>
          <p:spPr bwMode="auto">
            <a:xfrm>
              <a:off x="2373" y="1257"/>
              <a:ext cx="0" cy="2190"/>
            </a:xfrm>
            <a:prstGeom prst="line">
              <a:avLst/>
            </a:prstGeom>
            <a:noFill/>
            <a:ln w="76200">
              <a:solidFill>
                <a:schemeClr val="tx1"/>
              </a:solidFill>
              <a:round/>
              <a:headEnd/>
              <a:tailEnd/>
            </a:ln>
          </p:spPr>
          <p:txBody>
            <a:bodyPr wrap="none" anchor="ctr"/>
            <a:lstStyle/>
            <a:p>
              <a:endParaRPr lang="en-US"/>
            </a:p>
          </p:txBody>
        </p:sp>
        <p:sp>
          <p:nvSpPr>
            <p:cNvPr id="71697" name="Line 13"/>
            <p:cNvSpPr>
              <a:spLocks noChangeShapeType="1"/>
            </p:cNvSpPr>
            <p:nvPr/>
          </p:nvSpPr>
          <p:spPr bwMode="auto">
            <a:xfrm>
              <a:off x="2350" y="3428"/>
              <a:ext cx="2285" cy="0"/>
            </a:xfrm>
            <a:prstGeom prst="line">
              <a:avLst/>
            </a:prstGeom>
            <a:noFill/>
            <a:ln w="76200">
              <a:solidFill>
                <a:schemeClr val="tx1"/>
              </a:solidFill>
              <a:round/>
              <a:headEnd/>
              <a:tailEnd/>
            </a:ln>
          </p:spPr>
          <p:txBody>
            <a:bodyPr wrap="none" anchor="ctr"/>
            <a:lstStyle/>
            <a:p>
              <a:endParaRPr lang="en-US"/>
            </a:p>
          </p:txBody>
        </p:sp>
      </p:grpSp>
      <p:sp>
        <p:nvSpPr>
          <p:cNvPr id="99342" name="Rectangle 14"/>
          <p:cNvSpPr>
            <a:spLocks noChangeArrowheads="1"/>
          </p:cNvSpPr>
          <p:nvPr/>
        </p:nvSpPr>
        <p:spPr bwMode="auto">
          <a:xfrm>
            <a:off x="3127375" y="3495675"/>
            <a:ext cx="600075" cy="576263"/>
          </a:xfrm>
          <a:prstGeom prst="rect">
            <a:avLst/>
          </a:prstGeom>
          <a:noFill/>
          <a:ln w="12700">
            <a:noFill/>
            <a:miter lim="800000"/>
            <a:headEnd/>
            <a:tailEnd/>
          </a:ln>
        </p:spPr>
        <p:txBody>
          <a:bodyPr wrap="none" lIns="90488" tIns="44450" rIns="90488" bIns="44450">
            <a:spAutoFit/>
          </a:bodyPr>
          <a:lstStyle/>
          <a:p>
            <a:pPr eaLnBrk="0" hangingPunct="0"/>
            <a:r>
              <a:rPr lang="en-US" sz="3200" b="1"/>
              <a:t>P</a:t>
            </a:r>
            <a:r>
              <a:rPr lang="en-US" sz="3200" b="1" baseline="-25000"/>
              <a:t>1</a:t>
            </a:r>
          </a:p>
        </p:txBody>
      </p:sp>
      <p:sp>
        <p:nvSpPr>
          <p:cNvPr id="99344" name="Rectangle 16"/>
          <p:cNvSpPr>
            <a:spLocks noChangeArrowheads="1"/>
          </p:cNvSpPr>
          <p:nvPr/>
        </p:nvSpPr>
        <p:spPr bwMode="auto">
          <a:xfrm rot="-5400000">
            <a:off x="1691481" y="3378994"/>
            <a:ext cx="2060575" cy="515938"/>
          </a:xfrm>
          <a:prstGeom prst="rect">
            <a:avLst/>
          </a:prstGeom>
          <a:noFill/>
          <a:ln w="12700">
            <a:noFill/>
            <a:miter lim="800000"/>
            <a:headEnd/>
            <a:tailEnd/>
          </a:ln>
        </p:spPr>
        <p:txBody>
          <a:bodyPr wrap="none" lIns="90488" tIns="44450" rIns="90488" bIns="44450">
            <a:spAutoFit/>
          </a:bodyPr>
          <a:lstStyle/>
          <a:p>
            <a:pPr eaLnBrk="0" hangingPunct="0"/>
            <a:r>
              <a:rPr lang="en-US" sz="2800" b="1"/>
              <a:t>Price Level</a:t>
            </a:r>
          </a:p>
        </p:txBody>
      </p:sp>
      <p:sp>
        <p:nvSpPr>
          <p:cNvPr id="99345" name="Rectangle 17"/>
          <p:cNvSpPr>
            <a:spLocks noChangeArrowheads="1"/>
          </p:cNvSpPr>
          <p:nvPr/>
        </p:nvSpPr>
        <p:spPr bwMode="auto">
          <a:xfrm>
            <a:off x="3778250" y="5945188"/>
            <a:ext cx="3900488" cy="515937"/>
          </a:xfrm>
          <a:prstGeom prst="rect">
            <a:avLst/>
          </a:prstGeom>
          <a:noFill/>
          <a:ln w="12700">
            <a:noFill/>
            <a:miter lim="800000"/>
            <a:headEnd/>
            <a:tailEnd/>
          </a:ln>
        </p:spPr>
        <p:txBody>
          <a:bodyPr wrap="none" lIns="90488" tIns="44450" rIns="90488" bIns="44450">
            <a:spAutoFit/>
          </a:bodyPr>
          <a:lstStyle/>
          <a:p>
            <a:pPr eaLnBrk="0" hangingPunct="0"/>
            <a:r>
              <a:rPr lang="en-US" sz="2800" b="1"/>
              <a:t>Real Domestic Output</a:t>
            </a:r>
          </a:p>
        </p:txBody>
      </p:sp>
      <p:sp>
        <p:nvSpPr>
          <p:cNvPr id="99346" name="Rectangle 18"/>
          <p:cNvSpPr>
            <a:spLocks noChangeArrowheads="1"/>
          </p:cNvSpPr>
          <p:nvPr/>
        </p:nvSpPr>
        <p:spPr bwMode="auto">
          <a:xfrm>
            <a:off x="5173663" y="1538288"/>
            <a:ext cx="1149350" cy="515937"/>
          </a:xfrm>
          <a:prstGeom prst="rect">
            <a:avLst/>
          </a:prstGeom>
          <a:noFill/>
          <a:ln w="12700">
            <a:noFill/>
            <a:miter lim="800000"/>
            <a:headEnd/>
            <a:tailEnd/>
          </a:ln>
        </p:spPr>
        <p:txBody>
          <a:bodyPr wrap="none" lIns="90488" tIns="44450" rIns="90488" bIns="44450">
            <a:spAutoFit/>
          </a:bodyPr>
          <a:lstStyle/>
          <a:p>
            <a:pPr eaLnBrk="0" hangingPunct="0"/>
            <a:r>
              <a:rPr lang="en-US" sz="2800" b="1"/>
              <a:t>LRAS</a:t>
            </a:r>
          </a:p>
        </p:txBody>
      </p:sp>
      <p:sp>
        <p:nvSpPr>
          <p:cNvPr id="99347" name="Freeform 19"/>
          <p:cNvSpPr>
            <a:spLocks/>
          </p:cNvSpPr>
          <p:nvPr/>
        </p:nvSpPr>
        <p:spPr bwMode="auto">
          <a:xfrm>
            <a:off x="4770438" y="2159000"/>
            <a:ext cx="2085975" cy="2395538"/>
          </a:xfrm>
          <a:custGeom>
            <a:avLst/>
            <a:gdLst>
              <a:gd name="T0" fmla="*/ 0 w 1623"/>
              <a:gd name="T1" fmla="*/ 0 h 1969"/>
              <a:gd name="T2" fmla="*/ 2147483647 w 1623"/>
              <a:gd name="T3" fmla="*/ 2147483647 h 1969"/>
              <a:gd name="T4" fmla="*/ 2147483647 w 1623"/>
              <a:gd name="T5" fmla="*/ 2147483647 h 1969"/>
              <a:gd name="T6" fmla="*/ 2147483647 w 1623"/>
              <a:gd name="T7" fmla="*/ 2147483647 h 1969"/>
              <a:gd name="T8" fmla="*/ 2147483647 w 1623"/>
              <a:gd name="T9" fmla="*/ 2147483647 h 1969"/>
              <a:gd name="T10" fmla="*/ 2147483647 w 1623"/>
              <a:gd name="T11" fmla="*/ 2147483647 h 1969"/>
              <a:gd name="T12" fmla="*/ 2147483647 w 1623"/>
              <a:gd name="T13" fmla="*/ 2147483647 h 1969"/>
              <a:gd name="T14" fmla="*/ 2147483647 w 1623"/>
              <a:gd name="T15" fmla="*/ 2147483647 h 1969"/>
              <a:gd name="T16" fmla="*/ 2147483647 w 1623"/>
              <a:gd name="T17" fmla="*/ 2147483647 h 1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3"/>
              <a:gd name="T28" fmla="*/ 0 h 1969"/>
              <a:gd name="T29" fmla="*/ 1623 w 1623"/>
              <a:gd name="T30" fmla="*/ 1969 h 1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3" h="1969">
                <a:moveTo>
                  <a:pt x="0" y="0"/>
                </a:moveTo>
                <a:lnTo>
                  <a:pt x="116" y="308"/>
                </a:lnTo>
                <a:lnTo>
                  <a:pt x="261" y="603"/>
                </a:lnTo>
                <a:lnTo>
                  <a:pt x="431" y="881"/>
                </a:lnTo>
                <a:lnTo>
                  <a:pt x="626" y="1142"/>
                </a:lnTo>
                <a:lnTo>
                  <a:pt x="844" y="1383"/>
                </a:lnTo>
                <a:lnTo>
                  <a:pt x="1084" y="1602"/>
                </a:lnTo>
                <a:lnTo>
                  <a:pt x="1343" y="1797"/>
                </a:lnTo>
                <a:lnTo>
                  <a:pt x="1622" y="1968"/>
                </a:lnTo>
              </a:path>
            </a:pathLst>
          </a:custGeom>
          <a:noFill/>
          <a:ln w="76200" cap="rnd">
            <a:solidFill>
              <a:srgbClr val="006600"/>
            </a:solidFill>
            <a:round/>
            <a:headEnd/>
            <a:tailEnd/>
          </a:ln>
        </p:spPr>
        <p:txBody>
          <a:bodyPr/>
          <a:lstStyle/>
          <a:p>
            <a:endParaRPr lang="en-US"/>
          </a:p>
        </p:txBody>
      </p:sp>
      <p:sp>
        <p:nvSpPr>
          <p:cNvPr id="99348" name="Rectangle 20"/>
          <p:cNvSpPr>
            <a:spLocks noChangeArrowheads="1"/>
          </p:cNvSpPr>
          <p:nvPr/>
        </p:nvSpPr>
        <p:spPr bwMode="auto">
          <a:xfrm>
            <a:off x="4240213" y="1644650"/>
            <a:ext cx="915987" cy="576263"/>
          </a:xfrm>
          <a:prstGeom prst="rect">
            <a:avLst/>
          </a:prstGeom>
          <a:noFill/>
          <a:ln w="12700">
            <a:noFill/>
            <a:miter lim="800000"/>
            <a:headEnd/>
            <a:tailEnd/>
          </a:ln>
        </p:spPr>
        <p:txBody>
          <a:bodyPr wrap="none" lIns="90488" tIns="44450" rIns="90488" bIns="44450">
            <a:spAutoFit/>
          </a:bodyPr>
          <a:lstStyle/>
          <a:p>
            <a:pPr eaLnBrk="0" hangingPunct="0"/>
            <a:r>
              <a:rPr lang="en-US" sz="3200" b="1"/>
              <a:t>AD</a:t>
            </a:r>
            <a:r>
              <a:rPr lang="en-US" sz="3200" b="1" baseline="-25000"/>
              <a:t>1</a:t>
            </a:r>
            <a:endParaRPr lang="en-US" sz="3200" b="1"/>
          </a:p>
        </p:txBody>
      </p:sp>
      <p:sp>
        <p:nvSpPr>
          <p:cNvPr id="99354" name="Rectangle 26"/>
          <p:cNvSpPr>
            <a:spLocks noChangeArrowheads="1"/>
          </p:cNvSpPr>
          <p:nvPr/>
        </p:nvSpPr>
        <p:spPr bwMode="auto">
          <a:xfrm>
            <a:off x="5441950" y="5486400"/>
            <a:ext cx="644525" cy="576263"/>
          </a:xfrm>
          <a:prstGeom prst="rect">
            <a:avLst/>
          </a:prstGeom>
          <a:noFill/>
          <a:ln w="12700">
            <a:noFill/>
            <a:miter lim="800000"/>
            <a:headEnd/>
            <a:tailEnd/>
          </a:ln>
        </p:spPr>
        <p:txBody>
          <a:bodyPr wrap="none" lIns="90488" tIns="44450" rIns="90488" bIns="44450">
            <a:spAutoFit/>
          </a:bodyPr>
          <a:lstStyle/>
          <a:p>
            <a:pPr eaLnBrk="0" hangingPunct="0"/>
            <a:r>
              <a:rPr lang="en-US" sz="3200" b="1"/>
              <a:t>Q</a:t>
            </a:r>
            <a:r>
              <a:rPr lang="en-US" sz="3200" b="1" baseline="-25000"/>
              <a:t>1</a:t>
            </a:r>
          </a:p>
        </p:txBody>
      </p:sp>
      <p:sp>
        <p:nvSpPr>
          <p:cNvPr id="99358" name="Oval 30"/>
          <p:cNvSpPr>
            <a:spLocks noChangeArrowheads="1"/>
          </p:cNvSpPr>
          <p:nvPr/>
        </p:nvSpPr>
        <p:spPr bwMode="auto">
          <a:xfrm>
            <a:off x="5622925" y="3622675"/>
            <a:ext cx="203200" cy="201613"/>
          </a:xfrm>
          <a:prstGeom prst="ellipse">
            <a:avLst/>
          </a:prstGeom>
          <a:solidFill>
            <a:srgbClr val="FFFF00"/>
          </a:solidFill>
          <a:ln w="28575">
            <a:solidFill>
              <a:schemeClr val="tx1"/>
            </a:solidFill>
            <a:round/>
            <a:headEnd/>
            <a:tailEnd/>
          </a:ln>
        </p:spPr>
        <p:txBody>
          <a:bodyPr wrap="none" anchor="ctr"/>
          <a:lstStyle/>
          <a:p>
            <a:endParaRPr lang="en-US">
              <a:latin typeface="Calibri" pitchFamily="34" charset="0"/>
            </a:endParaRPr>
          </a:p>
        </p:txBody>
      </p:sp>
      <p:sp>
        <p:nvSpPr>
          <p:cNvPr id="18" name="TextBox 17"/>
          <p:cNvSpPr txBox="1"/>
          <p:nvPr/>
        </p:nvSpPr>
        <p:spPr>
          <a:xfrm>
            <a:off x="228600" y="1066800"/>
            <a:ext cx="8686800" cy="584200"/>
          </a:xfrm>
          <a:prstGeom prst="rect">
            <a:avLst/>
          </a:prstGeom>
          <a:noFill/>
        </p:spPr>
        <p:txBody>
          <a:bodyPr>
            <a:spAutoFit/>
          </a:bodyPr>
          <a:lstStyle/>
          <a:p>
            <a:pPr>
              <a:defRPr/>
            </a:pPr>
            <a:r>
              <a:rPr lang="en-US" sz="1600" dirty="0">
                <a:latin typeface="Arial" pitchFamily="34" charset="0"/>
                <a:cs typeface="Arial" pitchFamily="34" charset="0"/>
              </a:rPr>
              <a:t>Real business cycle view, a </a:t>
            </a:r>
            <a:r>
              <a:rPr lang="en-US" sz="1600" b="1" dirty="0">
                <a:solidFill>
                  <a:srgbClr val="008000"/>
                </a:solidFill>
                <a:effectLst>
                  <a:outerShdw blurRad="38100" dist="38100" dir="2700000" algn="tl">
                    <a:srgbClr val="000000">
                      <a:alpha val="43137"/>
                    </a:srgbClr>
                  </a:outerShdw>
                </a:effectLst>
                <a:latin typeface="Arial" pitchFamily="34" charset="0"/>
                <a:cs typeface="Arial" pitchFamily="34" charset="0"/>
              </a:rPr>
              <a:t>REAL</a:t>
            </a:r>
            <a:r>
              <a:rPr lang="en-US" sz="1600" dirty="0">
                <a:latin typeface="Arial" pitchFamily="34" charset="0"/>
                <a:cs typeface="Arial" pitchFamily="34" charset="0"/>
              </a:rPr>
              <a:t> </a:t>
            </a:r>
            <a:r>
              <a:rPr lang="en-US" sz="1600" b="1" dirty="0">
                <a:solidFill>
                  <a:srgbClr val="008000"/>
                </a:solidFill>
                <a:effectLst>
                  <a:outerShdw blurRad="38100" dist="38100" dir="2700000" algn="tl">
                    <a:srgbClr val="000000">
                      <a:alpha val="43137"/>
                    </a:srgbClr>
                  </a:outerShdw>
                </a:effectLst>
                <a:latin typeface="Arial" pitchFamily="34" charset="0"/>
                <a:cs typeface="Arial" pitchFamily="34" charset="0"/>
              </a:rPr>
              <a:t>factor </a:t>
            </a:r>
            <a:r>
              <a:rPr lang="en-US" sz="1600" dirty="0">
                <a:latin typeface="Arial" pitchFamily="34" charset="0"/>
                <a:cs typeface="Arial" pitchFamily="34" charset="0"/>
              </a:rPr>
              <a:t>[</a:t>
            </a:r>
            <a:r>
              <a:rPr lang="en-US" sz="1600" b="1" dirty="0">
                <a:solidFill>
                  <a:srgbClr val="008000"/>
                </a:solidFill>
                <a:effectLst>
                  <a:outerShdw blurRad="38100" dist="38100" dir="2700000" algn="tl">
                    <a:srgbClr val="000000">
                      <a:alpha val="43137"/>
                    </a:srgbClr>
                  </a:outerShdw>
                </a:effectLst>
                <a:latin typeface="Arial" pitchFamily="34" charset="0"/>
                <a:cs typeface="Arial" pitchFamily="34" charset="0"/>
              </a:rPr>
              <a:t>Productivity</a:t>
            </a:r>
            <a:r>
              <a:rPr lang="en-US" sz="1600" dirty="0">
                <a:latin typeface="Arial" pitchFamily="34" charset="0"/>
                <a:cs typeface="Arial" pitchFamily="34" charset="0"/>
              </a:rPr>
              <a:t>] rather than a </a:t>
            </a:r>
            <a:r>
              <a:rPr lang="en-US" sz="1600" b="1" dirty="0">
                <a:solidFill>
                  <a:srgbClr val="663300"/>
                </a:solidFill>
                <a:effectLst>
                  <a:outerShdw blurRad="38100" dist="38100" dir="2700000" algn="tl">
                    <a:srgbClr val="000000">
                      <a:alpha val="43137"/>
                    </a:srgbClr>
                  </a:outerShdw>
                </a:effectLst>
                <a:latin typeface="Arial" pitchFamily="34" charset="0"/>
                <a:cs typeface="Arial" pitchFamily="34" charset="0"/>
              </a:rPr>
              <a:t>nominal factor </a:t>
            </a:r>
            <a:r>
              <a:rPr lang="en-US" sz="1600" dirty="0">
                <a:latin typeface="Arial" pitchFamily="34" charset="0"/>
                <a:cs typeface="Arial" pitchFamily="34" charset="0"/>
              </a:rPr>
              <a:t>[</a:t>
            </a:r>
            <a:r>
              <a:rPr lang="en-US" sz="1600" b="1" dirty="0">
                <a:solidFill>
                  <a:srgbClr val="663300"/>
                </a:solidFill>
                <a:effectLst>
                  <a:outerShdw blurRad="38100" dist="38100" dir="2700000" algn="tl">
                    <a:srgbClr val="000000">
                      <a:alpha val="43137"/>
                    </a:srgbClr>
                  </a:outerShdw>
                </a:effectLst>
                <a:latin typeface="Arial" pitchFamily="34" charset="0"/>
                <a:cs typeface="Arial" pitchFamily="34" charset="0"/>
              </a:rPr>
              <a:t>MS</a:t>
            </a:r>
            <a:r>
              <a:rPr lang="en-US" sz="1600" dirty="0">
                <a:latin typeface="Arial" pitchFamily="34" charset="0"/>
                <a:cs typeface="Arial" pitchFamily="34" charset="0"/>
              </a:rPr>
              <a:t>] is </a:t>
            </a:r>
            <a:r>
              <a:rPr lang="en-US" sz="1600" b="1" dirty="0">
                <a:solidFill>
                  <a:srgbClr val="0000FF"/>
                </a:solidFill>
                <a:effectLst>
                  <a:outerShdw blurRad="38100" dist="38100" dir="2700000" algn="tl">
                    <a:srgbClr val="000000">
                      <a:alpha val="43137"/>
                    </a:srgbClr>
                  </a:outerShdw>
                </a:effectLst>
                <a:latin typeface="Arial" pitchFamily="34" charset="0"/>
                <a:cs typeface="Arial" pitchFamily="34" charset="0"/>
              </a:rPr>
              <a:t>THE</a:t>
            </a:r>
            <a:r>
              <a:rPr lang="en-US" sz="1600" dirty="0">
                <a:latin typeface="Arial" pitchFamily="34" charset="0"/>
                <a:cs typeface="Arial" pitchFamily="34" charset="0"/>
              </a:rPr>
              <a:t> force behind growth and economic fluctuations.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wipe(left)">
                                      <p:cBhvr>
                                        <p:cTn id="7" dur="500"/>
                                        <p:tgtEl>
                                          <p:spTgt spid="9933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9331"/>
                                        </p:tgtEl>
                                        <p:attrNameLst>
                                          <p:attrName>style.visibility</p:attrName>
                                        </p:attrNameLst>
                                      </p:cBhvr>
                                      <p:to>
                                        <p:strVal val="visible"/>
                                      </p:to>
                                    </p:set>
                                    <p:animEffect transition="in" filter="wipe(left)">
                                      <p:cBhvr>
                                        <p:cTn id="11" dur="500"/>
                                        <p:tgtEl>
                                          <p:spTgt spid="9933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9344"/>
                                        </p:tgtEl>
                                        <p:attrNameLst>
                                          <p:attrName>style.visibility</p:attrName>
                                        </p:attrNameLst>
                                      </p:cBhvr>
                                      <p:to>
                                        <p:strVal val="visible"/>
                                      </p:to>
                                    </p:set>
                                    <p:animEffect transition="in" filter="wipe(down)">
                                      <p:cBhvr>
                                        <p:cTn id="19" dur="500"/>
                                        <p:tgtEl>
                                          <p:spTgt spid="99344"/>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9345"/>
                                        </p:tgtEl>
                                        <p:attrNameLst>
                                          <p:attrName>style.visibility</p:attrName>
                                        </p:attrNameLst>
                                      </p:cBhvr>
                                      <p:to>
                                        <p:strVal val="visible"/>
                                      </p:to>
                                    </p:set>
                                    <p:animEffect transition="in" filter="wipe(left)">
                                      <p:cBhvr>
                                        <p:cTn id="23" dur="500"/>
                                        <p:tgtEl>
                                          <p:spTgt spid="99345"/>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9347"/>
                                        </p:tgtEl>
                                        <p:attrNameLst>
                                          <p:attrName>style.visibility</p:attrName>
                                        </p:attrNameLst>
                                      </p:cBhvr>
                                      <p:to>
                                        <p:strVal val="visible"/>
                                      </p:to>
                                    </p:set>
                                    <p:animEffect transition="in" filter="wipe(left)">
                                      <p:cBhvr>
                                        <p:cTn id="27" dur="500"/>
                                        <p:tgtEl>
                                          <p:spTgt spid="99347"/>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99348"/>
                                        </p:tgtEl>
                                        <p:attrNameLst>
                                          <p:attrName>style.visibility</p:attrName>
                                        </p:attrNameLst>
                                      </p:cBhvr>
                                      <p:to>
                                        <p:strVal val="visible"/>
                                      </p:to>
                                    </p:set>
                                    <p:animEffect transition="in" filter="dissolve">
                                      <p:cBhvr>
                                        <p:cTn id="31" dur="500"/>
                                        <p:tgtEl>
                                          <p:spTgt spid="99348"/>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99338"/>
                                        </p:tgtEl>
                                        <p:attrNameLst>
                                          <p:attrName>style.visibility</p:attrName>
                                        </p:attrNameLst>
                                      </p:cBhvr>
                                      <p:to>
                                        <p:strVal val="visible"/>
                                      </p:to>
                                    </p:set>
                                    <p:animEffect transition="in" filter="wipe(up)">
                                      <p:cBhvr>
                                        <p:cTn id="35" dur="500"/>
                                        <p:tgtEl>
                                          <p:spTgt spid="99338"/>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99346"/>
                                        </p:tgtEl>
                                        <p:attrNameLst>
                                          <p:attrName>style.visibility</p:attrName>
                                        </p:attrNameLst>
                                      </p:cBhvr>
                                      <p:to>
                                        <p:strVal val="visible"/>
                                      </p:to>
                                    </p:set>
                                    <p:animEffect transition="in" filter="dissolve">
                                      <p:cBhvr>
                                        <p:cTn id="39" dur="500"/>
                                        <p:tgtEl>
                                          <p:spTgt spid="99346"/>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99354"/>
                                        </p:tgtEl>
                                        <p:attrNameLst>
                                          <p:attrName>style.visibility</p:attrName>
                                        </p:attrNameLst>
                                      </p:cBhvr>
                                      <p:to>
                                        <p:strVal val="visible"/>
                                      </p:to>
                                    </p:set>
                                    <p:animEffect transition="in" filter="dissolve">
                                      <p:cBhvr>
                                        <p:cTn id="43" dur="500"/>
                                        <p:tgtEl>
                                          <p:spTgt spid="99354"/>
                                        </p:tgtEl>
                                      </p:cBhvr>
                                    </p:animEffect>
                                  </p:childTnLst>
                                </p:cTn>
                              </p:par>
                            </p:childTnLst>
                          </p:cTn>
                        </p:par>
                        <p:par>
                          <p:cTn id="44" fill="hold" nodeType="afterGroup">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99358"/>
                                        </p:tgtEl>
                                        <p:attrNameLst>
                                          <p:attrName>style.visibility</p:attrName>
                                        </p:attrNameLst>
                                      </p:cBhvr>
                                      <p:to>
                                        <p:strVal val="visible"/>
                                      </p:to>
                                    </p:set>
                                    <p:animEffect transition="in" filter="dissolve">
                                      <p:cBhvr>
                                        <p:cTn id="47" dur="500"/>
                                        <p:tgtEl>
                                          <p:spTgt spid="99358"/>
                                        </p:tgtEl>
                                      </p:cBhvr>
                                    </p:animEffect>
                                  </p:childTnLst>
                                </p:cTn>
                              </p:par>
                            </p:childTnLst>
                          </p:cTn>
                        </p:par>
                        <p:par>
                          <p:cTn id="48" fill="hold" nodeType="afterGroup">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99337"/>
                                        </p:tgtEl>
                                        <p:attrNameLst>
                                          <p:attrName>style.visibility</p:attrName>
                                        </p:attrNameLst>
                                      </p:cBhvr>
                                      <p:to>
                                        <p:strVal val="visible"/>
                                      </p:to>
                                    </p:set>
                                    <p:animEffect transition="in" filter="wipe(right)">
                                      <p:cBhvr>
                                        <p:cTn id="51" dur="500"/>
                                        <p:tgtEl>
                                          <p:spTgt spid="99337"/>
                                        </p:tgtEl>
                                      </p:cBhvr>
                                    </p:animEffect>
                                  </p:childTnLst>
                                </p:cTn>
                              </p:par>
                            </p:childTnLst>
                          </p:cTn>
                        </p:par>
                        <p:par>
                          <p:cTn id="52" fill="hold" nodeType="afterGroup">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99342"/>
                                        </p:tgtEl>
                                        <p:attrNameLst>
                                          <p:attrName>style.visibility</p:attrName>
                                        </p:attrNameLst>
                                      </p:cBhvr>
                                      <p:to>
                                        <p:strVal val="visible"/>
                                      </p:to>
                                    </p:set>
                                    <p:animEffect transition="in" filter="dissolve">
                                      <p:cBhvr>
                                        <p:cTn id="55" dur="500"/>
                                        <p:tgtEl>
                                          <p:spTgt spid="99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utoUpdateAnimBg="0"/>
      <p:bldP spid="99331" grpId="0" autoUpdateAnimBg="0"/>
      <p:bldP spid="99337" grpId="0" animBg="1"/>
      <p:bldP spid="99338" grpId="0" animBg="1"/>
      <p:bldP spid="99342" grpId="0" autoUpdateAnimBg="0"/>
      <p:bldP spid="99344" grpId="0" autoUpdateAnimBg="0"/>
      <p:bldP spid="99345" grpId="0" autoUpdateAnimBg="0"/>
      <p:bldP spid="99346" grpId="0" autoUpdateAnimBg="0"/>
      <p:bldP spid="99347" grpId="0" animBg="1"/>
      <p:bldP spid="99348" grpId="0" autoUpdateAnimBg="0"/>
      <p:bldP spid="99354" grpId="0" autoUpdateAnimBg="0"/>
      <p:bldP spid="9935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0" y="71438"/>
            <a:ext cx="9064625" cy="790575"/>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sz="4600" b="1" dirty="0">
                <a:solidFill>
                  <a:srgbClr val="006600"/>
                </a:solidFill>
                <a:effectLst>
                  <a:outerShdw blurRad="38100" dist="38100" dir="2700000" algn="tl">
                    <a:srgbClr val="000000"/>
                  </a:outerShdw>
                </a:effectLst>
                <a:latin typeface="Arial" pitchFamily="34" charset="0"/>
                <a:cs typeface="Arial" pitchFamily="34" charset="0"/>
              </a:rPr>
              <a:t>Real Business Cycle View</a:t>
            </a:r>
          </a:p>
        </p:txBody>
      </p:sp>
      <p:sp>
        <p:nvSpPr>
          <p:cNvPr id="142339" name="Rectangle 3"/>
          <p:cNvSpPr>
            <a:spLocks noChangeArrowheads="1"/>
          </p:cNvSpPr>
          <p:nvPr/>
        </p:nvSpPr>
        <p:spPr bwMode="auto">
          <a:xfrm>
            <a:off x="0" y="720725"/>
            <a:ext cx="9144000" cy="638175"/>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sz="3600" b="1" dirty="0">
                <a:solidFill>
                  <a:srgbClr val="990099"/>
                </a:solidFill>
                <a:effectLst>
                  <a:outerShdw blurRad="38100" dist="38100" dir="2700000" algn="tl">
                    <a:srgbClr val="000000"/>
                  </a:outerShdw>
                </a:effectLst>
                <a:cs typeface="+mn-cs"/>
              </a:rPr>
              <a:t>Real-Business-Cycle Theory</a:t>
            </a:r>
          </a:p>
        </p:txBody>
      </p:sp>
      <p:sp>
        <p:nvSpPr>
          <p:cNvPr id="142340" name="Line 4"/>
          <p:cNvSpPr>
            <a:spLocks noChangeShapeType="1"/>
          </p:cNvSpPr>
          <p:nvPr/>
        </p:nvSpPr>
        <p:spPr bwMode="auto">
          <a:xfrm>
            <a:off x="4892675" y="2020888"/>
            <a:ext cx="0" cy="3405187"/>
          </a:xfrm>
          <a:prstGeom prst="line">
            <a:avLst/>
          </a:prstGeom>
          <a:noFill/>
          <a:ln w="76200">
            <a:solidFill>
              <a:srgbClr val="FF0000"/>
            </a:solidFill>
            <a:round/>
            <a:headEnd/>
            <a:tailEnd/>
          </a:ln>
        </p:spPr>
        <p:txBody>
          <a:bodyPr wrap="none" anchor="ctr"/>
          <a:lstStyle/>
          <a:p>
            <a:endParaRPr lang="en-US"/>
          </a:p>
        </p:txBody>
      </p:sp>
      <p:sp>
        <p:nvSpPr>
          <p:cNvPr id="72709" name="Line 5"/>
          <p:cNvSpPr>
            <a:spLocks noChangeShapeType="1"/>
          </p:cNvSpPr>
          <p:nvPr/>
        </p:nvSpPr>
        <p:spPr bwMode="auto">
          <a:xfrm flipH="1">
            <a:off x="3754438" y="3870325"/>
            <a:ext cx="1979612" cy="0"/>
          </a:xfrm>
          <a:prstGeom prst="line">
            <a:avLst/>
          </a:prstGeom>
          <a:noFill/>
          <a:ln w="28575">
            <a:solidFill>
              <a:schemeClr val="tx1"/>
            </a:solidFill>
            <a:prstDash val="dash"/>
            <a:round/>
            <a:headEnd/>
            <a:tailEnd type="stealth" w="med" len="med"/>
          </a:ln>
        </p:spPr>
        <p:txBody>
          <a:bodyPr wrap="none" anchor="ctr"/>
          <a:lstStyle/>
          <a:p>
            <a:endParaRPr lang="en-US"/>
          </a:p>
        </p:txBody>
      </p:sp>
      <p:sp>
        <p:nvSpPr>
          <p:cNvPr id="72710" name="Line 6"/>
          <p:cNvSpPr>
            <a:spLocks noChangeShapeType="1"/>
          </p:cNvSpPr>
          <p:nvPr/>
        </p:nvSpPr>
        <p:spPr bwMode="auto">
          <a:xfrm>
            <a:off x="5724525" y="2016125"/>
            <a:ext cx="0" cy="3405188"/>
          </a:xfrm>
          <a:prstGeom prst="line">
            <a:avLst/>
          </a:prstGeom>
          <a:noFill/>
          <a:ln w="76200">
            <a:solidFill>
              <a:schemeClr val="tx1"/>
            </a:solidFill>
            <a:round/>
            <a:headEnd/>
            <a:tailEnd/>
          </a:ln>
        </p:spPr>
        <p:txBody>
          <a:bodyPr wrap="none" anchor="ctr"/>
          <a:lstStyle/>
          <a:p>
            <a:endParaRPr lang="en-US"/>
          </a:p>
        </p:txBody>
      </p:sp>
      <p:sp>
        <p:nvSpPr>
          <p:cNvPr id="72711" name="Rectangle 10"/>
          <p:cNvSpPr>
            <a:spLocks noChangeArrowheads="1"/>
          </p:cNvSpPr>
          <p:nvPr/>
        </p:nvSpPr>
        <p:spPr bwMode="auto">
          <a:xfrm>
            <a:off x="3209925" y="3495675"/>
            <a:ext cx="600075" cy="576263"/>
          </a:xfrm>
          <a:prstGeom prst="rect">
            <a:avLst/>
          </a:prstGeom>
          <a:noFill/>
          <a:ln w="12700">
            <a:noFill/>
            <a:miter lim="800000"/>
            <a:headEnd/>
            <a:tailEnd/>
          </a:ln>
        </p:spPr>
        <p:txBody>
          <a:bodyPr wrap="none" lIns="90488" tIns="44450" rIns="90488" bIns="44450">
            <a:spAutoFit/>
          </a:bodyPr>
          <a:lstStyle/>
          <a:p>
            <a:pPr eaLnBrk="0" hangingPunct="0"/>
            <a:r>
              <a:rPr lang="en-US" sz="3200" b="1"/>
              <a:t>P</a:t>
            </a:r>
            <a:r>
              <a:rPr lang="en-US" sz="3200" b="1" baseline="-25000"/>
              <a:t>1</a:t>
            </a:r>
          </a:p>
        </p:txBody>
      </p:sp>
      <p:sp>
        <p:nvSpPr>
          <p:cNvPr id="142347" name="Rectangle 11"/>
          <p:cNvSpPr>
            <a:spLocks noChangeArrowheads="1"/>
          </p:cNvSpPr>
          <p:nvPr/>
        </p:nvSpPr>
        <p:spPr bwMode="auto">
          <a:xfrm>
            <a:off x="4632325" y="5499100"/>
            <a:ext cx="715963" cy="576263"/>
          </a:xfrm>
          <a:prstGeom prst="rect">
            <a:avLst/>
          </a:prstGeom>
          <a:noFill/>
          <a:ln w="12700">
            <a:noFill/>
            <a:miter lim="800000"/>
            <a:headEnd/>
            <a:tailEnd/>
          </a:ln>
        </p:spPr>
        <p:txBody>
          <a:bodyPr wrap="none" lIns="90488" tIns="44450" rIns="90488" bIns="44450">
            <a:spAutoFit/>
          </a:bodyPr>
          <a:lstStyle/>
          <a:p>
            <a:pPr eaLnBrk="0" hangingPunct="0"/>
            <a:r>
              <a:rPr lang="en-US" sz="3200" b="1">
                <a:solidFill>
                  <a:srgbClr val="FF0000"/>
                </a:solidFill>
              </a:rPr>
              <a:t>Q</a:t>
            </a:r>
            <a:r>
              <a:rPr lang="en-US" sz="3200" b="1" baseline="-25000">
                <a:solidFill>
                  <a:srgbClr val="FF0000"/>
                </a:solidFill>
              </a:rPr>
              <a:t>2</a:t>
            </a:r>
          </a:p>
        </p:txBody>
      </p:sp>
      <p:sp>
        <p:nvSpPr>
          <p:cNvPr id="72713" name="Rectangle 12"/>
          <p:cNvSpPr>
            <a:spLocks noChangeArrowheads="1"/>
          </p:cNvSpPr>
          <p:nvPr/>
        </p:nvSpPr>
        <p:spPr bwMode="auto">
          <a:xfrm>
            <a:off x="3168650" y="1981200"/>
            <a:ext cx="641350" cy="520700"/>
          </a:xfrm>
          <a:prstGeom prst="rect">
            <a:avLst/>
          </a:prstGeom>
          <a:noFill/>
          <a:ln w="12700">
            <a:noFill/>
            <a:miter lim="800000"/>
            <a:headEnd/>
            <a:tailEnd/>
          </a:ln>
        </p:spPr>
        <p:txBody>
          <a:bodyPr wrap="none" lIns="90488" tIns="44450" rIns="90488" bIns="44450">
            <a:spAutoFit/>
          </a:bodyPr>
          <a:lstStyle/>
          <a:p>
            <a:pPr eaLnBrk="0" hangingPunct="0"/>
            <a:r>
              <a:rPr lang="en-US" sz="2800" b="1"/>
              <a:t>PL</a:t>
            </a:r>
          </a:p>
        </p:txBody>
      </p:sp>
      <p:sp>
        <p:nvSpPr>
          <p:cNvPr id="72714" name="Rectangle 13"/>
          <p:cNvSpPr>
            <a:spLocks noChangeArrowheads="1"/>
          </p:cNvSpPr>
          <p:nvPr/>
        </p:nvSpPr>
        <p:spPr bwMode="auto">
          <a:xfrm>
            <a:off x="3778250" y="5945188"/>
            <a:ext cx="3900488" cy="515937"/>
          </a:xfrm>
          <a:prstGeom prst="rect">
            <a:avLst/>
          </a:prstGeom>
          <a:noFill/>
          <a:ln w="12700">
            <a:noFill/>
            <a:miter lim="800000"/>
            <a:headEnd/>
            <a:tailEnd/>
          </a:ln>
        </p:spPr>
        <p:txBody>
          <a:bodyPr wrap="none" lIns="90488" tIns="44450" rIns="90488" bIns="44450">
            <a:spAutoFit/>
          </a:bodyPr>
          <a:lstStyle/>
          <a:p>
            <a:pPr eaLnBrk="0" hangingPunct="0"/>
            <a:r>
              <a:rPr lang="en-US" sz="2800" b="1"/>
              <a:t>Real Domestic Output</a:t>
            </a:r>
          </a:p>
        </p:txBody>
      </p:sp>
      <p:sp>
        <p:nvSpPr>
          <p:cNvPr id="72715" name="Rectangle 14"/>
          <p:cNvSpPr>
            <a:spLocks noChangeArrowheads="1"/>
          </p:cNvSpPr>
          <p:nvPr/>
        </p:nvSpPr>
        <p:spPr bwMode="auto">
          <a:xfrm>
            <a:off x="5373688" y="1651000"/>
            <a:ext cx="1152525" cy="454025"/>
          </a:xfrm>
          <a:prstGeom prst="rect">
            <a:avLst/>
          </a:prstGeom>
          <a:noFill/>
          <a:ln w="12700">
            <a:noFill/>
            <a:miter lim="800000"/>
            <a:headEnd/>
            <a:tailEnd/>
          </a:ln>
        </p:spPr>
        <p:txBody>
          <a:bodyPr wrap="none" lIns="90488" tIns="44450" rIns="90488" bIns="44450">
            <a:spAutoFit/>
          </a:bodyPr>
          <a:lstStyle/>
          <a:p>
            <a:pPr eaLnBrk="0" hangingPunct="0"/>
            <a:r>
              <a:rPr lang="en-US" b="1"/>
              <a:t>LRAS</a:t>
            </a:r>
            <a:r>
              <a:rPr lang="en-US" sz="2000" b="1"/>
              <a:t>1</a:t>
            </a:r>
            <a:endParaRPr lang="en-US" b="1"/>
          </a:p>
        </p:txBody>
      </p:sp>
      <p:sp>
        <p:nvSpPr>
          <p:cNvPr id="72716" name="Freeform 15"/>
          <p:cNvSpPr>
            <a:spLocks/>
          </p:cNvSpPr>
          <p:nvPr/>
        </p:nvSpPr>
        <p:spPr bwMode="auto">
          <a:xfrm>
            <a:off x="4308475" y="2009775"/>
            <a:ext cx="2547938" cy="2544763"/>
          </a:xfrm>
          <a:custGeom>
            <a:avLst/>
            <a:gdLst>
              <a:gd name="T0" fmla="*/ 0 w 1623"/>
              <a:gd name="T1" fmla="*/ 0 h 1969"/>
              <a:gd name="T2" fmla="*/ 2147483647 w 1623"/>
              <a:gd name="T3" fmla="*/ 2147483647 h 1969"/>
              <a:gd name="T4" fmla="*/ 2147483647 w 1623"/>
              <a:gd name="T5" fmla="*/ 2147483647 h 1969"/>
              <a:gd name="T6" fmla="*/ 2147483647 w 1623"/>
              <a:gd name="T7" fmla="*/ 2147483647 h 1969"/>
              <a:gd name="T8" fmla="*/ 2147483647 w 1623"/>
              <a:gd name="T9" fmla="*/ 2147483647 h 1969"/>
              <a:gd name="T10" fmla="*/ 2147483647 w 1623"/>
              <a:gd name="T11" fmla="*/ 2147483647 h 1969"/>
              <a:gd name="T12" fmla="*/ 2147483647 w 1623"/>
              <a:gd name="T13" fmla="*/ 2147483647 h 1969"/>
              <a:gd name="T14" fmla="*/ 2147483647 w 1623"/>
              <a:gd name="T15" fmla="*/ 2147483647 h 1969"/>
              <a:gd name="T16" fmla="*/ 2147483647 w 1623"/>
              <a:gd name="T17" fmla="*/ 2147483647 h 1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3"/>
              <a:gd name="T28" fmla="*/ 0 h 1969"/>
              <a:gd name="T29" fmla="*/ 1623 w 1623"/>
              <a:gd name="T30" fmla="*/ 1969 h 1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3" h="1969">
                <a:moveTo>
                  <a:pt x="0" y="0"/>
                </a:moveTo>
                <a:lnTo>
                  <a:pt x="116" y="308"/>
                </a:lnTo>
                <a:lnTo>
                  <a:pt x="261" y="603"/>
                </a:lnTo>
                <a:lnTo>
                  <a:pt x="431" y="881"/>
                </a:lnTo>
                <a:lnTo>
                  <a:pt x="626" y="1142"/>
                </a:lnTo>
                <a:lnTo>
                  <a:pt x="844" y="1383"/>
                </a:lnTo>
                <a:lnTo>
                  <a:pt x="1084" y="1602"/>
                </a:lnTo>
                <a:lnTo>
                  <a:pt x="1343" y="1797"/>
                </a:lnTo>
                <a:lnTo>
                  <a:pt x="1622" y="1968"/>
                </a:lnTo>
              </a:path>
            </a:pathLst>
          </a:custGeom>
          <a:noFill/>
          <a:ln w="76200" cap="rnd">
            <a:solidFill>
              <a:srgbClr val="006600"/>
            </a:solidFill>
            <a:round/>
            <a:headEnd/>
            <a:tailEnd/>
          </a:ln>
        </p:spPr>
        <p:txBody>
          <a:bodyPr/>
          <a:lstStyle/>
          <a:p>
            <a:endParaRPr lang="en-US"/>
          </a:p>
        </p:txBody>
      </p:sp>
      <p:sp>
        <p:nvSpPr>
          <p:cNvPr id="72717" name="Rectangle 16"/>
          <p:cNvSpPr>
            <a:spLocks noChangeArrowheads="1"/>
          </p:cNvSpPr>
          <p:nvPr/>
        </p:nvSpPr>
        <p:spPr bwMode="auto">
          <a:xfrm>
            <a:off x="3930650" y="1511300"/>
            <a:ext cx="769938" cy="576263"/>
          </a:xfrm>
          <a:prstGeom prst="rect">
            <a:avLst/>
          </a:prstGeom>
          <a:noFill/>
          <a:ln w="12700">
            <a:noFill/>
            <a:miter lim="800000"/>
            <a:headEnd/>
            <a:tailEnd/>
          </a:ln>
        </p:spPr>
        <p:txBody>
          <a:bodyPr wrap="none" lIns="90488" tIns="44450" rIns="90488" bIns="44450">
            <a:spAutoFit/>
          </a:bodyPr>
          <a:lstStyle/>
          <a:p>
            <a:pPr eaLnBrk="0" hangingPunct="0"/>
            <a:r>
              <a:rPr lang="en-US" b="1"/>
              <a:t>AD</a:t>
            </a:r>
            <a:r>
              <a:rPr lang="en-US" sz="3200" b="1" baseline="-25000"/>
              <a:t>1</a:t>
            </a:r>
            <a:endParaRPr lang="en-US" sz="3200" b="1"/>
          </a:p>
        </p:txBody>
      </p:sp>
      <p:sp>
        <p:nvSpPr>
          <p:cNvPr id="72718" name="Rectangle 21"/>
          <p:cNvSpPr>
            <a:spLocks noChangeArrowheads="1"/>
          </p:cNvSpPr>
          <p:nvPr/>
        </p:nvSpPr>
        <p:spPr bwMode="auto">
          <a:xfrm>
            <a:off x="5441950" y="5486400"/>
            <a:ext cx="644525" cy="576263"/>
          </a:xfrm>
          <a:prstGeom prst="rect">
            <a:avLst/>
          </a:prstGeom>
          <a:noFill/>
          <a:ln w="12700">
            <a:noFill/>
            <a:miter lim="800000"/>
            <a:headEnd/>
            <a:tailEnd/>
          </a:ln>
        </p:spPr>
        <p:txBody>
          <a:bodyPr wrap="none" lIns="90488" tIns="44450" rIns="90488" bIns="44450">
            <a:spAutoFit/>
          </a:bodyPr>
          <a:lstStyle/>
          <a:p>
            <a:pPr eaLnBrk="0" hangingPunct="0"/>
            <a:r>
              <a:rPr lang="en-US" sz="3200" b="1"/>
              <a:t>Q</a:t>
            </a:r>
            <a:r>
              <a:rPr lang="en-US" sz="3200" b="1" baseline="-25000"/>
              <a:t>1</a:t>
            </a:r>
          </a:p>
        </p:txBody>
      </p:sp>
      <p:sp>
        <p:nvSpPr>
          <p:cNvPr id="142358" name="AutoShape 22"/>
          <p:cNvSpPr>
            <a:spLocks noChangeArrowheads="1"/>
          </p:cNvSpPr>
          <p:nvPr/>
        </p:nvSpPr>
        <p:spPr bwMode="auto">
          <a:xfrm flipH="1">
            <a:off x="4967288" y="4645025"/>
            <a:ext cx="593725" cy="317500"/>
          </a:xfrm>
          <a:prstGeom prst="rightArrow">
            <a:avLst>
              <a:gd name="adj1" fmla="val 50000"/>
              <a:gd name="adj2" fmla="val 93509"/>
            </a:avLst>
          </a:prstGeom>
          <a:solidFill>
            <a:srgbClr val="FF0000"/>
          </a:solidFill>
          <a:ln w="12700">
            <a:solidFill>
              <a:schemeClr val="tx1"/>
            </a:solidFill>
            <a:miter lim="800000"/>
            <a:headEnd/>
            <a:tailEnd/>
          </a:ln>
        </p:spPr>
        <p:txBody>
          <a:bodyPr wrap="none" anchor="ctr"/>
          <a:lstStyle/>
          <a:p>
            <a:endParaRPr lang="en-US">
              <a:latin typeface="Calibri" pitchFamily="34" charset="0"/>
            </a:endParaRPr>
          </a:p>
        </p:txBody>
      </p:sp>
      <p:sp>
        <p:nvSpPr>
          <p:cNvPr id="142359" name="Rectangle 23"/>
          <p:cNvSpPr>
            <a:spLocks noChangeArrowheads="1"/>
          </p:cNvSpPr>
          <p:nvPr/>
        </p:nvSpPr>
        <p:spPr bwMode="auto">
          <a:xfrm>
            <a:off x="4394200" y="1639888"/>
            <a:ext cx="1152525" cy="454025"/>
          </a:xfrm>
          <a:prstGeom prst="rect">
            <a:avLst/>
          </a:prstGeom>
          <a:noFill/>
          <a:ln w="12700">
            <a:noFill/>
            <a:miter lim="800000"/>
            <a:headEnd/>
            <a:tailEnd/>
          </a:ln>
        </p:spPr>
        <p:txBody>
          <a:bodyPr wrap="none" lIns="90488" tIns="44450" rIns="90488" bIns="44450">
            <a:spAutoFit/>
          </a:bodyPr>
          <a:lstStyle/>
          <a:p>
            <a:pPr eaLnBrk="0" hangingPunct="0"/>
            <a:r>
              <a:rPr lang="en-US" b="1">
                <a:solidFill>
                  <a:srgbClr val="FF0000"/>
                </a:solidFill>
              </a:rPr>
              <a:t>LRAS</a:t>
            </a:r>
            <a:r>
              <a:rPr lang="en-US" sz="2000" b="1">
                <a:solidFill>
                  <a:srgbClr val="FF0000"/>
                </a:solidFill>
              </a:rPr>
              <a:t>2</a:t>
            </a:r>
            <a:endParaRPr lang="en-US" b="1">
              <a:solidFill>
                <a:srgbClr val="FF0000"/>
              </a:solidFill>
            </a:endParaRPr>
          </a:p>
        </p:txBody>
      </p:sp>
      <p:sp>
        <p:nvSpPr>
          <p:cNvPr id="72721" name="Oval 24"/>
          <p:cNvSpPr>
            <a:spLocks noChangeArrowheads="1"/>
          </p:cNvSpPr>
          <p:nvPr/>
        </p:nvSpPr>
        <p:spPr bwMode="auto">
          <a:xfrm>
            <a:off x="5622925" y="3765550"/>
            <a:ext cx="203200" cy="201613"/>
          </a:xfrm>
          <a:prstGeom prst="ellipse">
            <a:avLst/>
          </a:prstGeom>
          <a:solidFill>
            <a:srgbClr val="FFFF00"/>
          </a:solidFill>
          <a:ln w="28575">
            <a:solidFill>
              <a:schemeClr val="tx1"/>
            </a:solidFill>
            <a:round/>
            <a:headEnd/>
            <a:tailEnd/>
          </a:ln>
        </p:spPr>
        <p:txBody>
          <a:bodyPr wrap="none" anchor="ctr"/>
          <a:lstStyle/>
          <a:p>
            <a:endParaRPr lang="en-US">
              <a:latin typeface="Calibri" pitchFamily="34" charset="0"/>
            </a:endParaRPr>
          </a:p>
        </p:txBody>
      </p:sp>
      <p:grpSp>
        <p:nvGrpSpPr>
          <p:cNvPr id="72722" name="Group 25"/>
          <p:cNvGrpSpPr>
            <a:grpSpLocks/>
          </p:cNvGrpSpPr>
          <p:nvPr/>
        </p:nvGrpSpPr>
        <p:grpSpPr bwMode="auto">
          <a:xfrm>
            <a:off x="3730625" y="1995488"/>
            <a:ext cx="3627438" cy="3476625"/>
            <a:chOff x="2350" y="1257"/>
            <a:chExt cx="2285" cy="2190"/>
          </a:xfrm>
        </p:grpSpPr>
        <p:sp>
          <p:nvSpPr>
            <p:cNvPr id="72724" name="Line 26"/>
            <p:cNvSpPr>
              <a:spLocks noChangeShapeType="1"/>
            </p:cNvSpPr>
            <p:nvPr/>
          </p:nvSpPr>
          <p:spPr bwMode="auto">
            <a:xfrm>
              <a:off x="2373" y="1257"/>
              <a:ext cx="0" cy="2190"/>
            </a:xfrm>
            <a:prstGeom prst="line">
              <a:avLst/>
            </a:prstGeom>
            <a:noFill/>
            <a:ln w="76200">
              <a:solidFill>
                <a:schemeClr val="tx1"/>
              </a:solidFill>
              <a:round/>
              <a:headEnd/>
              <a:tailEnd/>
            </a:ln>
          </p:spPr>
          <p:txBody>
            <a:bodyPr wrap="none" anchor="ctr"/>
            <a:lstStyle/>
            <a:p>
              <a:endParaRPr lang="en-US"/>
            </a:p>
          </p:txBody>
        </p:sp>
        <p:sp>
          <p:nvSpPr>
            <p:cNvPr id="72725" name="Line 27"/>
            <p:cNvSpPr>
              <a:spLocks noChangeShapeType="1"/>
            </p:cNvSpPr>
            <p:nvPr/>
          </p:nvSpPr>
          <p:spPr bwMode="auto">
            <a:xfrm>
              <a:off x="2350" y="3428"/>
              <a:ext cx="2285" cy="0"/>
            </a:xfrm>
            <a:prstGeom prst="line">
              <a:avLst/>
            </a:prstGeom>
            <a:noFill/>
            <a:ln w="76200">
              <a:solidFill>
                <a:schemeClr val="tx1"/>
              </a:solidFill>
              <a:round/>
              <a:headEnd/>
              <a:tailEnd/>
            </a:ln>
          </p:spPr>
          <p:txBody>
            <a:bodyPr wrap="none" anchor="ctr"/>
            <a:lstStyle/>
            <a:p>
              <a:endParaRPr lang="en-US"/>
            </a:p>
          </p:txBody>
        </p:sp>
      </p:grpSp>
      <p:sp>
        <p:nvSpPr>
          <p:cNvPr id="22" name="Rectangle 3"/>
          <p:cNvSpPr>
            <a:spLocks noChangeArrowheads="1"/>
          </p:cNvSpPr>
          <p:nvPr/>
        </p:nvSpPr>
        <p:spPr bwMode="auto">
          <a:xfrm>
            <a:off x="0" y="1905000"/>
            <a:ext cx="3276600" cy="3813175"/>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200" dirty="0">
                <a:cs typeface="+mn-cs"/>
              </a:rPr>
              <a:t>This view focuses on technology rather than AD as the main impulse for the business cycle. Changes in productivity, resulting from innovation will affect investment demand and labor demand &amp; cause changes in the business cycle.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2358"/>
                                        </p:tgtEl>
                                        <p:attrNameLst>
                                          <p:attrName>style.visibility</p:attrName>
                                        </p:attrNameLst>
                                      </p:cBhvr>
                                      <p:to>
                                        <p:strVal val="visible"/>
                                      </p:to>
                                    </p:set>
                                    <p:animEffect transition="in" filter="wipe(right)">
                                      <p:cBhvr>
                                        <p:cTn id="7" dur="500"/>
                                        <p:tgtEl>
                                          <p:spTgt spid="14235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2340"/>
                                        </p:tgtEl>
                                        <p:attrNameLst>
                                          <p:attrName>style.visibility</p:attrName>
                                        </p:attrNameLst>
                                      </p:cBhvr>
                                      <p:to>
                                        <p:strVal val="visible"/>
                                      </p:to>
                                    </p:set>
                                    <p:animEffect transition="in" filter="wipe(up)">
                                      <p:cBhvr>
                                        <p:cTn id="11" dur="500"/>
                                        <p:tgtEl>
                                          <p:spTgt spid="142340"/>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2359"/>
                                        </p:tgtEl>
                                        <p:attrNameLst>
                                          <p:attrName>style.visibility</p:attrName>
                                        </p:attrNameLst>
                                      </p:cBhvr>
                                      <p:to>
                                        <p:strVal val="visible"/>
                                      </p:to>
                                    </p:set>
                                    <p:animEffect transition="in" filter="dissolve">
                                      <p:cBhvr>
                                        <p:cTn id="15" dur="500"/>
                                        <p:tgtEl>
                                          <p:spTgt spid="142359"/>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42347"/>
                                        </p:tgtEl>
                                        <p:attrNameLst>
                                          <p:attrName>style.visibility</p:attrName>
                                        </p:attrNameLst>
                                      </p:cBhvr>
                                      <p:to>
                                        <p:strVal val="visible"/>
                                      </p:to>
                                    </p:set>
                                    <p:animEffect transition="in" filter="dissolve">
                                      <p:cBhvr>
                                        <p:cTn id="19" dur="500"/>
                                        <p:tgtEl>
                                          <p:spTgt spid="142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animBg="1"/>
      <p:bldP spid="142347" grpId="0" autoUpdateAnimBg="0"/>
      <p:bldP spid="142358" grpId="0" animBg="1"/>
      <p:bldP spid="142359"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0" y="71438"/>
            <a:ext cx="9064625" cy="790575"/>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sz="4600" b="1" dirty="0">
                <a:solidFill>
                  <a:srgbClr val="006600"/>
                </a:solidFill>
                <a:effectLst>
                  <a:outerShdw blurRad="38100" dist="38100" dir="2700000" algn="tl">
                    <a:srgbClr val="000000"/>
                  </a:outerShdw>
                </a:effectLst>
                <a:latin typeface="Arial" pitchFamily="34" charset="0"/>
                <a:cs typeface="Arial" pitchFamily="34" charset="0"/>
              </a:rPr>
              <a:t>Real Business Cycle View</a:t>
            </a:r>
          </a:p>
        </p:txBody>
      </p:sp>
      <p:sp>
        <p:nvSpPr>
          <p:cNvPr id="143363" name="Rectangle 3"/>
          <p:cNvSpPr>
            <a:spLocks noChangeArrowheads="1"/>
          </p:cNvSpPr>
          <p:nvPr/>
        </p:nvSpPr>
        <p:spPr bwMode="auto">
          <a:xfrm>
            <a:off x="1352550" y="720725"/>
            <a:ext cx="6459538" cy="638175"/>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3600" b="1" dirty="0">
                <a:solidFill>
                  <a:srgbClr val="990099"/>
                </a:solidFill>
                <a:effectLst>
                  <a:outerShdw blurRad="38100" dist="38100" dir="2700000" algn="tl">
                    <a:srgbClr val="000000"/>
                  </a:outerShdw>
                </a:effectLst>
                <a:cs typeface="+mn-cs"/>
              </a:rPr>
              <a:t>Real-Business-Cycle Theory</a:t>
            </a:r>
          </a:p>
        </p:txBody>
      </p:sp>
      <p:sp>
        <p:nvSpPr>
          <p:cNvPr id="73732" name="Line 4"/>
          <p:cNvSpPr>
            <a:spLocks noChangeShapeType="1"/>
          </p:cNvSpPr>
          <p:nvPr/>
        </p:nvSpPr>
        <p:spPr bwMode="auto">
          <a:xfrm>
            <a:off x="4787900" y="2020888"/>
            <a:ext cx="0" cy="3405187"/>
          </a:xfrm>
          <a:prstGeom prst="line">
            <a:avLst/>
          </a:prstGeom>
          <a:noFill/>
          <a:ln w="76200">
            <a:solidFill>
              <a:srgbClr val="FF0000"/>
            </a:solidFill>
            <a:round/>
            <a:headEnd/>
            <a:tailEnd/>
          </a:ln>
        </p:spPr>
        <p:txBody>
          <a:bodyPr wrap="none" anchor="ctr"/>
          <a:lstStyle/>
          <a:p>
            <a:endParaRPr lang="en-US"/>
          </a:p>
        </p:txBody>
      </p:sp>
      <p:sp>
        <p:nvSpPr>
          <p:cNvPr id="73733" name="Line 5"/>
          <p:cNvSpPr>
            <a:spLocks noChangeShapeType="1"/>
          </p:cNvSpPr>
          <p:nvPr/>
        </p:nvSpPr>
        <p:spPr bwMode="auto">
          <a:xfrm flipH="1">
            <a:off x="3754438" y="3736975"/>
            <a:ext cx="1979612" cy="0"/>
          </a:xfrm>
          <a:prstGeom prst="line">
            <a:avLst/>
          </a:prstGeom>
          <a:noFill/>
          <a:ln w="38100">
            <a:solidFill>
              <a:schemeClr val="tx1"/>
            </a:solidFill>
            <a:prstDash val="dash"/>
            <a:round/>
            <a:headEnd/>
            <a:tailEnd type="stealth" w="med" len="med"/>
          </a:ln>
        </p:spPr>
        <p:txBody>
          <a:bodyPr wrap="none" anchor="ctr"/>
          <a:lstStyle/>
          <a:p>
            <a:endParaRPr lang="en-US"/>
          </a:p>
        </p:txBody>
      </p:sp>
      <p:sp>
        <p:nvSpPr>
          <p:cNvPr id="73734" name="Line 6"/>
          <p:cNvSpPr>
            <a:spLocks noChangeShapeType="1"/>
          </p:cNvSpPr>
          <p:nvPr/>
        </p:nvSpPr>
        <p:spPr bwMode="auto">
          <a:xfrm>
            <a:off x="5724525" y="2016125"/>
            <a:ext cx="0" cy="3405188"/>
          </a:xfrm>
          <a:prstGeom prst="line">
            <a:avLst/>
          </a:prstGeom>
          <a:noFill/>
          <a:ln w="76200">
            <a:solidFill>
              <a:schemeClr val="tx1"/>
            </a:solidFill>
            <a:round/>
            <a:headEnd/>
            <a:tailEnd/>
          </a:ln>
        </p:spPr>
        <p:txBody>
          <a:bodyPr wrap="none" anchor="ctr"/>
          <a:lstStyle/>
          <a:p>
            <a:endParaRPr lang="en-US"/>
          </a:p>
        </p:txBody>
      </p:sp>
      <p:sp>
        <p:nvSpPr>
          <p:cNvPr id="73735" name="Rectangle 10"/>
          <p:cNvSpPr>
            <a:spLocks noChangeArrowheads="1"/>
          </p:cNvSpPr>
          <p:nvPr/>
        </p:nvSpPr>
        <p:spPr bwMode="auto">
          <a:xfrm>
            <a:off x="3255963" y="3495675"/>
            <a:ext cx="600075" cy="576263"/>
          </a:xfrm>
          <a:prstGeom prst="rect">
            <a:avLst/>
          </a:prstGeom>
          <a:noFill/>
          <a:ln w="12700">
            <a:noFill/>
            <a:miter lim="800000"/>
            <a:headEnd/>
            <a:tailEnd/>
          </a:ln>
        </p:spPr>
        <p:txBody>
          <a:bodyPr wrap="none" lIns="90488" tIns="44450" rIns="90488" bIns="44450">
            <a:spAutoFit/>
          </a:bodyPr>
          <a:lstStyle/>
          <a:p>
            <a:pPr eaLnBrk="0" hangingPunct="0"/>
            <a:r>
              <a:rPr lang="en-US" sz="3200" b="1"/>
              <a:t>P</a:t>
            </a:r>
            <a:r>
              <a:rPr lang="en-US" sz="3200" b="1" baseline="-25000"/>
              <a:t>1</a:t>
            </a:r>
          </a:p>
        </p:txBody>
      </p:sp>
      <p:sp>
        <p:nvSpPr>
          <p:cNvPr id="73736" name="Rectangle 11"/>
          <p:cNvSpPr>
            <a:spLocks noChangeArrowheads="1"/>
          </p:cNvSpPr>
          <p:nvPr/>
        </p:nvSpPr>
        <p:spPr bwMode="auto">
          <a:xfrm>
            <a:off x="4632325" y="5499100"/>
            <a:ext cx="715963" cy="576263"/>
          </a:xfrm>
          <a:prstGeom prst="rect">
            <a:avLst/>
          </a:prstGeom>
          <a:noFill/>
          <a:ln w="12700">
            <a:noFill/>
            <a:miter lim="800000"/>
            <a:headEnd/>
            <a:tailEnd/>
          </a:ln>
        </p:spPr>
        <p:txBody>
          <a:bodyPr wrap="none" lIns="90488" tIns="44450" rIns="90488" bIns="44450">
            <a:spAutoFit/>
          </a:bodyPr>
          <a:lstStyle/>
          <a:p>
            <a:pPr eaLnBrk="0" hangingPunct="0"/>
            <a:r>
              <a:rPr lang="en-US" sz="3200" b="1">
                <a:solidFill>
                  <a:srgbClr val="FF0000"/>
                </a:solidFill>
              </a:rPr>
              <a:t>Q</a:t>
            </a:r>
            <a:r>
              <a:rPr lang="en-US" sz="3200" b="1" baseline="-25000">
                <a:solidFill>
                  <a:srgbClr val="FF0000"/>
                </a:solidFill>
              </a:rPr>
              <a:t>2</a:t>
            </a:r>
          </a:p>
        </p:txBody>
      </p:sp>
      <p:sp>
        <p:nvSpPr>
          <p:cNvPr id="73737" name="Rectangle 13"/>
          <p:cNvSpPr>
            <a:spLocks noChangeArrowheads="1"/>
          </p:cNvSpPr>
          <p:nvPr/>
        </p:nvSpPr>
        <p:spPr bwMode="auto">
          <a:xfrm>
            <a:off x="3778250" y="5945188"/>
            <a:ext cx="3900488" cy="515937"/>
          </a:xfrm>
          <a:prstGeom prst="rect">
            <a:avLst/>
          </a:prstGeom>
          <a:noFill/>
          <a:ln w="12700">
            <a:noFill/>
            <a:miter lim="800000"/>
            <a:headEnd/>
            <a:tailEnd/>
          </a:ln>
        </p:spPr>
        <p:txBody>
          <a:bodyPr wrap="none" lIns="90488" tIns="44450" rIns="90488" bIns="44450">
            <a:spAutoFit/>
          </a:bodyPr>
          <a:lstStyle/>
          <a:p>
            <a:pPr eaLnBrk="0" hangingPunct="0"/>
            <a:r>
              <a:rPr lang="en-US" sz="2800" b="1"/>
              <a:t>Real Domestic Output</a:t>
            </a:r>
          </a:p>
        </p:txBody>
      </p:sp>
      <p:sp>
        <p:nvSpPr>
          <p:cNvPr id="73738" name="Freeform 15"/>
          <p:cNvSpPr>
            <a:spLocks/>
          </p:cNvSpPr>
          <p:nvPr/>
        </p:nvSpPr>
        <p:spPr bwMode="auto">
          <a:xfrm>
            <a:off x="4576763" y="2179638"/>
            <a:ext cx="2279650" cy="2374900"/>
          </a:xfrm>
          <a:custGeom>
            <a:avLst/>
            <a:gdLst>
              <a:gd name="T0" fmla="*/ 0 w 1623"/>
              <a:gd name="T1" fmla="*/ 0 h 1969"/>
              <a:gd name="T2" fmla="*/ 2147483647 w 1623"/>
              <a:gd name="T3" fmla="*/ 2147483647 h 1969"/>
              <a:gd name="T4" fmla="*/ 2147483647 w 1623"/>
              <a:gd name="T5" fmla="*/ 2147483647 h 1969"/>
              <a:gd name="T6" fmla="*/ 2147483647 w 1623"/>
              <a:gd name="T7" fmla="*/ 2147483647 h 1969"/>
              <a:gd name="T8" fmla="*/ 2147483647 w 1623"/>
              <a:gd name="T9" fmla="*/ 2147483647 h 1969"/>
              <a:gd name="T10" fmla="*/ 2147483647 w 1623"/>
              <a:gd name="T11" fmla="*/ 2147483647 h 1969"/>
              <a:gd name="T12" fmla="*/ 2147483647 w 1623"/>
              <a:gd name="T13" fmla="*/ 2147483647 h 1969"/>
              <a:gd name="T14" fmla="*/ 2147483647 w 1623"/>
              <a:gd name="T15" fmla="*/ 2147483647 h 1969"/>
              <a:gd name="T16" fmla="*/ 2147483647 w 1623"/>
              <a:gd name="T17" fmla="*/ 2147483647 h 1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3"/>
              <a:gd name="T28" fmla="*/ 0 h 1969"/>
              <a:gd name="T29" fmla="*/ 1623 w 1623"/>
              <a:gd name="T30" fmla="*/ 1969 h 1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3" h="1969">
                <a:moveTo>
                  <a:pt x="0" y="0"/>
                </a:moveTo>
                <a:lnTo>
                  <a:pt x="116" y="308"/>
                </a:lnTo>
                <a:lnTo>
                  <a:pt x="261" y="603"/>
                </a:lnTo>
                <a:lnTo>
                  <a:pt x="431" y="881"/>
                </a:lnTo>
                <a:lnTo>
                  <a:pt x="626" y="1142"/>
                </a:lnTo>
                <a:lnTo>
                  <a:pt x="844" y="1383"/>
                </a:lnTo>
                <a:lnTo>
                  <a:pt x="1084" y="1602"/>
                </a:lnTo>
                <a:lnTo>
                  <a:pt x="1343" y="1797"/>
                </a:lnTo>
                <a:lnTo>
                  <a:pt x="1622" y="1968"/>
                </a:lnTo>
              </a:path>
            </a:pathLst>
          </a:custGeom>
          <a:noFill/>
          <a:ln w="76200" cap="rnd">
            <a:solidFill>
              <a:schemeClr val="tx1"/>
            </a:solidFill>
            <a:round/>
            <a:headEnd/>
            <a:tailEnd/>
          </a:ln>
        </p:spPr>
        <p:txBody>
          <a:bodyPr/>
          <a:lstStyle/>
          <a:p>
            <a:endParaRPr lang="en-US"/>
          </a:p>
        </p:txBody>
      </p:sp>
      <p:sp>
        <p:nvSpPr>
          <p:cNvPr id="73739" name="Rectangle 16"/>
          <p:cNvSpPr>
            <a:spLocks noChangeArrowheads="1"/>
          </p:cNvSpPr>
          <p:nvPr/>
        </p:nvSpPr>
        <p:spPr bwMode="auto">
          <a:xfrm>
            <a:off x="6934200" y="4335463"/>
            <a:ext cx="915988" cy="576262"/>
          </a:xfrm>
          <a:prstGeom prst="rect">
            <a:avLst/>
          </a:prstGeom>
          <a:noFill/>
          <a:ln w="12700">
            <a:noFill/>
            <a:miter lim="800000"/>
            <a:headEnd/>
            <a:tailEnd/>
          </a:ln>
        </p:spPr>
        <p:txBody>
          <a:bodyPr wrap="none" lIns="90488" tIns="44450" rIns="90488" bIns="44450">
            <a:spAutoFit/>
          </a:bodyPr>
          <a:lstStyle/>
          <a:p>
            <a:pPr eaLnBrk="0" hangingPunct="0"/>
            <a:r>
              <a:rPr lang="en-US" sz="3200" b="1"/>
              <a:t>AD</a:t>
            </a:r>
            <a:r>
              <a:rPr lang="en-US" sz="3200" b="1" baseline="-25000"/>
              <a:t>1</a:t>
            </a:r>
            <a:endParaRPr lang="en-US" sz="3200" b="1"/>
          </a:p>
        </p:txBody>
      </p:sp>
      <p:sp>
        <p:nvSpPr>
          <p:cNvPr id="143377" name="Rectangle 17"/>
          <p:cNvSpPr>
            <a:spLocks noChangeArrowheads="1"/>
          </p:cNvSpPr>
          <p:nvPr/>
        </p:nvSpPr>
        <p:spPr bwMode="auto">
          <a:xfrm>
            <a:off x="6726238" y="4913313"/>
            <a:ext cx="915987" cy="576262"/>
          </a:xfrm>
          <a:prstGeom prst="rect">
            <a:avLst/>
          </a:prstGeom>
          <a:noFill/>
          <a:ln w="12700">
            <a:noFill/>
            <a:miter lim="800000"/>
            <a:headEnd/>
            <a:tailEnd/>
          </a:ln>
        </p:spPr>
        <p:txBody>
          <a:bodyPr wrap="none" lIns="90488" tIns="44450" rIns="90488" bIns="44450">
            <a:spAutoFit/>
          </a:bodyPr>
          <a:lstStyle/>
          <a:p>
            <a:pPr eaLnBrk="0" hangingPunct="0"/>
            <a:r>
              <a:rPr lang="en-US" sz="3200" b="1"/>
              <a:t>AD</a:t>
            </a:r>
            <a:r>
              <a:rPr lang="en-US" sz="3200" b="1" baseline="-25000"/>
              <a:t>2</a:t>
            </a:r>
            <a:endParaRPr lang="en-US" sz="3200" b="1"/>
          </a:p>
        </p:txBody>
      </p:sp>
      <p:sp>
        <p:nvSpPr>
          <p:cNvPr id="143378" name="Freeform 18"/>
          <p:cNvSpPr>
            <a:spLocks/>
          </p:cNvSpPr>
          <p:nvPr/>
        </p:nvSpPr>
        <p:spPr bwMode="auto">
          <a:xfrm>
            <a:off x="3998913" y="2287588"/>
            <a:ext cx="2622550" cy="3106737"/>
          </a:xfrm>
          <a:custGeom>
            <a:avLst/>
            <a:gdLst>
              <a:gd name="T0" fmla="*/ 0 w 1913"/>
              <a:gd name="T1" fmla="*/ 0 h 2268"/>
              <a:gd name="T2" fmla="*/ 2147483647 w 1913"/>
              <a:gd name="T3" fmla="*/ 2147483647 h 2268"/>
              <a:gd name="T4" fmla="*/ 2147483647 w 1913"/>
              <a:gd name="T5" fmla="*/ 2147483647 h 2268"/>
              <a:gd name="T6" fmla="*/ 2147483647 w 1913"/>
              <a:gd name="T7" fmla="*/ 2147483647 h 2268"/>
              <a:gd name="T8" fmla="*/ 2147483647 w 1913"/>
              <a:gd name="T9" fmla="*/ 2147483647 h 2268"/>
              <a:gd name="T10" fmla="*/ 2147483647 w 1913"/>
              <a:gd name="T11" fmla="*/ 2147483647 h 2268"/>
              <a:gd name="T12" fmla="*/ 2147483647 w 1913"/>
              <a:gd name="T13" fmla="*/ 2147483647 h 2268"/>
              <a:gd name="T14" fmla="*/ 2147483647 w 1913"/>
              <a:gd name="T15" fmla="*/ 2147483647 h 2268"/>
              <a:gd name="T16" fmla="*/ 2147483647 w 1913"/>
              <a:gd name="T17" fmla="*/ 2147483647 h 2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3"/>
              <a:gd name="T28" fmla="*/ 0 h 2268"/>
              <a:gd name="T29" fmla="*/ 1913 w 1913"/>
              <a:gd name="T30" fmla="*/ 2268 h 22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3" h="2268">
                <a:moveTo>
                  <a:pt x="0" y="0"/>
                </a:moveTo>
                <a:lnTo>
                  <a:pt x="137" y="355"/>
                </a:lnTo>
                <a:lnTo>
                  <a:pt x="308" y="695"/>
                </a:lnTo>
                <a:lnTo>
                  <a:pt x="508" y="1015"/>
                </a:lnTo>
                <a:lnTo>
                  <a:pt x="738" y="1316"/>
                </a:lnTo>
                <a:lnTo>
                  <a:pt x="995" y="1593"/>
                </a:lnTo>
                <a:lnTo>
                  <a:pt x="1278" y="1845"/>
                </a:lnTo>
                <a:lnTo>
                  <a:pt x="1583" y="2070"/>
                </a:lnTo>
                <a:lnTo>
                  <a:pt x="1912" y="2267"/>
                </a:lnTo>
              </a:path>
            </a:pathLst>
          </a:custGeom>
          <a:noFill/>
          <a:ln w="76200" cap="rnd">
            <a:solidFill>
              <a:srgbClr val="006600"/>
            </a:solidFill>
            <a:round/>
            <a:headEnd/>
            <a:tailEnd/>
          </a:ln>
        </p:spPr>
        <p:txBody>
          <a:bodyPr/>
          <a:lstStyle/>
          <a:p>
            <a:endParaRPr lang="en-US"/>
          </a:p>
        </p:txBody>
      </p:sp>
      <p:sp>
        <p:nvSpPr>
          <p:cNvPr id="143379" name="Oval 19"/>
          <p:cNvSpPr>
            <a:spLocks noChangeArrowheads="1"/>
          </p:cNvSpPr>
          <p:nvPr/>
        </p:nvSpPr>
        <p:spPr bwMode="auto">
          <a:xfrm>
            <a:off x="4689475" y="3667125"/>
            <a:ext cx="203200" cy="201613"/>
          </a:xfrm>
          <a:prstGeom prst="ellipse">
            <a:avLst/>
          </a:prstGeom>
          <a:solidFill>
            <a:srgbClr val="FFFF00"/>
          </a:solidFill>
          <a:ln w="28575">
            <a:solidFill>
              <a:schemeClr val="tx1"/>
            </a:solidFill>
            <a:round/>
            <a:headEnd/>
            <a:tailEnd/>
          </a:ln>
        </p:spPr>
        <p:txBody>
          <a:bodyPr wrap="none" anchor="ctr"/>
          <a:lstStyle/>
          <a:p>
            <a:endParaRPr lang="en-US">
              <a:latin typeface="Calibri" pitchFamily="34" charset="0"/>
            </a:endParaRPr>
          </a:p>
        </p:txBody>
      </p:sp>
      <p:sp>
        <p:nvSpPr>
          <p:cNvPr id="143380" name="AutoShape 20"/>
          <p:cNvSpPr>
            <a:spLocks noChangeArrowheads="1"/>
          </p:cNvSpPr>
          <p:nvPr/>
        </p:nvSpPr>
        <p:spPr bwMode="auto">
          <a:xfrm flipH="1">
            <a:off x="4187825" y="2235200"/>
            <a:ext cx="512763" cy="368300"/>
          </a:xfrm>
          <a:prstGeom prst="rightArrow">
            <a:avLst>
              <a:gd name="adj1" fmla="val 50000"/>
              <a:gd name="adj2" fmla="val 69619"/>
            </a:avLst>
          </a:prstGeom>
          <a:gradFill rotWithShape="0">
            <a:gsLst>
              <a:gs pos="0">
                <a:srgbClr val="FF9933"/>
              </a:gs>
              <a:gs pos="100000">
                <a:srgbClr val="FFFF00"/>
              </a:gs>
            </a:gsLst>
            <a:lin ang="0" scaled="1"/>
          </a:gradFill>
          <a:ln w="12700">
            <a:solidFill>
              <a:schemeClr val="tx1"/>
            </a:solidFill>
            <a:miter lim="800000"/>
            <a:headEnd/>
            <a:tailEnd/>
          </a:ln>
        </p:spPr>
        <p:txBody>
          <a:bodyPr wrap="none" anchor="ctr"/>
          <a:lstStyle/>
          <a:p>
            <a:endParaRPr lang="en-US">
              <a:latin typeface="Calibri" pitchFamily="34" charset="0"/>
            </a:endParaRPr>
          </a:p>
        </p:txBody>
      </p:sp>
      <p:sp>
        <p:nvSpPr>
          <p:cNvPr id="73744" name="Rectangle 21"/>
          <p:cNvSpPr>
            <a:spLocks noChangeArrowheads="1"/>
          </p:cNvSpPr>
          <p:nvPr/>
        </p:nvSpPr>
        <p:spPr bwMode="auto">
          <a:xfrm>
            <a:off x="5441950" y="5486400"/>
            <a:ext cx="644525" cy="576263"/>
          </a:xfrm>
          <a:prstGeom prst="rect">
            <a:avLst/>
          </a:prstGeom>
          <a:noFill/>
          <a:ln w="12700">
            <a:noFill/>
            <a:miter lim="800000"/>
            <a:headEnd/>
            <a:tailEnd/>
          </a:ln>
        </p:spPr>
        <p:txBody>
          <a:bodyPr wrap="none" lIns="90488" tIns="44450" rIns="90488" bIns="44450">
            <a:spAutoFit/>
          </a:bodyPr>
          <a:lstStyle/>
          <a:p>
            <a:pPr eaLnBrk="0" hangingPunct="0"/>
            <a:r>
              <a:rPr lang="en-US" sz="3200" b="1"/>
              <a:t>Q</a:t>
            </a:r>
            <a:r>
              <a:rPr lang="en-US" sz="3200" b="1" baseline="-25000"/>
              <a:t>1</a:t>
            </a:r>
          </a:p>
        </p:txBody>
      </p:sp>
      <p:sp>
        <p:nvSpPr>
          <p:cNvPr id="73745" name="AutoShape 22"/>
          <p:cNvSpPr>
            <a:spLocks noChangeArrowheads="1"/>
          </p:cNvSpPr>
          <p:nvPr/>
        </p:nvSpPr>
        <p:spPr bwMode="auto">
          <a:xfrm flipH="1">
            <a:off x="4967288" y="4645025"/>
            <a:ext cx="593725" cy="317500"/>
          </a:xfrm>
          <a:prstGeom prst="rightArrow">
            <a:avLst>
              <a:gd name="adj1" fmla="val 50000"/>
              <a:gd name="adj2" fmla="val 93509"/>
            </a:avLst>
          </a:prstGeom>
          <a:solidFill>
            <a:srgbClr val="FF0000"/>
          </a:solidFill>
          <a:ln w="12700">
            <a:solidFill>
              <a:schemeClr val="tx1"/>
            </a:solidFill>
            <a:miter lim="800000"/>
            <a:headEnd/>
            <a:tailEnd/>
          </a:ln>
        </p:spPr>
        <p:txBody>
          <a:bodyPr wrap="none" anchor="ctr"/>
          <a:lstStyle/>
          <a:p>
            <a:endParaRPr lang="en-US">
              <a:latin typeface="Calibri" pitchFamily="34" charset="0"/>
            </a:endParaRPr>
          </a:p>
        </p:txBody>
      </p:sp>
      <p:sp>
        <p:nvSpPr>
          <p:cNvPr id="73746" name="Oval 24"/>
          <p:cNvSpPr>
            <a:spLocks noChangeArrowheads="1"/>
          </p:cNvSpPr>
          <p:nvPr/>
        </p:nvSpPr>
        <p:spPr bwMode="auto">
          <a:xfrm>
            <a:off x="5622925" y="3670300"/>
            <a:ext cx="203200" cy="201613"/>
          </a:xfrm>
          <a:prstGeom prst="ellipse">
            <a:avLst/>
          </a:prstGeom>
          <a:solidFill>
            <a:srgbClr val="FFFF00"/>
          </a:solidFill>
          <a:ln w="28575">
            <a:solidFill>
              <a:schemeClr val="tx1"/>
            </a:solidFill>
            <a:round/>
            <a:headEnd/>
            <a:tailEnd/>
          </a:ln>
        </p:spPr>
        <p:txBody>
          <a:bodyPr wrap="none" anchor="ctr"/>
          <a:lstStyle/>
          <a:p>
            <a:endParaRPr lang="en-US">
              <a:latin typeface="Calibri" pitchFamily="34" charset="0"/>
            </a:endParaRPr>
          </a:p>
        </p:txBody>
      </p:sp>
      <p:sp>
        <p:nvSpPr>
          <p:cNvPr id="143385" name="Text Box 25"/>
          <p:cNvSpPr txBox="1">
            <a:spLocks noChangeArrowheads="1"/>
          </p:cNvSpPr>
          <p:nvPr/>
        </p:nvSpPr>
        <p:spPr bwMode="auto">
          <a:xfrm>
            <a:off x="6164263" y="2239963"/>
            <a:ext cx="2552700" cy="1554162"/>
          </a:xfrm>
          <a:prstGeom prst="rect">
            <a:avLst/>
          </a:prstGeom>
          <a:noFill/>
          <a:ln w="12700">
            <a:noFill/>
            <a:miter lim="800000"/>
            <a:headEnd/>
            <a:tailEnd/>
          </a:ln>
        </p:spPr>
        <p:txBody>
          <a:bodyPr wrap="none">
            <a:spAutoFit/>
          </a:bodyPr>
          <a:lstStyle/>
          <a:p>
            <a:pPr algn="ctr"/>
            <a:r>
              <a:rPr lang="en-US" sz="3200" b="1">
                <a:solidFill>
                  <a:srgbClr val="006600"/>
                </a:solidFill>
              </a:rPr>
              <a:t>Recession</a:t>
            </a:r>
          </a:p>
          <a:p>
            <a:pPr algn="ctr"/>
            <a:r>
              <a:rPr lang="en-US" sz="3200" b="1">
                <a:solidFill>
                  <a:srgbClr val="006600"/>
                </a:solidFill>
              </a:rPr>
              <a:t>With Stable</a:t>
            </a:r>
          </a:p>
          <a:p>
            <a:pPr algn="ctr"/>
            <a:r>
              <a:rPr lang="en-US" sz="3200" b="1">
                <a:solidFill>
                  <a:srgbClr val="006600"/>
                </a:solidFill>
              </a:rPr>
              <a:t>Price Levels</a:t>
            </a:r>
          </a:p>
        </p:txBody>
      </p:sp>
      <p:grpSp>
        <p:nvGrpSpPr>
          <p:cNvPr id="73748" name="Group 26"/>
          <p:cNvGrpSpPr>
            <a:grpSpLocks/>
          </p:cNvGrpSpPr>
          <p:nvPr/>
        </p:nvGrpSpPr>
        <p:grpSpPr bwMode="auto">
          <a:xfrm>
            <a:off x="3730625" y="1995488"/>
            <a:ext cx="3627438" cy="3476625"/>
            <a:chOff x="2350" y="1257"/>
            <a:chExt cx="2285" cy="2190"/>
          </a:xfrm>
        </p:grpSpPr>
        <p:sp>
          <p:nvSpPr>
            <p:cNvPr id="73754" name="Line 27"/>
            <p:cNvSpPr>
              <a:spLocks noChangeShapeType="1"/>
            </p:cNvSpPr>
            <p:nvPr/>
          </p:nvSpPr>
          <p:spPr bwMode="auto">
            <a:xfrm>
              <a:off x="2373" y="1257"/>
              <a:ext cx="0" cy="2190"/>
            </a:xfrm>
            <a:prstGeom prst="line">
              <a:avLst/>
            </a:prstGeom>
            <a:noFill/>
            <a:ln w="76200">
              <a:solidFill>
                <a:schemeClr val="tx1"/>
              </a:solidFill>
              <a:round/>
              <a:headEnd/>
              <a:tailEnd/>
            </a:ln>
          </p:spPr>
          <p:txBody>
            <a:bodyPr wrap="none" anchor="ctr"/>
            <a:lstStyle/>
            <a:p>
              <a:endParaRPr lang="en-US"/>
            </a:p>
          </p:txBody>
        </p:sp>
        <p:sp>
          <p:nvSpPr>
            <p:cNvPr id="73755" name="Line 28"/>
            <p:cNvSpPr>
              <a:spLocks noChangeShapeType="1"/>
            </p:cNvSpPr>
            <p:nvPr/>
          </p:nvSpPr>
          <p:spPr bwMode="auto">
            <a:xfrm>
              <a:off x="2350" y="3428"/>
              <a:ext cx="2285" cy="0"/>
            </a:xfrm>
            <a:prstGeom prst="line">
              <a:avLst/>
            </a:prstGeom>
            <a:noFill/>
            <a:ln w="76200">
              <a:solidFill>
                <a:schemeClr val="tx1"/>
              </a:solidFill>
              <a:round/>
              <a:headEnd/>
              <a:tailEnd/>
            </a:ln>
          </p:spPr>
          <p:txBody>
            <a:bodyPr wrap="none" anchor="ctr"/>
            <a:lstStyle/>
            <a:p>
              <a:endParaRPr lang="en-US"/>
            </a:p>
          </p:txBody>
        </p:sp>
      </p:grpSp>
      <p:sp>
        <p:nvSpPr>
          <p:cNvPr id="143390" name="Rectangle 30"/>
          <p:cNvSpPr>
            <a:spLocks noChangeArrowheads="1"/>
          </p:cNvSpPr>
          <p:nvPr/>
        </p:nvSpPr>
        <p:spPr bwMode="auto">
          <a:xfrm>
            <a:off x="4217988" y="1647825"/>
            <a:ext cx="1152525" cy="454025"/>
          </a:xfrm>
          <a:prstGeom prst="rect">
            <a:avLst/>
          </a:prstGeom>
          <a:noFill/>
          <a:ln w="12700">
            <a:noFill/>
            <a:miter lim="800000"/>
            <a:headEnd/>
            <a:tailEnd/>
          </a:ln>
        </p:spPr>
        <p:txBody>
          <a:bodyPr wrap="none" lIns="90488" tIns="44450" rIns="90488" bIns="44450">
            <a:spAutoFit/>
          </a:bodyPr>
          <a:lstStyle/>
          <a:p>
            <a:pPr eaLnBrk="0" hangingPunct="0"/>
            <a:r>
              <a:rPr lang="en-US" b="1">
                <a:solidFill>
                  <a:srgbClr val="FF0000"/>
                </a:solidFill>
              </a:rPr>
              <a:t>LRAS</a:t>
            </a:r>
            <a:r>
              <a:rPr lang="en-US" sz="2000" b="1">
                <a:solidFill>
                  <a:srgbClr val="FF0000"/>
                </a:solidFill>
              </a:rPr>
              <a:t>2</a:t>
            </a:r>
            <a:endParaRPr lang="en-US" b="1">
              <a:solidFill>
                <a:srgbClr val="FF0000"/>
              </a:solidFill>
            </a:endParaRPr>
          </a:p>
        </p:txBody>
      </p:sp>
      <p:sp>
        <p:nvSpPr>
          <p:cNvPr id="73750" name="Rectangle 31"/>
          <p:cNvSpPr>
            <a:spLocks noChangeArrowheads="1"/>
          </p:cNvSpPr>
          <p:nvPr/>
        </p:nvSpPr>
        <p:spPr bwMode="auto">
          <a:xfrm>
            <a:off x="5440363" y="1612900"/>
            <a:ext cx="1152525" cy="454025"/>
          </a:xfrm>
          <a:prstGeom prst="rect">
            <a:avLst/>
          </a:prstGeom>
          <a:noFill/>
          <a:ln w="12700">
            <a:noFill/>
            <a:miter lim="800000"/>
            <a:headEnd/>
            <a:tailEnd/>
          </a:ln>
        </p:spPr>
        <p:txBody>
          <a:bodyPr wrap="none" lIns="90488" tIns="44450" rIns="90488" bIns="44450">
            <a:spAutoFit/>
          </a:bodyPr>
          <a:lstStyle/>
          <a:p>
            <a:pPr eaLnBrk="0" hangingPunct="0"/>
            <a:r>
              <a:rPr lang="en-US" b="1"/>
              <a:t>LRAS</a:t>
            </a:r>
            <a:r>
              <a:rPr lang="en-US" sz="2000" b="1"/>
              <a:t>1</a:t>
            </a:r>
            <a:endParaRPr lang="en-US" b="1"/>
          </a:p>
        </p:txBody>
      </p:sp>
      <p:sp>
        <p:nvSpPr>
          <p:cNvPr id="27" name="Rectangle 3"/>
          <p:cNvSpPr>
            <a:spLocks noChangeArrowheads="1"/>
          </p:cNvSpPr>
          <p:nvPr/>
        </p:nvSpPr>
        <p:spPr bwMode="auto">
          <a:xfrm>
            <a:off x="0" y="1371600"/>
            <a:ext cx="3276600" cy="1104900"/>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200" dirty="0">
                <a:cs typeface="+mn-cs"/>
              </a:rPr>
              <a:t>This model captures both business cycle and economic growth.</a:t>
            </a:r>
          </a:p>
        </p:txBody>
      </p:sp>
      <p:sp>
        <p:nvSpPr>
          <p:cNvPr id="73752" name="Rectangle 12"/>
          <p:cNvSpPr>
            <a:spLocks noChangeArrowheads="1"/>
          </p:cNvSpPr>
          <p:nvPr/>
        </p:nvSpPr>
        <p:spPr bwMode="auto">
          <a:xfrm>
            <a:off x="3168650" y="1981200"/>
            <a:ext cx="641350" cy="520700"/>
          </a:xfrm>
          <a:prstGeom prst="rect">
            <a:avLst/>
          </a:prstGeom>
          <a:noFill/>
          <a:ln w="12700">
            <a:noFill/>
            <a:miter lim="800000"/>
            <a:headEnd/>
            <a:tailEnd/>
          </a:ln>
        </p:spPr>
        <p:txBody>
          <a:bodyPr wrap="none" lIns="90488" tIns="44450" rIns="90488" bIns="44450">
            <a:spAutoFit/>
          </a:bodyPr>
          <a:lstStyle/>
          <a:p>
            <a:pPr eaLnBrk="0" hangingPunct="0"/>
            <a:r>
              <a:rPr lang="en-US" sz="2800" b="1"/>
              <a:t>PL</a:t>
            </a:r>
          </a:p>
        </p:txBody>
      </p:sp>
      <p:sp>
        <p:nvSpPr>
          <p:cNvPr id="29" name="Rectangle 3"/>
          <p:cNvSpPr>
            <a:spLocks noChangeArrowheads="1"/>
          </p:cNvSpPr>
          <p:nvPr/>
        </p:nvSpPr>
        <p:spPr bwMode="auto">
          <a:xfrm>
            <a:off x="0" y="2667000"/>
            <a:ext cx="3276600" cy="3813175"/>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2200" dirty="0">
                <a:cs typeface="+mn-cs"/>
              </a:rPr>
              <a:t>The arguments against this model are that money wages are probably not fully flexible in the SR &amp; that the substitution effect [replacing labor with capital) is not strong enough to account for major changes in employment.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3380"/>
                                        </p:tgtEl>
                                        <p:attrNameLst>
                                          <p:attrName>style.visibility</p:attrName>
                                        </p:attrNameLst>
                                      </p:cBhvr>
                                      <p:to>
                                        <p:strVal val="visible"/>
                                      </p:to>
                                    </p:set>
                                    <p:animEffect transition="in" filter="wipe(right)">
                                      <p:cBhvr>
                                        <p:cTn id="7" dur="500"/>
                                        <p:tgtEl>
                                          <p:spTgt spid="14338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3378"/>
                                        </p:tgtEl>
                                        <p:attrNameLst>
                                          <p:attrName>style.visibility</p:attrName>
                                        </p:attrNameLst>
                                      </p:cBhvr>
                                      <p:to>
                                        <p:strVal val="visible"/>
                                      </p:to>
                                    </p:set>
                                    <p:animEffect transition="in" filter="wipe(left)">
                                      <p:cBhvr>
                                        <p:cTn id="11" dur="500"/>
                                        <p:tgtEl>
                                          <p:spTgt spid="143378"/>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3377"/>
                                        </p:tgtEl>
                                        <p:attrNameLst>
                                          <p:attrName>style.visibility</p:attrName>
                                        </p:attrNameLst>
                                      </p:cBhvr>
                                      <p:to>
                                        <p:strVal val="visible"/>
                                      </p:to>
                                    </p:set>
                                    <p:animEffect transition="in" filter="dissolve">
                                      <p:cBhvr>
                                        <p:cTn id="15" dur="500"/>
                                        <p:tgtEl>
                                          <p:spTgt spid="143377"/>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43379"/>
                                        </p:tgtEl>
                                        <p:attrNameLst>
                                          <p:attrName>style.visibility</p:attrName>
                                        </p:attrNameLst>
                                      </p:cBhvr>
                                      <p:to>
                                        <p:strVal val="visible"/>
                                      </p:to>
                                    </p:set>
                                    <p:animEffect transition="in" filter="dissolve">
                                      <p:cBhvr>
                                        <p:cTn id="19" dur="500"/>
                                        <p:tgtEl>
                                          <p:spTgt spid="143379"/>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3385"/>
                                        </p:tgtEl>
                                        <p:attrNameLst>
                                          <p:attrName>style.visibility</p:attrName>
                                        </p:attrNameLst>
                                      </p:cBhvr>
                                      <p:to>
                                        <p:strVal val="visible"/>
                                      </p:to>
                                    </p:set>
                                    <p:animEffect transition="in" filter="wipe(up)">
                                      <p:cBhvr>
                                        <p:cTn id="23" dur="500"/>
                                        <p:tgtEl>
                                          <p:spTgt spid="143385"/>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43390"/>
                                        </p:tgtEl>
                                        <p:attrNameLst>
                                          <p:attrName>style.visibility</p:attrName>
                                        </p:attrNameLst>
                                      </p:cBhvr>
                                      <p:to>
                                        <p:strVal val="visible"/>
                                      </p:to>
                                    </p:set>
                                    <p:animEffect transition="in" filter="dissolve">
                                      <p:cBhvr>
                                        <p:cTn id="27" dur="500"/>
                                        <p:tgtEl>
                                          <p:spTgt spid="143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7" grpId="0" autoUpdateAnimBg="0"/>
      <p:bldP spid="143378" grpId="0" animBg="1"/>
      <p:bldP spid="143379" grpId="0" animBg="1"/>
      <p:bldP spid="143380" grpId="0" animBg="1"/>
      <p:bldP spid="143385" grpId="0" autoUpdateAnimBg="0"/>
      <p:bldP spid="14339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2" descr="1 a sch bus"/>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p:spPr>
      </p:pic>
      <p:sp>
        <p:nvSpPr>
          <p:cNvPr id="328707" name="Rectangle 3"/>
          <p:cNvSpPr>
            <a:spLocks noGrp="1" noChangeArrowheads="1"/>
          </p:cNvSpPr>
          <p:nvPr>
            <p:ph type="subTitle" idx="1"/>
          </p:nvPr>
        </p:nvSpPr>
        <p:spPr>
          <a:xfrm>
            <a:off x="0" y="1379538"/>
            <a:ext cx="9144000" cy="4719637"/>
          </a:xfrm>
        </p:spPr>
        <p:txBody>
          <a:bodyPr rtlCol="0">
            <a:normAutofit/>
          </a:bodyPr>
          <a:lstStyle/>
          <a:p>
            <a:pPr algn="l" eaLnBrk="1" fontAlgn="auto" hangingPunct="1">
              <a:lnSpc>
                <a:spcPct val="80000"/>
              </a:lnSpc>
              <a:spcAft>
                <a:spcPts val="0"/>
              </a:spcAft>
              <a:buFont typeface="Arial" pitchFamily="34" charset="0"/>
              <a:buNone/>
              <a:defRPr/>
            </a:pPr>
            <a:r>
              <a:rPr lang="en-US" sz="2000" b="1" dirty="0" smtClean="0">
                <a:solidFill>
                  <a:srgbClr val="660066"/>
                </a:solidFill>
                <a:effectLst>
                  <a:outerShdw blurRad="38100" dist="38100" dir="2700000" algn="tl">
                    <a:srgbClr val="000000"/>
                  </a:outerShdw>
                </a:effectLst>
                <a:latin typeface="Verdana" pitchFamily="34" charset="0"/>
              </a:rPr>
              <a:t>Robert Lucas</a:t>
            </a:r>
            <a:r>
              <a:rPr lang="en-US" sz="2000" dirty="0" smtClean="0">
                <a:latin typeface="Verdana" pitchFamily="34" charset="0"/>
              </a:rPr>
              <a:t>, </a:t>
            </a:r>
            <a:r>
              <a:rPr lang="en-US" sz="1800" dirty="0" smtClean="0">
                <a:latin typeface="Verdana" pitchFamily="34" charset="0"/>
              </a:rPr>
              <a:t>the </a:t>
            </a:r>
            <a:r>
              <a:rPr lang="en-US" sz="2000" dirty="0" smtClean="0">
                <a:latin typeface="Verdana" pitchFamily="34" charset="0"/>
              </a:rPr>
              <a:t>Nobel prize winner</a:t>
            </a:r>
            <a:r>
              <a:rPr lang="en-US" sz="1800" dirty="0" smtClean="0">
                <a:latin typeface="Verdana" pitchFamily="34" charset="0"/>
              </a:rPr>
              <a:t> of </a:t>
            </a:r>
            <a:r>
              <a:rPr lang="en-US" sz="2000" b="1" dirty="0" smtClean="0">
                <a:solidFill>
                  <a:srgbClr val="800080"/>
                </a:solidFill>
                <a:effectLst>
                  <a:outerShdw blurRad="38100" dist="38100" dir="2700000" algn="tl">
                    <a:srgbClr val="000000"/>
                  </a:outerShdw>
                </a:effectLst>
                <a:latin typeface="Verdana" pitchFamily="34" charset="0"/>
              </a:rPr>
              <a:t>$1.1</a:t>
            </a:r>
          </a:p>
          <a:p>
            <a:pPr algn="l" eaLnBrk="1" fontAlgn="auto" hangingPunct="1">
              <a:lnSpc>
                <a:spcPct val="80000"/>
              </a:lnSpc>
              <a:spcAft>
                <a:spcPts val="0"/>
              </a:spcAft>
              <a:buFont typeface="Arial" pitchFamily="34" charset="0"/>
              <a:buNone/>
              <a:defRPr/>
            </a:pPr>
            <a:r>
              <a:rPr lang="en-US" sz="2000" b="1" dirty="0" smtClean="0">
                <a:solidFill>
                  <a:srgbClr val="660066"/>
                </a:solidFill>
                <a:effectLst>
                  <a:outerShdw blurRad="38100" dist="38100" dir="2700000" algn="tl">
                    <a:srgbClr val="000000"/>
                  </a:outerShdw>
                </a:effectLst>
                <a:latin typeface="Verdana" pitchFamily="34" charset="0"/>
              </a:rPr>
              <a:t>million dollars</a:t>
            </a:r>
            <a:r>
              <a:rPr lang="en-US" sz="2000" dirty="0" smtClean="0">
                <a:latin typeface="Verdana" pitchFamily="34" charset="0"/>
              </a:rPr>
              <a:t>, will have</a:t>
            </a:r>
            <a:r>
              <a:rPr lang="en-US" sz="1800" dirty="0" smtClean="0">
                <a:latin typeface="Verdana" pitchFamily="34" charset="0"/>
              </a:rPr>
              <a:t> to </a:t>
            </a:r>
            <a:r>
              <a:rPr lang="en-US" sz="2000" b="1" dirty="0" smtClean="0">
                <a:solidFill>
                  <a:srgbClr val="660066"/>
                </a:solidFill>
                <a:effectLst>
                  <a:outerShdw blurRad="38100" dist="38100" dir="2700000" algn="tl">
                    <a:srgbClr val="000000"/>
                  </a:outerShdw>
                </a:effectLst>
                <a:latin typeface="Verdana" pitchFamily="34" charset="0"/>
              </a:rPr>
              <a:t>split his money</a:t>
            </a:r>
          </a:p>
          <a:p>
            <a:pPr algn="l" eaLnBrk="1" fontAlgn="auto" hangingPunct="1">
              <a:lnSpc>
                <a:spcPct val="80000"/>
              </a:lnSpc>
              <a:spcAft>
                <a:spcPts val="0"/>
              </a:spcAft>
              <a:buFont typeface="Arial" pitchFamily="34" charset="0"/>
              <a:buNone/>
              <a:defRPr/>
            </a:pPr>
            <a:r>
              <a:rPr lang="en-US" sz="2000" b="1" dirty="0" smtClean="0">
                <a:solidFill>
                  <a:srgbClr val="660066"/>
                </a:solidFill>
                <a:effectLst>
                  <a:outerShdw blurRad="38100" dist="38100" dir="2700000" algn="tl">
                    <a:srgbClr val="000000"/>
                  </a:outerShdw>
                </a:effectLst>
                <a:latin typeface="Verdana" pitchFamily="34" charset="0"/>
              </a:rPr>
              <a:t>with his ex-wife</a:t>
            </a:r>
            <a:r>
              <a:rPr lang="en-US" sz="2000" dirty="0" smtClean="0">
                <a:latin typeface="Verdana" pitchFamily="34" charset="0"/>
              </a:rPr>
              <a:t>, </a:t>
            </a:r>
            <a:r>
              <a:rPr lang="en-US" sz="1800" dirty="0" smtClean="0">
                <a:latin typeface="Verdana" pitchFamily="34" charset="0"/>
              </a:rPr>
              <a:t>who </a:t>
            </a:r>
            <a:r>
              <a:rPr lang="en-US" sz="2000" b="1" dirty="0" smtClean="0">
                <a:solidFill>
                  <a:srgbClr val="660066"/>
                </a:solidFill>
                <a:effectLst>
                  <a:outerShdw blurRad="38100" dist="38100" dir="2700000" algn="tl">
                    <a:srgbClr val="000000"/>
                  </a:outerShdw>
                </a:effectLst>
                <a:latin typeface="Verdana" pitchFamily="34" charset="0"/>
              </a:rPr>
              <a:t>seven years ago </a:t>
            </a:r>
            <a:r>
              <a:rPr lang="en-US" sz="2000" dirty="0" smtClean="0">
                <a:latin typeface="Verdana" pitchFamily="34" charset="0"/>
              </a:rPr>
              <a:t>had</a:t>
            </a:r>
          </a:p>
          <a:p>
            <a:pPr algn="l" eaLnBrk="1" fontAlgn="auto" hangingPunct="1">
              <a:lnSpc>
                <a:spcPct val="80000"/>
              </a:lnSpc>
              <a:spcAft>
                <a:spcPts val="0"/>
              </a:spcAft>
              <a:buFont typeface="Arial" pitchFamily="34" charset="0"/>
              <a:buNone/>
              <a:defRPr/>
            </a:pPr>
            <a:r>
              <a:rPr lang="en-US" sz="1800" dirty="0" smtClean="0">
                <a:latin typeface="Verdana" pitchFamily="34" charset="0"/>
              </a:rPr>
              <a:t>her </a:t>
            </a:r>
            <a:r>
              <a:rPr lang="en-US" sz="2000" dirty="0" smtClean="0">
                <a:latin typeface="Verdana" pitchFamily="34" charset="0"/>
              </a:rPr>
              <a:t>divorce lawyer insert a clause to cover just</a:t>
            </a:r>
          </a:p>
          <a:p>
            <a:pPr algn="l" eaLnBrk="1" fontAlgn="auto" hangingPunct="1">
              <a:lnSpc>
                <a:spcPct val="80000"/>
              </a:lnSpc>
              <a:spcAft>
                <a:spcPts val="0"/>
              </a:spcAft>
              <a:buFont typeface="Arial" pitchFamily="34" charset="0"/>
              <a:buNone/>
              <a:defRPr/>
            </a:pPr>
            <a:r>
              <a:rPr lang="en-US" sz="2000" dirty="0" smtClean="0">
                <a:latin typeface="Verdana" pitchFamily="34" charset="0"/>
              </a:rPr>
              <a:t>such</a:t>
            </a:r>
            <a:r>
              <a:rPr lang="en-US" sz="1800" dirty="0" smtClean="0">
                <a:latin typeface="Verdana" pitchFamily="34" charset="0"/>
              </a:rPr>
              <a:t> a </a:t>
            </a:r>
            <a:r>
              <a:rPr lang="en-US" sz="2000" dirty="0" smtClean="0">
                <a:latin typeface="Verdana" pitchFamily="34" charset="0"/>
              </a:rPr>
              <a:t>possibility.</a:t>
            </a:r>
          </a:p>
          <a:p>
            <a:pPr algn="l" eaLnBrk="1" fontAlgn="auto" hangingPunct="1">
              <a:lnSpc>
                <a:spcPct val="80000"/>
              </a:lnSpc>
              <a:spcAft>
                <a:spcPts val="0"/>
              </a:spcAft>
              <a:buFont typeface="Arial" pitchFamily="34" charset="0"/>
              <a:buNone/>
              <a:defRPr/>
            </a:pPr>
            <a:endParaRPr lang="en-US" sz="2000" dirty="0" smtClean="0">
              <a:latin typeface="Verdana" pitchFamily="34" charset="0"/>
            </a:endParaRPr>
          </a:p>
          <a:p>
            <a:pPr algn="l" eaLnBrk="1" fontAlgn="auto" hangingPunct="1">
              <a:lnSpc>
                <a:spcPct val="80000"/>
              </a:lnSpc>
              <a:spcAft>
                <a:spcPts val="0"/>
              </a:spcAft>
              <a:buFont typeface="Arial" pitchFamily="34" charset="0"/>
              <a:buNone/>
              <a:defRPr/>
            </a:pPr>
            <a:r>
              <a:rPr lang="en-US" sz="2000" dirty="0" smtClean="0">
                <a:latin typeface="Verdana" pitchFamily="34" charset="0"/>
              </a:rPr>
              <a:t>The </a:t>
            </a:r>
            <a:r>
              <a:rPr lang="en-US" sz="2000" b="1" dirty="0" smtClean="0">
                <a:solidFill>
                  <a:srgbClr val="660066"/>
                </a:solidFill>
                <a:effectLst>
                  <a:outerShdw blurRad="38100" dist="38100" dir="2700000" algn="tl">
                    <a:srgbClr val="000000"/>
                  </a:outerShdw>
                </a:effectLst>
                <a:latin typeface="Verdana" pitchFamily="34" charset="0"/>
              </a:rPr>
              <a:t>clause</a:t>
            </a:r>
            <a:r>
              <a:rPr lang="en-US" sz="2000" dirty="0" smtClean="0">
                <a:latin typeface="Verdana" pitchFamily="34" charset="0"/>
              </a:rPr>
              <a:t> in the settlement reads: </a:t>
            </a:r>
            <a:r>
              <a:rPr lang="en-US" sz="2000" b="1" dirty="0" smtClean="0">
                <a:solidFill>
                  <a:srgbClr val="660066"/>
                </a:solidFill>
                <a:effectLst>
                  <a:outerShdw blurRad="38100" dist="38100" dir="2700000" algn="tl">
                    <a:srgbClr val="000000"/>
                  </a:outerShdw>
                </a:effectLst>
                <a:latin typeface="Verdana" pitchFamily="34" charset="0"/>
              </a:rPr>
              <a:t>“Wife  shall  receive 50%  of any Nobel Prize if it occurs within 7 years.” </a:t>
            </a:r>
            <a:r>
              <a:rPr lang="en-US" sz="2000" dirty="0" smtClean="0">
                <a:latin typeface="Verdana" pitchFamily="34" charset="0"/>
              </a:rPr>
              <a:t>Lucas said, </a:t>
            </a:r>
            <a:r>
              <a:rPr lang="en-US" sz="2000" b="1" dirty="0" smtClean="0">
                <a:solidFill>
                  <a:srgbClr val="660066"/>
                </a:solidFill>
                <a:effectLst>
                  <a:outerShdw blurRad="38100" dist="38100" dir="2700000" algn="tl">
                    <a:srgbClr val="000000"/>
                  </a:outerShdw>
                </a:effectLst>
                <a:latin typeface="Verdana" pitchFamily="34" charset="0"/>
              </a:rPr>
              <a:t>“A deal is a deal.   It’s  hard  to  be unpleasant after a prize like that.” </a:t>
            </a:r>
          </a:p>
          <a:p>
            <a:pPr algn="l" eaLnBrk="1" fontAlgn="auto" hangingPunct="1">
              <a:lnSpc>
                <a:spcPct val="80000"/>
              </a:lnSpc>
              <a:spcAft>
                <a:spcPts val="0"/>
              </a:spcAft>
              <a:buFont typeface="Arial" pitchFamily="34" charset="0"/>
              <a:buNone/>
              <a:defRPr/>
            </a:pPr>
            <a:endParaRPr lang="en-US" sz="2000" b="1" dirty="0" smtClean="0">
              <a:solidFill>
                <a:srgbClr val="660066"/>
              </a:solidFill>
              <a:effectLst>
                <a:outerShdw blurRad="38100" dist="38100" dir="2700000" algn="tl">
                  <a:srgbClr val="000000"/>
                </a:outerShdw>
              </a:effectLst>
              <a:latin typeface="Verdana" pitchFamily="34" charset="0"/>
            </a:endParaRPr>
          </a:p>
          <a:p>
            <a:pPr algn="l" eaLnBrk="1" fontAlgn="auto" hangingPunct="1">
              <a:lnSpc>
                <a:spcPct val="80000"/>
              </a:lnSpc>
              <a:spcAft>
                <a:spcPts val="0"/>
              </a:spcAft>
              <a:buFont typeface="Arial" pitchFamily="34" charset="0"/>
              <a:buNone/>
              <a:defRPr/>
            </a:pPr>
            <a:r>
              <a:rPr lang="en-US" sz="2000" b="1" dirty="0" smtClean="0">
                <a:solidFill>
                  <a:srgbClr val="660066"/>
                </a:solidFill>
                <a:effectLst>
                  <a:outerShdw blurRad="38100" dist="38100" dir="2700000" algn="tl">
                    <a:srgbClr val="000000"/>
                  </a:outerShdw>
                </a:effectLst>
                <a:latin typeface="Verdana" pitchFamily="34" charset="0"/>
              </a:rPr>
              <a:t>Rita Lucas</a:t>
            </a:r>
            <a:r>
              <a:rPr lang="en-US" sz="2000" dirty="0" smtClean="0">
                <a:latin typeface="Verdana" pitchFamily="34" charset="0"/>
              </a:rPr>
              <a:t> had more than just  </a:t>
            </a:r>
            <a:r>
              <a:rPr lang="en-US" sz="2000" b="1" dirty="0" smtClean="0">
                <a:solidFill>
                  <a:srgbClr val="660066"/>
                </a:solidFill>
                <a:effectLst>
                  <a:outerShdw blurRad="38100" dist="38100" dir="2700000" algn="tl">
                    <a:srgbClr val="000000"/>
                  </a:outerShdw>
                </a:effectLst>
                <a:latin typeface="Verdana" pitchFamily="34" charset="0"/>
              </a:rPr>
              <a:t>foresight</a:t>
            </a:r>
            <a:r>
              <a:rPr lang="en-US" sz="2000" dirty="0" smtClean="0">
                <a:latin typeface="Verdana" pitchFamily="34" charset="0"/>
              </a:rPr>
              <a:t>; she had </a:t>
            </a:r>
            <a:r>
              <a:rPr lang="en-US" sz="2000" b="1" dirty="0" smtClean="0">
                <a:solidFill>
                  <a:srgbClr val="660066"/>
                </a:solidFill>
                <a:effectLst>
                  <a:outerShdw blurRad="38100" dist="38100" dir="2700000" algn="tl">
                    <a:srgbClr val="000000"/>
                  </a:outerShdw>
                </a:effectLst>
                <a:latin typeface="Verdana" pitchFamily="34" charset="0"/>
              </a:rPr>
              <a:t>luck</a:t>
            </a:r>
            <a:r>
              <a:rPr lang="en-US" sz="2000" dirty="0" smtClean="0">
                <a:latin typeface="Verdana" pitchFamily="34" charset="0"/>
              </a:rPr>
              <a:t>.  If  the announcement, which came on </a:t>
            </a:r>
            <a:r>
              <a:rPr lang="en-US" sz="2000" b="1" dirty="0" smtClean="0">
                <a:solidFill>
                  <a:srgbClr val="660066"/>
                </a:solidFill>
                <a:effectLst>
                  <a:outerShdw blurRad="38100" dist="38100" dir="2700000" algn="tl">
                    <a:srgbClr val="000000"/>
                  </a:outerShdw>
                </a:effectLst>
                <a:latin typeface="Verdana" pitchFamily="34" charset="0"/>
              </a:rPr>
              <a:t>Oct. 10</a:t>
            </a:r>
            <a:r>
              <a:rPr lang="en-US" sz="2000" dirty="0" smtClean="0">
                <a:latin typeface="Verdana" pitchFamily="34" charset="0"/>
              </a:rPr>
              <a:t>, had come </a:t>
            </a:r>
            <a:r>
              <a:rPr lang="en-US" sz="2000" b="1" dirty="0" smtClean="0">
                <a:solidFill>
                  <a:srgbClr val="660066"/>
                </a:solidFill>
                <a:effectLst>
                  <a:outerShdw blurRad="38100" dist="38100" dir="2700000" algn="tl">
                    <a:srgbClr val="000000"/>
                  </a:outerShdw>
                </a:effectLst>
                <a:latin typeface="Verdana" pitchFamily="34" charset="0"/>
              </a:rPr>
              <a:t>after Oct. 31</a:t>
            </a:r>
            <a:r>
              <a:rPr lang="en-US" sz="2000" dirty="0" smtClean="0">
                <a:latin typeface="Verdana" pitchFamily="34" charset="0"/>
              </a:rPr>
              <a:t>, she would have </a:t>
            </a:r>
            <a:r>
              <a:rPr lang="en-US" sz="2000" b="1" dirty="0" smtClean="0">
                <a:solidFill>
                  <a:srgbClr val="660066"/>
                </a:solidFill>
                <a:effectLst>
                  <a:outerShdw blurRad="38100" dist="38100" dir="2700000" algn="tl">
                    <a:srgbClr val="000000"/>
                  </a:outerShdw>
                </a:effectLst>
                <a:latin typeface="Verdana" pitchFamily="34" charset="0"/>
              </a:rPr>
              <a:t>gotten nothing</a:t>
            </a:r>
            <a:r>
              <a:rPr lang="en-US" sz="2000" b="1" dirty="0" smtClean="0">
                <a:effectLst>
                  <a:outerShdw blurRad="38100" dist="38100" dir="2700000" algn="tl">
                    <a:srgbClr val="FFFFFF"/>
                  </a:outerShdw>
                </a:effectLst>
                <a:latin typeface="Verdana" pitchFamily="34" charset="0"/>
              </a:rPr>
              <a:t>.  </a:t>
            </a:r>
            <a:r>
              <a:rPr lang="en-US" sz="2000" b="1" dirty="0" smtClean="0">
                <a:solidFill>
                  <a:srgbClr val="660066"/>
                </a:solidFill>
                <a:effectLst>
                  <a:outerShdw blurRad="38100" dist="38100" dir="2700000" algn="tl">
                    <a:srgbClr val="000000"/>
                  </a:outerShdw>
                </a:effectLst>
                <a:latin typeface="Verdana" pitchFamily="34" charset="0"/>
              </a:rPr>
              <a:t>Eight  University of Chicago professors have won</a:t>
            </a:r>
            <a:r>
              <a:rPr lang="en-US" sz="2000" dirty="0" smtClean="0">
                <a:latin typeface="Verdana" pitchFamily="34" charset="0"/>
              </a:rPr>
              <a:t> and he was the </a:t>
            </a:r>
            <a:r>
              <a:rPr lang="en-US" sz="2000" b="1" dirty="0" smtClean="0">
                <a:solidFill>
                  <a:srgbClr val="660066"/>
                </a:solidFill>
                <a:effectLst>
                  <a:outerShdw blurRad="38100" dist="38100" dir="2700000" algn="tl">
                    <a:srgbClr val="000000"/>
                  </a:outerShdw>
                </a:effectLst>
                <a:latin typeface="Verdana" pitchFamily="34" charset="0"/>
              </a:rPr>
              <a:t>5</a:t>
            </a:r>
            <a:r>
              <a:rPr lang="en-US" sz="2000" b="1" baseline="30000" dirty="0" smtClean="0">
                <a:solidFill>
                  <a:srgbClr val="660066"/>
                </a:solidFill>
                <a:effectLst>
                  <a:outerShdw blurRad="38100" dist="38100" dir="2700000" algn="tl">
                    <a:srgbClr val="000000"/>
                  </a:outerShdw>
                </a:effectLst>
                <a:latin typeface="Verdana" pitchFamily="34" charset="0"/>
              </a:rPr>
              <a:t>th</a:t>
            </a:r>
            <a:r>
              <a:rPr lang="en-US" sz="2000" b="1" dirty="0" smtClean="0">
                <a:solidFill>
                  <a:srgbClr val="660066"/>
                </a:solidFill>
                <a:effectLst>
                  <a:outerShdw blurRad="38100" dist="38100" dir="2700000" algn="tl">
                    <a:srgbClr val="000000"/>
                  </a:outerShdw>
                </a:effectLst>
                <a:latin typeface="Verdana" pitchFamily="34" charset="0"/>
              </a:rPr>
              <a:t> in the last six years</a:t>
            </a:r>
            <a:r>
              <a:rPr lang="en-US" sz="2000" dirty="0" smtClean="0">
                <a:latin typeface="Verdana" pitchFamily="34" charset="0"/>
              </a:rPr>
              <a:t>.</a:t>
            </a:r>
            <a:endParaRPr lang="en-US" sz="1800" dirty="0" smtClean="0">
              <a:latin typeface="Verdana" pitchFamily="34" charset="0"/>
            </a:endParaRPr>
          </a:p>
        </p:txBody>
      </p:sp>
      <p:sp>
        <p:nvSpPr>
          <p:cNvPr id="328709" name="Rectangle 5" descr="Papyrus"/>
          <p:cNvSpPr>
            <a:spLocks noChangeArrowheads="1"/>
          </p:cNvSpPr>
          <p:nvPr/>
        </p:nvSpPr>
        <p:spPr bwMode="auto">
          <a:xfrm>
            <a:off x="5630863" y="2744788"/>
            <a:ext cx="3513137" cy="541337"/>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000" b="1">
                <a:effectLst>
                  <a:outerShdw blurRad="38100" dist="38100" dir="2700000" algn="tl">
                    <a:srgbClr val="FFFFFF"/>
                  </a:outerShdw>
                </a:effectLst>
                <a:cs typeface="+mn-cs"/>
              </a:rPr>
              <a:t>Robert Lucas $1.1 </a:t>
            </a:r>
            <a:r>
              <a:rPr lang="en-US" sz="1600" b="1">
                <a:effectLst>
                  <a:outerShdw blurRad="38100" dist="38100" dir="2700000" algn="tl">
                    <a:srgbClr val="FFFFFF"/>
                  </a:outerShdw>
                </a:effectLst>
                <a:cs typeface="+mn-cs"/>
              </a:rPr>
              <a:t>million</a:t>
            </a:r>
          </a:p>
        </p:txBody>
      </p:sp>
      <p:pic>
        <p:nvPicPr>
          <p:cNvPr id="11269" name="Picture 6" descr="Lucas, Robt col crop"/>
          <p:cNvPicPr>
            <a:picLocks noChangeAspect="1" noChangeArrowheads="1"/>
          </p:cNvPicPr>
          <p:nvPr/>
        </p:nvPicPr>
        <p:blipFill>
          <a:blip r:embed="rId7"/>
          <a:srcRect/>
          <a:stretch>
            <a:fillRect/>
          </a:stretch>
        </p:blipFill>
        <p:spPr bwMode="auto">
          <a:xfrm>
            <a:off x="6091238" y="149225"/>
            <a:ext cx="2568575" cy="2727325"/>
          </a:xfrm>
          <a:prstGeom prst="rect">
            <a:avLst/>
          </a:prstGeom>
          <a:noFill/>
          <a:ln w="9525">
            <a:noFill/>
            <a:miter lim="800000"/>
            <a:headEnd/>
            <a:tailEnd/>
          </a:ln>
        </p:spPr>
      </p:pic>
      <p:pic>
        <p:nvPicPr>
          <p:cNvPr id="328712" name="I do1682.wav">
            <a:hlinkClick r:id="" action="ppaction://media"/>
          </p:cNvPr>
          <p:cNvPicPr>
            <a:picLocks noRot="1" noChangeAspect="1" noChangeArrowheads="1"/>
          </p:cNvPicPr>
          <p:nvPr>
            <a:wavAudioFile r:embed="rId1" name="I don't understand women.wav"/>
          </p:nvPr>
        </p:nvPicPr>
        <p:blipFill>
          <a:blip r:embed="rId8"/>
          <a:srcRect/>
          <a:stretch>
            <a:fillRect/>
          </a:stretch>
        </p:blipFill>
        <p:spPr bwMode="auto">
          <a:xfrm>
            <a:off x="8839200" y="6553200"/>
            <a:ext cx="304800" cy="304800"/>
          </a:xfrm>
          <a:prstGeom prst="rect">
            <a:avLst/>
          </a:prstGeom>
          <a:noFill/>
          <a:ln w="9525">
            <a:noFill/>
            <a:miter lim="800000"/>
            <a:headEnd/>
            <a:tailEnd/>
          </a:ln>
        </p:spPr>
      </p:pic>
      <p:sp>
        <p:nvSpPr>
          <p:cNvPr id="328714" name="Rectangle 10"/>
          <p:cNvSpPr>
            <a:spLocks noChangeArrowheads="1"/>
          </p:cNvSpPr>
          <p:nvPr/>
        </p:nvSpPr>
        <p:spPr bwMode="auto">
          <a:xfrm>
            <a:off x="0" y="5459413"/>
            <a:ext cx="9144000" cy="1057275"/>
          </a:xfrm>
          <a:prstGeom prst="rect">
            <a:avLst/>
          </a:prstGeom>
          <a:noFill/>
          <a:ln w="9525">
            <a:noFill/>
            <a:miter lim="800000"/>
            <a:headEnd/>
            <a:tailEnd/>
          </a:ln>
          <a:effectLst/>
        </p:spPr>
        <p:txBody>
          <a:bodyPr/>
          <a:lstStyle/>
          <a:p>
            <a:pPr fontAlgn="auto">
              <a:lnSpc>
                <a:spcPct val="90000"/>
              </a:lnSpc>
              <a:spcBef>
                <a:spcPct val="20000"/>
              </a:spcBef>
              <a:spcAft>
                <a:spcPts val="0"/>
              </a:spcAft>
              <a:defRPr/>
            </a:pPr>
            <a:r>
              <a:rPr lang="en-US" b="1">
                <a:solidFill>
                  <a:srgbClr val="FF0000"/>
                </a:solidFill>
                <a:effectLst>
                  <a:outerShdw blurRad="38100" dist="38100" dir="2700000" algn="tl">
                    <a:srgbClr val="000000"/>
                  </a:outerShdw>
                </a:effectLst>
                <a:latin typeface="Verdana" pitchFamily="34" charset="0"/>
                <a:cs typeface="+mn-cs"/>
              </a:rPr>
              <a:t>*</a:t>
            </a:r>
            <a:r>
              <a:rPr lang="en-US" sz="2000" b="1">
                <a:solidFill>
                  <a:srgbClr val="660066"/>
                </a:solidFill>
                <a:effectLst>
                  <a:outerShdw blurRad="38100" dist="38100" dir="2700000" algn="tl">
                    <a:srgbClr val="000000"/>
                  </a:outerShdw>
                </a:effectLst>
                <a:latin typeface="Verdana" pitchFamily="34" charset="0"/>
                <a:cs typeface="+mn-cs"/>
              </a:rPr>
              <a:t>Rita Lucas</a:t>
            </a:r>
            <a:r>
              <a:rPr lang="en-US" sz="2000">
                <a:latin typeface="Verdana" pitchFamily="34" charset="0"/>
                <a:cs typeface="+mn-cs"/>
              </a:rPr>
              <a:t> </a:t>
            </a:r>
            <a:r>
              <a:rPr lang="en-US">
                <a:latin typeface="Verdana" pitchFamily="34" charset="0"/>
                <a:cs typeface="+mn-cs"/>
              </a:rPr>
              <a:t>knew who had</a:t>
            </a:r>
            <a:r>
              <a:rPr lang="en-US" sz="2000">
                <a:latin typeface="Verdana" pitchFamily="34" charset="0"/>
                <a:cs typeface="+mn-cs"/>
              </a:rPr>
              <a:t> </a:t>
            </a:r>
            <a:r>
              <a:rPr lang="en-US" sz="2000" b="1">
                <a:solidFill>
                  <a:srgbClr val="660066"/>
                </a:solidFill>
                <a:effectLst>
                  <a:outerShdw blurRad="38100" dist="38100" dir="2700000" algn="tl">
                    <a:srgbClr val="000000"/>
                  </a:outerShdw>
                </a:effectLst>
                <a:latin typeface="Verdana" pitchFamily="34" charset="0"/>
                <a:cs typeface="+mn-cs"/>
              </a:rPr>
              <a:t>won in the past</a:t>
            </a:r>
            <a:r>
              <a:rPr lang="en-US" sz="2000">
                <a:latin typeface="Verdana" pitchFamily="34" charset="0"/>
                <a:cs typeface="+mn-cs"/>
              </a:rPr>
              <a:t> </a:t>
            </a:r>
            <a:r>
              <a:rPr lang="en-US">
                <a:latin typeface="Verdana" pitchFamily="34" charset="0"/>
                <a:cs typeface="+mn-cs"/>
              </a:rPr>
              <a:t>and she was</a:t>
            </a:r>
            <a:r>
              <a:rPr lang="en-US" sz="2000">
                <a:latin typeface="Verdana" pitchFamily="34" charset="0"/>
                <a:cs typeface="+mn-cs"/>
              </a:rPr>
              <a:t> </a:t>
            </a:r>
            <a:r>
              <a:rPr lang="en-US" sz="2000" b="1">
                <a:solidFill>
                  <a:srgbClr val="660066"/>
                </a:solidFill>
                <a:effectLst>
                  <a:outerShdw blurRad="38100" dist="38100" dir="2700000" algn="tl">
                    <a:srgbClr val="000000"/>
                  </a:outerShdw>
                </a:effectLst>
                <a:latin typeface="Verdana" pitchFamily="34" charset="0"/>
                <a:cs typeface="+mn-cs"/>
              </a:rPr>
              <a:t>thinking  </a:t>
            </a:r>
          </a:p>
          <a:p>
            <a:pPr fontAlgn="auto">
              <a:lnSpc>
                <a:spcPct val="90000"/>
              </a:lnSpc>
              <a:spcBef>
                <a:spcPct val="20000"/>
              </a:spcBef>
              <a:spcAft>
                <a:spcPts val="0"/>
              </a:spcAft>
              <a:defRPr/>
            </a:pPr>
            <a:r>
              <a:rPr lang="en-US" sz="2000" b="1">
                <a:solidFill>
                  <a:srgbClr val="660066"/>
                </a:solidFill>
                <a:effectLst>
                  <a:outerShdw blurRad="38100" dist="38100" dir="2700000" algn="tl">
                    <a:srgbClr val="000000"/>
                  </a:outerShdw>
                </a:effectLst>
                <a:latin typeface="Verdana" pitchFamily="34" charset="0"/>
                <a:cs typeface="+mn-cs"/>
              </a:rPr>
              <a:t>in a rational manner</a:t>
            </a:r>
            <a:r>
              <a:rPr lang="en-US" sz="2000">
                <a:latin typeface="Verdana" pitchFamily="34" charset="0"/>
                <a:cs typeface="+mn-cs"/>
              </a:rPr>
              <a:t> on who she </a:t>
            </a:r>
            <a:r>
              <a:rPr lang="en-US" sz="2000" b="1">
                <a:solidFill>
                  <a:srgbClr val="660066"/>
                </a:solidFill>
                <a:effectLst>
                  <a:outerShdw blurRad="38100" dist="38100" dir="2700000" algn="tl">
                    <a:srgbClr val="000000"/>
                  </a:outerShdw>
                </a:effectLst>
                <a:latin typeface="Verdana" pitchFamily="34" charset="0"/>
                <a:cs typeface="+mn-cs"/>
              </a:rPr>
              <a:t>anticipated might win in the future</a:t>
            </a:r>
            <a:r>
              <a:rPr lang="en-US">
                <a:latin typeface="Verdana" pitchFamily="34" charset="0"/>
                <a:cs typeface="+mn-cs"/>
              </a:rPr>
              <a:t>.</a:t>
            </a:r>
          </a:p>
        </p:txBody>
      </p:sp>
      <p:pic>
        <p:nvPicPr>
          <p:cNvPr id="328715" name="Anti1682.wav">
            <a:hlinkClick r:id="" action="ppaction://media"/>
          </p:cNvPr>
          <p:cNvPicPr>
            <a:picLocks noRot="1" noChangeAspect="1" noChangeArrowheads="1"/>
          </p:cNvPicPr>
          <p:nvPr>
            <a:wavAudioFile r:embed="rId2" name="Anticipation only the word.wav"/>
          </p:nvPr>
        </p:nvPicPr>
        <p:blipFill>
          <a:blip r:embed="rId8"/>
          <a:srcRect/>
          <a:stretch>
            <a:fillRect/>
          </a:stretch>
        </p:blipFill>
        <p:spPr bwMode="auto">
          <a:xfrm>
            <a:off x="0" y="6553200"/>
            <a:ext cx="304800" cy="304800"/>
          </a:xfrm>
          <a:prstGeom prst="rect">
            <a:avLst/>
          </a:prstGeom>
          <a:noFill/>
          <a:ln w="9525">
            <a:noFill/>
            <a:miter lim="800000"/>
            <a:headEnd/>
            <a:tailEnd/>
          </a:ln>
        </p:spPr>
      </p:pic>
      <p:pic>
        <p:nvPicPr>
          <p:cNvPr id="328717" name="happ1682.wav">
            <a:hlinkClick r:id="" action="ppaction://media"/>
          </p:cNvPr>
          <p:cNvPicPr>
            <a:picLocks noRot="1" noChangeAspect="1" noChangeArrowheads="1"/>
          </p:cNvPicPr>
          <p:nvPr>
            <a:wavAudioFile r:embed="rId3" name="happen i know what is going to happen.wav"/>
          </p:nvPr>
        </p:nvPicPr>
        <p:blipFill>
          <a:blip r:embed="rId8"/>
          <a:srcRect/>
          <a:stretch>
            <a:fillRect/>
          </a:stretch>
        </p:blipFill>
        <p:spPr bwMode="auto">
          <a:xfrm>
            <a:off x="762000" y="6553200"/>
            <a:ext cx="304800" cy="304800"/>
          </a:xfrm>
          <a:prstGeom prst="rect">
            <a:avLst/>
          </a:prstGeom>
          <a:noFill/>
          <a:ln w="9525">
            <a:noFill/>
            <a:miter lim="800000"/>
            <a:headEnd/>
            <a:tailEnd/>
          </a:ln>
        </p:spPr>
      </p:pic>
      <p:sp>
        <p:nvSpPr>
          <p:cNvPr id="11274" name="WordArt 114"/>
          <p:cNvSpPr>
            <a:spLocks noChangeArrowheads="1" noChangeShapeType="1" noTextEdit="1"/>
          </p:cNvSpPr>
          <p:nvPr/>
        </p:nvSpPr>
        <p:spPr bwMode="auto">
          <a:xfrm>
            <a:off x="190500" y="541338"/>
            <a:ext cx="5732463" cy="388937"/>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FF0000"/>
                </a:solidFill>
                <a:effectLst>
                  <a:outerShdw dist="35921" dir="2700000" sy="50000" kx="2115830" algn="bl" rotWithShape="0">
                    <a:srgbClr val="C0C0C0">
                      <a:alpha val="79999"/>
                    </a:srgbClr>
                  </a:outerShdw>
                </a:effectLst>
                <a:latin typeface="Arial Black"/>
              </a:rPr>
              <a:t>Ex-Wife’s Prize-Winning Foresight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00" fill="hold"/>
                                        <p:tgtEl>
                                          <p:spTgt spid="32871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28707">
                                            <p:txEl>
                                              <p:pRg st="0" end="0"/>
                                            </p:txEl>
                                          </p:spTgt>
                                        </p:tgtEl>
                                        <p:attrNameLst>
                                          <p:attrName>style.visibility</p:attrName>
                                        </p:attrNameLst>
                                      </p:cBhvr>
                                      <p:to>
                                        <p:strVal val="visible"/>
                                      </p:to>
                                    </p:set>
                                    <p:animEffect transition="in" filter="wipe(left)">
                                      <p:cBhvr>
                                        <p:cTn id="11" dur="1000"/>
                                        <p:tgtEl>
                                          <p:spTgt spid="328707">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328707">
                                            <p:txEl>
                                              <p:pRg st="1" end="1"/>
                                            </p:txEl>
                                          </p:spTgt>
                                        </p:tgtEl>
                                        <p:attrNameLst>
                                          <p:attrName>style.visibility</p:attrName>
                                        </p:attrNameLst>
                                      </p:cBhvr>
                                      <p:to>
                                        <p:strVal val="visible"/>
                                      </p:to>
                                    </p:set>
                                    <p:animEffect transition="in" filter="wipe(left)">
                                      <p:cBhvr>
                                        <p:cTn id="14" dur="1000"/>
                                        <p:tgtEl>
                                          <p:spTgt spid="328707">
                                            <p:txEl>
                                              <p:pRg st="1" end="1"/>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328707">
                                            <p:txEl>
                                              <p:pRg st="2" end="2"/>
                                            </p:txEl>
                                          </p:spTgt>
                                        </p:tgtEl>
                                        <p:attrNameLst>
                                          <p:attrName>style.visibility</p:attrName>
                                        </p:attrNameLst>
                                      </p:cBhvr>
                                      <p:to>
                                        <p:strVal val="visible"/>
                                      </p:to>
                                    </p:set>
                                    <p:animEffect transition="in" filter="wipe(left)">
                                      <p:cBhvr>
                                        <p:cTn id="17" dur="1000"/>
                                        <p:tgtEl>
                                          <p:spTgt spid="328707">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28707">
                                            <p:txEl>
                                              <p:pRg st="3" end="3"/>
                                            </p:txEl>
                                          </p:spTgt>
                                        </p:tgtEl>
                                        <p:attrNameLst>
                                          <p:attrName>style.visibility</p:attrName>
                                        </p:attrNameLst>
                                      </p:cBhvr>
                                      <p:to>
                                        <p:strVal val="visible"/>
                                      </p:to>
                                    </p:set>
                                    <p:animEffect transition="in" filter="wipe(left)">
                                      <p:cBhvr>
                                        <p:cTn id="20" dur="1000"/>
                                        <p:tgtEl>
                                          <p:spTgt spid="328707">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28707">
                                            <p:txEl>
                                              <p:pRg st="4" end="4"/>
                                            </p:txEl>
                                          </p:spTgt>
                                        </p:tgtEl>
                                        <p:attrNameLst>
                                          <p:attrName>style.visibility</p:attrName>
                                        </p:attrNameLst>
                                      </p:cBhvr>
                                      <p:to>
                                        <p:strVal val="visible"/>
                                      </p:to>
                                    </p:set>
                                    <p:animEffect transition="in" filter="wipe(left)">
                                      <p:cBhvr>
                                        <p:cTn id="23" dur="1000"/>
                                        <p:tgtEl>
                                          <p:spTgt spid="328707">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328707">
                                            <p:txEl>
                                              <p:pRg st="6" end="6"/>
                                            </p:txEl>
                                          </p:spTgt>
                                        </p:tgtEl>
                                        <p:attrNameLst>
                                          <p:attrName>style.visibility</p:attrName>
                                        </p:attrNameLst>
                                      </p:cBhvr>
                                      <p:to>
                                        <p:strVal val="visible"/>
                                      </p:to>
                                    </p:set>
                                    <p:animEffect transition="in" filter="wipe(left)">
                                      <p:cBhvr>
                                        <p:cTn id="28" dur="1000"/>
                                        <p:tgtEl>
                                          <p:spTgt spid="328707">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28707">
                                            <p:txEl>
                                              <p:pRg st="8" end="8"/>
                                            </p:txEl>
                                          </p:spTgt>
                                        </p:tgtEl>
                                        <p:attrNameLst>
                                          <p:attrName>style.visibility</p:attrName>
                                        </p:attrNameLst>
                                      </p:cBhvr>
                                      <p:to>
                                        <p:strVal val="visible"/>
                                      </p:to>
                                    </p:set>
                                    <p:animEffect transition="in" filter="wipe(left)">
                                      <p:cBhvr>
                                        <p:cTn id="33" dur="1000"/>
                                        <p:tgtEl>
                                          <p:spTgt spid="328707">
                                            <p:txEl>
                                              <p:pRg st="8" end="8"/>
                                            </p:txEl>
                                          </p:spTgt>
                                        </p:tgtEl>
                                      </p:cBhvr>
                                    </p:animEffect>
                                  </p:childTnLst>
                                </p:cTn>
                              </p:par>
                            </p:childTnLst>
                          </p:cTn>
                        </p:par>
                        <p:par>
                          <p:cTn id="34" fill="hold" nodeType="afterGroup">
                            <p:stCondLst>
                              <p:cond delay="1000"/>
                            </p:stCondLst>
                            <p:childTnLst>
                              <p:par>
                                <p:cTn id="35" presetID="1" presetClass="mediacall" presetSubtype="0" fill="hold" nodeType="afterEffect">
                                  <p:stCondLst>
                                    <p:cond delay="0"/>
                                  </p:stCondLst>
                                  <p:childTnLst>
                                    <p:cmd type="call" cmd="playFrom(0.0)">
                                      <p:cBhvr>
                                        <p:cTn id="36" dur="1100" fill="hold"/>
                                        <p:tgtEl>
                                          <p:spTgt spid="328717"/>
                                        </p:tgtEl>
                                      </p:cBhvr>
                                    </p:cmd>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328714">
                                            <p:txEl>
                                              <p:pRg st="0" end="0"/>
                                            </p:txEl>
                                          </p:spTgt>
                                        </p:tgtEl>
                                        <p:attrNameLst>
                                          <p:attrName>style.visibility</p:attrName>
                                        </p:attrNameLst>
                                      </p:cBhvr>
                                      <p:to>
                                        <p:strVal val="visible"/>
                                      </p:to>
                                    </p:set>
                                    <p:animEffect transition="in" filter="wipe(left)">
                                      <p:cBhvr>
                                        <p:cTn id="41" dur="1000"/>
                                        <p:tgtEl>
                                          <p:spTgt spid="328714">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328714">
                                            <p:txEl>
                                              <p:pRg st="1" end="1"/>
                                            </p:txEl>
                                          </p:spTgt>
                                        </p:tgtEl>
                                        <p:attrNameLst>
                                          <p:attrName>style.visibility</p:attrName>
                                        </p:attrNameLst>
                                      </p:cBhvr>
                                      <p:to>
                                        <p:strVal val="visible"/>
                                      </p:to>
                                    </p:set>
                                    <p:animEffect transition="in" filter="wipe(left)">
                                      <p:cBhvr>
                                        <p:cTn id="44" dur="1000"/>
                                        <p:tgtEl>
                                          <p:spTgt spid="328714">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3563" fill="hold"/>
                                        <p:tgtEl>
                                          <p:spTgt spid="3287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9" fill="hold" display="0">
                  <p:stCondLst>
                    <p:cond delay="indefinite"/>
                  </p:stCondLst>
                  <p:endCondLst>
                    <p:cond evt="onNext" delay="0">
                      <p:tgtEl>
                        <p:sldTgt/>
                      </p:tgtEl>
                    </p:cond>
                    <p:cond evt="onPrev" delay="0">
                      <p:tgtEl>
                        <p:sldTgt/>
                      </p:tgtEl>
                    </p:cond>
                    <p:cond evt="onStopAudio" delay="0">
                      <p:tgtEl>
                        <p:sldTgt/>
                      </p:tgtEl>
                    </p:cond>
                  </p:endCondLst>
                </p:cTn>
                <p:tgtEl>
                  <p:spTgt spid="328712"/>
                </p:tgtEl>
              </p:cMediaNode>
            </p:audio>
            <p:audio>
              <p:cMediaNode showWhenStopped="0">
                <p:cTn id="50" fill="hold" display="0">
                  <p:stCondLst>
                    <p:cond delay="indefinite"/>
                  </p:stCondLst>
                  <p:endCondLst>
                    <p:cond evt="onNext" delay="0">
                      <p:tgtEl>
                        <p:sldTgt/>
                      </p:tgtEl>
                    </p:cond>
                    <p:cond evt="onPrev" delay="0">
                      <p:tgtEl>
                        <p:sldTgt/>
                      </p:tgtEl>
                    </p:cond>
                    <p:cond evt="onStopAudio" delay="0">
                      <p:tgtEl>
                        <p:sldTgt/>
                      </p:tgtEl>
                    </p:cond>
                  </p:endCondLst>
                </p:cTn>
                <p:tgtEl>
                  <p:spTgt spid="328715"/>
                </p:tgtEl>
              </p:cMediaNode>
            </p:audio>
            <p:audio>
              <p:cMediaNode showWhenStopped="0">
                <p:cTn id="51" fill="hold" display="0">
                  <p:stCondLst>
                    <p:cond delay="indefinite"/>
                  </p:stCondLst>
                  <p:endCondLst>
                    <p:cond evt="onNext" delay="0">
                      <p:tgtEl>
                        <p:sldTgt/>
                      </p:tgtEl>
                    </p:cond>
                    <p:cond evt="onPrev" delay="0">
                      <p:tgtEl>
                        <p:sldTgt/>
                      </p:tgtEl>
                    </p:cond>
                    <p:cond evt="onStopAudio" delay="0">
                      <p:tgtEl>
                        <p:sldTgt/>
                      </p:tgtEl>
                    </p:cond>
                  </p:endCondLst>
                </p:cTn>
                <p:tgtEl>
                  <p:spTgt spid="328717"/>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76200"/>
            <a:ext cx="9144000" cy="704850"/>
          </a:xfrm>
          <a:prstGeom prst="rect">
            <a:avLst/>
          </a:prstGeom>
          <a:noFill/>
          <a:ln w="12700">
            <a:noFill/>
            <a:miter lim="800000"/>
            <a:headEnd/>
            <a:tailEnd/>
          </a:ln>
        </p:spPr>
        <p:txBody>
          <a:bodyPr lIns="90488" tIns="44450" rIns="90488" bIns="44450">
            <a:spAutoFit/>
          </a:bodyPr>
          <a:lstStyle/>
          <a:p>
            <a:pPr algn="ctr" eaLnBrk="0" hangingPunct="0">
              <a:defRPr/>
            </a:pPr>
            <a:r>
              <a:rPr lang="en-US" sz="4000" b="1" dirty="0">
                <a:solidFill>
                  <a:srgbClr val="006600"/>
                </a:solidFill>
                <a:effectLst>
                  <a:outerShdw blurRad="38100" dist="38100" dir="2700000" algn="tl">
                    <a:srgbClr val="000000">
                      <a:alpha val="43137"/>
                    </a:srgbClr>
                  </a:outerShdw>
                </a:effectLst>
                <a:latin typeface="Arial" pitchFamily="34" charset="0"/>
                <a:cs typeface="Arial" pitchFamily="34" charset="0"/>
              </a:rPr>
              <a:t>Real Business Cycle View</a:t>
            </a:r>
            <a:endParaRPr lang="en-US" sz="4000" b="1" i="1" dirty="0">
              <a:solidFill>
                <a:srgbClr val="006600"/>
              </a:solidFill>
              <a:effectLst>
                <a:outerShdw blurRad="38100" dist="38100" dir="2700000" algn="tl">
                  <a:srgbClr val="000000">
                    <a:alpha val="43137"/>
                  </a:srgbClr>
                </a:outerShdw>
              </a:effectLst>
              <a:latin typeface="Arial" pitchFamily="34" charset="0"/>
              <a:cs typeface="Arial" pitchFamily="34" charset="0"/>
            </a:endParaRPr>
          </a:p>
        </p:txBody>
      </p:sp>
      <p:sp>
        <p:nvSpPr>
          <p:cNvPr id="99331" name="Rectangle 3"/>
          <p:cNvSpPr>
            <a:spLocks noChangeArrowheads="1"/>
          </p:cNvSpPr>
          <p:nvPr/>
        </p:nvSpPr>
        <p:spPr bwMode="auto">
          <a:xfrm>
            <a:off x="568325" y="457200"/>
            <a:ext cx="7754938" cy="582613"/>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sz="3200" b="1" dirty="0">
                <a:solidFill>
                  <a:srgbClr val="990099"/>
                </a:solidFill>
                <a:effectLst>
                  <a:outerShdw blurRad="38100" dist="38100" dir="2700000" algn="tl">
                    <a:srgbClr val="000000"/>
                  </a:outerShdw>
                </a:effectLst>
                <a:cs typeface="+mn-cs"/>
              </a:rPr>
              <a:t>Real-Business-Cycle Theory</a:t>
            </a:r>
          </a:p>
        </p:txBody>
      </p:sp>
      <p:sp>
        <p:nvSpPr>
          <p:cNvPr id="18" name="TextBox 17"/>
          <p:cNvSpPr txBox="1"/>
          <p:nvPr/>
        </p:nvSpPr>
        <p:spPr>
          <a:xfrm>
            <a:off x="228600" y="1066800"/>
            <a:ext cx="8686800" cy="3786188"/>
          </a:xfrm>
          <a:prstGeom prst="rect">
            <a:avLst/>
          </a:prstGeom>
          <a:noFill/>
        </p:spPr>
        <p:txBody>
          <a:bodyPr>
            <a:spAutoFit/>
          </a:bodyPr>
          <a:lstStyle/>
          <a:p>
            <a:pPr>
              <a:defRPr/>
            </a:pPr>
            <a:r>
              <a:rPr lang="en-US" sz="1600" dirty="0">
                <a:latin typeface="Arial" pitchFamily="34" charset="0"/>
                <a:cs typeface="Arial" pitchFamily="34" charset="0"/>
              </a:rPr>
              <a:t>This theory claims that </a:t>
            </a:r>
            <a:r>
              <a:rPr lang="en-US" sz="1600" b="1" dirty="0">
                <a:solidFill>
                  <a:srgbClr val="008000"/>
                </a:solidFill>
                <a:effectLst>
                  <a:outerShdw blurRad="38100" dist="38100" dir="2700000" algn="tl">
                    <a:srgbClr val="000000">
                      <a:alpha val="43137"/>
                    </a:srgbClr>
                  </a:outerShdw>
                </a:effectLst>
                <a:latin typeface="Arial" pitchFamily="34" charset="0"/>
                <a:cs typeface="Arial" pitchFamily="34" charset="0"/>
              </a:rPr>
              <a:t>fluctuations in the rate of growth of total factor productivity </a:t>
            </a:r>
            <a:r>
              <a:rPr lang="en-US" sz="1600" dirty="0">
                <a:latin typeface="Arial" pitchFamily="34" charset="0"/>
                <a:cs typeface="Arial" pitchFamily="34" charset="0"/>
              </a:rPr>
              <a:t>cause the business cycle. Believing that the </a:t>
            </a:r>
            <a:r>
              <a:rPr lang="en-US" sz="1600" b="1" dirty="0">
                <a:solidFill>
                  <a:srgbClr val="008000"/>
                </a:solidFill>
                <a:latin typeface="Arial" pitchFamily="34" charset="0"/>
                <a:cs typeface="Arial" pitchFamily="34" charset="0"/>
              </a:rPr>
              <a:t>AS curve is vertical</a:t>
            </a:r>
            <a:r>
              <a:rPr lang="en-US" sz="1600" dirty="0">
                <a:latin typeface="Arial" pitchFamily="34" charset="0"/>
                <a:cs typeface="Arial" pitchFamily="34" charset="0"/>
              </a:rPr>
              <a:t>, they attribute the source of business cycle to </a:t>
            </a:r>
            <a:r>
              <a:rPr lang="en-US" sz="1600" b="1" dirty="0">
                <a:solidFill>
                  <a:srgbClr val="008000"/>
                </a:solidFill>
                <a:effectLst>
                  <a:outerShdw blurRad="38100" dist="38100" dir="2700000" algn="tl">
                    <a:srgbClr val="000000">
                      <a:alpha val="43137"/>
                    </a:srgbClr>
                  </a:outerShdw>
                </a:effectLst>
                <a:latin typeface="Arial" pitchFamily="34" charset="0"/>
                <a:cs typeface="Arial" pitchFamily="34" charset="0"/>
              </a:rPr>
              <a:t>shifts of the AS curve</a:t>
            </a:r>
            <a:r>
              <a:rPr lang="en-US" sz="1600" dirty="0">
                <a:latin typeface="Arial" pitchFamily="34" charset="0"/>
                <a:cs typeface="Arial" pitchFamily="34" charset="0"/>
              </a:rPr>
              <a:t>; a </a:t>
            </a: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recession occurs </a:t>
            </a:r>
            <a:r>
              <a:rPr lang="en-US" sz="1600" dirty="0">
                <a:latin typeface="Arial" pitchFamily="34" charset="0"/>
                <a:cs typeface="Arial" pitchFamily="34" charset="0"/>
              </a:rPr>
              <a:t>when a </a:t>
            </a: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slowdown in productivity growth shifts the AS curve leftward</a:t>
            </a:r>
            <a:r>
              <a:rPr lang="en-US" sz="1600" dirty="0">
                <a:latin typeface="Arial" pitchFamily="34" charset="0"/>
                <a:cs typeface="Arial" pitchFamily="34" charset="0"/>
              </a:rPr>
              <a:t>, and a </a:t>
            </a:r>
            <a:r>
              <a:rPr lang="en-US" sz="1600" b="1" dirty="0">
                <a:solidFill>
                  <a:srgbClr val="0000FF"/>
                </a:solidFill>
                <a:effectLst>
                  <a:outerShdw blurRad="38100" dist="38100" dir="2700000" algn="tl">
                    <a:srgbClr val="000000">
                      <a:alpha val="43137"/>
                    </a:srgbClr>
                  </a:outerShdw>
                </a:effectLst>
                <a:latin typeface="Arial" pitchFamily="34" charset="0"/>
                <a:cs typeface="Arial" pitchFamily="34" charset="0"/>
              </a:rPr>
              <a:t>recovery occurs </a:t>
            </a:r>
            <a:r>
              <a:rPr lang="en-US" sz="1600" dirty="0">
                <a:latin typeface="Arial" pitchFamily="34" charset="0"/>
                <a:cs typeface="Arial" pitchFamily="34" charset="0"/>
              </a:rPr>
              <a:t>when a </a:t>
            </a:r>
            <a:r>
              <a:rPr lang="en-US" sz="1600" b="1" dirty="0">
                <a:solidFill>
                  <a:srgbClr val="0000FF"/>
                </a:solidFill>
                <a:effectLst>
                  <a:outerShdw blurRad="38100" dist="38100" dir="2700000" algn="tl">
                    <a:srgbClr val="000000">
                      <a:alpha val="43137"/>
                    </a:srgbClr>
                  </a:outerShdw>
                </a:effectLst>
                <a:latin typeface="Arial" pitchFamily="34" charset="0"/>
                <a:cs typeface="Arial" pitchFamily="34" charset="0"/>
              </a:rPr>
              <a:t>pickup  in productivity growth shifts the AS curve rightward</a:t>
            </a:r>
            <a:r>
              <a:rPr lang="en-US" sz="1600" dirty="0">
                <a:latin typeface="Arial" pitchFamily="34" charset="0"/>
                <a:cs typeface="Arial" pitchFamily="34" charset="0"/>
              </a:rPr>
              <a:t>.  </a:t>
            </a:r>
          </a:p>
          <a:p>
            <a:pPr>
              <a:defRPr/>
            </a:pPr>
            <a:endParaRPr lang="en-US" sz="1600" dirty="0">
              <a:latin typeface="Arial" pitchFamily="34" charset="0"/>
              <a:cs typeface="Arial" pitchFamily="34" charset="0"/>
            </a:endParaRPr>
          </a:p>
          <a:p>
            <a:pPr>
              <a:defRPr/>
            </a:pPr>
            <a:r>
              <a:rPr lang="en-US" sz="1600" dirty="0">
                <a:latin typeface="Arial" pitchFamily="34" charset="0"/>
                <a:cs typeface="Arial" pitchFamily="34" charset="0"/>
              </a:rPr>
              <a:t>Two of the founders of this theory won the </a:t>
            </a:r>
            <a:r>
              <a:rPr lang="en-US" sz="1600" b="1" dirty="0">
                <a:solidFill>
                  <a:srgbClr val="008000"/>
                </a:solidFill>
                <a:effectLst>
                  <a:outerShdw blurRad="38100" dist="38100" dir="2700000" algn="tl">
                    <a:srgbClr val="000000">
                      <a:alpha val="43137"/>
                    </a:srgbClr>
                  </a:outerShdw>
                </a:effectLst>
                <a:latin typeface="Arial" pitchFamily="34" charset="0"/>
                <a:cs typeface="Arial" pitchFamily="34" charset="0"/>
              </a:rPr>
              <a:t>Nobel Price in Economics in 2004</a:t>
            </a:r>
            <a:r>
              <a:rPr lang="en-US" sz="1600" dirty="0">
                <a:latin typeface="Arial" pitchFamily="34" charset="0"/>
                <a:cs typeface="Arial" pitchFamily="34" charset="0"/>
              </a:rPr>
              <a:t>. They were </a:t>
            </a:r>
            <a:r>
              <a:rPr lang="en-US" sz="1600" b="1" dirty="0">
                <a:solidFill>
                  <a:srgbClr val="008000"/>
                </a:solidFill>
                <a:effectLst>
                  <a:outerShdw blurRad="38100" dist="38100" dir="2700000" algn="tl">
                    <a:srgbClr val="000000">
                      <a:alpha val="43137"/>
                    </a:srgbClr>
                  </a:outerShdw>
                </a:effectLst>
                <a:latin typeface="Arial" pitchFamily="34" charset="0"/>
                <a:cs typeface="Arial" pitchFamily="34" charset="0"/>
              </a:rPr>
              <a:t>Finn </a:t>
            </a:r>
            <a:r>
              <a:rPr lang="en-US" sz="1600" b="1" dirty="0" err="1">
                <a:solidFill>
                  <a:srgbClr val="008000"/>
                </a:solidFill>
                <a:effectLst>
                  <a:outerShdw blurRad="38100" dist="38100" dir="2700000" algn="tl">
                    <a:srgbClr val="000000">
                      <a:alpha val="43137"/>
                    </a:srgbClr>
                  </a:outerShdw>
                </a:effectLst>
                <a:latin typeface="Arial" pitchFamily="34" charset="0"/>
                <a:cs typeface="Arial" pitchFamily="34" charset="0"/>
              </a:rPr>
              <a:t>Kydland</a:t>
            </a:r>
            <a:r>
              <a:rPr lang="en-US" sz="1600" b="1" dirty="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1600" dirty="0">
                <a:latin typeface="Arial" pitchFamily="34" charset="0"/>
                <a:cs typeface="Arial" pitchFamily="34" charset="0"/>
              </a:rPr>
              <a:t>of Carnegie Mellon University and </a:t>
            </a:r>
            <a:r>
              <a:rPr lang="en-US" sz="1600" b="1" dirty="0">
                <a:solidFill>
                  <a:srgbClr val="008000"/>
                </a:solidFill>
                <a:effectLst>
                  <a:outerShdw blurRad="38100" dist="38100" dir="2700000" algn="tl">
                    <a:srgbClr val="000000">
                      <a:alpha val="43137"/>
                    </a:srgbClr>
                  </a:outerShdw>
                </a:effectLst>
                <a:latin typeface="Arial" pitchFamily="34" charset="0"/>
                <a:cs typeface="Arial" pitchFamily="34" charset="0"/>
              </a:rPr>
              <a:t>Edward Prescott </a:t>
            </a:r>
            <a:r>
              <a:rPr lang="en-US" sz="1600" dirty="0">
                <a:latin typeface="Arial" pitchFamily="34" charset="0"/>
                <a:cs typeface="Arial" pitchFamily="34" charset="0"/>
              </a:rPr>
              <a:t>of the Fed in Minneapolis.</a:t>
            </a:r>
          </a:p>
          <a:p>
            <a:pPr>
              <a:defRPr/>
            </a:pPr>
            <a:r>
              <a:rPr lang="en-US" sz="1600" dirty="0">
                <a:latin typeface="Arial" pitchFamily="34" charset="0"/>
                <a:cs typeface="Arial" pitchFamily="34" charset="0"/>
              </a:rPr>
              <a:t> </a:t>
            </a:r>
          </a:p>
          <a:p>
            <a:pPr>
              <a:defRPr/>
            </a:pPr>
            <a:r>
              <a:rPr lang="en-US" sz="1600" dirty="0">
                <a:latin typeface="Arial" pitchFamily="34" charset="0"/>
                <a:cs typeface="Arial" pitchFamily="34" charset="0"/>
              </a:rPr>
              <a:t>Although this theory was strongly influential,  the </a:t>
            </a:r>
            <a:r>
              <a:rPr lang="en-US" sz="1600" b="1" dirty="0">
                <a:solidFill>
                  <a:srgbClr val="008000"/>
                </a:solidFill>
                <a:effectLst>
                  <a:outerShdw blurRad="38100" dist="38100" dir="2700000" algn="tl">
                    <a:srgbClr val="000000">
                      <a:alpha val="43137"/>
                    </a:srgbClr>
                  </a:outerShdw>
                </a:effectLst>
                <a:latin typeface="Arial" pitchFamily="34" charset="0"/>
                <a:cs typeface="Arial" pitchFamily="34" charset="0"/>
              </a:rPr>
              <a:t>current status </a:t>
            </a:r>
            <a:r>
              <a:rPr lang="en-US" sz="1600" dirty="0">
                <a:latin typeface="Arial" pitchFamily="34" charset="0"/>
                <a:cs typeface="Arial" pitchFamily="34" charset="0"/>
              </a:rPr>
              <a:t>is somewhat similar to that of RATEX. [RATEX conclusions were </a:t>
            </a:r>
            <a:r>
              <a:rPr lang="en-US" sz="1600" b="1" dirty="0">
                <a:solidFill>
                  <a:srgbClr val="008000"/>
                </a:solidFill>
                <a:effectLst>
                  <a:outerShdw blurRad="38100" dist="38100" dir="2700000" algn="tl">
                    <a:srgbClr val="000000">
                      <a:alpha val="43137"/>
                    </a:srgbClr>
                  </a:outerShdw>
                </a:effectLst>
                <a:latin typeface="Arial" pitchFamily="34" charset="0"/>
                <a:cs typeface="Arial" pitchFamily="34" charset="0"/>
              </a:rPr>
              <a:t>overstated</a:t>
            </a:r>
            <a:r>
              <a:rPr lang="en-US" sz="1600" dirty="0">
                <a:latin typeface="Arial" pitchFamily="34" charset="0"/>
                <a:cs typeface="Arial" pitchFamily="34" charset="0"/>
              </a:rPr>
              <a:t>]  The theory is widely recognized as having made valuable contributions to our understanding of the economy, and it serves as a useful </a:t>
            </a:r>
            <a:r>
              <a:rPr lang="en-US" sz="1600" b="1" dirty="0">
                <a:solidFill>
                  <a:srgbClr val="008000"/>
                </a:solidFill>
                <a:effectLst>
                  <a:outerShdw blurRad="38100" dist="38100" dir="2700000" algn="tl">
                    <a:srgbClr val="000000">
                      <a:alpha val="43137"/>
                    </a:srgbClr>
                  </a:outerShdw>
                </a:effectLst>
                <a:latin typeface="Arial" pitchFamily="34" charset="0"/>
                <a:cs typeface="Arial" pitchFamily="34" charset="0"/>
              </a:rPr>
              <a:t>caution against too much emphasis on AD</a:t>
            </a:r>
            <a:r>
              <a:rPr lang="en-US" sz="1600" dirty="0">
                <a:latin typeface="Arial" pitchFamily="34" charset="0"/>
                <a:cs typeface="Arial" pitchFamily="34" charset="0"/>
              </a:rPr>
              <a:t>. But many of the real business cycle theorists now acknowledge that their models </a:t>
            </a:r>
            <a:r>
              <a:rPr lang="en-US" sz="1600" b="1" dirty="0">
                <a:solidFill>
                  <a:srgbClr val="008000"/>
                </a:solidFill>
                <a:effectLst>
                  <a:outerShdw blurRad="38100" dist="38100" dir="2700000" algn="tl">
                    <a:srgbClr val="000000">
                      <a:alpha val="43137"/>
                    </a:srgbClr>
                  </a:outerShdw>
                </a:effectLst>
                <a:latin typeface="Arial" pitchFamily="34" charset="0"/>
                <a:cs typeface="Arial" pitchFamily="34" charset="0"/>
              </a:rPr>
              <a:t>need an upward-sloping AS curve </a:t>
            </a:r>
            <a:r>
              <a:rPr lang="en-US" sz="1600" dirty="0">
                <a:latin typeface="Arial" pitchFamily="34" charset="0"/>
                <a:cs typeface="Arial" pitchFamily="34" charset="0"/>
              </a:rPr>
              <a:t>to fit the economic data-and that </a:t>
            </a:r>
            <a:r>
              <a:rPr lang="en-US" sz="1600" b="1" dirty="0">
                <a:solidFill>
                  <a:srgbClr val="008000"/>
                </a:solidFill>
                <a:effectLst>
                  <a:outerShdw blurRad="38100" dist="38100" dir="2700000" algn="tl">
                    <a:srgbClr val="000000">
                      <a:alpha val="43137"/>
                    </a:srgbClr>
                  </a:outerShdw>
                </a:effectLst>
                <a:latin typeface="Arial" pitchFamily="34" charset="0"/>
                <a:cs typeface="Arial" pitchFamily="34" charset="0"/>
              </a:rPr>
              <a:t>this gives AD a potential role in determining aggregate  output </a:t>
            </a:r>
            <a:r>
              <a:rPr lang="en-US" sz="1600" dirty="0">
                <a:latin typeface="Arial" pitchFamily="34" charset="0"/>
                <a:cs typeface="Arial"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wipe(left)">
                                      <p:cBhvr>
                                        <p:cTn id="7" dur="500"/>
                                        <p:tgtEl>
                                          <p:spTgt spid="9933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9331"/>
                                        </p:tgtEl>
                                        <p:attrNameLst>
                                          <p:attrName>style.visibility</p:attrName>
                                        </p:attrNameLst>
                                      </p:cBhvr>
                                      <p:to>
                                        <p:strVal val="visible"/>
                                      </p:to>
                                    </p:set>
                                    <p:animEffect transition="in" filter="wipe(left)">
                                      <p:cBhvr>
                                        <p:cTn id="11" dur="500"/>
                                        <p:tgtEl>
                                          <p:spTgt spid="9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utoUpdateAnimBg="0"/>
      <p:bldP spid="99331"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0" y="71438"/>
            <a:ext cx="9064625" cy="790575"/>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sz="4600" b="1" dirty="0">
                <a:solidFill>
                  <a:srgbClr val="006600"/>
                </a:solidFill>
                <a:effectLst>
                  <a:outerShdw blurRad="38100" dist="38100" dir="2700000" algn="tl">
                    <a:srgbClr val="000000"/>
                  </a:outerShdw>
                </a:effectLst>
                <a:latin typeface="Arial" pitchFamily="34" charset="0"/>
                <a:cs typeface="Arial" pitchFamily="34" charset="0"/>
              </a:rPr>
              <a:t>Real Business Cycle View</a:t>
            </a:r>
          </a:p>
        </p:txBody>
      </p:sp>
      <p:sp>
        <p:nvSpPr>
          <p:cNvPr id="148483" name="Rectangle 3"/>
          <p:cNvSpPr>
            <a:spLocks noChangeArrowheads="1"/>
          </p:cNvSpPr>
          <p:nvPr/>
        </p:nvSpPr>
        <p:spPr bwMode="auto">
          <a:xfrm>
            <a:off x="1312863" y="757238"/>
            <a:ext cx="6450012" cy="638175"/>
          </a:xfrm>
          <a:prstGeom prst="rect">
            <a:avLst/>
          </a:prstGeom>
          <a:noFill/>
          <a:ln w="12700">
            <a:noFill/>
            <a:miter lim="800000"/>
            <a:headEnd/>
            <a:tailEnd/>
          </a:ln>
          <a:effectLst/>
        </p:spPr>
        <p:txBody>
          <a:bodyPr lIns="90488" tIns="44450" rIns="90488" bIns="44450">
            <a:spAutoFit/>
          </a:bodyPr>
          <a:lstStyle/>
          <a:p>
            <a:pPr eaLnBrk="0" fontAlgn="auto" hangingPunct="0">
              <a:spcBef>
                <a:spcPts val="0"/>
              </a:spcBef>
              <a:spcAft>
                <a:spcPts val="0"/>
              </a:spcAft>
              <a:defRPr/>
            </a:pPr>
            <a:r>
              <a:rPr lang="en-US" sz="3600" b="1" dirty="0">
                <a:solidFill>
                  <a:srgbClr val="990099"/>
                </a:solidFill>
                <a:effectLst>
                  <a:outerShdw blurRad="38100" dist="38100" dir="2700000" algn="tl">
                    <a:srgbClr val="000000"/>
                  </a:outerShdw>
                </a:effectLst>
                <a:cs typeface="+mn-cs"/>
              </a:rPr>
              <a:t>Real-Business-Cycle Theory</a:t>
            </a:r>
          </a:p>
        </p:txBody>
      </p:sp>
      <p:sp>
        <p:nvSpPr>
          <p:cNvPr id="75780" name="Line 4"/>
          <p:cNvSpPr>
            <a:spLocks noChangeShapeType="1"/>
          </p:cNvSpPr>
          <p:nvPr/>
        </p:nvSpPr>
        <p:spPr bwMode="auto">
          <a:xfrm>
            <a:off x="4892675" y="2020888"/>
            <a:ext cx="0" cy="3405187"/>
          </a:xfrm>
          <a:prstGeom prst="line">
            <a:avLst/>
          </a:prstGeom>
          <a:noFill/>
          <a:ln w="76200">
            <a:solidFill>
              <a:srgbClr val="FF9933"/>
            </a:solidFill>
            <a:round/>
            <a:headEnd/>
            <a:tailEnd/>
          </a:ln>
        </p:spPr>
        <p:txBody>
          <a:bodyPr wrap="none" anchor="ctr"/>
          <a:lstStyle/>
          <a:p>
            <a:endParaRPr lang="en-US"/>
          </a:p>
        </p:txBody>
      </p:sp>
      <p:sp>
        <p:nvSpPr>
          <p:cNvPr id="75781" name="Line 5"/>
          <p:cNvSpPr>
            <a:spLocks noChangeShapeType="1"/>
          </p:cNvSpPr>
          <p:nvPr/>
        </p:nvSpPr>
        <p:spPr bwMode="auto">
          <a:xfrm flipH="1">
            <a:off x="3754438" y="3736975"/>
            <a:ext cx="1979612" cy="0"/>
          </a:xfrm>
          <a:prstGeom prst="line">
            <a:avLst/>
          </a:prstGeom>
          <a:noFill/>
          <a:ln w="28575">
            <a:solidFill>
              <a:schemeClr val="tx1"/>
            </a:solidFill>
            <a:prstDash val="dash"/>
            <a:round/>
            <a:headEnd/>
            <a:tailEnd type="triangle" w="med" len="med"/>
          </a:ln>
        </p:spPr>
        <p:txBody>
          <a:bodyPr wrap="none" anchor="ctr"/>
          <a:lstStyle/>
          <a:p>
            <a:endParaRPr lang="en-US"/>
          </a:p>
        </p:txBody>
      </p:sp>
      <p:sp>
        <p:nvSpPr>
          <p:cNvPr id="75782" name="Line 6"/>
          <p:cNvSpPr>
            <a:spLocks noChangeShapeType="1"/>
          </p:cNvSpPr>
          <p:nvPr/>
        </p:nvSpPr>
        <p:spPr bwMode="auto">
          <a:xfrm>
            <a:off x="5724525" y="2016125"/>
            <a:ext cx="0" cy="3405188"/>
          </a:xfrm>
          <a:prstGeom prst="line">
            <a:avLst/>
          </a:prstGeom>
          <a:noFill/>
          <a:ln w="76200">
            <a:solidFill>
              <a:schemeClr val="tx1"/>
            </a:solidFill>
            <a:round/>
            <a:headEnd/>
            <a:tailEnd/>
          </a:ln>
        </p:spPr>
        <p:txBody>
          <a:bodyPr wrap="none" anchor="ctr"/>
          <a:lstStyle/>
          <a:p>
            <a:endParaRPr lang="en-US"/>
          </a:p>
        </p:txBody>
      </p:sp>
      <p:sp>
        <p:nvSpPr>
          <p:cNvPr id="75783" name="Rectangle 10"/>
          <p:cNvSpPr>
            <a:spLocks noChangeArrowheads="1"/>
          </p:cNvSpPr>
          <p:nvPr/>
        </p:nvSpPr>
        <p:spPr bwMode="auto">
          <a:xfrm>
            <a:off x="3127375" y="3495675"/>
            <a:ext cx="600075" cy="576263"/>
          </a:xfrm>
          <a:prstGeom prst="rect">
            <a:avLst/>
          </a:prstGeom>
          <a:noFill/>
          <a:ln w="12700">
            <a:noFill/>
            <a:miter lim="800000"/>
            <a:headEnd/>
            <a:tailEnd/>
          </a:ln>
        </p:spPr>
        <p:txBody>
          <a:bodyPr wrap="none" lIns="90488" tIns="44450" rIns="90488" bIns="44450">
            <a:spAutoFit/>
          </a:bodyPr>
          <a:lstStyle/>
          <a:p>
            <a:pPr eaLnBrk="0" hangingPunct="0"/>
            <a:r>
              <a:rPr lang="en-US" sz="3200" b="1"/>
              <a:t>P</a:t>
            </a:r>
            <a:r>
              <a:rPr lang="en-US" sz="3200" b="1" baseline="-25000"/>
              <a:t>1</a:t>
            </a:r>
          </a:p>
        </p:txBody>
      </p:sp>
      <p:sp>
        <p:nvSpPr>
          <p:cNvPr id="75784" name="Rectangle 11"/>
          <p:cNvSpPr>
            <a:spLocks noChangeArrowheads="1"/>
          </p:cNvSpPr>
          <p:nvPr/>
        </p:nvSpPr>
        <p:spPr bwMode="auto">
          <a:xfrm>
            <a:off x="4632325" y="5499100"/>
            <a:ext cx="644525" cy="576263"/>
          </a:xfrm>
          <a:prstGeom prst="rect">
            <a:avLst/>
          </a:prstGeom>
          <a:noFill/>
          <a:ln w="12700">
            <a:noFill/>
            <a:miter lim="800000"/>
            <a:headEnd/>
            <a:tailEnd/>
          </a:ln>
        </p:spPr>
        <p:txBody>
          <a:bodyPr wrap="none" lIns="90488" tIns="44450" rIns="90488" bIns="44450">
            <a:spAutoFit/>
          </a:bodyPr>
          <a:lstStyle/>
          <a:p>
            <a:pPr eaLnBrk="0" hangingPunct="0"/>
            <a:r>
              <a:rPr lang="en-US" sz="3200" b="1"/>
              <a:t>Q</a:t>
            </a:r>
            <a:r>
              <a:rPr lang="en-US" sz="3200" b="1" baseline="-25000"/>
              <a:t>2</a:t>
            </a:r>
          </a:p>
        </p:txBody>
      </p:sp>
      <p:sp>
        <p:nvSpPr>
          <p:cNvPr id="75785" name="Rectangle 12"/>
          <p:cNvSpPr>
            <a:spLocks noChangeArrowheads="1"/>
          </p:cNvSpPr>
          <p:nvPr/>
        </p:nvSpPr>
        <p:spPr bwMode="auto">
          <a:xfrm rot="-5400000">
            <a:off x="1691481" y="3378994"/>
            <a:ext cx="2060575" cy="515938"/>
          </a:xfrm>
          <a:prstGeom prst="rect">
            <a:avLst/>
          </a:prstGeom>
          <a:noFill/>
          <a:ln w="12700">
            <a:noFill/>
            <a:miter lim="800000"/>
            <a:headEnd/>
            <a:tailEnd/>
          </a:ln>
        </p:spPr>
        <p:txBody>
          <a:bodyPr wrap="none" lIns="90488" tIns="44450" rIns="90488" bIns="44450">
            <a:spAutoFit/>
          </a:bodyPr>
          <a:lstStyle/>
          <a:p>
            <a:pPr eaLnBrk="0" hangingPunct="0"/>
            <a:r>
              <a:rPr lang="en-US" sz="2800" b="1"/>
              <a:t>Price Level</a:t>
            </a:r>
          </a:p>
        </p:txBody>
      </p:sp>
      <p:sp>
        <p:nvSpPr>
          <p:cNvPr id="75786" name="Rectangle 13"/>
          <p:cNvSpPr>
            <a:spLocks noChangeArrowheads="1"/>
          </p:cNvSpPr>
          <p:nvPr/>
        </p:nvSpPr>
        <p:spPr bwMode="auto">
          <a:xfrm>
            <a:off x="3778250" y="5945188"/>
            <a:ext cx="3900488" cy="515937"/>
          </a:xfrm>
          <a:prstGeom prst="rect">
            <a:avLst/>
          </a:prstGeom>
          <a:noFill/>
          <a:ln w="12700">
            <a:noFill/>
            <a:miter lim="800000"/>
            <a:headEnd/>
            <a:tailEnd/>
          </a:ln>
        </p:spPr>
        <p:txBody>
          <a:bodyPr wrap="none" lIns="90488" tIns="44450" rIns="90488" bIns="44450">
            <a:spAutoFit/>
          </a:bodyPr>
          <a:lstStyle/>
          <a:p>
            <a:pPr eaLnBrk="0" hangingPunct="0"/>
            <a:r>
              <a:rPr lang="en-US" sz="2800" b="1"/>
              <a:t>Real Domestic Output</a:t>
            </a:r>
          </a:p>
        </p:txBody>
      </p:sp>
      <p:sp>
        <p:nvSpPr>
          <p:cNvPr id="75787" name="Rectangle 14"/>
          <p:cNvSpPr>
            <a:spLocks noChangeArrowheads="1"/>
          </p:cNvSpPr>
          <p:nvPr/>
        </p:nvSpPr>
        <p:spPr bwMode="auto">
          <a:xfrm>
            <a:off x="5721350" y="1376363"/>
            <a:ext cx="1249363" cy="576262"/>
          </a:xfrm>
          <a:prstGeom prst="rect">
            <a:avLst/>
          </a:prstGeom>
          <a:noFill/>
          <a:ln w="12700">
            <a:noFill/>
            <a:miter lim="800000"/>
            <a:headEnd/>
            <a:tailEnd/>
          </a:ln>
        </p:spPr>
        <p:txBody>
          <a:bodyPr wrap="none" lIns="90488" tIns="44450" rIns="90488" bIns="44450">
            <a:spAutoFit/>
          </a:bodyPr>
          <a:lstStyle/>
          <a:p>
            <a:pPr eaLnBrk="0" hangingPunct="0"/>
            <a:r>
              <a:rPr lang="en-US" sz="3200" b="1"/>
              <a:t>AS</a:t>
            </a:r>
            <a:r>
              <a:rPr lang="en-US" sz="3200" b="1" baseline="-25000"/>
              <a:t>LR1</a:t>
            </a:r>
            <a:endParaRPr lang="en-US" sz="3200" b="1"/>
          </a:p>
        </p:txBody>
      </p:sp>
      <p:sp>
        <p:nvSpPr>
          <p:cNvPr id="75788" name="Freeform 15"/>
          <p:cNvSpPr>
            <a:spLocks/>
          </p:cNvSpPr>
          <p:nvPr/>
        </p:nvSpPr>
        <p:spPr bwMode="auto">
          <a:xfrm>
            <a:off x="4630738" y="1857375"/>
            <a:ext cx="2225675" cy="2697163"/>
          </a:xfrm>
          <a:custGeom>
            <a:avLst/>
            <a:gdLst>
              <a:gd name="T0" fmla="*/ 0 w 1623"/>
              <a:gd name="T1" fmla="*/ 0 h 1969"/>
              <a:gd name="T2" fmla="*/ 2147483647 w 1623"/>
              <a:gd name="T3" fmla="*/ 2147483647 h 1969"/>
              <a:gd name="T4" fmla="*/ 2147483647 w 1623"/>
              <a:gd name="T5" fmla="*/ 2147483647 h 1969"/>
              <a:gd name="T6" fmla="*/ 2147483647 w 1623"/>
              <a:gd name="T7" fmla="*/ 2147483647 h 1969"/>
              <a:gd name="T8" fmla="*/ 2147483647 w 1623"/>
              <a:gd name="T9" fmla="*/ 2147483647 h 1969"/>
              <a:gd name="T10" fmla="*/ 2147483647 w 1623"/>
              <a:gd name="T11" fmla="*/ 2147483647 h 1969"/>
              <a:gd name="T12" fmla="*/ 2147483647 w 1623"/>
              <a:gd name="T13" fmla="*/ 2147483647 h 1969"/>
              <a:gd name="T14" fmla="*/ 2147483647 w 1623"/>
              <a:gd name="T15" fmla="*/ 2147483647 h 1969"/>
              <a:gd name="T16" fmla="*/ 2147483647 w 1623"/>
              <a:gd name="T17" fmla="*/ 2147483647 h 1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3"/>
              <a:gd name="T28" fmla="*/ 0 h 1969"/>
              <a:gd name="T29" fmla="*/ 1623 w 1623"/>
              <a:gd name="T30" fmla="*/ 1969 h 1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3" h="1969">
                <a:moveTo>
                  <a:pt x="0" y="0"/>
                </a:moveTo>
                <a:lnTo>
                  <a:pt x="116" y="308"/>
                </a:lnTo>
                <a:lnTo>
                  <a:pt x="261" y="603"/>
                </a:lnTo>
                <a:lnTo>
                  <a:pt x="431" y="881"/>
                </a:lnTo>
                <a:lnTo>
                  <a:pt x="626" y="1142"/>
                </a:lnTo>
                <a:lnTo>
                  <a:pt x="844" y="1383"/>
                </a:lnTo>
                <a:lnTo>
                  <a:pt x="1084" y="1602"/>
                </a:lnTo>
                <a:lnTo>
                  <a:pt x="1343" y="1797"/>
                </a:lnTo>
                <a:lnTo>
                  <a:pt x="1622" y="1968"/>
                </a:lnTo>
              </a:path>
            </a:pathLst>
          </a:custGeom>
          <a:noFill/>
          <a:ln w="76200" cap="rnd">
            <a:solidFill>
              <a:schemeClr val="tx1"/>
            </a:solidFill>
            <a:round/>
            <a:headEnd/>
            <a:tailEnd/>
          </a:ln>
        </p:spPr>
        <p:txBody>
          <a:bodyPr/>
          <a:lstStyle/>
          <a:p>
            <a:endParaRPr lang="en-US"/>
          </a:p>
        </p:txBody>
      </p:sp>
      <p:sp>
        <p:nvSpPr>
          <p:cNvPr id="75789" name="Rectangle 16"/>
          <p:cNvSpPr>
            <a:spLocks noChangeArrowheads="1"/>
          </p:cNvSpPr>
          <p:nvPr/>
        </p:nvSpPr>
        <p:spPr bwMode="auto">
          <a:xfrm>
            <a:off x="6934200" y="4335463"/>
            <a:ext cx="915988" cy="576262"/>
          </a:xfrm>
          <a:prstGeom prst="rect">
            <a:avLst/>
          </a:prstGeom>
          <a:noFill/>
          <a:ln w="12700">
            <a:noFill/>
            <a:miter lim="800000"/>
            <a:headEnd/>
            <a:tailEnd/>
          </a:ln>
        </p:spPr>
        <p:txBody>
          <a:bodyPr wrap="none" lIns="90488" tIns="44450" rIns="90488" bIns="44450">
            <a:spAutoFit/>
          </a:bodyPr>
          <a:lstStyle/>
          <a:p>
            <a:pPr eaLnBrk="0" hangingPunct="0"/>
            <a:r>
              <a:rPr lang="en-US" sz="3200" b="1"/>
              <a:t>AD</a:t>
            </a:r>
            <a:r>
              <a:rPr lang="en-US" sz="3200" b="1" baseline="-25000"/>
              <a:t>1</a:t>
            </a:r>
            <a:endParaRPr lang="en-US" sz="3200" b="1"/>
          </a:p>
        </p:txBody>
      </p:sp>
      <p:sp>
        <p:nvSpPr>
          <p:cNvPr id="75790" name="Rectangle 17"/>
          <p:cNvSpPr>
            <a:spLocks noChangeArrowheads="1"/>
          </p:cNvSpPr>
          <p:nvPr/>
        </p:nvSpPr>
        <p:spPr bwMode="auto">
          <a:xfrm>
            <a:off x="6726238" y="4913313"/>
            <a:ext cx="915987" cy="576262"/>
          </a:xfrm>
          <a:prstGeom prst="rect">
            <a:avLst/>
          </a:prstGeom>
          <a:noFill/>
          <a:ln w="12700">
            <a:noFill/>
            <a:miter lim="800000"/>
            <a:headEnd/>
            <a:tailEnd/>
          </a:ln>
        </p:spPr>
        <p:txBody>
          <a:bodyPr wrap="none" lIns="90488" tIns="44450" rIns="90488" bIns="44450">
            <a:spAutoFit/>
          </a:bodyPr>
          <a:lstStyle/>
          <a:p>
            <a:pPr eaLnBrk="0" hangingPunct="0"/>
            <a:r>
              <a:rPr lang="en-US" sz="3200" b="1"/>
              <a:t>AD</a:t>
            </a:r>
            <a:r>
              <a:rPr lang="en-US" sz="3200" b="1" baseline="-25000"/>
              <a:t>2</a:t>
            </a:r>
            <a:endParaRPr lang="en-US" sz="3200" b="1"/>
          </a:p>
        </p:txBody>
      </p:sp>
      <p:sp>
        <p:nvSpPr>
          <p:cNvPr id="75791" name="Freeform 18"/>
          <p:cNvSpPr>
            <a:spLocks/>
          </p:cNvSpPr>
          <p:nvPr/>
        </p:nvSpPr>
        <p:spPr bwMode="auto">
          <a:xfrm>
            <a:off x="4008438" y="2117725"/>
            <a:ext cx="2622550" cy="3106738"/>
          </a:xfrm>
          <a:custGeom>
            <a:avLst/>
            <a:gdLst>
              <a:gd name="T0" fmla="*/ 0 w 1913"/>
              <a:gd name="T1" fmla="*/ 0 h 2268"/>
              <a:gd name="T2" fmla="*/ 2147483647 w 1913"/>
              <a:gd name="T3" fmla="*/ 2147483647 h 2268"/>
              <a:gd name="T4" fmla="*/ 2147483647 w 1913"/>
              <a:gd name="T5" fmla="*/ 2147483647 h 2268"/>
              <a:gd name="T6" fmla="*/ 2147483647 w 1913"/>
              <a:gd name="T7" fmla="*/ 2147483647 h 2268"/>
              <a:gd name="T8" fmla="*/ 2147483647 w 1913"/>
              <a:gd name="T9" fmla="*/ 2147483647 h 2268"/>
              <a:gd name="T10" fmla="*/ 2147483647 w 1913"/>
              <a:gd name="T11" fmla="*/ 2147483647 h 2268"/>
              <a:gd name="T12" fmla="*/ 2147483647 w 1913"/>
              <a:gd name="T13" fmla="*/ 2147483647 h 2268"/>
              <a:gd name="T14" fmla="*/ 2147483647 w 1913"/>
              <a:gd name="T15" fmla="*/ 2147483647 h 2268"/>
              <a:gd name="T16" fmla="*/ 2147483647 w 1913"/>
              <a:gd name="T17" fmla="*/ 2147483647 h 2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3"/>
              <a:gd name="T28" fmla="*/ 0 h 2268"/>
              <a:gd name="T29" fmla="*/ 1913 w 1913"/>
              <a:gd name="T30" fmla="*/ 2268 h 22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3" h="2268">
                <a:moveTo>
                  <a:pt x="0" y="0"/>
                </a:moveTo>
                <a:lnTo>
                  <a:pt x="137" y="355"/>
                </a:lnTo>
                <a:lnTo>
                  <a:pt x="308" y="695"/>
                </a:lnTo>
                <a:lnTo>
                  <a:pt x="508" y="1015"/>
                </a:lnTo>
                <a:lnTo>
                  <a:pt x="738" y="1316"/>
                </a:lnTo>
                <a:lnTo>
                  <a:pt x="995" y="1593"/>
                </a:lnTo>
                <a:lnTo>
                  <a:pt x="1278" y="1845"/>
                </a:lnTo>
                <a:lnTo>
                  <a:pt x="1583" y="2070"/>
                </a:lnTo>
                <a:lnTo>
                  <a:pt x="1912" y="2267"/>
                </a:lnTo>
              </a:path>
            </a:pathLst>
          </a:custGeom>
          <a:noFill/>
          <a:ln w="76200" cap="rnd">
            <a:solidFill>
              <a:srgbClr val="006600"/>
            </a:solidFill>
            <a:round/>
            <a:headEnd/>
            <a:tailEnd/>
          </a:ln>
        </p:spPr>
        <p:txBody>
          <a:bodyPr/>
          <a:lstStyle/>
          <a:p>
            <a:endParaRPr lang="en-US"/>
          </a:p>
        </p:txBody>
      </p:sp>
      <p:sp>
        <p:nvSpPr>
          <p:cNvPr id="75792" name="Oval 19"/>
          <p:cNvSpPr>
            <a:spLocks noChangeArrowheads="1"/>
          </p:cNvSpPr>
          <p:nvPr/>
        </p:nvSpPr>
        <p:spPr bwMode="auto">
          <a:xfrm>
            <a:off x="4797425" y="3622675"/>
            <a:ext cx="203200" cy="201613"/>
          </a:xfrm>
          <a:prstGeom prst="ellipse">
            <a:avLst/>
          </a:prstGeom>
          <a:solidFill>
            <a:srgbClr val="FFFF00"/>
          </a:solidFill>
          <a:ln w="28575">
            <a:solidFill>
              <a:schemeClr val="tx1"/>
            </a:solidFill>
            <a:round/>
            <a:headEnd/>
            <a:tailEnd/>
          </a:ln>
        </p:spPr>
        <p:txBody>
          <a:bodyPr wrap="none" anchor="ctr"/>
          <a:lstStyle/>
          <a:p>
            <a:endParaRPr lang="en-US">
              <a:latin typeface="Calibri" pitchFamily="34" charset="0"/>
            </a:endParaRPr>
          </a:p>
        </p:txBody>
      </p:sp>
      <p:sp>
        <p:nvSpPr>
          <p:cNvPr id="75793" name="AutoShape 20"/>
          <p:cNvSpPr>
            <a:spLocks noChangeArrowheads="1"/>
          </p:cNvSpPr>
          <p:nvPr/>
        </p:nvSpPr>
        <p:spPr bwMode="auto">
          <a:xfrm flipH="1">
            <a:off x="4187825" y="2235200"/>
            <a:ext cx="512763" cy="368300"/>
          </a:xfrm>
          <a:prstGeom prst="rightArrow">
            <a:avLst>
              <a:gd name="adj1" fmla="val 50000"/>
              <a:gd name="adj2" fmla="val 69619"/>
            </a:avLst>
          </a:prstGeom>
          <a:gradFill rotWithShape="0">
            <a:gsLst>
              <a:gs pos="0">
                <a:srgbClr val="FF9933"/>
              </a:gs>
              <a:gs pos="100000">
                <a:srgbClr val="FFFF00"/>
              </a:gs>
            </a:gsLst>
            <a:lin ang="0" scaled="1"/>
          </a:gradFill>
          <a:ln w="12700">
            <a:solidFill>
              <a:schemeClr val="tx1"/>
            </a:solidFill>
            <a:miter lim="800000"/>
            <a:headEnd/>
            <a:tailEnd/>
          </a:ln>
        </p:spPr>
        <p:txBody>
          <a:bodyPr wrap="none" anchor="ctr"/>
          <a:lstStyle/>
          <a:p>
            <a:endParaRPr lang="en-US">
              <a:latin typeface="Calibri" pitchFamily="34" charset="0"/>
            </a:endParaRPr>
          </a:p>
        </p:txBody>
      </p:sp>
      <p:sp>
        <p:nvSpPr>
          <p:cNvPr id="75794" name="Rectangle 21"/>
          <p:cNvSpPr>
            <a:spLocks noChangeArrowheads="1"/>
          </p:cNvSpPr>
          <p:nvPr/>
        </p:nvSpPr>
        <p:spPr bwMode="auto">
          <a:xfrm>
            <a:off x="5441950" y="5486400"/>
            <a:ext cx="644525" cy="576263"/>
          </a:xfrm>
          <a:prstGeom prst="rect">
            <a:avLst/>
          </a:prstGeom>
          <a:noFill/>
          <a:ln w="12700">
            <a:noFill/>
            <a:miter lim="800000"/>
            <a:headEnd/>
            <a:tailEnd/>
          </a:ln>
        </p:spPr>
        <p:txBody>
          <a:bodyPr wrap="none" lIns="90488" tIns="44450" rIns="90488" bIns="44450">
            <a:spAutoFit/>
          </a:bodyPr>
          <a:lstStyle/>
          <a:p>
            <a:pPr eaLnBrk="0" hangingPunct="0"/>
            <a:r>
              <a:rPr lang="en-US" sz="3200" b="1"/>
              <a:t>Q</a:t>
            </a:r>
            <a:r>
              <a:rPr lang="en-US" sz="3200" b="1" baseline="-25000"/>
              <a:t>1</a:t>
            </a:r>
          </a:p>
        </p:txBody>
      </p:sp>
      <p:sp>
        <p:nvSpPr>
          <p:cNvPr id="75795" name="AutoShape 22"/>
          <p:cNvSpPr>
            <a:spLocks noChangeArrowheads="1"/>
          </p:cNvSpPr>
          <p:nvPr/>
        </p:nvSpPr>
        <p:spPr bwMode="auto">
          <a:xfrm flipH="1">
            <a:off x="4967288" y="4645025"/>
            <a:ext cx="593725" cy="317500"/>
          </a:xfrm>
          <a:prstGeom prst="rightArrow">
            <a:avLst>
              <a:gd name="adj1" fmla="val 50000"/>
              <a:gd name="adj2" fmla="val 93509"/>
            </a:avLst>
          </a:prstGeom>
          <a:gradFill rotWithShape="0">
            <a:gsLst>
              <a:gs pos="0">
                <a:srgbClr val="FF9933"/>
              </a:gs>
              <a:gs pos="100000">
                <a:srgbClr val="FFFF00"/>
              </a:gs>
            </a:gsLst>
            <a:lin ang="0" scaled="1"/>
          </a:gradFill>
          <a:ln w="12700">
            <a:solidFill>
              <a:schemeClr val="tx1"/>
            </a:solidFill>
            <a:miter lim="800000"/>
            <a:headEnd/>
            <a:tailEnd/>
          </a:ln>
        </p:spPr>
        <p:txBody>
          <a:bodyPr wrap="none" anchor="ctr"/>
          <a:lstStyle/>
          <a:p>
            <a:endParaRPr lang="en-US">
              <a:latin typeface="Calibri" pitchFamily="34" charset="0"/>
            </a:endParaRPr>
          </a:p>
        </p:txBody>
      </p:sp>
      <p:sp>
        <p:nvSpPr>
          <p:cNvPr id="75796" name="Rectangle 23"/>
          <p:cNvSpPr>
            <a:spLocks noChangeArrowheads="1"/>
          </p:cNvSpPr>
          <p:nvPr/>
        </p:nvSpPr>
        <p:spPr bwMode="auto">
          <a:xfrm>
            <a:off x="4597400" y="1376363"/>
            <a:ext cx="1249363" cy="576262"/>
          </a:xfrm>
          <a:prstGeom prst="rect">
            <a:avLst/>
          </a:prstGeom>
          <a:noFill/>
          <a:ln w="12700">
            <a:noFill/>
            <a:miter lim="800000"/>
            <a:headEnd/>
            <a:tailEnd/>
          </a:ln>
        </p:spPr>
        <p:txBody>
          <a:bodyPr wrap="none" lIns="90488" tIns="44450" rIns="90488" bIns="44450">
            <a:spAutoFit/>
          </a:bodyPr>
          <a:lstStyle/>
          <a:p>
            <a:pPr eaLnBrk="0" hangingPunct="0"/>
            <a:r>
              <a:rPr lang="en-US" sz="3200" b="1"/>
              <a:t>AS</a:t>
            </a:r>
            <a:r>
              <a:rPr lang="en-US" sz="3200" b="1" baseline="-25000"/>
              <a:t>LR2</a:t>
            </a:r>
            <a:endParaRPr lang="en-US" sz="3200" b="1"/>
          </a:p>
        </p:txBody>
      </p:sp>
      <p:sp>
        <p:nvSpPr>
          <p:cNvPr id="75797" name="Oval 24"/>
          <p:cNvSpPr>
            <a:spLocks noChangeArrowheads="1"/>
          </p:cNvSpPr>
          <p:nvPr/>
        </p:nvSpPr>
        <p:spPr bwMode="auto">
          <a:xfrm>
            <a:off x="5622925" y="3622675"/>
            <a:ext cx="203200" cy="201613"/>
          </a:xfrm>
          <a:prstGeom prst="ellipse">
            <a:avLst/>
          </a:prstGeom>
          <a:solidFill>
            <a:srgbClr val="FFFF00"/>
          </a:solidFill>
          <a:ln w="28575">
            <a:solidFill>
              <a:schemeClr val="tx1"/>
            </a:solidFill>
            <a:round/>
            <a:headEnd/>
            <a:tailEnd/>
          </a:ln>
        </p:spPr>
        <p:txBody>
          <a:bodyPr wrap="none" anchor="ctr"/>
          <a:lstStyle/>
          <a:p>
            <a:endParaRPr lang="en-US">
              <a:latin typeface="Calibri" pitchFamily="34" charset="0"/>
            </a:endParaRPr>
          </a:p>
        </p:txBody>
      </p:sp>
      <p:sp>
        <p:nvSpPr>
          <p:cNvPr id="75798" name="Text Box 25"/>
          <p:cNvSpPr txBox="1">
            <a:spLocks noChangeArrowheads="1"/>
          </p:cNvSpPr>
          <p:nvPr/>
        </p:nvSpPr>
        <p:spPr bwMode="auto">
          <a:xfrm>
            <a:off x="6199188" y="2192338"/>
            <a:ext cx="2482850" cy="1739900"/>
          </a:xfrm>
          <a:prstGeom prst="rect">
            <a:avLst/>
          </a:prstGeom>
          <a:noFill/>
          <a:ln w="12700">
            <a:noFill/>
            <a:miter lim="800000"/>
            <a:headEnd/>
            <a:tailEnd/>
          </a:ln>
        </p:spPr>
        <p:txBody>
          <a:bodyPr wrap="none">
            <a:spAutoFit/>
          </a:bodyPr>
          <a:lstStyle/>
          <a:p>
            <a:pPr algn="ctr"/>
            <a:r>
              <a:rPr lang="en-US" sz="3600" b="1" i="1">
                <a:solidFill>
                  <a:srgbClr val="006600"/>
                </a:solidFill>
                <a:latin typeface="Times New Roman" pitchFamily="18" charset="0"/>
              </a:rPr>
              <a:t>Recession</a:t>
            </a:r>
          </a:p>
          <a:p>
            <a:pPr algn="ctr"/>
            <a:r>
              <a:rPr lang="en-US" sz="3600" b="1" i="1">
                <a:solidFill>
                  <a:srgbClr val="006600"/>
                </a:solidFill>
                <a:latin typeface="Times New Roman" pitchFamily="18" charset="0"/>
              </a:rPr>
              <a:t>With Stable</a:t>
            </a:r>
          </a:p>
          <a:p>
            <a:pPr algn="ctr"/>
            <a:r>
              <a:rPr lang="en-US" sz="3600" b="1" i="1">
                <a:solidFill>
                  <a:srgbClr val="006600"/>
                </a:solidFill>
                <a:latin typeface="Times New Roman" pitchFamily="18" charset="0"/>
              </a:rPr>
              <a:t>Price Levels</a:t>
            </a:r>
          </a:p>
        </p:txBody>
      </p:sp>
      <p:grpSp>
        <p:nvGrpSpPr>
          <p:cNvPr id="75799" name="Group 27"/>
          <p:cNvGrpSpPr>
            <a:grpSpLocks/>
          </p:cNvGrpSpPr>
          <p:nvPr/>
        </p:nvGrpSpPr>
        <p:grpSpPr bwMode="auto">
          <a:xfrm>
            <a:off x="3730625" y="1995488"/>
            <a:ext cx="3627438" cy="3476625"/>
            <a:chOff x="2350" y="1257"/>
            <a:chExt cx="2285" cy="2190"/>
          </a:xfrm>
        </p:grpSpPr>
        <p:sp>
          <p:nvSpPr>
            <p:cNvPr id="75801" name="Line 28"/>
            <p:cNvSpPr>
              <a:spLocks noChangeShapeType="1"/>
            </p:cNvSpPr>
            <p:nvPr/>
          </p:nvSpPr>
          <p:spPr bwMode="auto">
            <a:xfrm>
              <a:off x="2373" y="1257"/>
              <a:ext cx="0" cy="2190"/>
            </a:xfrm>
            <a:prstGeom prst="line">
              <a:avLst/>
            </a:prstGeom>
            <a:noFill/>
            <a:ln w="76200">
              <a:solidFill>
                <a:schemeClr val="tx1"/>
              </a:solidFill>
              <a:round/>
              <a:headEnd/>
              <a:tailEnd/>
            </a:ln>
          </p:spPr>
          <p:txBody>
            <a:bodyPr wrap="none" anchor="ctr"/>
            <a:lstStyle/>
            <a:p>
              <a:endParaRPr lang="en-US"/>
            </a:p>
          </p:txBody>
        </p:sp>
        <p:sp>
          <p:nvSpPr>
            <p:cNvPr id="75802" name="Line 29"/>
            <p:cNvSpPr>
              <a:spLocks noChangeShapeType="1"/>
            </p:cNvSpPr>
            <p:nvPr/>
          </p:nvSpPr>
          <p:spPr bwMode="auto">
            <a:xfrm>
              <a:off x="2350" y="3428"/>
              <a:ext cx="2285" cy="0"/>
            </a:xfrm>
            <a:prstGeom prst="line">
              <a:avLst/>
            </a:prstGeom>
            <a:noFill/>
            <a:ln w="76200">
              <a:solidFill>
                <a:schemeClr val="tx1"/>
              </a:solidFill>
              <a:round/>
              <a:headEnd/>
              <a:tailEnd/>
            </a:ln>
          </p:spPr>
          <p:txBody>
            <a:bodyPr wrap="none" anchor="ctr"/>
            <a:lstStyle/>
            <a:p>
              <a:endParaRPr lang="en-US"/>
            </a:p>
          </p:txBody>
        </p:sp>
      </p:grpSp>
      <p:sp>
        <p:nvSpPr>
          <p:cNvPr id="148506" name="AutoShape 26"/>
          <p:cNvSpPr>
            <a:spLocks noChangeArrowheads="1"/>
          </p:cNvSpPr>
          <p:nvPr/>
        </p:nvSpPr>
        <p:spPr bwMode="auto">
          <a:xfrm>
            <a:off x="1590675" y="781050"/>
            <a:ext cx="7304088" cy="5038725"/>
          </a:xfrm>
          <a:prstGeom prst="irregularSeal2">
            <a:avLst/>
          </a:prstGeom>
          <a:gradFill rotWithShape="1">
            <a:gsLst>
              <a:gs pos="0">
                <a:srgbClr val="FFFF00">
                  <a:gamma/>
                  <a:shade val="46275"/>
                  <a:invGamma/>
                </a:srgbClr>
              </a:gs>
              <a:gs pos="50000">
                <a:srgbClr val="FFFF00"/>
              </a:gs>
              <a:gs pos="100000">
                <a:srgbClr val="FFFF00">
                  <a:gamma/>
                  <a:shade val="46275"/>
                  <a:invGamma/>
                </a:srgbClr>
              </a:gs>
            </a:gsLst>
            <a:lin ang="5400000" scaled="1"/>
          </a:gradFill>
          <a:ln w="12700">
            <a:solidFill>
              <a:schemeClr val="tx1"/>
            </a:solidFill>
            <a:miter lim="800000"/>
            <a:headEnd/>
            <a:tailEnd/>
          </a:ln>
          <a:effectLst>
            <a:outerShdw dist="107763" dir="2700000" algn="ctr" rotWithShape="0">
              <a:schemeClr val="tx1"/>
            </a:outerShdw>
          </a:effectLst>
        </p:spPr>
        <p:txBody>
          <a:bodyPr wrap="none" anchor="ctr"/>
          <a:lstStyle/>
          <a:p>
            <a:pPr algn="ctr" eaLnBrk="0" fontAlgn="auto" hangingPunct="0">
              <a:spcBef>
                <a:spcPts val="0"/>
              </a:spcBef>
              <a:spcAft>
                <a:spcPts val="0"/>
              </a:spcAft>
              <a:defRPr/>
            </a:pPr>
            <a:r>
              <a:rPr lang="en-US" sz="6000" b="1" i="1">
                <a:solidFill>
                  <a:srgbClr val="FF0000"/>
                </a:solidFill>
                <a:latin typeface="Times New Roman" pitchFamily="18" charset="0"/>
                <a:cs typeface="+mn-cs"/>
              </a:rPr>
              <a:t>Coordination</a:t>
            </a:r>
          </a:p>
          <a:p>
            <a:pPr algn="ctr" eaLnBrk="0" fontAlgn="auto" hangingPunct="0">
              <a:spcBef>
                <a:spcPts val="0"/>
              </a:spcBef>
              <a:spcAft>
                <a:spcPts val="0"/>
              </a:spcAft>
              <a:defRPr/>
            </a:pPr>
            <a:r>
              <a:rPr lang="en-US" sz="6000" b="1" i="1">
                <a:solidFill>
                  <a:srgbClr val="FF0000"/>
                </a:solidFill>
                <a:latin typeface="Times New Roman" pitchFamily="18" charset="0"/>
                <a:cs typeface="+mn-cs"/>
              </a:rPr>
              <a:t>Failures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8506"/>
                                        </p:tgtEl>
                                        <p:attrNameLst>
                                          <p:attrName>style.visibility</p:attrName>
                                        </p:attrNameLst>
                                      </p:cBhvr>
                                      <p:to>
                                        <p:strVal val="visible"/>
                                      </p:to>
                                    </p:set>
                                    <p:animEffect transition="in" filter="dissolve">
                                      <p:cBhvr>
                                        <p:cTn id="7" dur="500"/>
                                        <p:tgtEl>
                                          <p:spTgt spid="148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06"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0" y="512763"/>
            <a:ext cx="9144000" cy="334962"/>
          </a:xfrm>
        </p:spPr>
        <p:txBody>
          <a:bodyPr rtlCol="0">
            <a:normAutofit fontScale="90000"/>
          </a:bodyPr>
          <a:lstStyle/>
          <a:p>
            <a:pPr eaLnBrk="1" fontAlgn="auto" hangingPunct="1">
              <a:spcAft>
                <a:spcPts val="0"/>
              </a:spcAft>
              <a:defRPr/>
            </a:pPr>
            <a:r>
              <a:rPr lang="en-US" sz="2000" b="1" smtClean="0">
                <a:effectLst>
                  <a:outerShdw blurRad="38100" dist="38100" dir="2700000" algn="tl">
                    <a:srgbClr val="FFFFFF"/>
                  </a:outerShdw>
                </a:effectLst>
                <a:latin typeface="Arial" charset="0"/>
              </a:rPr>
              <a:t>by Ken Norman</a:t>
            </a:r>
            <a:endParaRPr lang="en-US" sz="2800" b="1" smtClean="0">
              <a:effectLst>
                <a:outerShdw blurRad="38100" dist="38100" dir="2700000" algn="tl">
                  <a:srgbClr val="FFFFFF"/>
                </a:outerShdw>
              </a:effectLst>
              <a:latin typeface="Arial" charset="0"/>
            </a:endParaRPr>
          </a:p>
        </p:txBody>
      </p:sp>
      <p:pic>
        <p:nvPicPr>
          <p:cNvPr id="338948" name="Picture 4" descr="Creation1"/>
          <p:cNvPicPr>
            <a:picLocks noChangeAspect="1" noChangeArrowheads="1" noCrop="1"/>
          </p:cNvPicPr>
          <p:nvPr/>
        </p:nvPicPr>
        <p:blipFill>
          <a:blip r:embed="rId3"/>
          <a:srcRect/>
          <a:stretch>
            <a:fillRect/>
          </a:stretch>
        </p:blipFill>
        <p:spPr bwMode="auto">
          <a:xfrm>
            <a:off x="1363663" y="846138"/>
            <a:ext cx="6427787" cy="2990850"/>
          </a:xfrm>
          <a:prstGeom prst="rect">
            <a:avLst/>
          </a:prstGeom>
          <a:noFill/>
          <a:ln w="9525">
            <a:noFill/>
            <a:miter lim="800000"/>
            <a:headEnd/>
            <a:tailEnd/>
          </a:ln>
        </p:spPr>
      </p:pic>
      <p:pic>
        <p:nvPicPr>
          <p:cNvPr id="338950" name="Picture 6" descr="book blue"/>
          <p:cNvPicPr>
            <a:picLocks noChangeAspect="1" noChangeArrowheads="1" noCrop="1"/>
          </p:cNvPicPr>
          <p:nvPr/>
        </p:nvPicPr>
        <p:blipFill>
          <a:blip r:embed="rId4"/>
          <a:srcRect/>
          <a:stretch>
            <a:fillRect/>
          </a:stretch>
        </p:blipFill>
        <p:spPr bwMode="auto">
          <a:xfrm>
            <a:off x="3178175" y="1066800"/>
            <a:ext cx="1306513" cy="1708150"/>
          </a:xfrm>
          <a:prstGeom prst="rect">
            <a:avLst/>
          </a:prstGeom>
          <a:noFill/>
          <a:ln w="9525">
            <a:noFill/>
            <a:miter lim="800000"/>
            <a:headEnd/>
            <a:tailEnd/>
          </a:ln>
        </p:spPr>
      </p:pic>
      <p:sp>
        <p:nvSpPr>
          <p:cNvPr id="338952" name="Rectangle 8"/>
          <p:cNvSpPr>
            <a:spLocks noChangeArrowheads="1"/>
          </p:cNvSpPr>
          <p:nvPr/>
        </p:nvSpPr>
        <p:spPr bwMode="auto">
          <a:xfrm>
            <a:off x="3395663" y="1441450"/>
            <a:ext cx="914400" cy="91440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1600" b="1">
                <a:solidFill>
                  <a:schemeClr val="bg1"/>
                </a:solidFill>
                <a:effectLst>
                  <a:outerShdw blurRad="38100" dist="38100" dir="2700000" algn="tl">
                    <a:srgbClr val="000000"/>
                  </a:outerShdw>
                </a:effectLst>
                <a:cs typeface="+mn-cs"/>
              </a:rPr>
              <a:t>Wealth</a:t>
            </a:r>
          </a:p>
          <a:p>
            <a:pPr algn="ctr" fontAlgn="auto">
              <a:spcBef>
                <a:spcPts val="0"/>
              </a:spcBef>
              <a:spcAft>
                <a:spcPts val="0"/>
              </a:spcAft>
              <a:defRPr/>
            </a:pPr>
            <a:r>
              <a:rPr lang="en-US" sz="1600" b="1">
                <a:solidFill>
                  <a:schemeClr val="bg1"/>
                </a:solidFill>
                <a:effectLst>
                  <a:outerShdw blurRad="38100" dist="38100" dir="2700000" algn="tl">
                    <a:srgbClr val="000000"/>
                  </a:outerShdw>
                </a:effectLst>
                <a:cs typeface="+mn-cs"/>
              </a:rPr>
              <a:t>Of </a:t>
            </a:r>
          </a:p>
          <a:p>
            <a:pPr algn="ctr" fontAlgn="auto">
              <a:spcBef>
                <a:spcPts val="0"/>
              </a:spcBef>
              <a:spcAft>
                <a:spcPts val="0"/>
              </a:spcAft>
              <a:defRPr/>
            </a:pPr>
            <a:r>
              <a:rPr lang="en-US" sz="1600" b="1">
                <a:solidFill>
                  <a:schemeClr val="bg1"/>
                </a:solidFill>
                <a:effectLst>
                  <a:outerShdw blurRad="38100" dist="38100" dir="2700000" algn="tl">
                    <a:srgbClr val="000000"/>
                  </a:outerShdw>
                </a:effectLst>
                <a:cs typeface="+mn-cs"/>
              </a:rPr>
              <a:t>Nations</a:t>
            </a:r>
          </a:p>
        </p:txBody>
      </p:sp>
      <p:sp>
        <p:nvSpPr>
          <p:cNvPr id="338947" name="Rectangle 3"/>
          <p:cNvSpPr>
            <a:spLocks noGrp="1" noChangeArrowheads="1"/>
          </p:cNvSpPr>
          <p:nvPr>
            <p:ph type="body" idx="1"/>
          </p:nvPr>
        </p:nvSpPr>
        <p:spPr>
          <a:xfrm>
            <a:off x="0" y="3797300"/>
            <a:ext cx="9144000" cy="3060700"/>
          </a:xfrm>
        </p:spPr>
        <p:txBody>
          <a:bodyPr rtlCol="0">
            <a:normAutofit/>
          </a:bodyPr>
          <a:lstStyle/>
          <a:p>
            <a:pPr eaLnBrk="1" fontAlgn="auto" hangingPunct="1">
              <a:spcAft>
                <a:spcPts val="0"/>
              </a:spcAft>
              <a:buFontTx/>
              <a:buNone/>
              <a:defRPr/>
            </a:pPr>
            <a:r>
              <a:rPr lang="en-US" sz="2000" smtClean="0">
                <a:latin typeface="Arial" charset="0"/>
              </a:rPr>
              <a:t>In the </a:t>
            </a:r>
            <a:r>
              <a:rPr lang="en-US" sz="1800" b="1" smtClean="0">
                <a:solidFill>
                  <a:srgbClr val="009900"/>
                </a:solidFill>
                <a:effectLst>
                  <a:outerShdw blurRad="38100" dist="38100" dir="2700000" algn="tl">
                    <a:srgbClr val="000000"/>
                  </a:outerShdw>
                </a:effectLst>
                <a:latin typeface="Arial" charset="0"/>
              </a:rPr>
              <a:t>beginning</a:t>
            </a:r>
            <a:r>
              <a:rPr lang="en-US" sz="2000" smtClean="0">
                <a:latin typeface="Arial" charset="0"/>
              </a:rPr>
              <a:t>, God created </a:t>
            </a:r>
            <a:r>
              <a:rPr lang="en-US" sz="1800" b="1" smtClean="0">
                <a:solidFill>
                  <a:srgbClr val="009900"/>
                </a:solidFill>
                <a:effectLst>
                  <a:outerShdw blurRad="38100" dist="38100" dir="2700000" algn="tl">
                    <a:srgbClr val="000000"/>
                  </a:outerShdw>
                </a:effectLst>
                <a:latin typeface="Arial" charset="0"/>
              </a:rPr>
              <a:t>Adam Smith</a:t>
            </a:r>
            <a:r>
              <a:rPr lang="en-US" sz="2000" smtClean="0">
                <a:latin typeface="Arial" charset="0"/>
              </a:rPr>
              <a:t> who penned The Wealth of Nations</a:t>
            </a:r>
            <a:r>
              <a:rPr lang="en-US" sz="1800" smtClean="0">
                <a:latin typeface="Arial" charset="0"/>
              </a:rPr>
              <a:t>,</a:t>
            </a:r>
          </a:p>
          <a:p>
            <a:pPr eaLnBrk="1" fontAlgn="auto" hangingPunct="1">
              <a:spcAft>
                <a:spcPts val="0"/>
              </a:spcAft>
              <a:buFontTx/>
              <a:buNone/>
              <a:defRPr/>
            </a:pPr>
            <a:r>
              <a:rPr lang="en-US" sz="1600" smtClean="0">
                <a:latin typeface="Arial" charset="0"/>
              </a:rPr>
              <a:t>And he decreed that wealth was not gold or silver but </a:t>
            </a:r>
            <a:r>
              <a:rPr lang="en-US" sz="1800" smtClean="0">
                <a:latin typeface="Arial" charset="0"/>
              </a:rPr>
              <a:t>better productivity thru</a:t>
            </a:r>
            <a:r>
              <a:rPr lang="en-US" sz="1600" smtClean="0">
                <a:latin typeface="Arial" charset="0"/>
              </a:rPr>
              <a:t> </a:t>
            </a:r>
            <a:r>
              <a:rPr lang="en-US" sz="2000" smtClean="0">
                <a:latin typeface="Arial" charset="0"/>
              </a:rPr>
              <a:t>specializations</a:t>
            </a:r>
            <a:r>
              <a:rPr lang="en-US" sz="1600" smtClean="0">
                <a:latin typeface="Arial" charset="0"/>
              </a:rPr>
              <a:t>,</a:t>
            </a:r>
          </a:p>
          <a:p>
            <a:pPr eaLnBrk="1" fontAlgn="auto" hangingPunct="1">
              <a:spcAft>
                <a:spcPts val="0"/>
              </a:spcAft>
              <a:buFontTx/>
              <a:buNone/>
              <a:defRPr/>
            </a:pPr>
            <a:r>
              <a:rPr lang="en-US" sz="2000" smtClean="0">
                <a:latin typeface="Arial" charset="0"/>
              </a:rPr>
              <a:t>And   Adam   forbid   all   government   intervention   by  favoring  laissez  faire.</a:t>
            </a:r>
          </a:p>
          <a:p>
            <a:pPr eaLnBrk="1" fontAlgn="auto" hangingPunct="1">
              <a:spcAft>
                <a:spcPts val="0"/>
              </a:spcAft>
              <a:buFontTx/>
              <a:buNone/>
              <a:defRPr/>
            </a:pPr>
            <a:r>
              <a:rPr lang="en-US" sz="1800" smtClean="0">
                <a:latin typeface="Arial" charset="0"/>
              </a:rPr>
              <a:t>And this led to Classical stabilization policy </a:t>
            </a:r>
            <a:r>
              <a:rPr lang="en-US" sz="1600" smtClean="0">
                <a:latin typeface="Arial" charset="0"/>
              </a:rPr>
              <a:t>during a</a:t>
            </a:r>
            <a:r>
              <a:rPr lang="en-US" sz="1800" smtClean="0">
                <a:latin typeface="Arial" charset="0"/>
              </a:rPr>
              <a:t>  depression of,</a:t>
            </a:r>
            <a:r>
              <a:rPr lang="en-US" sz="2000" smtClean="0">
                <a:latin typeface="Arial" charset="0"/>
              </a:rPr>
              <a:t>  “Just stand there,”</a:t>
            </a:r>
          </a:p>
          <a:p>
            <a:pPr eaLnBrk="1" fontAlgn="auto" hangingPunct="1">
              <a:spcAft>
                <a:spcPts val="0"/>
              </a:spcAft>
              <a:buFontTx/>
              <a:buNone/>
              <a:defRPr/>
            </a:pPr>
            <a:r>
              <a:rPr lang="en-US" sz="1800" smtClean="0">
                <a:latin typeface="Arial" charset="0"/>
              </a:rPr>
              <a:t>And  there appeared a new economic </a:t>
            </a:r>
            <a:r>
              <a:rPr lang="en-US" sz="2000" smtClean="0">
                <a:latin typeface="Arial" charset="0"/>
              </a:rPr>
              <a:t>guidance system</a:t>
            </a:r>
            <a:r>
              <a:rPr lang="en-US" sz="1800" smtClean="0">
                <a:latin typeface="Arial" charset="0"/>
              </a:rPr>
              <a:t>  called  the  </a:t>
            </a:r>
            <a:r>
              <a:rPr lang="en-US" sz="2000" smtClean="0">
                <a:latin typeface="Arial" charset="0"/>
              </a:rPr>
              <a:t>“invisible hand,”</a:t>
            </a:r>
          </a:p>
          <a:p>
            <a:pPr eaLnBrk="1" fontAlgn="auto" hangingPunct="1">
              <a:spcAft>
                <a:spcPts val="0"/>
              </a:spcAft>
              <a:buFontTx/>
              <a:buNone/>
              <a:defRPr/>
            </a:pPr>
            <a:r>
              <a:rPr lang="en-US" sz="1800" smtClean="0">
                <a:latin typeface="Arial" charset="0"/>
              </a:rPr>
              <a:t>And every man pursued his </a:t>
            </a:r>
            <a:r>
              <a:rPr lang="en-US" sz="2000" smtClean="0">
                <a:latin typeface="Arial" charset="0"/>
              </a:rPr>
              <a:t>own self-interest as labor</a:t>
            </a:r>
            <a:r>
              <a:rPr lang="en-US" sz="1800" smtClean="0">
                <a:latin typeface="Arial" charset="0"/>
              </a:rPr>
              <a:t> was </a:t>
            </a:r>
            <a:r>
              <a:rPr lang="en-US" sz="2000" smtClean="0">
                <a:latin typeface="Arial" charset="0"/>
              </a:rPr>
              <a:t>divided all over the land</a:t>
            </a:r>
            <a:r>
              <a:rPr lang="en-US" sz="1800" smtClean="0">
                <a:latin typeface="Arial" charset="0"/>
              </a:rPr>
              <a:t>,</a:t>
            </a:r>
          </a:p>
          <a:p>
            <a:pPr eaLnBrk="1" fontAlgn="auto" hangingPunct="1">
              <a:spcAft>
                <a:spcPts val="0"/>
              </a:spcAft>
              <a:buFontTx/>
              <a:buNone/>
              <a:defRPr/>
            </a:pPr>
            <a:r>
              <a:rPr lang="en-US" sz="2000" smtClean="0">
                <a:latin typeface="Arial" charset="0"/>
              </a:rPr>
              <a:t>And  the  invisible hand worked for the good of all as  nations  became  wealthy.</a:t>
            </a:r>
          </a:p>
          <a:p>
            <a:pPr eaLnBrk="1" fontAlgn="auto" hangingPunct="1">
              <a:spcAft>
                <a:spcPts val="0"/>
              </a:spcAft>
              <a:buFontTx/>
              <a:buNone/>
              <a:defRPr/>
            </a:pPr>
            <a:r>
              <a:rPr lang="en-US" sz="1800" smtClean="0">
                <a:latin typeface="Arial" charset="0"/>
              </a:rPr>
              <a:t>And  thus  did  </a:t>
            </a:r>
            <a:r>
              <a:rPr lang="en-US" sz="2000" smtClean="0">
                <a:latin typeface="Arial" charset="0"/>
              </a:rPr>
              <a:t>Adam  create  economics </a:t>
            </a:r>
            <a:r>
              <a:rPr lang="en-US" sz="1800" smtClean="0">
                <a:latin typeface="Arial" charset="0"/>
              </a:rPr>
              <a:t> as God saw that it was </a:t>
            </a:r>
            <a:r>
              <a:rPr lang="en-US" sz="2000" smtClean="0">
                <a:latin typeface="Arial" charset="0"/>
              </a:rPr>
              <a:t>good and healthy</a:t>
            </a:r>
            <a:r>
              <a:rPr lang="en-US" sz="1800" smtClean="0">
                <a:latin typeface="Arial" charset="0"/>
              </a:rPr>
              <a:t>.</a:t>
            </a:r>
          </a:p>
        </p:txBody>
      </p:sp>
      <p:sp>
        <p:nvSpPr>
          <p:cNvPr id="338953" name="Rectangle 9"/>
          <p:cNvSpPr>
            <a:spLocks noChangeArrowheads="1"/>
          </p:cNvSpPr>
          <p:nvPr/>
        </p:nvSpPr>
        <p:spPr bwMode="auto">
          <a:xfrm>
            <a:off x="1335088" y="828675"/>
            <a:ext cx="6437312" cy="3003550"/>
          </a:xfrm>
          <a:prstGeom prst="rect">
            <a:avLst/>
          </a:prstGeom>
          <a:noFill/>
          <a:ln w="76200" cmpd="tri">
            <a:solidFill>
              <a:schemeClr val="folHlink"/>
            </a:solidFill>
            <a:miter lim="800000"/>
            <a:headEnd/>
            <a:tailEnd/>
          </a:ln>
        </p:spPr>
        <p:txBody>
          <a:bodyPr wrap="none" anchor="ctr"/>
          <a:lstStyle/>
          <a:p>
            <a:endParaRPr lang="en-US">
              <a:latin typeface="Calibri" pitchFamily="34" charset="0"/>
            </a:endParaRPr>
          </a:p>
        </p:txBody>
      </p:sp>
      <p:sp>
        <p:nvSpPr>
          <p:cNvPr id="76808" name="WordArt 114"/>
          <p:cNvSpPr>
            <a:spLocks noChangeArrowheads="1" noChangeShapeType="1" noTextEdit="1"/>
          </p:cNvSpPr>
          <p:nvPr/>
        </p:nvSpPr>
        <p:spPr bwMode="auto">
          <a:xfrm>
            <a:off x="1125538" y="115888"/>
            <a:ext cx="6845300" cy="385762"/>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 Story of Economic Thought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8946"/>
                                        </p:tgtEl>
                                        <p:attrNameLst>
                                          <p:attrName>style.visibility</p:attrName>
                                        </p:attrNameLst>
                                      </p:cBhvr>
                                      <p:to>
                                        <p:strVal val="visible"/>
                                      </p:to>
                                    </p:set>
                                    <p:animEffect transition="in" filter="dissolve">
                                      <p:cBhvr>
                                        <p:cTn id="7" dur="500"/>
                                        <p:tgtEl>
                                          <p:spTgt spid="338946"/>
                                        </p:tgtEl>
                                      </p:cBhvr>
                                    </p:animEffect>
                                  </p:childTnLst>
                                </p:cTn>
                              </p:par>
                              <p:par>
                                <p:cTn id="8" presetID="9" presetClass="entr" presetSubtype="0" fill="hold" nodeType="withEffect">
                                  <p:stCondLst>
                                    <p:cond delay="0"/>
                                  </p:stCondLst>
                                  <p:childTnLst>
                                    <p:set>
                                      <p:cBhvr>
                                        <p:cTn id="9" dur="1" fill="hold">
                                          <p:stCondLst>
                                            <p:cond delay="0"/>
                                          </p:stCondLst>
                                        </p:cTn>
                                        <p:tgtEl>
                                          <p:spTgt spid="338948"/>
                                        </p:tgtEl>
                                        <p:attrNameLst>
                                          <p:attrName>style.visibility</p:attrName>
                                        </p:attrNameLst>
                                      </p:cBhvr>
                                      <p:to>
                                        <p:strVal val="visible"/>
                                      </p:to>
                                    </p:set>
                                    <p:animEffect transition="in" filter="dissolve">
                                      <p:cBhvr>
                                        <p:cTn id="10" dur="500"/>
                                        <p:tgtEl>
                                          <p:spTgt spid="33894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38953"/>
                                        </p:tgtEl>
                                        <p:attrNameLst>
                                          <p:attrName>style.visibility</p:attrName>
                                        </p:attrNameLst>
                                      </p:cBhvr>
                                      <p:to>
                                        <p:strVal val="visible"/>
                                      </p:to>
                                    </p:set>
                                    <p:animEffect transition="in" filter="dissolve">
                                      <p:cBhvr>
                                        <p:cTn id="13" dur="500"/>
                                        <p:tgtEl>
                                          <p:spTgt spid="338953"/>
                                        </p:tgtEl>
                                      </p:cBhvr>
                                    </p:animEffect>
                                  </p:childTnLst>
                                </p:cTn>
                              </p:par>
                              <p:par>
                                <p:cTn id="14" presetID="9" presetClass="entr" presetSubtype="0" fill="hold" nodeType="withEffect">
                                  <p:stCondLst>
                                    <p:cond delay="0"/>
                                  </p:stCondLst>
                                  <p:childTnLst>
                                    <p:set>
                                      <p:cBhvr>
                                        <p:cTn id="15" dur="1" fill="hold">
                                          <p:stCondLst>
                                            <p:cond delay="0"/>
                                          </p:stCondLst>
                                        </p:cTn>
                                        <p:tgtEl>
                                          <p:spTgt spid="338950"/>
                                        </p:tgtEl>
                                        <p:attrNameLst>
                                          <p:attrName>style.visibility</p:attrName>
                                        </p:attrNameLst>
                                      </p:cBhvr>
                                      <p:to>
                                        <p:strVal val="visible"/>
                                      </p:to>
                                    </p:set>
                                    <p:animEffect transition="in" filter="dissolve">
                                      <p:cBhvr>
                                        <p:cTn id="16" dur="500"/>
                                        <p:tgtEl>
                                          <p:spTgt spid="33895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38952"/>
                                        </p:tgtEl>
                                        <p:attrNameLst>
                                          <p:attrName>style.visibility</p:attrName>
                                        </p:attrNameLst>
                                      </p:cBhvr>
                                      <p:to>
                                        <p:strVal val="visible"/>
                                      </p:to>
                                    </p:set>
                                    <p:animEffect transition="in" filter="dissolve">
                                      <p:cBhvr>
                                        <p:cTn id="19" dur="500"/>
                                        <p:tgtEl>
                                          <p:spTgt spid="33895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38947">
                                            <p:txEl>
                                              <p:pRg st="0" end="0"/>
                                            </p:txEl>
                                          </p:spTgt>
                                        </p:tgtEl>
                                        <p:attrNameLst>
                                          <p:attrName>style.visibility</p:attrName>
                                        </p:attrNameLst>
                                      </p:cBhvr>
                                      <p:to>
                                        <p:strVal val="visible"/>
                                      </p:to>
                                    </p:set>
                                    <p:animEffect transition="in" filter="dissolve">
                                      <p:cBhvr>
                                        <p:cTn id="24" dur="500"/>
                                        <p:tgtEl>
                                          <p:spTgt spid="338947">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38947">
                                            <p:txEl>
                                              <p:pRg st="1" end="1"/>
                                            </p:txEl>
                                          </p:spTgt>
                                        </p:tgtEl>
                                        <p:attrNameLst>
                                          <p:attrName>style.visibility</p:attrName>
                                        </p:attrNameLst>
                                      </p:cBhvr>
                                      <p:to>
                                        <p:strVal val="visible"/>
                                      </p:to>
                                    </p:set>
                                    <p:animEffect transition="in" filter="dissolve">
                                      <p:cBhvr>
                                        <p:cTn id="29" dur="500"/>
                                        <p:tgtEl>
                                          <p:spTgt spid="338947">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38947">
                                            <p:txEl>
                                              <p:pRg st="2" end="2"/>
                                            </p:txEl>
                                          </p:spTgt>
                                        </p:tgtEl>
                                        <p:attrNameLst>
                                          <p:attrName>style.visibility</p:attrName>
                                        </p:attrNameLst>
                                      </p:cBhvr>
                                      <p:to>
                                        <p:strVal val="visible"/>
                                      </p:to>
                                    </p:set>
                                    <p:animEffect transition="in" filter="dissolve">
                                      <p:cBhvr>
                                        <p:cTn id="34" dur="500"/>
                                        <p:tgtEl>
                                          <p:spTgt spid="338947">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38947">
                                            <p:txEl>
                                              <p:pRg st="3" end="3"/>
                                            </p:txEl>
                                          </p:spTgt>
                                        </p:tgtEl>
                                        <p:attrNameLst>
                                          <p:attrName>style.visibility</p:attrName>
                                        </p:attrNameLst>
                                      </p:cBhvr>
                                      <p:to>
                                        <p:strVal val="visible"/>
                                      </p:to>
                                    </p:set>
                                    <p:animEffect transition="in" filter="dissolve">
                                      <p:cBhvr>
                                        <p:cTn id="39" dur="500"/>
                                        <p:tgtEl>
                                          <p:spTgt spid="338947">
                                            <p:txEl>
                                              <p:pRg st="3" end="3"/>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38947">
                                            <p:txEl>
                                              <p:pRg st="4" end="4"/>
                                            </p:txEl>
                                          </p:spTgt>
                                        </p:tgtEl>
                                        <p:attrNameLst>
                                          <p:attrName>style.visibility</p:attrName>
                                        </p:attrNameLst>
                                      </p:cBhvr>
                                      <p:to>
                                        <p:strVal val="visible"/>
                                      </p:to>
                                    </p:set>
                                    <p:animEffect transition="in" filter="dissolve">
                                      <p:cBhvr>
                                        <p:cTn id="44" dur="500"/>
                                        <p:tgtEl>
                                          <p:spTgt spid="338947">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38947">
                                            <p:txEl>
                                              <p:pRg st="5" end="5"/>
                                            </p:txEl>
                                          </p:spTgt>
                                        </p:tgtEl>
                                        <p:attrNameLst>
                                          <p:attrName>style.visibility</p:attrName>
                                        </p:attrNameLst>
                                      </p:cBhvr>
                                      <p:to>
                                        <p:strVal val="visible"/>
                                      </p:to>
                                    </p:set>
                                    <p:animEffect transition="in" filter="dissolve">
                                      <p:cBhvr>
                                        <p:cTn id="49" dur="500"/>
                                        <p:tgtEl>
                                          <p:spTgt spid="338947">
                                            <p:txEl>
                                              <p:pRg st="5" end="5"/>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338947">
                                            <p:txEl>
                                              <p:pRg st="6" end="6"/>
                                            </p:txEl>
                                          </p:spTgt>
                                        </p:tgtEl>
                                        <p:attrNameLst>
                                          <p:attrName>style.visibility</p:attrName>
                                        </p:attrNameLst>
                                      </p:cBhvr>
                                      <p:to>
                                        <p:strVal val="visible"/>
                                      </p:to>
                                    </p:set>
                                    <p:animEffect transition="in" filter="dissolve">
                                      <p:cBhvr>
                                        <p:cTn id="54" dur="500"/>
                                        <p:tgtEl>
                                          <p:spTgt spid="338947">
                                            <p:txEl>
                                              <p:pRg st="6" end="6"/>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338947">
                                            <p:txEl>
                                              <p:pRg st="7" end="7"/>
                                            </p:txEl>
                                          </p:spTgt>
                                        </p:tgtEl>
                                        <p:attrNameLst>
                                          <p:attrName>style.visibility</p:attrName>
                                        </p:attrNameLst>
                                      </p:cBhvr>
                                      <p:to>
                                        <p:strVal val="visible"/>
                                      </p:to>
                                    </p:set>
                                    <p:animEffect transition="in" filter="dissolve">
                                      <p:cBhvr>
                                        <p:cTn id="59" dur="500"/>
                                        <p:tgtEl>
                                          <p:spTgt spid="3389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6" grpId="0"/>
      <p:bldP spid="338952" grpId="0"/>
      <p:bldP spid="338947" grpId="0" build="p"/>
      <p:bldP spid="33895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21" name="Rectangle 5"/>
          <p:cNvSpPr>
            <a:spLocks noGrp="1" noChangeArrowheads="1"/>
          </p:cNvSpPr>
          <p:nvPr>
            <p:ph type="title"/>
          </p:nvPr>
        </p:nvSpPr>
        <p:spPr>
          <a:xfrm>
            <a:off x="0" y="2314575"/>
            <a:ext cx="9144000" cy="4543425"/>
          </a:xfrm>
        </p:spPr>
        <p:txBody>
          <a:bodyPr rtlCol="0">
            <a:normAutofit/>
          </a:bodyPr>
          <a:lstStyle/>
          <a:p>
            <a:pPr algn="l" eaLnBrk="1" fontAlgn="auto" hangingPunct="1">
              <a:spcAft>
                <a:spcPts val="0"/>
              </a:spcAft>
              <a:defRPr/>
            </a:pPr>
            <a:r>
              <a:rPr lang="en-US" sz="1800" smtClean="0">
                <a:latin typeface="Arial" charset="0"/>
              </a:rPr>
              <a:t>So </a:t>
            </a:r>
            <a:r>
              <a:rPr lang="en-US" sz="1600" smtClean="0">
                <a:latin typeface="Arial" charset="0"/>
              </a:rPr>
              <a:t>on the</a:t>
            </a:r>
            <a:r>
              <a:rPr lang="en-US" sz="1800" smtClean="0">
                <a:latin typeface="Arial" charset="0"/>
              </a:rPr>
              <a:t> </a:t>
            </a:r>
            <a:r>
              <a:rPr lang="en-US" sz="1800" b="1" smtClean="0">
                <a:solidFill>
                  <a:srgbClr val="009900"/>
                </a:solidFill>
                <a:effectLst>
                  <a:outerShdw blurRad="38100" dist="38100" dir="2700000" algn="tl">
                    <a:srgbClr val="000000"/>
                  </a:outerShdw>
                </a:effectLst>
                <a:latin typeface="Arial" charset="0"/>
              </a:rPr>
              <a:t>second day</a:t>
            </a:r>
            <a:r>
              <a:rPr lang="en-US" sz="1800" smtClean="0">
                <a:latin typeface="Arial" charset="0"/>
              </a:rPr>
              <a:t>, God created</a:t>
            </a:r>
            <a:r>
              <a:rPr lang="en-US" sz="2000" smtClean="0">
                <a:latin typeface="Arial" charset="0"/>
              </a:rPr>
              <a:t>  </a:t>
            </a:r>
            <a:r>
              <a:rPr lang="en-US" sz="1800" b="1" smtClean="0">
                <a:solidFill>
                  <a:srgbClr val="009900"/>
                </a:solidFill>
                <a:effectLst>
                  <a:outerShdw blurRad="38100" dist="38100" dir="2700000" algn="tl">
                    <a:srgbClr val="000000"/>
                  </a:outerShdw>
                </a:effectLst>
                <a:latin typeface="Arial" charset="0"/>
              </a:rPr>
              <a:t>The General Theory</a:t>
            </a:r>
            <a:r>
              <a:rPr lang="en-US" sz="2000" smtClean="0">
                <a:latin typeface="Arial" charset="0"/>
              </a:rPr>
              <a:t> </a:t>
            </a:r>
            <a:r>
              <a:rPr lang="en-US" sz="1600" smtClean="0">
                <a:latin typeface="Arial" charset="0"/>
              </a:rPr>
              <a:t>and  </a:t>
            </a:r>
            <a:r>
              <a:rPr lang="en-US" sz="1800" b="1" smtClean="0">
                <a:solidFill>
                  <a:srgbClr val="009900"/>
                </a:solidFill>
                <a:effectLst>
                  <a:outerShdw blurRad="38100" dist="38100" dir="2700000" algn="tl">
                    <a:srgbClr val="000000"/>
                  </a:outerShdw>
                </a:effectLst>
                <a:latin typeface="Arial" charset="0"/>
              </a:rPr>
              <a:t>John Maynard Keynes</a:t>
            </a:r>
            <a:r>
              <a:rPr lang="en-US" sz="2000" smtClean="0">
                <a:latin typeface="Arial" charset="0"/>
              </a:rPr>
              <a:t>,</a:t>
            </a:r>
            <a:br>
              <a:rPr lang="en-US" sz="2000" smtClean="0">
                <a:latin typeface="Arial" charset="0"/>
              </a:rPr>
            </a:br>
            <a:r>
              <a:rPr lang="en-US" sz="2000" smtClean="0">
                <a:latin typeface="Arial" charset="0"/>
              </a:rPr>
              <a:t>And  there  was  a   Great  Depression   that  took  away  many  material  gains,</a:t>
            </a:r>
            <a:br>
              <a:rPr lang="en-US" sz="2000" smtClean="0">
                <a:latin typeface="Arial" charset="0"/>
              </a:rPr>
            </a:br>
            <a:r>
              <a:rPr lang="en-US" sz="2000" smtClean="0">
                <a:latin typeface="Arial" charset="0"/>
              </a:rPr>
              <a:t>And  the reserve army  of  the  unemployed  suffered  from  very  sticky  wages,</a:t>
            </a:r>
            <a:br>
              <a:rPr lang="en-US" sz="2000" smtClean="0">
                <a:latin typeface="Arial" charset="0"/>
              </a:rPr>
            </a:br>
            <a:r>
              <a:rPr lang="en-US" sz="1800" smtClean="0">
                <a:latin typeface="Arial" charset="0"/>
              </a:rPr>
              <a:t>And Keynes saw that there was insufficient demand and broke with the classical sages,</a:t>
            </a:r>
            <a:r>
              <a:rPr lang="en-US" sz="2000" smtClean="0">
                <a:latin typeface="Arial" charset="0"/>
              </a:rPr>
              <a:t> </a:t>
            </a:r>
            <a:br>
              <a:rPr lang="en-US" sz="2000" smtClean="0">
                <a:latin typeface="Arial" charset="0"/>
              </a:rPr>
            </a:br>
            <a:r>
              <a:rPr lang="en-US" sz="1800" smtClean="0">
                <a:latin typeface="Arial" charset="0"/>
              </a:rPr>
              <a:t>And Keynes encouraged Washington to replace the invisible hand </a:t>
            </a:r>
            <a:r>
              <a:rPr lang="en-US" sz="1600" smtClean="0">
                <a:latin typeface="Arial" charset="0"/>
              </a:rPr>
              <a:t>with many </a:t>
            </a:r>
            <a:r>
              <a:rPr lang="en-US" sz="1800" smtClean="0">
                <a:latin typeface="Arial" charset="0"/>
              </a:rPr>
              <a:t>fiscal perks</a:t>
            </a:r>
            <a:r>
              <a:rPr lang="en-US" sz="1600" smtClean="0">
                <a:latin typeface="Arial" charset="0"/>
              </a:rPr>
              <a:t>,</a:t>
            </a:r>
            <a:br>
              <a:rPr lang="en-US" sz="1600" smtClean="0">
                <a:latin typeface="Arial" charset="0"/>
              </a:rPr>
            </a:br>
            <a:r>
              <a:rPr lang="en-US" sz="1800" smtClean="0">
                <a:latin typeface="Arial" charset="0"/>
              </a:rPr>
              <a:t>And this made </a:t>
            </a:r>
            <a:r>
              <a:rPr lang="en-US" sz="2000" smtClean="0">
                <a:latin typeface="Arial" charset="0"/>
              </a:rPr>
              <a:t>many people </a:t>
            </a:r>
            <a:r>
              <a:rPr lang="en-US" sz="1800" smtClean="0">
                <a:latin typeface="Arial" charset="0"/>
              </a:rPr>
              <a:t>question whether or not the </a:t>
            </a:r>
            <a:r>
              <a:rPr lang="en-US" sz="2000" smtClean="0">
                <a:latin typeface="Arial" charset="0"/>
              </a:rPr>
              <a:t>invisible hand really works</a:t>
            </a:r>
            <a:r>
              <a:rPr lang="en-US" sz="1800" smtClean="0">
                <a:latin typeface="Arial" charset="0"/>
              </a:rPr>
              <a:t>,</a:t>
            </a:r>
            <a:br>
              <a:rPr lang="en-US" sz="1800" smtClean="0">
                <a:latin typeface="Arial" charset="0"/>
              </a:rPr>
            </a:br>
            <a:r>
              <a:rPr lang="en-US" sz="1800" smtClean="0">
                <a:latin typeface="Arial" charset="0"/>
              </a:rPr>
              <a:t>And </a:t>
            </a:r>
            <a:r>
              <a:rPr lang="en-US" sz="2000" smtClean="0">
                <a:latin typeface="Arial" charset="0"/>
              </a:rPr>
              <a:t>government soup kitchens</a:t>
            </a:r>
            <a:r>
              <a:rPr lang="en-US" sz="1800" smtClean="0">
                <a:latin typeface="Arial" charset="0"/>
              </a:rPr>
              <a:t> represented God’s goodness as </a:t>
            </a:r>
            <a:r>
              <a:rPr lang="en-US" sz="2000" smtClean="0">
                <a:latin typeface="Arial" charset="0"/>
              </a:rPr>
              <a:t>everyone was fed</a:t>
            </a:r>
            <a:r>
              <a:rPr lang="en-US" sz="1800" smtClean="0">
                <a:latin typeface="Arial" charset="0"/>
              </a:rPr>
              <a:t>,</a:t>
            </a:r>
            <a:br>
              <a:rPr lang="en-US" sz="1800" smtClean="0">
                <a:latin typeface="Arial" charset="0"/>
              </a:rPr>
            </a:br>
            <a:r>
              <a:rPr lang="en-US" sz="1600" smtClean="0">
                <a:latin typeface="Arial" charset="0"/>
              </a:rPr>
              <a:t>But God saw that it </a:t>
            </a:r>
            <a:r>
              <a:rPr lang="en-US" sz="1800" smtClean="0">
                <a:latin typeface="Arial" charset="0"/>
              </a:rPr>
              <a:t>was depressing </a:t>
            </a:r>
            <a:r>
              <a:rPr lang="en-US" sz="1600" smtClean="0">
                <a:latin typeface="Arial" charset="0"/>
              </a:rPr>
              <a:t>when </a:t>
            </a:r>
            <a:r>
              <a:rPr lang="en-US" sz="1800" smtClean="0">
                <a:latin typeface="Arial" charset="0"/>
              </a:rPr>
              <a:t>Keynes uttered</a:t>
            </a:r>
            <a:r>
              <a:rPr lang="en-US" sz="1600" smtClean="0">
                <a:latin typeface="Arial" charset="0"/>
              </a:rPr>
              <a:t>, </a:t>
            </a:r>
            <a:r>
              <a:rPr lang="en-US" sz="1800" smtClean="0">
                <a:latin typeface="Arial" charset="0"/>
              </a:rPr>
              <a:t>“In the long run we are all dead.”</a:t>
            </a:r>
          </a:p>
        </p:txBody>
      </p:sp>
      <p:pic>
        <p:nvPicPr>
          <p:cNvPr id="342020" name="Picture 4" descr="Keynes on couch"/>
          <p:cNvPicPr>
            <a:picLocks noGrp="1" noChangeAspect="1" noChangeArrowheads="1"/>
          </p:cNvPicPr>
          <p:nvPr>
            <p:ph idx="1"/>
          </p:nvPr>
        </p:nvPicPr>
        <p:blipFill>
          <a:blip r:embed="rId3"/>
          <a:srcRect/>
          <a:stretch>
            <a:fillRect/>
          </a:stretch>
        </p:blipFill>
        <p:spPr>
          <a:xfrm>
            <a:off x="1190625" y="366713"/>
            <a:ext cx="2468563" cy="2312987"/>
          </a:xfrm>
          <a:ln w="38100">
            <a:solidFill>
              <a:srgbClr val="FF0000"/>
            </a:solidFill>
          </a:ln>
        </p:spPr>
      </p:pic>
      <p:pic>
        <p:nvPicPr>
          <p:cNvPr id="342023" name="Picture 7" descr="book"/>
          <p:cNvPicPr>
            <a:picLocks noChangeAspect="1" noChangeArrowheads="1" noCrop="1"/>
          </p:cNvPicPr>
          <p:nvPr/>
        </p:nvPicPr>
        <p:blipFill>
          <a:blip r:embed="rId4"/>
          <a:srcRect/>
          <a:stretch>
            <a:fillRect/>
          </a:stretch>
        </p:blipFill>
        <p:spPr bwMode="auto">
          <a:xfrm>
            <a:off x="5267325" y="257175"/>
            <a:ext cx="1939925" cy="2667000"/>
          </a:xfrm>
          <a:prstGeom prst="rect">
            <a:avLst/>
          </a:prstGeom>
          <a:noFill/>
          <a:ln w="9525">
            <a:noFill/>
            <a:miter lim="800000"/>
            <a:headEnd/>
            <a:tailEnd/>
          </a:ln>
        </p:spPr>
      </p:pic>
      <p:sp>
        <p:nvSpPr>
          <p:cNvPr id="342025" name="Rectangle 9"/>
          <p:cNvSpPr>
            <a:spLocks noChangeArrowheads="1"/>
          </p:cNvSpPr>
          <p:nvPr/>
        </p:nvSpPr>
        <p:spPr bwMode="auto">
          <a:xfrm>
            <a:off x="5603875" y="590550"/>
            <a:ext cx="1430338" cy="1725613"/>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solidFill>
                  <a:srgbClr val="0000FF"/>
                </a:solidFill>
                <a:effectLst>
                  <a:outerShdw blurRad="38100" dist="38100" dir="2700000" algn="tl">
                    <a:srgbClr val="000000"/>
                  </a:outerShdw>
                </a:effectLst>
                <a:cs typeface="+mn-cs"/>
              </a:rPr>
              <a:t>The</a:t>
            </a:r>
          </a:p>
          <a:p>
            <a:pPr algn="ctr" fontAlgn="auto">
              <a:spcBef>
                <a:spcPts val="0"/>
              </a:spcBef>
              <a:spcAft>
                <a:spcPts val="0"/>
              </a:spcAft>
              <a:defRPr/>
            </a:pPr>
            <a:r>
              <a:rPr lang="en-US" b="1">
                <a:solidFill>
                  <a:srgbClr val="0000FF"/>
                </a:solidFill>
                <a:effectLst>
                  <a:outerShdw blurRad="38100" dist="38100" dir="2700000" algn="tl">
                    <a:srgbClr val="000000"/>
                  </a:outerShdw>
                </a:effectLst>
                <a:cs typeface="+mn-cs"/>
              </a:rPr>
              <a:t>General</a:t>
            </a:r>
          </a:p>
          <a:p>
            <a:pPr algn="ctr" fontAlgn="auto">
              <a:spcBef>
                <a:spcPts val="0"/>
              </a:spcBef>
              <a:spcAft>
                <a:spcPts val="0"/>
              </a:spcAft>
              <a:defRPr/>
            </a:pPr>
            <a:r>
              <a:rPr lang="en-US" b="1">
                <a:solidFill>
                  <a:srgbClr val="0000FF"/>
                </a:solidFill>
                <a:effectLst>
                  <a:outerShdw blurRad="38100" dist="38100" dir="2700000" algn="tl">
                    <a:srgbClr val="000000"/>
                  </a:outerShdw>
                </a:effectLst>
                <a:cs typeface="+mn-cs"/>
              </a:rPr>
              <a:t>Theory</a:t>
            </a:r>
          </a:p>
        </p:txBody>
      </p:sp>
      <p:sp>
        <p:nvSpPr>
          <p:cNvPr id="342026" name="Rectangle 10"/>
          <p:cNvSpPr>
            <a:spLocks noChangeArrowheads="1"/>
          </p:cNvSpPr>
          <p:nvPr/>
        </p:nvSpPr>
        <p:spPr bwMode="auto">
          <a:xfrm>
            <a:off x="1179513" y="2743200"/>
            <a:ext cx="2447925" cy="206375"/>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000" b="1">
                <a:effectLst>
                  <a:outerShdw blurRad="38100" dist="38100" dir="2700000" algn="tl">
                    <a:srgbClr val="FFFFFF"/>
                  </a:outerShdw>
                </a:effectLst>
                <a:cs typeface="+mn-cs"/>
              </a:rPr>
              <a:t>John Maynard Keynes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2020"/>
                                        </p:tgtEl>
                                        <p:attrNameLst>
                                          <p:attrName>style.visibility</p:attrName>
                                        </p:attrNameLst>
                                      </p:cBhvr>
                                      <p:to>
                                        <p:strVal val="visible"/>
                                      </p:to>
                                    </p:set>
                                    <p:animEffect transition="in" filter="dissolve">
                                      <p:cBhvr>
                                        <p:cTn id="7" dur="500"/>
                                        <p:tgtEl>
                                          <p:spTgt spid="3420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2026"/>
                                        </p:tgtEl>
                                        <p:attrNameLst>
                                          <p:attrName>style.visibility</p:attrName>
                                        </p:attrNameLst>
                                      </p:cBhvr>
                                      <p:to>
                                        <p:strVal val="visible"/>
                                      </p:to>
                                    </p:set>
                                    <p:animEffect transition="in" filter="dissolve">
                                      <p:cBhvr>
                                        <p:cTn id="10" dur="500"/>
                                        <p:tgtEl>
                                          <p:spTgt spid="342026"/>
                                        </p:tgtEl>
                                      </p:cBhvr>
                                    </p:animEffect>
                                  </p:childTnLst>
                                </p:cTn>
                              </p:par>
                              <p:par>
                                <p:cTn id="11" presetID="9" presetClass="entr" presetSubtype="0" fill="hold" nodeType="withEffect">
                                  <p:stCondLst>
                                    <p:cond delay="0"/>
                                  </p:stCondLst>
                                  <p:childTnLst>
                                    <p:set>
                                      <p:cBhvr>
                                        <p:cTn id="12" dur="1" fill="hold">
                                          <p:stCondLst>
                                            <p:cond delay="0"/>
                                          </p:stCondLst>
                                        </p:cTn>
                                        <p:tgtEl>
                                          <p:spTgt spid="342023"/>
                                        </p:tgtEl>
                                        <p:attrNameLst>
                                          <p:attrName>style.visibility</p:attrName>
                                        </p:attrNameLst>
                                      </p:cBhvr>
                                      <p:to>
                                        <p:strVal val="visible"/>
                                      </p:to>
                                    </p:set>
                                    <p:animEffect transition="in" filter="dissolve">
                                      <p:cBhvr>
                                        <p:cTn id="13" dur="500"/>
                                        <p:tgtEl>
                                          <p:spTgt spid="34202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42025"/>
                                        </p:tgtEl>
                                        <p:attrNameLst>
                                          <p:attrName>style.visibility</p:attrName>
                                        </p:attrNameLst>
                                      </p:cBhvr>
                                      <p:to>
                                        <p:strVal val="visible"/>
                                      </p:to>
                                    </p:set>
                                    <p:animEffect transition="in" filter="dissolve">
                                      <p:cBhvr>
                                        <p:cTn id="16" dur="500"/>
                                        <p:tgtEl>
                                          <p:spTgt spid="34202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42021"/>
                                        </p:tgtEl>
                                        <p:attrNameLst>
                                          <p:attrName>style.visibility</p:attrName>
                                        </p:attrNameLst>
                                      </p:cBhvr>
                                      <p:to>
                                        <p:strVal val="visible"/>
                                      </p:to>
                                    </p:set>
                                    <p:animEffect transition="in" filter="wipe(left)">
                                      <p:cBhvr>
                                        <p:cTn id="21" dur="1000"/>
                                        <p:tgtEl>
                                          <p:spTgt spid="342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1" grpId="0"/>
      <p:bldP spid="342025" grpId="0"/>
      <p:bldP spid="34202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3" name="Rectangle 5"/>
          <p:cNvSpPr>
            <a:spLocks noGrp="1" noChangeArrowheads="1"/>
          </p:cNvSpPr>
          <p:nvPr>
            <p:ph type="title"/>
          </p:nvPr>
        </p:nvSpPr>
        <p:spPr>
          <a:xfrm>
            <a:off x="0" y="3086100"/>
            <a:ext cx="9144000" cy="2352675"/>
          </a:xfrm>
        </p:spPr>
        <p:txBody>
          <a:bodyPr rtlCol="0">
            <a:normAutofit fontScale="90000"/>
          </a:bodyPr>
          <a:lstStyle/>
          <a:p>
            <a:pPr algn="l" eaLnBrk="1" fontAlgn="auto" hangingPunct="1">
              <a:spcAft>
                <a:spcPts val="0"/>
              </a:spcAft>
              <a:defRPr/>
            </a:pPr>
            <a:r>
              <a:rPr lang="en-US" sz="1800" smtClean="0">
                <a:latin typeface="Arial" charset="0"/>
              </a:rPr>
              <a:t>So </a:t>
            </a:r>
            <a:r>
              <a:rPr lang="en-US" sz="1600" smtClean="0">
                <a:latin typeface="Arial" charset="0"/>
              </a:rPr>
              <a:t>on the</a:t>
            </a:r>
            <a:r>
              <a:rPr lang="en-US" sz="2000" smtClean="0">
                <a:latin typeface="Arial" charset="0"/>
              </a:rPr>
              <a:t> </a:t>
            </a:r>
            <a:r>
              <a:rPr lang="en-US" sz="1800" b="1" smtClean="0">
                <a:solidFill>
                  <a:srgbClr val="009900"/>
                </a:solidFill>
                <a:effectLst>
                  <a:outerShdw blurRad="38100" dist="38100" dir="2700000" algn="tl">
                    <a:srgbClr val="000000"/>
                  </a:outerShdw>
                </a:effectLst>
                <a:latin typeface="Arial" charset="0"/>
              </a:rPr>
              <a:t>third day</a:t>
            </a:r>
            <a:r>
              <a:rPr lang="en-US" sz="1800" smtClean="0">
                <a:latin typeface="Arial" charset="0"/>
              </a:rPr>
              <a:t>, God created </a:t>
            </a:r>
            <a:r>
              <a:rPr lang="en-US" sz="1800" b="1" smtClean="0">
                <a:solidFill>
                  <a:srgbClr val="009900"/>
                </a:solidFill>
                <a:effectLst>
                  <a:outerShdw blurRad="38100" dist="38100" dir="2700000" algn="tl">
                    <a:srgbClr val="000000"/>
                  </a:outerShdw>
                </a:effectLst>
                <a:latin typeface="Arial" charset="0"/>
              </a:rPr>
              <a:t>Milton Friedman</a:t>
            </a:r>
            <a:r>
              <a:rPr lang="en-US" sz="1800" smtClean="0">
                <a:latin typeface="Arial" charset="0"/>
              </a:rPr>
              <a:t> </a:t>
            </a:r>
            <a:r>
              <a:rPr lang="en-US" sz="1600" smtClean="0">
                <a:latin typeface="Arial" charset="0"/>
              </a:rPr>
              <a:t>who insisted</a:t>
            </a:r>
            <a:r>
              <a:rPr lang="en-US" sz="1800" smtClean="0">
                <a:latin typeface="Arial" charset="0"/>
              </a:rPr>
              <a:t> that money does matter.</a:t>
            </a:r>
            <a:br>
              <a:rPr lang="en-US" sz="1800" smtClean="0">
                <a:latin typeface="Arial" charset="0"/>
              </a:rPr>
            </a:br>
            <a:r>
              <a:rPr lang="en-US" sz="1800" smtClean="0">
                <a:latin typeface="Arial" charset="0"/>
              </a:rPr>
              <a:t>And </a:t>
            </a:r>
            <a:r>
              <a:rPr lang="en-US" sz="1800" i="1" smtClean="0">
                <a:latin typeface="Arial" charset="0"/>
              </a:rPr>
              <a:t>“rules”</a:t>
            </a:r>
            <a:r>
              <a:rPr lang="en-US" sz="1800" smtClean="0">
                <a:latin typeface="Arial" charset="0"/>
              </a:rPr>
              <a:t> were the prescription because “discretion” </a:t>
            </a:r>
            <a:r>
              <a:rPr lang="en-US" sz="1600" smtClean="0">
                <a:latin typeface="Arial" charset="0"/>
              </a:rPr>
              <a:t>could cause the economy</a:t>
            </a:r>
            <a:r>
              <a:rPr lang="en-US" sz="1800" smtClean="0">
                <a:latin typeface="Arial" charset="0"/>
              </a:rPr>
              <a:t> to shatter,</a:t>
            </a:r>
            <a:br>
              <a:rPr lang="en-US" sz="1800" smtClean="0">
                <a:latin typeface="Arial" charset="0"/>
              </a:rPr>
            </a:br>
            <a:r>
              <a:rPr lang="en-US" sz="1800" smtClean="0">
                <a:latin typeface="Arial" charset="0"/>
              </a:rPr>
              <a:t>And he urged a constant growth </a:t>
            </a:r>
            <a:r>
              <a:rPr lang="en-US" sz="1600" smtClean="0">
                <a:latin typeface="Arial" charset="0"/>
              </a:rPr>
              <a:t>of the</a:t>
            </a:r>
            <a:r>
              <a:rPr lang="en-US" sz="2000" smtClean="0">
                <a:latin typeface="Arial" charset="0"/>
              </a:rPr>
              <a:t> </a:t>
            </a:r>
            <a:r>
              <a:rPr lang="en-US" sz="1800" smtClean="0">
                <a:latin typeface="Arial" charset="0"/>
              </a:rPr>
              <a:t>money supply which</a:t>
            </a:r>
            <a:r>
              <a:rPr lang="en-US" sz="2000" smtClean="0">
                <a:latin typeface="Arial" charset="0"/>
              </a:rPr>
              <a:t> </a:t>
            </a:r>
            <a:r>
              <a:rPr lang="en-US" sz="1800" smtClean="0">
                <a:latin typeface="Arial" charset="0"/>
              </a:rPr>
              <a:t>he called the</a:t>
            </a:r>
            <a:r>
              <a:rPr lang="en-US" sz="2000" smtClean="0">
                <a:latin typeface="Arial" charset="0"/>
              </a:rPr>
              <a:t> </a:t>
            </a:r>
            <a:r>
              <a:rPr lang="en-US" sz="2000" i="1" smtClean="0">
                <a:latin typeface="Arial" charset="0"/>
              </a:rPr>
              <a:t>monetary </a:t>
            </a:r>
            <a:r>
              <a:rPr lang="en-US" sz="1800" i="1" smtClean="0">
                <a:latin typeface="Arial" charset="0"/>
              </a:rPr>
              <a:t>rule</a:t>
            </a:r>
            <a:r>
              <a:rPr lang="en-US" sz="1800" smtClean="0">
                <a:latin typeface="Arial" charset="0"/>
              </a:rPr>
              <a:t>,</a:t>
            </a:r>
            <a:r>
              <a:rPr lang="en-US" sz="2000" smtClean="0">
                <a:latin typeface="Arial" charset="0"/>
              </a:rPr>
              <a:t/>
            </a:r>
            <a:br>
              <a:rPr lang="en-US" sz="2000" smtClean="0">
                <a:latin typeface="Arial" charset="0"/>
              </a:rPr>
            </a:br>
            <a:r>
              <a:rPr lang="en-US" sz="2000" smtClean="0">
                <a:latin typeface="Arial" charset="0"/>
              </a:rPr>
              <a:t>And he decreed that  any  nation  that  didn’t  comply  was  an  inflationary  fool,</a:t>
            </a:r>
            <a:br>
              <a:rPr lang="en-US" sz="2000" smtClean="0">
                <a:latin typeface="Arial" charset="0"/>
              </a:rPr>
            </a:br>
            <a:r>
              <a:rPr lang="en-US" sz="2000" smtClean="0">
                <a:latin typeface="Arial" charset="0"/>
              </a:rPr>
              <a:t>And   this   important   decree   made   the  velocity  of  money  stand  very  still,</a:t>
            </a:r>
            <a:br>
              <a:rPr lang="en-US" sz="2000" smtClean="0">
                <a:latin typeface="Arial" charset="0"/>
              </a:rPr>
            </a:br>
            <a:r>
              <a:rPr lang="en-US" sz="2000" smtClean="0">
                <a:latin typeface="Arial" charset="0"/>
              </a:rPr>
              <a:t>And  money  determined  everything  as  too  much  of  it could double your bill,</a:t>
            </a:r>
            <a:br>
              <a:rPr lang="en-US" sz="2000" smtClean="0">
                <a:latin typeface="Arial" charset="0"/>
              </a:rPr>
            </a:br>
            <a:r>
              <a:rPr lang="en-US" sz="2000" smtClean="0">
                <a:latin typeface="Arial" charset="0"/>
              </a:rPr>
              <a:t>And thus Friedman determined that the power of  money  was  extremely great,</a:t>
            </a:r>
            <a:br>
              <a:rPr lang="en-US" sz="2000" smtClean="0">
                <a:latin typeface="Arial" charset="0"/>
              </a:rPr>
            </a:br>
            <a:r>
              <a:rPr lang="en-US" sz="2000" smtClean="0">
                <a:latin typeface="Arial" charset="0"/>
              </a:rPr>
              <a:t>But God saw that money was the root of all evil, although  necessary for a date.</a:t>
            </a:r>
          </a:p>
        </p:txBody>
      </p:sp>
      <p:sp>
        <p:nvSpPr>
          <p:cNvPr id="345095" name="Rectangle 7"/>
          <p:cNvSpPr>
            <a:spLocks noChangeArrowheads="1"/>
          </p:cNvSpPr>
          <p:nvPr/>
        </p:nvSpPr>
        <p:spPr bwMode="auto">
          <a:xfrm>
            <a:off x="3170238" y="2660650"/>
            <a:ext cx="2330450" cy="32385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b="1">
                <a:effectLst>
                  <a:outerShdw blurRad="38100" dist="38100" dir="2700000" algn="tl">
                    <a:srgbClr val="FFFFFF"/>
                  </a:outerShdw>
                </a:effectLst>
                <a:cs typeface="+mn-cs"/>
              </a:rPr>
              <a:t>Milton Friedman</a:t>
            </a:r>
          </a:p>
        </p:txBody>
      </p:sp>
      <p:pic>
        <p:nvPicPr>
          <p:cNvPr id="78852" name="Picture 19" descr="milton Friedman only"/>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05175" y="277813"/>
            <a:ext cx="1879600" cy="2362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45095"/>
                                        </p:tgtEl>
                                        <p:attrNameLst>
                                          <p:attrName>style.visibility</p:attrName>
                                        </p:attrNameLst>
                                      </p:cBhvr>
                                      <p:to>
                                        <p:strVal val="visible"/>
                                      </p:to>
                                    </p:set>
                                    <p:animEffect transition="in" filter="dissolve">
                                      <p:cBhvr>
                                        <p:cTn id="7" dur="500"/>
                                        <p:tgtEl>
                                          <p:spTgt spid="3450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5093"/>
                                        </p:tgtEl>
                                        <p:attrNameLst>
                                          <p:attrName>style.visibility</p:attrName>
                                        </p:attrNameLst>
                                      </p:cBhvr>
                                      <p:to>
                                        <p:strVal val="visible"/>
                                      </p:to>
                                    </p:set>
                                    <p:animEffect transition="in" filter="dissolve">
                                      <p:cBhvr>
                                        <p:cTn id="12" dur="500"/>
                                        <p:tgtEl>
                                          <p:spTgt spid="345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3" grpId="0"/>
      <p:bldP spid="34509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41" name="Rectangle 5"/>
          <p:cNvSpPr>
            <a:spLocks noGrp="1" noChangeArrowheads="1"/>
          </p:cNvSpPr>
          <p:nvPr>
            <p:ph type="title"/>
          </p:nvPr>
        </p:nvSpPr>
        <p:spPr>
          <a:xfrm>
            <a:off x="0" y="3155950"/>
            <a:ext cx="9144000" cy="3702050"/>
          </a:xfrm>
        </p:spPr>
        <p:txBody>
          <a:bodyPr rtlCol="0">
            <a:normAutofit/>
          </a:bodyPr>
          <a:lstStyle/>
          <a:p>
            <a:pPr algn="l" eaLnBrk="1" fontAlgn="auto" hangingPunct="1">
              <a:spcAft>
                <a:spcPts val="0"/>
              </a:spcAft>
              <a:defRPr/>
            </a:pPr>
            <a:r>
              <a:rPr lang="en-US" sz="1800" smtClean="0">
                <a:latin typeface="Arial" charset="0"/>
              </a:rPr>
              <a:t>So on the</a:t>
            </a:r>
            <a:r>
              <a:rPr lang="en-US" sz="2000" smtClean="0">
                <a:latin typeface="Arial" charset="0"/>
              </a:rPr>
              <a:t> </a:t>
            </a:r>
            <a:r>
              <a:rPr lang="en-US" sz="2000" b="1" smtClean="0">
                <a:solidFill>
                  <a:srgbClr val="009900"/>
                </a:solidFill>
                <a:effectLst>
                  <a:outerShdw blurRad="38100" dist="38100" dir="2700000" algn="tl">
                    <a:srgbClr val="000000"/>
                  </a:outerShdw>
                </a:effectLst>
                <a:latin typeface="Arial" charset="0"/>
              </a:rPr>
              <a:t>fourth day</a:t>
            </a:r>
            <a:r>
              <a:rPr lang="en-US" sz="2000" smtClean="0">
                <a:latin typeface="Arial" charset="0"/>
              </a:rPr>
              <a:t>, God created </a:t>
            </a:r>
            <a:r>
              <a:rPr lang="en-US" sz="2000" b="1" smtClean="0">
                <a:effectLst>
                  <a:outerShdw blurRad="38100" dist="38100" dir="2700000" algn="tl">
                    <a:srgbClr val="FFFFFF"/>
                  </a:outerShdw>
                </a:effectLst>
                <a:latin typeface="Arial" charset="0"/>
              </a:rPr>
              <a:t>Arthur </a:t>
            </a:r>
            <a:r>
              <a:rPr lang="en-US" sz="2000" b="1" smtClean="0">
                <a:solidFill>
                  <a:srgbClr val="009900"/>
                </a:solidFill>
                <a:effectLst>
                  <a:outerShdw blurRad="38100" dist="38100" dir="2700000" algn="tl">
                    <a:srgbClr val="000000"/>
                  </a:outerShdw>
                </a:effectLst>
                <a:latin typeface="Arial" charset="0"/>
              </a:rPr>
              <a:t>Laffer</a:t>
            </a:r>
            <a:r>
              <a:rPr lang="en-US" sz="2000" smtClean="0">
                <a:latin typeface="Arial" charset="0"/>
              </a:rPr>
              <a:t> </a:t>
            </a:r>
            <a:r>
              <a:rPr lang="en-US" sz="1800" smtClean="0">
                <a:latin typeface="Arial" charset="0"/>
              </a:rPr>
              <a:t>who joined the</a:t>
            </a:r>
            <a:r>
              <a:rPr lang="en-US" sz="2000" smtClean="0">
                <a:latin typeface="Arial" charset="0"/>
              </a:rPr>
              <a:t> supply-side clan,</a:t>
            </a:r>
            <a:br>
              <a:rPr lang="en-US" sz="2000" smtClean="0">
                <a:latin typeface="Arial" charset="0"/>
              </a:rPr>
            </a:br>
            <a:r>
              <a:rPr lang="en-US" sz="1800" smtClean="0">
                <a:latin typeface="Arial" charset="0"/>
              </a:rPr>
              <a:t>And lifting the government from the backs of the</a:t>
            </a:r>
            <a:r>
              <a:rPr lang="en-US" sz="2000" smtClean="0">
                <a:latin typeface="Arial" charset="0"/>
              </a:rPr>
              <a:t> </a:t>
            </a:r>
            <a:r>
              <a:rPr lang="en-US" sz="1800" smtClean="0">
                <a:latin typeface="Arial" charset="0"/>
              </a:rPr>
              <a:t>people became their</a:t>
            </a:r>
            <a:r>
              <a:rPr lang="en-US" sz="2000" smtClean="0">
                <a:latin typeface="Arial" charset="0"/>
              </a:rPr>
              <a:t> </a:t>
            </a:r>
            <a:r>
              <a:rPr lang="en-US" sz="1800" smtClean="0">
                <a:latin typeface="Arial" charset="0"/>
              </a:rPr>
              <a:t>conservative plan,</a:t>
            </a:r>
            <a:br>
              <a:rPr lang="en-US" sz="1800" smtClean="0">
                <a:latin typeface="Arial" charset="0"/>
              </a:rPr>
            </a:br>
            <a:r>
              <a:rPr lang="en-US" sz="1800" smtClean="0">
                <a:latin typeface="Arial" charset="0"/>
              </a:rPr>
              <a:t>And this </a:t>
            </a:r>
            <a:r>
              <a:rPr lang="en-US" sz="1800" i="1" smtClean="0">
                <a:latin typeface="Arial" charset="0"/>
              </a:rPr>
              <a:t>cocktail napkin</a:t>
            </a:r>
            <a:r>
              <a:rPr lang="en-US" sz="1800" smtClean="0">
                <a:latin typeface="Arial" charset="0"/>
              </a:rPr>
              <a:t> plan</a:t>
            </a:r>
            <a:r>
              <a:rPr lang="en-US" sz="2000" smtClean="0">
                <a:latin typeface="Arial" charset="0"/>
              </a:rPr>
              <a:t> advocated deregulation and lower marginal tax rates.</a:t>
            </a:r>
            <a:br>
              <a:rPr lang="en-US" sz="2000" smtClean="0">
                <a:latin typeface="Arial" charset="0"/>
              </a:rPr>
            </a:br>
            <a:r>
              <a:rPr lang="en-US" sz="1800" smtClean="0">
                <a:latin typeface="Arial" charset="0"/>
              </a:rPr>
              <a:t>And workers were going to work harder</a:t>
            </a:r>
            <a:r>
              <a:rPr lang="en-US" sz="2000" smtClean="0">
                <a:latin typeface="Arial" charset="0"/>
              </a:rPr>
              <a:t> </a:t>
            </a:r>
            <a:r>
              <a:rPr lang="en-US" sz="1800" smtClean="0">
                <a:latin typeface="Arial" charset="0"/>
              </a:rPr>
              <a:t>creating more jobs</a:t>
            </a:r>
            <a:r>
              <a:rPr lang="en-US" sz="2000" smtClean="0">
                <a:latin typeface="Arial" charset="0"/>
              </a:rPr>
              <a:t> </a:t>
            </a:r>
            <a:r>
              <a:rPr lang="en-US" sz="1800" smtClean="0">
                <a:latin typeface="Arial" charset="0"/>
              </a:rPr>
              <a:t>for their</a:t>
            </a:r>
            <a:r>
              <a:rPr lang="en-US" sz="2000" smtClean="0">
                <a:latin typeface="Arial" charset="0"/>
              </a:rPr>
              <a:t> </a:t>
            </a:r>
            <a:r>
              <a:rPr lang="en-US" sz="1800" smtClean="0">
                <a:latin typeface="Arial" charset="0"/>
              </a:rPr>
              <a:t>unemployed</a:t>
            </a:r>
            <a:r>
              <a:rPr lang="en-US" sz="2000" smtClean="0">
                <a:latin typeface="Arial" charset="0"/>
              </a:rPr>
              <a:t> mates,</a:t>
            </a:r>
            <a:br>
              <a:rPr lang="en-US" sz="2000" smtClean="0">
                <a:latin typeface="Arial" charset="0"/>
              </a:rPr>
            </a:br>
            <a:r>
              <a:rPr lang="en-US" sz="1800" smtClean="0">
                <a:latin typeface="Arial" charset="0"/>
              </a:rPr>
              <a:t>And with </a:t>
            </a:r>
            <a:r>
              <a:rPr lang="en-US" sz="2000" smtClean="0">
                <a:latin typeface="Arial" charset="0"/>
              </a:rPr>
              <a:t>more</a:t>
            </a:r>
            <a:r>
              <a:rPr lang="en-US" sz="1800" smtClean="0">
                <a:latin typeface="Arial" charset="0"/>
              </a:rPr>
              <a:t> </a:t>
            </a:r>
            <a:r>
              <a:rPr lang="en-US" sz="2000" smtClean="0">
                <a:latin typeface="Arial" charset="0"/>
              </a:rPr>
              <a:t>income households had more incentive to increase their savings,</a:t>
            </a:r>
            <a:br>
              <a:rPr lang="en-US" sz="2000" smtClean="0">
                <a:latin typeface="Arial" charset="0"/>
              </a:rPr>
            </a:br>
            <a:r>
              <a:rPr lang="en-US" sz="1800" smtClean="0">
                <a:latin typeface="Arial" charset="0"/>
              </a:rPr>
              <a:t>And businesses were going to increase</a:t>
            </a:r>
            <a:r>
              <a:rPr lang="en-US" sz="2000" smtClean="0">
                <a:latin typeface="Arial" charset="0"/>
              </a:rPr>
              <a:t> </a:t>
            </a:r>
            <a:r>
              <a:rPr lang="en-US" sz="1800" smtClean="0">
                <a:latin typeface="Arial" charset="0"/>
              </a:rPr>
              <a:t>investment on</a:t>
            </a:r>
            <a:r>
              <a:rPr lang="en-US" sz="2000" smtClean="0">
                <a:latin typeface="Arial" charset="0"/>
              </a:rPr>
              <a:t> </a:t>
            </a:r>
            <a:r>
              <a:rPr lang="en-US" sz="1800" smtClean="0">
                <a:latin typeface="Arial" charset="0"/>
              </a:rPr>
              <a:t>projects such</a:t>
            </a:r>
            <a:r>
              <a:rPr lang="en-US" sz="2000" smtClean="0">
                <a:latin typeface="Arial" charset="0"/>
              </a:rPr>
              <a:t> as road pavings,</a:t>
            </a:r>
            <a:br>
              <a:rPr lang="en-US" sz="2000" smtClean="0">
                <a:latin typeface="Arial" charset="0"/>
              </a:rPr>
            </a:br>
            <a:r>
              <a:rPr lang="en-US" sz="2000" smtClean="0">
                <a:latin typeface="Arial" charset="0"/>
              </a:rPr>
              <a:t>And   supply   was   to   come   forth   and   move   far   to   the   right,</a:t>
            </a:r>
            <a:br>
              <a:rPr lang="en-US" sz="2000" smtClean="0">
                <a:latin typeface="Arial" charset="0"/>
              </a:rPr>
            </a:br>
            <a:r>
              <a:rPr lang="en-US" sz="2000" smtClean="0">
                <a:latin typeface="Arial" charset="0"/>
              </a:rPr>
              <a:t>But  God   knew   that   it   was   marginal   as   deficits  balooned  out  of  sight.</a:t>
            </a:r>
          </a:p>
        </p:txBody>
      </p:sp>
      <p:pic>
        <p:nvPicPr>
          <p:cNvPr id="347140" name="Picture 4" descr="Laffer 6"/>
          <p:cNvPicPr>
            <a:picLocks noGrp="1" noChangeAspect="1" noChangeArrowheads="1"/>
          </p:cNvPicPr>
          <p:nvPr>
            <p:ph idx="1"/>
          </p:nvPr>
        </p:nvPicPr>
        <p:blipFill>
          <a:blip r:embed="rId3"/>
          <a:srcRect/>
          <a:stretch>
            <a:fillRect/>
          </a:stretch>
        </p:blipFill>
        <p:spPr>
          <a:xfrm>
            <a:off x="3184525" y="214313"/>
            <a:ext cx="2278063" cy="2922587"/>
          </a:xfrm>
          <a:ln w="38100">
            <a:solidFill>
              <a:srgbClr val="FF0000"/>
            </a:solidFill>
          </a:ln>
        </p:spPr>
      </p:pic>
      <p:sp>
        <p:nvSpPr>
          <p:cNvPr id="347143" name="Rectangle 7"/>
          <p:cNvSpPr>
            <a:spLocks noChangeArrowheads="1"/>
          </p:cNvSpPr>
          <p:nvPr/>
        </p:nvSpPr>
        <p:spPr bwMode="auto">
          <a:xfrm>
            <a:off x="3216275" y="3184525"/>
            <a:ext cx="2212975" cy="35560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800" b="1">
                <a:effectLst>
                  <a:outerShdw blurRad="38100" dist="38100" dir="2700000" algn="tl">
                    <a:srgbClr val="FFFFFF"/>
                  </a:outerShdw>
                </a:effectLst>
                <a:cs typeface="+mn-cs"/>
              </a:rPr>
              <a:t>Arthur Laffer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7140"/>
                                        </p:tgtEl>
                                        <p:attrNameLst>
                                          <p:attrName>style.visibility</p:attrName>
                                        </p:attrNameLst>
                                      </p:cBhvr>
                                      <p:to>
                                        <p:strVal val="visible"/>
                                      </p:to>
                                    </p:set>
                                    <p:animEffect transition="in" filter="dissolve">
                                      <p:cBhvr>
                                        <p:cTn id="7" dur="500"/>
                                        <p:tgtEl>
                                          <p:spTgt spid="34714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7143"/>
                                        </p:tgtEl>
                                        <p:attrNameLst>
                                          <p:attrName>style.visibility</p:attrName>
                                        </p:attrNameLst>
                                      </p:cBhvr>
                                      <p:to>
                                        <p:strVal val="visible"/>
                                      </p:to>
                                    </p:set>
                                    <p:animEffect transition="in" filter="dissolve">
                                      <p:cBhvr>
                                        <p:cTn id="10" dur="500"/>
                                        <p:tgtEl>
                                          <p:spTgt spid="34714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47141"/>
                                        </p:tgtEl>
                                        <p:attrNameLst>
                                          <p:attrName>style.visibility</p:attrName>
                                        </p:attrNameLst>
                                      </p:cBhvr>
                                      <p:to>
                                        <p:strVal val="visible"/>
                                      </p:to>
                                    </p:set>
                                    <p:animEffect transition="in" filter="dissolve">
                                      <p:cBhvr>
                                        <p:cTn id="15" dur="500"/>
                                        <p:tgtEl>
                                          <p:spTgt spid="347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1" grpId="0"/>
      <p:bldP spid="34714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9" name="Rectangle 5"/>
          <p:cNvSpPr>
            <a:spLocks noGrp="1" noChangeArrowheads="1"/>
          </p:cNvSpPr>
          <p:nvPr>
            <p:ph type="title"/>
          </p:nvPr>
        </p:nvSpPr>
        <p:spPr>
          <a:xfrm>
            <a:off x="0" y="3392488"/>
            <a:ext cx="9144000" cy="3465512"/>
          </a:xfrm>
        </p:spPr>
        <p:txBody>
          <a:bodyPr rtlCol="0">
            <a:normAutofit/>
          </a:bodyPr>
          <a:lstStyle/>
          <a:p>
            <a:pPr algn="l" eaLnBrk="1" fontAlgn="auto" hangingPunct="1">
              <a:spcAft>
                <a:spcPts val="0"/>
              </a:spcAft>
              <a:defRPr/>
            </a:pPr>
            <a:r>
              <a:rPr lang="en-US" sz="2000" smtClean="0">
                <a:latin typeface="Arial" charset="0"/>
              </a:rPr>
              <a:t>So </a:t>
            </a:r>
            <a:r>
              <a:rPr lang="en-US" sz="1800" smtClean="0">
                <a:latin typeface="Arial" charset="0"/>
              </a:rPr>
              <a:t>on the</a:t>
            </a:r>
            <a:r>
              <a:rPr lang="en-US" sz="2000" smtClean="0">
                <a:latin typeface="Arial" charset="0"/>
              </a:rPr>
              <a:t> </a:t>
            </a:r>
            <a:r>
              <a:rPr lang="en-US" sz="2000" b="1" smtClean="0">
                <a:solidFill>
                  <a:srgbClr val="009900"/>
                </a:solidFill>
                <a:effectLst>
                  <a:outerShdw blurRad="38100" dist="38100" dir="2700000" algn="tl">
                    <a:srgbClr val="000000"/>
                  </a:outerShdw>
                </a:effectLst>
                <a:latin typeface="Arial" charset="0"/>
              </a:rPr>
              <a:t>fifth day</a:t>
            </a:r>
            <a:r>
              <a:rPr lang="en-US" sz="2000" smtClean="0">
                <a:latin typeface="Arial" charset="0"/>
              </a:rPr>
              <a:t>, God created </a:t>
            </a:r>
            <a:r>
              <a:rPr lang="en-US" sz="2000" smtClean="0">
                <a:effectLst>
                  <a:outerShdw blurRad="38100" dist="38100" dir="2700000" algn="tl">
                    <a:srgbClr val="FFFFFF"/>
                  </a:outerShdw>
                </a:effectLst>
                <a:latin typeface="Arial" charset="0"/>
              </a:rPr>
              <a:t>RATEX</a:t>
            </a:r>
            <a:r>
              <a:rPr lang="en-US" sz="2000" smtClean="0">
                <a:latin typeface="Arial" charset="0"/>
              </a:rPr>
              <a:t> </a:t>
            </a:r>
            <a:r>
              <a:rPr lang="en-US" sz="1800" smtClean="0">
                <a:latin typeface="Arial" charset="0"/>
              </a:rPr>
              <a:t>as </a:t>
            </a:r>
            <a:r>
              <a:rPr lang="en-US" sz="2000" b="1" smtClean="0">
                <a:solidFill>
                  <a:srgbClr val="009900"/>
                </a:solidFill>
                <a:effectLst>
                  <a:outerShdw blurRad="38100" dist="38100" dir="2700000" algn="tl">
                    <a:srgbClr val="000000"/>
                  </a:outerShdw>
                </a:effectLst>
                <a:latin typeface="Arial" charset="0"/>
              </a:rPr>
              <a:t>Robert Lucas</a:t>
            </a:r>
            <a:r>
              <a:rPr lang="en-US" sz="2000" smtClean="0">
                <a:latin typeface="Arial" charset="0"/>
              </a:rPr>
              <a:t> </a:t>
            </a:r>
            <a:r>
              <a:rPr lang="en-US" sz="1800" smtClean="0">
                <a:latin typeface="Arial" charset="0"/>
              </a:rPr>
              <a:t>became their</a:t>
            </a:r>
            <a:r>
              <a:rPr lang="en-US" sz="2000" smtClean="0">
                <a:latin typeface="Arial" charset="0"/>
              </a:rPr>
              <a:t> top gun,</a:t>
            </a:r>
            <a:br>
              <a:rPr lang="en-US" sz="2000" smtClean="0">
                <a:latin typeface="Arial" charset="0"/>
              </a:rPr>
            </a:br>
            <a:r>
              <a:rPr lang="en-US" sz="2000" smtClean="0">
                <a:latin typeface="Arial" charset="0"/>
              </a:rPr>
              <a:t>And “economic gurus” nullified stabilization plans before they  had really begun,</a:t>
            </a:r>
            <a:br>
              <a:rPr lang="en-US" sz="2000" smtClean="0">
                <a:latin typeface="Arial" charset="0"/>
              </a:rPr>
            </a:br>
            <a:r>
              <a:rPr lang="en-US" sz="1800" smtClean="0">
                <a:latin typeface="Arial" charset="0"/>
              </a:rPr>
              <a:t>A</a:t>
            </a:r>
            <a:r>
              <a:rPr lang="en-US" sz="1600" smtClean="0">
                <a:latin typeface="Arial" charset="0"/>
              </a:rPr>
              <a:t>nd there was no</a:t>
            </a:r>
            <a:r>
              <a:rPr lang="en-US" sz="1800" smtClean="0">
                <a:latin typeface="Arial" charset="0"/>
              </a:rPr>
              <a:t> </a:t>
            </a:r>
            <a:r>
              <a:rPr lang="en-US" sz="1600" i="1" smtClean="0">
                <a:latin typeface="Arial" charset="0"/>
              </a:rPr>
              <a:t>“backward looking”</a:t>
            </a:r>
            <a:r>
              <a:rPr lang="en-US" sz="1800" smtClean="0">
                <a:latin typeface="Arial" charset="0"/>
              </a:rPr>
              <a:t> short-run </a:t>
            </a:r>
            <a:r>
              <a:rPr lang="en-US" sz="1600" smtClean="0">
                <a:latin typeface="Arial" charset="0"/>
              </a:rPr>
              <a:t>but only a</a:t>
            </a:r>
            <a:r>
              <a:rPr lang="en-US" sz="1800" smtClean="0">
                <a:latin typeface="Arial" charset="0"/>
              </a:rPr>
              <a:t> long-run Phillips curve  </a:t>
            </a:r>
            <a:r>
              <a:rPr lang="en-US" sz="1600" smtClean="0">
                <a:latin typeface="Arial" charset="0"/>
              </a:rPr>
              <a:t>to be</a:t>
            </a:r>
            <a:r>
              <a:rPr lang="en-US" sz="1800" smtClean="0">
                <a:latin typeface="Arial" charset="0"/>
              </a:rPr>
              <a:t> found,</a:t>
            </a:r>
            <a:br>
              <a:rPr lang="en-US" sz="1800" smtClean="0">
                <a:latin typeface="Arial" charset="0"/>
              </a:rPr>
            </a:br>
            <a:r>
              <a:rPr lang="en-US" sz="1800" smtClean="0">
                <a:latin typeface="Arial" charset="0"/>
              </a:rPr>
              <a:t>And </a:t>
            </a:r>
            <a:r>
              <a:rPr lang="en-US" sz="1600" smtClean="0">
                <a:latin typeface="Arial" charset="0"/>
              </a:rPr>
              <a:t>those believing</a:t>
            </a:r>
            <a:r>
              <a:rPr lang="en-US" sz="1800" smtClean="0">
                <a:latin typeface="Arial" charset="0"/>
              </a:rPr>
              <a:t> Friedman’s short-run </a:t>
            </a:r>
            <a:r>
              <a:rPr lang="en-US" sz="1800" i="1" smtClean="0">
                <a:latin typeface="Arial" charset="0"/>
              </a:rPr>
              <a:t>“fooling theory”</a:t>
            </a:r>
            <a:r>
              <a:rPr lang="en-US" sz="1800" smtClean="0">
                <a:latin typeface="Arial" charset="0"/>
              </a:rPr>
              <a:t> were judged </a:t>
            </a:r>
            <a:r>
              <a:rPr lang="en-US" sz="1600" smtClean="0">
                <a:latin typeface="Arial" charset="0"/>
              </a:rPr>
              <a:t>not to be very</a:t>
            </a:r>
            <a:r>
              <a:rPr lang="en-US" sz="1800" smtClean="0">
                <a:latin typeface="Arial" charset="0"/>
              </a:rPr>
              <a:t> sound,</a:t>
            </a:r>
            <a:br>
              <a:rPr lang="en-US" sz="1800" smtClean="0">
                <a:latin typeface="Arial" charset="0"/>
              </a:rPr>
            </a:br>
            <a:r>
              <a:rPr lang="en-US" sz="1800" smtClean="0">
                <a:latin typeface="Arial" charset="0"/>
              </a:rPr>
              <a:t>And the </a:t>
            </a:r>
            <a:r>
              <a:rPr lang="en-US" sz="2000" smtClean="0">
                <a:latin typeface="Arial" charset="0"/>
              </a:rPr>
              <a:t>Nobel Prize in Economics</a:t>
            </a:r>
            <a:r>
              <a:rPr lang="en-US" sz="1800" smtClean="0">
                <a:latin typeface="Arial" charset="0"/>
              </a:rPr>
              <a:t> was given to Lucas for </a:t>
            </a:r>
            <a:r>
              <a:rPr lang="en-US" sz="2000" smtClean="0">
                <a:latin typeface="Arial" charset="0"/>
              </a:rPr>
              <a:t>his ability to think ahead</a:t>
            </a:r>
            <a:r>
              <a:rPr lang="en-US" sz="1800" smtClean="0">
                <a:latin typeface="Arial" charset="0"/>
              </a:rPr>
              <a:t>.</a:t>
            </a:r>
            <a:br>
              <a:rPr lang="en-US" sz="1800" smtClean="0">
                <a:latin typeface="Arial" charset="0"/>
              </a:rPr>
            </a:br>
            <a:r>
              <a:rPr lang="en-US" sz="2000" smtClean="0">
                <a:latin typeface="Arial" charset="0"/>
              </a:rPr>
              <a:t>And  this  meant  he  could  quit  teaching  and pick up a million  dollars instead,</a:t>
            </a:r>
            <a:br>
              <a:rPr lang="en-US" sz="2000" smtClean="0">
                <a:latin typeface="Arial" charset="0"/>
              </a:rPr>
            </a:br>
            <a:r>
              <a:rPr lang="en-US" sz="1600" smtClean="0">
                <a:latin typeface="Arial" charset="0"/>
              </a:rPr>
              <a:t>And thinking</a:t>
            </a:r>
            <a:r>
              <a:rPr lang="en-US" sz="1800" smtClean="0">
                <a:latin typeface="Arial" charset="0"/>
              </a:rPr>
              <a:t> rationally Lucas’ first wife </a:t>
            </a:r>
            <a:r>
              <a:rPr lang="en-US" sz="1600" smtClean="0">
                <a:latin typeface="Arial" charset="0"/>
              </a:rPr>
              <a:t>expected his checking account to</a:t>
            </a:r>
            <a:r>
              <a:rPr lang="en-US" sz="1800" smtClean="0">
                <a:latin typeface="Arial" charset="0"/>
              </a:rPr>
              <a:t> increase by a bunch.</a:t>
            </a:r>
            <a:br>
              <a:rPr lang="en-US" sz="1800" smtClean="0">
                <a:latin typeface="Arial" charset="0"/>
              </a:rPr>
            </a:br>
            <a:r>
              <a:rPr lang="en-US" sz="1800" smtClean="0">
                <a:latin typeface="Arial" charset="0"/>
              </a:rPr>
              <a:t>But God saw that 50% of this prize was rationally deleted due to her expectations hunch.</a:t>
            </a:r>
          </a:p>
        </p:txBody>
      </p:sp>
      <p:sp>
        <p:nvSpPr>
          <p:cNvPr id="349191" name="Rectangle 7"/>
          <p:cNvSpPr>
            <a:spLocks noChangeArrowheads="1"/>
          </p:cNvSpPr>
          <p:nvPr/>
        </p:nvSpPr>
        <p:spPr bwMode="auto">
          <a:xfrm>
            <a:off x="3243263" y="3389313"/>
            <a:ext cx="2344737" cy="469900"/>
          </a:xfrm>
          <a:prstGeom prst="rect">
            <a:avLst/>
          </a:prstGeom>
          <a:noFill/>
          <a:ln w="76200">
            <a:noFill/>
            <a:miter lim="800000"/>
            <a:headEnd/>
            <a:tailEnd/>
          </a:ln>
          <a:effectLst/>
        </p:spPr>
        <p:txBody>
          <a:bodyPr wrap="none" anchor="ctr"/>
          <a:lstStyle/>
          <a:p>
            <a:pPr algn="ctr" fontAlgn="auto">
              <a:spcBef>
                <a:spcPts val="0"/>
              </a:spcBef>
              <a:spcAft>
                <a:spcPts val="0"/>
              </a:spcAft>
              <a:defRPr/>
            </a:pPr>
            <a:r>
              <a:rPr lang="en-US" sz="2800" b="1">
                <a:effectLst>
                  <a:outerShdw blurRad="38100" dist="38100" dir="2700000" algn="tl">
                    <a:srgbClr val="FFFFFF"/>
                  </a:outerShdw>
                </a:effectLst>
                <a:cs typeface="+mn-cs"/>
              </a:rPr>
              <a:t>Robert Lucas</a:t>
            </a:r>
          </a:p>
        </p:txBody>
      </p:sp>
      <p:pic>
        <p:nvPicPr>
          <p:cNvPr id="80900" name="Picture 43" descr="0112_feature-notion-lucas"/>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46488" y="628650"/>
            <a:ext cx="1847850" cy="28146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49191"/>
                                        </p:tgtEl>
                                        <p:attrNameLst>
                                          <p:attrName>style.visibility</p:attrName>
                                        </p:attrNameLst>
                                      </p:cBhvr>
                                      <p:to>
                                        <p:strVal val="visible"/>
                                      </p:to>
                                    </p:set>
                                    <p:animEffect transition="in" filter="dissolve">
                                      <p:cBhvr>
                                        <p:cTn id="7" dur="500"/>
                                        <p:tgtEl>
                                          <p:spTgt spid="3491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9189"/>
                                        </p:tgtEl>
                                        <p:attrNameLst>
                                          <p:attrName>style.visibility</p:attrName>
                                        </p:attrNameLst>
                                      </p:cBhvr>
                                      <p:to>
                                        <p:strVal val="visible"/>
                                      </p:to>
                                    </p:set>
                                    <p:animEffect transition="in" filter="dissolve">
                                      <p:cBhvr>
                                        <p:cTn id="12" dur="500"/>
                                        <p:tgtEl>
                                          <p:spTgt spid="349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9" grpId="0"/>
      <p:bldP spid="34919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0" y="0"/>
            <a:ext cx="9144000" cy="3008313"/>
          </a:xfrm>
        </p:spPr>
        <p:txBody>
          <a:bodyPr rtlCol="0">
            <a:normAutofit/>
          </a:bodyPr>
          <a:lstStyle/>
          <a:p>
            <a:pPr algn="l" eaLnBrk="1" fontAlgn="auto" hangingPunct="1">
              <a:spcAft>
                <a:spcPts val="0"/>
              </a:spcAft>
              <a:defRPr/>
            </a:pPr>
            <a:r>
              <a:rPr lang="en-US" sz="1600" smtClean="0">
                <a:latin typeface="Arial" charset="0"/>
              </a:rPr>
              <a:t>So on the</a:t>
            </a:r>
            <a:r>
              <a:rPr lang="en-US" sz="1800" smtClean="0">
                <a:latin typeface="Arial" charset="0"/>
              </a:rPr>
              <a:t> </a:t>
            </a:r>
            <a:r>
              <a:rPr lang="en-US" sz="1800" b="1" smtClean="0">
                <a:solidFill>
                  <a:srgbClr val="009900"/>
                </a:solidFill>
                <a:effectLst>
                  <a:outerShdw blurRad="38100" dist="38100" dir="2700000" algn="tl">
                    <a:srgbClr val="000000"/>
                  </a:outerShdw>
                </a:effectLst>
                <a:latin typeface="Arial" charset="0"/>
              </a:rPr>
              <a:t>sixth day</a:t>
            </a:r>
            <a:r>
              <a:rPr lang="en-US" sz="1800" smtClean="0">
                <a:latin typeface="Arial" charset="0"/>
              </a:rPr>
              <a:t>, God created </a:t>
            </a:r>
            <a:r>
              <a:rPr lang="en-US" sz="1800" b="1" smtClean="0">
                <a:solidFill>
                  <a:srgbClr val="009900"/>
                </a:solidFill>
                <a:effectLst>
                  <a:outerShdw blurRad="38100" dist="38100" dir="2700000" algn="tl">
                    <a:srgbClr val="000000"/>
                  </a:outerShdw>
                </a:effectLst>
                <a:latin typeface="Arial" charset="0"/>
              </a:rPr>
              <a:t>Mainstream Economists</a:t>
            </a:r>
            <a:r>
              <a:rPr lang="en-US" sz="1800" smtClean="0">
                <a:latin typeface="Arial" charset="0"/>
              </a:rPr>
              <a:t> who were Keynesian based,</a:t>
            </a:r>
            <a:r>
              <a:rPr lang="en-US" sz="2000" smtClean="0">
                <a:latin typeface="Arial" charset="0"/>
              </a:rPr>
              <a:t/>
            </a:r>
            <a:br>
              <a:rPr lang="en-US" sz="2000" smtClean="0">
                <a:latin typeface="Arial" charset="0"/>
              </a:rPr>
            </a:br>
            <a:r>
              <a:rPr lang="en-US" sz="1800" smtClean="0">
                <a:latin typeface="Arial" charset="0"/>
              </a:rPr>
              <a:t>And they</a:t>
            </a:r>
            <a:r>
              <a:rPr lang="en-US" sz="2000" smtClean="0">
                <a:latin typeface="Arial" charset="0"/>
              </a:rPr>
              <a:t> tried to compromise on many economic issues to suit everyone’s taste,</a:t>
            </a:r>
            <a:br>
              <a:rPr lang="en-US" sz="2000" smtClean="0">
                <a:latin typeface="Arial" charset="0"/>
              </a:rPr>
            </a:br>
            <a:r>
              <a:rPr lang="en-US" sz="2000" smtClean="0">
                <a:latin typeface="Arial" charset="0"/>
              </a:rPr>
              <a:t>A</a:t>
            </a:r>
            <a:r>
              <a:rPr lang="en-US" sz="1800" smtClean="0">
                <a:latin typeface="Arial" charset="0"/>
              </a:rPr>
              <a:t>nd</a:t>
            </a:r>
            <a:r>
              <a:rPr lang="en-US" sz="2000" smtClean="0">
                <a:latin typeface="Arial" charset="0"/>
              </a:rPr>
              <a:t> </a:t>
            </a:r>
            <a:r>
              <a:rPr lang="en-US" sz="1800" smtClean="0">
                <a:latin typeface="Arial" charset="0"/>
              </a:rPr>
              <a:t>they said the economy was</a:t>
            </a:r>
            <a:r>
              <a:rPr lang="en-US" sz="2000" smtClean="0">
                <a:latin typeface="Arial" charset="0"/>
              </a:rPr>
              <a:t> unstable </a:t>
            </a:r>
            <a:r>
              <a:rPr lang="en-US" sz="1800" smtClean="0">
                <a:latin typeface="Arial" charset="0"/>
              </a:rPr>
              <a:t>due to investment</a:t>
            </a:r>
            <a:r>
              <a:rPr lang="en-US" sz="2000" smtClean="0">
                <a:latin typeface="Arial" charset="0"/>
              </a:rPr>
              <a:t> volatility over the years,</a:t>
            </a:r>
            <a:br>
              <a:rPr lang="en-US" sz="2000" smtClean="0">
                <a:latin typeface="Arial" charset="0"/>
              </a:rPr>
            </a:br>
            <a:r>
              <a:rPr lang="en-US" sz="1800" smtClean="0">
                <a:latin typeface="Arial" charset="0"/>
              </a:rPr>
              <a:t>And an adverse supply shock or excess money supply </a:t>
            </a:r>
            <a:r>
              <a:rPr lang="en-US" sz="1600" smtClean="0">
                <a:latin typeface="Arial" charset="0"/>
              </a:rPr>
              <a:t>could both cause</a:t>
            </a:r>
            <a:r>
              <a:rPr lang="en-US" sz="1800" smtClean="0">
                <a:latin typeface="Arial" charset="0"/>
              </a:rPr>
              <a:t> inflationary fears,</a:t>
            </a:r>
            <a:br>
              <a:rPr lang="en-US" sz="1800" smtClean="0">
                <a:latin typeface="Arial" charset="0"/>
              </a:rPr>
            </a:br>
            <a:r>
              <a:rPr lang="en-US" sz="1800" smtClean="0">
                <a:latin typeface="Arial" charset="0"/>
              </a:rPr>
              <a:t>And prices and wages were inflexible</a:t>
            </a:r>
            <a:r>
              <a:rPr lang="en-US" sz="2000" smtClean="0">
                <a:latin typeface="Arial" charset="0"/>
              </a:rPr>
              <a:t> </a:t>
            </a:r>
            <a:r>
              <a:rPr lang="en-US" sz="1800" smtClean="0">
                <a:latin typeface="Arial" charset="0"/>
              </a:rPr>
              <a:t>in the</a:t>
            </a:r>
            <a:r>
              <a:rPr lang="en-US" sz="2000" smtClean="0">
                <a:latin typeface="Arial" charset="0"/>
              </a:rPr>
              <a:t> short run </a:t>
            </a:r>
            <a:r>
              <a:rPr lang="en-US" sz="1800" smtClean="0">
                <a:latin typeface="Arial" charset="0"/>
              </a:rPr>
              <a:t>which could lead to a</a:t>
            </a:r>
            <a:r>
              <a:rPr lang="en-US" sz="2000" smtClean="0">
                <a:latin typeface="Arial" charset="0"/>
              </a:rPr>
              <a:t> recession,</a:t>
            </a:r>
            <a:br>
              <a:rPr lang="en-US" sz="2000" smtClean="0">
                <a:latin typeface="Arial" charset="0"/>
              </a:rPr>
            </a:br>
            <a:r>
              <a:rPr lang="en-US" sz="1800" smtClean="0">
                <a:latin typeface="Arial" charset="0"/>
              </a:rPr>
              <a:t>A</a:t>
            </a:r>
            <a:r>
              <a:rPr lang="en-US" sz="1600" smtClean="0">
                <a:latin typeface="Arial" charset="0"/>
              </a:rPr>
              <a:t>nd </a:t>
            </a:r>
            <a:r>
              <a:rPr lang="en-US" sz="1800" smtClean="0">
                <a:latin typeface="Arial" charset="0"/>
              </a:rPr>
              <a:t>discretionary stabilization policy </a:t>
            </a:r>
            <a:r>
              <a:rPr lang="en-US" sz="1600" smtClean="0">
                <a:latin typeface="Arial" charset="0"/>
              </a:rPr>
              <a:t>wa</a:t>
            </a:r>
            <a:r>
              <a:rPr lang="en-US" sz="1800" smtClean="0">
                <a:latin typeface="Arial" charset="0"/>
              </a:rPr>
              <a:t>s acceptable </a:t>
            </a:r>
            <a:r>
              <a:rPr lang="en-US" sz="1600" smtClean="0">
                <a:latin typeface="Arial" charset="0"/>
              </a:rPr>
              <a:t>to counter an</a:t>
            </a:r>
            <a:r>
              <a:rPr lang="en-US" sz="1800" smtClean="0">
                <a:latin typeface="Arial" charset="0"/>
              </a:rPr>
              <a:t> unforseen depression,</a:t>
            </a:r>
            <a:br>
              <a:rPr lang="en-US" sz="1800" smtClean="0">
                <a:latin typeface="Arial" charset="0"/>
              </a:rPr>
            </a:br>
            <a:r>
              <a:rPr lang="en-US" sz="2000" smtClean="0">
                <a:latin typeface="Arial" charset="0"/>
              </a:rPr>
              <a:t>And </a:t>
            </a:r>
            <a:r>
              <a:rPr lang="en-US" sz="1800" smtClean="0">
                <a:latin typeface="Arial" charset="0"/>
              </a:rPr>
              <a:t>the Fed would monitor</a:t>
            </a:r>
            <a:r>
              <a:rPr lang="en-US" sz="2000" smtClean="0">
                <a:latin typeface="Arial" charset="0"/>
              </a:rPr>
              <a:t> </a:t>
            </a:r>
            <a:r>
              <a:rPr lang="en-US" sz="1800" smtClean="0">
                <a:latin typeface="Arial" charset="0"/>
              </a:rPr>
              <a:t>the </a:t>
            </a:r>
            <a:r>
              <a:rPr lang="en-US" sz="2000" smtClean="0">
                <a:latin typeface="Arial" charset="0"/>
              </a:rPr>
              <a:t>money supply although target just the interest rate,</a:t>
            </a:r>
            <a:br>
              <a:rPr lang="en-US" sz="2000" smtClean="0">
                <a:latin typeface="Arial" charset="0"/>
              </a:rPr>
            </a:br>
            <a:r>
              <a:rPr lang="en-US" sz="1800" smtClean="0">
                <a:latin typeface="Arial" charset="0"/>
              </a:rPr>
              <a:t>B</a:t>
            </a:r>
            <a:r>
              <a:rPr lang="en-US" sz="1600" smtClean="0">
                <a:latin typeface="Arial" charset="0"/>
              </a:rPr>
              <a:t>ut these compromises</a:t>
            </a:r>
            <a:r>
              <a:rPr lang="en-US" sz="1800" smtClean="0">
                <a:latin typeface="Arial" charset="0"/>
              </a:rPr>
              <a:t> </a:t>
            </a:r>
            <a:r>
              <a:rPr lang="en-US" sz="1600" smtClean="0">
                <a:latin typeface="Arial" charset="0"/>
              </a:rPr>
              <a:t>didn’t satisfy all</a:t>
            </a:r>
            <a:r>
              <a:rPr lang="en-US" sz="1800" smtClean="0">
                <a:latin typeface="Arial" charset="0"/>
              </a:rPr>
              <a:t> schools </a:t>
            </a:r>
            <a:r>
              <a:rPr lang="en-US" sz="1600" smtClean="0">
                <a:latin typeface="Arial" charset="0"/>
              </a:rPr>
              <a:t>as the role of</a:t>
            </a:r>
            <a:r>
              <a:rPr lang="en-US" sz="1800" smtClean="0">
                <a:latin typeface="Arial" charset="0"/>
              </a:rPr>
              <a:t> government </a:t>
            </a:r>
            <a:r>
              <a:rPr lang="en-US" sz="1600" smtClean="0">
                <a:latin typeface="Arial" charset="0"/>
              </a:rPr>
              <a:t>caused much debate.</a:t>
            </a:r>
          </a:p>
        </p:txBody>
      </p:sp>
      <p:sp>
        <p:nvSpPr>
          <p:cNvPr id="351236" name="Rectangle 4"/>
          <p:cNvSpPr>
            <a:spLocks noChangeArrowheads="1"/>
          </p:cNvSpPr>
          <p:nvPr/>
        </p:nvSpPr>
        <p:spPr bwMode="auto">
          <a:xfrm>
            <a:off x="0" y="3068638"/>
            <a:ext cx="9144000" cy="3789362"/>
          </a:xfrm>
          <a:prstGeom prst="rect">
            <a:avLst/>
          </a:prstGeom>
          <a:noFill/>
          <a:ln w="76200">
            <a:noFill/>
            <a:miter lim="800000"/>
            <a:headEnd/>
            <a:tailEnd/>
          </a:ln>
          <a:effectLst/>
        </p:spPr>
        <p:txBody>
          <a:bodyPr wrap="none" anchor="ctr"/>
          <a:lstStyle/>
          <a:p>
            <a:pPr fontAlgn="auto">
              <a:spcBef>
                <a:spcPts val="0"/>
              </a:spcBef>
              <a:spcAft>
                <a:spcPts val="0"/>
              </a:spcAft>
              <a:defRPr/>
            </a:pPr>
            <a:r>
              <a:rPr lang="en-US">
                <a:cs typeface="+mn-cs"/>
              </a:rPr>
              <a:t>Then on the </a:t>
            </a:r>
            <a:r>
              <a:rPr lang="en-US" b="1">
                <a:solidFill>
                  <a:srgbClr val="009900"/>
                </a:solidFill>
                <a:effectLst>
                  <a:outerShdw blurRad="38100" dist="38100" dir="2700000" algn="tl">
                    <a:srgbClr val="000000"/>
                  </a:outerShdw>
                </a:effectLst>
                <a:cs typeface="+mn-cs"/>
              </a:rPr>
              <a:t>seventh day</a:t>
            </a:r>
            <a:r>
              <a:rPr lang="en-US">
                <a:cs typeface="+mn-cs"/>
              </a:rPr>
              <a:t>, God created the </a:t>
            </a:r>
            <a:r>
              <a:rPr lang="en-US" b="1">
                <a:solidFill>
                  <a:srgbClr val="009900"/>
                </a:solidFill>
                <a:effectLst>
                  <a:outerShdw blurRad="38100" dist="38100" dir="2700000" algn="tl">
                    <a:srgbClr val="000000"/>
                  </a:outerShdw>
                </a:effectLst>
                <a:cs typeface="+mn-cs"/>
              </a:rPr>
              <a:t>Friar School</a:t>
            </a:r>
            <a:r>
              <a:rPr lang="en-US">
                <a:cs typeface="+mn-cs"/>
              </a:rPr>
              <a:t> to prepare students for college,</a:t>
            </a:r>
          </a:p>
          <a:p>
            <a:pPr fontAlgn="auto">
              <a:spcBef>
                <a:spcPts val="0"/>
              </a:spcBef>
              <a:spcAft>
                <a:spcPts val="0"/>
              </a:spcAft>
              <a:defRPr/>
            </a:pPr>
            <a:r>
              <a:rPr lang="en-US" sz="2000">
                <a:cs typeface="+mn-cs"/>
              </a:rPr>
              <a:t>And God would have imparted the truth to them about all  economic knowledge, </a:t>
            </a:r>
          </a:p>
          <a:p>
            <a:pPr fontAlgn="auto">
              <a:spcBef>
                <a:spcPts val="0"/>
              </a:spcBef>
              <a:spcAft>
                <a:spcPts val="0"/>
              </a:spcAft>
              <a:defRPr/>
            </a:pPr>
            <a:r>
              <a:rPr lang="en-US" sz="2000">
                <a:cs typeface="+mn-cs"/>
              </a:rPr>
              <a:t>And these students would have used this  truth to build a new model with  care,</a:t>
            </a:r>
          </a:p>
          <a:p>
            <a:pPr fontAlgn="auto">
              <a:spcBef>
                <a:spcPts val="0"/>
              </a:spcBef>
              <a:spcAft>
                <a:spcPts val="0"/>
              </a:spcAft>
              <a:defRPr/>
            </a:pPr>
            <a:r>
              <a:rPr lang="en-US" sz="2000">
                <a:cs typeface="+mn-cs"/>
              </a:rPr>
              <a:t>And  this  model  would  have  unified  all  economists  everywhere,</a:t>
            </a:r>
          </a:p>
          <a:p>
            <a:pPr fontAlgn="auto">
              <a:spcBef>
                <a:spcPts val="0"/>
              </a:spcBef>
              <a:spcAft>
                <a:spcPts val="0"/>
              </a:spcAft>
              <a:defRPr/>
            </a:pPr>
            <a:r>
              <a:rPr lang="en-US">
                <a:cs typeface="+mn-cs"/>
              </a:rPr>
              <a:t>And all would have been one with no more ammo</a:t>
            </a:r>
            <a:r>
              <a:rPr lang="en-US" sz="1600">
                <a:cs typeface="+mn-cs"/>
              </a:rPr>
              <a:t> at </a:t>
            </a:r>
            <a:r>
              <a:rPr lang="en-US">
                <a:cs typeface="+mn-cs"/>
              </a:rPr>
              <a:t>mainstream</a:t>
            </a:r>
            <a:r>
              <a:rPr lang="en-US" sz="2000">
                <a:cs typeface="+mn-cs"/>
              </a:rPr>
              <a:t> </a:t>
            </a:r>
            <a:r>
              <a:rPr lang="en-US">
                <a:cs typeface="+mn-cs"/>
              </a:rPr>
              <a:t>economists  being fired,</a:t>
            </a:r>
          </a:p>
          <a:p>
            <a:pPr fontAlgn="auto">
              <a:spcBef>
                <a:spcPts val="0"/>
              </a:spcBef>
              <a:spcAft>
                <a:spcPts val="0"/>
              </a:spcAft>
              <a:defRPr/>
            </a:pPr>
            <a:r>
              <a:rPr lang="en-US" sz="2000">
                <a:cs typeface="+mn-cs"/>
              </a:rPr>
              <a:t>But  it  was  the  seventh  day  and  everyone  was  tired,</a:t>
            </a:r>
          </a:p>
          <a:p>
            <a:pPr fontAlgn="auto">
              <a:spcBef>
                <a:spcPts val="0"/>
              </a:spcBef>
              <a:spcAft>
                <a:spcPts val="0"/>
              </a:spcAft>
              <a:defRPr/>
            </a:pPr>
            <a:r>
              <a:rPr lang="en-US" sz="2000">
                <a:cs typeface="+mn-cs"/>
              </a:rPr>
              <a:t>So  God  rested  in equilibrium,</a:t>
            </a:r>
          </a:p>
          <a:p>
            <a:pPr fontAlgn="auto">
              <a:spcBef>
                <a:spcPts val="0"/>
              </a:spcBef>
              <a:spcAft>
                <a:spcPts val="0"/>
              </a:spcAft>
              <a:defRPr/>
            </a:pPr>
            <a:r>
              <a:rPr lang="en-US" sz="2000">
                <a:cs typeface="+mn-cs"/>
              </a:rPr>
              <a:t>And  this  left  economics  in  disequilibrium.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1234"/>
                                        </p:tgtEl>
                                        <p:attrNameLst>
                                          <p:attrName>style.visibility</p:attrName>
                                        </p:attrNameLst>
                                      </p:cBhvr>
                                      <p:to>
                                        <p:strVal val="visible"/>
                                      </p:to>
                                    </p:set>
                                    <p:animEffect transition="in" filter="dissolve">
                                      <p:cBhvr>
                                        <p:cTn id="7" dur="500"/>
                                        <p:tgtEl>
                                          <p:spTgt spid="351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1236"/>
                                        </p:tgtEl>
                                        <p:attrNameLst>
                                          <p:attrName>style.visibility</p:attrName>
                                        </p:attrNameLst>
                                      </p:cBhvr>
                                      <p:to>
                                        <p:strVal val="visible"/>
                                      </p:to>
                                    </p:set>
                                    <p:animEffect transition="in" filter="dissolve">
                                      <p:cBhvr>
                                        <p:cTn id="12" dur="500"/>
                                        <p:tgtEl>
                                          <p:spTgt spid="351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p:bldP spid="3512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4" name="WordArt 114"/>
          <p:cNvSpPr>
            <a:spLocks noChangeArrowheads="1" noChangeShapeType="1" noTextEdit="1"/>
          </p:cNvSpPr>
          <p:nvPr/>
        </p:nvSpPr>
        <p:spPr bwMode="auto">
          <a:xfrm>
            <a:off x="304800" y="1219200"/>
            <a:ext cx="8534400" cy="771525"/>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FF0000"/>
                </a:solidFill>
                <a:effectLst>
                  <a:outerShdw dist="35921" dir="2700000" sy="50000" kx="2115830" algn="bl" rotWithShape="0">
                    <a:srgbClr val="C0C0C0">
                      <a:alpha val="79999"/>
                    </a:srgbClr>
                  </a:outerShdw>
                </a:effectLst>
                <a:latin typeface="Arial Black"/>
              </a:rPr>
              <a:t>Now – can animals, insects, &amp; birds think rationally?</a:t>
            </a:r>
          </a:p>
        </p:txBody>
      </p:sp>
      <p:sp>
        <p:nvSpPr>
          <p:cNvPr id="5" name="WordArt 114"/>
          <p:cNvSpPr>
            <a:spLocks noChangeArrowheads="1" noChangeShapeType="1" noTextEdit="1"/>
          </p:cNvSpPr>
          <p:nvPr/>
        </p:nvSpPr>
        <p:spPr bwMode="auto">
          <a:xfrm>
            <a:off x="304800" y="2590800"/>
            <a:ext cx="8534400" cy="619125"/>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FF0000"/>
                </a:solidFill>
                <a:effectLst>
                  <a:outerShdw dist="35921" dir="2700000" sy="50000" kx="2115830" algn="bl" rotWithShape="0">
                    <a:srgbClr val="C0C0C0">
                      <a:alpha val="79999"/>
                    </a:srgbClr>
                  </a:outerShdw>
                </a:effectLst>
                <a:latin typeface="Arial Black"/>
              </a:rPr>
              <a:t>Let’s look at the evidence!</a:t>
            </a:r>
          </a:p>
        </p:txBody>
      </p:sp>
      <p:sp>
        <p:nvSpPr>
          <p:cNvPr id="6" name="WordArt 114"/>
          <p:cNvSpPr>
            <a:spLocks noChangeArrowheads="1" noChangeShapeType="1" noTextEdit="1"/>
          </p:cNvSpPr>
          <p:nvPr/>
        </p:nvSpPr>
        <p:spPr bwMode="auto">
          <a:xfrm>
            <a:off x="304800" y="4114800"/>
            <a:ext cx="8534400" cy="771525"/>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solidFill>
                  <a:srgbClr val="FF0000"/>
                </a:solidFill>
                <a:effectLst>
                  <a:outerShdw dist="35921" dir="2700000" sy="50000" kx="2115830" algn="bl" rotWithShape="0">
                    <a:srgbClr val="C0C0C0">
                      <a:alpha val="79999"/>
                    </a:srgbClr>
                  </a:outerShdw>
                </a:effectLst>
                <a:latin typeface="Arial Black"/>
              </a:rPr>
              <a:t>If they can think rationally, then humans can also.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7" name="Picture 5" descr="Bees_around_honey"/>
          <p:cNvPicPr>
            <a:picLocks noChangeAspect="1" noChangeArrowheads="1" noCrop="1"/>
          </p:cNvPicPr>
          <p:nvPr/>
        </p:nvPicPr>
        <p:blipFill>
          <a:blip r:embed="rId5"/>
          <a:srcRect/>
          <a:stretch>
            <a:fillRect/>
          </a:stretch>
        </p:blipFill>
        <p:spPr bwMode="auto">
          <a:xfrm>
            <a:off x="5930900" y="1573213"/>
            <a:ext cx="3213100" cy="2125662"/>
          </a:xfrm>
          <a:prstGeom prst="rect">
            <a:avLst/>
          </a:prstGeom>
          <a:noFill/>
          <a:ln w="9525">
            <a:noFill/>
            <a:miter lim="800000"/>
            <a:headEnd/>
            <a:tailEnd/>
          </a:ln>
        </p:spPr>
      </p:pic>
      <p:sp>
        <p:nvSpPr>
          <p:cNvPr id="13315" name="Oval 26"/>
          <p:cNvSpPr>
            <a:spLocks noChangeArrowheads="1"/>
          </p:cNvSpPr>
          <p:nvPr/>
        </p:nvSpPr>
        <p:spPr bwMode="auto">
          <a:xfrm>
            <a:off x="8228013" y="1941513"/>
            <a:ext cx="915987" cy="1635125"/>
          </a:xfrm>
          <a:prstGeom prst="ellipse">
            <a:avLst/>
          </a:prstGeom>
          <a:solidFill>
            <a:schemeClr val="bg1"/>
          </a:solidFill>
          <a:ln w="76200">
            <a:noFill/>
            <a:round/>
            <a:headEnd/>
            <a:tailEnd/>
          </a:ln>
        </p:spPr>
        <p:txBody>
          <a:bodyPr wrap="none" anchor="ctr"/>
          <a:lstStyle/>
          <a:p>
            <a:endParaRPr lang="en-US">
              <a:latin typeface="Calibri" pitchFamily="34" charset="0"/>
            </a:endParaRPr>
          </a:p>
        </p:txBody>
      </p:sp>
      <p:sp>
        <p:nvSpPr>
          <p:cNvPr id="13316" name="Oval 25"/>
          <p:cNvSpPr>
            <a:spLocks noChangeArrowheads="1"/>
          </p:cNvSpPr>
          <p:nvPr/>
        </p:nvSpPr>
        <p:spPr bwMode="auto">
          <a:xfrm>
            <a:off x="7543800" y="1530350"/>
            <a:ext cx="1271588" cy="968375"/>
          </a:xfrm>
          <a:prstGeom prst="ellipse">
            <a:avLst/>
          </a:prstGeom>
          <a:solidFill>
            <a:schemeClr val="bg1"/>
          </a:solidFill>
          <a:ln w="76200">
            <a:noFill/>
            <a:round/>
            <a:headEnd/>
            <a:tailEnd/>
          </a:ln>
        </p:spPr>
        <p:txBody>
          <a:bodyPr wrap="none" anchor="ctr"/>
          <a:lstStyle/>
          <a:p>
            <a:endParaRPr lang="en-US">
              <a:latin typeface="Calibri" pitchFamily="34" charset="0"/>
            </a:endParaRPr>
          </a:p>
        </p:txBody>
      </p:sp>
      <p:sp>
        <p:nvSpPr>
          <p:cNvPr id="13317" name="Oval 24"/>
          <p:cNvSpPr>
            <a:spLocks noChangeArrowheads="1"/>
          </p:cNvSpPr>
          <p:nvPr/>
        </p:nvSpPr>
        <p:spPr bwMode="auto">
          <a:xfrm>
            <a:off x="6530975" y="1444625"/>
            <a:ext cx="1454150" cy="1011238"/>
          </a:xfrm>
          <a:prstGeom prst="ellipse">
            <a:avLst/>
          </a:prstGeom>
          <a:solidFill>
            <a:schemeClr val="bg1"/>
          </a:solidFill>
          <a:ln w="76200">
            <a:noFill/>
            <a:round/>
            <a:headEnd/>
            <a:tailEnd/>
          </a:ln>
        </p:spPr>
        <p:txBody>
          <a:bodyPr wrap="none" anchor="ctr"/>
          <a:lstStyle/>
          <a:p>
            <a:endParaRPr lang="en-US">
              <a:latin typeface="Calibri" pitchFamily="34" charset="0"/>
            </a:endParaRPr>
          </a:p>
        </p:txBody>
      </p:sp>
      <p:sp>
        <p:nvSpPr>
          <p:cNvPr id="13318" name="Oval 23"/>
          <p:cNvSpPr>
            <a:spLocks noChangeArrowheads="1"/>
          </p:cNvSpPr>
          <p:nvPr/>
        </p:nvSpPr>
        <p:spPr bwMode="auto">
          <a:xfrm>
            <a:off x="5788025" y="1763713"/>
            <a:ext cx="1119188" cy="1808162"/>
          </a:xfrm>
          <a:prstGeom prst="ellipse">
            <a:avLst/>
          </a:prstGeom>
          <a:solidFill>
            <a:schemeClr val="bg1"/>
          </a:solidFill>
          <a:ln w="76200">
            <a:noFill/>
            <a:round/>
            <a:headEnd/>
            <a:tailEnd/>
          </a:ln>
        </p:spPr>
        <p:txBody>
          <a:bodyPr wrap="none" anchor="ctr"/>
          <a:lstStyle/>
          <a:p>
            <a:endParaRPr lang="en-US">
              <a:latin typeface="Calibri" pitchFamily="34" charset="0"/>
            </a:endParaRPr>
          </a:p>
        </p:txBody>
      </p:sp>
      <p:sp>
        <p:nvSpPr>
          <p:cNvPr id="330755" name="Rectangle 3"/>
          <p:cNvSpPr>
            <a:spLocks noGrp="1" noChangeArrowheads="1"/>
          </p:cNvSpPr>
          <p:nvPr>
            <p:ph type="body" idx="1"/>
          </p:nvPr>
        </p:nvSpPr>
        <p:spPr>
          <a:xfrm>
            <a:off x="0" y="3127375"/>
            <a:ext cx="9144000" cy="3736975"/>
          </a:xfrm>
        </p:spPr>
        <p:txBody>
          <a:bodyPr rtlCol="0">
            <a:normAutofit/>
          </a:bodyPr>
          <a:lstStyle/>
          <a:p>
            <a:pPr eaLnBrk="1" fontAlgn="auto" hangingPunct="1">
              <a:lnSpc>
                <a:spcPct val="80000"/>
              </a:lnSpc>
              <a:spcAft>
                <a:spcPts val="0"/>
              </a:spcAft>
              <a:buFontTx/>
              <a:buNone/>
              <a:defRPr/>
            </a:pPr>
            <a:r>
              <a:rPr lang="en-US" sz="1800" b="1" dirty="0" smtClean="0">
                <a:latin typeface="Verdana" pitchFamily="34" charset="0"/>
              </a:rPr>
              <a:t>	When the  </a:t>
            </a:r>
            <a:r>
              <a:rPr lang="en-US" sz="1800" b="1" dirty="0" smtClean="0">
                <a:solidFill>
                  <a:srgbClr val="660066"/>
                </a:solidFill>
                <a:effectLst>
                  <a:outerShdw blurRad="38100" dist="38100" dir="2700000" algn="tl">
                    <a:srgbClr val="000000"/>
                  </a:outerShdw>
                </a:effectLst>
                <a:latin typeface="Verdana" pitchFamily="34" charset="0"/>
              </a:rPr>
              <a:t>bee discovered the nectar</a:t>
            </a:r>
            <a:r>
              <a:rPr lang="en-US" sz="1800" b="1" dirty="0" smtClean="0">
                <a:latin typeface="Verdana" pitchFamily="34" charset="0"/>
              </a:rPr>
              <a:t>,  the bee </a:t>
            </a:r>
          </a:p>
          <a:p>
            <a:pPr eaLnBrk="1" fontAlgn="auto" hangingPunct="1">
              <a:lnSpc>
                <a:spcPct val="80000"/>
              </a:lnSpc>
              <a:spcAft>
                <a:spcPts val="0"/>
              </a:spcAft>
              <a:buFontTx/>
              <a:buNone/>
              <a:defRPr/>
            </a:pPr>
            <a:r>
              <a:rPr lang="en-US" sz="1800" b="1" dirty="0" smtClean="0">
                <a:latin typeface="Verdana" pitchFamily="34" charset="0"/>
              </a:rPr>
              <a:t>    </a:t>
            </a:r>
            <a:r>
              <a:rPr lang="en-US" sz="1800" b="1" dirty="0" smtClean="0">
                <a:solidFill>
                  <a:srgbClr val="660066"/>
                </a:solidFill>
                <a:effectLst>
                  <a:outerShdw blurRad="38100" dist="38100" dir="2700000" algn="tl">
                    <a:srgbClr val="000000"/>
                  </a:outerShdw>
                </a:effectLst>
                <a:latin typeface="Verdana" pitchFamily="34" charset="0"/>
              </a:rPr>
              <a:t>informs the others</a:t>
            </a:r>
            <a:r>
              <a:rPr lang="en-US" sz="1800" b="1" dirty="0" smtClean="0">
                <a:latin typeface="Verdana" pitchFamily="34" charset="0"/>
              </a:rPr>
              <a:t> of the find with an </a:t>
            </a:r>
            <a:r>
              <a:rPr lang="en-US" sz="1800" b="1" dirty="0" smtClean="0">
                <a:solidFill>
                  <a:srgbClr val="660066"/>
                </a:solidFill>
                <a:effectLst>
                  <a:outerShdw blurRad="38100" dist="38100" dir="2700000" algn="tl">
                    <a:srgbClr val="000000"/>
                  </a:outerShdw>
                </a:effectLst>
                <a:latin typeface="Verdana" pitchFamily="34" charset="0"/>
              </a:rPr>
              <a:t>elaborate  </a:t>
            </a:r>
          </a:p>
          <a:p>
            <a:pPr eaLnBrk="1" fontAlgn="auto" hangingPunct="1">
              <a:lnSpc>
                <a:spcPct val="80000"/>
              </a:lnSpc>
              <a:spcAft>
                <a:spcPts val="0"/>
              </a:spcAft>
              <a:buFontTx/>
              <a:buNone/>
              <a:defRPr/>
            </a:pPr>
            <a:r>
              <a:rPr lang="en-US" sz="1800" b="1" dirty="0" smtClean="0">
                <a:solidFill>
                  <a:srgbClr val="660066"/>
                </a:solidFill>
                <a:effectLst>
                  <a:outerShdw blurRad="38100" dist="38100" dir="2700000" algn="tl">
                    <a:srgbClr val="000000"/>
                  </a:outerShdw>
                </a:effectLst>
                <a:latin typeface="Verdana" pitchFamily="34" charset="0"/>
              </a:rPr>
              <a:t>    dance</a:t>
            </a:r>
            <a:r>
              <a:rPr lang="en-US" sz="1800" b="1" dirty="0" smtClean="0">
                <a:latin typeface="Verdana" pitchFamily="34" charset="0"/>
              </a:rPr>
              <a:t> which is what the scientists wanted to observe.</a:t>
            </a:r>
            <a:endParaRPr lang="en-US" sz="800" b="1" dirty="0" smtClean="0">
              <a:latin typeface="Verdana" pitchFamily="34" charset="0"/>
            </a:endParaRPr>
          </a:p>
          <a:p>
            <a:pPr eaLnBrk="1" fontAlgn="auto" hangingPunct="1">
              <a:lnSpc>
                <a:spcPct val="80000"/>
              </a:lnSpc>
              <a:spcAft>
                <a:spcPts val="0"/>
              </a:spcAft>
              <a:buFontTx/>
              <a:buNone/>
              <a:defRPr/>
            </a:pPr>
            <a:endParaRPr lang="en-US" sz="1800" b="1" dirty="0" smtClean="0">
              <a:latin typeface="Verdana" pitchFamily="34" charset="0"/>
            </a:endParaRPr>
          </a:p>
          <a:p>
            <a:pPr eaLnBrk="1" fontAlgn="auto" hangingPunct="1">
              <a:lnSpc>
                <a:spcPct val="80000"/>
              </a:lnSpc>
              <a:spcAft>
                <a:spcPts val="0"/>
              </a:spcAft>
              <a:buFont typeface="Arial" pitchFamily="34" charset="0"/>
              <a:buChar char="•"/>
              <a:defRPr/>
            </a:pPr>
            <a:r>
              <a:rPr lang="en-US" sz="1800" b="1" dirty="0" smtClean="0">
                <a:latin typeface="Verdana" pitchFamily="34" charset="0"/>
              </a:rPr>
              <a:t>In order to </a:t>
            </a:r>
            <a:r>
              <a:rPr lang="en-US" sz="1800" b="1" dirty="0" smtClean="0">
                <a:solidFill>
                  <a:srgbClr val="660066"/>
                </a:solidFill>
                <a:effectLst>
                  <a:outerShdw blurRad="38100" dist="38100" dir="2700000" algn="tl">
                    <a:srgbClr val="000000"/>
                  </a:outerShdw>
                </a:effectLst>
                <a:latin typeface="Verdana" pitchFamily="34" charset="0"/>
              </a:rPr>
              <a:t>generate more observations</a:t>
            </a:r>
            <a:r>
              <a:rPr lang="en-US" sz="1800" b="1" dirty="0" smtClean="0">
                <a:latin typeface="Verdana" pitchFamily="34" charset="0"/>
              </a:rPr>
              <a:t>, every morning the </a:t>
            </a:r>
            <a:r>
              <a:rPr lang="en-US" sz="1600" b="1" dirty="0" smtClean="0">
                <a:latin typeface="Verdana" pitchFamily="34" charset="0"/>
              </a:rPr>
              <a:t>experimenters would</a:t>
            </a:r>
            <a:r>
              <a:rPr lang="en-US" sz="1800" b="1" dirty="0" smtClean="0">
                <a:latin typeface="Verdana" pitchFamily="34" charset="0"/>
              </a:rPr>
              <a:t> </a:t>
            </a:r>
            <a:r>
              <a:rPr lang="en-US" sz="1800" b="1" dirty="0" smtClean="0">
                <a:solidFill>
                  <a:srgbClr val="660066"/>
                </a:solidFill>
                <a:effectLst>
                  <a:outerShdw blurRad="38100" dist="38100" dir="2700000" algn="tl">
                    <a:srgbClr val="000000"/>
                  </a:outerShdw>
                </a:effectLst>
                <a:latin typeface="Verdana" pitchFamily="34" charset="0"/>
              </a:rPr>
              <a:t>move </a:t>
            </a:r>
            <a:r>
              <a:rPr lang="en-US" sz="1600" b="1" dirty="0" smtClean="0">
                <a:solidFill>
                  <a:srgbClr val="660066"/>
                </a:solidFill>
                <a:effectLst>
                  <a:outerShdw blurRad="38100" dist="38100" dir="2700000" algn="tl">
                    <a:srgbClr val="000000"/>
                  </a:outerShdw>
                </a:effectLst>
                <a:latin typeface="Verdana" pitchFamily="34" charset="0"/>
              </a:rPr>
              <a:t>the </a:t>
            </a:r>
            <a:r>
              <a:rPr lang="en-US" sz="1800" b="1" dirty="0" smtClean="0">
                <a:solidFill>
                  <a:srgbClr val="660066"/>
                </a:solidFill>
                <a:effectLst>
                  <a:outerShdw blurRad="38100" dist="38100" dir="2700000" algn="tl">
                    <a:srgbClr val="000000"/>
                  </a:outerShdw>
                </a:effectLst>
                <a:latin typeface="Verdana" pitchFamily="34" charset="0"/>
              </a:rPr>
              <a:t>nectar container 100 </a:t>
            </a:r>
            <a:r>
              <a:rPr lang="en-US" sz="1600" b="1" dirty="0" smtClean="0">
                <a:solidFill>
                  <a:srgbClr val="660066"/>
                </a:solidFill>
                <a:effectLst>
                  <a:outerShdw blurRad="38100" dist="38100" dir="2700000" algn="tl">
                    <a:srgbClr val="000000"/>
                  </a:outerShdw>
                </a:effectLst>
                <a:latin typeface="Verdana" pitchFamily="34" charset="0"/>
              </a:rPr>
              <a:t>yards </a:t>
            </a:r>
            <a:r>
              <a:rPr lang="en-US" sz="1800" b="1" dirty="0" smtClean="0">
                <a:solidFill>
                  <a:srgbClr val="660066"/>
                </a:solidFill>
                <a:effectLst>
                  <a:outerShdw blurRad="38100" dist="38100" dir="2700000" algn="tl">
                    <a:srgbClr val="000000"/>
                  </a:outerShdw>
                </a:effectLst>
                <a:latin typeface="Verdana" pitchFamily="34" charset="0"/>
              </a:rPr>
              <a:t>downfield</a:t>
            </a:r>
          </a:p>
          <a:p>
            <a:pPr eaLnBrk="1" fontAlgn="auto" hangingPunct="1">
              <a:lnSpc>
                <a:spcPct val="80000"/>
              </a:lnSpc>
              <a:spcAft>
                <a:spcPts val="0"/>
              </a:spcAft>
              <a:buFont typeface="Arial" pitchFamily="34" charset="0"/>
              <a:buChar char="•"/>
              <a:defRPr/>
            </a:pPr>
            <a:r>
              <a:rPr lang="en-US" sz="1800" b="1" dirty="0" smtClean="0">
                <a:latin typeface="Verdana" pitchFamily="34" charset="0"/>
              </a:rPr>
              <a:t>In the </a:t>
            </a:r>
            <a:r>
              <a:rPr lang="en-US" sz="1800" b="1" dirty="0" smtClean="0">
                <a:solidFill>
                  <a:srgbClr val="660066"/>
                </a:solidFill>
                <a:effectLst>
                  <a:outerShdw blurRad="38100" dist="38100" dir="2700000" algn="tl">
                    <a:srgbClr val="000000"/>
                  </a:outerShdw>
                </a:effectLst>
                <a:latin typeface="Verdana" pitchFamily="34" charset="0"/>
              </a:rPr>
              <a:t>first three days</a:t>
            </a:r>
            <a:r>
              <a:rPr lang="en-US" sz="1800" b="1" dirty="0" smtClean="0">
                <a:latin typeface="Verdana" pitchFamily="34" charset="0"/>
              </a:rPr>
              <a:t>, they noticed that it was  </a:t>
            </a:r>
            <a:r>
              <a:rPr lang="en-US" sz="1800" b="1" dirty="0" smtClean="0">
                <a:solidFill>
                  <a:srgbClr val="660066"/>
                </a:solidFill>
                <a:effectLst>
                  <a:outerShdw blurRad="38100" dist="38100" dir="2700000" algn="tl">
                    <a:srgbClr val="000000"/>
                  </a:outerShdw>
                </a:effectLst>
                <a:latin typeface="Verdana" pitchFamily="34" charset="0"/>
              </a:rPr>
              <a:t>taking  less</a:t>
            </a:r>
            <a:r>
              <a:rPr lang="en-US" sz="1800" b="1" dirty="0" smtClean="0">
                <a:latin typeface="Verdana" pitchFamily="34" charset="0"/>
              </a:rPr>
              <a:t> &amp;</a:t>
            </a:r>
            <a:r>
              <a:rPr lang="en-US" sz="1800" b="1" dirty="0" smtClean="0">
                <a:solidFill>
                  <a:srgbClr val="660066"/>
                </a:solidFill>
                <a:effectLst>
                  <a:outerShdw blurRad="38100" dist="38100" dir="2700000" algn="tl">
                    <a:srgbClr val="000000"/>
                  </a:outerShdw>
                </a:effectLst>
                <a:latin typeface="Verdana" pitchFamily="34" charset="0"/>
              </a:rPr>
              <a:t> less time for the first bee to find the nectar</a:t>
            </a:r>
            <a:r>
              <a:rPr lang="en-US" sz="1800" b="1" dirty="0" smtClean="0">
                <a:latin typeface="Verdana" pitchFamily="34" charset="0"/>
              </a:rPr>
              <a:t> &amp; for the others to follow. </a:t>
            </a:r>
          </a:p>
          <a:p>
            <a:pPr eaLnBrk="1" fontAlgn="auto" hangingPunct="1">
              <a:lnSpc>
                <a:spcPct val="80000"/>
              </a:lnSpc>
              <a:spcAft>
                <a:spcPts val="0"/>
              </a:spcAft>
              <a:buFont typeface="Arial" pitchFamily="34" charset="0"/>
              <a:buChar char="•"/>
              <a:defRPr/>
            </a:pPr>
            <a:r>
              <a:rPr lang="en-US" sz="1800" b="1" dirty="0" smtClean="0">
                <a:latin typeface="Verdana" pitchFamily="34" charset="0"/>
              </a:rPr>
              <a:t>On the </a:t>
            </a:r>
            <a:r>
              <a:rPr lang="en-US" sz="1800" b="1" dirty="0" smtClean="0">
                <a:solidFill>
                  <a:srgbClr val="660066"/>
                </a:solidFill>
                <a:effectLst>
                  <a:outerShdw blurRad="38100" dist="38100" dir="2700000" algn="tl">
                    <a:srgbClr val="000000"/>
                  </a:outerShdw>
                </a:effectLst>
                <a:latin typeface="Verdana" pitchFamily="34" charset="0"/>
              </a:rPr>
              <a:t>fourth morning</a:t>
            </a:r>
            <a:r>
              <a:rPr lang="en-US" sz="1800" b="1" dirty="0" smtClean="0">
                <a:latin typeface="Verdana" pitchFamily="34" charset="0"/>
              </a:rPr>
              <a:t>,  however,  when  </a:t>
            </a:r>
            <a:r>
              <a:rPr lang="en-US" sz="1800" b="1" dirty="0" smtClean="0">
                <a:solidFill>
                  <a:srgbClr val="660066"/>
                </a:solidFill>
                <a:effectLst>
                  <a:outerShdw blurRad="38100" dist="38100" dir="2700000" algn="tl">
                    <a:srgbClr val="000000"/>
                  </a:outerShdw>
                </a:effectLst>
                <a:latin typeface="Verdana" pitchFamily="34" charset="0"/>
              </a:rPr>
              <a:t>they  went  to  place </a:t>
            </a:r>
            <a:r>
              <a:rPr lang="en-US" sz="1800" b="1" dirty="0" smtClean="0">
                <a:latin typeface="Verdana" pitchFamily="34" charset="0"/>
              </a:rPr>
              <a:t> </a:t>
            </a:r>
            <a:r>
              <a:rPr lang="en-US" sz="1800" b="1" dirty="0" smtClean="0">
                <a:solidFill>
                  <a:srgbClr val="660066"/>
                </a:solidFill>
                <a:effectLst>
                  <a:outerShdw blurRad="38100" dist="38100" dir="2700000" algn="tl">
                    <a:srgbClr val="000000"/>
                  </a:outerShdw>
                </a:effectLst>
                <a:latin typeface="Verdana" pitchFamily="34" charset="0"/>
              </a:rPr>
              <a:t>the nectar container in a new position </a:t>
            </a:r>
            <a:r>
              <a:rPr lang="en-US" sz="1600" b="1" dirty="0" smtClean="0">
                <a:solidFill>
                  <a:srgbClr val="660066"/>
                </a:solidFill>
                <a:effectLst>
                  <a:outerShdw blurRad="38100" dist="38100" dir="2700000" algn="tl">
                    <a:srgbClr val="000000"/>
                  </a:outerShdw>
                </a:effectLst>
                <a:latin typeface="Verdana" pitchFamily="34" charset="0"/>
              </a:rPr>
              <a:t>[now 400 yards away]</a:t>
            </a:r>
            <a:r>
              <a:rPr lang="en-US" sz="1800" b="1" dirty="0" smtClean="0">
                <a:latin typeface="Verdana" pitchFamily="34" charset="0"/>
              </a:rPr>
              <a:t>, they were </a:t>
            </a:r>
          </a:p>
          <a:p>
            <a:pPr eaLnBrk="1" fontAlgn="auto" hangingPunct="1">
              <a:lnSpc>
                <a:spcPct val="80000"/>
              </a:lnSpc>
              <a:spcAft>
                <a:spcPts val="0"/>
              </a:spcAft>
              <a:buFontTx/>
              <a:buNone/>
              <a:defRPr/>
            </a:pPr>
            <a:r>
              <a:rPr lang="en-US" sz="1800" b="1" dirty="0" smtClean="0">
                <a:latin typeface="Verdana" pitchFamily="34" charset="0"/>
              </a:rPr>
              <a:t>    </a:t>
            </a:r>
            <a:r>
              <a:rPr lang="en-US" sz="1800" b="1" dirty="0" smtClean="0">
                <a:solidFill>
                  <a:srgbClr val="660066"/>
                </a:solidFill>
                <a:effectLst>
                  <a:outerShdw blurRad="38100" dist="38100" dir="2700000" algn="tl">
                    <a:srgbClr val="000000"/>
                  </a:outerShdw>
                </a:effectLst>
                <a:latin typeface="Verdana" pitchFamily="34" charset="0"/>
              </a:rPr>
              <a:t>shocked to find the bees already there, waiting for them</a:t>
            </a:r>
            <a:r>
              <a:rPr lang="en-US" sz="1800" b="1" dirty="0" smtClean="0">
                <a:latin typeface="Verdana" pitchFamily="34" charset="0"/>
              </a:rPr>
              <a:t>. </a:t>
            </a:r>
          </a:p>
          <a:p>
            <a:pPr eaLnBrk="1" fontAlgn="auto" hangingPunct="1">
              <a:lnSpc>
                <a:spcPct val="80000"/>
              </a:lnSpc>
              <a:spcAft>
                <a:spcPts val="0"/>
              </a:spcAft>
              <a:buFont typeface="Arial" pitchFamily="34" charset="0"/>
              <a:buChar char="•"/>
              <a:defRPr/>
            </a:pPr>
            <a:r>
              <a:rPr lang="en-US" sz="1800" b="1" dirty="0" smtClean="0">
                <a:latin typeface="Verdana" pitchFamily="34" charset="0"/>
              </a:rPr>
              <a:t>The scientists</a:t>
            </a:r>
            <a:r>
              <a:rPr lang="en-US" sz="1600" b="1" dirty="0" smtClean="0">
                <a:latin typeface="Verdana" pitchFamily="34" charset="0"/>
              </a:rPr>
              <a:t> were </a:t>
            </a:r>
            <a:r>
              <a:rPr lang="en-US" sz="1800" b="1" dirty="0" smtClean="0">
                <a:solidFill>
                  <a:srgbClr val="660066"/>
                </a:solidFill>
                <a:effectLst>
                  <a:outerShdw blurRad="38100" dist="38100" dir="2700000" algn="tl">
                    <a:srgbClr val="000000"/>
                  </a:outerShdw>
                </a:effectLst>
                <a:latin typeface="Verdana" pitchFamily="34" charset="0"/>
              </a:rPr>
              <a:t>moving</a:t>
            </a:r>
            <a:r>
              <a:rPr lang="en-US" sz="1600" b="1" dirty="0" smtClean="0">
                <a:solidFill>
                  <a:srgbClr val="660066"/>
                </a:solidFill>
                <a:effectLst>
                  <a:outerShdw blurRad="38100" dist="38100" dir="2700000" algn="tl">
                    <a:srgbClr val="000000"/>
                  </a:outerShdw>
                </a:effectLst>
                <a:latin typeface="Verdana" pitchFamily="34" charset="0"/>
              </a:rPr>
              <a:t> the </a:t>
            </a:r>
            <a:r>
              <a:rPr lang="en-US" sz="1800" b="1" dirty="0" smtClean="0">
                <a:solidFill>
                  <a:srgbClr val="660066"/>
                </a:solidFill>
                <a:effectLst>
                  <a:outerShdw blurRad="38100" dist="38100" dir="2700000" algn="tl">
                    <a:srgbClr val="000000"/>
                  </a:outerShdw>
                </a:effectLst>
                <a:latin typeface="Verdana" pitchFamily="34" charset="0"/>
              </a:rPr>
              <a:t>nectar </a:t>
            </a:r>
            <a:r>
              <a:rPr lang="en-US" sz="1600" b="1" dirty="0" smtClean="0">
                <a:solidFill>
                  <a:srgbClr val="660066"/>
                </a:solidFill>
                <a:effectLst>
                  <a:outerShdw blurRad="38100" dist="38100" dir="2700000" algn="tl">
                    <a:srgbClr val="000000"/>
                  </a:outerShdw>
                </a:effectLst>
                <a:latin typeface="Verdana" pitchFamily="34" charset="0"/>
              </a:rPr>
              <a:t>in a</a:t>
            </a:r>
            <a:r>
              <a:rPr lang="en-US" sz="1800" b="1" dirty="0" smtClean="0">
                <a:solidFill>
                  <a:srgbClr val="660066"/>
                </a:solidFill>
                <a:effectLst>
                  <a:outerShdw blurRad="38100" dist="38100" dir="2700000" algn="tl">
                    <a:srgbClr val="000000"/>
                  </a:outerShdw>
                </a:effectLst>
                <a:latin typeface="Verdana" pitchFamily="34" charset="0"/>
              </a:rPr>
              <a:t> certain pattern</a:t>
            </a:r>
            <a:r>
              <a:rPr lang="en-US" sz="1800" b="1" dirty="0" smtClean="0">
                <a:latin typeface="Verdana" pitchFamily="34" charset="0"/>
              </a:rPr>
              <a:t>. </a:t>
            </a:r>
          </a:p>
          <a:p>
            <a:pPr eaLnBrk="1" fontAlgn="auto" hangingPunct="1">
              <a:lnSpc>
                <a:spcPct val="80000"/>
              </a:lnSpc>
              <a:spcAft>
                <a:spcPts val="0"/>
              </a:spcAft>
              <a:buFontTx/>
              <a:buNone/>
              <a:defRPr/>
            </a:pPr>
            <a:r>
              <a:rPr lang="en-US" sz="1800" b="1" dirty="0" smtClean="0">
                <a:latin typeface="Verdana" pitchFamily="34" charset="0"/>
              </a:rPr>
              <a:t>   </a:t>
            </a:r>
            <a:r>
              <a:rPr lang="en-US" sz="800" b="1" dirty="0" smtClean="0">
                <a:latin typeface="Verdana" pitchFamily="34" charset="0"/>
              </a:rPr>
              <a:t> </a:t>
            </a:r>
            <a:r>
              <a:rPr lang="en-US" sz="1800" b="1" dirty="0" smtClean="0">
                <a:latin typeface="Verdana" pitchFamily="34" charset="0"/>
              </a:rPr>
              <a:t> The </a:t>
            </a:r>
            <a:r>
              <a:rPr lang="en-US" sz="1800" b="1" dirty="0" smtClean="0">
                <a:solidFill>
                  <a:srgbClr val="660066"/>
                </a:solidFill>
                <a:effectLst>
                  <a:outerShdw blurRad="38100" dist="38100" dir="2700000" algn="tl">
                    <a:srgbClr val="000000"/>
                  </a:outerShdw>
                </a:effectLst>
                <a:latin typeface="Verdana" pitchFamily="34" charset="0"/>
              </a:rPr>
              <a:t>bees learned to form rational expectations  about  it</a:t>
            </a:r>
            <a:r>
              <a:rPr lang="en-US" sz="1800" b="1" dirty="0" smtClean="0">
                <a:latin typeface="Verdana" pitchFamily="34" charset="0"/>
              </a:rPr>
              <a:t>.</a:t>
            </a:r>
          </a:p>
          <a:p>
            <a:pPr eaLnBrk="1" fontAlgn="auto" hangingPunct="1">
              <a:lnSpc>
                <a:spcPct val="80000"/>
              </a:lnSpc>
              <a:spcAft>
                <a:spcPts val="0"/>
              </a:spcAft>
              <a:buFontTx/>
              <a:buNone/>
              <a:defRPr/>
            </a:pPr>
            <a:r>
              <a:rPr lang="en-US" sz="1800" b="1" dirty="0" smtClean="0">
                <a:latin typeface="Verdana" pitchFamily="34" charset="0"/>
              </a:rPr>
              <a:t>    </a:t>
            </a:r>
            <a:r>
              <a:rPr lang="en-US" sz="800" b="1" dirty="0" smtClean="0">
                <a:latin typeface="Verdana" pitchFamily="34" charset="0"/>
              </a:rPr>
              <a:t>  </a:t>
            </a:r>
            <a:r>
              <a:rPr lang="en-US" sz="1800" b="1" dirty="0" smtClean="0">
                <a:latin typeface="Verdana" pitchFamily="34" charset="0"/>
              </a:rPr>
              <a:t>So, if </a:t>
            </a:r>
            <a:r>
              <a:rPr lang="en-US" sz="1800" b="1" dirty="0" smtClean="0">
                <a:solidFill>
                  <a:srgbClr val="660066"/>
                </a:solidFill>
                <a:effectLst>
                  <a:outerShdw blurRad="38100" dist="38100" dir="2700000" algn="tl">
                    <a:srgbClr val="000000"/>
                  </a:outerShdw>
                </a:effectLst>
                <a:latin typeface="Verdana" pitchFamily="34" charset="0"/>
              </a:rPr>
              <a:t>bees can</a:t>
            </a:r>
            <a:r>
              <a:rPr lang="en-US" sz="1800" b="1" dirty="0" smtClean="0">
                <a:latin typeface="Verdana" pitchFamily="34" charset="0"/>
              </a:rPr>
              <a:t> think rationally, then maybe </a:t>
            </a:r>
            <a:r>
              <a:rPr lang="en-US" sz="1800" b="1" dirty="0" smtClean="0">
                <a:solidFill>
                  <a:srgbClr val="660066"/>
                </a:solidFill>
                <a:effectLst>
                  <a:outerShdw blurRad="38100" dist="38100" dir="2700000" algn="tl">
                    <a:srgbClr val="000000"/>
                  </a:outerShdw>
                </a:effectLst>
                <a:latin typeface="Verdana" pitchFamily="34" charset="0"/>
              </a:rPr>
              <a:t>humans can</a:t>
            </a:r>
            <a:r>
              <a:rPr lang="en-US" sz="1800" b="1" dirty="0" smtClean="0">
                <a:latin typeface="Verdana" pitchFamily="34" charset="0"/>
              </a:rPr>
              <a:t>.</a:t>
            </a:r>
          </a:p>
        </p:txBody>
      </p:sp>
      <p:pic>
        <p:nvPicPr>
          <p:cNvPr id="330763" name="Picture 11" descr="bee_moving_down"/>
          <p:cNvPicPr>
            <a:picLocks noChangeAspect="1" noChangeArrowheads="1" noCrop="1"/>
          </p:cNvPicPr>
          <p:nvPr/>
        </p:nvPicPr>
        <p:blipFill>
          <a:blip r:embed="rId6"/>
          <a:srcRect/>
          <a:stretch>
            <a:fillRect/>
          </a:stretch>
        </p:blipFill>
        <p:spPr bwMode="auto">
          <a:xfrm>
            <a:off x="7126288" y="542925"/>
            <a:ext cx="773112" cy="2855913"/>
          </a:xfrm>
          <a:prstGeom prst="rect">
            <a:avLst/>
          </a:prstGeom>
          <a:noFill/>
          <a:ln w="9525">
            <a:noFill/>
            <a:miter lim="800000"/>
            <a:headEnd/>
            <a:tailEnd/>
          </a:ln>
        </p:spPr>
      </p:pic>
      <p:pic>
        <p:nvPicPr>
          <p:cNvPr id="330764" name="Picture 12" descr="bee_holding_a_bucket"/>
          <p:cNvPicPr>
            <a:picLocks noChangeAspect="1" noChangeArrowheads="1" noCrop="1"/>
          </p:cNvPicPr>
          <p:nvPr/>
        </p:nvPicPr>
        <p:blipFill>
          <a:blip r:embed="rId7"/>
          <a:srcRect/>
          <a:stretch>
            <a:fillRect/>
          </a:stretch>
        </p:blipFill>
        <p:spPr bwMode="auto">
          <a:xfrm>
            <a:off x="8250238" y="2470150"/>
            <a:ext cx="893762" cy="893763"/>
          </a:xfrm>
          <a:prstGeom prst="rect">
            <a:avLst/>
          </a:prstGeom>
          <a:noFill/>
          <a:ln w="9525">
            <a:noFill/>
            <a:miter lim="800000"/>
            <a:headEnd/>
            <a:tailEnd/>
          </a:ln>
        </p:spPr>
      </p:pic>
      <p:pic>
        <p:nvPicPr>
          <p:cNvPr id="13322" name="Picture 14" descr="bee_buzzing_flowers"/>
          <p:cNvPicPr>
            <a:picLocks noChangeAspect="1" noChangeArrowheads="1" noCrop="1"/>
          </p:cNvPicPr>
          <p:nvPr/>
        </p:nvPicPr>
        <p:blipFill>
          <a:blip r:embed="rId8">
            <a:clrChange>
              <a:clrFrom>
                <a:srgbClr val="000000"/>
              </a:clrFrom>
              <a:clrTo>
                <a:srgbClr val="000000">
                  <a:alpha val="0"/>
                </a:srgbClr>
              </a:clrTo>
            </a:clrChange>
          </a:blip>
          <a:srcRect/>
          <a:stretch>
            <a:fillRect/>
          </a:stretch>
        </p:blipFill>
        <p:spPr bwMode="auto">
          <a:xfrm>
            <a:off x="0" y="0"/>
            <a:ext cx="1752600" cy="1016000"/>
          </a:xfrm>
          <a:prstGeom prst="rect">
            <a:avLst/>
          </a:prstGeom>
          <a:noFill/>
          <a:ln w="9525">
            <a:noFill/>
            <a:miter lim="800000"/>
            <a:headEnd/>
            <a:tailEnd/>
          </a:ln>
        </p:spPr>
      </p:pic>
      <p:pic>
        <p:nvPicPr>
          <p:cNvPr id="330767" name="Picture 15" descr="bee suck nectar"/>
          <p:cNvPicPr>
            <a:picLocks noChangeAspect="1" noChangeArrowheads="1" noCrop="1"/>
          </p:cNvPicPr>
          <p:nvPr/>
        </p:nvPicPr>
        <p:blipFill>
          <a:blip r:embed="rId9"/>
          <a:srcRect/>
          <a:stretch>
            <a:fillRect/>
          </a:stretch>
        </p:blipFill>
        <p:spPr bwMode="auto">
          <a:xfrm>
            <a:off x="7839075" y="5430838"/>
            <a:ext cx="1304925" cy="1304925"/>
          </a:xfrm>
          <a:prstGeom prst="rect">
            <a:avLst/>
          </a:prstGeom>
          <a:noFill/>
          <a:ln w="9525">
            <a:noFill/>
            <a:miter lim="800000"/>
            <a:headEnd/>
            <a:tailEnd/>
          </a:ln>
        </p:spPr>
      </p:pic>
      <p:pic>
        <p:nvPicPr>
          <p:cNvPr id="330768" name="Bee1713.wav">
            <a:hlinkClick r:id="" action="ppaction://media"/>
          </p:cNvPr>
          <p:cNvPicPr>
            <a:picLocks noRot="1" noChangeAspect="1" noChangeArrowheads="1"/>
          </p:cNvPicPr>
          <p:nvPr>
            <a:wavAudioFile r:embed="rId1" name="Bee.wav"/>
          </p:nvPr>
        </p:nvPicPr>
        <p:blipFill>
          <a:blip r:embed="rId10"/>
          <a:srcRect/>
          <a:stretch>
            <a:fillRect/>
          </a:stretch>
        </p:blipFill>
        <p:spPr bwMode="auto">
          <a:xfrm>
            <a:off x="0" y="6199188"/>
            <a:ext cx="304800" cy="304800"/>
          </a:xfrm>
          <a:prstGeom prst="rect">
            <a:avLst/>
          </a:prstGeom>
          <a:noFill/>
          <a:ln w="9525">
            <a:noFill/>
            <a:miter lim="800000"/>
            <a:headEnd/>
            <a:tailEnd/>
          </a:ln>
        </p:spPr>
      </p:pic>
      <p:pic>
        <p:nvPicPr>
          <p:cNvPr id="330772" name="Bee1714.wav">
            <a:hlinkClick r:id="" action="ppaction://media"/>
          </p:cNvPr>
          <p:cNvPicPr>
            <a:picLocks noRot="1" noChangeAspect="1" noChangeArrowheads="1"/>
          </p:cNvPicPr>
          <p:nvPr>
            <a:wavAudioFile r:embed="rId1" name="Bee.wav"/>
          </p:nvPr>
        </p:nvPicPr>
        <p:blipFill>
          <a:blip r:embed="rId10"/>
          <a:srcRect/>
          <a:stretch>
            <a:fillRect/>
          </a:stretch>
        </p:blipFill>
        <p:spPr bwMode="auto">
          <a:xfrm>
            <a:off x="0" y="6553200"/>
            <a:ext cx="304800" cy="304800"/>
          </a:xfrm>
          <a:prstGeom prst="rect">
            <a:avLst/>
          </a:prstGeom>
          <a:noFill/>
          <a:ln w="9525">
            <a:noFill/>
            <a:miter lim="800000"/>
            <a:headEnd/>
            <a:tailEnd/>
          </a:ln>
        </p:spPr>
      </p:pic>
      <p:pic>
        <p:nvPicPr>
          <p:cNvPr id="330773" name="Hone1713.wav">
            <a:hlinkClick r:id="" action="ppaction://media"/>
          </p:cNvPr>
          <p:cNvPicPr>
            <a:picLocks noRot="1" noChangeAspect="1" noChangeArrowheads="1"/>
          </p:cNvPicPr>
          <p:nvPr>
            <a:wavAudioFile r:embed="rId2" name="Honeycombs.wav"/>
          </p:nvPr>
        </p:nvPicPr>
        <p:blipFill>
          <a:blip r:embed="rId11"/>
          <a:srcRect/>
          <a:stretch>
            <a:fillRect/>
          </a:stretch>
        </p:blipFill>
        <p:spPr bwMode="auto">
          <a:xfrm>
            <a:off x="8839200" y="6553200"/>
            <a:ext cx="304800" cy="304800"/>
          </a:xfrm>
          <a:prstGeom prst="rect">
            <a:avLst/>
          </a:prstGeom>
          <a:noFill/>
          <a:ln w="9525">
            <a:noFill/>
            <a:miter lim="800000"/>
            <a:headEnd/>
            <a:tailEnd/>
          </a:ln>
        </p:spPr>
      </p:pic>
      <p:sp>
        <p:nvSpPr>
          <p:cNvPr id="330779" name="Rectangle 27"/>
          <p:cNvSpPr>
            <a:spLocks noChangeArrowheads="1"/>
          </p:cNvSpPr>
          <p:nvPr/>
        </p:nvSpPr>
        <p:spPr bwMode="auto">
          <a:xfrm>
            <a:off x="0" y="1046163"/>
            <a:ext cx="9144000" cy="1039812"/>
          </a:xfrm>
          <a:prstGeom prst="rect">
            <a:avLst/>
          </a:prstGeom>
          <a:noFill/>
          <a:ln w="9525">
            <a:noFill/>
            <a:miter lim="800000"/>
            <a:headEnd/>
            <a:tailEnd/>
          </a:ln>
          <a:effectLst/>
        </p:spPr>
        <p:txBody>
          <a:bodyPr/>
          <a:lstStyle/>
          <a:p>
            <a:pPr marL="342900" indent="-342900" fontAlgn="auto">
              <a:lnSpc>
                <a:spcPct val="80000"/>
              </a:lnSpc>
              <a:spcBef>
                <a:spcPct val="20000"/>
              </a:spcBef>
              <a:spcAft>
                <a:spcPts val="0"/>
              </a:spcAft>
              <a:buFontTx/>
              <a:buChar char="•"/>
              <a:defRPr/>
            </a:pPr>
            <a:r>
              <a:rPr lang="en-US" b="1">
                <a:latin typeface="Verdana" pitchFamily="34" charset="0"/>
                <a:cs typeface="+mn-cs"/>
              </a:rPr>
              <a:t>If  </a:t>
            </a:r>
            <a:r>
              <a:rPr lang="en-US" b="1">
                <a:solidFill>
                  <a:srgbClr val="660066"/>
                </a:solidFill>
                <a:effectLst>
                  <a:outerShdw blurRad="38100" dist="38100" dir="2700000" algn="tl">
                    <a:srgbClr val="000000"/>
                  </a:outerShdw>
                </a:effectLst>
                <a:latin typeface="Verdana" pitchFamily="34" charset="0"/>
                <a:cs typeface="+mn-cs"/>
              </a:rPr>
              <a:t>animals &amp; insects  can  think  rationally</a:t>
            </a:r>
            <a:r>
              <a:rPr lang="en-US" b="1">
                <a:latin typeface="Verdana" pitchFamily="34" charset="0"/>
                <a:cs typeface="+mn-cs"/>
              </a:rPr>
              <a:t>,  then  </a:t>
            </a:r>
            <a:r>
              <a:rPr lang="en-US" b="1">
                <a:solidFill>
                  <a:srgbClr val="660066"/>
                </a:solidFill>
                <a:effectLst>
                  <a:outerShdw blurRad="38100" dist="38100" dir="2700000" algn="tl">
                    <a:srgbClr val="000000"/>
                  </a:outerShdw>
                </a:effectLst>
                <a:latin typeface="Verdana" pitchFamily="34" charset="0"/>
                <a:cs typeface="+mn-cs"/>
              </a:rPr>
              <a:t>can’t  humans</a:t>
            </a:r>
            <a:r>
              <a:rPr lang="en-US" b="1">
                <a:latin typeface="Verdana" pitchFamily="34" charset="0"/>
                <a:cs typeface="+mn-cs"/>
              </a:rPr>
              <a:t>?</a:t>
            </a:r>
          </a:p>
          <a:p>
            <a:pPr marL="342900" indent="-342900" fontAlgn="auto">
              <a:lnSpc>
                <a:spcPct val="80000"/>
              </a:lnSpc>
              <a:spcBef>
                <a:spcPct val="20000"/>
              </a:spcBef>
              <a:spcAft>
                <a:spcPts val="0"/>
              </a:spcAft>
              <a:buFontTx/>
              <a:buChar char="•"/>
              <a:defRPr/>
            </a:pPr>
            <a:r>
              <a:rPr lang="en-US" b="1">
                <a:latin typeface="Verdana" pitchFamily="34" charset="0"/>
                <a:cs typeface="+mn-cs"/>
              </a:rPr>
              <a:t>The  aim  was  to  study  the  </a:t>
            </a:r>
            <a:r>
              <a:rPr lang="en-US" b="1">
                <a:solidFill>
                  <a:srgbClr val="660066"/>
                </a:solidFill>
                <a:effectLst>
                  <a:outerShdw blurRad="38100" dist="38100" dir="2700000" algn="tl">
                    <a:srgbClr val="000000"/>
                  </a:outerShdw>
                </a:effectLst>
                <a:latin typeface="Verdana" pitchFamily="34" charset="0"/>
                <a:cs typeface="+mn-cs"/>
              </a:rPr>
              <a:t>communication  between  bees</a:t>
            </a:r>
            <a:r>
              <a:rPr lang="en-US" b="1">
                <a:latin typeface="Verdana" pitchFamily="34" charset="0"/>
                <a:cs typeface="+mn-cs"/>
              </a:rPr>
              <a:t>.   It involved </a:t>
            </a:r>
            <a:r>
              <a:rPr lang="en-US" b="1">
                <a:solidFill>
                  <a:srgbClr val="660066"/>
                </a:solidFill>
                <a:effectLst>
                  <a:outerShdw blurRad="38100" dist="38100" dir="2700000" algn="tl">
                    <a:srgbClr val="000000"/>
                  </a:outerShdw>
                </a:effectLst>
                <a:latin typeface="Verdana" pitchFamily="34" charset="0"/>
                <a:cs typeface="+mn-cs"/>
              </a:rPr>
              <a:t>placing a container of nectar 100 yards into a field</a:t>
            </a:r>
            <a:r>
              <a:rPr lang="en-US" b="1">
                <a:latin typeface="Verdana" pitchFamily="34" charset="0"/>
                <a:cs typeface="+mn-cs"/>
              </a:rPr>
              <a:t> to be discovered </a:t>
            </a:r>
            <a:r>
              <a:rPr lang="en-US" sz="1600" b="1">
                <a:latin typeface="Verdana" pitchFamily="34" charset="0"/>
                <a:cs typeface="+mn-cs"/>
              </a:rPr>
              <a:t>by a</a:t>
            </a:r>
            <a:r>
              <a:rPr lang="en-US" b="1">
                <a:latin typeface="Verdana" pitchFamily="34" charset="0"/>
                <a:cs typeface="+mn-cs"/>
              </a:rPr>
              <a:t> bee </a:t>
            </a:r>
            <a:r>
              <a:rPr lang="en-US" sz="1600" b="1">
                <a:latin typeface="Verdana" pitchFamily="34" charset="0"/>
                <a:cs typeface="+mn-cs"/>
              </a:rPr>
              <a:t>from the</a:t>
            </a:r>
            <a:r>
              <a:rPr lang="en-US" b="1">
                <a:latin typeface="Verdana" pitchFamily="34" charset="0"/>
                <a:cs typeface="+mn-cs"/>
              </a:rPr>
              <a:t> colony being observed. </a:t>
            </a:r>
          </a:p>
        </p:txBody>
      </p:sp>
      <p:pic>
        <p:nvPicPr>
          <p:cNvPr id="330780" name="Picture 28" descr="bee2"/>
          <p:cNvPicPr>
            <a:picLocks noChangeAspect="1" noChangeArrowheads="1" noCrop="1"/>
          </p:cNvPicPr>
          <p:nvPr/>
        </p:nvPicPr>
        <p:blipFill>
          <a:blip r:embed="rId12"/>
          <a:srcRect/>
          <a:stretch>
            <a:fillRect/>
          </a:stretch>
        </p:blipFill>
        <p:spPr bwMode="auto">
          <a:xfrm>
            <a:off x="5983288" y="2332038"/>
            <a:ext cx="857250" cy="819150"/>
          </a:xfrm>
          <a:prstGeom prst="rect">
            <a:avLst/>
          </a:prstGeom>
          <a:noFill/>
          <a:ln w="9525">
            <a:noFill/>
            <a:miter lim="800000"/>
            <a:headEnd/>
            <a:tailEnd/>
          </a:ln>
        </p:spPr>
      </p:pic>
      <p:pic>
        <p:nvPicPr>
          <p:cNvPr id="330765" name="Picture 13" descr="bee_holding_a_bucket"/>
          <p:cNvPicPr>
            <a:picLocks noChangeAspect="1" noChangeArrowheads="1" noCrop="1"/>
          </p:cNvPicPr>
          <p:nvPr/>
        </p:nvPicPr>
        <p:blipFill>
          <a:blip r:embed="rId7"/>
          <a:srcRect/>
          <a:stretch>
            <a:fillRect/>
          </a:stretch>
        </p:blipFill>
        <p:spPr bwMode="auto">
          <a:xfrm flipH="1">
            <a:off x="5591175" y="1909763"/>
            <a:ext cx="1262063" cy="806450"/>
          </a:xfrm>
          <a:prstGeom prst="rect">
            <a:avLst/>
          </a:prstGeom>
          <a:noFill/>
          <a:ln w="9525">
            <a:noFill/>
            <a:miter lim="800000"/>
            <a:headEnd/>
            <a:tailEnd/>
          </a:ln>
        </p:spPr>
      </p:pic>
      <p:pic>
        <p:nvPicPr>
          <p:cNvPr id="330762" name="Picture 10" descr="bee_with_construction_hat"/>
          <p:cNvPicPr>
            <a:picLocks noChangeAspect="1" noChangeArrowheads="1" noCrop="1"/>
          </p:cNvPicPr>
          <p:nvPr/>
        </p:nvPicPr>
        <p:blipFill>
          <a:blip r:embed="rId13"/>
          <a:srcRect/>
          <a:stretch>
            <a:fillRect/>
          </a:stretch>
        </p:blipFill>
        <p:spPr bwMode="auto">
          <a:xfrm flipH="1">
            <a:off x="6208713" y="1543050"/>
            <a:ext cx="2466975" cy="1433513"/>
          </a:xfrm>
          <a:prstGeom prst="rect">
            <a:avLst/>
          </a:prstGeom>
          <a:noFill/>
          <a:ln w="9525">
            <a:noFill/>
            <a:miter lim="800000"/>
            <a:headEnd/>
            <a:tailEnd/>
          </a:ln>
        </p:spPr>
      </p:pic>
      <p:sp>
        <p:nvSpPr>
          <p:cNvPr id="13331" name="WordArt 114"/>
          <p:cNvSpPr>
            <a:spLocks noChangeArrowheads="1" noChangeShapeType="1" noTextEdit="1"/>
          </p:cNvSpPr>
          <p:nvPr/>
        </p:nvSpPr>
        <p:spPr bwMode="auto">
          <a:xfrm>
            <a:off x="1773238" y="119063"/>
            <a:ext cx="6965950" cy="390525"/>
          </a:xfrm>
          <a:prstGeom prst="rect">
            <a:avLst/>
          </a:prstGeom>
        </p:spPr>
        <p:txBody>
          <a:bodyPr wrap="none" fromWordArt="1">
            <a:prstTxWarp prst="textPlain">
              <a:avLst>
                <a:gd name="adj" fmla="val 50000"/>
              </a:avLst>
            </a:prstTxWarp>
          </a:bodyPr>
          <a:lstStyle/>
          <a:p>
            <a:pPr algn="ctr"/>
            <a:r>
              <a:rPr lang="en-US" kern="10">
                <a:ln w="28575">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Bees &amp; Rational Expectations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000" fill="hold"/>
                                        <p:tgtEl>
                                          <p:spTgt spid="33077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330779">
                                            <p:txEl>
                                              <p:pRg st="0" end="0"/>
                                            </p:txEl>
                                          </p:spTgt>
                                        </p:tgtEl>
                                        <p:attrNameLst>
                                          <p:attrName>style.visibility</p:attrName>
                                        </p:attrNameLst>
                                      </p:cBhvr>
                                      <p:to>
                                        <p:strVal val="visible"/>
                                      </p:to>
                                    </p:set>
                                    <p:animEffect transition="in" filter="dissolve">
                                      <p:cBhvr>
                                        <p:cTn id="11" dur="500"/>
                                        <p:tgtEl>
                                          <p:spTgt spid="33077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30779">
                                            <p:txEl>
                                              <p:pRg st="1" end="1"/>
                                            </p:txEl>
                                          </p:spTgt>
                                        </p:tgtEl>
                                        <p:attrNameLst>
                                          <p:attrName>style.visibility</p:attrName>
                                        </p:attrNameLst>
                                      </p:cBhvr>
                                      <p:to>
                                        <p:strVal val="visible"/>
                                      </p:to>
                                    </p:set>
                                    <p:animEffect transition="in" filter="dissolve">
                                      <p:cBhvr>
                                        <p:cTn id="16" dur="500"/>
                                        <p:tgtEl>
                                          <p:spTgt spid="33077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30755">
                                            <p:txEl>
                                              <p:pRg st="0" end="0"/>
                                            </p:txEl>
                                          </p:spTgt>
                                        </p:tgtEl>
                                        <p:attrNameLst>
                                          <p:attrName>style.visibility</p:attrName>
                                        </p:attrNameLst>
                                      </p:cBhvr>
                                      <p:to>
                                        <p:strVal val="visible"/>
                                      </p:to>
                                    </p:set>
                                    <p:animEffect transition="in" filter="dissolve">
                                      <p:cBhvr>
                                        <p:cTn id="21" dur="500"/>
                                        <p:tgtEl>
                                          <p:spTgt spid="330755">
                                            <p:txEl>
                                              <p:pRg st="0" end="0"/>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30755">
                                            <p:txEl>
                                              <p:pRg st="1" end="1"/>
                                            </p:txEl>
                                          </p:spTgt>
                                        </p:tgtEl>
                                        <p:attrNameLst>
                                          <p:attrName>style.visibility</p:attrName>
                                        </p:attrNameLst>
                                      </p:cBhvr>
                                      <p:to>
                                        <p:strVal val="visible"/>
                                      </p:to>
                                    </p:set>
                                    <p:animEffect transition="in" filter="dissolve">
                                      <p:cBhvr>
                                        <p:cTn id="24" dur="500"/>
                                        <p:tgtEl>
                                          <p:spTgt spid="330755">
                                            <p:txEl>
                                              <p:pRg st="1" end="1"/>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30755">
                                            <p:txEl>
                                              <p:pRg st="2" end="2"/>
                                            </p:txEl>
                                          </p:spTgt>
                                        </p:tgtEl>
                                        <p:attrNameLst>
                                          <p:attrName>style.visibility</p:attrName>
                                        </p:attrNameLst>
                                      </p:cBhvr>
                                      <p:to>
                                        <p:strVal val="visible"/>
                                      </p:to>
                                    </p:set>
                                    <p:animEffect transition="in" filter="dissolve">
                                      <p:cBhvr>
                                        <p:cTn id="27" dur="500"/>
                                        <p:tgtEl>
                                          <p:spTgt spid="330755">
                                            <p:txEl>
                                              <p:pRg st="2" end="2"/>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30757"/>
                                        </p:tgtEl>
                                        <p:attrNameLst>
                                          <p:attrName>style.visibility</p:attrName>
                                        </p:attrNameLst>
                                      </p:cBhvr>
                                      <p:to>
                                        <p:strVal val="visible"/>
                                      </p:to>
                                    </p:set>
                                    <p:animEffect transition="in" filter="dissolve">
                                      <p:cBhvr>
                                        <p:cTn id="30" dur="500"/>
                                        <p:tgtEl>
                                          <p:spTgt spid="33075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9" fill="hold" nodeType="clickEffect">
                                  <p:stCondLst>
                                    <p:cond delay="0"/>
                                  </p:stCondLst>
                                  <p:childTnLst>
                                    <p:set>
                                      <p:cBhvr>
                                        <p:cTn id="34" dur="1" fill="hold">
                                          <p:stCondLst>
                                            <p:cond delay="0"/>
                                          </p:stCondLst>
                                        </p:cTn>
                                        <p:tgtEl>
                                          <p:spTgt spid="330762"/>
                                        </p:tgtEl>
                                        <p:attrNameLst>
                                          <p:attrName>style.visibility</p:attrName>
                                        </p:attrNameLst>
                                      </p:cBhvr>
                                      <p:to>
                                        <p:strVal val="visible"/>
                                      </p:to>
                                    </p:set>
                                    <p:anim calcmode="lin" valueType="num">
                                      <p:cBhvr additive="base">
                                        <p:cTn id="35" dur="3000" fill="hold"/>
                                        <p:tgtEl>
                                          <p:spTgt spid="330762"/>
                                        </p:tgtEl>
                                        <p:attrNameLst>
                                          <p:attrName>ppt_x</p:attrName>
                                        </p:attrNameLst>
                                      </p:cBhvr>
                                      <p:tavLst>
                                        <p:tav tm="0">
                                          <p:val>
                                            <p:strVal val="0-#ppt_w/2"/>
                                          </p:val>
                                        </p:tav>
                                        <p:tav tm="100000">
                                          <p:val>
                                            <p:strVal val="#ppt_x"/>
                                          </p:val>
                                        </p:tav>
                                      </p:tavLst>
                                    </p:anim>
                                    <p:anim calcmode="lin" valueType="num">
                                      <p:cBhvr additive="base">
                                        <p:cTn id="36" dur="3000" fill="hold"/>
                                        <p:tgtEl>
                                          <p:spTgt spid="330762"/>
                                        </p:tgtEl>
                                        <p:attrNameLst>
                                          <p:attrName>ppt_y</p:attrName>
                                        </p:attrNameLst>
                                      </p:cBhvr>
                                      <p:tavLst>
                                        <p:tav tm="0">
                                          <p:val>
                                            <p:strVal val="0-#ppt_h/2"/>
                                          </p:val>
                                        </p:tav>
                                        <p:tav tm="100000">
                                          <p:val>
                                            <p:strVal val="#ppt_y"/>
                                          </p:val>
                                        </p:tav>
                                      </p:tavLst>
                                    </p:anim>
                                  </p:childTnLst>
                                </p:cTn>
                              </p:par>
                              <p:par>
                                <p:cTn id="37" presetID="1" presetClass="mediacall" presetSubtype="0" fill="hold" nodeType="withEffect">
                                  <p:stCondLst>
                                    <p:cond delay="0"/>
                                  </p:stCondLst>
                                  <p:childTnLst>
                                    <p:cmd type="call" cmd="playFrom(0.0)">
                                      <p:cBhvr>
                                        <p:cTn id="38" dur="19512" fill="hold"/>
                                        <p:tgtEl>
                                          <p:spTgt spid="330772"/>
                                        </p:tgtEl>
                                      </p:cBhvr>
                                    </p:cmd>
                                  </p:childTnLst>
                                </p:cTn>
                              </p:par>
                            </p:childTnLst>
                          </p:cTn>
                        </p:par>
                        <p:par>
                          <p:cTn id="39" fill="hold" nodeType="afterGroup">
                            <p:stCondLst>
                              <p:cond delay="19512"/>
                            </p:stCondLst>
                            <p:childTnLst>
                              <p:par>
                                <p:cTn id="40" presetID="2" presetClass="entr" presetSubtype="3" fill="hold" nodeType="afterEffect">
                                  <p:stCondLst>
                                    <p:cond delay="0"/>
                                  </p:stCondLst>
                                  <p:childTnLst>
                                    <p:set>
                                      <p:cBhvr>
                                        <p:cTn id="41" dur="1" fill="hold">
                                          <p:stCondLst>
                                            <p:cond delay="0"/>
                                          </p:stCondLst>
                                        </p:cTn>
                                        <p:tgtEl>
                                          <p:spTgt spid="330764"/>
                                        </p:tgtEl>
                                        <p:attrNameLst>
                                          <p:attrName>style.visibility</p:attrName>
                                        </p:attrNameLst>
                                      </p:cBhvr>
                                      <p:to>
                                        <p:strVal val="visible"/>
                                      </p:to>
                                    </p:set>
                                    <p:anim calcmode="lin" valueType="num">
                                      <p:cBhvr additive="base">
                                        <p:cTn id="42" dur="3000" fill="hold"/>
                                        <p:tgtEl>
                                          <p:spTgt spid="330764"/>
                                        </p:tgtEl>
                                        <p:attrNameLst>
                                          <p:attrName>ppt_x</p:attrName>
                                        </p:attrNameLst>
                                      </p:cBhvr>
                                      <p:tavLst>
                                        <p:tav tm="0">
                                          <p:val>
                                            <p:strVal val="1+#ppt_w/2"/>
                                          </p:val>
                                        </p:tav>
                                        <p:tav tm="100000">
                                          <p:val>
                                            <p:strVal val="#ppt_x"/>
                                          </p:val>
                                        </p:tav>
                                      </p:tavLst>
                                    </p:anim>
                                    <p:anim calcmode="lin" valueType="num">
                                      <p:cBhvr additive="base">
                                        <p:cTn id="43" dur="3000" fill="hold"/>
                                        <p:tgtEl>
                                          <p:spTgt spid="330764"/>
                                        </p:tgtEl>
                                        <p:attrNameLst>
                                          <p:attrName>ppt_y</p:attrName>
                                        </p:attrNameLst>
                                      </p:cBhvr>
                                      <p:tavLst>
                                        <p:tav tm="0">
                                          <p:val>
                                            <p:strVal val="0-#ppt_h/2"/>
                                          </p:val>
                                        </p:tav>
                                        <p:tav tm="100000">
                                          <p:val>
                                            <p:strVal val="#ppt_y"/>
                                          </p:val>
                                        </p:tav>
                                      </p:tavLst>
                                    </p:anim>
                                  </p:childTnLst>
                                </p:cTn>
                              </p:par>
                              <p:par>
                                <p:cTn id="44" presetID="9" presetClass="entr" presetSubtype="0" fill="hold" nodeType="withEffect">
                                  <p:stCondLst>
                                    <p:cond delay="0"/>
                                  </p:stCondLst>
                                  <p:childTnLst>
                                    <p:set>
                                      <p:cBhvr>
                                        <p:cTn id="45" dur="1" fill="hold">
                                          <p:stCondLst>
                                            <p:cond delay="0"/>
                                          </p:stCondLst>
                                        </p:cTn>
                                        <p:tgtEl>
                                          <p:spTgt spid="330763"/>
                                        </p:tgtEl>
                                        <p:attrNameLst>
                                          <p:attrName>style.visibility</p:attrName>
                                        </p:attrNameLst>
                                      </p:cBhvr>
                                      <p:to>
                                        <p:strVal val="visible"/>
                                      </p:to>
                                    </p:set>
                                    <p:animEffect transition="in" filter="dissolve">
                                      <p:cBhvr>
                                        <p:cTn id="46" dur="2000"/>
                                        <p:tgtEl>
                                          <p:spTgt spid="330763"/>
                                        </p:tgtEl>
                                      </p:cBhvr>
                                    </p:animEffect>
                                  </p:childTnLst>
                                </p:cTn>
                              </p:par>
                              <p:par>
                                <p:cTn id="47" presetID="2" presetClass="entr" presetSubtype="8" fill="hold" nodeType="withEffect">
                                  <p:stCondLst>
                                    <p:cond delay="0"/>
                                  </p:stCondLst>
                                  <p:childTnLst>
                                    <p:set>
                                      <p:cBhvr>
                                        <p:cTn id="48" dur="1" fill="hold">
                                          <p:stCondLst>
                                            <p:cond delay="0"/>
                                          </p:stCondLst>
                                        </p:cTn>
                                        <p:tgtEl>
                                          <p:spTgt spid="330780"/>
                                        </p:tgtEl>
                                        <p:attrNameLst>
                                          <p:attrName>style.visibility</p:attrName>
                                        </p:attrNameLst>
                                      </p:cBhvr>
                                      <p:to>
                                        <p:strVal val="visible"/>
                                      </p:to>
                                    </p:set>
                                    <p:anim calcmode="lin" valueType="num">
                                      <p:cBhvr additive="base">
                                        <p:cTn id="49" dur="3000" fill="hold"/>
                                        <p:tgtEl>
                                          <p:spTgt spid="330780"/>
                                        </p:tgtEl>
                                        <p:attrNameLst>
                                          <p:attrName>ppt_x</p:attrName>
                                        </p:attrNameLst>
                                      </p:cBhvr>
                                      <p:tavLst>
                                        <p:tav tm="0">
                                          <p:val>
                                            <p:strVal val="0-#ppt_w/2"/>
                                          </p:val>
                                        </p:tav>
                                        <p:tav tm="100000">
                                          <p:val>
                                            <p:strVal val="#ppt_x"/>
                                          </p:val>
                                        </p:tav>
                                      </p:tavLst>
                                    </p:anim>
                                    <p:anim calcmode="lin" valueType="num">
                                      <p:cBhvr additive="base">
                                        <p:cTn id="50" dur="3000" fill="hold"/>
                                        <p:tgtEl>
                                          <p:spTgt spid="330780"/>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22512"/>
                            </p:stCondLst>
                            <p:childTnLst>
                              <p:par>
                                <p:cTn id="52" presetID="2" presetClass="entr" presetSubtype="8" fill="hold" nodeType="afterEffect">
                                  <p:stCondLst>
                                    <p:cond delay="0"/>
                                  </p:stCondLst>
                                  <p:childTnLst>
                                    <p:set>
                                      <p:cBhvr>
                                        <p:cTn id="53" dur="1" fill="hold">
                                          <p:stCondLst>
                                            <p:cond delay="0"/>
                                          </p:stCondLst>
                                        </p:cTn>
                                        <p:tgtEl>
                                          <p:spTgt spid="330765"/>
                                        </p:tgtEl>
                                        <p:attrNameLst>
                                          <p:attrName>style.visibility</p:attrName>
                                        </p:attrNameLst>
                                      </p:cBhvr>
                                      <p:to>
                                        <p:strVal val="visible"/>
                                      </p:to>
                                    </p:set>
                                    <p:anim calcmode="lin" valueType="num">
                                      <p:cBhvr additive="base">
                                        <p:cTn id="54" dur="3000" fill="hold"/>
                                        <p:tgtEl>
                                          <p:spTgt spid="330765"/>
                                        </p:tgtEl>
                                        <p:attrNameLst>
                                          <p:attrName>ppt_x</p:attrName>
                                        </p:attrNameLst>
                                      </p:cBhvr>
                                      <p:tavLst>
                                        <p:tav tm="0">
                                          <p:val>
                                            <p:strVal val="0-#ppt_w/2"/>
                                          </p:val>
                                        </p:tav>
                                        <p:tav tm="100000">
                                          <p:val>
                                            <p:strVal val="#ppt_x"/>
                                          </p:val>
                                        </p:tav>
                                      </p:tavLst>
                                    </p:anim>
                                    <p:anim calcmode="lin" valueType="num">
                                      <p:cBhvr additive="base">
                                        <p:cTn id="55" dur="3000" fill="hold"/>
                                        <p:tgtEl>
                                          <p:spTgt spid="330765"/>
                                        </p:tgtEl>
                                        <p:attrNameLst>
                                          <p:attrName>ppt_y</p:attrName>
                                        </p:attrNameLst>
                                      </p:cBhvr>
                                      <p:tavLst>
                                        <p:tav tm="0">
                                          <p:val>
                                            <p:strVal val="#ppt_y"/>
                                          </p:val>
                                        </p:tav>
                                        <p:tav tm="100000">
                                          <p:val>
                                            <p:strVal val="#ppt_y"/>
                                          </p:val>
                                        </p:tav>
                                      </p:tavLst>
                                    </p:anim>
                                  </p:childTnLst>
                                </p:cTn>
                              </p:par>
                              <p:par>
                                <p:cTn id="56" presetID="1" presetClass="mediacall" presetSubtype="0" fill="hold" nodeType="withEffect">
                                  <p:stCondLst>
                                    <p:cond delay="0"/>
                                  </p:stCondLst>
                                  <p:childTnLst>
                                    <p:cmd type="call" cmd="playFrom(0.0)">
                                      <p:cBhvr>
                                        <p:cTn id="57" dur="19512" fill="hold"/>
                                        <p:tgtEl>
                                          <p:spTgt spid="330768"/>
                                        </p:tgtEl>
                                      </p:cBhvr>
                                    </p:cmd>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330755">
                                            <p:txEl>
                                              <p:pRg st="4" end="4"/>
                                            </p:txEl>
                                          </p:spTgt>
                                        </p:tgtEl>
                                        <p:attrNameLst>
                                          <p:attrName>style.visibility</p:attrName>
                                        </p:attrNameLst>
                                      </p:cBhvr>
                                      <p:to>
                                        <p:strVal val="visible"/>
                                      </p:to>
                                    </p:set>
                                    <p:animEffect transition="in" filter="dissolve">
                                      <p:cBhvr>
                                        <p:cTn id="62" dur="500"/>
                                        <p:tgtEl>
                                          <p:spTgt spid="330755">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330755">
                                            <p:txEl>
                                              <p:pRg st="5" end="5"/>
                                            </p:txEl>
                                          </p:spTgt>
                                        </p:tgtEl>
                                        <p:attrNameLst>
                                          <p:attrName>style.visibility</p:attrName>
                                        </p:attrNameLst>
                                      </p:cBhvr>
                                      <p:to>
                                        <p:strVal val="visible"/>
                                      </p:to>
                                    </p:set>
                                    <p:animEffect transition="in" filter="dissolve">
                                      <p:cBhvr>
                                        <p:cTn id="67" dur="500"/>
                                        <p:tgtEl>
                                          <p:spTgt spid="330755">
                                            <p:txEl>
                                              <p:pRg st="5" end="5"/>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330755">
                                            <p:txEl>
                                              <p:pRg st="6" end="6"/>
                                            </p:txEl>
                                          </p:spTgt>
                                        </p:tgtEl>
                                        <p:attrNameLst>
                                          <p:attrName>style.visibility</p:attrName>
                                        </p:attrNameLst>
                                      </p:cBhvr>
                                      <p:to>
                                        <p:strVal val="visible"/>
                                      </p:to>
                                    </p:set>
                                    <p:animEffect transition="in" filter="dissolve">
                                      <p:cBhvr>
                                        <p:cTn id="72" dur="500"/>
                                        <p:tgtEl>
                                          <p:spTgt spid="330755">
                                            <p:txEl>
                                              <p:pRg st="6" end="6"/>
                                            </p:txEl>
                                          </p:spTgt>
                                        </p:tgtEl>
                                      </p:cBhvr>
                                    </p:animEffect>
                                  </p:childTnLst>
                                </p:cTn>
                              </p:par>
                              <p:par>
                                <p:cTn id="73" presetID="9" presetClass="entr" presetSubtype="0" fill="hold" nodeType="withEffect">
                                  <p:stCondLst>
                                    <p:cond delay="0"/>
                                  </p:stCondLst>
                                  <p:childTnLst>
                                    <p:set>
                                      <p:cBhvr>
                                        <p:cTn id="74" dur="1" fill="hold">
                                          <p:stCondLst>
                                            <p:cond delay="0"/>
                                          </p:stCondLst>
                                        </p:cTn>
                                        <p:tgtEl>
                                          <p:spTgt spid="330755">
                                            <p:txEl>
                                              <p:pRg st="7" end="7"/>
                                            </p:txEl>
                                          </p:spTgt>
                                        </p:tgtEl>
                                        <p:attrNameLst>
                                          <p:attrName>style.visibility</p:attrName>
                                        </p:attrNameLst>
                                      </p:cBhvr>
                                      <p:to>
                                        <p:strVal val="visible"/>
                                      </p:to>
                                    </p:set>
                                    <p:animEffect transition="in" filter="dissolve">
                                      <p:cBhvr>
                                        <p:cTn id="75" dur="500"/>
                                        <p:tgtEl>
                                          <p:spTgt spid="330755">
                                            <p:txEl>
                                              <p:pRg st="7" end="7"/>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nodeType="clickEffect">
                                  <p:stCondLst>
                                    <p:cond delay="0"/>
                                  </p:stCondLst>
                                  <p:childTnLst>
                                    <p:set>
                                      <p:cBhvr>
                                        <p:cTn id="79" dur="1" fill="hold">
                                          <p:stCondLst>
                                            <p:cond delay="0"/>
                                          </p:stCondLst>
                                        </p:cTn>
                                        <p:tgtEl>
                                          <p:spTgt spid="330755">
                                            <p:txEl>
                                              <p:pRg st="8" end="8"/>
                                            </p:txEl>
                                          </p:spTgt>
                                        </p:tgtEl>
                                        <p:attrNameLst>
                                          <p:attrName>style.visibility</p:attrName>
                                        </p:attrNameLst>
                                      </p:cBhvr>
                                      <p:to>
                                        <p:strVal val="visible"/>
                                      </p:to>
                                    </p:set>
                                    <p:animEffect transition="in" filter="dissolve">
                                      <p:cBhvr>
                                        <p:cTn id="80" dur="500"/>
                                        <p:tgtEl>
                                          <p:spTgt spid="330755">
                                            <p:txEl>
                                              <p:pRg st="8" end="8"/>
                                            </p:txEl>
                                          </p:spTgt>
                                        </p:tgtEl>
                                      </p:cBhvr>
                                    </p:animEffect>
                                  </p:childTnLst>
                                </p:cTn>
                              </p:par>
                              <p:par>
                                <p:cTn id="81" presetID="9" presetClass="entr" presetSubtype="0" fill="hold" nodeType="withEffect">
                                  <p:stCondLst>
                                    <p:cond delay="0"/>
                                  </p:stCondLst>
                                  <p:childTnLst>
                                    <p:set>
                                      <p:cBhvr>
                                        <p:cTn id="82" dur="1" fill="hold">
                                          <p:stCondLst>
                                            <p:cond delay="0"/>
                                          </p:stCondLst>
                                        </p:cTn>
                                        <p:tgtEl>
                                          <p:spTgt spid="330755">
                                            <p:txEl>
                                              <p:pRg st="9" end="9"/>
                                            </p:txEl>
                                          </p:spTgt>
                                        </p:tgtEl>
                                        <p:attrNameLst>
                                          <p:attrName>style.visibility</p:attrName>
                                        </p:attrNameLst>
                                      </p:cBhvr>
                                      <p:to>
                                        <p:strVal val="visible"/>
                                      </p:to>
                                    </p:set>
                                    <p:animEffect transition="in" filter="dissolve">
                                      <p:cBhvr>
                                        <p:cTn id="83" dur="500"/>
                                        <p:tgtEl>
                                          <p:spTgt spid="330755">
                                            <p:txEl>
                                              <p:pRg st="9" end="9"/>
                                            </p:txEl>
                                          </p:spTgt>
                                        </p:tgtEl>
                                      </p:cBhvr>
                                    </p:animEffect>
                                  </p:childTnLst>
                                </p:cTn>
                              </p:par>
                              <p:par>
                                <p:cTn id="84" presetID="9" presetClass="entr" presetSubtype="0" fill="hold" nodeType="withEffect">
                                  <p:stCondLst>
                                    <p:cond delay="0"/>
                                  </p:stCondLst>
                                  <p:childTnLst>
                                    <p:set>
                                      <p:cBhvr>
                                        <p:cTn id="85" dur="1" fill="hold">
                                          <p:stCondLst>
                                            <p:cond delay="0"/>
                                          </p:stCondLst>
                                        </p:cTn>
                                        <p:tgtEl>
                                          <p:spTgt spid="330755">
                                            <p:txEl>
                                              <p:pRg st="10" end="10"/>
                                            </p:txEl>
                                          </p:spTgt>
                                        </p:tgtEl>
                                        <p:attrNameLst>
                                          <p:attrName>style.visibility</p:attrName>
                                        </p:attrNameLst>
                                      </p:cBhvr>
                                      <p:to>
                                        <p:strVal val="visible"/>
                                      </p:to>
                                    </p:set>
                                    <p:animEffect transition="in" filter="dissolve">
                                      <p:cBhvr>
                                        <p:cTn id="86" dur="500"/>
                                        <p:tgtEl>
                                          <p:spTgt spid="330755">
                                            <p:txEl>
                                              <p:pRg st="10" end="10"/>
                                            </p:txEl>
                                          </p:spTgt>
                                        </p:tgtEl>
                                      </p:cBhvr>
                                    </p:animEffect>
                                  </p:childTnLst>
                                </p:cTn>
                              </p:par>
                            </p:childTnLst>
                          </p:cTn>
                        </p:par>
                        <p:par>
                          <p:cTn id="87" fill="hold" nodeType="afterGroup">
                            <p:stCondLst>
                              <p:cond delay="500"/>
                            </p:stCondLst>
                            <p:childTnLst>
                              <p:par>
                                <p:cTn id="88" presetID="9" presetClass="entr" presetSubtype="0" fill="hold" nodeType="afterEffect">
                                  <p:stCondLst>
                                    <p:cond delay="0"/>
                                  </p:stCondLst>
                                  <p:childTnLst>
                                    <p:set>
                                      <p:cBhvr>
                                        <p:cTn id="89" dur="1" fill="hold">
                                          <p:stCondLst>
                                            <p:cond delay="0"/>
                                          </p:stCondLst>
                                        </p:cTn>
                                        <p:tgtEl>
                                          <p:spTgt spid="330767"/>
                                        </p:tgtEl>
                                        <p:attrNameLst>
                                          <p:attrName>style.visibility</p:attrName>
                                        </p:attrNameLst>
                                      </p:cBhvr>
                                      <p:to>
                                        <p:strVal val="visible"/>
                                      </p:to>
                                    </p:set>
                                    <p:animEffect transition="in" filter="dissolve">
                                      <p:cBhvr>
                                        <p:cTn id="90" dur="500"/>
                                        <p:tgtEl>
                                          <p:spTgt spid="33076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91" fill="hold" display="0">
                  <p:stCondLst>
                    <p:cond delay="indefinite"/>
                  </p:stCondLst>
                  <p:endCondLst>
                    <p:cond evt="onNext" delay="0">
                      <p:tgtEl>
                        <p:sldTgt/>
                      </p:tgtEl>
                    </p:cond>
                    <p:cond evt="onPrev" delay="0">
                      <p:tgtEl>
                        <p:sldTgt/>
                      </p:tgtEl>
                    </p:cond>
                    <p:cond evt="onStopAudio" delay="0">
                      <p:tgtEl>
                        <p:sldTgt/>
                      </p:tgtEl>
                    </p:cond>
                  </p:endCondLst>
                </p:cTn>
                <p:tgtEl>
                  <p:spTgt spid="330768"/>
                </p:tgtEl>
              </p:cMediaNode>
            </p:audio>
            <p:audio>
              <p:cMediaNode showWhenStopped="0">
                <p:cTn id="92" fill="hold" display="0">
                  <p:stCondLst>
                    <p:cond delay="indefinite"/>
                  </p:stCondLst>
                  <p:endCondLst>
                    <p:cond evt="onNext" delay="0">
                      <p:tgtEl>
                        <p:sldTgt/>
                      </p:tgtEl>
                    </p:cond>
                    <p:cond evt="onPrev" delay="0">
                      <p:tgtEl>
                        <p:sldTgt/>
                      </p:tgtEl>
                    </p:cond>
                    <p:cond evt="onStopAudio" delay="0">
                      <p:tgtEl>
                        <p:sldTgt/>
                      </p:tgtEl>
                    </p:cond>
                  </p:endCondLst>
                </p:cTn>
                <p:tgtEl>
                  <p:spTgt spid="330772"/>
                </p:tgtEl>
              </p:cMediaNode>
            </p:audio>
            <p:audio>
              <p:cMediaNode showWhenStopped="0">
                <p:cTn id="93" fill="hold" display="0">
                  <p:stCondLst>
                    <p:cond delay="indefinite"/>
                  </p:stCondLst>
                  <p:endCondLst>
                    <p:cond evt="onNext" delay="0">
                      <p:tgtEl>
                        <p:sldTgt/>
                      </p:tgtEl>
                    </p:cond>
                    <p:cond evt="onPrev" delay="0">
                      <p:tgtEl>
                        <p:sldTgt/>
                      </p:tgtEl>
                    </p:cond>
                    <p:cond evt="onStopAudio" delay="0">
                      <p:tgtEl>
                        <p:sldTgt/>
                      </p:tgtEl>
                    </p:cond>
                  </p:endCondLst>
                </p:cTn>
                <p:tgtEl>
                  <p:spTgt spid="33077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76200">
          <a:solidFill>
            <a:srgbClr val="FF0000"/>
          </a:solidFill>
          <a:round/>
          <a:headEnd/>
          <a:tailEnd type="stealth" w="med" len="med"/>
        </a:ln>
      </a:spPr>
      <a:bodyPr/>
      <a:lstStyle>
        <a:defPP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1263</TotalTime>
  <Words>6585</Words>
  <Application>Microsoft Office PowerPoint</Application>
  <PresentationFormat>On-screen Show (4:3)</PresentationFormat>
  <Paragraphs>1227</Paragraphs>
  <Slides>77</Slides>
  <Notes>76</Notes>
  <HiddenSlides>0</HiddenSlides>
  <MMClips>118</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77</vt:i4>
      </vt:variant>
    </vt:vector>
  </HeadingPairs>
  <TitlesOfParts>
    <vt:vector size="92" baseType="lpstr">
      <vt:lpstr>Aharoni</vt:lpstr>
      <vt:lpstr>Arial</vt:lpstr>
      <vt:lpstr>Arial Black</vt:lpstr>
      <vt:lpstr>Babylon</vt:lpstr>
      <vt:lpstr>Calibri</vt:lpstr>
      <vt:lpstr>Comic Sans MS</vt:lpstr>
      <vt:lpstr>Cooper Black</vt:lpstr>
      <vt:lpstr>Helvetica</vt:lpstr>
      <vt:lpstr>Maiandra GD</vt:lpstr>
      <vt:lpstr>Rockwell Extra Bold</vt:lpstr>
      <vt:lpstr>Snap ITC</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Let’s Take A Look At The License Plate On The Car That Friedman Drove</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[New Keynesian] – Keynesian based</vt:lpstr>
      <vt:lpstr>PowerPoint Presentation</vt:lpstr>
      <vt:lpstr>PowerPoint Presentation</vt:lpstr>
      <vt:lpstr>PowerPoint Presentation</vt:lpstr>
      <vt:lpstr>NS 15-20</vt:lpstr>
      <vt:lpstr>NS 21-26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by Ken Norman</vt:lpstr>
      <vt:lpstr>So on the second day, God created  The General Theory and  John Maynard Keynes, And  there  was  a   Great  Depression   that  took  away  many  material  gains, And  the reserve army  of  the  unemployed  suffered  from  very  sticky  wages, And Keynes saw that there was insufficient demand and broke with the classical sages,  And Keynes encouraged Washington to replace the invisible hand with many fiscal perks, And this made many people question whether or not the invisible hand really works, And government soup kitchens represented God’s goodness as everyone was fed, But God saw that it was depressing when Keynes uttered, “In the long run we are all dead.”</vt:lpstr>
      <vt:lpstr>So on the third day, God created Milton Friedman who insisted that money does matter. And “rules” were the prescription because “discretion” could cause the economy to shatter, And he urged a constant growth of the money supply which he called the monetary rule, And he decreed that  any  nation  that  didn’t  comply  was  an  inflationary  fool, And   this   important   decree   made   the  velocity  of  money  stand  very  still, And  money  determined  everything  as  too  much  of  it could double your bill, And thus Friedman determined that the power of  money  was  extremely great, But God saw that money was the root of all evil, although  necessary for a date.</vt:lpstr>
      <vt:lpstr>So on the fourth day, God created Arthur Laffer who joined the supply-side clan, And lifting the government from the backs of the people became their conservative plan, And this cocktail napkin plan advocated deregulation and lower marginal tax rates. And workers were going to work harder creating more jobs for their unemployed mates, And with more income households had more incentive to increase their savings, And businesses were going to increase investment on projects such as road pavings, And   supply   was   to   come   forth   and   move   far   to   the   right, But  God   knew   that   it   was   marginal   as   deficits  balooned  out  of  sight.</vt:lpstr>
      <vt:lpstr>So on the fifth day, God created RATEX as Robert Lucas became their top gun, And “economic gurus” nullified stabilization plans before they  had really begun, And there was no “backward looking” short-run but only a long-run Phillips curve  to be found, And those believing Friedman’s short-run “fooling theory” were judged not to be very sound, And the Nobel Prize in Economics was given to Lucas for his ability to think ahead. And  this  meant  he  could  quit  teaching  and pick up a million  dollars instead, And thinking rationally Lucas’ first wife expected his checking account to increase by a bunch. But God saw that 50% of this prize was rationally deleted due to her expectations hunch.</vt:lpstr>
      <vt:lpstr>So on the sixth day, God created Mainstream Economists who were Keynesian based, And they tried to compromise on many economic issues to suit everyone’s taste, And they said the economy was unstable due to investment volatility over the years, And an adverse supply shock or excess money supply could both cause inflationary fears, And prices and wages were inflexible in the short run which could lead to a recession, And discretionary stabilization policy was acceptable to counter an unforseen depression, And the Fed would monitor the money supply although target just the interest rate, But these compromises didn’t satisfy all schools as the role of government caused much debate.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 Norman</dc:creator>
  <cp:lastModifiedBy>Shreffler, Andrew L</cp:lastModifiedBy>
  <cp:revision>83</cp:revision>
  <dcterms:created xsi:type="dcterms:W3CDTF">2006-08-16T00:00:00Z</dcterms:created>
  <dcterms:modified xsi:type="dcterms:W3CDTF">2015-03-23T21:02:56Z</dcterms:modified>
</cp:coreProperties>
</file>