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1"/>
  </p:notesMasterIdLst>
  <p:handoutMasterIdLst>
    <p:handoutMasterId r:id="rId12"/>
  </p:handoutMasterIdLst>
  <p:sldIdLst>
    <p:sldId id="279" r:id="rId2"/>
    <p:sldId id="281" r:id="rId3"/>
    <p:sldId id="282" r:id="rId4"/>
    <p:sldId id="280" r:id="rId5"/>
    <p:sldId id="274" r:id="rId6"/>
    <p:sldId id="275" r:id="rId7"/>
    <p:sldId id="276" r:id="rId8"/>
    <p:sldId id="277" r:id="rId9"/>
    <p:sldId id="28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A3D9"/>
    <a:srgbClr val="26366C"/>
    <a:srgbClr val="25366D"/>
    <a:srgbClr val="7E9D06"/>
    <a:srgbClr val="F88924"/>
    <a:srgbClr val="F78924"/>
    <a:srgbClr val="7D9D05"/>
    <a:srgbClr val="007EAD"/>
    <a:srgbClr val="D7225C"/>
    <a:srgbClr val="ED7D3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568"/>
    <p:restoredTop sz="94674"/>
  </p:normalViewPr>
  <p:slideViewPr>
    <p:cSldViewPr snapToGrid="0" snapToObjects="1">
      <p:cViewPr varScale="1">
        <p:scale>
          <a:sx n="114" d="100"/>
          <a:sy n="114" d="100"/>
        </p:scale>
        <p:origin x="67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99" d="100"/>
          <a:sy n="99" d="100"/>
        </p:scale>
        <p:origin x="4272" y="184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92C5E9-3A6F-6D4C-BC40-8F90BF7192D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D59EAF-C9DA-594D-8BD2-581911124D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120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06280DA-9944-B448-996A-73A0F8703252}" type="datetimeFigureOut">
              <a:rPr lang="en-US" smtClean="0"/>
              <a:t>5/25/2021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C68F42-BEA1-044C-AA12-FAD03AF0A3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0029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66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2140" y="350874"/>
            <a:ext cx="11461897" cy="4271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7" name="Slide Number Placeholder 2"/>
          <p:cNvSpPr txBox="1">
            <a:spLocks/>
          </p:cNvSpPr>
          <p:nvPr userDrawn="1"/>
        </p:nvSpPr>
        <p:spPr>
          <a:xfrm>
            <a:off x="11550316" y="6418060"/>
            <a:ext cx="545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87186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5200" b="0" i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36367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5200" b="0" i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50316" y="6396625"/>
            <a:ext cx="5454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766219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5200" b="0" i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50316" y="6396625"/>
            <a:ext cx="5454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50970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Full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838200" y="2018375"/>
            <a:ext cx="10515600" cy="1325563"/>
          </a:xfrm>
          <a:prstGeom prst="rect">
            <a:avLst/>
          </a:prstGeom>
        </p:spPr>
        <p:txBody>
          <a:bodyPr anchor="ctr"/>
          <a:lstStyle>
            <a:lvl1pPr algn="ctr">
              <a:defRPr sz="4600" b="0" i="0"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50316" y="6396625"/>
            <a:ext cx="5454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2533" y="2140479"/>
            <a:ext cx="10515600" cy="3886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860208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33098" y="6396625"/>
            <a:ext cx="2462652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2533" y="2140479"/>
            <a:ext cx="10515600" cy="3886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039301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Mai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8" r="71644"/>
          <a:stretch/>
        </p:blipFill>
        <p:spPr>
          <a:xfrm>
            <a:off x="12700" y="6026678"/>
            <a:ext cx="3453514" cy="831321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 u="none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33098" y="6396625"/>
            <a:ext cx="2462652" cy="365125"/>
          </a:xfrm>
        </p:spPr>
        <p:txBody>
          <a:bodyPr/>
          <a:lstStyle>
            <a:lvl1pPr algn="r">
              <a:defRPr>
                <a:solidFill>
                  <a:schemeClr val="accent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2533" y="2140479"/>
            <a:ext cx="10515600" cy="3886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4" name="Straight Connector 3"/>
          <p:cNvCxnSpPr/>
          <p:nvPr userDrawn="1"/>
        </p:nvCxnSpPr>
        <p:spPr>
          <a:xfrm flipV="1">
            <a:off x="372533" y="1116423"/>
            <a:ext cx="1141897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Main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" y="0"/>
            <a:ext cx="12168667" cy="6858000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 u="none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33098" y="6396625"/>
            <a:ext cx="2462652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ext Placeholder 5"/>
          <p:cNvSpPr>
            <a:spLocks noGrp="1"/>
          </p:cNvSpPr>
          <p:nvPr>
            <p:ph type="body" sz="quarter" idx="11"/>
          </p:nvPr>
        </p:nvSpPr>
        <p:spPr>
          <a:xfrm>
            <a:off x="372533" y="2140479"/>
            <a:ext cx="10515600" cy="3886200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 b="0" i="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4" name="Content Placeholder 13"/>
          <p:cNvSpPr>
            <a:spLocks noGrp="1"/>
          </p:cNvSpPr>
          <p:nvPr>
            <p:ph sz="quarter" idx="11"/>
          </p:nvPr>
        </p:nvSpPr>
        <p:spPr>
          <a:xfrm>
            <a:off x="47586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Content Placeholder 13"/>
          <p:cNvSpPr>
            <a:spLocks noGrp="1"/>
          </p:cNvSpPr>
          <p:nvPr>
            <p:ph sz="quarter" idx="12"/>
          </p:nvPr>
        </p:nvSpPr>
        <p:spPr>
          <a:xfrm>
            <a:off x="613498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11550316" y="6396625"/>
            <a:ext cx="545434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7213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Opening Option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 userDrawn="1"/>
        </p:nvSpPr>
        <p:spPr>
          <a:xfrm>
            <a:off x="3261360" y="2696059"/>
            <a:ext cx="5831840" cy="146304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8474" y="2966720"/>
            <a:ext cx="5339606" cy="921718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355600" y="6254751"/>
            <a:ext cx="2905760" cy="507000"/>
          </a:xfrm>
          <a:prstGeom prst="rect">
            <a:avLst/>
          </a:prstGeom>
          <a:solidFill>
            <a:srgbClr val="00A3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00" y="0"/>
            <a:ext cx="12179300" cy="6858000"/>
          </a:xfrm>
          <a:prstGeom prst="rect">
            <a:avLst/>
          </a:prstGeom>
        </p:spPr>
      </p:pic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33098" y="6396625"/>
            <a:ext cx="2462652" cy="365125"/>
          </a:xfrm>
        </p:spPr>
        <p:txBody>
          <a:bodyPr/>
          <a:lstStyle>
            <a:lvl1pPr algn="l">
              <a:defRPr>
                <a:solidFill>
                  <a:schemeClr val="accent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ontent Placeholder 13"/>
          <p:cNvSpPr>
            <a:spLocks noGrp="1"/>
          </p:cNvSpPr>
          <p:nvPr>
            <p:ph sz="quarter" idx="11"/>
          </p:nvPr>
        </p:nvSpPr>
        <p:spPr>
          <a:xfrm>
            <a:off x="47586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13"/>
          <p:cNvSpPr>
            <a:spLocks noGrp="1"/>
          </p:cNvSpPr>
          <p:nvPr>
            <p:ph sz="quarter" idx="12"/>
          </p:nvPr>
        </p:nvSpPr>
        <p:spPr>
          <a:xfrm>
            <a:off x="613498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142160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ain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7878" r="71644"/>
          <a:stretch/>
        </p:blipFill>
        <p:spPr>
          <a:xfrm>
            <a:off x="12700" y="6026678"/>
            <a:ext cx="3453514" cy="831321"/>
          </a:xfrm>
          <a:prstGeom prst="rect">
            <a:avLst/>
          </a:prstGeom>
        </p:spPr>
      </p:pic>
      <p:sp>
        <p:nvSpPr>
          <p:cNvPr id="19" name="Slide Number Placeholder 2"/>
          <p:cNvSpPr txBox="1">
            <a:spLocks/>
          </p:cNvSpPr>
          <p:nvPr userDrawn="1"/>
        </p:nvSpPr>
        <p:spPr>
          <a:xfrm>
            <a:off x="9633098" y="6396625"/>
            <a:ext cx="24626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accent1"/>
                </a:solidFill>
                <a:latin typeface="+mj-lt"/>
                <a:ea typeface="Helvetica" charset="0"/>
                <a:cs typeface="Helvetica" charset="0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20" name="Straight Connector 19"/>
          <p:cNvCxnSpPr/>
          <p:nvPr userDrawn="1"/>
        </p:nvCxnSpPr>
        <p:spPr>
          <a:xfrm flipV="1">
            <a:off x="372533" y="1116423"/>
            <a:ext cx="11418974" cy="0"/>
          </a:xfrm>
          <a:prstGeom prst="line">
            <a:avLst/>
          </a:prstGeom>
          <a:ln w="381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</p:cxnSp>
      <p:sp>
        <p:nvSpPr>
          <p:cNvPr id="8" name="Content Placeholder 13"/>
          <p:cNvSpPr>
            <a:spLocks noGrp="1"/>
          </p:cNvSpPr>
          <p:nvPr>
            <p:ph sz="quarter" idx="11"/>
          </p:nvPr>
        </p:nvSpPr>
        <p:spPr>
          <a:xfrm>
            <a:off x="47586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2"/>
          </p:nvPr>
        </p:nvSpPr>
        <p:spPr>
          <a:xfrm>
            <a:off x="613498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933076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32" y="0"/>
            <a:ext cx="12168667" cy="6858000"/>
          </a:xfrm>
          <a:prstGeom prst="rect">
            <a:avLst/>
          </a:prstGeom>
        </p:spPr>
      </p:pic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9633098" y="6396625"/>
            <a:ext cx="2462652" cy="365125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  <a:latin typeface="+mj-lt"/>
                <a:ea typeface="Helvetica" charset="0"/>
                <a:cs typeface="Helvetica" charset="0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13"/>
          <p:cNvSpPr>
            <a:spLocks noGrp="1"/>
          </p:cNvSpPr>
          <p:nvPr>
            <p:ph sz="quarter" idx="11"/>
          </p:nvPr>
        </p:nvSpPr>
        <p:spPr>
          <a:xfrm>
            <a:off x="47586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0" name="Content Placeholder 13"/>
          <p:cNvSpPr>
            <a:spLocks noGrp="1"/>
          </p:cNvSpPr>
          <p:nvPr>
            <p:ph sz="quarter" idx="12"/>
          </p:nvPr>
        </p:nvSpPr>
        <p:spPr>
          <a:xfrm>
            <a:off x="6134986" y="1860697"/>
            <a:ext cx="5285172" cy="4062265"/>
          </a:xfrm>
          <a:prstGeom prst="rect">
            <a:avLst/>
          </a:prstGeom>
        </p:spPr>
        <p:txBody>
          <a:bodyPr/>
          <a:lstStyle>
            <a:lvl1pPr marL="2286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1pPr>
            <a:lvl2pPr marL="6858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2pPr>
            <a:lvl3pPr marL="11430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3pPr>
            <a:lvl4pPr marL="16002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4pPr>
            <a:lvl5pPr marL="2057400" indent="-228600">
              <a:buFont typeface="Wingdings" charset="2"/>
              <a:buChar char="§"/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Helvetica Neue" charset="0"/>
                <a:cs typeface="Helvetica Neue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11372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S Sta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372533" y="407458"/>
            <a:ext cx="10515600" cy="1325563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chemeClr val="accent2"/>
                </a:solidFill>
                <a:latin typeface="+mj-lt"/>
                <a:ea typeface="Helvetica Neue" charset="0"/>
                <a:cs typeface="Helvetica Neue" charset="0"/>
              </a:defRPr>
            </a:lvl1pPr>
          </a:lstStyle>
          <a:p>
            <a:r>
              <a:rPr lang="en-US" dirty="0"/>
              <a:t>Icons</a:t>
            </a:r>
          </a:p>
        </p:txBody>
      </p:sp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8" y="3269721"/>
            <a:ext cx="739775" cy="7048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8750" y="5380037"/>
            <a:ext cx="536575" cy="5334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038" y="2301875"/>
            <a:ext cx="762000" cy="77787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1913" y="4292599"/>
            <a:ext cx="730250" cy="6762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8355" y="5372062"/>
            <a:ext cx="533400" cy="5334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2" y="4276650"/>
            <a:ext cx="730250" cy="67627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372" y="2291567"/>
            <a:ext cx="765175" cy="777875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3580" y="3269721"/>
            <a:ext cx="742950" cy="704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2895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5" name="Rectangle 4"/>
          <p:cNvSpPr/>
          <p:nvPr userDrawn="1"/>
        </p:nvSpPr>
        <p:spPr>
          <a:xfrm>
            <a:off x="2854960" y="2514870"/>
            <a:ext cx="6878320" cy="220472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3565" y="2832836"/>
            <a:ext cx="6341110" cy="17241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587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5126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Option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 txBox="1">
            <a:spLocks/>
          </p:cNvSpPr>
          <p:nvPr userDrawn="1"/>
        </p:nvSpPr>
        <p:spPr>
          <a:xfrm>
            <a:off x="11550316" y="6396625"/>
            <a:ext cx="545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7BD5A-0803-5F44-B019-64A562D31E5F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857638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ysClr val="windowText" lastClr="000000"/>
                </a:solidFill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Slide Number Placeholder 2"/>
          <p:cNvSpPr txBox="1">
            <a:spLocks/>
          </p:cNvSpPr>
          <p:nvPr userDrawn="1"/>
        </p:nvSpPr>
        <p:spPr>
          <a:xfrm>
            <a:off x="11550316" y="6396625"/>
            <a:ext cx="545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7BD5A-0803-5F44-B019-64A562D31E5F}" type="slidenum">
              <a:rPr lang="en-US" smtClean="0">
                <a:latin typeface="+mj-lt"/>
              </a:rPr>
              <a:pPr/>
              <a:t>‹#›</a:t>
            </a:fld>
            <a:endParaRPr lang="en-US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2502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Oran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724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j-lt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1324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on Purp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Picture Placeholder 4"/>
          <p:cNvSpPr>
            <a:spLocks noGrp="1"/>
          </p:cNvSpPr>
          <p:nvPr>
            <p:ph type="pic" sz="quarter" idx="11"/>
          </p:nvPr>
        </p:nvSpPr>
        <p:spPr>
          <a:xfrm>
            <a:off x="372140" y="350874"/>
            <a:ext cx="11461897" cy="427192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" name="Slide Number Placeholder 2"/>
          <p:cNvSpPr txBox="1">
            <a:spLocks/>
          </p:cNvSpPr>
          <p:nvPr userDrawn="1"/>
        </p:nvSpPr>
        <p:spPr>
          <a:xfrm>
            <a:off x="11550316" y="6396625"/>
            <a:ext cx="545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8518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50316" y="6396625"/>
            <a:ext cx="54543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  <a:latin typeface="+mj-lt"/>
              </a:defRPr>
            </a:lvl1pPr>
          </a:lstStyle>
          <a:p>
            <a:fld id="{2217BD5A-0803-5F44-B019-64A562D31E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3861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97" r:id="rId2"/>
    <p:sldLayoutId id="2147483650" r:id="rId3"/>
    <p:sldLayoutId id="2147483651" r:id="rId4"/>
    <p:sldLayoutId id="2147483652" r:id="rId5"/>
    <p:sldLayoutId id="2147483685" r:id="rId6"/>
    <p:sldLayoutId id="2147483679" r:id="rId7"/>
    <p:sldLayoutId id="2147483686" r:id="rId8"/>
    <p:sldLayoutId id="2147483680" r:id="rId9"/>
    <p:sldLayoutId id="2147483681" r:id="rId10"/>
    <p:sldLayoutId id="2147483653" r:id="rId11"/>
    <p:sldLayoutId id="2147483698" r:id="rId12"/>
    <p:sldLayoutId id="2147483678" r:id="rId13"/>
    <p:sldLayoutId id="2147483699" r:id="rId14"/>
    <p:sldLayoutId id="2147483675" r:id="rId15"/>
    <p:sldLayoutId id="2147483662" r:id="rId16"/>
    <p:sldLayoutId id="2147483700" r:id="rId17"/>
    <p:sldLayoutId id="2147483701" r:id="rId18"/>
    <p:sldLayoutId id="2147483691" r:id="rId19"/>
    <p:sldLayoutId id="2147483690" r:id="rId20"/>
    <p:sldLayoutId id="2147483677" r:id="rId21"/>
    <p:sldLayoutId id="2147483695" r:id="rId22"/>
    <p:sldLayoutId id="2147483696" r:id="rId2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hyperlink" Target="https://online.vitalsource.com/#/user/signin" TargetMode="Externa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3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957345-5B1A-5547-BC30-8C4A5AB8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Getting to Bookshelf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4F4BC-C797-3A47-BA7A-0D59D5F23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79412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5210BF85-6CFA-2E45-8AAA-D80832DB08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9DBDC91-9392-E341-94EC-36495E945196}"/>
              </a:ext>
            </a:extLst>
          </p:cNvPr>
          <p:cNvSpPr/>
          <p:nvPr/>
        </p:nvSpPr>
        <p:spPr>
          <a:xfrm>
            <a:off x="121503" y="96250"/>
            <a:ext cx="11948994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ACCESS BOOKSHELF</a:t>
            </a:r>
          </a:p>
          <a:p>
            <a:r>
              <a:rPr lang="en-US" dirty="0"/>
              <a:t> </a:t>
            </a:r>
          </a:p>
          <a:p>
            <a:pPr marL="1200150" lvl="2" indent="-285750">
              <a:buFont typeface="Arial" panose="020B0604020202020204" pitchFamily="34" charset="0"/>
              <a:buChar char="•"/>
            </a:pPr>
            <a:r>
              <a:rPr lang="en-US" dirty="0"/>
              <a:t>Go to </a:t>
            </a:r>
            <a:r>
              <a:rPr lang="en-US" u="sng" dirty="0">
                <a:hlinkClick r:id="rId2"/>
              </a:rPr>
              <a:t>https://online.vitalsource.com/#/user/signin</a:t>
            </a:r>
            <a:endParaRPr lang="en-US" u="sng" dirty="0"/>
          </a:p>
          <a:p>
            <a:endParaRPr lang="en-US" u="sng" dirty="0"/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i="1" u="sng" dirty="0"/>
              <a:t>Returning</a:t>
            </a:r>
            <a:r>
              <a:rPr lang="en-US" i="1" dirty="0"/>
              <a:t> users </a:t>
            </a:r>
            <a:r>
              <a:rPr lang="en-US" dirty="0"/>
              <a:t>will use the same credentials used when logging into your previous Bridge account.</a:t>
            </a:r>
          </a:p>
          <a:p>
            <a:pPr lvl="2"/>
            <a:endParaRPr lang="en-US" dirty="0"/>
          </a:p>
          <a:p>
            <a:pPr marL="1657350" lvl="3" indent="-285750">
              <a:buFont typeface="Wingdings" panose="05000000000000000000" pitchFamily="2" charset="2"/>
              <a:buChar char="v"/>
            </a:pPr>
            <a:r>
              <a:rPr lang="en-US" i="1" u="sng" dirty="0"/>
              <a:t>New</a:t>
            </a:r>
            <a:r>
              <a:rPr lang="en-US" i="1" dirty="0"/>
              <a:t> users </a:t>
            </a:r>
            <a:r>
              <a:rPr lang="en-US" dirty="0"/>
              <a:t>will create an account, using their HISD student email address using a lowercase “s and follow the instructions.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1400" dirty="0"/>
              <a:t>Sign into your Houston ISD Outlook email and look for the email from </a:t>
            </a:r>
            <a:r>
              <a:rPr lang="en-US" sz="1400" b="1" dirty="0"/>
              <a:t>Do.Not.Reply@vitalsource.com </a:t>
            </a:r>
          </a:p>
          <a:p>
            <a:pPr marL="2171700" lvl="4" indent="-342900">
              <a:buFont typeface="Wingdings" panose="05000000000000000000" pitchFamily="2" charset="2"/>
              <a:buChar char="Ø"/>
            </a:pPr>
            <a:r>
              <a:rPr lang="en-US" sz="1400" dirty="0"/>
              <a:t>Follow instructions to complete your setup</a:t>
            </a:r>
          </a:p>
          <a:p>
            <a:pPr marL="1714500" lvl="3" indent="-342900">
              <a:buFont typeface="Arial" panose="020B0604020202020204" pitchFamily="34" charset="0"/>
              <a:buChar char="•"/>
            </a:pPr>
            <a:endParaRPr lang="en-US" sz="140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09D7584-501D-BE46-85AE-8E7026433B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5293" y="2909712"/>
            <a:ext cx="4331130" cy="29249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05007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94B8F09-7716-EF46-9D61-D92489AACE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3</a:t>
            </a:fld>
            <a:endParaRPr lang="en-US" dirty="0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C4E7BEA-A255-F348-A96B-393FC5ECAED2}"/>
              </a:ext>
            </a:extLst>
          </p:cNvPr>
          <p:cNvSpPr/>
          <p:nvPr/>
        </p:nvSpPr>
        <p:spPr>
          <a:xfrm>
            <a:off x="616255" y="102954"/>
            <a:ext cx="109594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ACCESS MATERIALS</a:t>
            </a:r>
            <a:endParaRPr lang="en-US" sz="1000" b="1" dirty="0"/>
          </a:p>
          <a:p>
            <a:endParaRPr lang="en-US" b="1" dirty="0"/>
          </a:p>
          <a:p>
            <a:r>
              <a:rPr lang="en-US" b="1" dirty="0">
                <a:highlight>
                  <a:srgbClr val="FFFF00"/>
                </a:highlight>
              </a:rPr>
              <a:t>Once users are logged in, they will see three tabs in the top, left-side of window:  Library, Groups, and Explore</a:t>
            </a:r>
          </a:p>
          <a:p>
            <a:r>
              <a:rPr lang="en-US" b="1" dirty="0"/>
              <a:t>	</a:t>
            </a:r>
          </a:p>
          <a:p>
            <a:pPr algn="ctr"/>
            <a:r>
              <a:rPr lang="en-US" b="1" dirty="0"/>
              <a:t>	</a:t>
            </a:r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EA5DAD4-C120-4329-9B50-855AAAA87C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749032" y="3962400"/>
            <a:ext cx="2908568" cy="2040457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30436E56-4995-4595-9F3D-781A5E313B23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1295674" y="1198157"/>
            <a:ext cx="2158291" cy="155615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70C9EA55-81A1-42E3-BE15-4EDE1DBCE07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85636" y="2140960"/>
            <a:ext cx="3063342" cy="201969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D54F76-DD3F-4FDF-BC78-E3B88E772BCC}"/>
              </a:ext>
            </a:extLst>
          </p:cNvPr>
          <p:cNvSpPr/>
          <p:nvPr/>
        </p:nvSpPr>
        <p:spPr>
          <a:xfrm>
            <a:off x="8048978" y="2245704"/>
            <a:ext cx="31784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Groups Tab</a:t>
            </a:r>
          </a:p>
          <a:p>
            <a:r>
              <a:rPr lang="en-US" sz="1600" dirty="0"/>
              <a:t>Users will see the course name assigned to them. </a:t>
            </a:r>
            <a:r>
              <a:rPr lang="en-US" sz="1600" dirty="0">
                <a:solidFill>
                  <a:srgbClr val="00A3D9"/>
                </a:solidFill>
              </a:rPr>
              <a:t>Hover over the desired course and select “View Group” (users will see course materials they have access to)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23A7A67A-48C1-42F7-84C4-21A41453E23E}"/>
              </a:ext>
            </a:extLst>
          </p:cNvPr>
          <p:cNvSpPr/>
          <p:nvPr/>
        </p:nvSpPr>
        <p:spPr>
          <a:xfrm>
            <a:off x="3657600" y="4288956"/>
            <a:ext cx="585893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/>
              <a:t>E</a:t>
            </a:r>
            <a:r>
              <a:rPr lang="en-US" sz="1600" b="1" u="sng" dirty="0"/>
              <a:t>xplore Tab</a:t>
            </a:r>
          </a:p>
          <a:p>
            <a:r>
              <a:rPr lang="en-US" sz="1600" dirty="0"/>
              <a:t>Users will see the text they have access to. </a:t>
            </a:r>
            <a:r>
              <a:rPr lang="en-US" sz="1600" dirty="0">
                <a:solidFill>
                  <a:srgbClr val="00A3D9"/>
                </a:solidFill>
              </a:rPr>
              <a:t>Hover over the desired course and select “Open Book” (users will see text/code they have access to)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CD57007-6187-4C5A-AADC-FCA8C4F3811C}"/>
              </a:ext>
            </a:extLst>
          </p:cNvPr>
          <p:cNvSpPr/>
          <p:nvPr/>
        </p:nvSpPr>
        <p:spPr>
          <a:xfrm>
            <a:off x="3453965" y="1226159"/>
            <a:ext cx="475892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u="sng" dirty="0"/>
              <a:t>Library Tab</a:t>
            </a:r>
          </a:p>
          <a:p>
            <a:r>
              <a:rPr lang="en-US" sz="1600" dirty="0"/>
              <a:t>Users will see the course materials they have opened/added to their library</a:t>
            </a:r>
          </a:p>
        </p:txBody>
      </p:sp>
    </p:spTree>
    <p:extLst>
      <p:ext uri="{BB962C8B-B14F-4D97-AF65-F5344CB8AC3E}">
        <p14:creationId xmlns:p14="http://schemas.microsoft.com/office/powerpoint/2010/main" val="2200598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957345-5B1A-5547-BC30-8C4A5AB898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Get Access Code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A64F4BC-C797-3A47-BA7A-0D59D5F2315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7292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BAEDE3F3-0298-AE4B-A3CB-218110B27A0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8386E96-3076-5F4A-B95F-24380F686F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766" y="2550750"/>
            <a:ext cx="3672968" cy="185754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3E252F89-444F-7843-9046-E3FBB86E7FD6}"/>
              </a:ext>
            </a:extLst>
          </p:cNvPr>
          <p:cNvSpPr/>
          <p:nvPr/>
        </p:nvSpPr>
        <p:spPr>
          <a:xfrm>
            <a:off x="590826" y="186610"/>
            <a:ext cx="1095949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/>
              <a:t>GET ACCESS CODE</a:t>
            </a:r>
          </a:p>
          <a:p>
            <a:endParaRPr lang="en-US" dirty="0"/>
          </a:p>
          <a:p>
            <a:r>
              <a:rPr lang="en-US" b="1" dirty="0"/>
              <a:t>STEP 1</a:t>
            </a:r>
            <a:r>
              <a:rPr lang="en-US" dirty="0"/>
              <a:t>:	Hover over the Connect icon and click “Open Book” </a:t>
            </a:r>
          </a:p>
          <a:p>
            <a:r>
              <a:rPr lang="en-US" b="1" dirty="0"/>
              <a:t>STEP 2</a:t>
            </a:r>
            <a:r>
              <a:rPr lang="en-US" dirty="0"/>
              <a:t>:	The Connect window will open and a small pop-up window will appear in the top, right corner</a:t>
            </a:r>
          </a:p>
          <a:p>
            <a:r>
              <a:rPr lang="en-US" b="1" dirty="0"/>
              <a:t>STEP 3</a:t>
            </a:r>
            <a:r>
              <a:rPr lang="en-US" dirty="0"/>
              <a:t>:	Click on the “</a:t>
            </a:r>
            <a:r>
              <a:rPr lang="en-US" b="1" dirty="0"/>
              <a:t>here</a:t>
            </a:r>
            <a:r>
              <a:rPr lang="en-US" dirty="0"/>
              <a:t>” link in the description. </a:t>
            </a:r>
          </a:p>
          <a:p>
            <a:r>
              <a:rPr lang="en-US" b="1" dirty="0"/>
              <a:t>STEP 4</a:t>
            </a:r>
            <a:r>
              <a:rPr lang="en-US" dirty="0"/>
              <a:t>:	Follow the prompts until your code is revealed.</a:t>
            </a:r>
          </a:p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3FD548D-296A-4A5B-A43A-39AF6C7E2247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1527" y="2748932"/>
            <a:ext cx="3094426" cy="189092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0708CC6-C2CF-4A4E-A776-1BEC0F6A8C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31734" y="3053406"/>
            <a:ext cx="3463136" cy="11362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FD38E0C0-50CB-4732-B6C3-6158486D2E19}"/>
              </a:ext>
            </a:extLst>
          </p:cNvPr>
          <p:cNvSpPr/>
          <p:nvPr/>
        </p:nvSpPr>
        <p:spPr>
          <a:xfrm>
            <a:off x="890546" y="5290662"/>
            <a:ext cx="99455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i="1" dirty="0">
                <a:highlight>
                  <a:srgbClr val="FFFF00"/>
                </a:highlight>
              </a:rPr>
              <a:t>NOTE</a:t>
            </a:r>
            <a:r>
              <a:rPr lang="en-US" i="1" dirty="0">
                <a:highlight>
                  <a:srgbClr val="FFFF00"/>
                </a:highlight>
              </a:rPr>
              <a:t>:  Codes may appear as any of the three windows reflected above.</a:t>
            </a:r>
          </a:p>
        </p:txBody>
      </p:sp>
    </p:spTree>
    <p:extLst>
      <p:ext uri="{BB962C8B-B14F-4D97-AF65-F5344CB8AC3E}">
        <p14:creationId xmlns:p14="http://schemas.microsoft.com/office/powerpoint/2010/main" val="15337071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689F6D31-EF4F-D748-87BA-1C898B59101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F0BA108-6276-D149-B123-497E2E7E37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8328" y="1174842"/>
            <a:ext cx="9063412" cy="467805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F3F45D4-9E40-524B-A358-73419FA804FE}"/>
              </a:ext>
            </a:extLst>
          </p:cNvPr>
          <p:cNvSpPr/>
          <p:nvPr/>
        </p:nvSpPr>
        <p:spPr>
          <a:xfrm>
            <a:off x="590826" y="345834"/>
            <a:ext cx="109594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Follow the prompts to view the code.  The course instructor will provide the appropriate URL where the user will input the access code.  </a:t>
            </a:r>
          </a:p>
        </p:txBody>
      </p:sp>
    </p:spTree>
    <p:extLst>
      <p:ext uri="{BB962C8B-B14F-4D97-AF65-F5344CB8AC3E}">
        <p14:creationId xmlns:p14="http://schemas.microsoft.com/office/powerpoint/2010/main" val="1929893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0D139FEF-19CF-DB49-B871-372D3B54E814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FD7CBD4-F91E-514F-A7B3-7D3BAFCCD8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098" y="275151"/>
            <a:ext cx="10151165" cy="55064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6196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CC846441-7AF8-2147-8BC7-1344B12D77C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185338-6891-1544-B1C5-DF3079320F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965" y="331952"/>
            <a:ext cx="10143391" cy="5455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7247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1BF7B9CE-1B42-6F4D-B311-1BB2C8F430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8E97E2B-DC7E-344E-BAB3-2E57D0EF445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17BD5A-0803-5F44-B019-64A562D31E5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82918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italSour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23356A"/>
      </a:accent1>
      <a:accent2>
        <a:srgbClr val="EC7D31"/>
      </a:accent2>
      <a:accent3>
        <a:srgbClr val="008BC3"/>
      </a:accent3>
      <a:accent4>
        <a:srgbClr val="7E9D06"/>
      </a:accent4>
      <a:accent5>
        <a:srgbClr val="FFFFFF"/>
      </a:accent5>
      <a:accent6>
        <a:srgbClr val="FFFFFF"/>
      </a:accent6>
      <a:hlink>
        <a:srgbClr val="008BC3"/>
      </a:hlink>
      <a:folHlink>
        <a:srgbClr val="008BC3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AFF688AA-4B49-1546-AC80-802C27946489}" vid="{F18F6F41-C8CF-094D-AD4B-0E633F4FE78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4928</TotalTime>
  <Words>321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Wingdings</vt:lpstr>
      <vt:lpstr>Office Theme</vt:lpstr>
      <vt:lpstr>Getting to Bookshelf</vt:lpstr>
      <vt:lpstr>PowerPoint Presentation</vt:lpstr>
      <vt:lpstr>PowerPoint Presentation</vt:lpstr>
      <vt:lpstr>Get Access Code</vt:lpstr>
      <vt:lpstr>PowerPoint Presentation</vt:lpstr>
      <vt:lpstr>PowerPoint Presentation</vt:lpstr>
      <vt:lpstr>PowerPoint Presentation</vt:lpstr>
      <vt:lpstr>PowerPoint Presentation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Samelko, Jaimie</dc:creator>
  <cp:lastModifiedBy>ParedesHerrera, Jessica P</cp:lastModifiedBy>
  <cp:revision>34</cp:revision>
  <dcterms:created xsi:type="dcterms:W3CDTF">2018-08-24T16:26:10Z</dcterms:created>
  <dcterms:modified xsi:type="dcterms:W3CDTF">2021-05-25T16:15:10Z</dcterms:modified>
</cp:coreProperties>
</file>