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2" r:id="rId7"/>
    <p:sldId id="267" r:id="rId8"/>
    <p:sldId id="268" r:id="rId9"/>
    <p:sldId id="266" r:id="rId10"/>
    <p:sldId id="265" r:id="rId11"/>
  </p:sldIdLst>
  <p:sldSz cx="9144000" cy="5143500" type="screen16x9"/>
  <p:notesSz cx="6858000" cy="9144000"/>
  <p:embeddedFontLst>
    <p:embeddedFont>
      <p:font typeface="Trebuchet MS" panose="020B0603020202020204" pitchFamily="34" charset="0"/>
      <p:regular r:id="rId13"/>
      <p:bold r:id="rId14"/>
      <p:italic r:id="rId15"/>
      <p:boldItalic r:id="rId16"/>
    </p:embeddedFont>
    <p:embeddedFont>
      <p:font typeface="Wingdings 3" panose="05040102010807070707" pitchFamily="18" charset="2"/>
      <p:regular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e0ffbcb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ce0ffbcb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e00606673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e00606673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ce0ffbcb4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ce0ffbcb4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e0ffbcb4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ce0ffbcb4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d0f3206a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d0f3206a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0f3206aa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d0f3206aa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3317680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8763604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969901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1950761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061647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8772188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2246902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0472049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1911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855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7139061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7034884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4343023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7085737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0946727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66880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4178540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29924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286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utlook.office365.com/owa/calendar/HAISHighSchool@houstonisd.onmicrosoft.com/booking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gnupgenius.com/go/70A0845AEAC29A5F58-incom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hyperlink" Target="mailto:amarti67@houstonisd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orms.gle/hkRCzckxXokAoe7WA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491550" y="2173075"/>
            <a:ext cx="8160900" cy="16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tx1"/>
                </a:solidFill>
              </a:rPr>
              <a:t>Freshman Scheduling</a:t>
            </a:r>
            <a:br>
              <a:rPr lang="en-US" sz="4400" b="1" dirty="0">
                <a:solidFill>
                  <a:schemeClr val="tx1"/>
                </a:solidFill>
              </a:rPr>
            </a:br>
            <a:r>
              <a:rPr lang="en" sz="4400" b="1" dirty="0">
                <a:solidFill>
                  <a:schemeClr val="tx1"/>
                </a:solidFill>
              </a:rPr>
              <a:t>Important Information</a:t>
            </a:r>
            <a:endParaRPr sz="4400" b="1" dirty="0">
              <a:solidFill>
                <a:schemeClr val="tx1"/>
              </a:solidFill>
            </a:endParaRP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727950" y="4037822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2021 - 2022</a:t>
            </a:r>
            <a:endParaRPr sz="2400" dirty="0"/>
          </a:p>
        </p:txBody>
      </p:sp>
      <p:pic>
        <p:nvPicPr>
          <p:cNvPr id="130" name="Google Shape;13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5625" y="-12"/>
            <a:ext cx="4191000" cy="235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 125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2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3" name="Isosceles Triangle 192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4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5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6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7" name="Isosceles Triangle 196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8" name="Isosceles Triangle 197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83" name="Google Shape;183;p22"/>
          <p:cNvSpPr txBox="1">
            <a:spLocks noGrp="1"/>
          </p:cNvSpPr>
          <p:nvPr>
            <p:ph type="title"/>
          </p:nvPr>
        </p:nvSpPr>
        <p:spPr>
          <a:xfrm>
            <a:off x="0" y="100211"/>
            <a:ext cx="6447501" cy="990600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defTabSz="457200">
              <a:spcBef>
                <a:spcPct val="0"/>
              </a:spcBef>
              <a:spcAft>
                <a:spcPts val="0"/>
              </a:spcAft>
            </a:pPr>
            <a:r>
              <a:rPr lang="en-US" sz="3200" b="1" dirty="0"/>
              <a:t>Individual Advising Session</a:t>
            </a:r>
          </a:p>
        </p:txBody>
      </p:sp>
      <p:sp>
        <p:nvSpPr>
          <p:cNvPr id="184" name="Google Shape;184;p22"/>
          <p:cNvSpPr txBox="1">
            <a:spLocks noGrp="1"/>
          </p:cNvSpPr>
          <p:nvPr>
            <p:ph type="body" idx="1"/>
          </p:nvPr>
        </p:nvSpPr>
        <p:spPr>
          <a:xfrm>
            <a:off x="168275" y="804170"/>
            <a:ext cx="4820584" cy="3969536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0"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sz="1200" dirty="0">
                <a:sym typeface="Arial"/>
              </a:rPr>
              <a:t>Individual advising meetings will be to discuss Summer 2021 and Fall 2021 courses at HAIS and HCC. </a:t>
            </a:r>
          </a:p>
          <a:p>
            <a:pPr marL="0" lvl="0" indent="0"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sz="1200" dirty="0">
                <a:sym typeface="Arial"/>
              </a:rPr>
              <a:t>Schedule a meeting:</a:t>
            </a:r>
            <a:r>
              <a:rPr lang="en-US" sz="1200" dirty="0">
                <a:uFill>
                  <a:noFill/>
                </a:uFill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u="sng" dirty="0">
                <a:sym typeface="Arial"/>
                <a:hlinkClick r:id="rId3"/>
              </a:rPr>
              <a:t>https://outlook.office365.com/owa/calendar/HAISHighSchool@houstonisd.onmicrosoft.com/bookings/</a:t>
            </a:r>
            <a:endParaRPr lang="en-US" sz="1200" u="sng" dirty="0">
              <a:sym typeface="Arial"/>
            </a:endParaRPr>
          </a:p>
          <a:p>
            <a:pPr marL="457200" lvl="0" indent="-323850"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sz="1200" dirty="0">
                <a:sym typeface="Arial"/>
              </a:rPr>
              <a:t>Click on </a:t>
            </a:r>
            <a:r>
              <a:rPr lang="en-US" sz="1200" b="1" dirty="0">
                <a:solidFill>
                  <a:srgbClr val="FF0000"/>
                </a:solidFill>
                <a:sym typeface="Arial"/>
              </a:rPr>
              <a:t>Class of 2025 </a:t>
            </a:r>
            <a:r>
              <a:rPr lang="en-US" sz="1200" dirty="0">
                <a:sym typeface="Arial"/>
              </a:rPr>
              <a:t>Advising</a:t>
            </a:r>
          </a:p>
          <a:p>
            <a:pPr marL="457200" lvl="0" indent="-323850"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sz="1200" dirty="0">
                <a:sym typeface="Arial"/>
              </a:rPr>
              <a:t>Select </a:t>
            </a:r>
            <a:r>
              <a:rPr lang="en-US" sz="1200" b="1" dirty="0">
                <a:solidFill>
                  <a:srgbClr val="FF0000"/>
                </a:solidFill>
                <a:sym typeface="Arial"/>
              </a:rPr>
              <a:t>Gomez, Adelisse</a:t>
            </a:r>
            <a:r>
              <a:rPr lang="en-US" sz="1200" dirty="0">
                <a:solidFill>
                  <a:srgbClr val="FF0000"/>
                </a:solidFill>
                <a:sym typeface="Arial"/>
              </a:rPr>
              <a:t> </a:t>
            </a:r>
            <a:r>
              <a:rPr lang="en-US" sz="1200" dirty="0">
                <a:sym typeface="Arial"/>
              </a:rPr>
              <a:t>for select staff </a:t>
            </a:r>
          </a:p>
          <a:p>
            <a:pPr marL="457200" lvl="0" indent="-323850"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sz="1200" dirty="0">
                <a:sym typeface="Arial"/>
              </a:rPr>
              <a:t>Choose a </a:t>
            </a:r>
            <a:r>
              <a:rPr lang="en-US" sz="1200" b="1" dirty="0">
                <a:solidFill>
                  <a:srgbClr val="FF0000"/>
                </a:solidFill>
                <a:sym typeface="Arial"/>
              </a:rPr>
              <a:t>date</a:t>
            </a:r>
            <a:r>
              <a:rPr lang="en-US" sz="1200" dirty="0">
                <a:sym typeface="Arial"/>
              </a:rPr>
              <a:t> from the calendar for June or July</a:t>
            </a:r>
          </a:p>
          <a:p>
            <a:pPr marL="457200" lvl="0" indent="-323850"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sz="1200" dirty="0">
                <a:sym typeface="Arial"/>
              </a:rPr>
              <a:t>Select the </a:t>
            </a:r>
            <a:r>
              <a:rPr lang="en-US" sz="1200" b="1" dirty="0">
                <a:solidFill>
                  <a:srgbClr val="FF0000"/>
                </a:solidFill>
                <a:sym typeface="Arial"/>
              </a:rPr>
              <a:t>time</a:t>
            </a:r>
            <a:r>
              <a:rPr lang="en-US" sz="1200" dirty="0">
                <a:sym typeface="Arial"/>
              </a:rPr>
              <a:t> we will meet. </a:t>
            </a:r>
          </a:p>
          <a:p>
            <a:pPr marL="0" lvl="0" indent="0" defTabSz="457200">
              <a:lnSpc>
                <a:spcPct val="90000"/>
              </a:lnSpc>
              <a:spcBef>
                <a:spcPts val="1000"/>
              </a:spcBef>
              <a:buSzPct val="80000"/>
              <a:buNone/>
            </a:pPr>
            <a:r>
              <a:rPr lang="en-US" sz="1200" dirty="0">
                <a:sym typeface="Arial"/>
              </a:rPr>
              <a:t>Meetings should take no more than 15 minutes. Be sure to have your middle school report card available.</a:t>
            </a:r>
          </a:p>
          <a:p>
            <a:pPr marL="0" lvl="0" indent="0" defTabSz="457200">
              <a:lnSpc>
                <a:spcPct val="90000"/>
              </a:lnSpc>
              <a:spcBef>
                <a:spcPts val="1000"/>
              </a:spcBef>
              <a:buSzPct val="80000"/>
              <a:buNone/>
            </a:pPr>
            <a:r>
              <a:rPr lang="en-US" sz="1200" i="1" dirty="0">
                <a:sym typeface="Arial"/>
              </a:rPr>
              <a:t>***Consider scheduling a meeting during a timeframe that parents can be available.</a:t>
            </a:r>
          </a:p>
          <a:p>
            <a:pPr marL="0" lvl="0" indent="0"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endParaRPr lang="en-US" sz="1200" dirty="0"/>
          </a:p>
        </p:txBody>
      </p:sp>
      <p:pic>
        <p:nvPicPr>
          <p:cNvPr id="185" name="Google Shape;185;p22"/>
          <p:cNvPicPr preferRelativeResize="0"/>
          <p:nvPr/>
        </p:nvPicPr>
        <p:blipFill rotWithShape="1">
          <a:blip r:embed="rId4">
            <a:extLst/>
          </a:blip>
          <a:srcRect r="4111" b="-6"/>
          <a:stretch/>
        </p:blipFill>
        <p:spPr>
          <a:xfrm>
            <a:off x="5372100" y="0"/>
            <a:ext cx="37719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2A83B46E-4B9D-41E7-AEA4-D49D0E7D8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96A8005-E9F4-4EB9-8920-B40570B4A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0635935-0E19-45AE-833C-28B82B087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23">
              <a:extLst>
                <a:ext uri="{FF2B5EF4-FFF2-40B4-BE49-F238E27FC236}">
                  <a16:creationId xmlns:a16="http://schemas.microsoft.com/office/drawing/2014/main" id="{3F51BFFB-86E2-4C0F-A3E6-9EB854CA4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5">
              <a:extLst>
                <a:ext uri="{FF2B5EF4-FFF2-40B4-BE49-F238E27FC236}">
                  <a16:creationId xmlns:a16="http://schemas.microsoft.com/office/drawing/2014/main" id="{BC377650-A34B-4F5C-9CF6-357C1AE1A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8EDFD6E0-0A92-4B6A-8B1C-6DD83E629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27">
              <a:extLst>
                <a:ext uri="{FF2B5EF4-FFF2-40B4-BE49-F238E27FC236}">
                  <a16:creationId xmlns:a16="http://schemas.microsoft.com/office/drawing/2014/main" id="{A1D08E0A-48F2-475F-933A-7D65C5B04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Rectangle 28">
              <a:extLst>
                <a:ext uri="{FF2B5EF4-FFF2-40B4-BE49-F238E27FC236}">
                  <a16:creationId xmlns:a16="http://schemas.microsoft.com/office/drawing/2014/main" id="{43F7D684-BFDD-4685-8195-32F1ABE31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5" name="Rectangle 29">
              <a:extLst>
                <a:ext uri="{FF2B5EF4-FFF2-40B4-BE49-F238E27FC236}">
                  <a16:creationId xmlns:a16="http://schemas.microsoft.com/office/drawing/2014/main" id="{4A0E8712-3D59-4F13-9FD3-F8889E3C5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6" name="Isosceles Triangle 85">
              <a:extLst>
                <a:ext uri="{FF2B5EF4-FFF2-40B4-BE49-F238E27FC236}">
                  <a16:creationId xmlns:a16="http://schemas.microsoft.com/office/drawing/2014/main" id="{D99F7967-C64D-482A-A1B6-896D7EC22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86">
              <a:extLst>
                <a:ext uri="{FF2B5EF4-FFF2-40B4-BE49-F238E27FC236}">
                  <a16:creationId xmlns:a16="http://schemas.microsoft.com/office/drawing/2014/main" id="{7CE53433-52BD-4F44-80A5-B57F4B53A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Google Shape;135;p14"/>
          <p:cNvSpPr txBox="1">
            <a:spLocks noGrp="1"/>
          </p:cNvSpPr>
          <p:nvPr>
            <p:ph type="title"/>
          </p:nvPr>
        </p:nvSpPr>
        <p:spPr>
          <a:xfrm>
            <a:off x="1000126" y="457200"/>
            <a:ext cx="6447501" cy="990600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defTabSz="457200">
              <a:spcBef>
                <a:spcPct val="0"/>
              </a:spcBef>
              <a:spcAft>
                <a:spcPts val="0"/>
              </a:spcAft>
            </a:pPr>
            <a:r>
              <a:rPr lang="en-US" sz="3600" b="1"/>
              <a:t>Preparing for </a:t>
            </a:r>
            <a:r>
              <a:rPr lang="en-US" sz="3600" b="1" dirty="0"/>
              <a:t>Freshmen</a:t>
            </a:r>
            <a:r>
              <a:rPr lang="en-US" sz="3600" b="1"/>
              <a:t> Year</a:t>
            </a:r>
          </a:p>
        </p:txBody>
      </p:sp>
      <p:sp>
        <p:nvSpPr>
          <p:cNvPr id="91" name="Isosceles Triangle 90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336549" cy="21336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Isosceles Triangle 92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3900" y="2863850"/>
            <a:ext cx="3337719" cy="227965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00950" y="0"/>
            <a:ext cx="1295400" cy="51435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2761059"/>
            <a:ext cx="3572668" cy="2382441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Google Shape;136;p14"/>
          <p:cNvSpPr txBox="1">
            <a:spLocks noGrp="1"/>
          </p:cNvSpPr>
          <p:nvPr>
            <p:ph type="body" idx="1"/>
          </p:nvPr>
        </p:nvSpPr>
        <p:spPr>
          <a:xfrm>
            <a:off x="336549" y="1196788"/>
            <a:ext cx="7016751" cy="3691218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457200" lvl="0" indent="-349250"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sz="1600" dirty="0"/>
              <a:t>HCC </a:t>
            </a:r>
            <a:r>
              <a:rPr lang="en-US" sz="1600" b="1" dirty="0"/>
              <a:t>requires</a:t>
            </a:r>
            <a:r>
              <a:rPr lang="en-US" sz="1600" dirty="0"/>
              <a:t> students to attempt the TSI2 test at least once</a:t>
            </a:r>
          </a:p>
          <a:p>
            <a:pPr marL="457200" lvl="0" indent="-349250"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sz="1600" dirty="0"/>
              <a:t>TSI2 Complete</a:t>
            </a:r>
          </a:p>
          <a:p>
            <a:pPr lvl="1" indent="-336550"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sz="1600" dirty="0"/>
              <a:t>Testing opportunities link - </a:t>
            </a:r>
            <a:r>
              <a:rPr lang="en-US" sz="1600" u="sng" dirty="0">
                <a:hlinkClick r:id="rId3"/>
              </a:rPr>
              <a:t>https://www.signupgenius.com/go/70A0845AEAC29A5F58-incoming</a:t>
            </a:r>
            <a:endParaRPr lang="en-US" sz="1600" dirty="0"/>
          </a:p>
          <a:p>
            <a:pPr lvl="2" indent="-336550"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sz="1200" dirty="0"/>
              <a:t>Weekly - Mondays – Thursdays 1:00pm – 5:00pm </a:t>
            </a:r>
          </a:p>
          <a:p>
            <a:pPr lvl="2" indent="-336550"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sz="1200" dirty="0"/>
              <a:t>15 slots per day </a:t>
            </a:r>
          </a:p>
          <a:p>
            <a:pPr marL="463550" indent="-342900"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sz="1600" dirty="0"/>
              <a:t>TSI2 waiver - PSAT  460 in Reading and Writing / 510 in Math</a:t>
            </a:r>
          </a:p>
          <a:p>
            <a:pPr marL="1371600" lvl="2" indent="-336550"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sz="1200" dirty="0"/>
              <a:t>Send scores to Mr. Martinez to apply for the waiver – </a:t>
            </a:r>
            <a:r>
              <a:rPr lang="en-US" sz="1200" dirty="0">
                <a:hlinkClick r:id="rId4"/>
              </a:rPr>
              <a:t>amarti67@houstonisd.org</a:t>
            </a:r>
            <a:r>
              <a:rPr lang="en-US" sz="1200" dirty="0"/>
              <a:t> </a:t>
            </a:r>
          </a:p>
          <a:p>
            <a:pPr marL="0" lvl="0" indent="0"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endParaRPr lang="en-US" sz="1600" dirty="0"/>
          </a:p>
        </p:txBody>
      </p:sp>
      <p:sp>
        <p:nvSpPr>
          <p:cNvPr id="99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9230" y="0"/>
            <a:ext cx="1324770" cy="51435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id="{2A83B46E-4B9D-41E7-AEA4-D49D0E7D8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96A8005-E9F4-4EB9-8920-B40570B4A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0635935-0E19-45AE-833C-28B82B087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23">
              <a:extLst>
                <a:ext uri="{FF2B5EF4-FFF2-40B4-BE49-F238E27FC236}">
                  <a16:creationId xmlns:a16="http://schemas.microsoft.com/office/drawing/2014/main" id="{3F51BFFB-86E2-4C0F-A3E6-9EB854CA4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Rectangle 25">
              <a:extLst>
                <a:ext uri="{FF2B5EF4-FFF2-40B4-BE49-F238E27FC236}">
                  <a16:creationId xmlns:a16="http://schemas.microsoft.com/office/drawing/2014/main" id="{BC377650-A34B-4F5C-9CF6-357C1AE1A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Isosceles Triangle 87">
              <a:extLst>
                <a:ext uri="{FF2B5EF4-FFF2-40B4-BE49-F238E27FC236}">
                  <a16:creationId xmlns:a16="http://schemas.microsoft.com/office/drawing/2014/main" id="{8EDFD6E0-0A92-4B6A-8B1C-6DD83E629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Rectangle 27">
              <a:extLst>
                <a:ext uri="{FF2B5EF4-FFF2-40B4-BE49-F238E27FC236}">
                  <a16:creationId xmlns:a16="http://schemas.microsoft.com/office/drawing/2014/main" id="{A1D08E0A-48F2-475F-933A-7D65C5B04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8">
              <a:extLst>
                <a:ext uri="{FF2B5EF4-FFF2-40B4-BE49-F238E27FC236}">
                  <a16:creationId xmlns:a16="http://schemas.microsoft.com/office/drawing/2014/main" id="{43F7D684-BFDD-4685-8195-32F1ABE31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9">
              <a:extLst>
                <a:ext uri="{FF2B5EF4-FFF2-40B4-BE49-F238E27FC236}">
                  <a16:creationId xmlns:a16="http://schemas.microsoft.com/office/drawing/2014/main" id="{4A0E8712-3D59-4F13-9FD3-F8889E3C5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Isosceles Triangle 91">
              <a:extLst>
                <a:ext uri="{FF2B5EF4-FFF2-40B4-BE49-F238E27FC236}">
                  <a16:creationId xmlns:a16="http://schemas.microsoft.com/office/drawing/2014/main" id="{D99F7967-C64D-482A-A1B6-896D7EC22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7CE53433-52BD-4F44-80A5-B57F4B53A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247650" y="457200"/>
            <a:ext cx="7464238" cy="551329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defTabSz="4572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SzPts val="990"/>
            </a:pPr>
            <a:r>
              <a:rPr lang="en-US" sz="2800" dirty="0"/>
              <a:t>High School Diploma </a:t>
            </a:r>
            <a:r>
              <a:rPr lang="en-US" sz="2000" b="1" dirty="0">
                <a:solidFill>
                  <a:schemeClr val="tx1"/>
                </a:solidFill>
              </a:rPr>
              <a:t>AND</a:t>
            </a:r>
            <a:r>
              <a:rPr lang="en-US" sz="2800" dirty="0"/>
              <a:t> Associates degree</a:t>
            </a:r>
          </a:p>
        </p:txBody>
      </p:sp>
      <p:sp>
        <p:nvSpPr>
          <p:cNvPr id="97" name="Isosceles Triangle 96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336549" cy="21336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Isosceles Triangle 98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3900" y="2863850"/>
            <a:ext cx="3337719" cy="227965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00950" y="0"/>
            <a:ext cx="1295400" cy="51435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2761059"/>
            <a:ext cx="3572668" cy="2382441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Google Shape;142;p15"/>
          <p:cNvSpPr txBox="1">
            <a:spLocks noGrp="1"/>
          </p:cNvSpPr>
          <p:nvPr>
            <p:ph type="body" idx="1"/>
          </p:nvPr>
        </p:nvSpPr>
        <p:spPr>
          <a:xfrm>
            <a:off x="362697" y="1111319"/>
            <a:ext cx="7355680" cy="3964945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457200" lvl="0" indent="-323850" defTabSz="457200">
              <a:lnSpc>
                <a:spcPct val="90000"/>
              </a:lnSpc>
              <a:buSzPct val="80000"/>
              <a:buFont typeface="Wingdings 3" charset="2"/>
              <a:buChar char=""/>
            </a:pPr>
            <a:r>
              <a:rPr lang="en-US" sz="2000" b="1" dirty="0">
                <a:sym typeface="Times New Roman"/>
              </a:rPr>
              <a:t>TEA Distinguished Level of Achievement</a:t>
            </a:r>
          </a:p>
          <a:p>
            <a:pPr marL="914400" lvl="1" indent="-323850" defTabSz="457200">
              <a:lnSpc>
                <a:spcPct val="90000"/>
              </a:lnSpc>
              <a:buSzPct val="80000"/>
              <a:buFont typeface="Wingdings 3" charset="2"/>
              <a:buChar char=""/>
            </a:pPr>
            <a:r>
              <a:rPr lang="en-US" sz="2000" dirty="0">
                <a:sym typeface="Times New Roman"/>
              </a:rPr>
              <a:t>High School Diploma- top priority</a:t>
            </a:r>
          </a:p>
          <a:p>
            <a:pPr marL="590550" lvl="1" indent="0" defTabSz="457200">
              <a:lnSpc>
                <a:spcPct val="90000"/>
              </a:lnSpc>
              <a:buSzPct val="80000"/>
              <a:buNone/>
            </a:pPr>
            <a:endParaRPr lang="en-US" sz="2000" dirty="0">
              <a:sym typeface="Times New Roman"/>
            </a:endParaRPr>
          </a:p>
          <a:p>
            <a:pPr marL="457200" lvl="0" indent="-323850" defTabSz="457200">
              <a:lnSpc>
                <a:spcPct val="90000"/>
              </a:lnSpc>
              <a:buSzPct val="80000"/>
              <a:buFont typeface="Wingdings 3" charset="2"/>
              <a:buChar char=""/>
            </a:pPr>
            <a:r>
              <a:rPr lang="en-US" sz="2000" b="1" dirty="0">
                <a:sym typeface="Times New Roman"/>
              </a:rPr>
              <a:t>HCC Academic Core 42 hours</a:t>
            </a:r>
          </a:p>
          <a:p>
            <a:pPr lvl="1" indent="-323850" defTabSz="457200">
              <a:lnSpc>
                <a:spcPct val="90000"/>
              </a:lnSpc>
              <a:buSzPct val="80000"/>
              <a:buFont typeface="Wingdings 3" charset="2"/>
              <a:buChar char=""/>
            </a:pPr>
            <a:r>
              <a:rPr lang="en-US" sz="1800" b="1" dirty="0">
                <a:sym typeface="Times New Roman"/>
              </a:rPr>
              <a:t>Associates of Arts</a:t>
            </a:r>
          </a:p>
          <a:p>
            <a:pPr lvl="2" indent="-323850" defTabSz="457200">
              <a:lnSpc>
                <a:spcPct val="90000"/>
              </a:lnSpc>
              <a:buSzPct val="80000"/>
              <a:buFont typeface="Wingdings 3" charset="2"/>
              <a:buChar char=""/>
            </a:pPr>
            <a:r>
              <a:rPr lang="en-US" sz="1800" dirty="0">
                <a:sym typeface="Times New Roman"/>
              </a:rPr>
              <a:t>Core 42 hours</a:t>
            </a:r>
          </a:p>
          <a:p>
            <a:pPr lvl="2" indent="-323850" defTabSz="457200">
              <a:lnSpc>
                <a:spcPct val="90000"/>
              </a:lnSpc>
              <a:buSzPct val="80000"/>
              <a:buFont typeface="Wingdings 3" charset="2"/>
              <a:buChar char=""/>
            </a:pPr>
            <a:r>
              <a:rPr lang="en-US" sz="1800" dirty="0">
                <a:sym typeface="Times New Roman"/>
              </a:rPr>
              <a:t>18 hours of electives</a:t>
            </a:r>
          </a:p>
          <a:p>
            <a:pPr lvl="1" indent="-323850" defTabSz="457200">
              <a:lnSpc>
                <a:spcPct val="90000"/>
              </a:lnSpc>
              <a:buSzPct val="80000"/>
              <a:buFont typeface="Wingdings 3" charset="2"/>
              <a:buChar char=""/>
            </a:pPr>
            <a:r>
              <a:rPr lang="en-US" sz="1800" b="1" dirty="0">
                <a:sym typeface="Times New Roman"/>
              </a:rPr>
              <a:t>Associates of Science</a:t>
            </a:r>
          </a:p>
          <a:p>
            <a:pPr lvl="2" indent="-323850" defTabSz="457200">
              <a:lnSpc>
                <a:spcPct val="90000"/>
              </a:lnSpc>
              <a:buSzPct val="80000"/>
              <a:buFont typeface="Wingdings 3" charset="2"/>
              <a:buChar char=""/>
            </a:pPr>
            <a:r>
              <a:rPr lang="en-US" sz="1800" dirty="0">
                <a:sym typeface="Times New Roman"/>
              </a:rPr>
              <a:t>Core 42 hours*</a:t>
            </a:r>
          </a:p>
          <a:p>
            <a:pPr lvl="2" indent="-323850" defTabSz="457200">
              <a:lnSpc>
                <a:spcPct val="90000"/>
              </a:lnSpc>
              <a:buSzPct val="80000"/>
              <a:buFont typeface="Wingdings 3" charset="2"/>
              <a:buChar char=""/>
            </a:pPr>
            <a:r>
              <a:rPr lang="en-US" sz="1800" dirty="0">
                <a:sym typeface="Times New Roman"/>
              </a:rPr>
              <a:t>*3 science classes (1 w/lab)</a:t>
            </a:r>
          </a:p>
          <a:p>
            <a:pPr lvl="2" indent="-323850" defTabSz="457200">
              <a:lnSpc>
                <a:spcPct val="90000"/>
              </a:lnSpc>
              <a:buSzPct val="80000"/>
              <a:buFont typeface="Wingdings 3" charset="2"/>
              <a:buChar char=""/>
            </a:pPr>
            <a:r>
              <a:rPr lang="en-US" sz="1800" dirty="0">
                <a:sym typeface="Times New Roman"/>
              </a:rPr>
              <a:t>*3 math classes, </a:t>
            </a:r>
          </a:p>
          <a:p>
            <a:pPr lvl="2" indent="-323850" defTabSz="457200">
              <a:lnSpc>
                <a:spcPct val="90000"/>
              </a:lnSpc>
              <a:buSzPct val="80000"/>
              <a:buFont typeface="Wingdings 3" charset="2"/>
              <a:buChar char=""/>
            </a:pPr>
            <a:r>
              <a:rPr lang="en-US" sz="1800" dirty="0">
                <a:sym typeface="Times New Roman"/>
              </a:rPr>
              <a:t>9 hours of elective</a:t>
            </a:r>
          </a:p>
          <a:p>
            <a:pPr marL="0" lvl="0" indent="0" defTabSz="457200">
              <a:lnSpc>
                <a:spcPct val="90000"/>
              </a:lnSpc>
              <a:buSzPct val="80000"/>
              <a:buFont typeface="Wingdings 3" charset="2"/>
              <a:buChar char=""/>
            </a:pPr>
            <a:endParaRPr lang="en-US" sz="2000" b="1" dirty="0">
              <a:sym typeface="Times New Roman"/>
            </a:endParaRPr>
          </a:p>
        </p:txBody>
      </p:sp>
      <p:sp>
        <p:nvSpPr>
          <p:cNvPr id="105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9230" y="0"/>
            <a:ext cx="1324770" cy="51435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AAF5E6-A407-410C-9426-87D673640E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83" r="15013"/>
          <a:stretch/>
        </p:blipFill>
        <p:spPr>
          <a:xfrm rot="546677">
            <a:off x="5879889" y="1711612"/>
            <a:ext cx="2441439" cy="2451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>
            <a:extLst>
              <a:ext uri="{FF2B5EF4-FFF2-40B4-BE49-F238E27FC236}">
                <a16:creationId xmlns:a16="http://schemas.microsoft.com/office/drawing/2014/main" id="{2A83B46E-4B9D-41E7-AEA4-D49D0E7D8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96A8005-E9F4-4EB9-8920-B40570B4A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90635935-0E19-45AE-833C-28B82B087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ectangle 23">
              <a:extLst>
                <a:ext uri="{FF2B5EF4-FFF2-40B4-BE49-F238E27FC236}">
                  <a16:creationId xmlns:a16="http://schemas.microsoft.com/office/drawing/2014/main" id="{3F51BFFB-86E2-4C0F-A3E6-9EB854CA4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Rectangle 25">
              <a:extLst>
                <a:ext uri="{FF2B5EF4-FFF2-40B4-BE49-F238E27FC236}">
                  <a16:creationId xmlns:a16="http://schemas.microsoft.com/office/drawing/2014/main" id="{BC377650-A34B-4F5C-9CF6-357C1AE1A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8EDFD6E0-0A92-4B6A-8B1C-6DD83E629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Rectangle 27">
              <a:extLst>
                <a:ext uri="{FF2B5EF4-FFF2-40B4-BE49-F238E27FC236}">
                  <a16:creationId xmlns:a16="http://schemas.microsoft.com/office/drawing/2014/main" id="{A1D08E0A-48F2-475F-933A-7D65C5B04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Rectangle 28">
              <a:extLst>
                <a:ext uri="{FF2B5EF4-FFF2-40B4-BE49-F238E27FC236}">
                  <a16:creationId xmlns:a16="http://schemas.microsoft.com/office/drawing/2014/main" id="{43F7D684-BFDD-4685-8195-32F1ABE31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7" name="Rectangle 29">
              <a:extLst>
                <a:ext uri="{FF2B5EF4-FFF2-40B4-BE49-F238E27FC236}">
                  <a16:creationId xmlns:a16="http://schemas.microsoft.com/office/drawing/2014/main" id="{4A0E8712-3D59-4F13-9FD3-F8889E3C5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Isosceles Triangle 97">
              <a:extLst>
                <a:ext uri="{FF2B5EF4-FFF2-40B4-BE49-F238E27FC236}">
                  <a16:creationId xmlns:a16="http://schemas.microsoft.com/office/drawing/2014/main" id="{D99F7967-C64D-482A-A1B6-896D7EC22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Isosceles Triangle 98">
              <a:extLst>
                <a:ext uri="{FF2B5EF4-FFF2-40B4-BE49-F238E27FC236}">
                  <a16:creationId xmlns:a16="http://schemas.microsoft.com/office/drawing/2014/main" id="{7CE53433-52BD-4F44-80A5-B57F4B53A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976040" y="47334"/>
            <a:ext cx="6447501" cy="990600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defTabSz="457200">
              <a:spcBef>
                <a:spcPct val="0"/>
              </a:spcBef>
              <a:spcAft>
                <a:spcPts val="0"/>
              </a:spcAft>
            </a:pPr>
            <a:r>
              <a:rPr lang="en-US" sz="3600" dirty="0"/>
              <a:t>Things to Consider</a:t>
            </a:r>
          </a:p>
        </p:txBody>
      </p:sp>
      <p:sp>
        <p:nvSpPr>
          <p:cNvPr id="103" name="Isosceles Triangle 102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336549" cy="21336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" name="Isosceles Triangle 104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3900" y="2863850"/>
            <a:ext cx="3337719" cy="227965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00950" y="0"/>
            <a:ext cx="1295400" cy="51435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2761059"/>
            <a:ext cx="3572668" cy="2382441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Google Shape;148;p16"/>
          <p:cNvSpPr txBox="1">
            <a:spLocks noGrp="1"/>
          </p:cNvSpPr>
          <p:nvPr>
            <p:ph type="body" idx="1"/>
          </p:nvPr>
        </p:nvSpPr>
        <p:spPr>
          <a:xfrm>
            <a:off x="366750" y="759759"/>
            <a:ext cx="7221091" cy="4148417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457200" lvl="0" indent="-323850"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sz="1600" b="1" dirty="0"/>
              <a:t>ALL</a:t>
            </a:r>
            <a:r>
              <a:rPr lang="en-US" sz="1600" dirty="0"/>
              <a:t> HAIS students will take HCC courses every semester</a:t>
            </a:r>
          </a:p>
          <a:p>
            <a:pPr marL="457200" lvl="0" indent="-323850"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sz="1600" dirty="0"/>
              <a:t>Your HCC courses also count for high school graduation requirements</a:t>
            </a:r>
          </a:p>
          <a:p>
            <a:pPr marL="457200" lvl="0" indent="-323850"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sz="1600" dirty="0"/>
              <a:t>Must maintain good Academic Standing at HCC and at HAIS - </a:t>
            </a:r>
            <a:r>
              <a:rPr lang="en-US" sz="1600" b="1" dirty="0"/>
              <a:t>2.0</a:t>
            </a:r>
            <a:r>
              <a:rPr lang="en-US" sz="1600" dirty="0"/>
              <a:t> college GPA or above</a:t>
            </a:r>
          </a:p>
          <a:p>
            <a:pPr marL="457200" lvl="0" indent="-323850"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endParaRPr lang="en-US" sz="1600" dirty="0"/>
          </a:p>
          <a:p>
            <a:pPr marL="457200" lvl="0" indent="-323850"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sz="1600" dirty="0"/>
              <a:t>Asia Society International Studies School Network Stole </a:t>
            </a:r>
          </a:p>
          <a:p>
            <a:pPr marL="914400" lvl="1" indent="-311150"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sz="1600" dirty="0"/>
              <a:t>Participation in MUN / Principles of Government</a:t>
            </a:r>
          </a:p>
          <a:p>
            <a:pPr marL="914400" lvl="1" indent="-311150"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sz="1600" dirty="0"/>
              <a:t>4 Years of Foreign Language</a:t>
            </a:r>
          </a:p>
          <a:p>
            <a:pPr marL="914400" lvl="1" indent="-311150"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sz="1600" dirty="0"/>
              <a:t>Capstone - Senior Year</a:t>
            </a:r>
          </a:p>
          <a:p>
            <a:pPr marL="457200" lvl="0" indent="-323850"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sz="1600" dirty="0"/>
              <a:t>Other required high school electives: fine arts, health, foreign language, PE</a:t>
            </a:r>
          </a:p>
          <a:p>
            <a:pPr marL="457200" lvl="0" indent="0"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endParaRPr lang="en-US" sz="1600" dirty="0"/>
          </a:p>
        </p:txBody>
      </p:sp>
      <p:sp>
        <p:nvSpPr>
          <p:cNvPr id="111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9230" y="0"/>
            <a:ext cx="1324770" cy="51435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 txBox="1">
            <a:spLocks noGrp="1"/>
          </p:cNvSpPr>
          <p:nvPr>
            <p:ph type="title"/>
          </p:nvPr>
        </p:nvSpPr>
        <p:spPr>
          <a:xfrm>
            <a:off x="729450" y="5434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b="1"/>
              <a:t>HAIS Freshman Year</a:t>
            </a:r>
            <a:endParaRPr b="1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68A912-25BE-4715-A1E8-13D4FEE80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52" y="1293892"/>
            <a:ext cx="8415895" cy="32571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729450" y="5434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b="1"/>
              <a:t>HAIS Sophomore Year</a:t>
            </a:r>
            <a:endParaRPr b="1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26FAB5-06E2-4E1B-A42A-880C0DF28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86" y="1312465"/>
            <a:ext cx="8370358" cy="32876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AB6AC58-6898-4AC0-9DB4-5E6FEE105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76" y="3415284"/>
            <a:ext cx="6216024" cy="12508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solidFill>
                  <a:schemeClr val="accent1"/>
                </a:solidFill>
              </a:rPr>
              <a:t>Class of 2025 Advising Form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  <a:hlinkClick r:id="rId2"/>
              </a:rPr>
              <a:t>https://forms.gle/hkRCzckxXokAoe7WA</a:t>
            </a:r>
            <a:br>
              <a:rPr lang="en-US" sz="2400" dirty="0">
                <a:solidFill>
                  <a:schemeClr val="accent1"/>
                </a:solidFill>
              </a:rPr>
            </a:b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26" name="Google Shape;130;p13">
            <a:extLst>
              <a:ext uri="{FF2B5EF4-FFF2-40B4-BE49-F238E27FC236}">
                <a16:creationId xmlns:a16="http://schemas.microsoft.com/office/drawing/2014/main" id="{7F413510-D2E0-4320-B187-0FEF89F79EF6}"/>
              </a:ext>
            </a:extLst>
          </p:cNvPr>
          <p:cNvPicPr preferRelativeResize="0"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43402" y="700666"/>
            <a:ext cx="4408172" cy="2474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0923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CB74C-733F-490C-95D4-FAF39A256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571" y="1746100"/>
            <a:ext cx="6810935" cy="1646100"/>
          </a:xfrm>
        </p:spPr>
        <p:txBody>
          <a:bodyPr>
            <a:normAutofit/>
          </a:bodyPr>
          <a:lstStyle/>
          <a:p>
            <a:r>
              <a:rPr lang="en-US" sz="3600" dirty="0"/>
              <a:t>Tinyurl.com/HAISadvising2025</a:t>
            </a:r>
          </a:p>
        </p:txBody>
      </p:sp>
    </p:spTree>
    <p:extLst>
      <p:ext uri="{BB962C8B-B14F-4D97-AF65-F5344CB8AC3E}">
        <p14:creationId xmlns:p14="http://schemas.microsoft.com/office/powerpoint/2010/main" val="3512764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A83B46E-4B9D-41E7-AEA4-D49D0E7D8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96A8005-E9F4-4EB9-8920-B40570B4A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635935-0E19-45AE-833C-28B82B087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3F51BFFB-86E2-4C0F-A3E6-9EB854CA4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C377650-A34B-4F5C-9CF6-357C1AE1A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EDFD6E0-0A92-4B6A-8B1C-6DD83E629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A1D08E0A-48F2-475F-933A-7D65C5B04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43F7D684-BFDD-4685-8195-32F1ABE31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4A0E8712-3D59-4F13-9FD3-F8889E3C5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99F7967-C64D-482A-A1B6-896D7EC22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7CE53433-52BD-4F44-80A5-B57F4B53A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234A6D-C776-48E4-AF95-45771E262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6" y="457200"/>
            <a:ext cx="6447501" cy="990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Bef>
                <a:spcPct val="0"/>
              </a:spcBef>
            </a:pPr>
            <a:r>
              <a:rPr lang="en-US" sz="3600" b="1"/>
              <a:t>Foreign Language		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336549" cy="21336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3900" y="2863850"/>
            <a:ext cx="3337719" cy="227965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00950" y="0"/>
            <a:ext cx="1295400" cy="51435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2761059"/>
            <a:ext cx="3572668" cy="2382441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06E08-708B-4A1A-AD8E-00AD2AB51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145" y="1139728"/>
            <a:ext cx="7741515" cy="380920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defTabSz="457200">
              <a:lnSpc>
                <a:spcPct val="90000"/>
              </a:lnSpc>
              <a:spcBef>
                <a:spcPts val="600"/>
              </a:spcBef>
              <a:buSzPct val="80000"/>
              <a:buFont typeface="Wingdings 3" charset="2"/>
              <a:buChar char=""/>
            </a:pPr>
            <a:r>
              <a:rPr lang="en-US" sz="1400" dirty="0"/>
              <a:t>At HAIS, we like for all students to complete 4 years of Foreign Language</a:t>
            </a:r>
          </a:p>
          <a:p>
            <a:pPr defTabSz="457200">
              <a:lnSpc>
                <a:spcPct val="90000"/>
              </a:lnSpc>
              <a:spcBef>
                <a:spcPts val="600"/>
              </a:spcBef>
              <a:buSzPct val="80000"/>
              <a:buFont typeface="Wingdings 3" charset="2"/>
              <a:buChar char=""/>
            </a:pPr>
            <a:r>
              <a:rPr lang="en-US" sz="1400" dirty="0"/>
              <a:t>2 years must be in the same language </a:t>
            </a:r>
          </a:p>
          <a:p>
            <a:pPr defTabSz="457200">
              <a:lnSpc>
                <a:spcPct val="90000"/>
              </a:lnSpc>
              <a:spcBef>
                <a:spcPts val="600"/>
              </a:spcBef>
              <a:buSzPct val="80000"/>
              <a:buFont typeface="Wingdings 3" charset="2"/>
              <a:buChar char=""/>
            </a:pPr>
            <a:r>
              <a:rPr lang="en-US" sz="1400" dirty="0"/>
              <a:t>You can choose from High School level (HS) or Dual Credit (DC) college level foreign language courses</a:t>
            </a:r>
          </a:p>
          <a:p>
            <a:pPr lvl="1" defTabSz="457200">
              <a:lnSpc>
                <a:spcPct val="90000"/>
              </a:lnSpc>
              <a:spcBef>
                <a:spcPts val="600"/>
              </a:spcBef>
              <a:buSzPct val="80000"/>
              <a:buFont typeface="Wingdings 3" charset="2"/>
              <a:buChar char=""/>
            </a:pPr>
            <a:r>
              <a:rPr lang="en-US" sz="1400" dirty="0"/>
              <a:t>High School Level  - </a:t>
            </a:r>
          </a:p>
          <a:p>
            <a:pPr lvl="2" defTabSz="457200">
              <a:lnSpc>
                <a:spcPct val="90000"/>
              </a:lnSpc>
              <a:spcBef>
                <a:spcPts val="600"/>
              </a:spcBef>
              <a:buSzPct val="80000"/>
              <a:buFont typeface="Wingdings 3" charset="2"/>
              <a:buChar char=""/>
            </a:pPr>
            <a:r>
              <a:rPr lang="en-US" sz="1400" dirty="0"/>
              <a:t>Chinese – level 1, 2, 3, and 4 – high school </a:t>
            </a:r>
            <a:r>
              <a:rPr lang="en-US" sz="1400" b="1" dirty="0">
                <a:solidFill>
                  <a:srgbClr val="FF0000"/>
                </a:solidFill>
              </a:rPr>
              <a:t>0.50</a:t>
            </a:r>
            <a:r>
              <a:rPr lang="en-US" sz="1400" dirty="0"/>
              <a:t> credits per semester</a:t>
            </a:r>
          </a:p>
          <a:p>
            <a:pPr lvl="2" defTabSz="457200">
              <a:lnSpc>
                <a:spcPct val="90000"/>
              </a:lnSpc>
              <a:spcBef>
                <a:spcPts val="600"/>
              </a:spcBef>
              <a:buSzPct val="80000"/>
              <a:buFont typeface="Wingdings 3" charset="2"/>
              <a:buChar char=""/>
            </a:pPr>
            <a:r>
              <a:rPr lang="en-US" sz="1400" dirty="0"/>
              <a:t>Spanish 2 – for students who have Spanish 1 credit - high school </a:t>
            </a:r>
            <a:r>
              <a:rPr lang="en-US" sz="1400" b="1" dirty="0">
                <a:solidFill>
                  <a:srgbClr val="FF0000"/>
                </a:solidFill>
              </a:rPr>
              <a:t>0.50</a:t>
            </a:r>
            <a:r>
              <a:rPr lang="en-US" sz="1400" b="1" dirty="0"/>
              <a:t> </a:t>
            </a:r>
            <a:r>
              <a:rPr lang="en-US" sz="1400" dirty="0"/>
              <a:t>credits per semester</a:t>
            </a:r>
          </a:p>
          <a:p>
            <a:pPr lvl="2" defTabSz="457200">
              <a:lnSpc>
                <a:spcPct val="90000"/>
              </a:lnSpc>
              <a:spcBef>
                <a:spcPts val="600"/>
              </a:spcBef>
              <a:buSzPct val="80000"/>
              <a:buFont typeface="Wingdings 3" charset="2"/>
              <a:buChar char=""/>
            </a:pPr>
            <a:r>
              <a:rPr lang="en-US" sz="1400" dirty="0"/>
              <a:t>Native Spanish – limited availability - only to Native Spanish speakers – high school </a:t>
            </a:r>
            <a:r>
              <a:rPr lang="en-US" sz="1400" b="1" dirty="0">
                <a:solidFill>
                  <a:srgbClr val="FF0000"/>
                </a:solidFill>
              </a:rPr>
              <a:t>1.00 </a:t>
            </a:r>
            <a:r>
              <a:rPr lang="en-US" sz="1400" dirty="0"/>
              <a:t>credit per semester</a:t>
            </a:r>
          </a:p>
          <a:p>
            <a:pPr lvl="1" defTabSz="457200">
              <a:lnSpc>
                <a:spcPct val="90000"/>
              </a:lnSpc>
              <a:spcBef>
                <a:spcPts val="600"/>
              </a:spcBef>
              <a:buSzPct val="80000"/>
              <a:buFont typeface="Wingdings 3" charset="2"/>
              <a:buChar char=""/>
            </a:pPr>
            <a:r>
              <a:rPr lang="en-US" sz="1400" dirty="0"/>
              <a:t>Dual Credit – must be TSI Reading/Writing complete</a:t>
            </a:r>
          </a:p>
          <a:p>
            <a:pPr lvl="2" defTabSz="457200">
              <a:lnSpc>
                <a:spcPct val="90000"/>
              </a:lnSpc>
              <a:spcBef>
                <a:spcPts val="600"/>
              </a:spcBef>
              <a:buSzPct val="80000"/>
              <a:buFont typeface="Wingdings 3" charset="2"/>
              <a:buChar char=""/>
            </a:pPr>
            <a:r>
              <a:rPr lang="en-US" sz="1400" dirty="0"/>
              <a:t>CHIN 1411 / 1412 – taught by HAIS teacher - high school </a:t>
            </a:r>
            <a:r>
              <a:rPr lang="en-US" sz="1400" b="1" dirty="0">
                <a:solidFill>
                  <a:srgbClr val="FF0000"/>
                </a:solidFill>
              </a:rPr>
              <a:t>1.00</a:t>
            </a:r>
            <a:r>
              <a:rPr lang="en-US" sz="1400" b="1" dirty="0"/>
              <a:t> </a:t>
            </a:r>
            <a:r>
              <a:rPr lang="en-US" sz="1400" dirty="0"/>
              <a:t>credit per semester, college </a:t>
            </a:r>
            <a:r>
              <a:rPr lang="en-US" sz="1400" b="1" dirty="0"/>
              <a:t>8</a:t>
            </a:r>
            <a:r>
              <a:rPr lang="en-US" sz="1400" dirty="0"/>
              <a:t> credit hours</a:t>
            </a:r>
          </a:p>
          <a:p>
            <a:pPr lvl="2" defTabSz="457200">
              <a:lnSpc>
                <a:spcPct val="90000"/>
              </a:lnSpc>
              <a:spcBef>
                <a:spcPts val="600"/>
              </a:spcBef>
              <a:buSzPct val="80000"/>
              <a:buFont typeface="Wingdings 3" charset="2"/>
              <a:buChar char=""/>
            </a:pPr>
            <a:r>
              <a:rPr lang="en-US" sz="1400" dirty="0"/>
              <a:t>SPAN 1411 / 1412 – HCC cohort taught by HCC professor, high school </a:t>
            </a:r>
            <a:r>
              <a:rPr lang="en-US" sz="1400" b="1" dirty="0">
                <a:solidFill>
                  <a:srgbClr val="FF0000"/>
                </a:solidFill>
              </a:rPr>
              <a:t>1.00</a:t>
            </a:r>
            <a:r>
              <a:rPr lang="en-US" sz="1400" b="1" dirty="0"/>
              <a:t> </a:t>
            </a:r>
            <a:r>
              <a:rPr lang="en-US" sz="1400" dirty="0"/>
              <a:t>credit per semester, college </a:t>
            </a:r>
            <a:r>
              <a:rPr lang="en-US" sz="1400" b="1" dirty="0">
                <a:solidFill>
                  <a:srgbClr val="FF0000"/>
                </a:solidFill>
              </a:rPr>
              <a:t>8</a:t>
            </a:r>
            <a:r>
              <a:rPr lang="en-US" sz="1400" dirty="0"/>
              <a:t> credit hours</a:t>
            </a:r>
          </a:p>
          <a:p>
            <a:pPr lvl="2" defTabSz="457200">
              <a:lnSpc>
                <a:spcPct val="90000"/>
              </a:lnSpc>
              <a:spcBef>
                <a:spcPts val="600"/>
              </a:spcBef>
              <a:buSzPct val="80000"/>
              <a:buFont typeface="Wingdings 3" charset="2"/>
              <a:buChar char=""/>
            </a:pPr>
            <a:r>
              <a:rPr lang="en-US" sz="1400" dirty="0"/>
              <a:t>Other HCC Foreign Language courses – Arabic, French, German, Japanese, Korean – recommended for Junior or Senior year</a:t>
            </a:r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9230" y="0"/>
            <a:ext cx="1324770" cy="51435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3266243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518</Words>
  <Application>Microsoft Office PowerPoint</Application>
  <PresentationFormat>On-screen Show (16:9)</PresentationFormat>
  <Paragraphs>58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Wingdings 3</vt:lpstr>
      <vt:lpstr>Trebuchet MS</vt:lpstr>
      <vt:lpstr>Facet</vt:lpstr>
      <vt:lpstr>Freshman Scheduling Important Information</vt:lpstr>
      <vt:lpstr>Preparing for Freshmen Year</vt:lpstr>
      <vt:lpstr>High School Diploma AND Associates degree</vt:lpstr>
      <vt:lpstr>Things to Consider</vt:lpstr>
      <vt:lpstr>HAIS Freshman Year</vt:lpstr>
      <vt:lpstr>HAIS Sophomore Year</vt:lpstr>
      <vt:lpstr>Class of 2025 Advising Form https://forms.gle/hkRCzckxXokAoe7WA </vt:lpstr>
      <vt:lpstr>Tinyurl.com/HAISadvising2025</vt:lpstr>
      <vt:lpstr>Foreign Language  </vt:lpstr>
      <vt:lpstr>Individual Advising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Freshman Scheduling Important Information</dc:title>
  <dc:creator>Gomez, Adelisse D</dc:creator>
  <cp:lastModifiedBy>Gomez, Adelisse D</cp:lastModifiedBy>
  <cp:revision>5</cp:revision>
  <dcterms:created xsi:type="dcterms:W3CDTF">2021-06-18T15:22:01Z</dcterms:created>
  <dcterms:modified xsi:type="dcterms:W3CDTF">2021-06-21T17:56:10Z</dcterms:modified>
</cp:coreProperties>
</file>