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0" r:id="rId3"/>
    <p:sldId id="274" r:id="rId4"/>
    <p:sldId id="262" r:id="rId5"/>
    <p:sldId id="263" r:id="rId6"/>
    <p:sldId id="275" r:id="rId7"/>
    <p:sldId id="287" r:id="rId8"/>
    <p:sldId id="258" r:id="rId9"/>
    <p:sldId id="259" r:id="rId10"/>
    <p:sldId id="288" r:id="rId11"/>
    <p:sldId id="276" r:id="rId12"/>
    <p:sldId id="282" r:id="rId13"/>
    <p:sldId id="284" r:id="rId14"/>
    <p:sldId id="279" r:id="rId15"/>
    <p:sldId id="281" r:id="rId16"/>
    <p:sldId id="285" r:id="rId17"/>
    <p:sldId id="283" r:id="rId18"/>
    <p:sldId id="261" r:id="rId19"/>
    <p:sldId id="265" r:id="rId20"/>
    <p:sldId id="264" r:id="rId2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03" autoAdjust="0"/>
    <p:restoredTop sz="94660"/>
  </p:normalViewPr>
  <p:slideViewPr>
    <p:cSldViewPr snapToGrid="0">
      <p:cViewPr varScale="1">
        <p:scale>
          <a:sx n="67" d="100"/>
          <a:sy n="67" d="100"/>
        </p:scale>
        <p:origin x="528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93E958-47C0-4322-A892-D18A3701EC30}" type="datetimeFigureOut">
              <a:rPr lang="en-US" smtClean="0"/>
              <a:t>8/12/2020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B0D7F2-07B0-4E02-8175-BE74AE38CD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29094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93E958-47C0-4322-A892-D18A3701EC30}" type="datetimeFigureOut">
              <a:rPr lang="en-US" smtClean="0"/>
              <a:t>8/12/2020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B0D7F2-07B0-4E02-8175-BE74AE38CD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2661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93E958-47C0-4322-A892-D18A3701EC30}" type="datetimeFigureOut">
              <a:rPr lang="en-US" smtClean="0"/>
              <a:t>8/12/2020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B0D7F2-07B0-4E02-8175-BE74AE38CD30}" type="slidenum">
              <a:rPr lang="en-US" smtClean="0"/>
              <a:t>‹#›</a:t>
            </a:fld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01994880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93E958-47C0-4322-A892-D18A3701EC30}" type="datetimeFigureOut">
              <a:rPr lang="en-US" smtClean="0"/>
              <a:t>8/12/2020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B0D7F2-07B0-4E02-8175-BE74AE38CD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246080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93E958-47C0-4322-A892-D18A3701EC30}" type="datetimeFigureOut">
              <a:rPr lang="en-US" smtClean="0"/>
              <a:t>8/12/2020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B0D7F2-07B0-4E02-8175-BE74AE38CD30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95021883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93E958-47C0-4322-A892-D18A3701EC30}" type="datetimeFigureOut">
              <a:rPr lang="en-US" smtClean="0"/>
              <a:t>8/12/2020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B0D7F2-07B0-4E02-8175-BE74AE38CD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037823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93E958-47C0-4322-A892-D18A3701EC30}" type="datetimeFigureOut">
              <a:rPr lang="en-US" smtClean="0"/>
              <a:t>8/12/2020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B0D7F2-07B0-4E02-8175-BE74AE38CD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388313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93E958-47C0-4322-A892-D18A3701EC30}" type="datetimeFigureOut">
              <a:rPr lang="en-US" smtClean="0"/>
              <a:t>8/12/2020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B0D7F2-07B0-4E02-8175-BE74AE38CD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36770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93E958-47C0-4322-A892-D18A3701EC30}" type="datetimeFigureOut">
              <a:rPr lang="en-US" smtClean="0"/>
              <a:t>8/12/2020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B0D7F2-07B0-4E02-8175-BE74AE38CD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93348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93E958-47C0-4322-A892-D18A3701EC30}" type="datetimeFigureOut">
              <a:rPr lang="en-US" smtClean="0"/>
              <a:t>8/12/2020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B0D7F2-07B0-4E02-8175-BE74AE38CD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97708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93E958-47C0-4322-A892-D18A3701EC30}" type="datetimeFigureOut">
              <a:rPr lang="en-US" smtClean="0"/>
              <a:t>8/12/2020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B0D7F2-07B0-4E02-8175-BE74AE38CD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44399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93E958-47C0-4322-A892-D18A3701EC30}" type="datetimeFigureOut">
              <a:rPr lang="en-US" smtClean="0"/>
              <a:t>8/12/2020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B0D7F2-07B0-4E02-8175-BE74AE38CD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62736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93E958-47C0-4322-A892-D18A3701EC30}" type="datetimeFigureOut">
              <a:rPr lang="en-US" smtClean="0"/>
              <a:t>8/12/2020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B0D7F2-07B0-4E02-8175-BE74AE38CD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50485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93E958-47C0-4322-A892-D18A3701EC30}" type="datetimeFigureOut">
              <a:rPr lang="en-US" smtClean="0"/>
              <a:t>8/12/2020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B0D7F2-07B0-4E02-8175-BE74AE38CD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38534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93E958-47C0-4322-A892-D18A3701EC30}" type="datetimeFigureOut">
              <a:rPr lang="en-US" smtClean="0"/>
              <a:t>8/12/2020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B0D7F2-07B0-4E02-8175-BE74AE38CD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09308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93E958-47C0-4322-A892-D18A3701EC30}" type="datetimeFigureOut">
              <a:rPr lang="en-US" smtClean="0"/>
              <a:t>8/12/2020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B0D7F2-07B0-4E02-8175-BE74AE38CD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33058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93E958-47C0-4322-A892-D18A3701EC30}" type="datetimeFigureOut">
              <a:rPr lang="en-US" smtClean="0"/>
              <a:t>8/12/2020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C8B0D7F2-07B0-4E02-8175-BE74AE38CD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77863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FB6059-BB05-4DC6-94DF-2F5338FC0A9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47825" y="1084793"/>
            <a:ext cx="7696199" cy="2616199"/>
          </a:xfrm>
        </p:spPr>
        <p:txBody>
          <a:bodyPr>
            <a:normAutofit fontScale="90000"/>
          </a:bodyPr>
          <a:lstStyle/>
          <a:p>
            <a:r>
              <a:rPr lang="en-US" dirty="0"/>
              <a:t>Hobby Mustangs </a:t>
            </a:r>
            <a:br>
              <a:rPr lang="en-US" dirty="0"/>
            </a:br>
            <a:r>
              <a:rPr lang="en-US" dirty="0"/>
              <a:t>Fall 2020</a:t>
            </a:r>
            <a:br>
              <a:rPr lang="en-US" dirty="0"/>
            </a:br>
            <a:r>
              <a:rPr lang="en-US" dirty="0"/>
              <a:t>Parent Information Session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935E921-81B4-4D7E-881A-4689CBE079A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916779" y="4053417"/>
            <a:ext cx="5166768" cy="1388534"/>
          </a:xfrm>
        </p:spPr>
        <p:txBody>
          <a:bodyPr>
            <a:normAutofit/>
          </a:bodyPr>
          <a:lstStyle/>
          <a:p>
            <a:pPr>
              <a:lnSpc>
                <a:spcPct val="11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b="1" dirty="0"/>
              <a:t>Wednesday, August 12</a:t>
            </a:r>
            <a:r>
              <a:rPr lang="en-US" sz="1800" b="1" baseline="30000" dirty="0"/>
              <a:t>th</a:t>
            </a:r>
            <a:endParaRPr lang="en-US" sz="1800" b="1" dirty="0"/>
          </a:p>
          <a:p>
            <a:pPr>
              <a:lnSpc>
                <a:spcPct val="11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b="1" dirty="0"/>
              <a:t>5:30 p.m.</a:t>
            </a:r>
          </a:p>
        </p:txBody>
      </p:sp>
    </p:spTree>
    <p:extLst>
      <p:ext uri="{BB962C8B-B14F-4D97-AF65-F5344CB8AC3E}">
        <p14:creationId xmlns:p14="http://schemas.microsoft.com/office/powerpoint/2010/main" val="285671106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72C273-BA41-4B25-B086-7F2203E540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74625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sz="6600" dirty="0">
                <a:solidFill>
                  <a:srgbClr val="0070C0"/>
                </a:solidFill>
                <a:latin typeface="Abadi" panose="020B0604020104020204" pitchFamily="34" charset="0"/>
              </a:rPr>
              <a:t>General Updates</a:t>
            </a:r>
            <a:endParaRPr lang="en-US" sz="66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3055AA3-C95C-4C27-A71A-0A18DE9C9D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4150" y="1454150"/>
            <a:ext cx="11957050" cy="5403850"/>
          </a:xfrm>
        </p:spPr>
        <p:txBody>
          <a:bodyPr>
            <a:normAutofit/>
          </a:bodyPr>
          <a:lstStyle/>
          <a:p>
            <a:r>
              <a:rPr lang="en-US" sz="4400" dirty="0">
                <a:latin typeface="Abadi Extra Light" panose="020B0204020104020204" pitchFamily="34" charset="0"/>
              </a:rPr>
              <a:t>District will provide PPE for staff and students when we return to the campus</a:t>
            </a:r>
          </a:p>
          <a:p>
            <a:pPr lvl="1"/>
            <a:r>
              <a:rPr lang="en-US" sz="4000" dirty="0">
                <a:latin typeface="Abadi Extra Light" panose="020B0204020104020204" pitchFamily="34" charset="0"/>
              </a:rPr>
              <a:t>Face shields for teachers</a:t>
            </a:r>
          </a:p>
          <a:p>
            <a:pPr lvl="1"/>
            <a:r>
              <a:rPr lang="en-US" sz="4000" dirty="0">
                <a:latin typeface="Abadi Extra Light" panose="020B0204020104020204" pitchFamily="34" charset="0"/>
              </a:rPr>
              <a:t>Masks provided daily for staff &amp; students </a:t>
            </a:r>
          </a:p>
          <a:p>
            <a:pPr lvl="1"/>
            <a:r>
              <a:rPr lang="en-US" sz="4000" dirty="0">
                <a:latin typeface="Abadi Extra Light" panose="020B0204020104020204" pitchFamily="34" charset="0"/>
              </a:rPr>
              <a:t>Gloves &amp; hand sanitizer also available</a:t>
            </a:r>
          </a:p>
          <a:p>
            <a:r>
              <a:rPr lang="en-US" sz="4400" dirty="0">
                <a:latin typeface="Abadi Extra Light" panose="020B0204020104020204" pitchFamily="34" charset="0"/>
              </a:rPr>
              <a:t>No athletics or other extra-curricular activities</a:t>
            </a:r>
          </a:p>
          <a:p>
            <a:pPr lvl="1"/>
            <a:r>
              <a:rPr lang="en-US" sz="4000" dirty="0">
                <a:latin typeface="Abadi Extra Light" panose="020B0204020104020204" pitchFamily="34" charset="0"/>
              </a:rPr>
              <a:t>Includes practices and competitive events</a:t>
            </a:r>
          </a:p>
          <a:p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247734485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dkDnDiag">
          <a:fgClr>
            <a:srgbClr val="FFFF00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899615-8E60-4346-A32D-4D724DDD18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11125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sz="6600" dirty="0">
                <a:solidFill>
                  <a:schemeClr val="accent1"/>
                </a:solidFill>
                <a:latin typeface="Abadi" panose="020B0604020104020204" pitchFamily="34" charset="0"/>
              </a:rPr>
              <a:t>Instruction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56B6C46-98E7-4A8E-B4D0-BF3058A47A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1450" y="1589088"/>
            <a:ext cx="11855450" cy="5224461"/>
          </a:xfrm>
        </p:spPr>
        <p:txBody>
          <a:bodyPr>
            <a:normAutofit/>
          </a:bodyPr>
          <a:lstStyle/>
          <a:p>
            <a:r>
              <a:rPr lang="en-US" sz="4400" dirty="0">
                <a:latin typeface="Abadi Extra Light" panose="020B0204020104020204" pitchFamily="34" charset="0"/>
              </a:rPr>
              <a:t>Live lessons in </a:t>
            </a:r>
            <a:r>
              <a:rPr lang="en-US" sz="4400" b="1" dirty="0">
                <a:latin typeface="Abadi Extra Light" panose="020B0204020104020204" pitchFamily="34" charset="0"/>
              </a:rPr>
              <a:t>Microsoft Teams</a:t>
            </a:r>
          </a:p>
          <a:p>
            <a:pPr lvl="1"/>
            <a:r>
              <a:rPr lang="en-US" sz="4400" dirty="0">
                <a:latin typeface="Abadi Extra Light" panose="020B0204020104020204" pitchFamily="34" charset="0"/>
              </a:rPr>
              <a:t>Whole group &amp; small group instruction</a:t>
            </a:r>
          </a:p>
          <a:p>
            <a:pPr lvl="1"/>
            <a:r>
              <a:rPr lang="en-US" sz="4400" dirty="0">
                <a:latin typeface="Abadi Extra Light" panose="020B0204020104020204" pitchFamily="34" charset="0"/>
              </a:rPr>
              <a:t>Live lessons will be recorded and students will be able to access them later if they miss the live lesson</a:t>
            </a:r>
          </a:p>
          <a:p>
            <a:r>
              <a:rPr lang="en-US" sz="4400" dirty="0">
                <a:latin typeface="Abadi Extra Light" panose="020B0204020104020204" pitchFamily="34" charset="0"/>
              </a:rPr>
              <a:t>Daily lesson activities and assignments will be posted, completed, and graded in </a:t>
            </a:r>
            <a:r>
              <a:rPr lang="en-US" sz="4400" b="1" dirty="0">
                <a:latin typeface="Abadi Extra Light" panose="020B0204020104020204" pitchFamily="34" charset="0"/>
              </a:rPr>
              <a:t>the HUB</a:t>
            </a:r>
            <a:endParaRPr lang="en-US" sz="1800" b="1" dirty="0">
              <a:latin typeface="Abadi Extra Light" panose="020B02040201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0736084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60">
          <a:fgClr>
            <a:srgbClr val="FFFF00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899615-8E60-4346-A32D-4D724DDD18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6600" dirty="0">
                <a:solidFill>
                  <a:schemeClr val="accent1"/>
                </a:solidFill>
                <a:latin typeface="Abadi" panose="020B0604020104020204" pitchFamily="34" charset="0"/>
              </a:rPr>
              <a:t>Instruction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56B6C46-98E7-4A8E-B4D0-BF3058A47AF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sz="4400" dirty="0">
                <a:latin typeface="Abadi Extra Light" panose="020B0204020104020204" pitchFamily="34" charset="0"/>
              </a:rPr>
              <a:t>Teachers will develop a daily instructional schedule (based on the schedule for your grade level) and publish it to students &amp; parents in the HUB</a:t>
            </a:r>
          </a:p>
          <a:p>
            <a:pPr lvl="1"/>
            <a:r>
              <a:rPr lang="en-US" sz="4000" dirty="0">
                <a:latin typeface="Abadi Extra Light" panose="020B0204020104020204" pitchFamily="34" charset="0"/>
              </a:rPr>
              <a:t>The schedule may also be shared via</a:t>
            </a:r>
          </a:p>
          <a:p>
            <a:pPr lvl="2"/>
            <a:r>
              <a:rPr lang="en-US" sz="3600" dirty="0">
                <a:latin typeface="Abadi Extra Light" panose="020B0204020104020204" pitchFamily="34" charset="0"/>
              </a:rPr>
              <a:t>Parent Newsletter (Emailed)</a:t>
            </a:r>
          </a:p>
          <a:p>
            <a:pPr lvl="2"/>
            <a:r>
              <a:rPr lang="en-US" sz="3600" dirty="0">
                <a:latin typeface="Abadi Extra Light" panose="020B0204020104020204" pitchFamily="34" charset="0"/>
              </a:rPr>
              <a:t>Class Dojo</a:t>
            </a:r>
          </a:p>
        </p:txBody>
      </p:sp>
    </p:spTree>
    <p:extLst>
      <p:ext uri="{BB962C8B-B14F-4D97-AF65-F5344CB8AC3E}">
        <p14:creationId xmlns:p14="http://schemas.microsoft.com/office/powerpoint/2010/main" val="293099591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25">
          <a:fgClr>
            <a:srgbClr val="FFFF00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899615-8E60-4346-A32D-4D724DDD18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3756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sz="6600" dirty="0">
                <a:solidFill>
                  <a:schemeClr val="accent1"/>
                </a:solidFill>
                <a:latin typeface="Abadi" panose="020B0604020104020204" pitchFamily="34" charset="0"/>
              </a:rPr>
              <a:t>Instruction &amp; SEL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56B6C46-98E7-4A8E-B4D0-BF3058A47A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379320"/>
            <a:ext cx="11010900" cy="5378832"/>
          </a:xfrm>
        </p:spPr>
        <p:txBody>
          <a:bodyPr>
            <a:normAutofit/>
          </a:bodyPr>
          <a:lstStyle/>
          <a:p>
            <a:r>
              <a:rPr lang="en-US" sz="4400" dirty="0">
                <a:latin typeface="Abadi Extra Light" panose="020B0204020104020204" pitchFamily="34" charset="0"/>
              </a:rPr>
              <a:t>Teachers’ lessons will frequently include Social-Emotional Learning themes such as:</a:t>
            </a:r>
          </a:p>
          <a:p>
            <a:pPr lvl="1"/>
            <a:r>
              <a:rPr lang="en-US" sz="4000" dirty="0">
                <a:latin typeface="Abadi Extra Light" panose="020B0204020104020204" pitchFamily="34" charset="0"/>
              </a:rPr>
              <a:t>Conflict-resolution</a:t>
            </a:r>
          </a:p>
          <a:p>
            <a:pPr lvl="1"/>
            <a:r>
              <a:rPr lang="en-US" sz="4000" dirty="0">
                <a:latin typeface="Abadi Extra Light" panose="020B0204020104020204" pitchFamily="34" charset="0"/>
              </a:rPr>
              <a:t>Problem-solving </a:t>
            </a:r>
          </a:p>
          <a:p>
            <a:pPr lvl="1"/>
            <a:r>
              <a:rPr lang="en-US" sz="4000" dirty="0">
                <a:latin typeface="Abadi Extra Light" panose="020B0204020104020204" pitchFamily="34" charset="0"/>
              </a:rPr>
              <a:t>Developing positive character traits</a:t>
            </a:r>
          </a:p>
          <a:p>
            <a:pPr lvl="1"/>
            <a:r>
              <a:rPr lang="en-US" sz="4000" dirty="0">
                <a:latin typeface="Abadi Extra Light" panose="020B0204020104020204" pitchFamily="34" charset="0"/>
              </a:rPr>
              <a:t>Making good choices</a:t>
            </a:r>
          </a:p>
          <a:p>
            <a:pPr lvl="2"/>
            <a:r>
              <a:rPr lang="en-US" sz="3600" dirty="0">
                <a:latin typeface="Abadi Extra Light" panose="020B0204020104020204" pitchFamily="34" charset="0"/>
              </a:rPr>
              <a:t>Reading passages, lab activities, writing prompts</a:t>
            </a:r>
          </a:p>
          <a:p>
            <a:pPr lvl="1"/>
            <a:endParaRPr lang="en-US" sz="4000" dirty="0">
              <a:latin typeface="Abadi Extra Light" panose="020B02040201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8561630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899615-8E60-4346-A32D-4D724DDD18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6600" dirty="0">
                <a:solidFill>
                  <a:schemeClr val="accent1"/>
                </a:solidFill>
                <a:latin typeface="Abadi" panose="020B0604020104020204" pitchFamily="34" charset="0"/>
              </a:rPr>
              <a:t>Grades &amp; Attendance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56B6C46-98E7-4A8E-B4D0-BF3058A47A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2300" y="1690688"/>
            <a:ext cx="11087100" cy="4802187"/>
          </a:xfrm>
        </p:spPr>
        <p:txBody>
          <a:bodyPr>
            <a:normAutofit/>
          </a:bodyPr>
          <a:lstStyle/>
          <a:p>
            <a:r>
              <a:rPr lang="en-US" sz="4400" b="1" dirty="0">
                <a:solidFill>
                  <a:srgbClr val="FF0000"/>
                </a:solidFill>
                <a:latin typeface="Abadi Extra Light" panose="020B0204020104020204" pitchFamily="34" charset="0"/>
              </a:rPr>
              <a:t>Grades and Attendance </a:t>
            </a:r>
            <a:r>
              <a:rPr lang="en-US" sz="4400" dirty="0">
                <a:latin typeface="Abadi Extra Light" panose="020B0204020104020204" pitchFamily="34" charset="0"/>
              </a:rPr>
              <a:t>will be recorded from the first day of school</a:t>
            </a:r>
          </a:p>
          <a:p>
            <a:pPr lvl="1"/>
            <a:r>
              <a:rPr lang="en-US" sz="4000" dirty="0">
                <a:latin typeface="Abadi Extra Light" panose="020B0204020104020204" pitchFamily="34" charset="0"/>
              </a:rPr>
              <a:t>Attendance will be taken daily</a:t>
            </a:r>
          </a:p>
          <a:p>
            <a:pPr lvl="1"/>
            <a:r>
              <a:rPr lang="en-US" sz="4000" dirty="0">
                <a:latin typeface="Abadi Extra Light" panose="020B0204020104020204" pitchFamily="34" charset="0"/>
              </a:rPr>
              <a:t>Grades will be entered each week (min. 2)</a:t>
            </a:r>
          </a:p>
          <a:p>
            <a:r>
              <a:rPr lang="en-US" sz="4800" b="1" dirty="0">
                <a:highlight>
                  <a:srgbClr val="FFFF00"/>
                </a:highlight>
                <a:latin typeface="Abadi Extra Light" panose="020B0204020104020204" pitchFamily="34" charset="0"/>
              </a:rPr>
              <a:t>Students must attend classes &amp; complete assignments daily</a:t>
            </a:r>
          </a:p>
          <a:p>
            <a:endParaRPr lang="en-US" sz="2000" dirty="0">
              <a:latin typeface="Abadi Extra Light" panose="020B02040201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6599081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899615-8E60-4346-A32D-4D724DDD18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6600" dirty="0">
                <a:solidFill>
                  <a:schemeClr val="accent1"/>
                </a:solidFill>
                <a:latin typeface="Abadi" panose="020B0604020104020204" pitchFamily="34" charset="0"/>
              </a:rPr>
              <a:t>HISD @ H.O.M.E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56B6C46-98E7-4A8E-B4D0-BF3058A47A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1738" y="1690688"/>
            <a:ext cx="11719034" cy="5167312"/>
          </a:xfrm>
        </p:spPr>
        <p:txBody>
          <a:bodyPr>
            <a:normAutofit lnSpcReduction="10000"/>
          </a:bodyPr>
          <a:lstStyle/>
          <a:p>
            <a:r>
              <a:rPr lang="en-US" sz="4400" dirty="0">
                <a:latin typeface="Abadi Extra Light" panose="020B0204020104020204" pitchFamily="34" charset="0"/>
              </a:rPr>
              <a:t>HISD@HOME online &amp; TV broadcasts will continue</a:t>
            </a:r>
          </a:p>
          <a:p>
            <a:r>
              <a:rPr lang="en-US" sz="4400" dirty="0">
                <a:latin typeface="Abadi Extra Light" panose="020B0204020104020204" pitchFamily="34" charset="0"/>
              </a:rPr>
              <a:t>The HISD@HOME parent hotline resumed operation on Monday, August 3</a:t>
            </a:r>
            <a:r>
              <a:rPr lang="en-US" sz="4400" baseline="30000" dirty="0">
                <a:latin typeface="Abadi Extra Light" panose="020B0204020104020204" pitchFamily="34" charset="0"/>
              </a:rPr>
              <a:t>rd</a:t>
            </a:r>
            <a:r>
              <a:rPr lang="en-US" sz="4400" dirty="0">
                <a:latin typeface="Abadi Extra Light" panose="020B0204020104020204" pitchFamily="34" charset="0"/>
              </a:rPr>
              <a:t> </a:t>
            </a:r>
          </a:p>
          <a:p>
            <a:endParaRPr lang="en-US" sz="4400" dirty="0">
              <a:latin typeface="Abadi Extra Light" panose="020B0204020104020204" pitchFamily="34" charset="0"/>
            </a:endParaRPr>
          </a:p>
          <a:p>
            <a:r>
              <a:rPr lang="en-US" sz="4400" b="1" dirty="0">
                <a:latin typeface="Abadi Extra Light" panose="020B0204020104020204" pitchFamily="34" charset="0"/>
              </a:rPr>
              <a:t>Parents are strongly encouraged to take the course titled “Introduction to Virtual Instruction”</a:t>
            </a:r>
          </a:p>
          <a:p>
            <a:pPr lvl="1"/>
            <a:r>
              <a:rPr lang="en-US" sz="4000" b="1" dirty="0">
                <a:latin typeface="Abadi Extra Light" panose="020B0204020104020204" pitchFamily="34" charset="0"/>
              </a:rPr>
              <a:t>Available on the HUB beginning July 31</a:t>
            </a:r>
            <a:r>
              <a:rPr lang="en-US" sz="4000" b="1" baseline="30000" dirty="0">
                <a:latin typeface="Abadi Extra Light" panose="020B0204020104020204" pitchFamily="34" charset="0"/>
              </a:rPr>
              <a:t>st</a:t>
            </a:r>
            <a:r>
              <a:rPr lang="en-US" sz="4000" b="1" dirty="0">
                <a:latin typeface="Abadi Extra Light" panose="020B0204020104020204" pitchFamily="34" charset="0"/>
              </a:rPr>
              <a:t>  </a:t>
            </a:r>
            <a:endParaRPr lang="en-US" sz="3600" b="1" dirty="0">
              <a:latin typeface="Abadi Extra Light" panose="020B0204020104020204" pitchFamily="34" charset="0"/>
            </a:endParaRPr>
          </a:p>
          <a:p>
            <a:endParaRPr lang="en-US" sz="2000" dirty="0">
              <a:latin typeface="Abadi Extra Light" panose="020B02040201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1898689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B83AB4-1360-42EC-B95D-A6F4F892CD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6600" dirty="0">
                <a:latin typeface="Abadi "/>
              </a:rPr>
              <a:t>Technology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C052FD6-AB30-40A5-9C1E-6E5CCF8F8D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850" y="1619250"/>
            <a:ext cx="11639550" cy="4984750"/>
          </a:xfrm>
        </p:spPr>
        <p:txBody>
          <a:bodyPr>
            <a:normAutofit lnSpcReduction="10000"/>
          </a:bodyPr>
          <a:lstStyle/>
          <a:p>
            <a:r>
              <a:rPr lang="en-US" sz="5000" dirty="0">
                <a:solidFill>
                  <a:schemeClr val="bg1"/>
                </a:solidFill>
                <a:latin typeface="Abadi Extra Light" panose="020B0204020104020204" pitchFamily="34" charset="0"/>
              </a:rPr>
              <a:t>We will distribute laptops &amp; iPads on campus to students in need:</a:t>
            </a:r>
          </a:p>
          <a:p>
            <a:pPr lvl="1"/>
            <a:r>
              <a:rPr lang="en-US" sz="4600" dirty="0">
                <a:solidFill>
                  <a:schemeClr val="bg1"/>
                </a:solidFill>
                <a:latin typeface="Abadi Extra Light" panose="020B0204020104020204" pitchFamily="34" charset="0"/>
              </a:rPr>
              <a:t>Households who have not received a device will be helped first</a:t>
            </a:r>
          </a:p>
          <a:p>
            <a:pPr lvl="1"/>
            <a:r>
              <a:rPr lang="en-US" sz="4600" dirty="0">
                <a:solidFill>
                  <a:schemeClr val="bg1"/>
                </a:solidFill>
                <a:latin typeface="Abadi Extra Light" panose="020B0204020104020204" pitchFamily="34" charset="0"/>
              </a:rPr>
              <a:t>Households with multiple scholars will receive an additional device after all households are covered.</a:t>
            </a:r>
            <a:r>
              <a:rPr lang="en-US" sz="5000" dirty="0">
                <a:solidFill>
                  <a:schemeClr val="bg1"/>
                </a:solidFill>
                <a:latin typeface="Abadi Extra Light" panose="020B020402010402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9311482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B83AB4-1360-42EC-B95D-A6F4F892CD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6600" dirty="0">
                <a:latin typeface="Abadi "/>
              </a:rPr>
              <a:t>Meals for Students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C052FD6-AB30-40A5-9C1E-6E5CCF8F8D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5100" y="1825625"/>
            <a:ext cx="11868150" cy="4351338"/>
          </a:xfrm>
        </p:spPr>
        <p:txBody>
          <a:bodyPr>
            <a:normAutofit/>
          </a:bodyPr>
          <a:lstStyle/>
          <a:p>
            <a:r>
              <a:rPr lang="en-US" sz="5400" dirty="0">
                <a:solidFill>
                  <a:schemeClr val="bg1"/>
                </a:solidFill>
                <a:latin typeface="Abadi Extra Light" panose="020B0204020104020204" pitchFamily="34" charset="0"/>
              </a:rPr>
              <a:t>Curbside meals will be available to students at specified locations</a:t>
            </a:r>
          </a:p>
          <a:p>
            <a:r>
              <a:rPr lang="en-US" sz="5400" dirty="0">
                <a:solidFill>
                  <a:schemeClr val="bg1"/>
                </a:solidFill>
                <a:latin typeface="Abadi Extra Light" panose="020B0204020104020204" pitchFamily="34" charset="0"/>
              </a:rPr>
              <a:t>Food distribution buses will go to large apartment complexes/ communities</a:t>
            </a:r>
          </a:p>
        </p:txBody>
      </p:sp>
    </p:spTree>
    <p:extLst>
      <p:ext uri="{BB962C8B-B14F-4D97-AF65-F5344CB8AC3E}">
        <p14:creationId xmlns:p14="http://schemas.microsoft.com/office/powerpoint/2010/main" val="174598573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B83AB4-1360-42EC-B95D-A6F4F892CD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sz="6600" dirty="0">
                <a:latin typeface="Abadi "/>
              </a:rPr>
              <a:t>Stay tuned for updates…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C052FD6-AB30-40A5-9C1E-6E5CCF8F8D3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5400" dirty="0">
                <a:solidFill>
                  <a:schemeClr val="bg1"/>
                </a:solidFill>
                <a:latin typeface="Abadi Extra Light" panose="020B0204020104020204" pitchFamily="34" charset="0"/>
              </a:rPr>
              <a:t>Watch the local news </a:t>
            </a:r>
          </a:p>
          <a:p>
            <a:r>
              <a:rPr lang="en-US" sz="5400" dirty="0">
                <a:solidFill>
                  <a:schemeClr val="bg1"/>
                </a:solidFill>
                <a:latin typeface="Abadi Extra Light" panose="020B0204020104020204" pitchFamily="34" charset="0"/>
              </a:rPr>
              <a:t>Check the district website</a:t>
            </a:r>
          </a:p>
        </p:txBody>
      </p:sp>
    </p:spTree>
    <p:extLst>
      <p:ext uri="{BB962C8B-B14F-4D97-AF65-F5344CB8AC3E}">
        <p14:creationId xmlns:p14="http://schemas.microsoft.com/office/powerpoint/2010/main" val="48885398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5532B46B-250C-4B71-BE83-902E228D24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1763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sz="7200" dirty="0">
                <a:solidFill>
                  <a:schemeClr val="accent4"/>
                </a:solidFill>
                <a:latin typeface="Abadi" panose="020B0604020104020204" pitchFamily="34" charset="0"/>
              </a:rPr>
              <a:t>Reminders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E762A49-F3CE-4874-857A-A65F9315E12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2539" y="1315092"/>
            <a:ext cx="11620072" cy="5445303"/>
          </a:xfrm>
        </p:spPr>
        <p:txBody>
          <a:bodyPr>
            <a:normAutofit/>
          </a:bodyPr>
          <a:lstStyle/>
          <a:p>
            <a:r>
              <a:rPr lang="en-US" sz="6000" dirty="0">
                <a:solidFill>
                  <a:schemeClr val="bg1"/>
                </a:solidFill>
                <a:latin typeface="Abadi" panose="020B0604020104020204" pitchFamily="34" charset="0"/>
              </a:rPr>
              <a:t>This semester will be “different”, but we will continue to provide excellent instruction and a safe &amp; nurturing educational environment for our scholars!  </a:t>
            </a:r>
          </a:p>
          <a:p>
            <a:endParaRPr lang="en-US" sz="6000" dirty="0">
              <a:solidFill>
                <a:schemeClr val="bg1"/>
              </a:solidFill>
              <a:latin typeface="Abadi" panose="020B06040201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890745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15B87E02-0B00-4F82-84F8-5124EF68165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9392" r="1" b="14075"/>
          <a:stretch/>
        </p:blipFill>
        <p:spPr>
          <a:xfrm>
            <a:off x="643467" y="643467"/>
            <a:ext cx="10905066" cy="5571066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50582908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67A259-8FA7-43A0-BA3C-7CF7739FBA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1732" y="4572000"/>
            <a:ext cx="7064121" cy="1964266"/>
          </a:xfrm>
          <a:solidFill>
            <a:schemeClr val="accent1"/>
          </a:solidFill>
        </p:spPr>
        <p:txBody>
          <a:bodyPr>
            <a:normAutofit/>
          </a:bodyPr>
          <a:lstStyle/>
          <a:p>
            <a:pPr algn="r"/>
            <a:r>
              <a:rPr lang="en-US" sz="6000" dirty="0">
                <a:solidFill>
                  <a:srgbClr val="FFFFFF"/>
                </a:solidFill>
                <a:latin typeface="Abadi" panose="020B0604020104020204" pitchFamily="34" charset="0"/>
                <a:cs typeface="Aharoni" panose="02010803020104030203" pitchFamily="2" charset="-79"/>
              </a:rPr>
              <a:t>Enjoy the rest of your summer!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A224289-35DC-47F3-BAF4-1297D055C03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34655" y="476250"/>
            <a:ext cx="4329797" cy="5803900"/>
          </a:xfrm>
        </p:spPr>
        <p:txBody>
          <a:bodyPr anchor="ctr">
            <a:normAutofit/>
          </a:bodyPr>
          <a:lstStyle/>
          <a:p>
            <a:pPr marL="0" indent="0" algn="ctr">
              <a:buNone/>
            </a:pPr>
            <a:r>
              <a:rPr lang="en-US" sz="12000" dirty="0">
                <a:solidFill>
                  <a:srgbClr val="0070C0"/>
                </a:solidFill>
                <a:latin typeface="Curlz MT" panose="04040404050702020202" pitchFamily="82" charset="0"/>
              </a:rPr>
              <a:t>See you soon!</a:t>
            </a:r>
            <a:endParaRPr lang="en-US" sz="12000" dirty="0">
              <a:solidFill>
                <a:srgbClr val="0070C0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9CA7EB5-3C29-4164-8D98-65FF633251D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1" b="12494"/>
          <a:stretch/>
        </p:blipFill>
        <p:spPr>
          <a:xfrm>
            <a:off x="327547" y="321733"/>
            <a:ext cx="7058306" cy="4107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93816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907721F9-1D13-4826-A8AA-DA10739E2B4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9024" t="10006" r="29326" b="11104"/>
          <a:stretch/>
        </p:blipFill>
        <p:spPr>
          <a:xfrm>
            <a:off x="996965" y="643467"/>
            <a:ext cx="10293333" cy="5571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817529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x_Picture 1" descr="image003">
            <a:extLst>
              <a:ext uri="{FF2B5EF4-FFF2-40B4-BE49-F238E27FC236}">
                <a16:creationId xmlns:a16="http://schemas.microsoft.com/office/drawing/2014/main" id="{EF048E1A-080A-43A5-A9DA-E8836D861D5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529"/>
          <a:stretch/>
        </p:blipFill>
        <p:spPr bwMode="auto">
          <a:xfrm>
            <a:off x="266700" y="82549"/>
            <a:ext cx="11734800" cy="66621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0805978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E07DE1-3FF4-4046-92DC-009BD84FC6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49225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sz="6600" dirty="0">
                <a:solidFill>
                  <a:srgbClr val="0070C0"/>
                </a:solidFill>
                <a:latin typeface="Abadi" panose="020B0604020104020204" pitchFamily="34" charset="0"/>
              </a:rPr>
              <a:t>Academic Boot Camp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C7375C-9CBE-407B-8166-677EEE85CD6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384300"/>
            <a:ext cx="12138917" cy="5473700"/>
          </a:xfrm>
        </p:spPr>
        <p:txBody>
          <a:bodyPr>
            <a:normAutofit/>
          </a:bodyPr>
          <a:lstStyle/>
          <a:p>
            <a:r>
              <a:rPr lang="en-US" sz="3800" dirty="0">
                <a:solidFill>
                  <a:schemeClr val="bg1"/>
                </a:solidFill>
                <a:latin typeface="Abadi Extra Light" panose="020B0204020104020204" pitchFamily="34" charset="0"/>
              </a:rPr>
              <a:t>Opportunity for students with the greatest need for Math and/or Reading Intervention </a:t>
            </a:r>
          </a:p>
          <a:p>
            <a:pPr lvl="1"/>
            <a:r>
              <a:rPr lang="en-US" sz="3400" dirty="0">
                <a:solidFill>
                  <a:schemeClr val="bg1"/>
                </a:solidFill>
                <a:latin typeface="Abadi Extra Light" panose="020B0204020104020204" pitchFamily="34" charset="0"/>
              </a:rPr>
              <a:t>Certified teachers</a:t>
            </a:r>
          </a:p>
          <a:p>
            <a:pPr lvl="1"/>
            <a:r>
              <a:rPr lang="en-US" sz="3400" dirty="0">
                <a:solidFill>
                  <a:schemeClr val="bg1"/>
                </a:solidFill>
                <a:latin typeface="Abadi Extra Light" panose="020B0204020104020204" pitchFamily="34" charset="0"/>
              </a:rPr>
              <a:t>“Bridge” to get prepared for a strong start to the 2020-2021 school year</a:t>
            </a:r>
          </a:p>
          <a:p>
            <a:r>
              <a:rPr lang="en-US" sz="3800" dirty="0">
                <a:solidFill>
                  <a:srgbClr val="FFFF00"/>
                </a:solidFill>
                <a:latin typeface="Abadi Extra Light" panose="020B0204020104020204" pitchFamily="34" charset="0"/>
              </a:rPr>
              <a:t>September 1</a:t>
            </a:r>
            <a:r>
              <a:rPr lang="en-US" sz="3800" baseline="30000" dirty="0">
                <a:solidFill>
                  <a:srgbClr val="FFFF00"/>
                </a:solidFill>
                <a:latin typeface="Abadi Extra Light" panose="020B0204020104020204" pitchFamily="34" charset="0"/>
              </a:rPr>
              <a:t>st</a:t>
            </a:r>
            <a:r>
              <a:rPr lang="en-US" sz="3800" dirty="0">
                <a:solidFill>
                  <a:srgbClr val="FFFF00"/>
                </a:solidFill>
                <a:latin typeface="Abadi Extra Light" panose="020B0204020104020204" pitchFamily="34" charset="0"/>
              </a:rPr>
              <a:t>-3</a:t>
            </a:r>
            <a:r>
              <a:rPr lang="en-US" sz="3800" baseline="30000" dirty="0">
                <a:solidFill>
                  <a:srgbClr val="FFFF00"/>
                </a:solidFill>
                <a:latin typeface="Abadi Extra Light" panose="020B0204020104020204" pitchFamily="34" charset="0"/>
              </a:rPr>
              <a:t>rd</a:t>
            </a:r>
            <a:r>
              <a:rPr lang="en-US" sz="3800" dirty="0">
                <a:solidFill>
                  <a:srgbClr val="FFFF00"/>
                </a:solidFill>
                <a:latin typeface="Abadi Extra Light" panose="020B0204020104020204" pitchFamily="34" charset="0"/>
              </a:rPr>
              <a:t> – Boot Camp</a:t>
            </a:r>
          </a:p>
          <a:p>
            <a:pPr lvl="1"/>
            <a:r>
              <a:rPr lang="en-US" sz="3400" dirty="0">
                <a:solidFill>
                  <a:srgbClr val="FFFF00"/>
                </a:solidFill>
                <a:latin typeface="Abadi Extra Light" panose="020B0204020104020204" pitchFamily="34" charset="0"/>
              </a:rPr>
              <a:t>More details will be provided in the next couple of weeks</a:t>
            </a:r>
            <a:endParaRPr lang="en-US" sz="3400" dirty="0">
              <a:solidFill>
                <a:srgbClr val="FF99FF"/>
              </a:solidFill>
              <a:latin typeface="Abadi Extra Light" panose="020B02040201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1645473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6D7EB8-EF47-450C-8F4B-E5FDED84B3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6311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sz="8000" dirty="0">
                <a:solidFill>
                  <a:srgbClr val="0070C0"/>
                </a:solidFill>
                <a:latin typeface="Abadi" panose="020B0604020104020204" pitchFamily="34" charset="0"/>
              </a:rPr>
              <a:t>Other Important Dates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EE01719-5BB1-4954-BC5C-DBF7A6CA10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235" y="1546260"/>
            <a:ext cx="12082408" cy="5255429"/>
          </a:xfrm>
        </p:spPr>
        <p:txBody>
          <a:bodyPr>
            <a:noAutofit/>
          </a:bodyPr>
          <a:lstStyle/>
          <a:p>
            <a:r>
              <a:rPr lang="en-US" sz="4400" dirty="0">
                <a:solidFill>
                  <a:schemeClr val="bg1"/>
                </a:solidFill>
                <a:latin typeface="Abadi Extra Light" panose="020B0204020104020204" pitchFamily="34" charset="0"/>
              </a:rPr>
              <a:t>Tuesday, September 8</a:t>
            </a:r>
            <a:r>
              <a:rPr lang="en-US" sz="4400" baseline="30000" dirty="0">
                <a:solidFill>
                  <a:schemeClr val="bg1"/>
                </a:solidFill>
                <a:latin typeface="Abadi Extra Light" panose="020B0204020104020204" pitchFamily="34" charset="0"/>
              </a:rPr>
              <a:t>th</a:t>
            </a:r>
            <a:r>
              <a:rPr lang="en-US" sz="4400" dirty="0">
                <a:solidFill>
                  <a:schemeClr val="bg1"/>
                </a:solidFill>
                <a:latin typeface="Abadi Extra Light" panose="020B0204020104020204" pitchFamily="34" charset="0"/>
              </a:rPr>
              <a:t> – First day of school</a:t>
            </a:r>
          </a:p>
          <a:p>
            <a:r>
              <a:rPr lang="en-US" sz="4400" dirty="0">
                <a:solidFill>
                  <a:schemeClr val="bg1"/>
                </a:solidFill>
                <a:latin typeface="Abadi Extra Light" panose="020B0204020104020204" pitchFamily="34" charset="0"/>
              </a:rPr>
              <a:t>Friday, January 29</a:t>
            </a:r>
            <a:r>
              <a:rPr lang="en-US" sz="4400" baseline="30000" dirty="0">
                <a:solidFill>
                  <a:schemeClr val="bg1"/>
                </a:solidFill>
                <a:latin typeface="Abadi Extra Light" panose="020B0204020104020204" pitchFamily="34" charset="0"/>
              </a:rPr>
              <a:t>th</a:t>
            </a:r>
            <a:r>
              <a:rPr lang="en-US" sz="4400" dirty="0">
                <a:solidFill>
                  <a:schemeClr val="bg1"/>
                </a:solidFill>
                <a:latin typeface="Abadi Extra Light" panose="020B0204020104020204" pitchFamily="34" charset="0"/>
              </a:rPr>
              <a:t> – Last day of 1</a:t>
            </a:r>
            <a:r>
              <a:rPr lang="en-US" sz="4400" baseline="30000" dirty="0">
                <a:solidFill>
                  <a:schemeClr val="bg1"/>
                </a:solidFill>
                <a:latin typeface="Abadi Extra Light" panose="020B0204020104020204" pitchFamily="34" charset="0"/>
              </a:rPr>
              <a:t>st</a:t>
            </a:r>
            <a:r>
              <a:rPr lang="en-US" sz="4400" dirty="0">
                <a:solidFill>
                  <a:schemeClr val="bg1"/>
                </a:solidFill>
                <a:latin typeface="Abadi Extra Light" panose="020B0204020104020204" pitchFamily="34" charset="0"/>
              </a:rPr>
              <a:t> Semester </a:t>
            </a:r>
          </a:p>
          <a:p>
            <a:r>
              <a:rPr lang="en-US" sz="4400" dirty="0">
                <a:solidFill>
                  <a:srgbClr val="FFFF00"/>
                </a:solidFill>
                <a:latin typeface="Abadi Extra Light" panose="020B0204020104020204" pitchFamily="34" charset="0"/>
              </a:rPr>
              <a:t>Monday, February 1</a:t>
            </a:r>
            <a:r>
              <a:rPr lang="en-US" sz="4400" baseline="30000" dirty="0">
                <a:solidFill>
                  <a:srgbClr val="FFFF00"/>
                </a:solidFill>
                <a:latin typeface="Abadi Extra Light" panose="020B0204020104020204" pitchFamily="34" charset="0"/>
              </a:rPr>
              <a:t>st</a:t>
            </a:r>
            <a:r>
              <a:rPr lang="en-US" sz="4400" dirty="0">
                <a:solidFill>
                  <a:srgbClr val="FFFF00"/>
                </a:solidFill>
                <a:latin typeface="Abadi Extra Light" panose="020B0204020104020204" pitchFamily="34" charset="0"/>
              </a:rPr>
              <a:t> – First Day of 2</a:t>
            </a:r>
            <a:r>
              <a:rPr lang="en-US" sz="4400" baseline="30000" dirty="0">
                <a:solidFill>
                  <a:srgbClr val="FFFF00"/>
                </a:solidFill>
                <a:latin typeface="Abadi Extra Light" panose="020B0204020104020204" pitchFamily="34" charset="0"/>
              </a:rPr>
              <a:t>nd</a:t>
            </a:r>
            <a:r>
              <a:rPr lang="en-US" sz="4400" dirty="0">
                <a:solidFill>
                  <a:srgbClr val="FFFF00"/>
                </a:solidFill>
                <a:latin typeface="Abadi Extra Light" panose="020B0204020104020204" pitchFamily="34" charset="0"/>
              </a:rPr>
              <a:t> Semester</a:t>
            </a:r>
          </a:p>
          <a:p>
            <a:r>
              <a:rPr lang="en-US" sz="4400" dirty="0">
                <a:solidFill>
                  <a:srgbClr val="FFFF00"/>
                </a:solidFill>
                <a:latin typeface="Abadi Extra Light" panose="020B0204020104020204" pitchFamily="34" charset="0"/>
              </a:rPr>
              <a:t>Friday, June 11</a:t>
            </a:r>
            <a:r>
              <a:rPr lang="en-US" sz="4400" baseline="30000" dirty="0">
                <a:solidFill>
                  <a:srgbClr val="FFFF00"/>
                </a:solidFill>
                <a:latin typeface="Abadi Extra Light" panose="020B0204020104020204" pitchFamily="34" charset="0"/>
              </a:rPr>
              <a:t>th</a:t>
            </a:r>
            <a:r>
              <a:rPr lang="en-US" sz="4400" dirty="0">
                <a:solidFill>
                  <a:srgbClr val="FFFF00"/>
                </a:solidFill>
                <a:latin typeface="Abadi Extra Light" panose="020B0204020104020204" pitchFamily="34" charset="0"/>
              </a:rPr>
              <a:t> – Last Day for Students</a:t>
            </a:r>
          </a:p>
        </p:txBody>
      </p:sp>
    </p:spTree>
    <p:extLst>
      <p:ext uri="{BB962C8B-B14F-4D97-AF65-F5344CB8AC3E}">
        <p14:creationId xmlns:p14="http://schemas.microsoft.com/office/powerpoint/2010/main" val="332418612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393143-6755-414E-B3BF-E502D9D9C2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0869" y="301625"/>
            <a:ext cx="11945007" cy="1325563"/>
          </a:xfrm>
        </p:spPr>
        <p:txBody>
          <a:bodyPr>
            <a:normAutofit/>
          </a:bodyPr>
          <a:lstStyle/>
          <a:p>
            <a:pPr algn="ctr"/>
            <a:r>
              <a:rPr lang="en-US" sz="6600" dirty="0">
                <a:solidFill>
                  <a:srgbClr val="0070C0"/>
                </a:solidFill>
                <a:latin typeface="Abadi" panose="020B0604020104020204" pitchFamily="34" charset="0"/>
              </a:rPr>
              <a:t>Open House &amp; Meet the Teacher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A88630A-BE2C-45F7-988E-3E0B3AE2CCA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3708" y="1598613"/>
            <a:ext cx="11506842" cy="4957762"/>
          </a:xfrm>
        </p:spPr>
        <p:txBody>
          <a:bodyPr>
            <a:normAutofit lnSpcReduction="10000"/>
          </a:bodyPr>
          <a:lstStyle/>
          <a:p>
            <a:r>
              <a:rPr lang="en-US" sz="4400" dirty="0">
                <a:latin typeface="Abadi Extra Light" panose="020B0204020104020204" pitchFamily="34" charset="0"/>
              </a:rPr>
              <a:t>Meet the Teacher Event</a:t>
            </a:r>
          </a:p>
          <a:p>
            <a:pPr lvl="1"/>
            <a:r>
              <a:rPr lang="en-US" sz="4000" dirty="0">
                <a:latin typeface="Abadi Extra Light" panose="020B0204020104020204" pitchFamily="34" charset="0"/>
              </a:rPr>
              <a:t>Thursday, September 3</a:t>
            </a:r>
            <a:r>
              <a:rPr lang="en-US" sz="4000" baseline="30000" dirty="0">
                <a:latin typeface="Abadi Extra Light" panose="020B0204020104020204" pitchFamily="34" charset="0"/>
              </a:rPr>
              <a:t>rd</a:t>
            </a:r>
            <a:r>
              <a:rPr lang="en-US" sz="4000" dirty="0">
                <a:latin typeface="Abadi Extra Light" panose="020B0204020104020204" pitchFamily="34" charset="0"/>
              </a:rPr>
              <a:t> </a:t>
            </a:r>
          </a:p>
          <a:p>
            <a:pPr lvl="2"/>
            <a:r>
              <a:rPr lang="en-US" sz="3600" dirty="0">
                <a:latin typeface="Abadi Extra Light" panose="020B0204020104020204" pitchFamily="34" charset="0"/>
              </a:rPr>
              <a:t>Elementary – 9:30-11:00 a.m.</a:t>
            </a:r>
          </a:p>
          <a:p>
            <a:r>
              <a:rPr lang="en-US" sz="4400" dirty="0">
                <a:latin typeface="Abadi Extra Light" panose="020B0204020104020204" pitchFamily="34" charset="0"/>
              </a:rPr>
              <a:t>Open House Event</a:t>
            </a:r>
          </a:p>
          <a:p>
            <a:pPr lvl="1"/>
            <a:r>
              <a:rPr lang="en-US" sz="4000" dirty="0">
                <a:latin typeface="Abadi Extra Light" panose="020B0204020104020204" pitchFamily="34" charset="0"/>
              </a:rPr>
              <a:t>Wednesday, September 16</a:t>
            </a:r>
            <a:r>
              <a:rPr lang="en-US" sz="4000" baseline="30000" dirty="0">
                <a:latin typeface="Abadi Extra Light" panose="020B0204020104020204" pitchFamily="34" charset="0"/>
              </a:rPr>
              <a:t>th</a:t>
            </a:r>
            <a:r>
              <a:rPr lang="en-US" sz="4000" dirty="0">
                <a:latin typeface="Abadi Extra Light" panose="020B0204020104020204" pitchFamily="34" charset="0"/>
              </a:rPr>
              <a:t> </a:t>
            </a:r>
          </a:p>
          <a:p>
            <a:pPr lvl="2"/>
            <a:r>
              <a:rPr lang="en-US" sz="3200" dirty="0">
                <a:latin typeface="Abadi Extra Light" panose="020B0204020104020204" pitchFamily="34" charset="0"/>
              </a:rPr>
              <a:t>5:30 p.m.</a:t>
            </a:r>
          </a:p>
          <a:p>
            <a:r>
              <a:rPr lang="en-US" sz="4400" dirty="0">
                <a:solidFill>
                  <a:srgbClr val="FF0000"/>
                </a:solidFill>
                <a:latin typeface="Abadi Extra Light" panose="020B0204020104020204" pitchFamily="34" charset="0"/>
              </a:rPr>
              <a:t>Both events will occur online</a:t>
            </a:r>
          </a:p>
        </p:txBody>
      </p:sp>
    </p:spTree>
    <p:extLst>
      <p:ext uri="{BB962C8B-B14F-4D97-AF65-F5344CB8AC3E}">
        <p14:creationId xmlns:p14="http://schemas.microsoft.com/office/powerpoint/2010/main" val="153444626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393143-6755-414E-B3BF-E502D9D9C2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01625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sz="6600" dirty="0">
                <a:solidFill>
                  <a:srgbClr val="0070C0"/>
                </a:solidFill>
                <a:latin typeface="Abadi" panose="020B0604020104020204" pitchFamily="34" charset="0"/>
              </a:rPr>
              <a:t>General Updates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A88630A-BE2C-45F7-988E-3E0B3AE2CCA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9400" y="1598613"/>
            <a:ext cx="11741150" cy="4957762"/>
          </a:xfrm>
        </p:spPr>
        <p:txBody>
          <a:bodyPr>
            <a:normAutofit/>
          </a:bodyPr>
          <a:lstStyle/>
          <a:p>
            <a:r>
              <a:rPr lang="en-US" sz="4400" dirty="0">
                <a:latin typeface="Abadi Extra Light" panose="020B0204020104020204" pitchFamily="34" charset="0"/>
              </a:rPr>
              <a:t>Our revised school day times: 7:30 a.m.-3:00 p.m.</a:t>
            </a:r>
          </a:p>
          <a:p>
            <a:r>
              <a:rPr lang="en-US" sz="4400" dirty="0">
                <a:latin typeface="Abadi Extra Light" panose="020B0204020104020204" pitchFamily="34" charset="0"/>
              </a:rPr>
              <a:t>Remote Learning for six weeks</a:t>
            </a:r>
          </a:p>
          <a:p>
            <a:pPr lvl="1"/>
            <a:r>
              <a:rPr lang="en-US" sz="3600" dirty="0">
                <a:latin typeface="Abadi Extra Light" panose="020B0204020104020204" pitchFamily="34" charset="0"/>
              </a:rPr>
              <a:t>September 8</a:t>
            </a:r>
            <a:r>
              <a:rPr lang="en-US" sz="3600" baseline="30000" dirty="0">
                <a:latin typeface="Abadi Extra Light" panose="020B0204020104020204" pitchFamily="34" charset="0"/>
              </a:rPr>
              <a:t>th</a:t>
            </a:r>
            <a:r>
              <a:rPr lang="en-US" sz="3600" dirty="0">
                <a:latin typeface="Abadi Extra Light" panose="020B0204020104020204" pitchFamily="34" charset="0"/>
              </a:rPr>
              <a:t> – October 16</a:t>
            </a:r>
            <a:r>
              <a:rPr lang="en-US" sz="3600" baseline="30000" dirty="0">
                <a:latin typeface="Abadi Extra Light" panose="020B0204020104020204" pitchFamily="34" charset="0"/>
              </a:rPr>
              <a:t>th</a:t>
            </a:r>
            <a:endParaRPr lang="en-US" sz="3600" dirty="0">
              <a:latin typeface="Abadi Extra Light" panose="020B0204020104020204" pitchFamily="34" charset="0"/>
            </a:endParaRPr>
          </a:p>
          <a:p>
            <a:r>
              <a:rPr lang="en-US" sz="4000" dirty="0">
                <a:latin typeface="Abadi Extra Light" panose="020B0204020104020204" pitchFamily="34" charset="0"/>
              </a:rPr>
              <a:t>Face-to-face classes begin on October 19</a:t>
            </a:r>
            <a:r>
              <a:rPr lang="en-US" sz="4000" baseline="30000" dirty="0">
                <a:latin typeface="Abadi Extra Light" panose="020B0204020104020204" pitchFamily="34" charset="0"/>
              </a:rPr>
              <a:t>th</a:t>
            </a:r>
            <a:r>
              <a:rPr lang="en-US" sz="4000" dirty="0">
                <a:latin typeface="Abadi Extra Light" panose="020B0204020104020204" pitchFamily="34" charset="0"/>
              </a:rPr>
              <a:t> </a:t>
            </a:r>
          </a:p>
          <a:p>
            <a:pPr lvl="1"/>
            <a:r>
              <a:rPr lang="en-US" sz="3600" dirty="0">
                <a:latin typeface="Abadi Extra Light" panose="020B0204020104020204" pitchFamily="34" charset="0"/>
              </a:rPr>
              <a:t>This date may change based on Covid-19 updates in our area</a:t>
            </a:r>
          </a:p>
          <a:p>
            <a:endParaRPr lang="en-US" sz="4400" dirty="0">
              <a:latin typeface="Abadi Extra Light" panose="020B02040201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2728994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073775-2B78-412C-8F44-3559B6B775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sz="6600" dirty="0">
                <a:latin typeface="Abadi" panose="020B0604020104020204" pitchFamily="34" charset="0"/>
              </a:rPr>
              <a:t>Learning Format Options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B9BE5E2-E3FD-46D9-B799-6C6B874206F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3550" y="1690688"/>
            <a:ext cx="11220450" cy="4802187"/>
          </a:xfrm>
        </p:spPr>
        <p:txBody>
          <a:bodyPr>
            <a:normAutofit/>
          </a:bodyPr>
          <a:lstStyle/>
          <a:p>
            <a:r>
              <a:rPr lang="en-US" sz="5400" dirty="0">
                <a:solidFill>
                  <a:srgbClr val="0070C0"/>
                </a:solidFill>
                <a:latin typeface="Abadi Extra Light" panose="020B0204020104020204" pitchFamily="34" charset="0"/>
              </a:rPr>
              <a:t>After the first six-weeks</a:t>
            </a:r>
          </a:p>
          <a:p>
            <a:pPr lvl="1"/>
            <a:r>
              <a:rPr lang="en-US" sz="4800" dirty="0">
                <a:solidFill>
                  <a:srgbClr val="0070C0"/>
                </a:solidFill>
                <a:latin typeface="Abadi Extra Light" panose="020B0204020104020204" pitchFamily="34" charset="0"/>
              </a:rPr>
              <a:t>Parents have the option for their children to participate in traditional face-to-face instruction or virtual instruction </a:t>
            </a:r>
          </a:p>
          <a:p>
            <a:pPr lvl="1"/>
            <a:r>
              <a:rPr lang="en-US" sz="4400" dirty="0">
                <a:solidFill>
                  <a:srgbClr val="0070C0"/>
                </a:solidFill>
                <a:latin typeface="Abadi Extra Light" panose="020B0204020104020204" pitchFamily="34" charset="0"/>
              </a:rPr>
              <a:t>October 19</a:t>
            </a:r>
            <a:r>
              <a:rPr lang="en-US" sz="4400" baseline="30000" dirty="0">
                <a:solidFill>
                  <a:srgbClr val="0070C0"/>
                </a:solidFill>
                <a:latin typeface="Abadi Extra Light" panose="020B0204020104020204" pitchFamily="34" charset="0"/>
              </a:rPr>
              <a:t>th</a:t>
            </a:r>
            <a:r>
              <a:rPr lang="en-US" sz="4400" dirty="0">
                <a:solidFill>
                  <a:srgbClr val="0070C0"/>
                </a:solidFill>
                <a:latin typeface="Abadi Extra Light" panose="020B0204020104020204" pitchFamily="34" charset="0"/>
              </a:rPr>
              <a:t>, 2020 – June 11</a:t>
            </a:r>
            <a:r>
              <a:rPr lang="en-US" sz="4400" baseline="30000" dirty="0">
                <a:solidFill>
                  <a:srgbClr val="0070C0"/>
                </a:solidFill>
                <a:latin typeface="Abadi Extra Light" panose="020B0204020104020204" pitchFamily="34" charset="0"/>
              </a:rPr>
              <a:t>th</a:t>
            </a:r>
            <a:r>
              <a:rPr lang="en-US" sz="4400" dirty="0">
                <a:solidFill>
                  <a:srgbClr val="0070C0"/>
                </a:solidFill>
                <a:latin typeface="Abadi Extra Light" panose="020B0204020104020204" pitchFamily="34" charset="0"/>
              </a:rPr>
              <a:t>, 2021</a:t>
            </a:r>
            <a:endParaRPr lang="en-US" sz="5000" dirty="0">
              <a:solidFill>
                <a:srgbClr val="0070C0"/>
              </a:solidFill>
              <a:latin typeface="Abadi Extra Light" panose="020B02040201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82350306"/>
      </p:ext>
    </p:extLst>
  </p:cSld>
  <p:clrMapOvr>
    <a:masterClrMapping/>
  </p:clrMapOvr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1077</TotalTime>
  <Words>597</Words>
  <Application>Microsoft Office PowerPoint</Application>
  <PresentationFormat>Widescreen</PresentationFormat>
  <Paragraphs>81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8" baseType="lpstr">
      <vt:lpstr>Abadi</vt:lpstr>
      <vt:lpstr>Abadi </vt:lpstr>
      <vt:lpstr>Abadi Extra Light</vt:lpstr>
      <vt:lpstr>Arial</vt:lpstr>
      <vt:lpstr>Curlz MT</vt:lpstr>
      <vt:lpstr>Trebuchet MS</vt:lpstr>
      <vt:lpstr>Wingdings 3</vt:lpstr>
      <vt:lpstr>Facet</vt:lpstr>
      <vt:lpstr>Hobby Mustangs  Fall 2020 Parent Information Session</vt:lpstr>
      <vt:lpstr>PowerPoint Presentation</vt:lpstr>
      <vt:lpstr>PowerPoint Presentation</vt:lpstr>
      <vt:lpstr>PowerPoint Presentation</vt:lpstr>
      <vt:lpstr>Academic Boot Camp</vt:lpstr>
      <vt:lpstr>Other Important Dates</vt:lpstr>
      <vt:lpstr>Open House &amp; Meet the Teacher</vt:lpstr>
      <vt:lpstr>General Updates</vt:lpstr>
      <vt:lpstr>Learning Format Options</vt:lpstr>
      <vt:lpstr>General Updates</vt:lpstr>
      <vt:lpstr>Instruction</vt:lpstr>
      <vt:lpstr>Instruction</vt:lpstr>
      <vt:lpstr>Instruction &amp; SEL</vt:lpstr>
      <vt:lpstr>Grades &amp; Attendance</vt:lpstr>
      <vt:lpstr>HISD @ H.O.M.E</vt:lpstr>
      <vt:lpstr>Technology</vt:lpstr>
      <vt:lpstr>Meals for Students</vt:lpstr>
      <vt:lpstr>Stay tuned for updates… </vt:lpstr>
      <vt:lpstr>Reminders</vt:lpstr>
      <vt:lpstr>Enjoy the rest of your summer!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Reagan Rams Fall 2020  Parent Info Session</dc:title>
  <dc:creator>D. Rainey</dc:creator>
  <cp:lastModifiedBy>Mitchell, Nicole S</cp:lastModifiedBy>
  <cp:revision>11</cp:revision>
  <dcterms:created xsi:type="dcterms:W3CDTF">2020-07-23T00:53:38Z</dcterms:created>
  <dcterms:modified xsi:type="dcterms:W3CDTF">2020-08-13T12:30:29Z</dcterms:modified>
</cp:coreProperties>
</file>