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19183C-7234-452F-9E75-14922C4CAF9B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ford, Bettye" initials="GB" lastIdx="1" clrIdx="0">
    <p:extLst>
      <p:ext uri="{19B8F6BF-5375-455C-9EA6-DF929625EA0E}">
        <p15:presenceInfo xmlns:p15="http://schemas.microsoft.com/office/powerpoint/2012/main" userId="S::BGILFORD@houstonisd.org::98ca0bf8-b51b-4698-adb8-b88e563959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dsQC4nEERY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7EEB-CF1A-436F-9576-949A3A6FD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802299"/>
            <a:ext cx="8637073" cy="1636102"/>
          </a:xfrm>
        </p:spPr>
        <p:txBody>
          <a:bodyPr/>
          <a:lstStyle/>
          <a:p>
            <a:r>
              <a:rPr lang="en-US" dirty="0"/>
              <a:t>Author’s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81052-2443-4279-9CF5-AC128F0D7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194785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“Going Out to the </a:t>
            </a:r>
            <a:r>
              <a:rPr lang="en-US" sz="3600" dirty="0" err="1"/>
              <a:t>Drive-IN</a:t>
            </a:r>
            <a:r>
              <a:rPr lang="en-US" sz="3600" dirty="0"/>
              <a:t>!” </a:t>
            </a:r>
          </a:p>
          <a:p>
            <a:r>
              <a:rPr lang="en-US" sz="2200" dirty="0"/>
              <a:t>An Article in the Library in </a:t>
            </a:r>
            <a:r>
              <a:rPr lang="en-US" sz="3600" dirty="0"/>
              <a:t>M</a:t>
            </a:r>
            <a:r>
              <a:rPr lang="en-US" sz="2200" dirty="0"/>
              <a:t>Y</a:t>
            </a:r>
            <a:r>
              <a:rPr lang="en-US" sz="3600" dirty="0"/>
              <a:t>O</a:t>
            </a:r>
            <a:r>
              <a:rPr lang="en-US" sz="2200" dirty="0"/>
              <a:t>N</a:t>
            </a:r>
          </a:p>
          <a:p>
            <a:r>
              <a:rPr lang="en-US" sz="1900" dirty="0"/>
              <a:t>Week of </a:t>
            </a:r>
            <a:r>
              <a:rPr lang="en-US" sz="1900"/>
              <a:t>May 18, </a:t>
            </a:r>
            <a:r>
              <a:rPr lang="en-US" sz="1900" dirty="0"/>
              <a:t>2020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738ADA3-C45F-4615-8274-79BD493B7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7"/>
    </mc:Choice>
    <mc:Fallback xmlns="">
      <p:transition spd="slow" advTm="9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BCFE-F88B-4D27-BA48-D9A7B147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Author’s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E82F-CEC2-406B-A852-1304EDB4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5975"/>
            <a:ext cx="9464777" cy="3493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There are 3 reasons why an author writes. The details and information that they present demonstrate, or show their purpose. </a:t>
            </a:r>
          </a:p>
          <a:p>
            <a:pPr marL="0" indent="0">
              <a:buNone/>
            </a:pPr>
            <a:r>
              <a:rPr lang="en-US" sz="3200" dirty="0"/>
              <a:t>Ask yourself: “What does the author want me to learn or think as a result of reading or writing their work?”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75CB20-02FD-4FAF-90D1-FCA0D764C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2"/>
    </mc:Choice>
    <mc:Fallback xmlns="">
      <p:transition spd="slow" advTm="4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F03C-D3CD-4B36-8B7A-79BB0F7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1152939"/>
            <a:ext cx="6137107" cy="347477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dirty="0" err="1"/>
              <a:t>FinDing</a:t>
            </a:r>
            <a:r>
              <a:rPr lang="en-US" sz="4000" dirty="0"/>
              <a:t> Author’s Purpose is Easy As PIE:</a:t>
            </a:r>
            <a:br>
              <a:rPr lang="en-US" sz="4000" dirty="0"/>
            </a:br>
            <a:br>
              <a:rPr lang="en-US" sz="2200" dirty="0"/>
            </a:br>
            <a:r>
              <a:rPr lang="en-US" sz="2700" dirty="0"/>
              <a:t>P – Persuade or Convince</a:t>
            </a:r>
            <a:br>
              <a:rPr lang="en-US" sz="2700" dirty="0"/>
            </a:br>
            <a:r>
              <a:rPr lang="en-US" sz="2700" dirty="0"/>
              <a:t>I –  Inform</a:t>
            </a:r>
            <a:br>
              <a:rPr lang="en-US" sz="2700" dirty="0"/>
            </a:br>
            <a:r>
              <a:rPr lang="en-US" sz="2700" dirty="0"/>
              <a:t>E - </a:t>
            </a:r>
            <a:r>
              <a:rPr lang="en-US" sz="2700" dirty="0" err="1"/>
              <a:t>EnterTAIN</a:t>
            </a:r>
            <a:br>
              <a:rPr lang="en-US" sz="2700" dirty="0"/>
            </a:br>
            <a:br>
              <a:rPr lang="en-US" sz="2700" dirty="0"/>
            </a:br>
            <a:br>
              <a:rPr lang="en-US" sz="2200" dirty="0"/>
            </a:br>
            <a:endParaRPr lang="en-US" sz="2200" dirty="0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DAB2B2D8-547E-49EB-91D9-3CC089A07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D5454D6-C893-46B7-B878-0DFD0D407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D1C6649-24C1-4FBF-A147-E8E8782B3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Pie">
            <a:extLst>
              <a:ext uri="{FF2B5EF4-FFF2-40B4-BE49-F238E27FC236}">
                <a16:creationId xmlns:a16="http://schemas.microsoft.com/office/drawing/2014/main" id="{B7C0043F-1129-4BD4-A4E6-C8109A617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12FD75-70C9-45E8-A3BE-41E021F4E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6"/>
    </mc:Choice>
    <mc:Fallback xmlns="">
      <p:transition spd="slow" advTm="50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A100-00DE-4F9C-80AD-B301355C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1046922"/>
            <a:ext cx="3227084" cy="4929808"/>
          </a:xfrm>
        </p:spPr>
        <p:txBody>
          <a:bodyPr anchor="t">
            <a:normAutofit/>
          </a:bodyPr>
          <a:lstStyle/>
          <a:p>
            <a:pPr algn="l"/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Persuade or Convince 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AAAC14F-2133-4B15-A221-2948A37E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/>
              <a:t>Persuasive writing in a text  is where the author attempts to change the reader’s mind or to get the reader to do something.  The author wants the reader to take action.</a:t>
            </a:r>
          </a:p>
          <a:p>
            <a:pPr marL="0" indent="0">
              <a:buNone/>
            </a:pPr>
            <a:r>
              <a:rPr lang="en-US"/>
              <a:t>Examples of Texts that are written to persuade or convince:</a:t>
            </a:r>
          </a:p>
          <a:p>
            <a:r>
              <a:rPr lang="en-US"/>
              <a:t>Advertisements/Commercial Ads        </a:t>
            </a:r>
          </a:p>
          <a:p>
            <a:r>
              <a:rPr lang="en-US"/>
              <a:t>Campaign Speeches</a:t>
            </a:r>
          </a:p>
          <a:p>
            <a:r>
              <a:rPr lang="en-US"/>
              <a:t>Persuasive Letters/Notes</a:t>
            </a:r>
          </a:p>
          <a:p>
            <a:r>
              <a:rPr lang="en-US"/>
              <a:t>Persuasive Essays</a:t>
            </a:r>
          </a:p>
          <a:p>
            <a:r>
              <a:rPr lang="en-US"/>
              <a:t>Opinions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" name="Graphic 10" descr="Pie">
            <a:extLst>
              <a:ext uri="{FF2B5EF4-FFF2-40B4-BE49-F238E27FC236}">
                <a16:creationId xmlns:a16="http://schemas.microsoft.com/office/drawing/2014/main" id="{9E2D2E8A-03B3-465F-9FFB-45E7BCFC8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4438" y="4896678"/>
            <a:ext cx="1814512" cy="1080052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3C39759-EC13-4A2B-9747-10839FBC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65"/>
    </mc:Choice>
    <mc:Fallback xmlns="">
      <p:transition spd="slow" advTm="4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264A-4B0F-45BC-8468-E03F8F35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65" y="200027"/>
            <a:ext cx="5458736" cy="728660"/>
          </a:xfrm>
        </p:spPr>
        <p:txBody>
          <a:bodyPr>
            <a:normAutofit/>
          </a:bodyPr>
          <a:lstStyle/>
          <a:p>
            <a:r>
              <a:rPr lang="en-US" dirty="0"/>
              <a:t>I - Inform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0B5C-416D-43E7-9290-8E1D8C1B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65" y="812508"/>
            <a:ext cx="5458736" cy="51168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When an author writes to inform, it is written to enlighten, or make the reader aware of something, or provide the reader with information about a topic.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Examples of Texts that are Written to Inform:</a:t>
            </a:r>
          </a:p>
          <a:p>
            <a:pPr>
              <a:lnSpc>
                <a:spcPct val="110000"/>
              </a:lnSpc>
            </a:pPr>
            <a:r>
              <a:rPr lang="en-US" dirty="0"/>
              <a:t>Expository Essays or Articles</a:t>
            </a:r>
          </a:p>
          <a:p>
            <a:pPr>
              <a:lnSpc>
                <a:spcPct val="110000"/>
              </a:lnSpc>
            </a:pPr>
            <a:r>
              <a:rPr lang="en-US" dirty="0"/>
              <a:t>Instructions or Directions</a:t>
            </a:r>
          </a:p>
          <a:p>
            <a:pPr>
              <a:lnSpc>
                <a:spcPct val="110000"/>
              </a:lnSpc>
            </a:pPr>
            <a:r>
              <a:rPr lang="en-US" dirty="0"/>
              <a:t>Encyclopedias or other Reference Texts</a:t>
            </a:r>
          </a:p>
          <a:p>
            <a:pPr>
              <a:lnSpc>
                <a:spcPct val="110000"/>
              </a:lnSpc>
            </a:pPr>
            <a:r>
              <a:rPr lang="en-US" dirty="0"/>
              <a:t>Non-fiction</a:t>
            </a:r>
          </a:p>
          <a:p>
            <a:pPr>
              <a:lnSpc>
                <a:spcPct val="110000"/>
              </a:lnSpc>
            </a:pPr>
            <a:r>
              <a:rPr lang="en-US" dirty="0"/>
              <a:t>Newspapers</a:t>
            </a:r>
          </a:p>
          <a:p>
            <a:pPr>
              <a:lnSpc>
                <a:spcPct val="110000"/>
              </a:lnSpc>
            </a:pPr>
            <a:r>
              <a:rPr lang="en-US" dirty="0"/>
              <a:t>Recipes</a:t>
            </a:r>
          </a:p>
          <a:p>
            <a:pPr>
              <a:lnSpc>
                <a:spcPct val="110000"/>
              </a:lnSpc>
            </a:pPr>
            <a:r>
              <a:rPr lang="en-US" dirty="0"/>
              <a:t>Biographies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6C5432E-808F-41F4-AA48-FC6937DE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31F5C546-1DB8-4F3C-851E-7B75225AF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88C8D9BE-F854-4355-A8B6-C117CF972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72A05733-397A-433E-A844-1945E0D6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3212" y="988222"/>
            <a:ext cx="367379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ie">
            <a:extLst>
              <a:ext uri="{FF2B5EF4-FFF2-40B4-BE49-F238E27FC236}">
                <a16:creationId xmlns:a16="http://schemas.microsoft.com/office/drawing/2014/main" id="{E09D9816-1FC4-4C57-8071-93B4D45A3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5450" y="1369418"/>
            <a:ext cx="3360025" cy="33600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086D310-BD75-41DD-AC93-8878AD11D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4"/>
    </mc:Choice>
    <mc:Fallback xmlns="">
      <p:transition spd="slow" advTm="7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A34A-91DE-4FD0-8BAD-BCC03ACD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2875"/>
            <a:ext cx="9291215" cy="1357313"/>
          </a:xfrm>
        </p:spPr>
        <p:txBody>
          <a:bodyPr>
            <a:normAutofit/>
          </a:bodyPr>
          <a:lstStyle/>
          <a:p>
            <a:r>
              <a:rPr lang="en-US" sz="4000" dirty="0"/>
              <a:t>E - </a:t>
            </a:r>
            <a:r>
              <a:rPr lang="en-US" sz="4000" dirty="0" err="1"/>
              <a:t>EnterTain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78D3-7D9E-4A6D-8AE8-320A1D79B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9" y="1271588"/>
            <a:ext cx="7147054" cy="4786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The main purpose of texts that are written to </a:t>
            </a:r>
            <a:r>
              <a:rPr lang="en-US" u="sng" dirty="0"/>
              <a:t>entertain</a:t>
            </a:r>
            <a:r>
              <a:rPr lang="en-US" dirty="0"/>
              <a:t> is to amuse the readers.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When we think “entertain”, this doesn’t mean that the text is always something “happy”, but perhaps it could be sad, scary or something to change your mood.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Examples of Texts that are Written to Entertain: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Stories                                  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Poems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Songs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Dramas/Plays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Fiction/Adventure/Romance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Fantasy/Mystery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Comics/Jokes</a:t>
            </a:r>
          </a:p>
        </p:txBody>
      </p:sp>
      <p:pic>
        <p:nvPicPr>
          <p:cNvPr id="5" name="Graphic 4" descr="Pie">
            <a:extLst>
              <a:ext uri="{FF2B5EF4-FFF2-40B4-BE49-F238E27FC236}">
                <a16:creationId xmlns:a16="http://schemas.microsoft.com/office/drawing/2014/main" id="{53D7CD14-2475-4267-8B91-CC4C58C0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3068" y="2276177"/>
            <a:ext cx="2929726" cy="292972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4B6D55-5AAD-409D-891C-B0EC5405D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31"/>
    </mc:Choice>
    <mc:Fallback xmlns="">
      <p:transition spd="slow" advTm="59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64DF-362C-4628-BAC6-4222054E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View this You </a:t>
            </a:r>
            <a:r>
              <a:rPr lang="en-US" dirty="0" err="1"/>
              <a:t>TuBe</a:t>
            </a:r>
            <a:r>
              <a:rPr lang="en-US" dirty="0"/>
              <a:t> Video </a:t>
            </a:r>
            <a:br>
              <a:rPr lang="en-US" dirty="0"/>
            </a:br>
            <a:r>
              <a:rPr lang="en-US" sz="2400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55F5-6057-47C6-BBFE-29CFCAF0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127513"/>
            <a:ext cx="9291215" cy="2338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linkClick r:id="rId4"/>
              </a:rPr>
              <a:t>https://www.youtube.com/watch?v=dsQC4nEERYo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Enjoy!</a:t>
            </a:r>
          </a:p>
        </p:txBody>
      </p:sp>
      <p:pic>
        <p:nvPicPr>
          <p:cNvPr id="5" name="Graphic 4" descr="Pie">
            <a:extLst>
              <a:ext uri="{FF2B5EF4-FFF2-40B4-BE49-F238E27FC236}">
                <a16:creationId xmlns:a16="http://schemas.microsoft.com/office/drawing/2014/main" id="{7FC40936-5498-4ADA-A035-6AD4331AA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3475" y="5029200"/>
            <a:ext cx="2596546" cy="140869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F2A7CF-A324-45C0-A091-63E8D4CFD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7"/>
    </mc:Choice>
    <mc:Fallback xmlns="">
      <p:transition spd="slow" advTm="3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324</Words>
  <Application>Microsoft Office PowerPoint</Application>
  <PresentationFormat>Widescreen</PresentationFormat>
  <Paragraphs>43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Rockwell</vt:lpstr>
      <vt:lpstr>Gallery</vt:lpstr>
      <vt:lpstr>Author’s Purpose</vt:lpstr>
      <vt:lpstr>Why do Author’s Write?</vt:lpstr>
      <vt:lpstr>FinDing Author’s Purpose is Easy As PIE:  P – Persuade or Convince I –  Inform E - EnterTAIN   </vt:lpstr>
      <vt:lpstr>  Persuade or Convince </vt:lpstr>
      <vt:lpstr>I - Inform</vt:lpstr>
      <vt:lpstr>E - EnterTain</vt:lpstr>
      <vt:lpstr>Please View this You TuBe Video 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Author’s Purpose</dc:title>
  <dc:creator>Gilford, Bettye</dc:creator>
  <cp:lastModifiedBy>Gilford, Bettye</cp:lastModifiedBy>
  <cp:revision>12</cp:revision>
  <dcterms:created xsi:type="dcterms:W3CDTF">2020-05-04T23:38:08Z</dcterms:created>
  <dcterms:modified xsi:type="dcterms:W3CDTF">2020-05-12T21:32:12Z</dcterms:modified>
</cp:coreProperties>
</file>