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0" r:id="rId4"/>
  </p:sldMasterIdLst>
  <p:notesMasterIdLst>
    <p:notesMasterId r:id="rId16"/>
  </p:notesMasterIdLst>
  <p:handoutMasterIdLst>
    <p:handoutMasterId r:id="rId17"/>
  </p:handoutMasterIdLst>
  <p:sldIdLst>
    <p:sldId id="430" r:id="rId5"/>
    <p:sldId id="431" r:id="rId6"/>
    <p:sldId id="438" r:id="rId7"/>
    <p:sldId id="432" r:id="rId8"/>
    <p:sldId id="433" r:id="rId9"/>
    <p:sldId id="437" r:id="rId10"/>
    <p:sldId id="429" r:id="rId11"/>
    <p:sldId id="434" r:id="rId12"/>
    <p:sldId id="435" r:id="rId13"/>
    <p:sldId id="413" r:id="rId14"/>
    <p:sldId id="436" r:id="rId1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rick Teoh" initials="PT" lastIdx="0" clrIdx="0">
    <p:extLst>
      <p:ext uri="{19B8F6BF-5375-455C-9EA6-DF929625EA0E}">
        <p15:presenceInfo xmlns:p15="http://schemas.microsoft.com/office/powerpoint/2012/main" userId="Patrick Teo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B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F28289-3479-46C8-962B-769D31EF650A}" v="7" dt="2020-11-20T23:01:29.446"/>
    <p1510:client id="{2129DD9F-6D85-4C2A-9DFB-0645ACF5A5F5}" v="179" dt="2020-12-01T00:30:36.368"/>
    <p1510:client id="{3961C5EA-2909-4630-8D8F-226A14F57253}" v="65" dt="2020-11-30T17:11:52.532"/>
    <p1510:client id="{4D81A82B-2088-EC57-8397-E3EEC8D4F10E}" v="122" dt="2020-11-20T23:25:40.022"/>
    <p1510:client id="{4E1769F4-22EB-43DE-9D2B-1E0F73015CEC}" v="6" dt="2020-11-30T19:24:24.137"/>
    <p1510:client id="{59E55414-6B47-31AE-FB8B-7DD9627A5B2C}" v="90" dt="2020-11-25T18:34:35.432"/>
    <p1510:client id="{D54BD11F-31F3-37A9-5E19-A25434686171}" v="6" dt="2020-11-23T21:01:47.3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1416"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 Id="rId48" Type="http://schemas.microsoft.com/office/2015/10/relationships/revisionInfo" Target="revisionInfo.xml"/></Relationships>
</file>

<file path=ppt/diagrams/_rels/data1.xml.rels><?xml version="1.0" encoding="UTF-8" standalone="yes"?>
<Relationships xmlns="http://schemas.openxmlformats.org/package/2006/relationships"><Relationship Id="rId3" Type="http://schemas.openxmlformats.org/officeDocument/2006/relationships/hyperlink" Target="http://www.hccs.upswing.io/" TargetMode="External"/><Relationship Id="rId2" Type="http://schemas.openxmlformats.org/officeDocument/2006/relationships/hyperlink" Target="http://www.hccs.edu/tutoring" TargetMode="External"/><Relationship Id="rId1" Type="http://schemas.openxmlformats.org/officeDocument/2006/relationships/hyperlink" Target="http://www.hccs.edu/findatutor"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www.hccs.upswing.io/" TargetMode="External"/><Relationship Id="rId2" Type="http://schemas.openxmlformats.org/officeDocument/2006/relationships/hyperlink" Target="http://www.hccs.edu/tutoring" TargetMode="External"/><Relationship Id="rId1" Type="http://schemas.openxmlformats.org/officeDocument/2006/relationships/hyperlink" Target="http://www.hccs.edu/findatutor"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4D4017-B4C2-4CD5-9BD8-5E62D25CC0B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3FD57D1-A583-4CDE-A593-C6CCDF529578}">
      <dgm:prSet/>
      <dgm:spPr>
        <a:solidFill>
          <a:srgbClr val="FFC000"/>
        </a:solidFill>
      </dgm:spPr>
      <dgm:t>
        <a:bodyPr/>
        <a:lstStyle/>
        <a:p>
          <a:pPr algn="l" rtl="0"/>
          <a:r>
            <a:rPr lang="en-US" b="1" dirty="0">
              <a:latin typeface="Avenir Light" panose="020B0402020203020204" pitchFamily="34" charset="0"/>
            </a:rPr>
            <a:t>Mobile </a:t>
          </a:r>
          <a:r>
            <a:rPr lang="en-US" b="1" u="none" dirty="0">
              <a:latin typeface="Avenir Light" panose="020B0402020203020204" pitchFamily="34" charset="0"/>
            </a:rPr>
            <a:t>App     Find on Apple App Store 			or Google Play Store</a:t>
          </a:r>
        </a:p>
      </dgm:t>
    </dgm:pt>
    <dgm:pt modelId="{CFDB52BA-D05F-49D8-95F5-2E18B6D11376}" type="parTrans" cxnId="{EB7D3C0D-E0F0-44BF-B565-07F11D419854}">
      <dgm:prSet/>
      <dgm:spPr/>
      <dgm:t>
        <a:bodyPr/>
        <a:lstStyle/>
        <a:p>
          <a:endParaRPr lang="en-US">
            <a:latin typeface="Avenir Light" panose="020B0402020203020204" pitchFamily="34" charset="0"/>
          </a:endParaRPr>
        </a:p>
      </dgm:t>
    </dgm:pt>
    <dgm:pt modelId="{A84873DA-1131-4C6A-8411-20F8DED29467}" type="sibTrans" cxnId="{EB7D3C0D-E0F0-44BF-B565-07F11D419854}">
      <dgm:prSet/>
      <dgm:spPr/>
      <dgm:t>
        <a:bodyPr/>
        <a:lstStyle/>
        <a:p>
          <a:endParaRPr lang="en-US">
            <a:latin typeface="Avenir Light" panose="020B0402020203020204" pitchFamily="34" charset="0"/>
          </a:endParaRPr>
        </a:p>
      </dgm:t>
    </dgm:pt>
    <dgm:pt modelId="{A100B1C2-9D99-48E1-906F-A1E1E19335C9}">
      <dgm:prSet/>
      <dgm:spPr>
        <a:solidFill>
          <a:srgbClr val="FFC000"/>
        </a:solidFill>
      </dgm:spPr>
      <dgm:t>
        <a:bodyPr/>
        <a:lstStyle/>
        <a:p>
          <a:pPr rtl="0"/>
          <a:r>
            <a:rPr lang="en-US" b="1" dirty="0">
              <a:latin typeface="Avenir Light" panose="020B0402020203020204" pitchFamily="34" charset="0"/>
            </a:rPr>
            <a:t>Find a Tutor     </a:t>
          </a:r>
          <a:r>
            <a:rPr lang="en-US" dirty="0">
              <a:latin typeface="Avenir Light" panose="020B0402020203020204" pitchFamily="34" charset="0"/>
            </a:rPr>
            <a:t>		    </a:t>
          </a:r>
          <a:r>
            <a:rPr lang="en-US" b="1" dirty="0">
              <a:solidFill>
                <a:schemeClr val="tx1"/>
              </a:solidFill>
              <a:latin typeface="Avenir Light" panose="020B0402020203020204" pitchFamily="34" charset="0"/>
              <a:hlinkClick xmlns:r="http://schemas.openxmlformats.org/officeDocument/2006/relationships" r:id="rId1"/>
            </a:rPr>
            <a:t>hccs.edu/findatutor</a:t>
          </a:r>
          <a:endParaRPr lang="en-US" b="1" dirty="0">
            <a:solidFill>
              <a:schemeClr val="tx1"/>
            </a:solidFill>
            <a:latin typeface="Avenir Light" panose="020B0402020203020204" pitchFamily="34" charset="0"/>
          </a:endParaRPr>
        </a:p>
      </dgm:t>
    </dgm:pt>
    <dgm:pt modelId="{D840E3DE-11B2-453F-86E6-648106BC45DC}" type="parTrans" cxnId="{BEBF20DC-F1E3-4E5D-AF58-718862E84DD9}">
      <dgm:prSet/>
      <dgm:spPr/>
      <dgm:t>
        <a:bodyPr/>
        <a:lstStyle/>
        <a:p>
          <a:endParaRPr lang="en-US">
            <a:latin typeface="Avenir Light" panose="020B0402020203020204" pitchFamily="34" charset="0"/>
          </a:endParaRPr>
        </a:p>
      </dgm:t>
    </dgm:pt>
    <dgm:pt modelId="{2492713A-7F8C-4577-99AD-8E321742B764}" type="sibTrans" cxnId="{BEBF20DC-F1E3-4E5D-AF58-718862E84DD9}">
      <dgm:prSet/>
      <dgm:spPr/>
      <dgm:t>
        <a:bodyPr/>
        <a:lstStyle/>
        <a:p>
          <a:endParaRPr lang="en-US">
            <a:latin typeface="Avenir Light" panose="020B0402020203020204" pitchFamily="34" charset="0"/>
          </a:endParaRPr>
        </a:p>
      </dgm:t>
    </dgm:pt>
    <dgm:pt modelId="{F226AC91-C765-4FFA-A088-FB951F15BD2B}">
      <dgm:prSet custT="1"/>
      <dgm:spPr>
        <a:solidFill>
          <a:srgbClr val="FFC000"/>
        </a:solidFill>
      </dgm:spPr>
      <dgm:t>
        <a:bodyPr/>
        <a:lstStyle/>
        <a:p>
          <a:pPr rtl="0"/>
          <a:r>
            <a:rPr lang="en-US" sz="2400" b="1" dirty="0">
              <a:latin typeface="Avenir Light" panose="020B0402020203020204" pitchFamily="34" charset="0"/>
            </a:rPr>
            <a:t>HCC Tutoring Website      			</a:t>
          </a:r>
          <a:r>
            <a:rPr lang="en-US" sz="2400" dirty="0">
              <a:latin typeface="Avenir Light" panose="020B0402020203020204" pitchFamily="34" charset="0"/>
              <a:hlinkClick xmlns:r="http://schemas.openxmlformats.org/officeDocument/2006/relationships" r:id="rId2"/>
            </a:rPr>
            <a:t>hccs.edu/tutoring</a:t>
          </a:r>
          <a:endParaRPr lang="en-US" sz="2400" dirty="0">
            <a:latin typeface="Avenir Light" panose="020B0402020203020204" pitchFamily="34" charset="0"/>
          </a:endParaRPr>
        </a:p>
      </dgm:t>
    </dgm:pt>
    <dgm:pt modelId="{0E534EBD-2343-4E6F-9F88-4BD162618970}" type="parTrans" cxnId="{1065EC02-D33B-4CFE-BE3E-837F35222427}">
      <dgm:prSet/>
      <dgm:spPr/>
      <dgm:t>
        <a:bodyPr/>
        <a:lstStyle/>
        <a:p>
          <a:endParaRPr lang="en-US">
            <a:latin typeface="Avenir Light" panose="020B0402020203020204" pitchFamily="34" charset="0"/>
          </a:endParaRPr>
        </a:p>
      </dgm:t>
    </dgm:pt>
    <dgm:pt modelId="{BC3096F9-718F-470D-94B8-D33CBA1BC48C}" type="sibTrans" cxnId="{1065EC02-D33B-4CFE-BE3E-837F35222427}">
      <dgm:prSet/>
      <dgm:spPr/>
      <dgm:t>
        <a:bodyPr/>
        <a:lstStyle/>
        <a:p>
          <a:endParaRPr lang="en-US">
            <a:latin typeface="Avenir Light" panose="020B0402020203020204" pitchFamily="34" charset="0"/>
          </a:endParaRPr>
        </a:p>
      </dgm:t>
    </dgm:pt>
    <dgm:pt modelId="{AD4F51A2-3895-446F-AAD5-6775A57CA22C}">
      <dgm:prSet/>
      <dgm:spPr>
        <a:solidFill>
          <a:srgbClr val="FFC000"/>
        </a:solidFill>
      </dgm:spPr>
      <dgm:t>
        <a:bodyPr/>
        <a:lstStyle/>
        <a:p>
          <a:pPr rtl="0"/>
          <a:r>
            <a:rPr lang="en-US" b="1" dirty="0">
              <a:latin typeface="Avenir Light" panose="020B0402020203020204" pitchFamily="34" charset="0"/>
            </a:rPr>
            <a:t>Online Tutoring     </a:t>
          </a:r>
          <a:r>
            <a:rPr lang="en-US" dirty="0">
              <a:latin typeface="Avenir Light" panose="020B0402020203020204" pitchFamily="34" charset="0"/>
            </a:rPr>
            <a:t>	    </a:t>
          </a:r>
          <a:r>
            <a:rPr lang="en-US" dirty="0">
              <a:latin typeface="Avenir Light" panose="020B0402020203020204" pitchFamily="34" charset="0"/>
              <a:hlinkClick xmlns:r="http://schemas.openxmlformats.org/officeDocument/2006/relationships" r:id="rId3"/>
            </a:rPr>
            <a:t>hccs.upswing.io</a:t>
          </a:r>
          <a:endParaRPr lang="en-US" dirty="0">
            <a:latin typeface="Avenir Light" panose="020B0402020203020204" pitchFamily="34" charset="0"/>
          </a:endParaRPr>
        </a:p>
      </dgm:t>
    </dgm:pt>
    <dgm:pt modelId="{52C38298-A69D-4A21-8BF1-01C22847AEA1}" type="parTrans" cxnId="{1925645B-2D25-456C-8AC7-3B9D93F5DE6D}">
      <dgm:prSet/>
      <dgm:spPr/>
      <dgm:t>
        <a:bodyPr/>
        <a:lstStyle/>
        <a:p>
          <a:endParaRPr lang="en-US">
            <a:latin typeface="Avenir Light" panose="020B0402020203020204" pitchFamily="34" charset="0"/>
          </a:endParaRPr>
        </a:p>
      </dgm:t>
    </dgm:pt>
    <dgm:pt modelId="{4AE19426-4C70-430D-BAD0-900FD97E65BA}" type="sibTrans" cxnId="{1925645B-2D25-456C-8AC7-3B9D93F5DE6D}">
      <dgm:prSet/>
      <dgm:spPr/>
      <dgm:t>
        <a:bodyPr/>
        <a:lstStyle/>
        <a:p>
          <a:endParaRPr lang="en-US">
            <a:latin typeface="Avenir Light" panose="020B0402020203020204" pitchFamily="34" charset="0"/>
          </a:endParaRPr>
        </a:p>
      </dgm:t>
    </dgm:pt>
    <dgm:pt modelId="{FBEA439A-2EE4-464E-AC63-3EC11720CFDC}" type="pres">
      <dgm:prSet presAssocID="{4C4D4017-B4C2-4CD5-9BD8-5E62D25CC0B5}" presName="linear" presStyleCnt="0">
        <dgm:presLayoutVars>
          <dgm:animLvl val="lvl"/>
          <dgm:resizeHandles val="exact"/>
        </dgm:presLayoutVars>
      </dgm:prSet>
      <dgm:spPr/>
      <dgm:t>
        <a:bodyPr/>
        <a:lstStyle/>
        <a:p>
          <a:endParaRPr lang="en-US"/>
        </a:p>
      </dgm:t>
    </dgm:pt>
    <dgm:pt modelId="{77D7958F-7FA1-4DC0-A3FA-305548DB44AF}" type="pres">
      <dgm:prSet presAssocID="{D3FD57D1-A583-4CDE-A593-C6CCDF529578}" presName="parentText" presStyleLbl="node1" presStyleIdx="0" presStyleCnt="4" custScaleY="90027">
        <dgm:presLayoutVars>
          <dgm:chMax val="0"/>
          <dgm:bulletEnabled val="1"/>
        </dgm:presLayoutVars>
      </dgm:prSet>
      <dgm:spPr/>
      <dgm:t>
        <a:bodyPr/>
        <a:lstStyle/>
        <a:p>
          <a:endParaRPr lang="en-US"/>
        </a:p>
      </dgm:t>
    </dgm:pt>
    <dgm:pt modelId="{A466E7CA-AFC3-4CA8-A580-A3C4BB3CB6A8}" type="pres">
      <dgm:prSet presAssocID="{A84873DA-1131-4C6A-8411-20F8DED29467}" presName="spacer" presStyleCnt="0"/>
      <dgm:spPr/>
    </dgm:pt>
    <dgm:pt modelId="{CB289852-5FCB-4337-B443-CFA036B64DD5}" type="pres">
      <dgm:prSet presAssocID="{A100B1C2-9D99-48E1-906F-A1E1E19335C9}" presName="parentText" presStyleLbl="node1" presStyleIdx="1" presStyleCnt="4" custScaleY="89995">
        <dgm:presLayoutVars>
          <dgm:chMax val="0"/>
          <dgm:bulletEnabled val="1"/>
        </dgm:presLayoutVars>
      </dgm:prSet>
      <dgm:spPr/>
      <dgm:t>
        <a:bodyPr/>
        <a:lstStyle/>
        <a:p>
          <a:endParaRPr lang="en-US"/>
        </a:p>
      </dgm:t>
    </dgm:pt>
    <dgm:pt modelId="{25C69F0C-A3AC-4588-BEFA-F0815DFFDBF0}" type="pres">
      <dgm:prSet presAssocID="{2492713A-7F8C-4577-99AD-8E321742B764}" presName="spacer" presStyleCnt="0"/>
      <dgm:spPr/>
    </dgm:pt>
    <dgm:pt modelId="{A2CD05A3-750A-409F-83D4-1583BAD5B4C9}" type="pres">
      <dgm:prSet presAssocID="{F226AC91-C765-4FFA-A088-FB951F15BD2B}" presName="parentText" presStyleLbl="node1" presStyleIdx="2" presStyleCnt="4" custScaleY="89995" custLinFactNeighborX="-4663" custLinFactNeighborY="-12122">
        <dgm:presLayoutVars>
          <dgm:chMax val="0"/>
          <dgm:bulletEnabled val="1"/>
        </dgm:presLayoutVars>
      </dgm:prSet>
      <dgm:spPr/>
      <dgm:t>
        <a:bodyPr/>
        <a:lstStyle/>
        <a:p>
          <a:endParaRPr lang="en-US"/>
        </a:p>
      </dgm:t>
    </dgm:pt>
    <dgm:pt modelId="{00446D90-AEE8-4B56-8A88-E8A3A5A4BFF4}" type="pres">
      <dgm:prSet presAssocID="{BC3096F9-718F-470D-94B8-D33CBA1BC48C}" presName="spacer" presStyleCnt="0"/>
      <dgm:spPr/>
    </dgm:pt>
    <dgm:pt modelId="{24A04C17-7E5A-45E8-9453-B8390D4FBC37}" type="pres">
      <dgm:prSet presAssocID="{AD4F51A2-3895-446F-AAD5-6775A57CA22C}" presName="parentText" presStyleLbl="node1" presStyleIdx="3" presStyleCnt="4" custScaleY="89995">
        <dgm:presLayoutVars>
          <dgm:chMax val="0"/>
          <dgm:bulletEnabled val="1"/>
        </dgm:presLayoutVars>
      </dgm:prSet>
      <dgm:spPr/>
      <dgm:t>
        <a:bodyPr/>
        <a:lstStyle/>
        <a:p>
          <a:endParaRPr lang="en-US"/>
        </a:p>
      </dgm:t>
    </dgm:pt>
  </dgm:ptLst>
  <dgm:cxnLst>
    <dgm:cxn modelId="{8E77CA09-0648-4CE8-B076-0E417FBECBD8}" type="presOf" srcId="{D3FD57D1-A583-4CDE-A593-C6CCDF529578}" destId="{77D7958F-7FA1-4DC0-A3FA-305548DB44AF}" srcOrd="0" destOrd="0" presId="urn:microsoft.com/office/officeart/2005/8/layout/vList2"/>
    <dgm:cxn modelId="{1925645B-2D25-456C-8AC7-3B9D93F5DE6D}" srcId="{4C4D4017-B4C2-4CD5-9BD8-5E62D25CC0B5}" destId="{AD4F51A2-3895-446F-AAD5-6775A57CA22C}" srcOrd="3" destOrd="0" parTransId="{52C38298-A69D-4A21-8BF1-01C22847AEA1}" sibTransId="{4AE19426-4C70-430D-BAD0-900FD97E65BA}"/>
    <dgm:cxn modelId="{B1BA65EA-DF85-4048-9FF3-C46DFFD4D663}" type="presOf" srcId="{F226AC91-C765-4FFA-A088-FB951F15BD2B}" destId="{A2CD05A3-750A-409F-83D4-1583BAD5B4C9}" srcOrd="0" destOrd="0" presId="urn:microsoft.com/office/officeart/2005/8/layout/vList2"/>
    <dgm:cxn modelId="{1065EC02-D33B-4CFE-BE3E-837F35222427}" srcId="{4C4D4017-B4C2-4CD5-9BD8-5E62D25CC0B5}" destId="{F226AC91-C765-4FFA-A088-FB951F15BD2B}" srcOrd="2" destOrd="0" parTransId="{0E534EBD-2343-4E6F-9F88-4BD162618970}" sibTransId="{BC3096F9-718F-470D-94B8-D33CBA1BC48C}"/>
    <dgm:cxn modelId="{4CF71639-E094-44C6-A1B0-CF0F6A26E1EC}" type="presOf" srcId="{AD4F51A2-3895-446F-AAD5-6775A57CA22C}" destId="{24A04C17-7E5A-45E8-9453-B8390D4FBC37}" srcOrd="0" destOrd="0" presId="urn:microsoft.com/office/officeart/2005/8/layout/vList2"/>
    <dgm:cxn modelId="{BEBF20DC-F1E3-4E5D-AF58-718862E84DD9}" srcId="{4C4D4017-B4C2-4CD5-9BD8-5E62D25CC0B5}" destId="{A100B1C2-9D99-48E1-906F-A1E1E19335C9}" srcOrd="1" destOrd="0" parTransId="{D840E3DE-11B2-453F-86E6-648106BC45DC}" sibTransId="{2492713A-7F8C-4577-99AD-8E321742B764}"/>
    <dgm:cxn modelId="{D819A362-BB15-4D88-AD24-AB5B797795C1}" type="presOf" srcId="{4C4D4017-B4C2-4CD5-9BD8-5E62D25CC0B5}" destId="{FBEA439A-2EE4-464E-AC63-3EC11720CFDC}" srcOrd="0" destOrd="0" presId="urn:microsoft.com/office/officeart/2005/8/layout/vList2"/>
    <dgm:cxn modelId="{9F6C6E3E-3487-47EA-9047-55580F745266}" type="presOf" srcId="{A100B1C2-9D99-48E1-906F-A1E1E19335C9}" destId="{CB289852-5FCB-4337-B443-CFA036B64DD5}" srcOrd="0" destOrd="0" presId="urn:microsoft.com/office/officeart/2005/8/layout/vList2"/>
    <dgm:cxn modelId="{EB7D3C0D-E0F0-44BF-B565-07F11D419854}" srcId="{4C4D4017-B4C2-4CD5-9BD8-5E62D25CC0B5}" destId="{D3FD57D1-A583-4CDE-A593-C6CCDF529578}" srcOrd="0" destOrd="0" parTransId="{CFDB52BA-D05F-49D8-95F5-2E18B6D11376}" sibTransId="{A84873DA-1131-4C6A-8411-20F8DED29467}"/>
    <dgm:cxn modelId="{B5DB7FE9-A777-4B76-8062-4D2B8F3AB435}" type="presParOf" srcId="{FBEA439A-2EE4-464E-AC63-3EC11720CFDC}" destId="{77D7958F-7FA1-4DC0-A3FA-305548DB44AF}" srcOrd="0" destOrd="0" presId="urn:microsoft.com/office/officeart/2005/8/layout/vList2"/>
    <dgm:cxn modelId="{268E7988-974A-47AC-BBB7-A0396C7C46EA}" type="presParOf" srcId="{FBEA439A-2EE4-464E-AC63-3EC11720CFDC}" destId="{A466E7CA-AFC3-4CA8-A580-A3C4BB3CB6A8}" srcOrd="1" destOrd="0" presId="urn:microsoft.com/office/officeart/2005/8/layout/vList2"/>
    <dgm:cxn modelId="{1453732F-6711-403B-A235-0AA0532EEFB7}" type="presParOf" srcId="{FBEA439A-2EE4-464E-AC63-3EC11720CFDC}" destId="{CB289852-5FCB-4337-B443-CFA036B64DD5}" srcOrd="2" destOrd="0" presId="urn:microsoft.com/office/officeart/2005/8/layout/vList2"/>
    <dgm:cxn modelId="{A868F216-FEB3-4A79-AEE5-3C7276BF32A9}" type="presParOf" srcId="{FBEA439A-2EE4-464E-AC63-3EC11720CFDC}" destId="{25C69F0C-A3AC-4588-BEFA-F0815DFFDBF0}" srcOrd="3" destOrd="0" presId="urn:microsoft.com/office/officeart/2005/8/layout/vList2"/>
    <dgm:cxn modelId="{1237E396-63C0-42BF-8386-476F7BF9767F}" type="presParOf" srcId="{FBEA439A-2EE4-464E-AC63-3EC11720CFDC}" destId="{A2CD05A3-750A-409F-83D4-1583BAD5B4C9}" srcOrd="4" destOrd="0" presId="urn:microsoft.com/office/officeart/2005/8/layout/vList2"/>
    <dgm:cxn modelId="{0B73B19A-765B-4364-AC6E-0F281776167A}" type="presParOf" srcId="{FBEA439A-2EE4-464E-AC63-3EC11720CFDC}" destId="{00446D90-AEE8-4B56-8A88-E8A3A5A4BFF4}" srcOrd="5" destOrd="0" presId="urn:microsoft.com/office/officeart/2005/8/layout/vList2"/>
    <dgm:cxn modelId="{BAEC70E3-97B2-40E3-9E19-A23FA8C66B60}" type="presParOf" srcId="{FBEA439A-2EE4-464E-AC63-3EC11720CFDC}" destId="{24A04C17-7E5A-45E8-9453-B8390D4FBC37}"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D7958F-7FA1-4DC0-A3FA-305548DB44AF}">
      <dsp:nvSpPr>
        <dsp:cNvPr id="0" name=""/>
        <dsp:cNvSpPr/>
      </dsp:nvSpPr>
      <dsp:spPr>
        <a:xfrm>
          <a:off x="0" y="27320"/>
          <a:ext cx="5458120" cy="92438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b="1" kern="1200" dirty="0">
              <a:latin typeface="Avenir Light" panose="020B0402020203020204" pitchFamily="34" charset="0"/>
            </a:rPr>
            <a:t>Mobile </a:t>
          </a:r>
          <a:r>
            <a:rPr lang="en-US" sz="2100" b="1" u="none" kern="1200" dirty="0">
              <a:latin typeface="Avenir Light" panose="020B0402020203020204" pitchFamily="34" charset="0"/>
            </a:rPr>
            <a:t>App     Find on Apple App Store 			or Google Play Store</a:t>
          </a:r>
        </a:p>
      </dsp:txBody>
      <dsp:txXfrm>
        <a:off x="45125" y="72445"/>
        <a:ext cx="5367870" cy="834133"/>
      </dsp:txXfrm>
    </dsp:sp>
    <dsp:sp modelId="{CB289852-5FCB-4337-B443-CFA036B64DD5}">
      <dsp:nvSpPr>
        <dsp:cNvPr id="0" name=""/>
        <dsp:cNvSpPr/>
      </dsp:nvSpPr>
      <dsp:spPr>
        <a:xfrm>
          <a:off x="0" y="1017944"/>
          <a:ext cx="5458120" cy="924054"/>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b="1" kern="1200" dirty="0">
              <a:latin typeface="Avenir Light" panose="020B0402020203020204" pitchFamily="34" charset="0"/>
            </a:rPr>
            <a:t>Find a Tutor     </a:t>
          </a:r>
          <a:r>
            <a:rPr lang="en-US" sz="2100" kern="1200" dirty="0">
              <a:latin typeface="Avenir Light" panose="020B0402020203020204" pitchFamily="34" charset="0"/>
            </a:rPr>
            <a:t>		    </a:t>
          </a:r>
          <a:r>
            <a:rPr lang="en-US" sz="2100" b="1" kern="1200" dirty="0">
              <a:solidFill>
                <a:schemeClr val="tx1"/>
              </a:solidFill>
              <a:latin typeface="Avenir Light" panose="020B0402020203020204" pitchFamily="34" charset="0"/>
              <a:hlinkClick xmlns:r="http://schemas.openxmlformats.org/officeDocument/2006/relationships" r:id="rId1"/>
            </a:rPr>
            <a:t>hccs.edu/findatutor</a:t>
          </a:r>
          <a:endParaRPr lang="en-US" sz="2100" b="1" kern="1200" dirty="0">
            <a:solidFill>
              <a:schemeClr val="tx1"/>
            </a:solidFill>
            <a:latin typeface="Avenir Light" panose="020B0402020203020204" pitchFamily="34" charset="0"/>
          </a:endParaRPr>
        </a:p>
      </dsp:txBody>
      <dsp:txXfrm>
        <a:off x="45109" y="1063053"/>
        <a:ext cx="5367902" cy="833836"/>
      </dsp:txXfrm>
    </dsp:sp>
    <dsp:sp modelId="{A2CD05A3-750A-409F-83D4-1583BAD5B4C9}">
      <dsp:nvSpPr>
        <dsp:cNvPr id="0" name=""/>
        <dsp:cNvSpPr/>
      </dsp:nvSpPr>
      <dsp:spPr>
        <a:xfrm>
          <a:off x="0" y="2000209"/>
          <a:ext cx="5458120" cy="924054"/>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b="1" kern="1200" dirty="0">
              <a:latin typeface="Avenir Light" panose="020B0402020203020204" pitchFamily="34" charset="0"/>
            </a:rPr>
            <a:t>HCC Tutoring Website      			</a:t>
          </a:r>
          <a:r>
            <a:rPr lang="en-US" sz="2400" kern="1200" dirty="0">
              <a:latin typeface="Avenir Light" panose="020B0402020203020204" pitchFamily="34" charset="0"/>
              <a:hlinkClick xmlns:r="http://schemas.openxmlformats.org/officeDocument/2006/relationships" r:id="rId2"/>
            </a:rPr>
            <a:t>hccs.edu/tutoring</a:t>
          </a:r>
          <a:endParaRPr lang="en-US" sz="2400" kern="1200" dirty="0">
            <a:latin typeface="Avenir Light" panose="020B0402020203020204" pitchFamily="34" charset="0"/>
          </a:endParaRPr>
        </a:p>
      </dsp:txBody>
      <dsp:txXfrm>
        <a:off x="45109" y="2045318"/>
        <a:ext cx="5367902" cy="833836"/>
      </dsp:txXfrm>
    </dsp:sp>
    <dsp:sp modelId="{24A04C17-7E5A-45E8-9453-B8390D4FBC37}">
      <dsp:nvSpPr>
        <dsp:cNvPr id="0" name=""/>
        <dsp:cNvSpPr/>
      </dsp:nvSpPr>
      <dsp:spPr>
        <a:xfrm>
          <a:off x="0" y="2998534"/>
          <a:ext cx="5458120" cy="924054"/>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b="1" kern="1200" dirty="0">
              <a:latin typeface="Avenir Light" panose="020B0402020203020204" pitchFamily="34" charset="0"/>
            </a:rPr>
            <a:t>Online Tutoring     </a:t>
          </a:r>
          <a:r>
            <a:rPr lang="en-US" sz="2100" kern="1200" dirty="0">
              <a:latin typeface="Avenir Light" panose="020B0402020203020204" pitchFamily="34" charset="0"/>
            </a:rPr>
            <a:t>	    </a:t>
          </a:r>
          <a:r>
            <a:rPr lang="en-US" sz="2100" kern="1200" dirty="0">
              <a:latin typeface="Avenir Light" panose="020B0402020203020204" pitchFamily="34" charset="0"/>
              <a:hlinkClick xmlns:r="http://schemas.openxmlformats.org/officeDocument/2006/relationships" r:id="rId3"/>
            </a:rPr>
            <a:t>hccs.upswing.io</a:t>
          </a:r>
          <a:endParaRPr lang="en-US" sz="2100" kern="1200" dirty="0">
            <a:latin typeface="Avenir Light" panose="020B0402020203020204" pitchFamily="34" charset="0"/>
          </a:endParaRPr>
        </a:p>
      </dsp:txBody>
      <dsp:txXfrm>
        <a:off x="45109" y="3043643"/>
        <a:ext cx="5367902" cy="83383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D9ACED2-3EE1-4613-A142-E3142AEA2E6A}"/>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a:extLst>
              <a:ext uri="{FF2B5EF4-FFF2-40B4-BE49-F238E27FC236}">
                <a16:creationId xmlns:a16="http://schemas.microsoft.com/office/drawing/2014/main" id="{2EA8E600-00CB-40DF-8106-DCF3FD36B25A}"/>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863FC3C4-AA21-4F8A-9941-D2172932902D}" type="datetimeFigureOut">
              <a:rPr lang="en-US"/>
              <a:pPr>
                <a:defRPr/>
              </a:pPr>
              <a:t>6/28/2021</a:t>
            </a:fld>
            <a:endParaRPr lang="en-US" dirty="0"/>
          </a:p>
        </p:txBody>
      </p:sp>
      <p:sp>
        <p:nvSpPr>
          <p:cNvPr id="4" name="Footer Placeholder 3">
            <a:extLst>
              <a:ext uri="{FF2B5EF4-FFF2-40B4-BE49-F238E27FC236}">
                <a16:creationId xmlns:a16="http://schemas.microsoft.com/office/drawing/2014/main" id="{CB6278C9-BD05-45B6-8D6A-82F8124277BB}"/>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5" name="Slide Number Placeholder 4">
            <a:extLst>
              <a:ext uri="{FF2B5EF4-FFF2-40B4-BE49-F238E27FC236}">
                <a16:creationId xmlns:a16="http://schemas.microsoft.com/office/drawing/2014/main" id="{F8EC3014-B3EB-4D5D-9685-8D3DA533C37C}"/>
              </a:ext>
            </a:extLst>
          </p:cNvPr>
          <p:cNvSpPr>
            <a:spLocks noGrp="1"/>
          </p:cNvSpPr>
          <p:nvPr>
            <p:ph type="sldNum" sz="quarter" idx="3"/>
          </p:nvPr>
        </p:nvSpPr>
        <p:spPr>
          <a:xfrm>
            <a:off x="3970338" y="8829675"/>
            <a:ext cx="3038475" cy="4667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97FFF384-6FB7-45E1-8637-114B8052D567}" type="slidenum">
              <a:rPr lang="en-US" altLang="en-US"/>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6BA3EB4-5FAC-4004-9281-58F466FB45E7}"/>
              </a:ext>
            </a:extLst>
          </p:cNvPr>
          <p:cNvSpPr>
            <a:spLocks noGrp="1"/>
          </p:cNvSpPr>
          <p:nvPr>
            <p:ph type="hdr" sz="quarter"/>
          </p:nvPr>
        </p:nvSpPr>
        <p:spPr>
          <a:xfrm>
            <a:off x="0" y="0"/>
            <a:ext cx="3038475" cy="465138"/>
          </a:xfrm>
          <a:prstGeom prst="rect">
            <a:avLst/>
          </a:prstGeom>
        </p:spPr>
        <p:txBody>
          <a:bodyPr vert="horz" lIns="93177" tIns="46589" rIns="93177" bIns="46589"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a:extLst>
              <a:ext uri="{FF2B5EF4-FFF2-40B4-BE49-F238E27FC236}">
                <a16:creationId xmlns:a16="http://schemas.microsoft.com/office/drawing/2014/main" id="{2846C48C-65CD-4547-9D25-83DA7FA0F288}"/>
              </a:ext>
            </a:extLst>
          </p:cNvPr>
          <p:cNvSpPr>
            <a:spLocks noGrp="1"/>
          </p:cNvSpPr>
          <p:nvPr>
            <p:ph type="dt" idx="1"/>
          </p:nvPr>
        </p:nvSpPr>
        <p:spPr>
          <a:xfrm>
            <a:off x="3970338" y="0"/>
            <a:ext cx="3038475" cy="465138"/>
          </a:xfrm>
          <a:prstGeom prst="rect">
            <a:avLst/>
          </a:prstGeom>
        </p:spPr>
        <p:txBody>
          <a:bodyPr vert="horz" lIns="93177" tIns="46589" rIns="93177" bIns="46589" rtlCol="0"/>
          <a:lstStyle>
            <a:lvl1pPr algn="r" eaLnBrk="1" fontAlgn="auto" hangingPunct="1">
              <a:spcBef>
                <a:spcPts val="0"/>
              </a:spcBef>
              <a:spcAft>
                <a:spcPts val="0"/>
              </a:spcAft>
              <a:defRPr sz="1200">
                <a:latin typeface="+mn-lt"/>
              </a:defRPr>
            </a:lvl1pPr>
          </a:lstStyle>
          <a:p>
            <a:pPr>
              <a:defRPr/>
            </a:pPr>
            <a:fld id="{A8A687BA-DB6C-4090-BC5F-FEAF79E3471E}" type="datetimeFigureOut">
              <a:rPr lang="en-US"/>
              <a:pPr>
                <a:defRPr/>
              </a:pPr>
              <a:t>6/28/2021</a:t>
            </a:fld>
            <a:endParaRPr lang="en-US" dirty="0"/>
          </a:p>
        </p:txBody>
      </p:sp>
      <p:sp>
        <p:nvSpPr>
          <p:cNvPr id="4" name="Slide Image Placeholder 3">
            <a:extLst>
              <a:ext uri="{FF2B5EF4-FFF2-40B4-BE49-F238E27FC236}">
                <a16:creationId xmlns:a16="http://schemas.microsoft.com/office/drawing/2014/main" id="{93328D9A-4212-4D8C-BC1F-B652633A1390}"/>
              </a:ext>
            </a:extLst>
          </p:cNvPr>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a:extLst>
              <a:ext uri="{FF2B5EF4-FFF2-40B4-BE49-F238E27FC236}">
                <a16:creationId xmlns:a16="http://schemas.microsoft.com/office/drawing/2014/main" id="{617A3EBB-E1CE-46A3-AB06-902ABE0971D2}"/>
              </a:ext>
            </a:extLst>
          </p:cNvPr>
          <p:cNvSpPr>
            <a:spLocks noGrp="1"/>
          </p:cNvSpPr>
          <p:nvPr>
            <p:ph type="body" sz="quarter" idx="3"/>
          </p:nvPr>
        </p:nvSpPr>
        <p:spPr>
          <a:xfrm>
            <a:off x="701675" y="4416425"/>
            <a:ext cx="5607050" cy="4183063"/>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F604E61-D8A7-4A00-B983-45289C86A053}"/>
              </a:ext>
            </a:extLst>
          </p:cNvPr>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7" name="Slide Number Placeholder 6">
            <a:extLst>
              <a:ext uri="{FF2B5EF4-FFF2-40B4-BE49-F238E27FC236}">
                <a16:creationId xmlns:a16="http://schemas.microsoft.com/office/drawing/2014/main" id="{355486B3-2DC8-42D1-99BF-845A7F71455C}"/>
              </a:ext>
            </a:extLst>
          </p:cNvPr>
          <p:cNvSpPr>
            <a:spLocks noGrp="1"/>
          </p:cNvSpPr>
          <p:nvPr>
            <p:ph type="sldNum" sz="quarter" idx="5"/>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atin typeface="Calibri" panose="020F0502020204030204" pitchFamily="34" charset="0"/>
              </a:defRPr>
            </a:lvl1pPr>
          </a:lstStyle>
          <a:p>
            <a:fld id="{E8180E98-2C56-469C-ADA1-31DD68D77938}"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6148" name="Footer Placeholder 3"/>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dirty="0" smtClean="0"/>
          </a:p>
        </p:txBody>
      </p:sp>
      <p:sp>
        <p:nvSpPr>
          <p:cNvPr id="6149" name="Slide Number Placeholder 4"/>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9A5AB4E-F128-4028-A5F8-2F61C81075CB}" type="slidenum">
              <a:rPr lang="en-US" altLang="en-US" smtClean="0"/>
              <a:pPr fontAlgn="base">
                <a:spcBef>
                  <a:spcPct val="0"/>
                </a:spcBef>
                <a:spcAft>
                  <a:spcPct val="0"/>
                </a:spcAft>
              </a:pPr>
              <a:t>1</a:t>
            </a:fld>
            <a:endParaRPr lang="en-US" altLang="en-US" dirty="0" smtClean="0"/>
          </a:p>
        </p:txBody>
      </p:sp>
    </p:spTree>
    <p:extLst>
      <p:ext uri="{BB962C8B-B14F-4D97-AF65-F5344CB8AC3E}">
        <p14:creationId xmlns:p14="http://schemas.microsoft.com/office/powerpoint/2010/main" val="1877459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Slide Number Placeholder 3">
            <a:extLst>
              <a:ext uri="{FF2B5EF4-FFF2-40B4-BE49-F238E27FC236}">
                <a16:creationId xmlns:a16="http://schemas.microsoft.com/office/drawing/2014/main" id="{252CF726-D7FA-490A-9D5C-0B383434A8B6}"/>
              </a:ext>
            </a:extLst>
          </p:cNvPr>
          <p:cNvSpPr>
            <a:spLocks noGrp="1"/>
          </p:cNvSpPr>
          <p:nvPr>
            <p:ph type="sldNum" sz="quarter" idx="5"/>
          </p:nvPr>
        </p:nvSpPr>
        <p:spPr/>
        <p:txBody>
          <a:bodyPr/>
          <a:lstStyle/>
          <a:p>
            <a:pPr>
              <a:defRPr/>
            </a:pPr>
            <a:fld id="{FB3B0B16-CBFD-488D-92BF-06080CACEB77}" type="slidenum">
              <a:rPr lang="en-US" smtClean="0">
                <a:solidFill>
                  <a:prstClr val="black"/>
                </a:solidFill>
              </a:rPr>
              <a:pPr>
                <a:defRPr/>
              </a:pPr>
              <a:t>2</a:t>
            </a:fld>
            <a:endParaRPr lang="en-US" dirty="0">
              <a:solidFill>
                <a:prstClr val="black"/>
              </a:solidFill>
            </a:endParaRPr>
          </a:p>
        </p:txBody>
      </p:sp>
    </p:spTree>
    <p:extLst>
      <p:ext uri="{BB962C8B-B14F-4D97-AF65-F5344CB8AC3E}">
        <p14:creationId xmlns:p14="http://schemas.microsoft.com/office/powerpoint/2010/main" val="686252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smtClean="0"/>
          </a:p>
        </p:txBody>
      </p:sp>
      <p:sp>
        <p:nvSpPr>
          <p:cNvPr id="4" name="Slide Number Placeholder 3">
            <a:extLst>
              <a:ext uri="{FF2B5EF4-FFF2-40B4-BE49-F238E27FC236}">
                <a16:creationId xmlns:a16="http://schemas.microsoft.com/office/drawing/2014/main" id="{AF53992D-C934-9247-9079-87DD09ADD77F}"/>
              </a:ext>
            </a:extLst>
          </p:cNvPr>
          <p:cNvSpPr>
            <a:spLocks noGrp="1"/>
          </p:cNvSpPr>
          <p:nvPr>
            <p:ph type="sldNum" sz="quarter" idx="5"/>
          </p:nvPr>
        </p:nvSpPr>
        <p:spPr/>
        <p:txBody>
          <a:bodyPr/>
          <a:lstStyle/>
          <a:p>
            <a:pPr>
              <a:defRPr/>
            </a:pPr>
            <a:fld id="{4A1668CA-D6BF-4D34-BB1F-F984D11EE2E8}" type="slidenum">
              <a:rPr lang="en-US" smtClean="0"/>
              <a:pPr>
                <a:defRPr/>
              </a:pPr>
              <a:t>5</a:t>
            </a:fld>
            <a:endParaRPr lang="en-US" dirty="0"/>
          </a:p>
        </p:txBody>
      </p:sp>
    </p:spTree>
    <p:extLst>
      <p:ext uri="{BB962C8B-B14F-4D97-AF65-F5344CB8AC3E}">
        <p14:creationId xmlns:p14="http://schemas.microsoft.com/office/powerpoint/2010/main" val="2507077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A9CD77EF-1BFD-4367-A33E-C23A73D3A6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389B553F-6357-4C94-996B-0BC4E5AE75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In addition to information regarding tutoring being provided via NSO and SLIP Sessions, there is a standardized syllabus statement, we conduct class visits, attend departmental meetings, market at the campuses through fliers and posters/signage and attend campus events. These are the resources for our students in locating the tutoring schedules, locations, and times.</a:t>
            </a:r>
          </a:p>
          <a:p>
            <a:endParaRPr lang="en-US" altLang="en-US" dirty="0"/>
          </a:p>
          <a:p>
            <a:r>
              <a:rPr lang="en-US" altLang="en-US" dirty="0"/>
              <a:t>Transition: Our next Academic Support Service that is rapidly growing is our Supplemental Instruction program, which also occurs in the classroom and in our Academic Success Centers</a:t>
            </a:r>
          </a:p>
        </p:txBody>
      </p:sp>
      <p:sp>
        <p:nvSpPr>
          <p:cNvPr id="46084" name="Slide Number Placeholder 3">
            <a:extLst>
              <a:ext uri="{FF2B5EF4-FFF2-40B4-BE49-F238E27FC236}">
                <a16:creationId xmlns:a16="http://schemas.microsoft.com/office/drawing/2014/main" id="{1E10D7D1-35B5-4D69-BCED-5FE7C6DF70A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sto MT" panose="02040603050505030304" pitchFamily="18" charset="0"/>
              </a:defRPr>
            </a:lvl1pPr>
            <a:lvl2pPr marL="742950" indent="-285750">
              <a:defRPr>
                <a:solidFill>
                  <a:schemeClr val="tx1"/>
                </a:solidFill>
                <a:latin typeface="Calisto MT" panose="02040603050505030304" pitchFamily="18" charset="0"/>
              </a:defRPr>
            </a:lvl2pPr>
            <a:lvl3pPr marL="1143000" indent="-228600">
              <a:defRPr>
                <a:solidFill>
                  <a:schemeClr val="tx1"/>
                </a:solidFill>
                <a:latin typeface="Calisto MT" panose="02040603050505030304" pitchFamily="18" charset="0"/>
              </a:defRPr>
            </a:lvl3pPr>
            <a:lvl4pPr marL="1600200" indent="-228600">
              <a:defRPr>
                <a:solidFill>
                  <a:schemeClr val="tx1"/>
                </a:solidFill>
                <a:latin typeface="Calisto MT" panose="02040603050505030304" pitchFamily="18" charset="0"/>
              </a:defRPr>
            </a:lvl4pPr>
            <a:lvl5pPr marL="2057400" indent="-228600">
              <a:defRPr>
                <a:solidFill>
                  <a:schemeClr val="tx1"/>
                </a:solidFill>
                <a:latin typeface="Calisto MT" panose="02040603050505030304" pitchFamily="18" charset="0"/>
              </a:defRPr>
            </a:lvl5pPr>
            <a:lvl6pPr marL="2514600" indent="-228600" defTabSz="457200" eaLnBrk="0" fontAlgn="base" hangingPunct="0">
              <a:spcBef>
                <a:spcPct val="0"/>
              </a:spcBef>
              <a:spcAft>
                <a:spcPct val="0"/>
              </a:spcAft>
              <a:defRPr>
                <a:solidFill>
                  <a:schemeClr val="tx1"/>
                </a:solidFill>
                <a:latin typeface="Calisto MT" panose="02040603050505030304" pitchFamily="18" charset="0"/>
              </a:defRPr>
            </a:lvl6pPr>
            <a:lvl7pPr marL="2971800" indent="-228600" defTabSz="457200" eaLnBrk="0" fontAlgn="base" hangingPunct="0">
              <a:spcBef>
                <a:spcPct val="0"/>
              </a:spcBef>
              <a:spcAft>
                <a:spcPct val="0"/>
              </a:spcAft>
              <a:defRPr>
                <a:solidFill>
                  <a:schemeClr val="tx1"/>
                </a:solidFill>
                <a:latin typeface="Calisto MT" panose="02040603050505030304" pitchFamily="18" charset="0"/>
              </a:defRPr>
            </a:lvl7pPr>
            <a:lvl8pPr marL="3429000" indent="-228600" defTabSz="457200" eaLnBrk="0" fontAlgn="base" hangingPunct="0">
              <a:spcBef>
                <a:spcPct val="0"/>
              </a:spcBef>
              <a:spcAft>
                <a:spcPct val="0"/>
              </a:spcAft>
              <a:defRPr>
                <a:solidFill>
                  <a:schemeClr val="tx1"/>
                </a:solidFill>
                <a:latin typeface="Calisto MT" panose="02040603050505030304" pitchFamily="18" charset="0"/>
              </a:defRPr>
            </a:lvl8pPr>
            <a:lvl9pPr marL="3886200" indent="-228600" defTabSz="457200" eaLnBrk="0" fontAlgn="base" hangingPunct="0">
              <a:spcBef>
                <a:spcPct val="0"/>
              </a:spcBef>
              <a:spcAft>
                <a:spcPct val="0"/>
              </a:spcAft>
              <a:defRPr>
                <a:solidFill>
                  <a:schemeClr val="tx1"/>
                </a:solidFill>
                <a:latin typeface="Calisto MT" panose="02040603050505030304" pitchFamily="18" charset="0"/>
              </a:defRPr>
            </a:lvl9pPr>
          </a:lstStyle>
          <a:p>
            <a:fld id="{E9C153C3-DDEA-426D-ACF9-772E3EA4F417}" type="slidenum">
              <a:rPr lang="en-US" altLang="en-US">
                <a:latin typeface="Calibri" panose="020F0502020204030204" pitchFamily="34" charset="0"/>
              </a:rPr>
              <a:pPr/>
              <a:t>7</a:t>
            </a:fld>
            <a:endParaRPr lang="en-US" altLang="en-US" dirty="0">
              <a:latin typeface="Calibri" panose="020F0502020204030204" pitchFamily="34" charset="0"/>
            </a:endParaRPr>
          </a:p>
        </p:txBody>
      </p:sp>
    </p:spTree>
    <p:extLst>
      <p:ext uri="{BB962C8B-B14F-4D97-AF65-F5344CB8AC3E}">
        <p14:creationId xmlns:p14="http://schemas.microsoft.com/office/powerpoint/2010/main" val="432214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65138" eaLnBrk="1" hangingPunct="1">
              <a:spcBef>
                <a:spcPct val="0"/>
              </a:spcBef>
            </a:pPr>
            <a:endParaRPr lang="en-US" altLang="en-US" dirty="0" smtClean="0"/>
          </a:p>
        </p:txBody>
      </p:sp>
      <p:sp>
        <p:nvSpPr>
          <p:cNvPr id="19460" name="Footer Placeholder 3"/>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dirty="0" smtClean="0"/>
          </a:p>
        </p:txBody>
      </p:sp>
      <p:sp>
        <p:nvSpPr>
          <p:cNvPr id="19461" name="Slide Number Placeholder 4"/>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3046363-0608-4A91-934D-A1EAB9045C83}" type="slidenum">
              <a:rPr lang="en-US" altLang="en-US" smtClean="0"/>
              <a:pPr fontAlgn="base">
                <a:spcBef>
                  <a:spcPct val="0"/>
                </a:spcBef>
                <a:spcAft>
                  <a:spcPct val="0"/>
                </a:spcAft>
              </a:pPr>
              <a:t>8</a:t>
            </a:fld>
            <a:endParaRPr lang="en-US" altLang="en-US" dirty="0" smtClean="0"/>
          </a:p>
        </p:txBody>
      </p:sp>
    </p:spTree>
    <p:extLst>
      <p:ext uri="{BB962C8B-B14F-4D97-AF65-F5344CB8AC3E}">
        <p14:creationId xmlns:p14="http://schemas.microsoft.com/office/powerpoint/2010/main" val="3549647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65138" eaLnBrk="1" hangingPunct="1">
              <a:spcBef>
                <a:spcPct val="0"/>
              </a:spcBef>
            </a:pPr>
            <a:endParaRPr lang="en-US" altLang="en-US" dirty="0" smtClean="0"/>
          </a:p>
        </p:txBody>
      </p:sp>
      <p:sp>
        <p:nvSpPr>
          <p:cNvPr id="21508" name="Footer Placeholder 3"/>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dirty="0" smtClean="0"/>
          </a:p>
        </p:txBody>
      </p:sp>
      <p:sp>
        <p:nvSpPr>
          <p:cNvPr id="21509" name="Slide Number Placeholder 4"/>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8749EA5-4A34-43AD-ABF7-7CFAAD7BBB63}" type="slidenum">
              <a:rPr lang="en-US" altLang="en-US" smtClean="0"/>
              <a:pPr fontAlgn="base">
                <a:spcBef>
                  <a:spcPct val="0"/>
                </a:spcBef>
                <a:spcAft>
                  <a:spcPct val="0"/>
                </a:spcAft>
              </a:pPr>
              <a:t>9</a:t>
            </a:fld>
            <a:endParaRPr lang="en-US" altLang="en-US" dirty="0" smtClean="0"/>
          </a:p>
        </p:txBody>
      </p:sp>
    </p:spTree>
    <p:extLst>
      <p:ext uri="{BB962C8B-B14F-4D97-AF65-F5344CB8AC3E}">
        <p14:creationId xmlns:p14="http://schemas.microsoft.com/office/powerpoint/2010/main" val="1028489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0D844773-B94C-47E3-9000-D567E58BEF67}" type="datetime1">
              <a:rPr lang="en-US" smtClean="0"/>
              <a:pPr>
                <a:defRPr/>
              </a:pPr>
              <a:t>6/28/2021</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C7F805A4-9EC5-4CFB-B46E-3446F4DC76B3}" type="slidenum">
              <a:rPr lang="en-US" altLang="en-US" smtClean="0"/>
              <a:pPr/>
              <a:t>‹#›</a:t>
            </a:fld>
            <a:endParaRPr lang="en-US" altLang="en-US" dirty="0"/>
          </a:p>
        </p:txBody>
      </p:sp>
    </p:spTree>
    <p:extLst>
      <p:ext uri="{BB962C8B-B14F-4D97-AF65-F5344CB8AC3E}">
        <p14:creationId xmlns:p14="http://schemas.microsoft.com/office/powerpoint/2010/main" val="4080296355"/>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6E41AF42-9E08-4798-B863-5742F3B311D2}" type="datetime1">
              <a:rPr lang="en-US" smtClean="0"/>
              <a:pPr>
                <a:defRPr/>
              </a:pPr>
              <a:t>6/28/2021</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AEC676FB-8BBA-4B0B-B4B5-49130477D9C9}" type="slidenum">
              <a:rPr lang="en-US" altLang="en-US" smtClean="0"/>
              <a:pPr/>
              <a:t>‹#›</a:t>
            </a:fld>
            <a:endParaRPr lang="en-US" altLang="en-US" dirty="0"/>
          </a:p>
        </p:txBody>
      </p:sp>
    </p:spTree>
    <p:extLst>
      <p:ext uri="{BB962C8B-B14F-4D97-AF65-F5344CB8AC3E}">
        <p14:creationId xmlns:p14="http://schemas.microsoft.com/office/powerpoint/2010/main" val="152656745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28778E38-AAE1-4FF1-B6EE-15B5303A3B4B}" type="datetime1">
              <a:rPr lang="en-US" smtClean="0"/>
              <a:pPr>
                <a:defRPr/>
              </a:pPr>
              <a:t>6/28/2021</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68EF5535-F4C5-4048-8855-79827238E15E}" type="slidenum">
              <a:rPr lang="en-US" altLang="en-US" smtClean="0"/>
              <a:pPr/>
              <a:t>‹#›</a:t>
            </a:fld>
            <a:endParaRPr lang="en-US" altLang="en-US" dirty="0"/>
          </a:p>
        </p:txBody>
      </p:sp>
    </p:spTree>
    <p:extLst>
      <p:ext uri="{BB962C8B-B14F-4D97-AF65-F5344CB8AC3E}">
        <p14:creationId xmlns:p14="http://schemas.microsoft.com/office/powerpoint/2010/main" val="46094517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Header - Grey">
    <p:bg>
      <p:bgPr>
        <a:solidFill>
          <a:schemeClr val="bg2"/>
        </a:solidFill>
        <a:effectLst/>
      </p:bgPr>
    </p:bg>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1BCCE6F6-341C-4B33-9027-6E20C3AE909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450" y="5530850"/>
            <a:ext cx="142557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1"/>
            <a:ext cx="6936248" cy="6858001"/>
          </a:xfrm>
        </p:spPr>
        <p:txBody>
          <a:bodyPr/>
          <a:lstStyle>
            <a:lvl1pPr>
              <a:lnSpc>
                <a:spcPct val="85000"/>
              </a:lnSpc>
              <a:defRPr sz="4500" b="1" i="0" spc="225">
                <a:solidFill>
                  <a:schemeClr val="bg1"/>
                </a:solidFill>
                <a:latin typeface="Gotham Black" charset="0"/>
                <a:ea typeface="Gotham Black" charset="0"/>
                <a:cs typeface="Gotham Black" charset="0"/>
              </a:defRPr>
            </a:lvl1pPr>
          </a:lstStyle>
          <a:p>
            <a:r>
              <a:rPr lang="en-US"/>
              <a:t>Click to edit Master title style</a:t>
            </a:r>
          </a:p>
        </p:txBody>
      </p:sp>
      <p:sp>
        <p:nvSpPr>
          <p:cNvPr id="4" name="Slide Number Placeholder 4">
            <a:extLst>
              <a:ext uri="{FF2B5EF4-FFF2-40B4-BE49-F238E27FC236}">
                <a16:creationId xmlns:a16="http://schemas.microsoft.com/office/drawing/2014/main" id="{862BD258-1EB7-4BED-B56A-11BE45918D18}"/>
              </a:ext>
            </a:extLst>
          </p:cNvPr>
          <p:cNvSpPr>
            <a:spLocks noGrp="1"/>
          </p:cNvSpPr>
          <p:nvPr>
            <p:ph type="sldNum" sz="quarter" idx="10"/>
          </p:nvPr>
        </p:nvSpPr>
        <p:spPr/>
        <p:txBody>
          <a:bodyPr/>
          <a:lstStyle>
            <a:lvl1pPr>
              <a:defRPr>
                <a:solidFill>
                  <a:schemeClr val="bg1"/>
                </a:solidFill>
                <a:effectLst>
                  <a:outerShdw blurRad="38100" dist="38100" dir="2700000" algn="tl">
                    <a:srgbClr val="FFFFFF"/>
                  </a:outerShdw>
                </a:effectLst>
              </a:defRPr>
            </a:lvl1pPr>
          </a:lstStyle>
          <a:p>
            <a:fld id="{406092DF-8A5D-4F55-BEE6-2546916F1B75}" type="slidenum">
              <a:rPr lang="en-US" altLang="en-US"/>
              <a:pPr/>
              <a:t>‹#›</a:t>
            </a:fld>
            <a:endParaRPr lang="en-US" altLang="en-US" dirty="0"/>
          </a:p>
        </p:txBody>
      </p:sp>
    </p:spTree>
    <p:extLst>
      <p:ext uri="{BB962C8B-B14F-4D97-AF65-F5344CB8AC3E}">
        <p14:creationId xmlns:p14="http://schemas.microsoft.com/office/powerpoint/2010/main" val="1856277836"/>
      </p:ext>
    </p:extLst>
  </p:cSld>
  <p:clrMapOvr>
    <a:masterClrMapping/>
  </p:clrMapOvr>
  <p:transition spd="slow">
    <p:fade/>
  </p:transition>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7997129A-316A-4D7F-A327-B96EC4D1123F}" type="datetime1">
              <a:rPr lang="en-US" smtClean="0"/>
              <a:pPr>
                <a:defRPr/>
              </a:pPr>
              <a:t>6/28/2021</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B0820E2B-0393-4C6B-B9CE-49FBDF618524}" type="slidenum">
              <a:rPr lang="en-US" altLang="en-US" smtClean="0"/>
              <a:pPr/>
              <a:t>‹#›</a:t>
            </a:fld>
            <a:endParaRPr lang="en-US" altLang="en-US" dirty="0"/>
          </a:p>
        </p:txBody>
      </p:sp>
    </p:spTree>
    <p:extLst>
      <p:ext uri="{BB962C8B-B14F-4D97-AF65-F5344CB8AC3E}">
        <p14:creationId xmlns:p14="http://schemas.microsoft.com/office/powerpoint/2010/main" val="387478860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fld id="{734351BD-0F70-490C-8647-FD4947486724}" type="datetime1">
              <a:rPr lang="en-US" smtClean="0"/>
              <a:pPr>
                <a:defRPr/>
              </a:pPr>
              <a:t>6/28/2021</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D21B0481-72B0-4495-96DD-AD3EED68699D}" type="slidenum">
              <a:rPr lang="en-US" altLang="en-US" smtClean="0"/>
              <a:pPr/>
              <a:t>‹#›</a:t>
            </a:fld>
            <a:endParaRPr lang="en-US" altLang="en-US" dirty="0"/>
          </a:p>
        </p:txBody>
      </p:sp>
    </p:spTree>
    <p:extLst>
      <p:ext uri="{BB962C8B-B14F-4D97-AF65-F5344CB8AC3E}">
        <p14:creationId xmlns:p14="http://schemas.microsoft.com/office/powerpoint/2010/main" val="119243884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B5FF2EA0-3004-4B20-BC10-72CA2F158003}" type="datetime1">
              <a:rPr lang="en-US" smtClean="0"/>
              <a:pPr>
                <a:defRPr/>
              </a:pPr>
              <a:t>6/28/2021</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fld id="{A36B9FEE-99B9-49D1-89D4-8885AECCBF50}" type="slidenum">
              <a:rPr lang="en-US" altLang="en-US" smtClean="0"/>
              <a:pPr/>
              <a:t>‹#›</a:t>
            </a:fld>
            <a:endParaRPr lang="en-US" altLang="en-US" dirty="0"/>
          </a:p>
        </p:txBody>
      </p:sp>
    </p:spTree>
    <p:extLst>
      <p:ext uri="{BB962C8B-B14F-4D97-AF65-F5344CB8AC3E}">
        <p14:creationId xmlns:p14="http://schemas.microsoft.com/office/powerpoint/2010/main" val="106850974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0334C239-5E60-4FEC-89DB-CC6F57819D03}" type="datetime1">
              <a:rPr lang="en-US" smtClean="0"/>
              <a:pPr>
                <a:defRPr/>
              </a:pPr>
              <a:t>6/28/2021</a:t>
            </a:fld>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fld id="{8ED15152-1253-44CE-B63D-DE5C6550E604}" type="slidenum">
              <a:rPr lang="en-US" altLang="en-US" smtClean="0"/>
              <a:pPr/>
              <a:t>‹#›</a:t>
            </a:fld>
            <a:endParaRPr lang="en-US" altLang="en-US" dirty="0"/>
          </a:p>
        </p:txBody>
      </p:sp>
    </p:spTree>
    <p:extLst>
      <p:ext uri="{BB962C8B-B14F-4D97-AF65-F5344CB8AC3E}">
        <p14:creationId xmlns:p14="http://schemas.microsoft.com/office/powerpoint/2010/main" val="187920395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F34D4754-7B86-4455-B423-86253715ACDA}" type="datetime1">
              <a:rPr lang="en-US" smtClean="0"/>
              <a:pPr>
                <a:defRPr/>
              </a:pPr>
              <a:t>6/28/2021</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fld id="{29B3E433-1DF8-4635-BC76-FA9D9589ABC2}" type="slidenum">
              <a:rPr lang="en-US" altLang="en-US" smtClean="0"/>
              <a:pPr/>
              <a:t>‹#›</a:t>
            </a:fld>
            <a:endParaRPr lang="en-US" altLang="en-US" dirty="0"/>
          </a:p>
        </p:txBody>
      </p:sp>
    </p:spTree>
    <p:extLst>
      <p:ext uri="{BB962C8B-B14F-4D97-AF65-F5344CB8AC3E}">
        <p14:creationId xmlns:p14="http://schemas.microsoft.com/office/powerpoint/2010/main" val="361842110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85A70354-EE88-4A3D-8F02-3C00169DC88B}" type="datetime1">
              <a:rPr lang="en-US" smtClean="0"/>
              <a:pPr>
                <a:defRPr/>
              </a:pPr>
              <a:t>6/28/2021</a:t>
            </a:fld>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fld id="{0F7066FB-5C15-4691-8E7B-E9C8A43CDFB8}" type="slidenum">
              <a:rPr lang="en-US" altLang="en-US" smtClean="0"/>
              <a:pPr/>
              <a:t>‹#›</a:t>
            </a:fld>
            <a:endParaRPr lang="en-US" altLang="en-US" dirty="0"/>
          </a:p>
        </p:txBody>
      </p:sp>
    </p:spTree>
    <p:extLst>
      <p:ext uri="{BB962C8B-B14F-4D97-AF65-F5344CB8AC3E}">
        <p14:creationId xmlns:p14="http://schemas.microsoft.com/office/powerpoint/2010/main" val="421273427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08D6D51C-D6D3-4552-9F43-8BA23BF0325F}" type="datetime1">
              <a:rPr lang="en-US" smtClean="0"/>
              <a:pPr>
                <a:defRPr/>
              </a:pPr>
              <a:t>6/28/2021</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fld id="{0B476D7E-0657-4445-8828-0B9DA63C0426}" type="slidenum">
              <a:rPr lang="en-US" altLang="en-US" smtClean="0"/>
              <a:pPr/>
              <a:t>‹#›</a:t>
            </a:fld>
            <a:endParaRPr lang="en-US" altLang="en-US" dirty="0"/>
          </a:p>
        </p:txBody>
      </p:sp>
    </p:spTree>
    <p:extLst>
      <p:ext uri="{BB962C8B-B14F-4D97-AF65-F5344CB8AC3E}">
        <p14:creationId xmlns:p14="http://schemas.microsoft.com/office/powerpoint/2010/main" val="3812103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D0CEAEE8-256E-481D-9402-86EF6165C4C9}" type="datetime1">
              <a:rPr lang="en-US" smtClean="0"/>
              <a:pPr>
                <a:defRPr/>
              </a:pPr>
              <a:t>6/28/2021</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fld id="{081A8664-2F33-41BA-A971-7DCC610E47B9}" type="slidenum">
              <a:rPr lang="en-US" altLang="en-US" smtClean="0"/>
              <a:pPr/>
              <a:t>‹#›</a:t>
            </a:fld>
            <a:endParaRPr lang="en-US" altLang="en-US" dirty="0"/>
          </a:p>
        </p:txBody>
      </p:sp>
    </p:spTree>
    <p:extLst>
      <p:ext uri="{BB962C8B-B14F-4D97-AF65-F5344CB8AC3E}">
        <p14:creationId xmlns:p14="http://schemas.microsoft.com/office/powerpoint/2010/main" val="114284243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D1C72815-CB96-4C87-8493-A19074FA1B91}" type="datetime1">
              <a:rPr lang="en-US" smtClean="0"/>
              <a:pPr>
                <a:defRPr/>
              </a:pPr>
              <a:t>6/28/2021</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A12FC9E-849C-49C8-9251-D79018FB3A31}" type="slidenum">
              <a:rPr lang="en-US" altLang="en-US" smtClean="0"/>
              <a:pPr/>
              <a:t>‹#›</a:t>
            </a:fld>
            <a:endParaRPr lang="en-US" altLang="en-US" dirty="0"/>
          </a:p>
        </p:txBody>
      </p:sp>
    </p:spTree>
    <p:extLst>
      <p:ext uri="{BB962C8B-B14F-4D97-AF65-F5344CB8AC3E}">
        <p14:creationId xmlns:p14="http://schemas.microsoft.com/office/powerpoint/2010/main" val="2037920959"/>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2"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hyperlink" Target="http://www.hccs.edu/findatutor" TargetMode="External"/><Relationship Id="rId2" Type="http://schemas.openxmlformats.org/officeDocument/2006/relationships/hyperlink" Target="http://www.hccs.edu/tutoring"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hyperlink" Target="http://www.hccs.edu/alltutorin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hyperlink" Target="http://www.hccs.edu/findatutor"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noChangeArrowheads="1"/>
          </p:cNvSpPr>
          <p:nvPr>
            <p:ph type="ctrTitle"/>
          </p:nvPr>
        </p:nvSpPr>
        <p:spPr>
          <a:xfrm>
            <a:off x="0" y="1871663"/>
            <a:ext cx="8272463" cy="1819275"/>
          </a:xfrm>
        </p:spPr>
        <p:txBody>
          <a:bodyPr/>
          <a:lstStyle/>
          <a:p>
            <a:pPr eaLnBrk="1" hangingPunct="1"/>
            <a:r>
              <a:rPr lang="en-US" altLang="en-US" i="1" dirty="0" smtClean="0">
                <a:latin typeface="Avenir Medium"/>
                <a:ea typeface="Avenir Medium"/>
                <a:cs typeface="Avenir Medium"/>
              </a:rPr>
              <a:t> </a:t>
            </a:r>
            <a:br>
              <a:rPr lang="en-US" altLang="en-US" i="1" dirty="0" smtClean="0">
                <a:latin typeface="Avenir Medium"/>
                <a:ea typeface="Avenir Medium"/>
                <a:cs typeface="Avenir Medium"/>
              </a:rPr>
            </a:br>
            <a:endParaRPr lang="en-US" altLang="en-US" i="1" dirty="0" smtClean="0">
              <a:latin typeface="Avenir Medium"/>
              <a:ea typeface="Avenir Medium"/>
              <a:cs typeface="Avenir Medium"/>
            </a:endParaRPr>
          </a:p>
        </p:txBody>
      </p:sp>
      <p:sp>
        <p:nvSpPr>
          <p:cNvPr id="5123" name="TextBox 4"/>
          <p:cNvSpPr txBox="1">
            <a:spLocks noChangeArrowheads="1"/>
          </p:cNvSpPr>
          <p:nvPr/>
        </p:nvSpPr>
        <p:spPr bwMode="auto">
          <a:xfrm>
            <a:off x="6084888" y="2967038"/>
            <a:ext cx="2403475"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dirty="0">
                <a:latin typeface="Arial" panose="020B0604020202020204" pitchFamily="34" charset="0"/>
                <a:cs typeface="Arial" panose="020B0604020202020204" pitchFamily="34" charset="0"/>
              </a:rPr>
              <a:t>Amanda Guerrero</a:t>
            </a:r>
          </a:p>
          <a:p>
            <a:pPr eaLnBrk="1" hangingPunct="1">
              <a:spcBef>
                <a:spcPct val="0"/>
              </a:spcBef>
              <a:buFontTx/>
              <a:buNone/>
            </a:pPr>
            <a:r>
              <a:rPr lang="en-US" altLang="en-US" sz="1400" dirty="0">
                <a:latin typeface="Arial" panose="020B0604020202020204" pitchFamily="34" charset="0"/>
                <a:cs typeface="Arial" panose="020B0604020202020204" pitchFamily="34" charset="0"/>
              </a:rPr>
              <a:t>Director, Instructional Support</a:t>
            </a:r>
          </a:p>
          <a:p>
            <a:pPr eaLnBrk="1" hangingPunct="1">
              <a:spcBef>
                <a:spcPct val="0"/>
              </a:spcBef>
              <a:buFontTx/>
              <a:buNone/>
            </a:pPr>
            <a:endParaRPr lang="en-US" altLang="en-US" sz="1800" dirty="0">
              <a:latin typeface="Arial" panose="020B0604020202020204" pitchFamily="34" charset="0"/>
              <a:cs typeface="Arial" panose="020B0604020202020204" pitchFamily="34" charset="0"/>
            </a:endParaRPr>
          </a:p>
          <a:p>
            <a:pPr eaLnBrk="1" hangingPunct="1">
              <a:spcBef>
                <a:spcPct val="0"/>
              </a:spcBef>
              <a:buFontTx/>
              <a:buNone/>
            </a:pPr>
            <a:endParaRPr lang="en-US" altLang="en-US" sz="1800" dirty="0">
              <a:latin typeface="Arial" panose="020B0604020202020204" pitchFamily="34" charset="0"/>
              <a:cs typeface="Arial" panose="020B0604020202020204" pitchFamily="34" charset="0"/>
            </a:endParaRPr>
          </a:p>
          <a:p>
            <a:pPr eaLnBrk="1" hangingPunct="1">
              <a:spcBef>
                <a:spcPct val="0"/>
              </a:spcBef>
              <a:buFontTx/>
              <a:buNone/>
            </a:pPr>
            <a:endParaRPr lang="en-US" altLang="en-US" sz="1800"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F42DA772-9B45-AA46-B281-72C808D48B0A}"/>
              </a:ext>
            </a:extLst>
          </p:cNvPr>
          <p:cNvSpPr txBox="1">
            <a:spLocks/>
          </p:cNvSpPr>
          <p:nvPr/>
        </p:nvSpPr>
        <p:spPr>
          <a:xfrm>
            <a:off x="0" y="5527675"/>
            <a:ext cx="8272463" cy="865188"/>
          </a:xfrm>
          <a:prstGeom prst="rect">
            <a:avLst/>
          </a:prstGeom>
        </p:spPr>
        <p:txBody>
          <a:bodyPr anchor="b">
            <a:normAutofit fontScale="47500" lnSpcReduction="20000"/>
          </a:bodyPr>
          <a:lstStyle>
            <a:lvl1pPr algn="l" defTabSz="914400" rtl="0" eaLnBrk="1" latinLnBrk="0" hangingPunct="1">
              <a:spcBef>
                <a:spcPct val="0"/>
              </a:spcBef>
              <a:buNone/>
              <a:defRPr sz="6600" kern="1200" cap="none" spc="-100" baseline="0">
                <a:ln>
                  <a:noFill/>
                </a:ln>
                <a:solidFill>
                  <a:schemeClr val="tx2"/>
                </a:solidFill>
                <a:effectLst/>
                <a:latin typeface="+mj-lt"/>
                <a:ea typeface="+mj-ea"/>
                <a:cs typeface="+mj-cs"/>
              </a:defRPr>
            </a:lvl1pPr>
          </a:lstStyle>
          <a:p>
            <a:pPr algn="ctr" fontAlgn="auto">
              <a:spcAft>
                <a:spcPts val="0"/>
              </a:spcAft>
              <a:defRPr/>
            </a:pPr>
            <a:r>
              <a:rPr lang="en-US" sz="4400" i="1" dirty="0">
                <a:latin typeface="Avenir Medium"/>
                <a:cs typeface="Avenir Medium"/>
              </a:rPr>
              <a:t> </a:t>
            </a:r>
            <a:br>
              <a:rPr lang="en-US" sz="4400" i="1" dirty="0">
                <a:latin typeface="Avenir Medium"/>
                <a:cs typeface="Avenir Medium"/>
              </a:rPr>
            </a:br>
            <a:r>
              <a:rPr lang="en-US" sz="8500" i="1" dirty="0">
                <a:cs typeface="Arial" panose="020B0604020202020204" pitchFamily="34" charset="0"/>
              </a:rPr>
              <a:t>Your Partners in Excellence!</a:t>
            </a:r>
          </a:p>
        </p:txBody>
      </p:sp>
      <p:sp>
        <p:nvSpPr>
          <p:cNvPr id="8" name="Title 1">
            <a:extLst>
              <a:ext uri="{FF2B5EF4-FFF2-40B4-BE49-F238E27FC236}">
                <a16:creationId xmlns:a16="http://schemas.microsoft.com/office/drawing/2014/main" id="{DB647B0C-F58F-0F40-9B40-08F65DF5A871}"/>
              </a:ext>
            </a:extLst>
          </p:cNvPr>
          <p:cNvSpPr txBox="1">
            <a:spLocks/>
          </p:cNvSpPr>
          <p:nvPr/>
        </p:nvSpPr>
        <p:spPr>
          <a:xfrm>
            <a:off x="215900" y="2547938"/>
            <a:ext cx="8272463" cy="558800"/>
          </a:xfrm>
          <a:prstGeom prst="rect">
            <a:avLst/>
          </a:prstGeom>
        </p:spPr>
        <p:txBody>
          <a:bodyPr anchor="b">
            <a:normAutofit fontScale="37500" lnSpcReduction="20000"/>
          </a:bodyPr>
          <a:lstStyle>
            <a:lvl1pPr algn="l" defTabSz="914400" rtl="0" eaLnBrk="1" latinLnBrk="0" hangingPunct="1">
              <a:spcBef>
                <a:spcPct val="0"/>
              </a:spcBef>
              <a:buNone/>
              <a:defRPr sz="6600" kern="1200" cap="none" spc="-100" baseline="0">
                <a:ln>
                  <a:noFill/>
                </a:ln>
                <a:solidFill>
                  <a:schemeClr val="tx2"/>
                </a:solidFill>
                <a:effectLst/>
                <a:latin typeface="+mj-lt"/>
                <a:ea typeface="+mj-ea"/>
                <a:cs typeface="+mj-cs"/>
              </a:defRPr>
            </a:lvl1pPr>
          </a:lstStyle>
          <a:p>
            <a:pPr algn="ctr" fontAlgn="auto">
              <a:spcAft>
                <a:spcPts val="0"/>
              </a:spcAft>
              <a:defRPr/>
            </a:pPr>
            <a:r>
              <a:rPr lang="en-US" sz="4400" i="1" dirty="0">
                <a:latin typeface="Avenir Medium"/>
                <a:cs typeface="Avenir Medium"/>
              </a:rPr>
              <a:t> </a:t>
            </a:r>
            <a:br>
              <a:rPr lang="en-US" sz="4400" i="1" dirty="0">
                <a:latin typeface="Avenir Medium"/>
                <a:cs typeface="Avenir Medium"/>
              </a:rPr>
            </a:br>
            <a:endParaRPr lang="en-US" sz="4400" i="1" dirty="0">
              <a:latin typeface="Avenir Medium"/>
              <a:cs typeface="Avenir Medium"/>
            </a:endParaRPr>
          </a:p>
        </p:txBody>
      </p:sp>
      <p:sp>
        <p:nvSpPr>
          <p:cNvPr id="13" name="Title 1">
            <a:extLst>
              <a:ext uri="{FF2B5EF4-FFF2-40B4-BE49-F238E27FC236}">
                <a16:creationId xmlns:a16="http://schemas.microsoft.com/office/drawing/2014/main" id="{3653E9DF-9783-F240-9A64-08BFE8B1F6BD}"/>
              </a:ext>
            </a:extLst>
          </p:cNvPr>
          <p:cNvSpPr txBox="1">
            <a:spLocks/>
          </p:cNvSpPr>
          <p:nvPr/>
        </p:nvSpPr>
        <p:spPr>
          <a:xfrm>
            <a:off x="449263" y="1130300"/>
            <a:ext cx="7964487" cy="1136650"/>
          </a:xfrm>
          <a:prstGeom prst="rect">
            <a:avLst/>
          </a:prstGeom>
        </p:spPr>
        <p:txBody>
          <a:bodyPr anchor="b">
            <a:normAutofit fontScale="92500" lnSpcReduction="20000"/>
          </a:bodyPr>
          <a:lstStyle>
            <a:lvl1pPr algn="l" defTabSz="914400" rtl="0" eaLnBrk="1" latinLnBrk="0" hangingPunct="1">
              <a:spcBef>
                <a:spcPct val="0"/>
              </a:spcBef>
              <a:buNone/>
              <a:defRPr sz="6600" kern="1200" cap="none" spc="-100" baseline="0">
                <a:ln>
                  <a:noFill/>
                </a:ln>
                <a:solidFill>
                  <a:schemeClr val="tx2"/>
                </a:solidFill>
                <a:effectLst/>
                <a:latin typeface="+mj-lt"/>
                <a:ea typeface="+mj-ea"/>
                <a:cs typeface="+mj-cs"/>
              </a:defRPr>
            </a:lvl1pPr>
          </a:lstStyle>
          <a:p>
            <a:pPr algn="ctr" fontAlgn="auto">
              <a:spcAft>
                <a:spcPts val="0"/>
              </a:spcAft>
              <a:defRPr/>
            </a:pPr>
            <a:r>
              <a:rPr lang="en-US" sz="4400" i="1" dirty="0" smtClean="0">
                <a:latin typeface="Avenir Medium"/>
                <a:cs typeface="Avenir Medium"/>
              </a:rPr>
              <a:t>Tutoring</a:t>
            </a:r>
          </a:p>
          <a:p>
            <a:pPr algn="ctr" fontAlgn="auto">
              <a:spcAft>
                <a:spcPts val="0"/>
              </a:spcAft>
              <a:defRPr/>
            </a:pPr>
            <a:r>
              <a:rPr lang="en-US" sz="4400" i="1" dirty="0" smtClean="0">
                <a:latin typeface="Avenir Medium"/>
                <a:cs typeface="Avenir Medium"/>
              </a:rPr>
              <a:t>Academic </a:t>
            </a:r>
            <a:r>
              <a:rPr lang="en-US" sz="4400" i="1" dirty="0" smtClean="0">
                <a:latin typeface="Avenir Medium"/>
                <a:cs typeface="Avenir Medium"/>
              </a:rPr>
              <a:t>Success Centers</a:t>
            </a:r>
            <a:endParaRPr lang="en-US" sz="8500" i="1" dirty="0">
              <a:cs typeface="Arial" panose="020B0604020202020204" pitchFamily="34" charset="0"/>
            </a:endParaRPr>
          </a:p>
        </p:txBody>
      </p:sp>
      <p:pic>
        <p:nvPicPr>
          <p:cNvPr id="512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881" y="2533649"/>
            <a:ext cx="508317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875" y="160338"/>
            <a:ext cx="1379538"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785262" y="80726"/>
            <a:ext cx="1256976" cy="1129187"/>
          </a:xfrm>
          <a:prstGeom prst="rect">
            <a:avLst/>
          </a:prstGeom>
        </p:spPr>
      </p:pic>
    </p:spTree>
    <p:extLst>
      <p:ext uri="{BB962C8B-B14F-4D97-AF65-F5344CB8AC3E}">
        <p14:creationId xmlns:p14="http://schemas.microsoft.com/office/powerpoint/2010/main" val="1328006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40206" y="307672"/>
            <a:ext cx="4767263" cy="6142584"/>
          </a:xfrm>
          <a:prstGeom prst="rect">
            <a:avLst/>
          </a:prstGeom>
        </p:spPr>
      </p:pic>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765588" y="157666"/>
            <a:ext cx="1256976" cy="1129187"/>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8B0AFBD-D646-4210-91A1-BE08BF03DB81}" type="slidenum">
              <a:rPr lang="en-US" smtClean="0"/>
              <a:pPr>
                <a:defRPr/>
              </a:pPr>
              <a:t>11</a:t>
            </a:fld>
            <a:endParaRPr lang="en-US" dirty="0"/>
          </a:p>
        </p:txBody>
      </p:sp>
      <p:sp>
        <p:nvSpPr>
          <p:cNvPr id="22532" name="TextBox 1"/>
          <p:cNvSpPr txBox="1">
            <a:spLocks noChangeArrowheads="1"/>
          </p:cNvSpPr>
          <p:nvPr/>
        </p:nvSpPr>
        <p:spPr bwMode="auto">
          <a:xfrm>
            <a:off x="1821655" y="248768"/>
            <a:ext cx="5943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5400" dirty="0" smtClean="0"/>
              <a:t>Ask us a question!</a:t>
            </a:r>
            <a:endParaRPr lang="en-US" altLang="en-US" sz="5400" dirty="0"/>
          </a:p>
          <a:p>
            <a:pPr>
              <a:spcBef>
                <a:spcPct val="0"/>
              </a:spcBef>
              <a:buFontTx/>
              <a:buNone/>
            </a:pPr>
            <a:endParaRPr lang="en-US" altLang="en-US" sz="1800" dirty="0"/>
          </a:p>
        </p:txBody>
      </p:sp>
      <p:sp>
        <p:nvSpPr>
          <p:cNvPr id="2" name="TextBox 1"/>
          <p:cNvSpPr txBox="1"/>
          <p:nvPr/>
        </p:nvSpPr>
        <p:spPr>
          <a:xfrm>
            <a:off x="281354" y="1674876"/>
            <a:ext cx="7574573" cy="369332"/>
          </a:xfrm>
          <a:prstGeom prst="rect">
            <a:avLst/>
          </a:prstGeom>
          <a:noFill/>
        </p:spPr>
        <p:txBody>
          <a:bodyPr wrap="square" rtlCol="0">
            <a:spAutoFit/>
          </a:bodyPr>
          <a:lstStyle/>
          <a:p>
            <a:r>
              <a:rPr lang="en-US" i="1" dirty="0" smtClean="0"/>
              <a:t>Ex: I struggle with Math, how can a tutor help me prepare for my class?</a:t>
            </a:r>
            <a:endParaRPr lang="en-US" i="1" dirty="0"/>
          </a:p>
        </p:txBody>
      </p:sp>
      <p:sp>
        <p:nvSpPr>
          <p:cNvPr id="3" name="TextBox 2"/>
          <p:cNvSpPr txBox="1"/>
          <p:nvPr/>
        </p:nvSpPr>
        <p:spPr>
          <a:xfrm>
            <a:off x="2356339" y="2595728"/>
            <a:ext cx="7297615" cy="369277"/>
          </a:xfrm>
          <a:prstGeom prst="rect">
            <a:avLst/>
          </a:prstGeom>
          <a:noFill/>
        </p:spPr>
        <p:txBody>
          <a:bodyPr wrap="square" rtlCol="0">
            <a:spAutoFit/>
          </a:bodyPr>
          <a:lstStyle/>
          <a:p>
            <a:r>
              <a:rPr lang="en-US" i="1" dirty="0" smtClean="0"/>
              <a:t>Ex: Can a tutor help with question on a quiz or test?</a:t>
            </a:r>
            <a:endParaRPr lang="en-US" i="1" dirty="0"/>
          </a:p>
        </p:txBody>
      </p:sp>
      <p:pic>
        <p:nvPicPr>
          <p:cNvPr id="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0118" y="3587529"/>
            <a:ext cx="3737832" cy="225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765255" y="248768"/>
            <a:ext cx="1256976" cy="1129187"/>
          </a:xfrm>
          <a:prstGeom prst="rect">
            <a:avLst/>
          </a:prstGeom>
        </p:spPr>
      </p:pic>
    </p:spTree>
    <p:extLst>
      <p:ext uri="{BB962C8B-B14F-4D97-AF65-F5344CB8AC3E}">
        <p14:creationId xmlns:p14="http://schemas.microsoft.com/office/powerpoint/2010/main" val="36971442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381000"/>
            <a:ext cx="8382000" cy="1524000"/>
          </a:xfrm>
        </p:spPr>
        <p:txBody>
          <a:bodyPr/>
          <a:lstStyle/>
          <a:p>
            <a:r>
              <a:rPr lang="en-US" altLang="en-US" sz="4800" b="1" dirty="0" smtClean="0"/>
              <a:t>Welcome</a:t>
            </a:r>
          </a:p>
        </p:txBody>
      </p:sp>
      <p:sp>
        <p:nvSpPr>
          <p:cNvPr id="7171" name="Content Placeholder 1"/>
          <p:cNvSpPr>
            <a:spLocks noGrp="1"/>
          </p:cNvSpPr>
          <p:nvPr>
            <p:ph idx="1"/>
          </p:nvPr>
        </p:nvSpPr>
        <p:spPr/>
        <p:txBody>
          <a:bodyPr/>
          <a:lstStyle/>
          <a:p>
            <a:pPr marL="457200" lvl="1" indent="0">
              <a:buFont typeface="Arial" panose="020B0604020202020204" pitchFamily="34" charset="0"/>
              <a:buNone/>
              <a:defRPr/>
            </a:pPr>
            <a:endParaRPr lang="en-US" altLang="en-US" sz="2400" dirty="0" smtClean="0"/>
          </a:p>
          <a:p>
            <a:pPr>
              <a:defRPr/>
            </a:pPr>
            <a:endParaRPr lang="en-US" altLang="en-US" sz="3000" dirty="0" smtClean="0"/>
          </a:p>
          <a:p>
            <a:pPr>
              <a:defRPr/>
            </a:pPr>
            <a:endParaRPr lang="en-US" altLang="en-US" sz="3000" dirty="0"/>
          </a:p>
          <a:p>
            <a:pPr>
              <a:defRPr/>
            </a:pPr>
            <a:r>
              <a:rPr lang="en-US" altLang="en-US" sz="3000" dirty="0" smtClean="0"/>
              <a:t>Goal:</a:t>
            </a:r>
          </a:p>
          <a:p>
            <a:pPr lvl="1">
              <a:defRPr/>
            </a:pPr>
            <a:r>
              <a:rPr lang="en-US" altLang="en-US" sz="2600" dirty="0" smtClean="0"/>
              <a:t>Introduce you to the Tutoring Services Department and how you can connect with us to partner in your success</a:t>
            </a:r>
            <a:endParaRPr lang="en-US" altLang="en-US" dirty="0" smtClean="0"/>
          </a:p>
        </p:txBody>
      </p:sp>
      <p:pic>
        <p:nvPicPr>
          <p:cNvPr id="7172" name="Picture 9" descr="reaching, customers, -, on-line, customer relationship management, business, background, illustration, people, concept, technology, analysis, button, communication, consumer, customer, experience, loyalty, management, market, marketing, process, relationship, service, strategy, success, support, user, content, adult, busy, character, computer, desk, employee, flat, lance, human, manager, office, person, suit, workday, worker, working, bill, businessman, cartoon, corporate, coworking, design, employment, male, graphic, happy, hard, hipster, idea, job, paper, professional, salesman, sitting, man, work, art, bored, boss, break, business man, caricature, clerk, clip art, coffee, equipment, finance, glad, humor, isolated, laptop, modern, notebook, organization, overload, profession, rest, resting, sleep, sleeping, stress, suitcase, table, tie, tired, tiredness, client, collaboration, crm, customer rating, customer relationship, customer relationships, development, distribution, email, expert, interaction, media, mobile, negotiation, optimization, provider, rating, social, video, company, icon, internet, plan, presentation, product, relation, sale, software, text, word, wireless technology, portable information device, connection, blue, symbol, smart phone, computer icon, computer network, data, digital tablet, sign, mobile app, multi colored, blue background, 2K, CC0, public domain, royalty f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5150" y="1752600"/>
            <a:ext cx="3194050"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33932" y="95332"/>
            <a:ext cx="1256976" cy="1129187"/>
          </a:xfrm>
          <a:prstGeom prst="rect">
            <a:avLst/>
          </a:prstGeom>
        </p:spPr>
      </p:pic>
    </p:spTree>
    <p:extLst>
      <p:ext uri="{BB962C8B-B14F-4D97-AF65-F5344CB8AC3E}">
        <p14:creationId xmlns:p14="http://schemas.microsoft.com/office/powerpoint/2010/main" val="13927604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524001" y="617096"/>
            <a:ext cx="7534186" cy="1114722"/>
          </a:xfrm>
        </p:spPr>
        <p:txBody>
          <a:bodyPr>
            <a:normAutofit/>
          </a:bodyPr>
          <a:lstStyle/>
          <a:p>
            <a:r>
              <a:rPr lang="en-US" altLang="en-US" sz="2400" dirty="0">
                <a:latin typeface="Avenir Medium"/>
              </a:rPr>
              <a:t>Get help early &amp; often…</a:t>
            </a:r>
            <a:br>
              <a:rPr lang="en-US" altLang="en-US" sz="2400" dirty="0">
                <a:latin typeface="Avenir Medium"/>
              </a:rPr>
            </a:br>
            <a:r>
              <a:rPr lang="en-US" altLang="en-US" sz="2400" dirty="0">
                <a:latin typeface="Avenir Medium"/>
              </a:rPr>
              <a:t>Tutoring options</a:t>
            </a:r>
            <a:endParaRPr lang="en-US" altLang="en-US" sz="2100" dirty="0"/>
          </a:p>
        </p:txBody>
      </p:sp>
      <p:sp>
        <p:nvSpPr>
          <p:cNvPr id="3" name="Content Placeholder 2"/>
          <p:cNvSpPr>
            <a:spLocks noGrp="1"/>
          </p:cNvSpPr>
          <p:nvPr>
            <p:ph idx="1"/>
          </p:nvPr>
        </p:nvSpPr>
        <p:spPr>
          <a:xfrm>
            <a:off x="1524001" y="1634836"/>
            <a:ext cx="6905535" cy="4104297"/>
          </a:xfrm>
        </p:spPr>
        <p:txBody>
          <a:bodyPr vert="horz" lIns="68580" tIns="34290" rIns="68580" bIns="34290" rtlCol="0" anchor="t">
            <a:normAutofit/>
          </a:bodyPr>
          <a:lstStyle/>
          <a:p>
            <a:pPr marL="0" indent="0">
              <a:buNone/>
              <a:defRPr/>
            </a:pPr>
            <a:r>
              <a:rPr lang="en-US" sz="1500" dirty="0"/>
              <a:t>Option 1: </a:t>
            </a:r>
          </a:p>
          <a:p>
            <a:pPr>
              <a:defRPr/>
            </a:pPr>
            <a:r>
              <a:rPr lang="en-US" sz="1500" dirty="0"/>
              <a:t>For synchronous/videoconference tutoring, use our Virtual Academic Success Centers by calling 713-718-8184. Tutors are available Monday &amp;  Thursday 8am-8pm, Tuesday &amp; Wednesday 8am-10pm, Friday 8am-4pm, and Saturday 9am-3pm. </a:t>
            </a:r>
            <a:r>
              <a:rPr lang="en-US" sz="1500" u="sng" dirty="0">
                <a:hlinkClick r:id="rId2"/>
              </a:rPr>
              <a:t>www.hccs.edu/tutoring</a:t>
            </a:r>
            <a:r>
              <a:rPr lang="en-US" sz="1500" dirty="0"/>
              <a:t> </a:t>
            </a:r>
          </a:p>
          <a:p>
            <a:pPr marL="0" indent="0">
              <a:buNone/>
              <a:defRPr/>
            </a:pPr>
            <a:endParaRPr lang="en-US" sz="1500" dirty="0"/>
          </a:p>
          <a:p>
            <a:pPr marL="0" indent="0">
              <a:buNone/>
              <a:defRPr/>
            </a:pPr>
            <a:r>
              <a:rPr lang="en-US" sz="1500" dirty="0"/>
              <a:t>Option 2: </a:t>
            </a:r>
          </a:p>
          <a:p>
            <a:pPr>
              <a:defRPr/>
            </a:pPr>
            <a:r>
              <a:rPr lang="en-US" sz="1500" dirty="0"/>
              <a:t>For in-person/1:1 tutoring, use our Academic Success Centers by calling 713-718-8184 OR by stopping by. Hours vary by location and subject. </a:t>
            </a:r>
            <a:r>
              <a:rPr lang="en-US" sz="1500" u="sng" dirty="0">
                <a:hlinkClick r:id="rId3"/>
              </a:rPr>
              <a:t>www.hccs.edu/findatutor</a:t>
            </a:r>
            <a:r>
              <a:rPr lang="en-US" sz="1500" u="sng" dirty="0"/>
              <a:t> </a:t>
            </a:r>
            <a:r>
              <a:rPr lang="en-US" sz="1500" dirty="0"/>
              <a:t> </a:t>
            </a:r>
          </a:p>
          <a:p>
            <a:pPr marL="0" indent="0">
              <a:buNone/>
              <a:defRPr/>
            </a:pPr>
            <a:endParaRPr lang="en-US" sz="1500" dirty="0"/>
          </a:p>
          <a:p>
            <a:pPr marL="0" indent="0">
              <a:buNone/>
              <a:defRPr/>
            </a:pPr>
            <a:r>
              <a:rPr lang="en-US" sz="1500" dirty="0"/>
              <a:t>Option 3: </a:t>
            </a:r>
          </a:p>
          <a:p>
            <a:pPr>
              <a:defRPr/>
            </a:pPr>
            <a:r>
              <a:rPr lang="en-US" sz="1500" dirty="0"/>
              <a:t>For </a:t>
            </a:r>
            <a:r>
              <a:rPr lang="en-US" sz="1500" dirty="0"/>
              <a:t>asynchronous tutoring, use Upswing (hccs.upswing.io). All submissions will be returned, generally within 18-24 hours. Managed by a different department under the Online College</a:t>
            </a:r>
          </a:p>
          <a:p>
            <a:pPr lvl="1">
              <a:defRPr/>
            </a:pPr>
            <a:r>
              <a:rPr lang="en-US" sz="1200" dirty="0"/>
              <a:t>Alex </a:t>
            </a:r>
            <a:r>
              <a:rPr lang="en-US" sz="1200" dirty="0" err="1"/>
              <a:t>Kanakis</a:t>
            </a:r>
            <a:r>
              <a:rPr lang="en-US" sz="1200" dirty="0"/>
              <a:t>, Interim Manager, Online Tutoring</a:t>
            </a:r>
          </a:p>
          <a:p>
            <a:pPr>
              <a:defRPr/>
            </a:pPr>
            <a:endParaRPr lang="en-US" sz="1500" dirty="0"/>
          </a:p>
          <a:p>
            <a:pPr marL="0" indent="0">
              <a:buNone/>
              <a:defRPr/>
            </a:pPr>
            <a:endParaRPr lang="en-US" sz="1500" dirty="0"/>
          </a:p>
          <a:p>
            <a:pPr marL="0" indent="0">
              <a:buNone/>
              <a:defRPr/>
            </a:pPr>
            <a:endParaRPr lang="en-US" dirty="0"/>
          </a:p>
        </p:txBody>
      </p:sp>
      <p:sp>
        <p:nvSpPr>
          <p:cNvPr id="4" name="Slide Number Placeholder 3"/>
          <p:cNvSpPr>
            <a:spLocks noGrp="1"/>
          </p:cNvSpPr>
          <p:nvPr>
            <p:ph type="sldNum" sz="quarter" idx="12"/>
          </p:nvPr>
        </p:nvSpPr>
        <p:spPr/>
        <p:txBody>
          <a:bodyPr/>
          <a:lstStyle/>
          <a:p>
            <a:pPr>
              <a:defRPr/>
            </a:pPr>
            <a:fld id="{53163DBB-9F44-44F1-83BE-AAAE5359A375}" type="slidenum">
              <a:rPr lang="en-US" smtClean="0"/>
              <a:pPr>
                <a:defRPr/>
              </a:pPr>
              <a:t>3</a:t>
            </a:fld>
            <a:endParaRPr lang="en-US" dirty="0"/>
          </a:p>
        </p:txBody>
      </p:sp>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668606" y="138233"/>
            <a:ext cx="1256976" cy="1129187"/>
          </a:xfrm>
          <a:prstGeom prst="rect">
            <a:avLst/>
          </a:prstGeom>
        </p:spPr>
      </p:pic>
      <p:pic>
        <p:nvPicPr>
          <p:cNvPr id="7" name="Picture 6"/>
          <p:cNvPicPr>
            <a:picLocks noChangeAspect="1"/>
          </p:cNvPicPr>
          <p:nvPr/>
        </p:nvPicPr>
        <p:blipFill>
          <a:blip r:embed="rId5"/>
          <a:stretch>
            <a:fillRect/>
          </a:stretch>
        </p:blipFill>
        <p:spPr>
          <a:xfrm>
            <a:off x="213759" y="5211018"/>
            <a:ext cx="1628687" cy="1510458"/>
          </a:xfrm>
          <a:prstGeom prst="rect">
            <a:avLst/>
          </a:prstGeom>
        </p:spPr>
      </p:pic>
    </p:spTree>
    <p:extLst>
      <p:ext uri="{BB962C8B-B14F-4D97-AF65-F5344CB8AC3E}">
        <p14:creationId xmlns:p14="http://schemas.microsoft.com/office/powerpoint/2010/main" val="28083563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tudent Information Mailable Version">
            <a:hlinkClick r:id="" action="ppaction://media"/>
            <a:extLst>
              <a:ext uri="{FF2B5EF4-FFF2-40B4-BE49-F238E27FC236}">
                <a16:creationId xmlns:a16="http://schemas.microsoft.com/office/drawing/2014/main" id="{47DF6CA3-8FA8-4803-903B-0C67ABAD6B1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13449" y="2231279"/>
            <a:ext cx="5581085" cy="3140894"/>
          </a:xfrm>
          <a:prstGeom prst="rect">
            <a:avLst/>
          </a:prstGeom>
        </p:spPr>
      </p:pic>
      <p:sp>
        <p:nvSpPr>
          <p:cNvPr id="2" name="TextBox 1"/>
          <p:cNvSpPr txBox="1"/>
          <p:nvPr/>
        </p:nvSpPr>
        <p:spPr>
          <a:xfrm>
            <a:off x="1870364" y="1267420"/>
            <a:ext cx="6594231" cy="723275"/>
          </a:xfrm>
          <a:prstGeom prst="rect">
            <a:avLst/>
          </a:prstGeom>
          <a:noFill/>
        </p:spPr>
        <p:txBody>
          <a:bodyPr wrap="square" rtlCol="0">
            <a:spAutoFit/>
          </a:bodyPr>
          <a:lstStyle/>
          <a:p>
            <a:r>
              <a:rPr lang="en-US" sz="4100" dirty="0" smtClean="0">
                <a:latin typeface="Avenir Medium"/>
              </a:rPr>
              <a:t>Tutoring at HCCS</a:t>
            </a:r>
            <a:endParaRPr lang="en-US" sz="4100" dirty="0">
              <a:latin typeface="Avenir Medium"/>
            </a:endParaRPr>
          </a:p>
        </p:txBody>
      </p:sp>
      <p:pic>
        <p:nvPicPr>
          <p:cNvPr id="5" name="Picture 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668606" y="138233"/>
            <a:ext cx="1256976" cy="1129187"/>
          </a:xfrm>
          <a:prstGeom prst="rect">
            <a:avLst/>
          </a:prstGeom>
        </p:spPr>
      </p:pic>
    </p:spTree>
    <p:extLst>
      <p:ext uri="{BB962C8B-B14F-4D97-AF65-F5344CB8AC3E}">
        <p14:creationId xmlns:p14="http://schemas.microsoft.com/office/powerpoint/2010/main" val="268993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6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E90B9D60-C0C3-FF42-9F11-6CAAD033C0F4}"/>
              </a:ext>
            </a:extLst>
          </p:cNvPr>
          <p:cNvSpPr>
            <a:spLocks noGrp="1"/>
          </p:cNvSpPr>
          <p:nvPr>
            <p:ph type="title"/>
          </p:nvPr>
        </p:nvSpPr>
        <p:spPr>
          <a:xfrm>
            <a:off x="457200" y="92075"/>
            <a:ext cx="7886700" cy="1325563"/>
          </a:xfrm>
        </p:spPr>
        <p:txBody>
          <a:bodyPr>
            <a:normAutofit/>
          </a:bodyPr>
          <a:lstStyle/>
          <a:p>
            <a:pPr eaLnBrk="1" hangingPunct="1">
              <a:defRPr/>
            </a:pPr>
            <a:r>
              <a:rPr lang="en-US" altLang="en-US" sz="3200" dirty="0">
                <a:latin typeface="+mn-lt"/>
              </a:rPr>
              <a:t>HCC </a:t>
            </a:r>
            <a:r>
              <a:rPr lang="en-US" altLang="en-US" sz="3200" dirty="0" smtClean="0">
                <a:latin typeface="+mn-lt"/>
              </a:rPr>
              <a:t>Virtual Academic </a:t>
            </a:r>
            <a:r>
              <a:rPr lang="en-US" altLang="en-US" sz="3200" dirty="0">
                <a:latin typeface="+mn-lt"/>
              </a:rPr>
              <a:t>Success </a:t>
            </a:r>
            <a:r>
              <a:rPr lang="en-US" altLang="en-US" sz="3200" dirty="0" smtClean="0">
                <a:latin typeface="+mn-lt"/>
              </a:rPr>
              <a:t>Centers</a:t>
            </a:r>
            <a:br>
              <a:rPr lang="en-US" altLang="en-US" sz="3200" dirty="0" smtClean="0">
                <a:latin typeface="+mn-lt"/>
              </a:rPr>
            </a:br>
            <a:r>
              <a:rPr lang="en-US" altLang="en-US" sz="3200" dirty="0" smtClean="0">
                <a:latin typeface="+mn-lt"/>
              </a:rPr>
              <a:t>Who </a:t>
            </a:r>
            <a:r>
              <a:rPr lang="en-US" altLang="en-US" sz="3200" dirty="0">
                <a:latin typeface="+mn-lt"/>
              </a:rPr>
              <a:t>we are!</a:t>
            </a:r>
          </a:p>
        </p:txBody>
      </p:sp>
      <p:sp>
        <p:nvSpPr>
          <p:cNvPr id="12291" name="Content Placeholder 2"/>
          <p:cNvSpPr>
            <a:spLocks noGrp="1" noChangeArrowheads="1"/>
          </p:cNvSpPr>
          <p:nvPr>
            <p:ph idx="1"/>
          </p:nvPr>
        </p:nvSpPr>
        <p:spPr>
          <a:xfrm>
            <a:off x="457200" y="1417638"/>
            <a:ext cx="8229600" cy="5211762"/>
          </a:xfrm>
        </p:spPr>
        <p:txBody>
          <a:bodyPr/>
          <a:lstStyle/>
          <a:p>
            <a:pPr marL="0" indent="0" eaLnBrk="1" hangingPunct="1">
              <a:buFont typeface="Arial" panose="020B0604020202020204" pitchFamily="34" charset="0"/>
              <a:buNone/>
            </a:pPr>
            <a:r>
              <a:rPr lang="en-US" altLang="en-US" sz="1800" dirty="0" smtClean="0"/>
              <a:t>We offer free/real-time video conference tutoring to our students through Microsoft TEAMs, which is accessible through Microsoft 365 and your HCC email. Our Call Center Representatives are available to assist with setting up/installing Microsoft TEAMs and scheduling your appointment to meet with a tutor. </a:t>
            </a:r>
          </a:p>
          <a:p>
            <a:pPr marL="0" indent="0" eaLnBrk="1" hangingPunct="1">
              <a:buFont typeface="Arial" panose="020B0604020202020204" pitchFamily="34" charset="0"/>
              <a:buNone/>
            </a:pPr>
            <a:endParaRPr lang="en-US" altLang="en-US" sz="1800" dirty="0" smtClean="0"/>
          </a:p>
          <a:p>
            <a:pPr marL="0" indent="0" eaLnBrk="1" hangingPunct="1">
              <a:buFont typeface="Arial" panose="020B0604020202020204" pitchFamily="34" charset="0"/>
              <a:buNone/>
            </a:pPr>
            <a:r>
              <a:rPr lang="en-US" altLang="en-US" sz="1800" dirty="0" smtClean="0"/>
              <a:t>We have Faculty &amp; peer tutors who are available to help with English, Math, Biology, Physics, Chemistry, Accounting, Spanish, ESOL, workforce programs and much more!</a:t>
            </a:r>
          </a:p>
          <a:p>
            <a:pPr marL="0" indent="0" eaLnBrk="1" hangingPunct="1">
              <a:buFont typeface="Arial" panose="020B0604020202020204" pitchFamily="34" charset="0"/>
              <a:buNone/>
            </a:pPr>
            <a:endParaRPr lang="en-US" altLang="en-US" sz="1800" dirty="0" smtClean="0"/>
          </a:p>
          <a:p>
            <a:pPr marL="0" indent="0" eaLnBrk="1" hangingPunct="1">
              <a:buFont typeface="Arial" panose="020B0604020202020204" pitchFamily="34" charset="0"/>
              <a:buNone/>
            </a:pPr>
            <a:r>
              <a:rPr lang="en-US" altLang="en-US" sz="1800" dirty="0" smtClean="0"/>
              <a:t>We help our students stay on track with coursework, understand assignments, and improve study skills. </a:t>
            </a:r>
          </a:p>
          <a:p>
            <a:pPr marL="0" indent="0" eaLnBrk="1" hangingPunct="1">
              <a:buFont typeface="Arial" panose="020B0604020202020204" pitchFamily="34" charset="0"/>
              <a:buNone/>
            </a:pPr>
            <a:endParaRPr lang="en-US" altLang="en-US" sz="1800" dirty="0" smtClean="0"/>
          </a:p>
          <a:p>
            <a:pPr marL="0" indent="0" eaLnBrk="1" hangingPunct="1">
              <a:buFont typeface="Arial" panose="020B0604020202020204" pitchFamily="34" charset="0"/>
              <a:buNone/>
            </a:pPr>
            <a:r>
              <a:rPr lang="en-US" altLang="en-US" sz="1400" dirty="0" smtClean="0"/>
              <a:t>We offer extended hours of operations!</a:t>
            </a:r>
          </a:p>
          <a:p>
            <a:pPr marL="0" indent="0" eaLnBrk="1" hangingPunct="1">
              <a:buFont typeface="Arial" panose="020B0604020202020204" pitchFamily="34" charset="0"/>
              <a:buNone/>
            </a:pPr>
            <a:r>
              <a:rPr lang="en-US" altLang="en-US" sz="1400" dirty="0" smtClean="0"/>
              <a:t>Hope to offer on-campus services around 10/5/20</a:t>
            </a:r>
          </a:p>
          <a:p>
            <a:pPr marL="0" indent="0" algn="ctr" eaLnBrk="1" hangingPunct="1">
              <a:buFont typeface="Arial" panose="020B0604020202020204" pitchFamily="34" charset="0"/>
              <a:buNone/>
            </a:pPr>
            <a:r>
              <a:rPr lang="en-US" altLang="en-US" sz="2400" b="1" u="sng" dirty="0" smtClean="0"/>
              <a:t>Call: 713-718-8184</a:t>
            </a:r>
          </a:p>
          <a:p>
            <a:pPr marL="0" indent="0" eaLnBrk="1" hangingPunct="1">
              <a:buFont typeface="Arial" panose="020B0604020202020204" pitchFamily="34" charset="0"/>
              <a:buNone/>
            </a:pPr>
            <a:r>
              <a:rPr lang="en-US" altLang="en-US" sz="1800" dirty="0" smtClean="0"/>
              <a:t>Website: </a:t>
            </a:r>
            <a:r>
              <a:rPr lang="en-US" altLang="en-US" sz="1800" dirty="0" smtClean="0">
                <a:hlinkClick r:id="rId3"/>
              </a:rPr>
              <a:t>hccs.edu/alltutoring</a:t>
            </a:r>
            <a:endParaRPr lang="en-US" altLang="en-US" sz="1800" dirty="0" smtClean="0"/>
          </a:p>
          <a:p>
            <a:pPr marL="0" indent="0" eaLnBrk="1" hangingPunct="1">
              <a:buFont typeface="Arial" panose="020B0604020202020204" pitchFamily="34" charset="0"/>
              <a:buNone/>
            </a:pPr>
            <a:r>
              <a:rPr lang="en-US" altLang="en-US" sz="1800" dirty="0" smtClean="0"/>
              <a:t>Tutoring schedules: </a:t>
            </a:r>
            <a:r>
              <a:rPr lang="en-US" altLang="en-US" sz="1800" dirty="0" smtClean="0">
                <a:hlinkClick r:id="rId4"/>
              </a:rPr>
              <a:t>hccs.edu/findatutor</a:t>
            </a:r>
            <a:endParaRPr lang="en-US" altLang="en-US" sz="1800" dirty="0" smtClean="0"/>
          </a:p>
          <a:p>
            <a:pPr marL="0" indent="0" eaLnBrk="1" hangingPunct="1">
              <a:buFont typeface="Arial" panose="020B0604020202020204" pitchFamily="34" charset="0"/>
              <a:buNone/>
            </a:pPr>
            <a:endParaRPr lang="en-US" altLang="en-US" dirty="0" smtClean="0"/>
          </a:p>
          <a:p>
            <a:pPr marL="0" indent="0" eaLnBrk="1" hangingPunct="1">
              <a:buFont typeface="Arial" panose="020B0604020202020204" pitchFamily="34" charset="0"/>
              <a:buNone/>
            </a:pPr>
            <a:endParaRPr lang="en-US" altLang="en-US" dirty="0" smtClean="0"/>
          </a:p>
          <a:p>
            <a:pPr marL="0" indent="0" eaLnBrk="1" hangingPunct="1">
              <a:buFont typeface="Arial" panose="020B0604020202020204" pitchFamily="34" charset="0"/>
              <a:buNone/>
            </a:pPr>
            <a:endParaRPr lang="en-US" altLang="en-US" dirty="0" smtClean="0"/>
          </a:p>
        </p:txBody>
      </p:sp>
      <p:pic>
        <p:nvPicPr>
          <p:cNvPr id="1229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4495800"/>
            <a:ext cx="2576513" cy="193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668606" y="138233"/>
            <a:ext cx="1256976" cy="1129187"/>
          </a:xfrm>
          <a:prstGeom prst="rect">
            <a:avLst/>
          </a:prstGeom>
        </p:spPr>
      </p:pic>
    </p:spTree>
    <p:extLst>
      <p:ext uri="{BB962C8B-B14F-4D97-AF65-F5344CB8AC3E}">
        <p14:creationId xmlns:p14="http://schemas.microsoft.com/office/powerpoint/2010/main" val="14579934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Tutors can help with…..</a:t>
            </a:r>
            <a:endParaRPr lang="en-US" dirty="0"/>
          </a:p>
        </p:txBody>
      </p:sp>
      <p:sp>
        <p:nvSpPr>
          <p:cNvPr id="3" name="Content Placeholder 2"/>
          <p:cNvSpPr>
            <a:spLocks noGrp="1"/>
          </p:cNvSpPr>
          <p:nvPr>
            <p:ph sz="half" idx="1"/>
          </p:nvPr>
        </p:nvSpPr>
        <p:spPr>
          <a:xfrm>
            <a:off x="567104" y="1746189"/>
            <a:ext cx="3886200" cy="4830152"/>
          </a:xfrm>
        </p:spPr>
        <p:txBody>
          <a:bodyPr>
            <a:normAutofit fontScale="55000" lnSpcReduction="20000"/>
          </a:bodyPr>
          <a:lstStyle/>
          <a:p>
            <a:r>
              <a:rPr lang="en-US" sz="2900" dirty="0"/>
              <a:t>English Tutors </a:t>
            </a:r>
            <a:r>
              <a:rPr lang="en-US" sz="2900" dirty="0" smtClean="0"/>
              <a:t>Do…</a:t>
            </a:r>
          </a:p>
          <a:p>
            <a:pPr lvl="1"/>
            <a:r>
              <a:rPr lang="en-US" sz="2500" dirty="0" smtClean="0"/>
              <a:t>Make </a:t>
            </a:r>
            <a:r>
              <a:rPr lang="en-US" sz="2500" dirty="0"/>
              <a:t>notes and comments throughout your paper to help you know what needs to be improved or corrected and how to make the necessary </a:t>
            </a:r>
            <a:r>
              <a:rPr lang="en-US" sz="2500" dirty="0" smtClean="0"/>
              <a:t>changes.</a:t>
            </a:r>
          </a:p>
          <a:p>
            <a:pPr lvl="1"/>
            <a:r>
              <a:rPr lang="en-US" sz="2500" dirty="0"/>
              <a:t>A</a:t>
            </a:r>
            <a:r>
              <a:rPr lang="en-US" sz="2500" dirty="0" smtClean="0"/>
              <a:t>sk </a:t>
            </a:r>
            <a:r>
              <a:rPr lang="en-US" sz="2500" dirty="0"/>
              <a:t>questions to help you think through your ideas. provide you with resources to help you become a better reader and </a:t>
            </a:r>
            <a:r>
              <a:rPr lang="en-US" sz="2500" dirty="0" smtClean="0"/>
              <a:t>writer.</a:t>
            </a:r>
          </a:p>
          <a:p>
            <a:pPr lvl="1"/>
            <a:endParaRPr lang="en-US" sz="2100" dirty="0" smtClean="0"/>
          </a:p>
          <a:p>
            <a:r>
              <a:rPr lang="en-US" sz="2900" dirty="0" smtClean="0"/>
              <a:t>Math </a:t>
            </a:r>
            <a:r>
              <a:rPr lang="en-US" sz="2900" dirty="0"/>
              <a:t>and Science Tutors </a:t>
            </a:r>
            <a:r>
              <a:rPr lang="en-US" sz="2900" dirty="0" smtClean="0"/>
              <a:t>Do…</a:t>
            </a:r>
          </a:p>
          <a:p>
            <a:pPr lvl="1"/>
            <a:r>
              <a:rPr lang="en-US" sz="2500" dirty="0"/>
              <a:t>H</a:t>
            </a:r>
            <a:r>
              <a:rPr lang="en-US" sz="2500" dirty="0" smtClean="0"/>
              <a:t>elp </a:t>
            </a:r>
            <a:r>
              <a:rPr lang="en-US" sz="2500" dirty="0"/>
              <a:t>you see where you became lost on a </a:t>
            </a:r>
            <a:r>
              <a:rPr lang="en-US" sz="2500" dirty="0" smtClean="0"/>
              <a:t>problem.</a:t>
            </a:r>
          </a:p>
          <a:p>
            <a:pPr lvl="1"/>
            <a:r>
              <a:rPr lang="en-US" sz="2500" dirty="0"/>
              <a:t>E</a:t>
            </a:r>
            <a:r>
              <a:rPr lang="en-US" sz="2500" dirty="0" smtClean="0"/>
              <a:t>xplain </a:t>
            </a:r>
            <a:r>
              <a:rPr lang="en-US" sz="2500" dirty="0"/>
              <a:t>math concepts about which you are </a:t>
            </a:r>
            <a:r>
              <a:rPr lang="en-US" sz="2500" dirty="0" smtClean="0"/>
              <a:t>confused.</a:t>
            </a:r>
          </a:p>
          <a:p>
            <a:pPr lvl="1"/>
            <a:r>
              <a:rPr lang="en-US" sz="2500" dirty="0"/>
              <a:t>S</a:t>
            </a:r>
            <a:r>
              <a:rPr lang="en-US" sz="2500" dirty="0" smtClean="0"/>
              <a:t>olve </a:t>
            </a:r>
            <a:r>
              <a:rPr lang="en-US" sz="2500" dirty="0"/>
              <a:t>similar problems that you can apply to your own </a:t>
            </a:r>
            <a:r>
              <a:rPr lang="en-US" sz="2500" dirty="0" smtClean="0"/>
              <a:t>work</a:t>
            </a:r>
          </a:p>
          <a:p>
            <a:pPr lvl="1"/>
            <a:endParaRPr lang="en-US" sz="2100" dirty="0" smtClean="0"/>
          </a:p>
          <a:p>
            <a:r>
              <a:rPr lang="en-US" sz="2900" dirty="0" smtClean="0"/>
              <a:t>Content </a:t>
            </a:r>
            <a:r>
              <a:rPr lang="en-US" sz="2900" dirty="0"/>
              <a:t>Tutors </a:t>
            </a:r>
            <a:r>
              <a:rPr lang="en-US" sz="2900" dirty="0" smtClean="0"/>
              <a:t>Do…</a:t>
            </a:r>
          </a:p>
          <a:p>
            <a:pPr lvl="1"/>
            <a:r>
              <a:rPr lang="en-US" sz="2500" dirty="0"/>
              <a:t>A</a:t>
            </a:r>
            <a:r>
              <a:rPr lang="en-US" sz="2500" dirty="0" smtClean="0"/>
              <a:t>sk </a:t>
            </a:r>
            <a:r>
              <a:rPr lang="en-US" sz="2500" dirty="0"/>
              <a:t>questions to help you think through your </a:t>
            </a:r>
            <a:r>
              <a:rPr lang="en-US" sz="2500" dirty="0" smtClean="0"/>
              <a:t>ideas.</a:t>
            </a:r>
          </a:p>
          <a:p>
            <a:pPr lvl="1"/>
            <a:r>
              <a:rPr lang="en-US" sz="2500" dirty="0"/>
              <a:t>E</a:t>
            </a:r>
            <a:r>
              <a:rPr lang="en-US" sz="2500" dirty="0" smtClean="0"/>
              <a:t>xplain </a:t>
            </a:r>
            <a:r>
              <a:rPr lang="en-US" sz="2500" dirty="0"/>
              <a:t>concepts about which you are </a:t>
            </a:r>
            <a:r>
              <a:rPr lang="en-US" sz="2500" dirty="0" smtClean="0"/>
              <a:t>confused.</a:t>
            </a:r>
          </a:p>
          <a:p>
            <a:pPr lvl="1"/>
            <a:r>
              <a:rPr lang="en-US" sz="2500" dirty="0"/>
              <a:t>P</a:t>
            </a:r>
            <a:r>
              <a:rPr lang="en-US" sz="2500" dirty="0" smtClean="0"/>
              <a:t>rovide </a:t>
            </a:r>
            <a:r>
              <a:rPr lang="en-US" sz="2500" dirty="0"/>
              <a:t>you with resources to help you understand content subject matter</a:t>
            </a:r>
            <a:r>
              <a:rPr lang="en-US" sz="2100" dirty="0"/>
              <a:t/>
            </a:r>
            <a:br>
              <a:rPr lang="en-US" sz="2100" dirty="0"/>
            </a:br>
            <a:endParaRPr lang="en-US" dirty="0"/>
          </a:p>
        </p:txBody>
      </p:sp>
      <p:sp>
        <p:nvSpPr>
          <p:cNvPr id="4" name="Content Placeholder 3"/>
          <p:cNvSpPr>
            <a:spLocks noGrp="1"/>
          </p:cNvSpPr>
          <p:nvPr>
            <p:ph sz="half" idx="2"/>
          </p:nvPr>
        </p:nvSpPr>
        <p:spPr>
          <a:xfrm>
            <a:off x="4629150" y="1985596"/>
            <a:ext cx="3886200" cy="4351338"/>
          </a:xfrm>
        </p:spPr>
        <p:txBody>
          <a:bodyPr>
            <a:normAutofit fontScale="55000" lnSpcReduction="20000"/>
          </a:bodyPr>
          <a:lstStyle/>
          <a:p>
            <a:r>
              <a:rPr lang="en-US" sz="2900" dirty="0"/>
              <a:t>English Tutors </a:t>
            </a:r>
            <a:r>
              <a:rPr lang="en-US" sz="2900" dirty="0" smtClean="0"/>
              <a:t>Don’t…</a:t>
            </a:r>
          </a:p>
          <a:p>
            <a:pPr lvl="1"/>
            <a:r>
              <a:rPr lang="en-US" sz="2500" dirty="0"/>
              <a:t>G</a:t>
            </a:r>
            <a:r>
              <a:rPr lang="en-US" sz="2500" dirty="0" smtClean="0"/>
              <a:t>rade </a:t>
            </a:r>
            <a:r>
              <a:rPr lang="en-US" sz="2500" dirty="0"/>
              <a:t>your </a:t>
            </a:r>
            <a:r>
              <a:rPr lang="en-US" sz="2500" dirty="0" smtClean="0"/>
              <a:t>work.</a:t>
            </a:r>
          </a:p>
          <a:p>
            <a:pPr lvl="1"/>
            <a:r>
              <a:rPr lang="en-US" sz="2500" dirty="0"/>
              <a:t>C</a:t>
            </a:r>
            <a:r>
              <a:rPr lang="en-US" sz="2500" dirty="0" smtClean="0"/>
              <a:t>orrect </a:t>
            </a:r>
            <a:r>
              <a:rPr lang="en-US" sz="2500" dirty="0"/>
              <a:t>your </a:t>
            </a:r>
            <a:r>
              <a:rPr lang="en-US" sz="2500" dirty="0" smtClean="0"/>
              <a:t>work.</a:t>
            </a:r>
          </a:p>
          <a:p>
            <a:pPr lvl="1"/>
            <a:r>
              <a:rPr lang="en-US" sz="2500" dirty="0"/>
              <a:t>E</a:t>
            </a:r>
            <a:r>
              <a:rPr lang="en-US" sz="2500" dirty="0" smtClean="0"/>
              <a:t>dit </a:t>
            </a:r>
            <a:r>
              <a:rPr lang="en-US" sz="2500" dirty="0"/>
              <a:t>your </a:t>
            </a:r>
            <a:r>
              <a:rPr lang="en-US" sz="2500" dirty="0" smtClean="0"/>
              <a:t>work.</a:t>
            </a:r>
          </a:p>
          <a:p>
            <a:pPr lvl="1"/>
            <a:r>
              <a:rPr lang="en-US" sz="2500" dirty="0"/>
              <a:t>D</a:t>
            </a:r>
            <a:r>
              <a:rPr lang="en-US" sz="2500" dirty="0" smtClean="0"/>
              <a:t>o </a:t>
            </a:r>
            <a:r>
              <a:rPr lang="en-US" sz="2500" dirty="0"/>
              <a:t>your </a:t>
            </a:r>
            <a:r>
              <a:rPr lang="en-US" sz="2500" dirty="0" smtClean="0"/>
              <a:t>work.</a:t>
            </a:r>
          </a:p>
          <a:p>
            <a:pPr lvl="1"/>
            <a:r>
              <a:rPr lang="en-US" sz="2500" dirty="0"/>
              <a:t>G</a:t>
            </a:r>
            <a:r>
              <a:rPr lang="en-US" sz="2500" dirty="0" smtClean="0"/>
              <a:t>ive </a:t>
            </a:r>
            <a:r>
              <a:rPr lang="en-US" sz="2500" dirty="0"/>
              <a:t>you topic ideas for your </a:t>
            </a:r>
            <a:r>
              <a:rPr lang="en-US" sz="2500" dirty="0" smtClean="0"/>
              <a:t>work.</a:t>
            </a:r>
          </a:p>
          <a:p>
            <a:pPr lvl="1"/>
            <a:endParaRPr lang="en-US" sz="2500" dirty="0" smtClean="0"/>
          </a:p>
          <a:p>
            <a:pPr marL="342900" lvl="1" indent="0">
              <a:buNone/>
            </a:pPr>
            <a:endParaRPr lang="en-US" sz="2500" dirty="0" smtClean="0"/>
          </a:p>
          <a:p>
            <a:r>
              <a:rPr lang="en-US" sz="2900" dirty="0" smtClean="0"/>
              <a:t>Math </a:t>
            </a:r>
            <a:r>
              <a:rPr lang="en-US" sz="2900" dirty="0"/>
              <a:t>and Science Tutors </a:t>
            </a:r>
            <a:r>
              <a:rPr lang="en-US" sz="2900" dirty="0" smtClean="0"/>
              <a:t>Don’t…</a:t>
            </a:r>
          </a:p>
          <a:p>
            <a:pPr lvl="1"/>
            <a:r>
              <a:rPr lang="en-US" sz="2500" dirty="0"/>
              <a:t>G</a:t>
            </a:r>
            <a:r>
              <a:rPr lang="en-US" sz="2500" dirty="0" smtClean="0"/>
              <a:t>rade </a:t>
            </a:r>
            <a:r>
              <a:rPr lang="en-US" sz="2500" dirty="0"/>
              <a:t>your </a:t>
            </a:r>
            <a:r>
              <a:rPr lang="en-US" sz="2500" dirty="0" smtClean="0"/>
              <a:t>work.</a:t>
            </a:r>
          </a:p>
          <a:p>
            <a:pPr lvl="1"/>
            <a:r>
              <a:rPr lang="en-US" sz="2500" dirty="0"/>
              <a:t>S</a:t>
            </a:r>
            <a:r>
              <a:rPr lang="en-US" sz="2500" dirty="0" smtClean="0"/>
              <a:t>olve </a:t>
            </a:r>
            <a:r>
              <a:rPr lang="en-US" sz="2500" dirty="0"/>
              <a:t>problems for you</a:t>
            </a:r>
            <a:r>
              <a:rPr lang="en-US" sz="2500" dirty="0" smtClean="0"/>
              <a:t>.</a:t>
            </a:r>
          </a:p>
          <a:p>
            <a:endParaRPr lang="en-US" sz="2500" dirty="0"/>
          </a:p>
          <a:p>
            <a:r>
              <a:rPr lang="en-US" sz="2900" dirty="0" smtClean="0"/>
              <a:t>Content </a:t>
            </a:r>
            <a:r>
              <a:rPr lang="en-US" sz="2900" dirty="0"/>
              <a:t>Tutors </a:t>
            </a:r>
            <a:r>
              <a:rPr lang="en-US" sz="2900" dirty="0" smtClean="0"/>
              <a:t>Don’t…</a:t>
            </a:r>
          </a:p>
          <a:p>
            <a:pPr lvl="1"/>
            <a:r>
              <a:rPr lang="en-US" sz="2500" dirty="0"/>
              <a:t>G</a:t>
            </a:r>
            <a:r>
              <a:rPr lang="en-US" sz="2500" dirty="0" smtClean="0"/>
              <a:t>rade </a:t>
            </a:r>
            <a:r>
              <a:rPr lang="en-US" sz="2500" dirty="0"/>
              <a:t>your </a:t>
            </a:r>
            <a:r>
              <a:rPr lang="en-US" sz="2500" dirty="0" smtClean="0"/>
              <a:t>work.</a:t>
            </a:r>
          </a:p>
          <a:p>
            <a:pPr lvl="1"/>
            <a:r>
              <a:rPr lang="en-US" sz="2500" dirty="0"/>
              <a:t>C</a:t>
            </a:r>
            <a:r>
              <a:rPr lang="en-US" sz="2500" dirty="0" smtClean="0"/>
              <a:t>orrect </a:t>
            </a:r>
            <a:r>
              <a:rPr lang="en-US" sz="2500" dirty="0"/>
              <a:t>your </a:t>
            </a:r>
            <a:r>
              <a:rPr lang="en-US" sz="2500" dirty="0" smtClean="0"/>
              <a:t>work.</a:t>
            </a:r>
          </a:p>
          <a:p>
            <a:pPr lvl="1"/>
            <a:r>
              <a:rPr lang="en-US" sz="2500" dirty="0"/>
              <a:t>D</a:t>
            </a:r>
            <a:r>
              <a:rPr lang="en-US" sz="2500" dirty="0" smtClean="0"/>
              <a:t>o </a:t>
            </a:r>
            <a:r>
              <a:rPr lang="en-US" sz="2500" dirty="0"/>
              <a:t>your </a:t>
            </a:r>
            <a:r>
              <a:rPr lang="en-US" sz="2500" dirty="0" smtClean="0"/>
              <a:t>work.</a:t>
            </a:r>
          </a:p>
          <a:p>
            <a:pPr lvl="1"/>
            <a:r>
              <a:rPr lang="en-US" sz="2500" dirty="0"/>
              <a:t>T</a:t>
            </a:r>
            <a:r>
              <a:rPr lang="en-US" sz="2500" dirty="0" smtClean="0"/>
              <a:t>ell </a:t>
            </a:r>
            <a:r>
              <a:rPr lang="en-US" sz="2500" dirty="0"/>
              <a:t>you what to write.</a:t>
            </a:r>
            <a:r>
              <a:rPr lang="en-US" sz="1700" dirty="0"/>
              <a:t/>
            </a:r>
            <a:br>
              <a:rPr lang="en-US" sz="1700" dirty="0"/>
            </a:br>
            <a:r>
              <a:rPr lang="en-US" sz="1700" dirty="0"/>
              <a:t/>
            </a:r>
            <a:br>
              <a:rPr lang="en-US" sz="1700" dirty="0"/>
            </a:br>
            <a:endParaRPr lang="en-US" dirty="0"/>
          </a:p>
        </p:txBody>
      </p:sp>
      <p:pic>
        <p:nvPicPr>
          <p:cNvPr id="6" name="Picture 11" descr="network, people, -, brain, wired, social, dark, version, business, communication, concept, illustration, internet, technology, isolated, symbol, background, connect, connection, design, global, networking, media, person, chart, collaboration, company, connected, connections, corporate, degrees, graph, information, interaction, join, lines, many, nodes, silhouettes colors, system, tangent, workforce, abstract, art, chaos, circle, cloud, computer, connectivity, cyberspace, data, element, female, futuristic, geometric, graphic, grid, line, male, mesh, modern, net, polygon, research, shape, structure, technical, texture, triangle, web, white, businessman, chat, click, color, community, crowd, discussion, forum, friend, friendship, graphics, group, icon, info, link, man, map, share, team, teamwork, woman, work, world, multi colored, studio shot, computer network, no people, geometric shape, gray, wireless technology, gray background, social networking, choice, indoors, sphere, complexity, global communications, big data, 4K, CC0, public domain, royalty f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0654" y="141494"/>
            <a:ext cx="2599959" cy="1740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696315" y="5450103"/>
            <a:ext cx="1256976" cy="1129187"/>
          </a:xfrm>
          <a:prstGeom prst="rect">
            <a:avLst/>
          </a:prstGeom>
        </p:spPr>
      </p:pic>
    </p:spTree>
    <p:extLst>
      <p:ext uri="{BB962C8B-B14F-4D97-AF65-F5344CB8AC3E}">
        <p14:creationId xmlns:p14="http://schemas.microsoft.com/office/powerpoint/2010/main" val="1232348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0FEFB8D3-7A62-1F48-B91D-B306C4ED7A30}"/>
              </a:ext>
            </a:extLst>
          </p:cNvPr>
          <p:cNvSpPr>
            <a:spLocks noGrp="1"/>
          </p:cNvSpPr>
          <p:nvPr>
            <p:ph type="title"/>
          </p:nvPr>
        </p:nvSpPr>
        <p:spPr>
          <a:xfrm>
            <a:off x="571500" y="992188"/>
            <a:ext cx="7954963" cy="663575"/>
          </a:xfrm>
        </p:spPr>
        <p:txBody>
          <a:bodyPr>
            <a:noAutofit/>
          </a:bodyPr>
          <a:lstStyle/>
          <a:p>
            <a:pPr eaLnBrk="1" fontAlgn="auto" hangingPunct="1">
              <a:spcAft>
                <a:spcPts val="0"/>
              </a:spcAft>
              <a:defRPr/>
            </a:pPr>
            <a:r>
              <a:rPr lang="en-US" sz="4100" b="0" dirty="0">
                <a:solidFill>
                  <a:schemeClr val="tx1"/>
                </a:solidFill>
                <a:effectLst/>
                <a:latin typeface="Avenir Medium"/>
              </a:rPr>
              <a:t>Accessible: Walk-through “Find-a-tutor”</a:t>
            </a:r>
          </a:p>
        </p:txBody>
      </p:sp>
      <p:pic>
        <p:nvPicPr>
          <p:cNvPr id="45060" name="Picture 4">
            <a:extLst>
              <a:ext uri="{FF2B5EF4-FFF2-40B4-BE49-F238E27FC236}">
                <a16:creationId xmlns:a16="http://schemas.microsoft.com/office/drawing/2014/main" id="{F79361DE-E4BB-47DC-BD58-6F79D1B2DB1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37974">
            <a:off x="-582613" y="2017713"/>
            <a:ext cx="3846513" cy="358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a:extLst>
              <a:ext uri="{FF2B5EF4-FFF2-40B4-BE49-F238E27FC236}">
                <a16:creationId xmlns:a16="http://schemas.microsoft.com/office/drawing/2014/main" id="{85BC2B3F-D9BD-4C25-97D9-611AAEF47653}"/>
              </a:ext>
            </a:extLst>
          </p:cNvPr>
          <p:cNvGraphicFramePr/>
          <p:nvPr>
            <p:extLst>
              <p:ext uri="{D42A27DB-BD31-4B8C-83A1-F6EECF244321}">
                <p14:modId xmlns:p14="http://schemas.microsoft.com/office/powerpoint/2010/main" val="464385089"/>
              </p:ext>
            </p:extLst>
          </p:nvPr>
        </p:nvGraphicFramePr>
        <p:xfrm>
          <a:off x="3068343" y="2206127"/>
          <a:ext cx="5458120" cy="39499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654751" y="152413"/>
            <a:ext cx="1256976" cy="1129187"/>
          </a:xfrm>
          <a:prstGeom prst="rect">
            <a:avLst/>
          </a:prstGeom>
        </p:spPr>
      </p:pic>
    </p:spTree>
    <p:extLst>
      <p:ext uri="{BB962C8B-B14F-4D97-AF65-F5344CB8AC3E}">
        <p14:creationId xmlns:p14="http://schemas.microsoft.com/office/powerpoint/2010/main" val="1348361844"/>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F5A2B7BB-0684-024D-AA94-ED2B022437EB}"/>
              </a:ext>
            </a:extLst>
          </p:cNvPr>
          <p:cNvSpPr>
            <a:spLocks noGrp="1" noChangeArrowheads="1"/>
          </p:cNvSpPr>
          <p:nvPr>
            <p:ph type="title"/>
          </p:nvPr>
        </p:nvSpPr>
        <p:spPr>
          <a:xfrm>
            <a:off x="457200" y="274638"/>
            <a:ext cx="6858000" cy="1143000"/>
          </a:xfrm>
        </p:spPr>
        <p:txBody>
          <a:bodyPr/>
          <a:lstStyle/>
          <a:p>
            <a:pPr eaLnBrk="1" hangingPunct="1">
              <a:defRPr/>
            </a:pPr>
            <a:r>
              <a:rPr lang="en-US" altLang="en-US" sz="4000" dirty="0">
                <a:latin typeface="+mn-lt"/>
              </a:rPr>
              <a:t>Student Feedback</a:t>
            </a:r>
            <a:br>
              <a:rPr lang="en-US" altLang="en-US" sz="4000" dirty="0">
                <a:latin typeface="+mn-lt"/>
              </a:rPr>
            </a:br>
            <a:r>
              <a:rPr lang="en-US" altLang="en-US" sz="2000" dirty="0" smtClean="0">
                <a:latin typeface="+mn-lt"/>
              </a:rPr>
              <a:t>1200+ </a:t>
            </a:r>
            <a:r>
              <a:rPr lang="en-US" altLang="en-US" sz="2000" dirty="0">
                <a:latin typeface="+mn-lt"/>
              </a:rPr>
              <a:t>responses</a:t>
            </a:r>
          </a:p>
        </p:txBody>
      </p:sp>
      <p:sp>
        <p:nvSpPr>
          <p:cNvPr id="3" name="Content Placeholder 2">
            <a:extLst>
              <a:ext uri="{FF2B5EF4-FFF2-40B4-BE49-F238E27FC236}">
                <a16:creationId xmlns:a16="http://schemas.microsoft.com/office/drawing/2014/main" id="{A8B342DF-D8FF-0940-85FF-FBE7DE255E34}"/>
              </a:ext>
            </a:extLst>
          </p:cNvPr>
          <p:cNvSpPr>
            <a:spLocks noGrp="1"/>
          </p:cNvSpPr>
          <p:nvPr>
            <p:ph idx="1"/>
          </p:nvPr>
        </p:nvSpPr>
        <p:spPr>
          <a:xfrm>
            <a:off x="457200" y="1774825"/>
            <a:ext cx="7620000" cy="4800600"/>
          </a:xfrm>
        </p:spPr>
        <p:txBody>
          <a:bodyPr rtlCol="0">
            <a:normAutofit fontScale="32500" lnSpcReduction="20000"/>
          </a:bodyPr>
          <a:lstStyle/>
          <a:p>
            <a:pPr marL="114300" indent="0" eaLnBrk="1" fontAlgn="auto" hangingPunct="1">
              <a:spcAft>
                <a:spcPts val="0"/>
              </a:spcAft>
              <a:buFont typeface="Arial" panose="020B0604020202020204" pitchFamily="34" charset="0"/>
              <a:buNone/>
              <a:defRPr/>
            </a:pPr>
            <a:endParaRPr lang="en-US" sz="2400" dirty="0"/>
          </a:p>
          <a:p>
            <a:pPr marL="0" indent="0" eaLnBrk="1" fontAlgn="auto" hangingPunct="1">
              <a:spcAft>
                <a:spcPts val="0"/>
              </a:spcAft>
              <a:buFont typeface="Arial" panose="020B0604020202020204" pitchFamily="34" charset="0"/>
              <a:buNone/>
              <a:defRPr/>
            </a:pPr>
            <a:r>
              <a:rPr lang="en-US" sz="6400" dirty="0"/>
              <a:t>97.6% of respondents feel better prepared to succeed in the courses they were tutored in</a:t>
            </a:r>
          </a:p>
          <a:p>
            <a:pPr eaLnBrk="1" fontAlgn="auto" hangingPunct="1">
              <a:spcAft>
                <a:spcPts val="0"/>
              </a:spcAft>
              <a:defRPr/>
            </a:pPr>
            <a:endParaRPr lang="en-US" sz="6400" dirty="0"/>
          </a:p>
          <a:p>
            <a:pPr marL="0" indent="0" eaLnBrk="1" fontAlgn="auto" hangingPunct="1">
              <a:spcAft>
                <a:spcPts val="0"/>
              </a:spcAft>
              <a:buFont typeface="Arial" panose="020B0604020202020204" pitchFamily="34" charset="0"/>
              <a:buNone/>
              <a:defRPr/>
            </a:pPr>
            <a:r>
              <a:rPr lang="en-US" sz="6400" dirty="0"/>
              <a:t>85% of respondents rate their tutoring experience as “outstanding”</a:t>
            </a:r>
          </a:p>
          <a:p>
            <a:pPr eaLnBrk="1" fontAlgn="auto" hangingPunct="1">
              <a:spcAft>
                <a:spcPts val="0"/>
              </a:spcAft>
              <a:defRPr/>
            </a:pPr>
            <a:endParaRPr lang="en-US" sz="6400" dirty="0"/>
          </a:p>
          <a:p>
            <a:pPr marL="0" indent="0" eaLnBrk="1" fontAlgn="auto" hangingPunct="1">
              <a:spcAft>
                <a:spcPts val="0"/>
              </a:spcAft>
              <a:buFont typeface="Arial" panose="020B0604020202020204" pitchFamily="34" charset="0"/>
              <a:buNone/>
              <a:defRPr/>
            </a:pPr>
            <a:r>
              <a:rPr lang="en-US" sz="6400" dirty="0"/>
              <a:t>98.7% of respondents felt the tutor “met” or exceeded” their expectations in being prepared for their session</a:t>
            </a:r>
          </a:p>
          <a:p>
            <a:pPr eaLnBrk="1" fontAlgn="auto" hangingPunct="1">
              <a:spcAft>
                <a:spcPts val="0"/>
              </a:spcAft>
              <a:defRPr/>
            </a:pPr>
            <a:endParaRPr lang="en-US" sz="6400" dirty="0"/>
          </a:p>
          <a:p>
            <a:pPr marL="0" indent="0" eaLnBrk="1" fontAlgn="auto" hangingPunct="1">
              <a:spcAft>
                <a:spcPts val="0"/>
              </a:spcAft>
              <a:buFont typeface="Arial" panose="020B0604020202020204" pitchFamily="34" charset="0"/>
              <a:buNone/>
              <a:defRPr/>
            </a:pPr>
            <a:r>
              <a:rPr lang="en-US" sz="6400" dirty="0"/>
              <a:t>94.2% of respondents felt the tutor “always” communicates concepts and ideas clearly</a:t>
            </a:r>
          </a:p>
          <a:p>
            <a:pPr eaLnBrk="1" fontAlgn="auto" hangingPunct="1">
              <a:spcAft>
                <a:spcPts val="0"/>
              </a:spcAft>
              <a:defRPr/>
            </a:pPr>
            <a:endParaRPr lang="en-US" sz="6400" dirty="0"/>
          </a:p>
          <a:p>
            <a:pPr marL="0" indent="0" eaLnBrk="1" fontAlgn="auto" hangingPunct="1">
              <a:spcAft>
                <a:spcPts val="0"/>
              </a:spcAft>
              <a:buFont typeface="Arial" panose="020B0604020202020204" pitchFamily="34" charset="0"/>
              <a:buNone/>
              <a:defRPr/>
            </a:pPr>
            <a:r>
              <a:rPr lang="en-US" sz="6400" dirty="0"/>
              <a:t>92.5% of respondents believe their tutor is “always” knowledgeable and understand the topic he/she is tutoring</a:t>
            </a:r>
          </a:p>
          <a:p>
            <a:pPr eaLnBrk="1" fontAlgn="auto" hangingPunct="1">
              <a:spcAft>
                <a:spcPts val="0"/>
              </a:spcAft>
              <a:defRPr/>
            </a:pPr>
            <a:endParaRPr lang="en-US" sz="6400" dirty="0"/>
          </a:p>
          <a:p>
            <a:pPr eaLnBrk="1" fontAlgn="auto" hangingPunct="1">
              <a:spcAft>
                <a:spcPts val="0"/>
              </a:spcAft>
              <a:defRPr/>
            </a:pPr>
            <a:endParaRPr lang="en-US" sz="3800" dirty="0"/>
          </a:p>
          <a:p>
            <a:pPr marL="114300" indent="0" eaLnBrk="1" fontAlgn="auto" hangingPunct="1">
              <a:spcAft>
                <a:spcPts val="0"/>
              </a:spcAft>
              <a:buFont typeface="Arial" panose="020B0604020202020204" pitchFamily="34" charset="0"/>
              <a:buNone/>
              <a:defRPr/>
            </a:pPr>
            <a:endParaRPr lang="en-US" sz="2400" dirty="0"/>
          </a:p>
          <a:p>
            <a:pPr marL="114300" indent="0" eaLnBrk="1" fontAlgn="auto" hangingPunct="1">
              <a:spcAft>
                <a:spcPts val="0"/>
              </a:spcAft>
              <a:buFont typeface="Arial" panose="020B0604020202020204" pitchFamily="34" charset="0"/>
              <a:buNone/>
              <a:defRPr/>
            </a:pPr>
            <a:endParaRPr lang="en-US" sz="2400" dirty="0"/>
          </a:p>
          <a:p>
            <a:pPr marL="114300" indent="0" eaLnBrk="1" fontAlgn="auto" hangingPunct="1">
              <a:spcAft>
                <a:spcPts val="0"/>
              </a:spcAft>
              <a:buFont typeface="Arial" panose="020B0604020202020204" pitchFamily="34" charset="0"/>
              <a:buNone/>
              <a:defRPr/>
            </a:pPr>
            <a:endParaRPr lang="en-US" sz="2400" dirty="0"/>
          </a:p>
          <a:p>
            <a:pPr marL="114300" indent="0" eaLnBrk="1" fontAlgn="auto" hangingPunct="1">
              <a:spcAft>
                <a:spcPts val="0"/>
              </a:spcAft>
              <a:buFont typeface="Arial" panose="020B0604020202020204" pitchFamily="34" charset="0"/>
              <a:buNone/>
              <a:defRPr/>
            </a:pPr>
            <a:endParaRPr lang="en-US" sz="2400" dirty="0"/>
          </a:p>
          <a:p>
            <a:pPr marL="114300" indent="0" eaLnBrk="1" fontAlgn="auto" hangingPunct="1">
              <a:spcAft>
                <a:spcPts val="0"/>
              </a:spcAft>
              <a:buFont typeface="Arial" panose="020B0604020202020204" pitchFamily="34" charset="0"/>
              <a:buNone/>
              <a:defRPr/>
            </a:pPr>
            <a:endParaRPr lang="en-US" sz="2400" dirty="0"/>
          </a:p>
          <a:p>
            <a:pPr marL="114300" indent="0" eaLnBrk="1" fontAlgn="auto" hangingPunct="1">
              <a:spcAft>
                <a:spcPts val="0"/>
              </a:spcAft>
              <a:buFont typeface="Arial" panose="020B0604020202020204" pitchFamily="34" charset="0"/>
              <a:buNone/>
              <a:defRPr/>
            </a:pPr>
            <a:endParaRPr lang="en-US" sz="2400" dirty="0"/>
          </a:p>
          <a:p>
            <a:pPr marL="114300" indent="0" eaLnBrk="1" fontAlgn="auto" hangingPunct="1">
              <a:spcAft>
                <a:spcPts val="0"/>
              </a:spcAft>
              <a:buFont typeface="Arial" panose="020B0604020202020204" pitchFamily="34" charset="0"/>
              <a:buNone/>
              <a:defRPr/>
            </a:pPr>
            <a:endParaRPr lang="en-US" dirty="0"/>
          </a:p>
          <a:p>
            <a:pPr marL="114300" indent="0" eaLnBrk="1" fontAlgn="auto" hangingPunct="1">
              <a:spcAft>
                <a:spcPts val="0"/>
              </a:spcAft>
              <a:buFont typeface="Arial" panose="020B0604020202020204" pitchFamily="34" charset="0"/>
              <a:buNone/>
              <a:defRPr/>
            </a:pPr>
            <a:endParaRPr lang="en-US" dirty="0"/>
          </a:p>
        </p:txBody>
      </p:sp>
      <p:sp>
        <p:nvSpPr>
          <p:cNvPr id="4" name="Slide Number Placeholder 3">
            <a:extLst>
              <a:ext uri="{FF2B5EF4-FFF2-40B4-BE49-F238E27FC236}">
                <a16:creationId xmlns:a16="http://schemas.microsoft.com/office/drawing/2014/main" id="{18795A4A-A894-444E-B39F-D6661C588E09}"/>
              </a:ext>
            </a:extLst>
          </p:cNvPr>
          <p:cNvSpPr>
            <a:spLocks noGrp="1"/>
          </p:cNvSpPr>
          <p:nvPr>
            <p:ph type="sldNum" sz="quarter" idx="12"/>
          </p:nvPr>
        </p:nvSpPr>
        <p:spPr/>
        <p:txBody>
          <a:bodyPr/>
          <a:lstStyle/>
          <a:p>
            <a:pPr>
              <a:defRPr/>
            </a:pPr>
            <a:fld id="{72E84C0A-E33F-455A-8938-618E46B95558}" type="slidenum">
              <a:rPr lang="en-US"/>
              <a:pPr>
                <a:defRPr/>
              </a:pPr>
              <a:t>8</a:t>
            </a:fld>
            <a:endParaRPr lang="en-US" dirty="0"/>
          </a:p>
        </p:txBody>
      </p:sp>
      <p:pic>
        <p:nvPicPr>
          <p:cNvPr id="18437" name="Picture 9" descr="wallet digital mouse e wallet bank money payment transfer pay transaction smart finance card internet technology cash credit concept banking business commerce online purchase coins wirel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9663" y="228600"/>
            <a:ext cx="2590800"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667787" y="5519263"/>
            <a:ext cx="1256976" cy="1129187"/>
          </a:xfrm>
          <a:prstGeom prst="rect">
            <a:avLst/>
          </a:prstGeom>
        </p:spPr>
      </p:pic>
    </p:spTree>
    <p:extLst>
      <p:ext uri="{BB962C8B-B14F-4D97-AF65-F5344CB8AC3E}">
        <p14:creationId xmlns:p14="http://schemas.microsoft.com/office/powerpoint/2010/main" val="14407497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F5A2B7BB-0684-024D-AA94-ED2B022437EB}"/>
              </a:ext>
            </a:extLst>
          </p:cNvPr>
          <p:cNvSpPr>
            <a:spLocks noGrp="1" noChangeArrowheads="1"/>
          </p:cNvSpPr>
          <p:nvPr>
            <p:ph type="title"/>
          </p:nvPr>
        </p:nvSpPr>
        <p:spPr/>
        <p:txBody>
          <a:bodyPr/>
          <a:lstStyle/>
          <a:p>
            <a:pPr eaLnBrk="1" hangingPunct="1">
              <a:defRPr/>
            </a:pPr>
            <a:r>
              <a:rPr lang="en-US" altLang="en-US" sz="4000" dirty="0">
                <a:latin typeface="+mn-lt"/>
              </a:rPr>
              <a:t>Student Feedback</a:t>
            </a:r>
            <a:br>
              <a:rPr lang="en-US" altLang="en-US" sz="4000" dirty="0">
                <a:latin typeface="+mn-lt"/>
              </a:rPr>
            </a:br>
            <a:r>
              <a:rPr lang="en-US" altLang="en-US" sz="2000" dirty="0" smtClean="0">
                <a:latin typeface="+mn-lt"/>
              </a:rPr>
              <a:t>1200+ </a:t>
            </a:r>
            <a:r>
              <a:rPr lang="en-US" altLang="en-US" sz="2000" dirty="0">
                <a:latin typeface="+mn-lt"/>
              </a:rPr>
              <a:t>responses</a:t>
            </a:r>
            <a:endParaRPr lang="en-US" altLang="en-US" sz="4000" dirty="0">
              <a:latin typeface="+mn-lt"/>
            </a:endParaRPr>
          </a:p>
        </p:txBody>
      </p:sp>
      <p:sp>
        <p:nvSpPr>
          <p:cNvPr id="3" name="Content Placeholder 2">
            <a:extLst>
              <a:ext uri="{FF2B5EF4-FFF2-40B4-BE49-F238E27FC236}">
                <a16:creationId xmlns:a16="http://schemas.microsoft.com/office/drawing/2014/main" id="{A8B342DF-D8FF-0940-85FF-FBE7DE255E34}"/>
              </a:ext>
            </a:extLst>
          </p:cNvPr>
          <p:cNvSpPr>
            <a:spLocks noGrp="1"/>
          </p:cNvSpPr>
          <p:nvPr>
            <p:ph idx="1"/>
          </p:nvPr>
        </p:nvSpPr>
        <p:spPr>
          <a:xfrm>
            <a:off x="457200" y="1774825"/>
            <a:ext cx="7620000" cy="4800600"/>
          </a:xfrm>
        </p:spPr>
        <p:txBody>
          <a:bodyPr rtlCol="0">
            <a:normAutofit/>
          </a:bodyPr>
          <a:lstStyle/>
          <a:p>
            <a:pPr marL="114300" indent="0" eaLnBrk="1" fontAlgn="auto" hangingPunct="1">
              <a:spcAft>
                <a:spcPts val="0"/>
              </a:spcAft>
              <a:buFont typeface="Arial" panose="020B0604020202020204" pitchFamily="34" charset="0"/>
              <a:buNone/>
              <a:defRPr/>
            </a:pPr>
            <a:r>
              <a:rPr lang="en-US" sz="2400" i="1" dirty="0">
                <a:latin typeface="+mj-lt"/>
              </a:rPr>
              <a:t>“Excellent tutor! I really appreciate the time she spends with me explaining everything in detail! You have helped me improve in my class! Thank you so much.”</a:t>
            </a:r>
          </a:p>
          <a:p>
            <a:pPr eaLnBrk="1" fontAlgn="auto" hangingPunct="1">
              <a:spcAft>
                <a:spcPts val="0"/>
              </a:spcAft>
              <a:defRPr/>
            </a:pPr>
            <a:endParaRPr lang="en-US" sz="2400" i="1" dirty="0">
              <a:latin typeface="+mj-lt"/>
            </a:endParaRPr>
          </a:p>
          <a:p>
            <a:pPr marL="0" indent="0" eaLnBrk="1" fontAlgn="auto" hangingPunct="1">
              <a:spcAft>
                <a:spcPts val="0"/>
              </a:spcAft>
              <a:buFont typeface="Arial" panose="020B0604020202020204" pitchFamily="34" charset="0"/>
              <a:buNone/>
              <a:defRPr/>
            </a:pPr>
            <a:r>
              <a:rPr lang="en-US" sz="2400" i="1" dirty="0">
                <a:latin typeface="+mj-lt"/>
              </a:rPr>
              <a:t>“I appreciated him always being there for us every Saturday. He was always attentive, patient and willing to help.”</a:t>
            </a:r>
          </a:p>
          <a:p>
            <a:pPr eaLnBrk="1" fontAlgn="auto" hangingPunct="1">
              <a:spcAft>
                <a:spcPts val="0"/>
              </a:spcAft>
              <a:defRPr/>
            </a:pPr>
            <a:endParaRPr lang="en-US" sz="2400" i="1" dirty="0">
              <a:latin typeface="+mj-lt"/>
            </a:endParaRPr>
          </a:p>
          <a:p>
            <a:pPr marL="0" indent="0" eaLnBrk="1" fontAlgn="auto" hangingPunct="1">
              <a:spcAft>
                <a:spcPts val="0"/>
              </a:spcAft>
              <a:buFont typeface="Arial" panose="020B0604020202020204" pitchFamily="34" charset="0"/>
              <a:buNone/>
              <a:defRPr/>
            </a:pPr>
            <a:r>
              <a:rPr lang="en-US" sz="2400" i="1" dirty="0">
                <a:latin typeface="+mj-lt"/>
              </a:rPr>
              <a:t>“You were an amazing help! I felt helpless when I arrived but you helped motivate me by breaking down what we received.”</a:t>
            </a:r>
          </a:p>
          <a:p>
            <a:pPr eaLnBrk="1" fontAlgn="auto" hangingPunct="1">
              <a:spcAft>
                <a:spcPts val="0"/>
              </a:spcAft>
              <a:defRPr/>
            </a:pPr>
            <a:endParaRPr lang="en-US" sz="6400" dirty="0"/>
          </a:p>
          <a:p>
            <a:pPr eaLnBrk="1" fontAlgn="auto" hangingPunct="1">
              <a:spcAft>
                <a:spcPts val="0"/>
              </a:spcAft>
              <a:defRPr/>
            </a:pPr>
            <a:endParaRPr lang="en-US" sz="6400" dirty="0"/>
          </a:p>
          <a:p>
            <a:pPr eaLnBrk="1" fontAlgn="auto" hangingPunct="1">
              <a:spcAft>
                <a:spcPts val="0"/>
              </a:spcAft>
              <a:defRPr/>
            </a:pPr>
            <a:endParaRPr lang="en-US" sz="3800" dirty="0"/>
          </a:p>
          <a:p>
            <a:pPr marL="114300" indent="0" eaLnBrk="1" fontAlgn="auto" hangingPunct="1">
              <a:spcAft>
                <a:spcPts val="0"/>
              </a:spcAft>
              <a:buFont typeface="Arial" panose="020B0604020202020204" pitchFamily="34" charset="0"/>
              <a:buNone/>
              <a:defRPr/>
            </a:pPr>
            <a:endParaRPr lang="en-US" sz="2400" dirty="0"/>
          </a:p>
          <a:p>
            <a:pPr marL="114300" indent="0" eaLnBrk="1" fontAlgn="auto" hangingPunct="1">
              <a:spcAft>
                <a:spcPts val="0"/>
              </a:spcAft>
              <a:buFont typeface="Arial" panose="020B0604020202020204" pitchFamily="34" charset="0"/>
              <a:buNone/>
              <a:defRPr/>
            </a:pPr>
            <a:endParaRPr lang="en-US" sz="2400" dirty="0"/>
          </a:p>
          <a:p>
            <a:pPr marL="114300" indent="0" eaLnBrk="1" fontAlgn="auto" hangingPunct="1">
              <a:spcAft>
                <a:spcPts val="0"/>
              </a:spcAft>
              <a:buFont typeface="Arial" panose="020B0604020202020204" pitchFamily="34" charset="0"/>
              <a:buNone/>
              <a:defRPr/>
            </a:pPr>
            <a:endParaRPr lang="en-US" sz="2400" dirty="0"/>
          </a:p>
          <a:p>
            <a:pPr marL="114300" indent="0" eaLnBrk="1" fontAlgn="auto" hangingPunct="1">
              <a:spcAft>
                <a:spcPts val="0"/>
              </a:spcAft>
              <a:buFont typeface="Arial" panose="020B0604020202020204" pitchFamily="34" charset="0"/>
              <a:buNone/>
              <a:defRPr/>
            </a:pPr>
            <a:endParaRPr lang="en-US" sz="2400" dirty="0"/>
          </a:p>
          <a:p>
            <a:pPr marL="114300" indent="0" eaLnBrk="1" fontAlgn="auto" hangingPunct="1">
              <a:spcAft>
                <a:spcPts val="0"/>
              </a:spcAft>
              <a:buFont typeface="Arial" panose="020B0604020202020204" pitchFamily="34" charset="0"/>
              <a:buNone/>
              <a:defRPr/>
            </a:pPr>
            <a:endParaRPr lang="en-US" sz="2400" dirty="0"/>
          </a:p>
          <a:p>
            <a:pPr marL="114300" indent="0" eaLnBrk="1" fontAlgn="auto" hangingPunct="1">
              <a:spcAft>
                <a:spcPts val="0"/>
              </a:spcAft>
              <a:buFont typeface="Arial" panose="020B0604020202020204" pitchFamily="34" charset="0"/>
              <a:buNone/>
              <a:defRPr/>
            </a:pPr>
            <a:endParaRPr lang="en-US" sz="2400" dirty="0"/>
          </a:p>
          <a:p>
            <a:pPr marL="114300" indent="0" eaLnBrk="1" fontAlgn="auto" hangingPunct="1">
              <a:spcAft>
                <a:spcPts val="0"/>
              </a:spcAft>
              <a:buFont typeface="Arial" panose="020B0604020202020204" pitchFamily="34" charset="0"/>
              <a:buNone/>
              <a:defRPr/>
            </a:pPr>
            <a:endParaRPr lang="en-US" dirty="0"/>
          </a:p>
          <a:p>
            <a:pPr marL="114300" indent="0" eaLnBrk="1" fontAlgn="auto" hangingPunct="1">
              <a:spcAft>
                <a:spcPts val="0"/>
              </a:spcAft>
              <a:buFont typeface="Arial" panose="020B0604020202020204" pitchFamily="34" charset="0"/>
              <a:buNone/>
              <a:defRPr/>
            </a:pPr>
            <a:endParaRPr lang="en-US" dirty="0"/>
          </a:p>
        </p:txBody>
      </p:sp>
      <p:sp>
        <p:nvSpPr>
          <p:cNvPr id="4" name="Slide Number Placeholder 3">
            <a:extLst>
              <a:ext uri="{FF2B5EF4-FFF2-40B4-BE49-F238E27FC236}">
                <a16:creationId xmlns:a16="http://schemas.microsoft.com/office/drawing/2014/main" id="{18795A4A-A894-444E-B39F-D6661C588E09}"/>
              </a:ext>
            </a:extLst>
          </p:cNvPr>
          <p:cNvSpPr>
            <a:spLocks noGrp="1"/>
          </p:cNvSpPr>
          <p:nvPr>
            <p:ph type="sldNum" sz="quarter" idx="12"/>
          </p:nvPr>
        </p:nvSpPr>
        <p:spPr/>
        <p:txBody>
          <a:bodyPr/>
          <a:lstStyle/>
          <a:p>
            <a:pPr>
              <a:defRPr/>
            </a:pPr>
            <a:fld id="{D1DA9ECF-79EF-474E-846A-4B2722F6801D}" type="slidenum">
              <a:rPr lang="en-US"/>
              <a:pPr>
                <a:defRPr/>
              </a:pPr>
              <a:t>9</a:t>
            </a:fld>
            <a:endParaRPr lang="en-US" dirty="0"/>
          </a:p>
        </p:txBody>
      </p:sp>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751733" y="219075"/>
            <a:ext cx="1256976" cy="1129187"/>
          </a:xfrm>
          <a:prstGeom prst="rect">
            <a:avLst/>
          </a:prstGeom>
        </p:spPr>
      </p:pic>
    </p:spTree>
    <p:extLst>
      <p:ext uri="{BB962C8B-B14F-4D97-AF65-F5344CB8AC3E}">
        <p14:creationId xmlns:p14="http://schemas.microsoft.com/office/powerpoint/2010/main" val="116636754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E1D00AE385EE347A9E68678E4D4C12D" ma:contentTypeVersion="13" ma:contentTypeDescription="Create a new document." ma:contentTypeScope="" ma:versionID="489a3b95e96cb44865072fb66f8907fa">
  <xsd:schema xmlns:xsd="http://www.w3.org/2001/XMLSchema" xmlns:xs="http://www.w3.org/2001/XMLSchema" xmlns:p="http://schemas.microsoft.com/office/2006/metadata/properties" xmlns:ns3="ac919046-9bb9-4d51-a94a-72747e8abcaf" xmlns:ns4="76d9ef71-a9e8-40ca-814d-12942eb57242" targetNamespace="http://schemas.microsoft.com/office/2006/metadata/properties" ma:root="true" ma:fieldsID="150a9cd4f7449985583fc8d6137f1120" ns3:_="" ns4:_="">
    <xsd:import namespace="ac919046-9bb9-4d51-a94a-72747e8abcaf"/>
    <xsd:import namespace="76d9ef71-a9e8-40ca-814d-12942eb5724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919046-9bb9-4d51-a94a-72747e8abca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6d9ef71-a9e8-40ca-814d-12942eb5724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D56C72C-5810-42DF-AB76-DA47D58BDE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919046-9bb9-4d51-a94a-72747e8abcaf"/>
    <ds:schemaRef ds:uri="76d9ef71-a9e8-40ca-814d-12942eb572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D2C4674-FB2B-4014-9C7A-CD78E9E73B63}">
  <ds:schemaRefs>
    <ds:schemaRef ds:uri="http://schemas.microsoft.com/sharepoint/v3/contenttype/forms"/>
  </ds:schemaRefs>
</ds:datastoreItem>
</file>

<file path=customXml/itemProps3.xml><?xml version="1.0" encoding="utf-8"?>
<ds:datastoreItem xmlns:ds="http://schemas.openxmlformats.org/officeDocument/2006/customXml" ds:itemID="{9EE74AD8-7055-46D3-A265-2803EB840536}">
  <ds:schemaRefs>
    <ds:schemaRef ds:uri="http://schemas.openxmlformats.org/package/2006/metadata/core-properties"/>
    <ds:schemaRef ds:uri="ac919046-9bb9-4d51-a94a-72747e8abcaf"/>
    <ds:schemaRef ds:uri="http://purl.org/dc/elements/1.1/"/>
    <ds:schemaRef ds:uri="http://schemas.microsoft.com/office/2006/metadata/properties"/>
    <ds:schemaRef ds:uri="http://schemas.microsoft.com/office/2006/documentManagement/types"/>
    <ds:schemaRef ds:uri="http://purl.org/dc/dcmitype/"/>
    <ds:schemaRef ds:uri="http://schemas.microsoft.com/office/infopath/2007/PartnerControls"/>
    <ds:schemaRef ds:uri="76d9ef71-a9e8-40ca-814d-12942eb57242"/>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461</TotalTime>
  <Words>847</Words>
  <Application>Microsoft Office PowerPoint</Application>
  <PresentationFormat>On-screen Show (4:3)</PresentationFormat>
  <Paragraphs>125</Paragraphs>
  <Slides>11</Slides>
  <Notes>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Avenir Light</vt:lpstr>
      <vt:lpstr>Avenir Medium</vt:lpstr>
      <vt:lpstr>Calibri</vt:lpstr>
      <vt:lpstr>Calibri Light</vt:lpstr>
      <vt:lpstr>Gotham Black</vt:lpstr>
      <vt:lpstr>Office Theme</vt:lpstr>
      <vt:lpstr>  </vt:lpstr>
      <vt:lpstr>Welcome</vt:lpstr>
      <vt:lpstr>Get help early &amp; often… Tutoring options</vt:lpstr>
      <vt:lpstr>PowerPoint Presentation</vt:lpstr>
      <vt:lpstr>HCC Virtual Academic Success Centers Who we are!</vt:lpstr>
      <vt:lpstr>What Tutors can help with…..</vt:lpstr>
      <vt:lpstr>Accessible: Walk-through “Find-a-tutor”</vt:lpstr>
      <vt:lpstr>Student Feedback 1200+ responses</vt:lpstr>
      <vt:lpstr>Student Feedback 1200+ responses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Kathy Denton</dc:creator>
  <cp:lastModifiedBy>amanda.guerrero</cp:lastModifiedBy>
  <cp:revision>244</cp:revision>
  <cp:lastPrinted>2020-03-23T03:59:21Z</cp:lastPrinted>
  <dcterms:created xsi:type="dcterms:W3CDTF">2017-01-13T15:05:28Z</dcterms:created>
  <dcterms:modified xsi:type="dcterms:W3CDTF">2021-06-28T17:28:03Z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0x010100EE1D00AE385EE347A9E68678E4D4C12D</vt:lpwstr>
  </property>
</Properties>
</file>