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Lst>
          </p:cNvPr>
          <p:cNvSpPr>
            <a:spLocks noGrp="1"/>
          </p:cNvSpPr>
          <p:nvPr>
            <p:ph type="dt" sz="half" idx="10"/>
          </p:nvPr>
        </p:nvSpPr>
        <p:spPr/>
        <p:txBody>
          <a:bodyPr/>
          <a:lstStyle/>
          <a:p>
            <a:fld id="{8C28A28C-4C6A-46EA-90C0-4EE0B89CC5C7}" type="datetimeFigureOut">
              <a:rPr lang="en-US" smtClean="0"/>
              <a:t>8/15/2024</a:t>
            </a:fld>
            <a:endParaRPr lang="en-US" dirty="0"/>
          </a:p>
        </p:txBody>
      </p:sp>
      <p:sp>
        <p:nvSpPr>
          <p:cNvPr id="5" name="Footer Placeholder 4">
            <a:extLst>
              <a:ext uri="{FF2B5EF4-FFF2-40B4-BE49-F238E27FC236}">
                <a16:creationId xmlns:a16="http://schemas.microsoft.com/office/drawing/2014/main" id="{9721F6C9-7279-4DF8-9462-3EFEFA03FB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308183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5" name="Footer Placeholder 4">
            <a:extLst>
              <a:ext uri="{FF2B5EF4-FFF2-40B4-BE49-F238E27FC236}">
                <a16:creationId xmlns:a16="http://schemas.microsoft.com/office/drawing/2014/main" id="{84BDB709-08FF-4C4A-8670-4CCA9146F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88945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654094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A5D216-27F9-4078-8349-ABC9F614A5E7}"/>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5" name="Footer Placeholder 4">
            <a:extLst>
              <a:ext uri="{FF2B5EF4-FFF2-40B4-BE49-F238E27FC236}">
                <a16:creationId xmlns:a16="http://schemas.microsoft.com/office/drawing/2014/main" id="{4384F8A8-FBA7-4F25-ADEA-AF346495DE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672253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5" name="Footer Placeholder 4">
            <a:extLst>
              <a:ext uri="{FF2B5EF4-FFF2-40B4-BE49-F238E27FC236}">
                <a16:creationId xmlns:a16="http://schemas.microsoft.com/office/drawing/2014/main" id="{2EBF6955-3667-4857-B35A-9E12F79886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088985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6" name="Footer Placeholder 5">
            <a:extLst>
              <a:ext uri="{FF2B5EF4-FFF2-40B4-BE49-F238E27FC236}">
                <a16:creationId xmlns:a16="http://schemas.microsoft.com/office/drawing/2014/main" id="{7A3AA2AC-0C5F-4835-BE47-D780C29890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3850520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8" name="Footer Placeholder 7">
            <a:extLst>
              <a:ext uri="{FF2B5EF4-FFF2-40B4-BE49-F238E27FC236}">
                <a16:creationId xmlns:a16="http://schemas.microsoft.com/office/drawing/2014/main" id="{AE174067-0FFA-41C3-A3A6-E8907CC32DE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526378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4" name="Footer Placeholder 3">
            <a:extLst>
              <a:ext uri="{FF2B5EF4-FFF2-40B4-BE49-F238E27FC236}">
                <a16:creationId xmlns:a16="http://schemas.microsoft.com/office/drawing/2014/main" id="{09B53292-7EA5-45D0-957F-636A44FC06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77342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3" name="Footer Placeholder 2">
            <a:extLst>
              <a:ext uri="{FF2B5EF4-FFF2-40B4-BE49-F238E27FC236}">
                <a16:creationId xmlns:a16="http://schemas.microsoft.com/office/drawing/2014/main" id="{CA73B8AE-58B0-4FDF-8430-9D8D3DD537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1725444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788E0B-6135-4F59-A35A-2CA1A8BA4ED2}"/>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6" name="Footer Placeholder 5">
            <a:extLst>
              <a:ext uri="{FF2B5EF4-FFF2-40B4-BE49-F238E27FC236}">
                <a16:creationId xmlns:a16="http://schemas.microsoft.com/office/drawing/2014/main" id="{FD0DEF36-4037-4E6D-988F-CC8E3F11C6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43023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C074B526-866D-4E11-A7F9-081BD4EDF484}"/>
              </a:ext>
            </a:extLst>
          </p:cNvPr>
          <p:cNvSpPr>
            <a:spLocks noGrp="1"/>
          </p:cNvSpPr>
          <p:nvPr>
            <p:ph type="dt" sz="half" idx="10"/>
          </p:nvPr>
        </p:nvSpPr>
        <p:spPr/>
        <p:txBody>
          <a:bodyPr/>
          <a:lstStyle/>
          <a:p>
            <a:fld id="{8C28A28C-4C6A-46EA-90C0-4EE0B89CC5C7}" type="datetimeFigureOut">
              <a:rPr lang="en-US" smtClean="0"/>
              <a:t>8/15/2024</a:t>
            </a:fld>
            <a:endParaRPr lang="en-US"/>
          </a:p>
        </p:txBody>
      </p:sp>
      <p:sp>
        <p:nvSpPr>
          <p:cNvPr id="6" name="Footer Placeholder 5">
            <a:extLst>
              <a:ext uri="{FF2B5EF4-FFF2-40B4-BE49-F238E27FC236}">
                <a16:creationId xmlns:a16="http://schemas.microsoft.com/office/drawing/2014/main" id="{CD758BF8-E962-4367-8495-62438FDD48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a:p>
        </p:txBody>
      </p:sp>
    </p:spTree>
    <p:extLst>
      <p:ext uri="{BB962C8B-B14F-4D97-AF65-F5344CB8AC3E}">
        <p14:creationId xmlns:p14="http://schemas.microsoft.com/office/powerpoint/2010/main" val="2842046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8C28A28C-4C6A-46EA-90C0-4EE0B89CC5C7}" type="datetimeFigureOut">
              <a:rPr lang="en-US" smtClean="0"/>
              <a:pPr/>
              <a:t>8/15/2024</a:t>
            </a:fld>
            <a:endParaRPr lang="en-US" dirty="0"/>
          </a:p>
        </p:txBody>
      </p:sp>
      <p:sp>
        <p:nvSpPr>
          <p:cNvPr id="5" name="Footer Placeholder 4">
            <a:extLst>
              <a:ext uri="{FF2B5EF4-FFF2-40B4-BE49-F238E27FC236}">
                <a16:creationId xmlns:a16="http://schemas.microsoft.com/office/drawing/2014/main" id="{AE80A827-D7BF-4CA4-8C29-5AE54ADA4787}"/>
              </a:ext>
            </a:extLst>
          </p:cNvPr>
          <p:cNvSpPr>
            <a:spLocks noGrp="1"/>
          </p:cNvSpPr>
          <p:nvPr>
            <p:ph type="ftr" sz="quarter" idx="3"/>
          </p:nvPr>
        </p:nvSpPr>
        <p:spPr>
          <a:xfrm rot="5400000">
            <a:off x="-1610380" y="1926575"/>
            <a:ext cx="3830351"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2653282602"/>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06" r:id="rId6"/>
    <p:sldLayoutId id="2147483702" r:id="rId7"/>
    <p:sldLayoutId id="2147483703" r:id="rId8"/>
    <p:sldLayoutId id="2147483704" r:id="rId9"/>
    <p:sldLayoutId id="2147483705" r:id="rId10"/>
    <p:sldLayoutId id="2147483707" r:id="rId11"/>
  </p:sldLayoutIdLst>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16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12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apcentral.collegeboard.org/courses/ap-seminar" TargetMode="External"/><Relationship Id="rId2" Type="http://schemas.openxmlformats.org/officeDocument/2006/relationships/hyperlink" Target="https://www.houstonisd.org/Domain/3181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598E420-4FFC-4D35-B15F-045E166EE5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137807-2B25-43F6-07A2-E0770B872E37}"/>
              </a:ext>
            </a:extLst>
          </p:cNvPr>
          <p:cNvSpPr>
            <a:spLocks noGrp="1"/>
          </p:cNvSpPr>
          <p:nvPr>
            <p:ph type="ctrTitle"/>
          </p:nvPr>
        </p:nvSpPr>
        <p:spPr>
          <a:xfrm>
            <a:off x="257452" y="3746377"/>
            <a:ext cx="10142035" cy="1136341"/>
          </a:xfrm>
        </p:spPr>
        <p:txBody>
          <a:bodyPr anchor="b">
            <a:normAutofit/>
          </a:bodyPr>
          <a:lstStyle/>
          <a:p>
            <a:r>
              <a:rPr lang="en-US" sz="4000" dirty="0"/>
              <a:t>Open House 24-25</a:t>
            </a:r>
          </a:p>
        </p:txBody>
      </p:sp>
      <p:sp>
        <p:nvSpPr>
          <p:cNvPr id="3" name="Subtitle 2">
            <a:extLst>
              <a:ext uri="{FF2B5EF4-FFF2-40B4-BE49-F238E27FC236}">
                <a16:creationId xmlns:a16="http://schemas.microsoft.com/office/drawing/2014/main" id="{F4CFD030-BBB2-39B1-ED40-A278331ECD9F}"/>
              </a:ext>
            </a:extLst>
          </p:cNvPr>
          <p:cNvSpPr>
            <a:spLocks noGrp="1"/>
          </p:cNvSpPr>
          <p:nvPr>
            <p:ph type="subTitle" idx="1"/>
          </p:nvPr>
        </p:nvSpPr>
        <p:spPr>
          <a:xfrm>
            <a:off x="337351" y="4980335"/>
            <a:ext cx="9999993" cy="681942"/>
          </a:xfrm>
        </p:spPr>
        <p:txBody>
          <a:bodyPr anchor="t">
            <a:normAutofit fontScale="92500"/>
          </a:bodyPr>
          <a:lstStyle/>
          <a:p>
            <a:r>
              <a:rPr lang="en-US" sz="3200" b="1" dirty="0"/>
              <a:t>Ms. Jane Schulz			jschulz1@houstonisd.org</a:t>
            </a:r>
          </a:p>
          <a:p>
            <a:endParaRPr lang="en-US" dirty="0"/>
          </a:p>
        </p:txBody>
      </p:sp>
      <p:sp>
        <p:nvSpPr>
          <p:cNvPr id="11" name="Freeform: Shape 10">
            <a:extLst>
              <a:ext uri="{FF2B5EF4-FFF2-40B4-BE49-F238E27FC236}">
                <a16:creationId xmlns:a16="http://schemas.microsoft.com/office/drawing/2014/main" id="{46DEAA51-8BA5-4C87-9448-75CBB18F09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936259" y="-4126"/>
            <a:ext cx="3526736" cy="3420239"/>
          </a:xfrm>
          <a:custGeom>
            <a:avLst/>
            <a:gdLst>
              <a:gd name="connsiteX0" fmla="*/ 3526736 w 3526736"/>
              <a:gd name="connsiteY0" fmla="*/ 3420239 h 3420239"/>
              <a:gd name="connsiteX1" fmla="*/ 0 w 3526736"/>
              <a:gd name="connsiteY1" fmla="*/ 3420239 h 3420239"/>
              <a:gd name="connsiteX2" fmla="*/ 0 w 3526736"/>
              <a:gd name="connsiteY2" fmla="*/ 0 h 3420239"/>
              <a:gd name="connsiteX3" fmla="*/ 3467210 w 3526736"/>
              <a:gd name="connsiteY3" fmla="*/ 0 h 3420239"/>
              <a:gd name="connsiteX4" fmla="*/ 7694 w 3526736"/>
              <a:gd name="connsiteY4" fmla="*/ 3404028 h 3420239"/>
              <a:gd name="connsiteX5" fmla="*/ 7694 w 3526736"/>
              <a:gd name="connsiteY5" fmla="*/ 3416113 h 3420239"/>
              <a:gd name="connsiteX6" fmla="*/ 3526736 w 3526736"/>
              <a:gd name="connsiteY6" fmla="*/ 3416113 h 342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26736" h="3420239">
                <a:moveTo>
                  <a:pt x="3526736" y="3420239"/>
                </a:moveTo>
                <a:lnTo>
                  <a:pt x="0" y="3420239"/>
                </a:lnTo>
                <a:lnTo>
                  <a:pt x="0" y="0"/>
                </a:lnTo>
                <a:lnTo>
                  <a:pt x="3467210" y="0"/>
                </a:lnTo>
                <a:lnTo>
                  <a:pt x="7694" y="3404028"/>
                </a:lnTo>
                <a:lnTo>
                  <a:pt x="7694" y="3416113"/>
                </a:lnTo>
                <a:lnTo>
                  <a:pt x="3526736" y="3416113"/>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descr="Triangular abstract background">
            <a:extLst>
              <a:ext uri="{FF2B5EF4-FFF2-40B4-BE49-F238E27FC236}">
                <a16:creationId xmlns:a16="http://schemas.microsoft.com/office/drawing/2014/main" id="{EDB6E83A-EC28-2E46-4B61-174CF57BBA4B}"/>
              </a:ext>
            </a:extLst>
          </p:cNvPr>
          <p:cNvPicPr>
            <a:picLocks noChangeAspect="1"/>
          </p:cNvPicPr>
          <p:nvPr/>
        </p:nvPicPr>
        <p:blipFill>
          <a:blip r:embed="rId2"/>
          <a:srcRect t="50152" r="-1" b="818"/>
          <a:stretch/>
        </p:blipFill>
        <p:spPr>
          <a:xfrm>
            <a:off x="1" y="-4125"/>
            <a:ext cx="10462125" cy="3423981"/>
          </a:xfrm>
          <a:custGeom>
            <a:avLst/>
            <a:gdLst/>
            <a:ahLst/>
            <a:cxnLst/>
            <a:rect l="l" t="t" r="r" b="b"/>
            <a:pathLst>
              <a:path w="10462125" h="3423981">
                <a:moveTo>
                  <a:pt x="6824" y="0"/>
                </a:moveTo>
                <a:lnTo>
                  <a:pt x="10462125" y="0"/>
                </a:lnTo>
                <a:lnTo>
                  <a:pt x="10462125" y="12085"/>
                </a:lnTo>
                <a:lnTo>
                  <a:pt x="6998417" y="3420238"/>
                </a:lnTo>
                <a:lnTo>
                  <a:pt x="10462125" y="3420238"/>
                </a:lnTo>
                <a:lnTo>
                  <a:pt x="10462125" y="3420239"/>
                </a:lnTo>
                <a:lnTo>
                  <a:pt x="1132764" y="3420239"/>
                </a:lnTo>
                <a:lnTo>
                  <a:pt x="1132764" y="3423981"/>
                </a:lnTo>
                <a:lnTo>
                  <a:pt x="0" y="3423981"/>
                </a:lnTo>
                <a:lnTo>
                  <a:pt x="0" y="4125"/>
                </a:lnTo>
                <a:lnTo>
                  <a:pt x="6824" y="4125"/>
                </a:lnTo>
                <a:close/>
              </a:path>
            </a:pathLst>
          </a:custGeom>
        </p:spPr>
      </p:pic>
      <p:sp>
        <p:nvSpPr>
          <p:cNvPr id="13" name="Rectangle 12">
            <a:extLst>
              <a:ext uri="{FF2B5EF4-FFF2-40B4-BE49-F238E27FC236}">
                <a16:creationId xmlns:a16="http://schemas.microsoft.com/office/drawing/2014/main" id="{697104A3-01F9-4B74-A319-2D54DB3E0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0462995" y="-4125"/>
            <a:ext cx="1734065" cy="342023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F527CF11-B26B-4BFF-A858-A93A6186EC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9618590" y="837644"/>
            <a:ext cx="3420241" cy="1736699"/>
          </a:xfrm>
          <a:custGeom>
            <a:avLst/>
            <a:gdLst>
              <a:gd name="connsiteX0" fmla="*/ 3423466 w 3423466"/>
              <a:gd name="connsiteY0" fmla="*/ 0 h 1718483"/>
              <a:gd name="connsiteX1" fmla="*/ 1710280 w 3423466"/>
              <a:gd name="connsiteY1" fmla="*/ 0 h 1718483"/>
              <a:gd name="connsiteX2" fmla="*/ 1710280 w 3423466"/>
              <a:gd name="connsiteY2" fmla="*/ 1 h 1718483"/>
              <a:gd name="connsiteX3" fmla="*/ 0 w 3423466"/>
              <a:gd name="connsiteY3" fmla="*/ 1 h 1718483"/>
              <a:gd name="connsiteX4" fmla="*/ 1538022 w 3423466"/>
              <a:gd name="connsiteY4" fmla="*/ 1709611 h 1718483"/>
              <a:gd name="connsiteX5" fmla="*/ 1710280 w 3423466"/>
              <a:gd name="connsiteY5" fmla="*/ 1718336 h 1718483"/>
              <a:gd name="connsiteX6" fmla="*/ 1710280 w 3423466"/>
              <a:gd name="connsiteY6" fmla="*/ 1718482 h 1718483"/>
              <a:gd name="connsiteX7" fmla="*/ 1711723 w 3423466"/>
              <a:gd name="connsiteY7" fmla="*/ 1718409 h 1718483"/>
              <a:gd name="connsiteX8" fmla="*/ 1713186 w 3423466"/>
              <a:gd name="connsiteY8" fmla="*/ 1718483 h 1718483"/>
              <a:gd name="connsiteX9" fmla="*/ 1713186 w 3423466"/>
              <a:gd name="connsiteY9" fmla="*/ 1718335 h 1718483"/>
              <a:gd name="connsiteX10" fmla="*/ 1885444 w 3423466"/>
              <a:gd name="connsiteY10" fmla="*/ 1709610 h 1718483"/>
              <a:gd name="connsiteX11" fmla="*/ 3423466 w 3423466"/>
              <a:gd name="connsiteY11" fmla="*/ 0 h 1718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23466" h="1718483">
                <a:moveTo>
                  <a:pt x="3423466" y="0"/>
                </a:moveTo>
                <a:lnTo>
                  <a:pt x="1710280" y="0"/>
                </a:lnTo>
                <a:lnTo>
                  <a:pt x="1710280" y="1"/>
                </a:lnTo>
                <a:lnTo>
                  <a:pt x="0" y="1"/>
                </a:lnTo>
                <a:cubicBezTo>
                  <a:pt x="0" y="889774"/>
                  <a:pt x="674138" y="1621607"/>
                  <a:pt x="1538022" y="1709611"/>
                </a:cubicBezTo>
                <a:lnTo>
                  <a:pt x="1710280" y="1718336"/>
                </a:lnTo>
                <a:lnTo>
                  <a:pt x="1710280" y="1718482"/>
                </a:lnTo>
                <a:lnTo>
                  <a:pt x="1711723" y="1718409"/>
                </a:lnTo>
                <a:lnTo>
                  <a:pt x="1713186" y="1718483"/>
                </a:lnTo>
                <a:lnTo>
                  <a:pt x="1713186" y="1718335"/>
                </a:lnTo>
                <a:lnTo>
                  <a:pt x="1885444" y="1709610"/>
                </a:lnTo>
                <a:cubicBezTo>
                  <a:pt x="2749328" y="1621606"/>
                  <a:pt x="3423466" y="889773"/>
                  <a:pt x="3423466" y="0"/>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tx1"/>
              </a:solidFill>
            </a:endParaRPr>
          </a:p>
        </p:txBody>
      </p:sp>
    </p:spTree>
    <p:extLst>
      <p:ext uri="{BB962C8B-B14F-4D97-AF65-F5344CB8AC3E}">
        <p14:creationId xmlns:p14="http://schemas.microsoft.com/office/powerpoint/2010/main" val="2716153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1AA79-FCFF-3417-F0FE-18C42F722384}"/>
              </a:ext>
            </a:extLst>
          </p:cNvPr>
          <p:cNvSpPr>
            <a:spLocks noGrp="1"/>
          </p:cNvSpPr>
          <p:nvPr>
            <p:ph type="title"/>
          </p:nvPr>
        </p:nvSpPr>
        <p:spPr>
          <a:xfrm>
            <a:off x="372862" y="297402"/>
            <a:ext cx="10654603" cy="590365"/>
          </a:xfrm>
        </p:spPr>
        <p:txBody>
          <a:bodyPr>
            <a:normAutofit fontScale="90000"/>
          </a:bodyPr>
          <a:lstStyle/>
          <a:p>
            <a:r>
              <a:rPr lang="en-US" dirty="0"/>
              <a:t>AP Capstone: Seminar</a:t>
            </a:r>
          </a:p>
        </p:txBody>
      </p:sp>
      <p:sp>
        <p:nvSpPr>
          <p:cNvPr id="3" name="Content Placeholder 2">
            <a:extLst>
              <a:ext uri="{FF2B5EF4-FFF2-40B4-BE49-F238E27FC236}">
                <a16:creationId xmlns:a16="http://schemas.microsoft.com/office/drawing/2014/main" id="{E2C43717-A669-36F6-C30F-290EF95B8529}"/>
              </a:ext>
            </a:extLst>
          </p:cNvPr>
          <p:cNvSpPr>
            <a:spLocks noGrp="1"/>
          </p:cNvSpPr>
          <p:nvPr>
            <p:ph idx="1"/>
          </p:nvPr>
        </p:nvSpPr>
        <p:spPr>
          <a:xfrm>
            <a:off x="159799" y="1162975"/>
            <a:ext cx="11097086" cy="5397623"/>
          </a:xfrm>
        </p:spPr>
        <p:txBody>
          <a:bodyPr>
            <a:noAutofit/>
          </a:bodyPr>
          <a:lstStyle/>
          <a:p>
            <a:pPr>
              <a:buFontTx/>
              <a:buChar char="-"/>
            </a:pPr>
            <a:r>
              <a:rPr lang="en-US" sz="2000" dirty="0"/>
              <a:t>This is offered periods 1, 2, 4, 5,&amp; 6</a:t>
            </a:r>
          </a:p>
          <a:p>
            <a:pPr>
              <a:buFontTx/>
              <a:buChar char="-"/>
            </a:pPr>
            <a:r>
              <a:rPr lang="en-US" sz="2000" dirty="0"/>
              <a:t>This is an elective class but is required for the students who plan to take AP Research as juniors.</a:t>
            </a:r>
          </a:p>
          <a:p>
            <a:pPr>
              <a:buFontTx/>
              <a:buChar char="-"/>
            </a:pPr>
            <a:r>
              <a:rPr lang="en-US" sz="2000" dirty="0"/>
              <a:t>This class is a skills class: critical thinking, public speaking, argument development and research.</a:t>
            </a:r>
          </a:p>
          <a:p>
            <a:pPr>
              <a:buFontTx/>
              <a:buChar char="-"/>
            </a:pPr>
            <a:r>
              <a:rPr lang="en-US" sz="2000" dirty="0"/>
              <a:t>Students are required to give presentations throughout the year to practice for the required College Board elements. </a:t>
            </a:r>
          </a:p>
          <a:p>
            <a:pPr>
              <a:buFontTx/>
              <a:buChar char="-"/>
            </a:pPr>
            <a:r>
              <a:rPr lang="en-US" sz="2000" dirty="0"/>
              <a:t>This class requires a great deal of intrinsic motivation. Spring semester students will spend a considerable amount of time working on their independent research papers. While students can also choose to work at home, the expectation is that they utilize the class time given to them to work on this. Students who do not use class time wisely often find it difficult to complete all the required components for their College Board submissions. </a:t>
            </a:r>
          </a:p>
        </p:txBody>
      </p:sp>
    </p:spTree>
    <p:extLst>
      <p:ext uri="{BB962C8B-B14F-4D97-AF65-F5344CB8AC3E}">
        <p14:creationId xmlns:p14="http://schemas.microsoft.com/office/powerpoint/2010/main" val="778620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848C5-E3B2-7733-4E62-C7FE874E3D8F}"/>
              </a:ext>
            </a:extLst>
          </p:cNvPr>
          <p:cNvSpPr>
            <a:spLocks noGrp="1"/>
          </p:cNvSpPr>
          <p:nvPr>
            <p:ph type="title"/>
          </p:nvPr>
        </p:nvSpPr>
        <p:spPr>
          <a:xfrm>
            <a:off x="1077362" y="720434"/>
            <a:ext cx="9950103" cy="842036"/>
          </a:xfrm>
        </p:spPr>
        <p:txBody>
          <a:bodyPr/>
          <a:lstStyle/>
          <a:p>
            <a:r>
              <a:rPr lang="en-US" dirty="0"/>
              <a:t>AP Seminar</a:t>
            </a:r>
          </a:p>
        </p:txBody>
      </p:sp>
      <p:sp>
        <p:nvSpPr>
          <p:cNvPr id="3" name="Content Placeholder 2">
            <a:extLst>
              <a:ext uri="{FF2B5EF4-FFF2-40B4-BE49-F238E27FC236}">
                <a16:creationId xmlns:a16="http://schemas.microsoft.com/office/drawing/2014/main" id="{26C1B10F-7EC9-CE2C-C6E2-D92E42E1BF98}"/>
              </a:ext>
            </a:extLst>
          </p:cNvPr>
          <p:cNvSpPr>
            <a:spLocks noGrp="1"/>
          </p:cNvSpPr>
          <p:nvPr>
            <p:ph idx="1"/>
          </p:nvPr>
        </p:nvSpPr>
        <p:spPr>
          <a:xfrm>
            <a:off x="1077362" y="1633491"/>
            <a:ext cx="9950103" cy="4307339"/>
          </a:xfrm>
        </p:spPr>
        <p:txBody>
          <a:bodyPr>
            <a:noAutofit/>
          </a:bodyPr>
          <a:lstStyle/>
          <a:p>
            <a:pPr marL="0" indent="0">
              <a:buNone/>
            </a:pPr>
            <a:r>
              <a:rPr lang="en-US" sz="2400" dirty="0"/>
              <a:t>The course syllabus is posted on the school website on my faculty page:</a:t>
            </a:r>
          </a:p>
          <a:p>
            <a:pPr marL="0" indent="0">
              <a:buNone/>
            </a:pPr>
            <a:r>
              <a:rPr lang="en-US" sz="2400" dirty="0">
                <a:hlinkClick r:id="rId2"/>
              </a:rPr>
              <a:t>https://www.houstonisd.org//Domain/31812</a:t>
            </a:r>
            <a:endParaRPr lang="en-US" sz="2400" dirty="0"/>
          </a:p>
          <a:p>
            <a:pPr marL="0" indent="0">
              <a:buNone/>
            </a:pPr>
            <a:r>
              <a:rPr lang="en-US" sz="2400" dirty="0"/>
              <a:t>You can also access the College Board website for their course description:</a:t>
            </a:r>
          </a:p>
          <a:p>
            <a:pPr marL="0" indent="0">
              <a:buNone/>
            </a:pPr>
            <a:r>
              <a:rPr lang="en-US" sz="2400" dirty="0">
                <a:hlinkClick r:id="rId3"/>
              </a:rPr>
              <a:t>https://apcentral.collegeboard.org/courses/ap-seminar</a:t>
            </a:r>
            <a:endParaRPr lang="en-US" sz="2400" dirty="0"/>
          </a:p>
          <a:p>
            <a:pPr marL="0" indent="0">
              <a:buNone/>
            </a:pPr>
            <a:r>
              <a:rPr lang="en-US" sz="2400" dirty="0"/>
              <a:t>Please reach out with any questions:</a:t>
            </a:r>
          </a:p>
          <a:p>
            <a:pPr marL="0" indent="0">
              <a:buNone/>
            </a:pPr>
            <a:r>
              <a:rPr lang="en-US" sz="2400" dirty="0"/>
              <a:t>jschulz1@houstonisd.org</a:t>
            </a:r>
          </a:p>
        </p:txBody>
      </p:sp>
    </p:spTree>
    <p:extLst>
      <p:ext uri="{BB962C8B-B14F-4D97-AF65-F5344CB8AC3E}">
        <p14:creationId xmlns:p14="http://schemas.microsoft.com/office/powerpoint/2010/main" val="750653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C9218-273F-A6AC-9B41-F7535F9EC841}"/>
              </a:ext>
            </a:extLst>
          </p:cNvPr>
          <p:cNvSpPr>
            <a:spLocks noGrp="1"/>
          </p:cNvSpPr>
          <p:nvPr>
            <p:ph type="title"/>
          </p:nvPr>
        </p:nvSpPr>
        <p:spPr>
          <a:xfrm>
            <a:off x="363984" y="720434"/>
            <a:ext cx="10663481" cy="771015"/>
          </a:xfrm>
        </p:spPr>
        <p:txBody>
          <a:bodyPr/>
          <a:lstStyle/>
          <a:p>
            <a:r>
              <a:rPr lang="en-US" dirty="0"/>
              <a:t>AP European History</a:t>
            </a:r>
          </a:p>
        </p:txBody>
      </p:sp>
      <p:sp>
        <p:nvSpPr>
          <p:cNvPr id="3" name="Content Placeholder 2">
            <a:extLst>
              <a:ext uri="{FF2B5EF4-FFF2-40B4-BE49-F238E27FC236}">
                <a16:creationId xmlns:a16="http://schemas.microsoft.com/office/drawing/2014/main" id="{68C2C3EA-0AE1-4D44-90B4-E0F7CEF1AEF9}"/>
              </a:ext>
            </a:extLst>
          </p:cNvPr>
          <p:cNvSpPr>
            <a:spLocks noGrp="1"/>
          </p:cNvSpPr>
          <p:nvPr>
            <p:ph idx="1"/>
          </p:nvPr>
        </p:nvSpPr>
        <p:spPr>
          <a:xfrm>
            <a:off x="363984" y="1491449"/>
            <a:ext cx="10663481" cy="4449381"/>
          </a:xfrm>
        </p:spPr>
        <p:txBody>
          <a:bodyPr>
            <a:normAutofit lnSpcReduction="10000"/>
          </a:bodyPr>
          <a:lstStyle/>
          <a:p>
            <a:r>
              <a:rPr lang="en-US" sz="2000" dirty="0"/>
              <a:t>This is an elective class for 11</a:t>
            </a:r>
            <a:r>
              <a:rPr lang="en-US" sz="2000" baseline="30000" dirty="0"/>
              <a:t>th</a:t>
            </a:r>
            <a:r>
              <a:rPr lang="en-US" sz="2000" dirty="0"/>
              <a:t> and 12</a:t>
            </a:r>
            <a:r>
              <a:rPr lang="en-US" sz="2000" baseline="30000" dirty="0"/>
              <a:t>th</a:t>
            </a:r>
            <a:r>
              <a:rPr lang="en-US" sz="2000" dirty="0"/>
              <a:t> grade students.</a:t>
            </a:r>
          </a:p>
          <a:p>
            <a:r>
              <a:rPr lang="en-US" sz="2000" dirty="0"/>
              <a:t>This course is a survey history course for Europe from 1450 – the present</a:t>
            </a:r>
          </a:p>
          <a:p>
            <a:r>
              <a:rPr lang="en-US" sz="2000" dirty="0"/>
              <a:t>Free response questions and MCQ are formatted the same way as AP World and AP US, so students come to the class familiar with the rubrics, writing tasks, and types of questions they will see on their AP exam!</a:t>
            </a:r>
          </a:p>
          <a:p>
            <a:r>
              <a:rPr lang="en-US" sz="2000" dirty="0"/>
              <a:t>The grading breakdown includes the following:</a:t>
            </a:r>
          </a:p>
          <a:p>
            <a:pPr marL="0" indent="0">
              <a:buNone/>
            </a:pPr>
            <a:r>
              <a:rPr lang="en-US" sz="2000" dirty="0"/>
              <a:t>	</a:t>
            </a:r>
            <a:r>
              <a:rPr lang="en-US" sz="2000" b="1" dirty="0"/>
              <a:t>Unit Tests </a:t>
            </a:r>
            <a:r>
              <a:rPr lang="en-US" sz="2000" dirty="0"/>
              <a:t>(2/cycle -&gt; 1 free response and 1 MCQ) – </a:t>
            </a:r>
            <a:r>
              <a:rPr lang="en-US" sz="2000" b="1" dirty="0"/>
              <a:t>50%</a:t>
            </a:r>
          </a:p>
          <a:p>
            <a:pPr marL="0" indent="0">
              <a:buNone/>
            </a:pPr>
            <a:r>
              <a:rPr lang="en-US" sz="2000" dirty="0"/>
              <a:t>	</a:t>
            </a:r>
            <a:r>
              <a:rPr lang="en-US" sz="2000" b="1" dirty="0"/>
              <a:t>Reading Assessments </a:t>
            </a:r>
            <a:r>
              <a:rPr lang="en-US" sz="2000" dirty="0"/>
              <a:t>(MCQ questions directly from the reading every couple of 	weeks over a chapter of reading -&gt; </a:t>
            </a:r>
            <a:r>
              <a:rPr lang="en-US" sz="2000" i="1" dirty="0"/>
              <a:t>A History of Western Society</a:t>
            </a:r>
            <a:r>
              <a:rPr lang="en-US" sz="2000" dirty="0"/>
              <a:t>, 11</a:t>
            </a:r>
            <a:r>
              <a:rPr lang="en-US" sz="2000" baseline="30000" dirty="0"/>
              <a:t>th</a:t>
            </a:r>
            <a:r>
              <a:rPr lang="en-US" sz="2000" dirty="0"/>
              <a:t> edition. </a:t>
            </a:r>
            <a:r>
              <a:rPr lang="en-US" sz="2000" b="1" dirty="0"/>
              <a:t>– 20%</a:t>
            </a:r>
          </a:p>
          <a:p>
            <a:pPr marL="0" indent="0">
              <a:buNone/>
            </a:pPr>
            <a:r>
              <a:rPr lang="en-US" sz="2000" b="1" dirty="0"/>
              <a:t>	Class Work – </a:t>
            </a:r>
            <a:r>
              <a:rPr lang="en-US" sz="2000" dirty="0"/>
              <a:t>Articles, Annotations, Document Work, Socratic Seminars, etc. – </a:t>
            </a:r>
            <a:r>
              <a:rPr lang="en-US" sz="2000" b="1" dirty="0"/>
              <a:t>30%</a:t>
            </a:r>
          </a:p>
          <a:p>
            <a:pPr marL="0" indent="0">
              <a:buNone/>
            </a:pPr>
            <a:endParaRPr lang="en-US" b="1" dirty="0"/>
          </a:p>
        </p:txBody>
      </p:sp>
    </p:spTree>
    <p:extLst>
      <p:ext uri="{BB962C8B-B14F-4D97-AF65-F5344CB8AC3E}">
        <p14:creationId xmlns:p14="http://schemas.microsoft.com/office/powerpoint/2010/main" val="2549383810"/>
      </p:ext>
    </p:extLst>
  </p:cSld>
  <p:clrMapOvr>
    <a:masterClrMapping/>
  </p:clrMapOvr>
</p:sld>
</file>

<file path=ppt/theme/theme1.xml><?xml version="1.0" encoding="utf-8"?>
<a:theme xmlns:a="http://schemas.openxmlformats.org/drawingml/2006/main" name="Blocks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docProps/app.xml><?xml version="1.0" encoding="utf-8"?>
<Properties xmlns="http://schemas.openxmlformats.org/officeDocument/2006/extended-properties" xmlns:vt="http://schemas.openxmlformats.org/officeDocument/2006/docPropsVTypes">
  <TotalTime>25</TotalTime>
  <Words>378</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Avenir Next LT Pro</vt:lpstr>
      <vt:lpstr>Avenir Next LT Pro Light</vt:lpstr>
      <vt:lpstr>BlocksVTI</vt:lpstr>
      <vt:lpstr>Open House 24-25</vt:lpstr>
      <vt:lpstr>AP Capstone: Seminar</vt:lpstr>
      <vt:lpstr>AP Seminar</vt:lpstr>
      <vt:lpstr>AP European History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Schulz, Jane R</dc:creator>
  <cp:lastModifiedBy>Schulz, Jane R</cp:lastModifiedBy>
  <cp:revision>1</cp:revision>
  <dcterms:created xsi:type="dcterms:W3CDTF">2024-08-15T18:49:02Z</dcterms:created>
  <dcterms:modified xsi:type="dcterms:W3CDTF">2024-08-15T19:14:30Z</dcterms:modified>
</cp:coreProperties>
</file>